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tiff" ContentType="image/tiff"/>
  <Default Extension="gif" ContentType="image/gif"/>
  <Default Extension="vml" ContentType="application/vnd.openxmlformats-officedocument.vmlDrawing"/>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21.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22.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23.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24.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25.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6.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27.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46.xml" ContentType="application/vnd.openxmlformats-officedocument.theme+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theme/theme47.xml" ContentType="application/vnd.openxmlformats-officedocument.theme+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48.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theme/theme49.xml" ContentType="application/vnd.openxmlformats-officedocument.theme+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theme/theme50.xml" ContentType="application/vnd.openxmlformats-officedocument.theme+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51.xml" ContentType="application/vnd.openxmlformats-officedocument.theme+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theme/theme52.xml" ContentType="application/vnd.openxmlformats-officedocument.theme+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theme/theme53.xml" ContentType="application/vnd.openxmlformats-officedocument.theme+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theme/theme54.xml" ContentType="application/vnd.openxmlformats-officedocument.theme+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theme/theme55.xml" ContentType="application/vnd.openxmlformats-officedocument.theme+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theme/theme56.xml" ContentType="application/vnd.openxmlformats-officedocument.theme+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theme/theme57.xml" ContentType="application/vnd.openxmlformats-officedocument.theme+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theme/theme58.xml" ContentType="application/vnd.openxmlformats-officedocument.theme+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theme/theme59.xml" ContentType="application/vnd.openxmlformats-officedocument.theme+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theme/theme60.xml" ContentType="application/vnd.openxmlformats-officedocument.theme+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theme/theme61.xml" ContentType="application/vnd.openxmlformats-officedocument.theme+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theme/theme62.xml" ContentType="application/vnd.openxmlformats-officedocument.theme+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theme/theme63.xml" ContentType="application/vnd.openxmlformats-officedocument.theme+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theme/theme64.xml" ContentType="application/vnd.openxmlformats-officedocument.theme+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theme/theme65.xml" ContentType="application/vnd.openxmlformats-officedocument.theme+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theme/theme66.xml" ContentType="application/vnd.openxmlformats-officedocument.theme+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theme/theme67.xml" ContentType="application/vnd.openxmlformats-officedocument.theme+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theme/theme68.xml" ContentType="application/vnd.openxmlformats-officedocument.theme+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theme/theme69.xml" ContentType="application/vnd.openxmlformats-officedocument.theme+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70.xml" ContentType="application/vnd.openxmlformats-officedocument.theme+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theme/theme71.xml" ContentType="application/vnd.openxmlformats-officedocument.theme+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theme/theme72.xml" ContentType="application/vnd.openxmlformats-officedocument.theme+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theme/theme73.xml" ContentType="application/vnd.openxmlformats-officedocument.theme+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4.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theme/theme75.xml" ContentType="application/vnd.openxmlformats-officedocument.theme+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theme/theme76.xml" ContentType="application/vnd.openxmlformats-officedocument.theme+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theme/theme77.xml" ContentType="application/vnd.openxmlformats-officedocument.theme+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theme/theme78.xml" ContentType="application/vnd.openxmlformats-officedocument.theme+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theme/theme79.xml" ContentType="application/vnd.openxmlformats-officedocument.theme+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theme/theme80.xml" ContentType="application/vnd.openxmlformats-officedocument.theme+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theme/theme81.xml" ContentType="application/vnd.openxmlformats-officedocument.theme+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theme/theme82.xml" ContentType="application/vnd.openxmlformats-officedocument.theme+xml"/>
  <Override PartName="/ppt/theme/theme83.xml" ContentType="application/vnd.openxmlformats-officedocument.theme+xml"/>
  <Override PartName="/ppt/theme/theme8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charts/chart4.xml" ContentType="application/vnd.openxmlformats-officedocument.drawingml.chart+xml"/>
  <Override PartName="/ppt/charts/chart5.xml" ContentType="application/vnd.openxmlformats-officedocument.drawingml.chart+xml"/>
  <Override PartName="/ppt/theme/themeOverride1.xml" ContentType="application/vnd.openxmlformats-officedocument.themeOverride+xml"/>
  <Override PartName="/ppt/charts/chart6.xml" ContentType="application/vnd.openxmlformats-officedocument.drawingml.chart+xml"/>
  <Override PartName="/ppt/theme/themeOverride2.xml" ContentType="application/vnd.openxmlformats-officedocument.themeOverride+xml"/>
  <Override PartName="/ppt/charts/chart7.xml" ContentType="application/vnd.openxmlformats-officedocument.drawingml.chart+xml"/>
  <Override PartName="/ppt/theme/themeOverride3.xml" ContentType="application/vnd.openxmlformats-officedocument.themeOverride+xml"/>
  <Override PartName="/ppt/charts/chart8.xml" ContentType="application/vnd.openxmlformats-officedocument.drawingml.chart+xml"/>
  <Override PartName="/ppt/theme/themeOverride4.xml" ContentType="application/vnd.openxmlformats-officedocument.themeOverr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rts/chart9.xml" ContentType="application/vnd.openxmlformats-officedocument.drawingml.chart+xml"/>
  <Override PartName="/ppt/notesSlides/notesSlide33.xml" ContentType="application/vnd.openxmlformats-officedocument.presentationml.notesSlide+xml"/>
  <Override PartName="/ppt/charts/chart10.xml" ContentType="application/vnd.openxmlformats-officedocument.drawingml.chart+xml"/>
  <Override PartName="/ppt/theme/themeOverride5.xml" ContentType="application/vnd.openxmlformats-officedocument.themeOverr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11.xml" ContentType="application/vnd.openxmlformats-officedocument.drawingml.chart+xml"/>
  <Override PartName="/ppt/theme/themeOverride6.xml" ContentType="application/vnd.openxmlformats-officedocument.themeOverride+xml"/>
  <Override PartName="/ppt/notesSlides/notesSlide40.xml" ContentType="application/vnd.openxmlformats-officedocument.presentationml.notesSlide+xml"/>
  <Override PartName="/ppt/charts/chart12.xml" ContentType="application/vnd.openxmlformats-officedocument.drawingml.chart+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rts/chart13.xml" ContentType="application/vnd.openxmlformats-officedocument.drawingml.chart+xml"/>
  <Override PartName="/ppt/theme/themeOverride7.xml" ContentType="application/vnd.openxmlformats-officedocument.themeOverride+xml"/>
  <Override PartName="/ppt/charts/chart14.xml" ContentType="application/vnd.openxmlformats-officedocument.drawingml.chart+xml"/>
  <Override PartName="/ppt/theme/themeOverride8.xml" ContentType="application/vnd.openxmlformats-officedocument.themeOverride+xml"/>
  <Override PartName="/ppt/drawings/drawing1.xml" ContentType="application/vnd.openxmlformats-officedocument.drawingml.chartshapes+xml"/>
  <Override PartName="/ppt/charts/chart15.xml" ContentType="application/vnd.openxmlformats-officedocument.drawingml.chart+xml"/>
  <Override PartName="/ppt/theme/themeOverride9.xml" ContentType="application/vnd.openxmlformats-officedocument.themeOverride+xml"/>
  <Override PartName="/ppt/drawings/drawing2.xml" ContentType="application/vnd.openxmlformats-officedocument.drawingml.chartshapes+xml"/>
  <Override PartName="/ppt/notesSlides/notesSlide43.xml" ContentType="application/vnd.openxmlformats-officedocument.presentationml.notesSlide+xml"/>
  <Override PartName="/ppt/charts/chart16.xml" ContentType="application/vnd.openxmlformats-officedocument.drawingml.chart+xml"/>
  <Override PartName="/ppt/theme/themeOverride10.xml" ContentType="application/vnd.openxmlformats-officedocument.themeOverride+xml"/>
  <Override PartName="/ppt/drawings/drawing3.xml" ContentType="application/vnd.openxmlformats-officedocument.drawingml.chartshapes+xml"/>
  <Override PartName="/ppt/charts/chart17.xml" ContentType="application/vnd.openxmlformats-officedocument.drawingml.chart+xml"/>
  <Override PartName="/ppt/theme/themeOverride11.xml" ContentType="application/vnd.openxmlformats-officedocument.themeOverride+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charts/chart20.xml" ContentType="application/vnd.openxmlformats-officedocument.drawingml.chart+xml"/>
  <Override PartName="/ppt/theme/themeOverride14.xml" ContentType="application/vnd.openxmlformats-officedocument.themeOverr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media/image183.jpg" ContentType="image/png"/>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23.xml" ContentType="application/vnd.openxmlformats-officedocument.drawingml.chart+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24.xml" ContentType="application/vnd.openxmlformats-officedocument.drawingml.chart+xml"/>
  <Override PartName="/ppt/charts/chart25.xml" ContentType="application/vnd.openxmlformats-officedocument.drawingml.chart+xml"/>
  <Override PartName="/ppt/notesSlides/notesSlide65.xml" ContentType="application/vnd.openxmlformats-officedocument.presentationml.notesSlide+xml"/>
  <Override PartName="/ppt/charts/chart26.xml" ContentType="application/vnd.openxmlformats-officedocument.drawingml.chart+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charts/chart27.xml" ContentType="application/vnd.openxmlformats-officedocument.drawingml.chart+xml"/>
  <Override PartName="/ppt/charts/chart28.xml" ContentType="application/vnd.openxmlformats-officedocument.drawingml.chart+xml"/>
  <Override PartName="/ppt/notesSlides/notesSlide68.xml" ContentType="application/vnd.openxmlformats-officedocument.presentationml.notesSlide+xml"/>
  <Override PartName="/ppt/charts/chart29.xml" ContentType="application/vnd.openxmlformats-officedocument.drawingml.chart+xml"/>
  <Override PartName="/ppt/theme/themeOverride15.xml" ContentType="application/vnd.openxmlformats-officedocument.themeOverr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tags/tag1.xml" ContentType="application/vnd.openxmlformats-officedocument.presentationml.tags+xml"/>
  <Override PartName="/ppt/notesSlides/notesSlide86.xml" ContentType="application/vnd.openxmlformats-officedocument.presentationml.notesSlide+xml"/>
  <Override PartName="/ppt/tags/tag2.xml" ContentType="application/vnd.openxmlformats-officedocument.presentationml.tags+xml"/>
  <Override PartName="/ppt/notesSlides/notesSlide87.xml" ContentType="application/vnd.openxmlformats-officedocument.presentationml.notesSlide+xml"/>
  <Override PartName="/ppt/tags/tag3.xml" ContentType="application/vnd.openxmlformats-officedocument.presentationml.tags+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tags/tag4.xml" ContentType="application/vnd.openxmlformats-officedocument.presentationml.tags+xml"/>
  <Override PartName="/ppt/notesSlides/notesSlide91.xml" ContentType="application/vnd.openxmlformats-officedocument.presentationml.notesSlide+xml"/>
  <Override PartName="/ppt/tags/tag5.xml" ContentType="application/vnd.openxmlformats-officedocument.presentationml.tags+xml"/>
  <Override PartName="/ppt/notesSlides/notesSlide92.xml" ContentType="application/vnd.openxmlformats-officedocument.presentationml.notesSlide+xml"/>
  <Override PartName="/ppt/tags/tag6.xml" ContentType="application/vnd.openxmlformats-officedocument.presentationml.tags+xml"/>
  <Override PartName="/ppt/notesSlides/notesSlide93.xml" ContentType="application/vnd.openxmlformats-officedocument.presentationml.notesSlide+xml"/>
  <Override PartName="/ppt/tags/tag7.xml" ContentType="application/vnd.openxmlformats-officedocument.presentationml.tags+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charts/chart30.xml" ContentType="application/vnd.openxmlformats-officedocument.drawingml.chart+xml"/>
  <Override PartName="/ppt/charts/chart31.xml" ContentType="application/vnd.openxmlformats-officedocument.drawingml.chart+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charts/chart32.xml" ContentType="application/vnd.openxmlformats-officedocument.drawingml.chart+xml"/>
  <Override PartName="/ppt/charts/chart33.xml" ContentType="application/vnd.openxmlformats-officedocument.drawingml.chart+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charts/chart34.xml" ContentType="application/vnd.openxmlformats-officedocument.drawingml.chart+xml"/>
  <Override PartName="/ppt/theme/themeOverride16.xml" ContentType="application/vnd.openxmlformats-officedocument.themeOverride+xml"/>
  <Override PartName="/ppt/notesSlides/notesSlide130.xml" ContentType="application/vnd.openxmlformats-officedocument.presentationml.notesSlide+xml"/>
  <Override PartName="/ppt/charts/chart35.xml" ContentType="application/vnd.openxmlformats-officedocument.drawingml.chart+xml"/>
  <Override PartName="/ppt/theme/themeOverride17.xml" ContentType="application/vnd.openxmlformats-officedocument.themeOverride+xml"/>
  <Override PartName="/ppt/drawings/drawing4.xml" ContentType="application/vnd.openxmlformats-officedocument.drawingml.chartshapes+xml"/>
  <Override PartName="/ppt/charts/chart36.xml" ContentType="application/vnd.openxmlformats-officedocument.drawingml.chart+xml"/>
  <Override PartName="/ppt/theme/themeOverride18.xml" ContentType="application/vnd.openxmlformats-officedocument.themeOverride+xml"/>
  <Override PartName="/ppt/notesSlides/notesSlide131.xml" ContentType="application/vnd.openxmlformats-officedocument.presentationml.notesSlide+xml"/>
  <Override PartName="/ppt/charts/chart37.xml" ContentType="application/vnd.openxmlformats-officedocument.drawingml.chart+xml"/>
  <Override PartName="/ppt/theme/themeOverride19.xml" ContentType="application/vnd.openxmlformats-officedocument.themeOverride+xml"/>
  <Override PartName="/ppt/drawings/drawing5.xml" ContentType="application/vnd.openxmlformats-officedocument.drawingml.chartshapes+xml"/>
  <Override PartName="/ppt/charts/chart38.xml" ContentType="application/vnd.openxmlformats-officedocument.drawingml.chart+xml"/>
  <Override PartName="/ppt/theme/themeOverride20.xml" ContentType="application/vnd.openxmlformats-officedocument.themeOverr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charts/chart39.xml" ContentType="application/vnd.openxmlformats-officedocument.drawingml.chart+xml"/>
  <Override PartName="/ppt/notesSlides/notesSlide151.xml" ContentType="application/vnd.openxmlformats-officedocument.presentationml.notesSlide+xml"/>
  <Override PartName="/ppt/charts/chart40.xml" ContentType="application/vnd.openxmlformats-officedocument.drawingml.chart+xml"/>
  <Override PartName="/ppt/theme/themeOverride21.xml" ContentType="application/vnd.openxmlformats-officedocument.themeOverr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charts/chart41.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74" r:id="rId9"/>
    <p:sldMasterId id="2147484087" r:id="rId10"/>
    <p:sldMasterId id="2147484099" r:id="rId11"/>
    <p:sldMasterId id="2147484281" r:id="rId12"/>
    <p:sldMasterId id="2147484522" r:id="rId13"/>
    <p:sldMasterId id="2147484534" r:id="rId14"/>
    <p:sldMasterId id="2147484571" r:id="rId15"/>
    <p:sldMasterId id="2147484777" r:id="rId16"/>
    <p:sldMasterId id="2147484837" r:id="rId17"/>
    <p:sldMasterId id="2147484849" r:id="rId18"/>
    <p:sldMasterId id="2147484861" r:id="rId19"/>
    <p:sldMasterId id="2147484873" r:id="rId20"/>
    <p:sldMasterId id="2147484969" r:id="rId21"/>
    <p:sldMasterId id="2147485410" r:id="rId22"/>
    <p:sldMasterId id="2147485520" r:id="rId23"/>
    <p:sldMasterId id="2147485532" r:id="rId24"/>
    <p:sldMasterId id="2147485652" r:id="rId25"/>
    <p:sldMasterId id="2147485665" r:id="rId26"/>
    <p:sldMasterId id="2147485714" r:id="rId27"/>
    <p:sldMasterId id="2147486472" r:id="rId28"/>
    <p:sldMasterId id="2147486594" r:id="rId29"/>
    <p:sldMasterId id="2147486654" r:id="rId30"/>
    <p:sldMasterId id="2147486847" r:id="rId31"/>
    <p:sldMasterId id="2147486871" r:id="rId32"/>
    <p:sldMasterId id="2147486966" r:id="rId33"/>
    <p:sldMasterId id="2147487084" r:id="rId34"/>
    <p:sldMasterId id="2147487120" r:id="rId35"/>
    <p:sldMasterId id="2147487144" r:id="rId36"/>
    <p:sldMasterId id="2147487194" r:id="rId37"/>
    <p:sldMasterId id="2147487206" r:id="rId38"/>
    <p:sldMasterId id="2147487258" r:id="rId39"/>
    <p:sldMasterId id="2147487278" r:id="rId40"/>
    <p:sldMasterId id="2147487375" r:id="rId41"/>
    <p:sldMasterId id="2147487423" r:id="rId42"/>
    <p:sldMasterId id="2147487459" r:id="rId43"/>
    <p:sldMasterId id="2147487471" r:id="rId44"/>
    <p:sldMasterId id="2147487483" r:id="rId45"/>
    <p:sldMasterId id="2147487495" r:id="rId46"/>
    <p:sldMasterId id="2147487502" r:id="rId47"/>
    <p:sldMasterId id="2147487509" r:id="rId48"/>
    <p:sldMasterId id="2147487516" r:id="rId49"/>
    <p:sldMasterId id="2147487524" r:id="rId50"/>
    <p:sldMasterId id="2147487536" r:id="rId51"/>
    <p:sldMasterId id="2147487574" r:id="rId52"/>
    <p:sldMasterId id="2147487598" r:id="rId53"/>
    <p:sldMasterId id="2147487610" r:id="rId54"/>
    <p:sldMasterId id="2147487623" r:id="rId55"/>
    <p:sldMasterId id="2147487707" r:id="rId56"/>
    <p:sldMasterId id="2147487731" r:id="rId57"/>
    <p:sldMasterId id="2147487743" r:id="rId58"/>
    <p:sldMasterId id="2147487948" r:id="rId59"/>
    <p:sldMasterId id="2147488008" r:id="rId60"/>
    <p:sldMasterId id="2147488021" r:id="rId61"/>
    <p:sldMasterId id="2147488047" r:id="rId62"/>
    <p:sldMasterId id="2147488072" r:id="rId63"/>
    <p:sldMasterId id="2147488085" r:id="rId64"/>
    <p:sldMasterId id="2147488097" r:id="rId65"/>
    <p:sldMasterId id="2147488109" r:id="rId66"/>
    <p:sldMasterId id="2147488121" r:id="rId67"/>
    <p:sldMasterId id="2147488134" r:id="rId68"/>
    <p:sldMasterId id="2147488146" r:id="rId69"/>
    <p:sldMasterId id="2147488158" r:id="rId70"/>
    <p:sldMasterId id="2147488171" r:id="rId71"/>
    <p:sldMasterId id="2147488183" r:id="rId72"/>
    <p:sldMasterId id="2147488196" r:id="rId73"/>
    <p:sldMasterId id="2147488208" r:id="rId74"/>
    <p:sldMasterId id="2147488222" r:id="rId75"/>
    <p:sldMasterId id="2147488236" r:id="rId76"/>
    <p:sldMasterId id="2147488249" r:id="rId77"/>
    <p:sldMasterId id="2147488262" r:id="rId78"/>
    <p:sldMasterId id="2147488265" r:id="rId79"/>
    <p:sldMasterId id="2147488277" r:id="rId80"/>
    <p:sldMasterId id="2147488290" r:id="rId81"/>
    <p:sldMasterId id="2147488303" r:id="rId82"/>
  </p:sldMasterIdLst>
  <p:notesMasterIdLst>
    <p:notesMasterId r:id="rId587"/>
  </p:notesMasterIdLst>
  <p:handoutMasterIdLst>
    <p:handoutMasterId r:id="rId588"/>
  </p:handoutMasterIdLst>
  <p:sldIdLst>
    <p:sldId id="3122" r:id="rId83"/>
    <p:sldId id="3295" r:id="rId84"/>
    <p:sldId id="3296" r:id="rId85"/>
    <p:sldId id="3297" r:id="rId86"/>
    <p:sldId id="2886" r:id="rId87"/>
    <p:sldId id="2887" r:id="rId88"/>
    <p:sldId id="2889" r:id="rId89"/>
    <p:sldId id="2890" r:id="rId90"/>
    <p:sldId id="2891" r:id="rId91"/>
    <p:sldId id="3845" r:id="rId92"/>
    <p:sldId id="3846" r:id="rId93"/>
    <p:sldId id="3847" r:id="rId94"/>
    <p:sldId id="3264" r:id="rId95"/>
    <p:sldId id="2893" r:id="rId96"/>
    <p:sldId id="3660" r:id="rId97"/>
    <p:sldId id="3707" r:id="rId98"/>
    <p:sldId id="3853" r:id="rId99"/>
    <p:sldId id="3856" r:id="rId100"/>
    <p:sldId id="4143" r:id="rId101"/>
    <p:sldId id="4144" r:id="rId102"/>
    <p:sldId id="3917" r:id="rId103"/>
    <p:sldId id="4932" r:id="rId104"/>
    <p:sldId id="4698" r:id="rId105"/>
    <p:sldId id="3929" r:id="rId106"/>
    <p:sldId id="3930" r:id="rId107"/>
    <p:sldId id="3581" r:id="rId108"/>
    <p:sldId id="3582" r:id="rId109"/>
    <p:sldId id="3609" r:id="rId110"/>
    <p:sldId id="4145" r:id="rId111"/>
    <p:sldId id="3583" r:id="rId112"/>
    <p:sldId id="3614" r:id="rId113"/>
    <p:sldId id="3615" r:id="rId114"/>
    <p:sldId id="4146" r:id="rId115"/>
    <p:sldId id="3584" r:id="rId116"/>
    <p:sldId id="3585" r:id="rId117"/>
    <p:sldId id="3586" r:id="rId118"/>
    <p:sldId id="3848" r:id="rId119"/>
    <p:sldId id="3710" r:id="rId120"/>
    <p:sldId id="3711" r:id="rId121"/>
    <p:sldId id="3712" r:id="rId122"/>
    <p:sldId id="3943" r:id="rId123"/>
    <p:sldId id="3944" r:id="rId124"/>
    <p:sldId id="3945" r:id="rId125"/>
    <p:sldId id="3946" r:id="rId126"/>
    <p:sldId id="3947" r:id="rId127"/>
    <p:sldId id="3948" r:id="rId128"/>
    <p:sldId id="3719" r:id="rId129"/>
    <p:sldId id="3950" r:id="rId130"/>
    <p:sldId id="3720" r:id="rId131"/>
    <p:sldId id="4838" r:id="rId132"/>
    <p:sldId id="3721" r:id="rId133"/>
    <p:sldId id="3722" r:id="rId134"/>
    <p:sldId id="1513" r:id="rId135"/>
    <p:sldId id="1512" r:id="rId136"/>
    <p:sldId id="4699" r:id="rId137"/>
    <p:sldId id="3723" r:id="rId138"/>
    <p:sldId id="3958" r:id="rId139"/>
    <p:sldId id="3978" r:id="rId140"/>
    <p:sldId id="2054" r:id="rId141"/>
    <p:sldId id="5029" r:id="rId142"/>
    <p:sldId id="5028" r:id="rId143"/>
    <p:sldId id="3602" r:id="rId144"/>
    <p:sldId id="3857" r:id="rId145"/>
    <p:sldId id="3983" r:id="rId146"/>
    <p:sldId id="3604" r:id="rId147"/>
    <p:sldId id="3726" r:id="rId148"/>
    <p:sldId id="3728" r:id="rId149"/>
    <p:sldId id="3855" r:id="rId150"/>
    <p:sldId id="3918" r:id="rId151"/>
    <p:sldId id="3923" r:id="rId152"/>
    <p:sldId id="3922" r:id="rId153"/>
    <p:sldId id="2637" r:id="rId154"/>
    <p:sldId id="4690" r:id="rId155"/>
    <p:sldId id="5030" r:id="rId156"/>
    <p:sldId id="3730" r:id="rId157"/>
    <p:sldId id="3731" r:id="rId158"/>
    <p:sldId id="3732" r:id="rId159"/>
    <p:sldId id="4156" r:id="rId160"/>
    <p:sldId id="4157" r:id="rId161"/>
    <p:sldId id="3735" r:id="rId162"/>
    <p:sldId id="3736" r:id="rId163"/>
    <p:sldId id="4419" r:id="rId164"/>
    <p:sldId id="4417" r:id="rId165"/>
    <p:sldId id="4418" r:id="rId166"/>
    <p:sldId id="3737" r:id="rId167"/>
    <p:sldId id="3738" r:id="rId168"/>
    <p:sldId id="3859" r:id="rId169"/>
    <p:sldId id="3860" r:id="rId170"/>
    <p:sldId id="4081" r:id="rId171"/>
    <p:sldId id="4689" r:id="rId172"/>
    <p:sldId id="3741" r:id="rId173"/>
    <p:sldId id="3742" r:id="rId174"/>
    <p:sldId id="3743" r:id="rId175"/>
    <p:sldId id="3869" r:id="rId176"/>
    <p:sldId id="3919" r:id="rId177"/>
    <p:sldId id="4160" r:id="rId178"/>
    <p:sldId id="3872" r:id="rId179"/>
    <p:sldId id="3744" r:id="rId180"/>
    <p:sldId id="3745" r:id="rId181"/>
    <p:sldId id="3746" r:id="rId182"/>
    <p:sldId id="3747" r:id="rId183"/>
    <p:sldId id="3748" r:id="rId184"/>
    <p:sldId id="3749" r:id="rId185"/>
    <p:sldId id="3873" r:id="rId186"/>
    <p:sldId id="3874" r:id="rId187"/>
    <p:sldId id="3751" r:id="rId188"/>
    <p:sldId id="3754" r:id="rId189"/>
    <p:sldId id="3756" r:id="rId190"/>
    <p:sldId id="3757" r:id="rId191"/>
    <p:sldId id="4165" r:id="rId192"/>
    <p:sldId id="4133" r:id="rId193"/>
    <p:sldId id="3875" r:id="rId194"/>
    <p:sldId id="3758" r:id="rId195"/>
    <p:sldId id="3759" r:id="rId196"/>
    <p:sldId id="4167" r:id="rId197"/>
    <p:sldId id="3790" r:id="rId198"/>
    <p:sldId id="3792" r:id="rId199"/>
    <p:sldId id="3761" r:id="rId200"/>
    <p:sldId id="3920" r:id="rId201"/>
    <p:sldId id="3999" r:id="rId202"/>
    <p:sldId id="3762" r:id="rId203"/>
    <p:sldId id="3763" r:id="rId204"/>
    <p:sldId id="4168" r:id="rId205"/>
    <p:sldId id="3764" r:id="rId206"/>
    <p:sldId id="3765" r:id="rId207"/>
    <p:sldId id="3766" r:id="rId208"/>
    <p:sldId id="3767" r:id="rId209"/>
    <p:sldId id="3768" r:id="rId210"/>
    <p:sldId id="4839" r:id="rId211"/>
    <p:sldId id="4840" r:id="rId212"/>
    <p:sldId id="4841" r:id="rId213"/>
    <p:sldId id="4842" r:id="rId214"/>
    <p:sldId id="3769" r:id="rId215"/>
    <p:sldId id="3770" r:id="rId216"/>
    <p:sldId id="3771" r:id="rId217"/>
    <p:sldId id="3772" r:id="rId218"/>
    <p:sldId id="3773" r:id="rId219"/>
    <p:sldId id="4688" r:id="rId220"/>
    <p:sldId id="815" r:id="rId221"/>
    <p:sldId id="794" r:id="rId222"/>
    <p:sldId id="816" r:id="rId223"/>
    <p:sldId id="796" r:id="rId224"/>
    <p:sldId id="814" r:id="rId225"/>
    <p:sldId id="5071" r:id="rId226"/>
    <p:sldId id="5064" r:id="rId227"/>
    <p:sldId id="5065" r:id="rId228"/>
    <p:sldId id="5066" r:id="rId229"/>
    <p:sldId id="5067" r:id="rId230"/>
    <p:sldId id="5068" r:id="rId231"/>
    <p:sldId id="5069" r:id="rId232"/>
    <p:sldId id="5070" r:id="rId233"/>
    <p:sldId id="810" r:id="rId234"/>
    <p:sldId id="4829" r:id="rId235"/>
    <p:sldId id="3887" r:id="rId236"/>
    <p:sldId id="3886" r:id="rId237"/>
    <p:sldId id="3888" r:id="rId238"/>
    <p:sldId id="4279" r:id="rId239"/>
    <p:sldId id="3372" r:id="rId240"/>
    <p:sldId id="3883" r:id="rId241"/>
    <p:sldId id="3378" r:id="rId242"/>
    <p:sldId id="1416" r:id="rId243"/>
    <p:sldId id="1417" r:id="rId244"/>
    <p:sldId id="3379" r:id="rId245"/>
    <p:sldId id="3380" r:id="rId246"/>
    <p:sldId id="3381" r:id="rId247"/>
    <p:sldId id="4683" r:id="rId248"/>
    <p:sldId id="4291" r:id="rId249"/>
    <p:sldId id="1368" r:id="rId250"/>
    <p:sldId id="4902" r:id="rId251"/>
    <p:sldId id="3374" r:id="rId252"/>
    <p:sldId id="4173" r:id="rId253"/>
    <p:sldId id="4174" r:id="rId254"/>
    <p:sldId id="3324" r:id="rId255"/>
    <p:sldId id="3905" r:id="rId256"/>
    <p:sldId id="4187" r:id="rId257"/>
    <p:sldId id="4188" r:id="rId258"/>
    <p:sldId id="4215" r:id="rId259"/>
    <p:sldId id="5059" r:id="rId260"/>
    <p:sldId id="3781" r:id="rId261"/>
    <p:sldId id="3782" r:id="rId262"/>
    <p:sldId id="3908" r:id="rId263"/>
    <p:sldId id="3909" r:id="rId264"/>
    <p:sldId id="3926" r:id="rId265"/>
    <p:sldId id="3786" r:id="rId266"/>
    <p:sldId id="3910" r:id="rId267"/>
    <p:sldId id="3796" r:id="rId268"/>
    <p:sldId id="3795" r:id="rId269"/>
    <p:sldId id="3906" r:id="rId270"/>
    <p:sldId id="5031" r:id="rId271"/>
    <p:sldId id="4845" r:id="rId272"/>
    <p:sldId id="2775" r:id="rId273"/>
    <p:sldId id="2776" r:id="rId274"/>
    <p:sldId id="4835" r:id="rId275"/>
    <p:sldId id="5058" r:id="rId276"/>
    <p:sldId id="5045" r:id="rId277"/>
    <p:sldId id="595" r:id="rId278"/>
    <p:sldId id="597" r:id="rId279"/>
    <p:sldId id="3911" r:id="rId280"/>
    <p:sldId id="4836" r:id="rId281"/>
    <p:sldId id="4016" r:id="rId282"/>
    <p:sldId id="3915" r:id="rId283"/>
    <p:sldId id="3916" r:id="rId284"/>
    <p:sldId id="4830" r:id="rId285"/>
    <p:sldId id="5035" r:id="rId286"/>
    <p:sldId id="4086" r:id="rId287"/>
    <p:sldId id="3802" r:id="rId288"/>
    <p:sldId id="3803" r:id="rId289"/>
    <p:sldId id="3804" r:id="rId290"/>
    <p:sldId id="4206" r:id="rId291"/>
    <p:sldId id="4210" r:id="rId292"/>
    <p:sldId id="3805" r:id="rId293"/>
    <p:sldId id="3806" r:id="rId294"/>
    <p:sldId id="4212" r:id="rId295"/>
    <p:sldId id="5060" r:id="rId296"/>
    <p:sldId id="3807" r:id="rId297"/>
    <p:sldId id="4213" r:id="rId298"/>
    <p:sldId id="4214" r:id="rId299"/>
    <p:sldId id="3800" r:id="rId300"/>
    <p:sldId id="3695" r:id="rId301"/>
    <p:sldId id="3696" r:id="rId302"/>
    <p:sldId id="5056" r:id="rId303"/>
    <p:sldId id="5057" r:id="rId304"/>
    <p:sldId id="5062" r:id="rId305"/>
    <p:sldId id="4429" r:id="rId306"/>
    <p:sldId id="1863" r:id="rId307"/>
    <p:sldId id="1534" r:id="rId308"/>
    <p:sldId id="5046" r:id="rId309"/>
    <p:sldId id="5047" r:id="rId310"/>
    <p:sldId id="5048" r:id="rId311"/>
    <p:sldId id="5049" r:id="rId312"/>
    <p:sldId id="5050" r:id="rId313"/>
    <p:sldId id="5051" r:id="rId314"/>
    <p:sldId id="5052" r:id="rId315"/>
    <p:sldId id="5053" r:id="rId316"/>
    <p:sldId id="4929" r:id="rId317"/>
    <p:sldId id="4930" r:id="rId318"/>
    <p:sldId id="4931" r:id="rId319"/>
    <p:sldId id="3143" r:id="rId320"/>
    <p:sldId id="3144" r:id="rId321"/>
    <p:sldId id="3145" r:id="rId322"/>
    <p:sldId id="3146" r:id="rId323"/>
    <p:sldId id="3147" r:id="rId324"/>
    <p:sldId id="4682" r:id="rId325"/>
    <p:sldId id="3878" r:id="rId326"/>
    <p:sldId id="3879" r:id="rId327"/>
    <p:sldId id="3880" r:id="rId328"/>
    <p:sldId id="3881" r:id="rId329"/>
    <p:sldId id="3882" r:id="rId330"/>
    <p:sldId id="3841" r:id="rId331"/>
    <p:sldId id="3812" r:id="rId332"/>
    <p:sldId id="3813" r:id="rId333"/>
    <p:sldId id="3814" r:id="rId334"/>
    <p:sldId id="3815" r:id="rId335"/>
    <p:sldId id="3816" r:id="rId336"/>
    <p:sldId id="3817" r:id="rId337"/>
    <p:sldId id="3818" r:id="rId338"/>
    <p:sldId id="3819" r:id="rId339"/>
    <p:sldId id="3820" r:id="rId340"/>
    <p:sldId id="3821" r:id="rId341"/>
    <p:sldId id="3822" r:id="rId342"/>
    <p:sldId id="3823" r:id="rId343"/>
    <p:sldId id="3824" r:id="rId344"/>
    <p:sldId id="3825" r:id="rId345"/>
    <p:sldId id="3826" r:id="rId346"/>
    <p:sldId id="3827" r:id="rId347"/>
    <p:sldId id="3828" r:id="rId348"/>
    <p:sldId id="3829" r:id="rId349"/>
    <p:sldId id="3830" r:id="rId350"/>
    <p:sldId id="3831" r:id="rId351"/>
    <p:sldId id="3832" r:id="rId352"/>
    <p:sldId id="3833" r:id="rId353"/>
    <p:sldId id="3834" r:id="rId354"/>
    <p:sldId id="3835" r:id="rId355"/>
    <p:sldId id="3836" r:id="rId356"/>
    <p:sldId id="3837" r:id="rId357"/>
    <p:sldId id="3838" r:id="rId358"/>
    <p:sldId id="3839" r:id="rId359"/>
    <p:sldId id="257" r:id="rId360"/>
    <p:sldId id="352" r:id="rId361"/>
    <p:sldId id="382" r:id="rId362"/>
    <p:sldId id="359" r:id="rId363"/>
    <p:sldId id="358" r:id="rId364"/>
    <p:sldId id="367" r:id="rId365"/>
    <p:sldId id="380" r:id="rId366"/>
    <p:sldId id="381" r:id="rId367"/>
    <p:sldId id="346" r:id="rId368"/>
    <p:sldId id="4827" r:id="rId369"/>
    <p:sldId id="4232" r:id="rId370"/>
    <p:sldId id="4233" r:id="rId371"/>
    <p:sldId id="4234" r:id="rId372"/>
    <p:sldId id="4235" r:id="rId373"/>
    <p:sldId id="4236" r:id="rId374"/>
    <p:sldId id="4237" r:id="rId375"/>
    <p:sldId id="4238" r:id="rId376"/>
    <p:sldId id="4239" r:id="rId377"/>
    <p:sldId id="4240" r:id="rId378"/>
    <p:sldId id="4241" r:id="rId379"/>
    <p:sldId id="4242" r:id="rId380"/>
    <p:sldId id="3842" r:id="rId381"/>
    <p:sldId id="4227" r:id="rId382"/>
    <p:sldId id="4228" r:id="rId383"/>
    <p:sldId id="4229" r:id="rId384"/>
    <p:sldId id="4230" r:id="rId385"/>
    <p:sldId id="4231" r:id="rId386"/>
    <p:sldId id="3299" r:id="rId387"/>
    <p:sldId id="3208" r:id="rId388"/>
    <p:sldId id="3453" r:id="rId389"/>
    <p:sldId id="3454" r:id="rId390"/>
    <p:sldId id="3294" r:id="rId391"/>
    <p:sldId id="3300" r:id="rId392"/>
    <p:sldId id="3301" r:id="rId393"/>
    <p:sldId id="3302" r:id="rId394"/>
    <p:sldId id="3303" r:id="rId395"/>
    <p:sldId id="3304" r:id="rId396"/>
    <p:sldId id="3305" r:id="rId397"/>
    <p:sldId id="3306" r:id="rId398"/>
    <p:sldId id="3307" r:id="rId399"/>
    <p:sldId id="3308" r:id="rId400"/>
    <p:sldId id="3309" r:id="rId401"/>
    <p:sldId id="3260" r:id="rId402"/>
    <p:sldId id="3261" r:id="rId403"/>
    <p:sldId id="3262" r:id="rId404"/>
    <p:sldId id="3263" r:id="rId405"/>
    <p:sldId id="3447" r:id="rId406"/>
    <p:sldId id="3209" r:id="rId407"/>
    <p:sldId id="3310" r:id="rId408"/>
    <p:sldId id="3311" r:id="rId409"/>
    <p:sldId id="3312" r:id="rId410"/>
    <p:sldId id="3327" r:id="rId411"/>
    <p:sldId id="3328" r:id="rId412"/>
    <p:sldId id="3314" r:id="rId413"/>
    <p:sldId id="3329" r:id="rId414"/>
    <p:sldId id="3316" r:id="rId415"/>
    <p:sldId id="3317" r:id="rId416"/>
    <p:sldId id="3506" r:id="rId417"/>
    <p:sldId id="3507" r:id="rId418"/>
    <p:sldId id="3319" r:id="rId419"/>
    <p:sldId id="3320" r:id="rId420"/>
    <p:sldId id="3330" r:id="rId421"/>
    <p:sldId id="3331" r:id="rId422"/>
    <p:sldId id="3332" r:id="rId423"/>
    <p:sldId id="3321" r:id="rId424"/>
    <p:sldId id="3325" r:id="rId425"/>
    <p:sldId id="3333" r:id="rId426"/>
    <p:sldId id="3334" r:id="rId427"/>
    <p:sldId id="3337" r:id="rId428"/>
    <p:sldId id="3335" r:id="rId429"/>
    <p:sldId id="3336" r:id="rId430"/>
    <p:sldId id="3338" r:id="rId431"/>
    <p:sldId id="3344" r:id="rId432"/>
    <p:sldId id="3444" r:id="rId433"/>
    <p:sldId id="3340" r:id="rId434"/>
    <p:sldId id="3432" r:id="rId435"/>
    <p:sldId id="3443" r:id="rId436"/>
    <p:sldId id="3406" r:id="rId437"/>
    <p:sldId id="3407" r:id="rId438"/>
    <p:sldId id="3408" r:id="rId439"/>
    <p:sldId id="3409" r:id="rId440"/>
    <p:sldId id="3410" r:id="rId441"/>
    <p:sldId id="3411" r:id="rId442"/>
    <p:sldId id="3412" r:id="rId443"/>
    <p:sldId id="3413" r:id="rId444"/>
    <p:sldId id="3414" r:id="rId445"/>
    <p:sldId id="3415" r:id="rId446"/>
    <p:sldId id="3416" r:id="rId447"/>
    <p:sldId id="3417" r:id="rId448"/>
    <p:sldId id="3418" r:id="rId449"/>
    <p:sldId id="3419" r:id="rId450"/>
    <p:sldId id="3420" r:id="rId451"/>
    <p:sldId id="3421" r:id="rId452"/>
    <p:sldId id="3422" r:id="rId453"/>
    <p:sldId id="3423" r:id="rId454"/>
    <p:sldId id="3424" r:id="rId455"/>
    <p:sldId id="3425" r:id="rId456"/>
    <p:sldId id="3426" r:id="rId457"/>
    <p:sldId id="3427" r:id="rId458"/>
    <p:sldId id="3428" r:id="rId459"/>
    <p:sldId id="3429" r:id="rId460"/>
    <p:sldId id="3430" r:id="rId461"/>
    <p:sldId id="3434" r:id="rId462"/>
    <p:sldId id="3435" r:id="rId463"/>
    <p:sldId id="3436" r:id="rId464"/>
    <p:sldId id="3437" r:id="rId465"/>
    <p:sldId id="3438" r:id="rId466"/>
    <p:sldId id="3439" r:id="rId467"/>
    <p:sldId id="3440" r:id="rId468"/>
    <p:sldId id="3442" r:id="rId469"/>
    <p:sldId id="3446" r:id="rId470"/>
    <p:sldId id="3459" r:id="rId471"/>
    <p:sldId id="3461" r:id="rId472"/>
    <p:sldId id="3462" r:id="rId473"/>
    <p:sldId id="3463" r:id="rId474"/>
    <p:sldId id="3464" r:id="rId475"/>
    <p:sldId id="3465" r:id="rId476"/>
    <p:sldId id="3466" r:id="rId477"/>
    <p:sldId id="3467" r:id="rId478"/>
    <p:sldId id="3468" r:id="rId479"/>
    <p:sldId id="3469" r:id="rId480"/>
    <p:sldId id="3470" r:id="rId481"/>
    <p:sldId id="3471" r:id="rId482"/>
    <p:sldId id="3472" r:id="rId483"/>
    <p:sldId id="3473" r:id="rId484"/>
    <p:sldId id="3474" r:id="rId485"/>
    <p:sldId id="3475" r:id="rId486"/>
    <p:sldId id="3476" r:id="rId487"/>
    <p:sldId id="3477" r:id="rId488"/>
    <p:sldId id="3478" r:id="rId489"/>
    <p:sldId id="3479" r:id="rId490"/>
    <p:sldId id="3480" r:id="rId491"/>
    <p:sldId id="3481" r:id="rId492"/>
    <p:sldId id="3482" r:id="rId493"/>
    <p:sldId id="3483" r:id="rId494"/>
    <p:sldId id="3484" r:id="rId495"/>
    <p:sldId id="3485" r:id="rId496"/>
    <p:sldId id="3486" r:id="rId497"/>
    <p:sldId id="3487" r:id="rId498"/>
    <p:sldId id="3488" r:id="rId499"/>
    <p:sldId id="3489" r:id="rId500"/>
    <p:sldId id="3490" r:id="rId501"/>
    <p:sldId id="3491" r:id="rId502"/>
    <p:sldId id="3492" r:id="rId503"/>
    <p:sldId id="3493" r:id="rId504"/>
    <p:sldId id="3494" r:id="rId505"/>
    <p:sldId id="3495" r:id="rId506"/>
    <p:sldId id="3496" r:id="rId507"/>
    <p:sldId id="3497" r:id="rId508"/>
    <p:sldId id="3498" r:id="rId509"/>
    <p:sldId id="3499" r:id="rId510"/>
    <p:sldId id="3500" r:id="rId511"/>
    <p:sldId id="3501" r:id="rId512"/>
    <p:sldId id="3502" r:id="rId513"/>
    <p:sldId id="3460" r:id="rId514"/>
    <p:sldId id="833" r:id="rId515"/>
    <p:sldId id="849" r:id="rId516"/>
    <p:sldId id="850" r:id="rId517"/>
    <p:sldId id="851" r:id="rId518"/>
    <p:sldId id="852" r:id="rId519"/>
    <p:sldId id="706" r:id="rId520"/>
    <p:sldId id="739" r:id="rId521"/>
    <p:sldId id="731" r:id="rId522"/>
    <p:sldId id="740" r:id="rId523"/>
    <p:sldId id="611" r:id="rId524"/>
    <p:sldId id="823" r:id="rId525"/>
    <p:sldId id="831" r:id="rId526"/>
    <p:sldId id="830" r:id="rId527"/>
    <p:sldId id="779" r:id="rId528"/>
    <p:sldId id="832" r:id="rId529"/>
    <p:sldId id="734" r:id="rId530"/>
    <p:sldId id="839" r:id="rId531"/>
    <p:sldId id="811" r:id="rId532"/>
    <p:sldId id="622" r:id="rId533"/>
    <p:sldId id="826" r:id="rId534"/>
    <p:sldId id="771" r:id="rId535"/>
    <p:sldId id="753" r:id="rId536"/>
    <p:sldId id="776" r:id="rId537"/>
    <p:sldId id="649" r:id="rId538"/>
    <p:sldId id="853" r:id="rId539"/>
    <p:sldId id="841" r:id="rId540"/>
    <p:sldId id="652" r:id="rId541"/>
    <p:sldId id="847" r:id="rId542"/>
    <p:sldId id="819" r:id="rId543"/>
    <p:sldId id="769" r:id="rId544"/>
    <p:sldId id="854" r:id="rId545"/>
    <p:sldId id="845" r:id="rId546"/>
    <p:sldId id="843" r:id="rId547"/>
    <p:sldId id="862" r:id="rId548"/>
    <p:sldId id="863" r:id="rId549"/>
    <p:sldId id="864" r:id="rId550"/>
    <p:sldId id="870" r:id="rId551"/>
    <p:sldId id="695" r:id="rId552"/>
    <p:sldId id="763" r:id="rId553"/>
    <p:sldId id="678" r:id="rId554"/>
    <p:sldId id="817" r:id="rId555"/>
    <p:sldId id="698" r:id="rId556"/>
    <p:sldId id="824" r:id="rId557"/>
    <p:sldId id="871" r:id="rId558"/>
    <p:sldId id="4918" r:id="rId559"/>
    <p:sldId id="4915" r:id="rId560"/>
    <p:sldId id="4441" r:id="rId561"/>
    <p:sldId id="4438" r:id="rId562"/>
    <p:sldId id="4443" r:id="rId563"/>
    <p:sldId id="4919" r:id="rId564"/>
    <p:sldId id="4920" r:id="rId565"/>
    <p:sldId id="4436" r:id="rId566"/>
    <p:sldId id="2616" r:id="rId567"/>
    <p:sldId id="4921" r:id="rId568"/>
    <p:sldId id="4922" r:id="rId569"/>
    <p:sldId id="4844" r:id="rId570"/>
    <p:sldId id="4692" r:id="rId571"/>
    <p:sldId id="4923" r:id="rId572"/>
    <p:sldId id="4846" r:id="rId573"/>
    <p:sldId id="4924" r:id="rId574"/>
    <p:sldId id="4925" r:id="rId575"/>
    <p:sldId id="4607" r:id="rId576"/>
    <p:sldId id="4619" r:id="rId577"/>
    <p:sldId id="2687" r:id="rId578"/>
    <p:sldId id="4696" r:id="rId579"/>
    <p:sldId id="4926" r:id="rId580"/>
    <p:sldId id="4927" r:id="rId581"/>
    <p:sldId id="4928" r:id="rId582"/>
    <p:sldId id="4405" r:id="rId583"/>
    <p:sldId id="4834" r:id="rId584"/>
    <p:sldId id="4678" r:id="rId585"/>
    <p:sldId id="4687" r:id="rId586"/>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53" autoAdjust="0"/>
    <p:restoredTop sz="99433" autoAdjust="0"/>
  </p:normalViewPr>
  <p:slideViewPr>
    <p:cSldViewPr>
      <p:cViewPr varScale="1">
        <p:scale>
          <a:sx n="93" d="100"/>
          <a:sy n="93" d="100"/>
        </p:scale>
        <p:origin x="792" y="20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35.xml"/><Relationship Id="rId21" Type="http://schemas.openxmlformats.org/officeDocument/2006/relationships/slideMaster" Target="slideMasters/slideMaster21.xml"/><Relationship Id="rId324" Type="http://schemas.openxmlformats.org/officeDocument/2006/relationships/slide" Target="slides/slide242.xml"/><Relationship Id="rId531" Type="http://schemas.openxmlformats.org/officeDocument/2006/relationships/slide" Target="slides/slide449.xml"/><Relationship Id="rId170" Type="http://schemas.openxmlformats.org/officeDocument/2006/relationships/slide" Target="slides/slide88.xml"/><Relationship Id="rId268" Type="http://schemas.openxmlformats.org/officeDocument/2006/relationships/slide" Target="slides/slide186.xml"/><Relationship Id="rId475" Type="http://schemas.openxmlformats.org/officeDocument/2006/relationships/slide" Target="slides/slide393.xml"/><Relationship Id="rId32" Type="http://schemas.openxmlformats.org/officeDocument/2006/relationships/slideMaster" Target="slideMasters/slideMaster32.xml"/><Relationship Id="rId128" Type="http://schemas.openxmlformats.org/officeDocument/2006/relationships/slide" Target="slides/slide46.xml"/><Relationship Id="rId335" Type="http://schemas.openxmlformats.org/officeDocument/2006/relationships/slide" Target="slides/slide253.xml"/><Relationship Id="rId542" Type="http://schemas.openxmlformats.org/officeDocument/2006/relationships/slide" Target="slides/slide460.xml"/><Relationship Id="rId181" Type="http://schemas.openxmlformats.org/officeDocument/2006/relationships/slide" Target="slides/slide99.xml"/><Relationship Id="rId402" Type="http://schemas.openxmlformats.org/officeDocument/2006/relationships/slide" Target="slides/slide320.xml"/><Relationship Id="rId279" Type="http://schemas.openxmlformats.org/officeDocument/2006/relationships/slide" Target="slides/slide197.xml"/><Relationship Id="rId486" Type="http://schemas.openxmlformats.org/officeDocument/2006/relationships/slide" Target="slides/slide404.xml"/><Relationship Id="rId43" Type="http://schemas.openxmlformats.org/officeDocument/2006/relationships/slideMaster" Target="slideMasters/slideMaster43.xml"/><Relationship Id="rId139" Type="http://schemas.openxmlformats.org/officeDocument/2006/relationships/slide" Target="slides/slide57.xml"/><Relationship Id="rId346" Type="http://schemas.openxmlformats.org/officeDocument/2006/relationships/slide" Target="slides/slide264.xml"/><Relationship Id="rId553" Type="http://schemas.openxmlformats.org/officeDocument/2006/relationships/slide" Target="slides/slide471.xml"/><Relationship Id="rId192" Type="http://schemas.openxmlformats.org/officeDocument/2006/relationships/slide" Target="slides/slide110.xml"/><Relationship Id="rId206" Type="http://schemas.openxmlformats.org/officeDocument/2006/relationships/slide" Target="slides/slide124.xml"/><Relationship Id="rId413" Type="http://schemas.openxmlformats.org/officeDocument/2006/relationships/slide" Target="slides/slide331.xml"/><Relationship Id="rId497" Type="http://schemas.openxmlformats.org/officeDocument/2006/relationships/slide" Target="slides/slide415.xml"/><Relationship Id="rId357" Type="http://schemas.openxmlformats.org/officeDocument/2006/relationships/slide" Target="slides/slide275.xml"/><Relationship Id="rId54" Type="http://schemas.openxmlformats.org/officeDocument/2006/relationships/slideMaster" Target="slideMasters/slideMaster54.xml"/><Relationship Id="rId217" Type="http://schemas.openxmlformats.org/officeDocument/2006/relationships/slide" Target="slides/slide135.xml"/><Relationship Id="rId564" Type="http://schemas.openxmlformats.org/officeDocument/2006/relationships/slide" Target="slides/slide482.xml"/><Relationship Id="rId424" Type="http://schemas.openxmlformats.org/officeDocument/2006/relationships/slide" Target="slides/slide342.xml"/><Relationship Id="rId270" Type="http://schemas.openxmlformats.org/officeDocument/2006/relationships/slide" Target="slides/slide188.xml"/><Relationship Id="rId65" Type="http://schemas.openxmlformats.org/officeDocument/2006/relationships/slideMaster" Target="slideMasters/slideMaster65.xml"/><Relationship Id="rId130" Type="http://schemas.openxmlformats.org/officeDocument/2006/relationships/slide" Target="slides/slide48.xml"/><Relationship Id="rId368" Type="http://schemas.openxmlformats.org/officeDocument/2006/relationships/slide" Target="slides/slide286.xml"/><Relationship Id="rId575" Type="http://schemas.openxmlformats.org/officeDocument/2006/relationships/slide" Target="slides/slide493.xml"/><Relationship Id="rId228" Type="http://schemas.openxmlformats.org/officeDocument/2006/relationships/slide" Target="slides/slide146.xml"/><Relationship Id="rId435" Type="http://schemas.openxmlformats.org/officeDocument/2006/relationships/slide" Target="slides/slide353.xml"/><Relationship Id="rId281" Type="http://schemas.openxmlformats.org/officeDocument/2006/relationships/slide" Target="slides/slide199.xml"/><Relationship Id="rId502" Type="http://schemas.openxmlformats.org/officeDocument/2006/relationships/slide" Target="slides/slide420.xml"/><Relationship Id="rId76" Type="http://schemas.openxmlformats.org/officeDocument/2006/relationships/slideMaster" Target="slideMasters/slideMaster76.xml"/><Relationship Id="rId141" Type="http://schemas.openxmlformats.org/officeDocument/2006/relationships/slide" Target="slides/slide59.xml"/><Relationship Id="rId379" Type="http://schemas.openxmlformats.org/officeDocument/2006/relationships/slide" Target="slides/slide297.xml"/><Relationship Id="rId586" Type="http://schemas.openxmlformats.org/officeDocument/2006/relationships/slide" Target="slides/slide504.xml"/><Relationship Id="rId7" Type="http://schemas.openxmlformats.org/officeDocument/2006/relationships/slideMaster" Target="slideMasters/slideMaster7.xml"/><Relationship Id="rId239" Type="http://schemas.openxmlformats.org/officeDocument/2006/relationships/slide" Target="slides/slide157.xml"/><Relationship Id="rId446" Type="http://schemas.openxmlformats.org/officeDocument/2006/relationships/slide" Target="slides/slide364.xml"/><Relationship Id="rId292" Type="http://schemas.openxmlformats.org/officeDocument/2006/relationships/slide" Target="slides/slide210.xml"/><Relationship Id="rId306" Type="http://schemas.openxmlformats.org/officeDocument/2006/relationships/slide" Target="slides/slide224.xml"/><Relationship Id="rId45" Type="http://schemas.openxmlformats.org/officeDocument/2006/relationships/slideMaster" Target="slideMasters/slideMaster45.xml"/><Relationship Id="rId87" Type="http://schemas.openxmlformats.org/officeDocument/2006/relationships/slide" Target="slides/slide5.xml"/><Relationship Id="rId110" Type="http://schemas.openxmlformats.org/officeDocument/2006/relationships/slide" Target="slides/slide28.xml"/><Relationship Id="rId348" Type="http://schemas.openxmlformats.org/officeDocument/2006/relationships/slide" Target="slides/slide266.xml"/><Relationship Id="rId513" Type="http://schemas.openxmlformats.org/officeDocument/2006/relationships/slide" Target="slides/slide431.xml"/><Relationship Id="rId555" Type="http://schemas.openxmlformats.org/officeDocument/2006/relationships/slide" Target="slides/slide473.xml"/><Relationship Id="rId152" Type="http://schemas.openxmlformats.org/officeDocument/2006/relationships/slide" Target="slides/slide70.xml"/><Relationship Id="rId194" Type="http://schemas.openxmlformats.org/officeDocument/2006/relationships/slide" Target="slides/slide112.xml"/><Relationship Id="rId208" Type="http://schemas.openxmlformats.org/officeDocument/2006/relationships/slide" Target="slides/slide126.xml"/><Relationship Id="rId415" Type="http://schemas.openxmlformats.org/officeDocument/2006/relationships/slide" Target="slides/slide333.xml"/><Relationship Id="rId457" Type="http://schemas.openxmlformats.org/officeDocument/2006/relationships/slide" Target="slides/slide375.xml"/><Relationship Id="rId261" Type="http://schemas.openxmlformats.org/officeDocument/2006/relationships/slide" Target="slides/slide179.xml"/><Relationship Id="rId499" Type="http://schemas.openxmlformats.org/officeDocument/2006/relationships/slide" Target="slides/slide417.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35.xml"/><Relationship Id="rId359" Type="http://schemas.openxmlformats.org/officeDocument/2006/relationships/slide" Target="slides/slide277.xml"/><Relationship Id="rId524" Type="http://schemas.openxmlformats.org/officeDocument/2006/relationships/slide" Target="slides/slide442.xml"/><Relationship Id="rId566" Type="http://schemas.openxmlformats.org/officeDocument/2006/relationships/slide" Target="slides/slide484.xml"/><Relationship Id="rId98" Type="http://schemas.openxmlformats.org/officeDocument/2006/relationships/slide" Target="slides/slide16.xml"/><Relationship Id="rId121" Type="http://schemas.openxmlformats.org/officeDocument/2006/relationships/slide" Target="slides/slide39.xml"/><Relationship Id="rId163" Type="http://schemas.openxmlformats.org/officeDocument/2006/relationships/slide" Target="slides/slide81.xml"/><Relationship Id="rId219" Type="http://schemas.openxmlformats.org/officeDocument/2006/relationships/slide" Target="slides/slide137.xml"/><Relationship Id="rId370" Type="http://schemas.openxmlformats.org/officeDocument/2006/relationships/slide" Target="slides/slide288.xml"/><Relationship Id="rId426" Type="http://schemas.openxmlformats.org/officeDocument/2006/relationships/slide" Target="slides/slide344.xml"/><Relationship Id="rId230" Type="http://schemas.openxmlformats.org/officeDocument/2006/relationships/slide" Target="slides/slide148.xml"/><Relationship Id="rId468" Type="http://schemas.openxmlformats.org/officeDocument/2006/relationships/slide" Target="slides/slide386.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90.xml"/><Relationship Id="rId328" Type="http://schemas.openxmlformats.org/officeDocument/2006/relationships/slide" Target="slides/slide246.xml"/><Relationship Id="rId535" Type="http://schemas.openxmlformats.org/officeDocument/2006/relationships/slide" Target="slides/slide453.xml"/><Relationship Id="rId577" Type="http://schemas.openxmlformats.org/officeDocument/2006/relationships/slide" Target="slides/slide495.xml"/><Relationship Id="rId132" Type="http://schemas.openxmlformats.org/officeDocument/2006/relationships/slide" Target="slides/slide50.xml"/><Relationship Id="rId174" Type="http://schemas.openxmlformats.org/officeDocument/2006/relationships/slide" Target="slides/slide92.xml"/><Relationship Id="rId381" Type="http://schemas.openxmlformats.org/officeDocument/2006/relationships/slide" Target="slides/slide299.xml"/><Relationship Id="rId241" Type="http://schemas.openxmlformats.org/officeDocument/2006/relationships/slide" Target="slides/slide159.xml"/><Relationship Id="rId437" Type="http://schemas.openxmlformats.org/officeDocument/2006/relationships/slide" Target="slides/slide355.xml"/><Relationship Id="rId479" Type="http://schemas.openxmlformats.org/officeDocument/2006/relationships/slide" Target="slides/slide397.xml"/><Relationship Id="rId36" Type="http://schemas.openxmlformats.org/officeDocument/2006/relationships/slideMaster" Target="slideMasters/slideMaster36.xml"/><Relationship Id="rId283" Type="http://schemas.openxmlformats.org/officeDocument/2006/relationships/slide" Target="slides/slide201.xml"/><Relationship Id="rId339" Type="http://schemas.openxmlformats.org/officeDocument/2006/relationships/slide" Target="slides/slide257.xml"/><Relationship Id="rId490" Type="http://schemas.openxmlformats.org/officeDocument/2006/relationships/slide" Target="slides/slide408.xml"/><Relationship Id="rId504" Type="http://schemas.openxmlformats.org/officeDocument/2006/relationships/slide" Target="slides/slide422.xml"/><Relationship Id="rId546" Type="http://schemas.openxmlformats.org/officeDocument/2006/relationships/slide" Target="slides/slide464.xml"/><Relationship Id="rId78" Type="http://schemas.openxmlformats.org/officeDocument/2006/relationships/slideMaster" Target="slideMasters/slideMaster78.xml"/><Relationship Id="rId101" Type="http://schemas.openxmlformats.org/officeDocument/2006/relationships/slide" Target="slides/slide19.xml"/><Relationship Id="rId143" Type="http://schemas.openxmlformats.org/officeDocument/2006/relationships/slide" Target="slides/slide61.xml"/><Relationship Id="rId185" Type="http://schemas.openxmlformats.org/officeDocument/2006/relationships/slide" Target="slides/slide103.xml"/><Relationship Id="rId350" Type="http://schemas.openxmlformats.org/officeDocument/2006/relationships/slide" Target="slides/slide268.xml"/><Relationship Id="rId406" Type="http://schemas.openxmlformats.org/officeDocument/2006/relationships/slide" Target="slides/slide324.xml"/><Relationship Id="rId588" Type="http://schemas.openxmlformats.org/officeDocument/2006/relationships/handoutMaster" Target="handoutMasters/handoutMaster1.xml"/><Relationship Id="rId9" Type="http://schemas.openxmlformats.org/officeDocument/2006/relationships/slideMaster" Target="slideMasters/slideMaster9.xml"/><Relationship Id="rId210" Type="http://schemas.openxmlformats.org/officeDocument/2006/relationships/slide" Target="slides/slide128.xml"/><Relationship Id="rId392" Type="http://schemas.openxmlformats.org/officeDocument/2006/relationships/slide" Target="slides/slide310.xml"/><Relationship Id="rId448" Type="http://schemas.openxmlformats.org/officeDocument/2006/relationships/slide" Target="slides/slide366.xml"/><Relationship Id="rId252" Type="http://schemas.openxmlformats.org/officeDocument/2006/relationships/slide" Target="slides/slide170.xml"/><Relationship Id="rId294" Type="http://schemas.openxmlformats.org/officeDocument/2006/relationships/slide" Target="slides/slide212.xml"/><Relationship Id="rId308" Type="http://schemas.openxmlformats.org/officeDocument/2006/relationships/slide" Target="slides/slide226.xml"/><Relationship Id="rId515" Type="http://schemas.openxmlformats.org/officeDocument/2006/relationships/slide" Target="slides/slide433.xml"/><Relationship Id="rId47" Type="http://schemas.openxmlformats.org/officeDocument/2006/relationships/slideMaster" Target="slideMasters/slideMaster47.xml"/><Relationship Id="rId89" Type="http://schemas.openxmlformats.org/officeDocument/2006/relationships/slide" Target="slides/slide7.xml"/><Relationship Id="rId112" Type="http://schemas.openxmlformats.org/officeDocument/2006/relationships/slide" Target="slides/slide30.xml"/><Relationship Id="rId154" Type="http://schemas.openxmlformats.org/officeDocument/2006/relationships/slide" Target="slides/slide72.xml"/><Relationship Id="rId361" Type="http://schemas.openxmlformats.org/officeDocument/2006/relationships/slide" Target="slides/slide279.xml"/><Relationship Id="rId557" Type="http://schemas.openxmlformats.org/officeDocument/2006/relationships/slide" Target="slides/slide475.xml"/><Relationship Id="rId196" Type="http://schemas.openxmlformats.org/officeDocument/2006/relationships/slide" Target="slides/slide114.xml"/><Relationship Id="rId417" Type="http://schemas.openxmlformats.org/officeDocument/2006/relationships/slide" Target="slides/slide335.xml"/><Relationship Id="rId459" Type="http://schemas.openxmlformats.org/officeDocument/2006/relationships/slide" Target="slides/slide377.xml"/><Relationship Id="rId16" Type="http://schemas.openxmlformats.org/officeDocument/2006/relationships/slideMaster" Target="slideMasters/slideMaster16.xml"/><Relationship Id="rId221" Type="http://schemas.openxmlformats.org/officeDocument/2006/relationships/slide" Target="slides/slide139.xml"/><Relationship Id="rId263" Type="http://schemas.openxmlformats.org/officeDocument/2006/relationships/slide" Target="slides/slide181.xml"/><Relationship Id="rId319" Type="http://schemas.openxmlformats.org/officeDocument/2006/relationships/slide" Target="slides/slide237.xml"/><Relationship Id="rId470" Type="http://schemas.openxmlformats.org/officeDocument/2006/relationships/slide" Target="slides/slide388.xml"/><Relationship Id="rId526" Type="http://schemas.openxmlformats.org/officeDocument/2006/relationships/slide" Target="slides/slide444.xml"/><Relationship Id="rId58" Type="http://schemas.openxmlformats.org/officeDocument/2006/relationships/slideMaster" Target="slideMasters/slideMaster58.xml"/><Relationship Id="rId123" Type="http://schemas.openxmlformats.org/officeDocument/2006/relationships/slide" Target="slides/slide41.xml"/><Relationship Id="rId330" Type="http://schemas.openxmlformats.org/officeDocument/2006/relationships/slide" Target="slides/slide248.xml"/><Relationship Id="rId568" Type="http://schemas.openxmlformats.org/officeDocument/2006/relationships/slide" Target="slides/slide486.xml"/><Relationship Id="rId165" Type="http://schemas.openxmlformats.org/officeDocument/2006/relationships/slide" Target="slides/slide83.xml"/><Relationship Id="rId372" Type="http://schemas.openxmlformats.org/officeDocument/2006/relationships/slide" Target="slides/slide290.xml"/><Relationship Id="rId428" Type="http://schemas.openxmlformats.org/officeDocument/2006/relationships/slide" Target="slides/slide346.xml"/><Relationship Id="rId232" Type="http://schemas.openxmlformats.org/officeDocument/2006/relationships/slide" Target="slides/slide150.xml"/><Relationship Id="rId274" Type="http://schemas.openxmlformats.org/officeDocument/2006/relationships/slide" Target="slides/slide192.xml"/><Relationship Id="rId481" Type="http://schemas.openxmlformats.org/officeDocument/2006/relationships/slide" Target="slides/slide399.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52.xml"/><Relationship Id="rId537" Type="http://schemas.openxmlformats.org/officeDocument/2006/relationships/slide" Target="slides/slide455.xml"/><Relationship Id="rId579" Type="http://schemas.openxmlformats.org/officeDocument/2006/relationships/slide" Target="slides/slide497.xml"/><Relationship Id="rId80" Type="http://schemas.openxmlformats.org/officeDocument/2006/relationships/slideMaster" Target="slideMasters/slideMaster80.xml"/><Relationship Id="rId176" Type="http://schemas.openxmlformats.org/officeDocument/2006/relationships/slide" Target="slides/slide94.xml"/><Relationship Id="rId341" Type="http://schemas.openxmlformats.org/officeDocument/2006/relationships/slide" Target="slides/slide259.xml"/><Relationship Id="rId383" Type="http://schemas.openxmlformats.org/officeDocument/2006/relationships/slide" Target="slides/slide301.xml"/><Relationship Id="rId439" Type="http://schemas.openxmlformats.org/officeDocument/2006/relationships/slide" Target="slides/slide357.xml"/><Relationship Id="rId590" Type="http://schemas.openxmlformats.org/officeDocument/2006/relationships/viewProps" Target="viewProps.xml"/><Relationship Id="rId201" Type="http://schemas.openxmlformats.org/officeDocument/2006/relationships/slide" Target="slides/slide119.xml"/><Relationship Id="rId243" Type="http://schemas.openxmlformats.org/officeDocument/2006/relationships/slide" Target="slides/slide161.xml"/><Relationship Id="rId285" Type="http://schemas.openxmlformats.org/officeDocument/2006/relationships/slide" Target="slides/slide203.xml"/><Relationship Id="rId450" Type="http://schemas.openxmlformats.org/officeDocument/2006/relationships/slide" Target="slides/slide368.xml"/><Relationship Id="rId506" Type="http://schemas.openxmlformats.org/officeDocument/2006/relationships/slide" Target="slides/slide424.xml"/><Relationship Id="rId38" Type="http://schemas.openxmlformats.org/officeDocument/2006/relationships/slideMaster" Target="slideMasters/slideMaster38.xml"/><Relationship Id="rId103" Type="http://schemas.openxmlformats.org/officeDocument/2006/relationships/slide" Target="slides/slide21.xml"/><Relationship Id="rId310" Type="http://schemas.openxmlformats.org/officeDocument/2006/relationships/slide" Target="slides/slide228.xml"/><Relationship Id="rId492" Type="http://schemas.openxmlformats.org/officeDocument/2006/relationships/slide" Target="slides/slide410.xml"/><Relationship Id="rId548" Type="http://schemas.openxmlformats.org/officeDocument/2006/relationships/slide" Target="slides/slide466.xml"/><Relationship Id="rId91" Type="http://schemas.openxmlformats.org/officeDocument/2006/relationships/slide" Target="slides/slide9.xml"/><Relationship Id="rId145" Type="http://schemas.openxmlformats.org/officeDocument/2006/relationships/slide" Target="slides/slide63.xml"/><Relationship Id="rId187" Type="http://schemas.openxmlformats.org/officeDocument/2006/relationships/slide" Target="slides/slide105.xml"/><Relationship Id="rId352" Type="http://schemas.openxmlformats.org/officeDocument/2006/relationships/slide" Target="slides/slide270.xml"/><Relationship Id="rId394" Type="http://schemas.openxmlformats.org/officeDocument/2006/relationships/slide" Target="slides/slide312.xml"/><Relationship Id="rId408" Type="http://schemas.openxmlformats.org/officeDocument/2006/relationships/slide" Target="slides/slide326.xml"/><Relationship Id="rId212" Type="http://schemas.openxmlformats.org/officeDocument/2006/relationships/slide" Target="slides/slide130.xml"/><Relationship Id="rId254" Type="http://schemas.openxmlformats.org/officeDocument/2006/relationships/slide" Target="slides/slide172.xml"/><Relationship Id="rId49" Type="http://schemas.openxmlformats.org/officeDocument/2006/relationships/slideMaster" Target="slideMasters/slideMaster49.xml"/><Relationship Id="rId114" Type="http://schemas.openxmlformats.org/officeDocument/2006/relationships/slide" Target="slides/slide32.xml"/><Relationship Id="rId296" Type="http://schemas.openxmlformats.org/officeDocument/2006/relationships/slide" Target="slides/slide214.xml"/><Relationship Id="rId461" Type="http://schemas.openxmlformats.org/officeDocument/2006/relationships/slide" Target="slides/slide379.xml"/><Relationship Id="rId517" Type="http://schemas.openxmlformats.org/officeDocument/2006/relationships/slide" Target="slides/slide435.xml"/><Relationship Id="rId559" Type="http://schemas.openxmlformats.org/officeDocument/2006/relationships/slide" Target="slides/slide477.xml"/><Relationship Id="rId60" Type="http://schemas.openxmlformats.org/officeDocument/2006/relationships/slideMaster" Target="slideMasters/slideMaster60.xml"/><Relationship Id="rId156" Type="http://schemas.openxmlformats.org/officeDocument/2006/relationships/slide" Target="slides/slide74.xml"/><Relationship Id="rId198" Type="http://schemas.openxmlformats.org/officeDocument/2006/relationships/slide" Target="slides/slide116.xml"/><Relationship Id="rId321" Type="http://schemas.openxmlformats.org/officeDocument/2006/relationships/slide" Target="slides/slide239.xml"/><Relationship Id="rId363" Type="http://schemas.openxmlformats.org/officeDocument/2006/relationships/slide" Target="slides/slide281.xml"/><Relationship Id="rId419" Type="http://schemas.openxmlformats.org/officeDocument/2006/relationships/slide" Target="slides/slide337.xml"/><Relationship Id="rId570" Type="http://schemas.openxmlformats.org/officeDocument/2006/relationships/slide" Target="slides/slide488.xml"/><Relationship Id="rId223" Type="http://schemas.openxmlformats.org/officeDocument/2006/relationships/slide" Target="slides/slide141.xml"/><Relationship Id="rId430" Type="http://schemas.openxmlformats.org/officeDocument/2006/relationships/slide" Target="slides/slide348.xml"/><Relationship Id="rId18" Type="http://schemas.openxmlformats.org/officeDocument/2006/relationships/slideMaster" Target="slideMasters/slideMaster18.xml"/><Relationship Id="rId265" Type="http://schemas.openxmlformats.org/officeDocument/2006/relationships/slide" Target="slides/slide183.xml"/><Relationship Id="rId472" Type="http://schemas.openxmlformats.org/officeDocument/2006/relationships/slide" Target="slides/slide390.xml"/><Relationship Id="rId528" Type="http://schemas.openxmlformats.org/officeDocument/2006/relationships/slide" Target="slides/slide446.xml"/><Relationship Id="rId125" Type="http://schemas.openxmlformats.org/officeDocument/2006/relationships/slide" Target="slides/slide43.xml"/><Relationship Id="rId167" Type="http://schemas.openxmlformats.org/officeDocument/2006/relationships/slide" Target="slides/slide85.xml"/><Relationship Id="rId332" Type="http://schemas.openxmlformats.org/officeDocument/2006/relationships/slide" Target="slides/slide250.xml"/><Relationship Id="rId374" Type="http://schemas.openxmlformats.org/officeDocument/2006/relationships/slide" Target="slides/slide292.xml"/><Relationship Id="rId581" Type="http://schemas.openxmlformats.org/officeDocument/2006/relationships/slide" Target="slides/slide499.xml"/><Relationship Id="rId71" Type="http://schemas.openxmlformats.org/officeDocument/2006/relationships/slideMaster" Target="slideMasters/slideMaster71.xml"/><Relationship Id="rId234" Type="http://schemas.openxmlformats.org/officeDocument/2006/relationships/slide" Target="slides/slide15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94.xml"/><Relationship Id="rId441" Type="http://schemas.openxmlformats.org/officeDocument/2006/relationships/slide" Target="slides/slide359.xml"/><Relationship Id="rId483" Type="http://schemas.openxmlformats.org/officeDocument/2006/relationships/slide" Target="slides/slide401.xml"/><Relationship Id="rId539" Type="http://schemas.openxmlformats.org/officeDocument/2006/relationships/slide" Target="slides/slide457.xml"/><Relationship Id="rId40" Type="http://schemas.openxmlformats.org/officeDocument/2006/relationships/slideMaster" Target="slideMasters/slideMaster40.xml"/><Relationship Id="rId136" Type="http://schemas.openxmlformats.org/officeDocument/2006/relationships/slide" Target="slides/slide54.xml"/><Relationship Id="rId178" Type="http://schemas.openxmlformats.org/officeDocument/2006/relationships/slide" Target="slides/slide96.xml"/><Relationship Id="rId301" Type="http://schemas.openxmlformats.org/officeDocument/2006/relationships/slide" Target="slides/slide219.xml"/><Relationship Id="rId343" Type="http://schemas.openxmlformats.org/officeDocument/2006/relationships/slide" Target="slides/slide261.xml"/><Relationship Id="rId550" Type="http://schemas.openxmlformats.org/officeDocument/2006/relationships/slide" Target="slides/slide468.xml"/><Relationship Id="rId82" Type="http://schemas.openxmlformats.org/officeDocument/2006/relationships/slideMaster" Target="slideMasters/slideMaster82.xml"/><Relationship Id="rId203" Type="http://schemas.openxmlformats.org/officeDocument/2006/relationships/slide" Target="slides/slide121.xml"/><Relationship Id="rId385" Type="http://schemas.openxmlformats.org/officeDocument/2006/relationships/slide" Target="slides/slide303.xml"/><Relationship Id="rId592" Type="http://schemas.openxmlformats.org/officeDocument/2006/relationships/tableStyles" Target="tableStyles.xml"/><Relationship Id="rId245" Type="http://schemas.openxmlformats.org/officeDocument/2006/relationships/slide" Target="slides/slide163.xml"/><Relationship Id="rId287" Type="http://schemas.openxmlformats.org/officeDocument/2006/relationships/slide" Target="slides/slide205.xml"/><Relationship Id="rId410" Type="http://schemas.openxmlformats.org/officeDocument/2006/relationships/slide" Target="slides/slide328.xml"/><Relationship Id="rId452" Type="http://schemas.openxmlformats.org/officeDocument/2006/relationships/slide" Target="slides/slide370.xml"/><Relationship Id="rId494" Type="http://schemas.openxmlformats.org/officeDocument/2006/relationships/slide" Target="slides/slide412.xml"/><Relationship Id="rId508" Type="http://schemas.openxmlformats.org/officeDocument/2006/relationships/slide" Target="slides/slide426.xml"/><Relationship Id="rId105" Type="http://schemas.openxmlformats.org/officeDocument/2006/relationships/slide" Target="slides/slide23.xml"/><Relationship Id="rId147" Type="http://schemas.openxmlformats.org/officeDocument/2006/relationships/slide" Target="slides/slide65.xml"/><Relationship Id="rId312" Type="http://schemas.openxmlformats.org/officeDocument/2006/relationships/slide" Target="slides/slide230.xml"/><Relationship Id="rId354" Type="http://schemas.openxmlformats.org/officeDocument/2006/relationships/slide" Target="slides/slide272.xml"/><Relationship Id="rId51" Type="http://schemas.openxmlformats.org/officeDocument/2006/relationships/slideMaster" Target="slideMasters/slideMaster51.xml"/><Relationship Id="rId93" Type="http://schemas.openxmlformats.org/officeDocument/2006/relationships/slide" Target="slides/slide11.xml"/><Relationship Id="rId189" Type="http://schemas.openxmlformats.org/officeDocument/2006/relationships/slide" Target="slides/slide107.xml"/><Relationship Id="rId396" Type="http://schemas.openxmlformats.org/officeDocument/2006/relationships/slide" Target="slides/slide314.xml"/><Relationship Id="rId561" Type="http://schemas.openxmlformats.org/officeDocument/2006/relationships/slide" Target="slides/slide479.xml"/><Relationship Id="rId214" Type="http://schemas.openxmlformats.org/officeDocument/2006/relationships/slide" Target="slides/slide132.xml"/><Relationship Id="rId256" Type="http://schemas.openxmlformats.org/officeDocument/2006/relationships/slide" Target="slides/slide174.xml"/><Relationship Id="rId298" Type="http://schemas.openxmlformats.org/officeDocument/2006/relationships/slide" Target="slides/slide216.xml"/><Relationship Id="rId421" Type="http://schemas.openxmlformats.org/officeDocument/2006/relationships/slide" Target="slides/slide339.xml"/><Relationship Id="rId463" Type="http://schemas.openxmlformats.org/officeDocument/2006/relationships/slide" Target="slides/slide381.xml"/><Relationship Id="rId519" Type="http://schemas.openxmlformats.org/officeDocument/2006/relationships/slide" Target="slides/slide437.xml"/><Relationship Id="rId116" Type="http://schemas.openxmlformats.org/officeDocument/2006/relationships/slide" Target="slides/slide34.xml"/><Relationship Id="rId158" Type="http://schemas.openxmlformats.org/officeDocument/2006/relationships/slide" Target="slides/slide76.xml"/><Relationship Id="rId323" Type="http://schemas.openxmlformats.org/officeDocument/2006/relationships/slide" Target="slides/slide241.xml"/><Relationship Id="rId530" Type="http://schemas.openxmlformats.org/officeDocument/2006/relationships/slide" Target="slides/slide448.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83.xml"/><Relationship Id="rId572" Type="http://schemas.openxmlformats.org/officeDocument/2006/relationships/slide" Target="slides/slide490.xml"/><Relationship Id="rId225" Type="http://schemas.openxmlformats.org/officeDocument/2006/relationships/slide" Target="slides/slide143.xml"/><Relationship Id="rId267" Type="http://schemas.openxmlformats.org/officeDocument/2006/relationships/slide" Target="slides/slide185.xml"/><Relationship Id="rId432" Type="http://schemas.openxmlformats.org/officeDocument/2006/relationships/slide" Target="slides/slide350.xml"/><Relationship Id="rId474" Type="http://schemas.openxmlformats.org/officeDocument/2006/relationships/slide" Target="slides/slide392.xml"/><Relationship Id="rId127" Type="http://schemas.openxmlformats.org/officeDocument/2006/relationships/slide" Target="slides/slide45.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87.xml"/><Relationship Id="rId334" Type="http://schemas.openxmlformats.org/officeDocument/2006/relationships/slide" Target="slides/slide252.xml"/><Relationship Id="rId376" Type="http://schemas.openxmlformats.org/officeDocument/2006/relationships/slide" Target="slides/slide294.xml"/><Relationship Id="rId541" Type="http://schemas.openxmlformats.org/officeDocument/2006/relationships/slide" Target="slides/slide459.xml"/><Relationship Id="rId583" Type="http://schemas.openxmlformats.org/officeDocument/2006/relationships/slide" Target="slides/slide501.xml"/><Relationship Id="rId4" Type="http://schemas.openxmlformats.org/officeDocument/2006/relationships/slideMaster" Target="slideMasters/slideMaster4.xml"/><Relationship Id="rId180" Type="http://schemas.openxmlformats.org/officeDocument/2006/relationships/slide" Target="slides/slide98.xml"/><Relationship Id="rId236" Type="http://schemas.openxmlformats.org/officeDocument/2006/relationships/slide" Target="slides/slide154.xml"/><Relationship Id="rId278" Type="http://schemas.openxmlformats.org/officeDocument/2006/relationships/slide" Target="slides/slide196.xml"/><Relationship Id="rId401" Type="http://schemas.openxmlformats.org/officeDocument/2006/relationships/slide" Target="slides/slide319.xml"/><Relationship Id="rId443" Type="http://schemas.openxmlformats.org/officeDocument/2006/relationships/slide" Target="slides/slide361.xml"/><Relationship Id="rId303" Type="http://schemas.openxmlformats.org/officeDocument/2006/relationships/slide" Target="slides/slide221.xml"/><Relationship Id="rId485" Type="http://schemas.openxmlformats.org/officeDocument/2006/relationships/slide" Target="slides/slide403.xml"/><Relationship Id="rId42" Type="http://schemas.openxmlformats.org/officeDocument/2006/relationships/slideMaster" Target="slideMasters/slideMaster42.xml"/><Relationship Id="rId84" Type="http://schemas.openxmlformats.org/officeDocument/2006/relationships/slide" Target="slides/slide2.xml"/><Relationship Id="rId138" Type="http://schemas.openxmlformats.org/officeDocument/2006/relationships/slide" Target="slides/slide56.xml"/><Relationship Id="rId345" Type="http://schemas.openxmlformats.org/officeDocument/2006/relationships/slide" Target="slides/slide263.xml"/><Relationship Id="rId387" Type="http://schemas.openxmlformats.org/officeDocument/2006/relationships/slide" Target="slides/slide305.xml"/><Relationship Id="rId510" Type="http://schemas.openxmlformats.org/officeDocument/2006/relationships/slide" Target="slides/slide428.xml"/><Relationship Id="rId552" Type="http://schemas.openxmlformats.org/officeDocument/2006/relationships/slide" Target="slides/slide470.xml"/><Relationship Id="rId191" Type="http://schemas.openxmlformats.org/officeDocument/2006/relationships/slide" Target="slides/slide109.xml"/><Relationship Id="rId205" Type="http://schemas.openxmlformats.org/officeDocument/2006/relationships/slide" Target="slides/slide123.xml"/><Relationship Id="rId247" Type="http://schemas.openxmlformats.org/officeDocument/2006/relationships/slide" Target="slides/slide165.xml"/><Relationship Id="rId412" Type="http://schemas.openxmlformats.org/officeDocument/2006/relationships/slide" Target="slides/slide330.xml"/><Relationship Id="rId107" Type="http://schemas.openxmlformats.org/officeDocument/2006/relationships/slide" Target="slides/slide25.xml"/><Relationship Id="rId289" Type="http://schemas.openxmlformats.org/officeDocument/2006/relationships/slide" Target="slides/slide207.xml"/><Relationship Id="rId454" Type="http://schemas.openxmlformats.org/officeDocument/2006/relationships/slide" Target="slides/slide372.xml"/><Relationship Id="rId496" Type="http://schemas.openxmlformats.org/officeDocument/2006/relationships/slide" Target="slides/slide414.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67.xml"/><Relationship Id="rId314" Type="http://schemas.openxmlformats.org/officeDocument/2006/relationships/slide" Target="slides/slide232.xml"/><Relationship Id="rId356" Type="http://schemas.openxmlformats.org/officeDocument/2006/relationships/slide" Target="slides/slide274.xml"/><Relationship Id="rId398" Type="http://schemas.openxmlformats.org/officeDocument/2006/relationships/slide" Target="slides/slide316.xml"/><Relationship Id="rId521" Type="http://schemas.openxmlformats.org/officeDocument/2006/relationships/slide" Target="slides/slide439.xml"/><Relationship Id="rId563" Type="http://schemas.openxmlformats.org/officeDocument/2006/relationships/slide" Target="slides/slide481.xml"/><Relationship Id="rId95" Type="http://schemas.openxmlformats.org/officeDocument/2006/relationships/slide" Target="slides/slide13.xml"/><Relationship Id="rId160" Type="http://schemas.openxmlformats.org/officeDocument/2006/relationships/slide" Target="slides/slide78.xml"/><Relationship Id="rId216" Type="http://schemas.openxmlformats.org/officeDocument/2006/relationships/slide" Target="slides/slide134.xml"/><Relationship Id="rId423" Type="http://schemas.openxmlformats.org/officeDocument/2006/relationships/slide" Target="slides/slide341.xml"/><Relationship Id="rId258" Type="http://schemas.openxmlformats.org/officeDocument/2006/relationships/slide" Target="slides/slide176.xml"/><Relationship Id="rId465" Type="http://schemas.openxmlformats.org/officeDocument/2006/relationships/slide" Target="slides/slide383.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36.xml"/><Relationship Id="rId325" Type="http://schemas.openxmlformats.org/officeDocument/2006/relationships/slide" Target="slides/slide243.xml"/><Relationship Id="rId367" Type="http://schemas.openxmlformats.org/officeDocument/2006/relationships/slide" Target="slides/slide285.xml"/><Relationship Id="rId532" Type="http://schemas.openxmlformats.org/officeDocument/2006/relationships/slide" Target="slides/slide450.xml"/><Relationship Id="rId574" Type="http://schemas.openxmlformats.org/officeDocument/2006/relationships/slide" Target="slides/slide492.xml"/><Relationship Id="rId171" Type="http://schemas.openxmlformats.org/officeDocument/2006/relationships/slide" Target="slides/slide89.xml"/><Relationship Id="rId227" Type="http://schemas.openxmlformats.org/officeDocument/2006/relationships/slide" Target="slides/slide145.xml"/><Relationship Id="rId269" Type="http://schemas.openxmlformats.org/officeDocument/2006/relationships/slide" Target="slides/slide187.xml"/><Relationship Id="rId434" Type="http://schemas.openxmlformats.org/officeDocument/2006/relationships/slide" Target="slides/slide352.xml"/><Relationship Id="rId476" Type="http://schemas.openxmlformats.org/officeDocument/2006/relationships/slide" Target="slides/slide394.xml"/><Relationship Id="rId33" Type="http://schemas.openxmlformats.org/officeDocument/2006/relationships/slideMaster" Target="slideMasters/slideMaster33.xml"/><Relationship Id="rId129" Type="http://schemas.openxmlformats.org/officeDocument/2006/relationships/slide" Target="slides/slide47.xml"/><Relationship Id="rId280" Type="http://schemas.openxmlformats.org/officeDocument/2006/relationships/slide" Target="slides/slide198.xml"/><Relationship Id="rId336" Type="http://schemas.openxmlformats.org/officeDocument/2006/relationships/slide" Target="slides/slide254.xml"/><Relationship Id="rId501" Type="http://schemas.openxmlformats.org/officeDocument/2006/relationships/slide" Target="slides/slide419.xml"/><Relationship Id="rId543" Type="http://schemas.openxmlformats.org/officeDocument/2006/relationships/slide" Target="slides/slide461.xml"/><Relationship Id="rId75" Type="http://schemas.openxmlformats.org/officeDocument/2006/relationships/slideMaster" Target="slideMasters/slideMaster75.xml"/><Relationship Id="rId140" Type="http://schemas.openxmlformats.org/officeDocument/2006/relationships/slide" Target="slides/slide58.xml"/><Relationship Id="rId182" Type="http://schemas.openxmlformats.org/officeDocument/2006/relationships/slide" Target="slides/slide100.xml"/><Relationship Id="rId378" Type="http://schemas.openxmlformats.org/officeDocument/2006/relationships/slide" Target="slides/slide296.xml"/><Relationship Id="rId403" Type="http://schemas.openxmlformats.org/officeDocument/2006/relationships/slide" Target="slides/slide321.xml"/><Relationship Id="rId585" Type="http://schemas.openxmlformats.org/officeDocument/2006/relationships/slide" Target="slides/slide503.xml"/><Relationship Id="rId6" Type="http://schemas.openxmlformats.org/officeDocument/2006/relationships/slideMaster" Target="slideMasters/slideMaster6.xml"/><Relationship Id="rId238" Type="http://schemas.openxmlformats.org/officeDocument/2006/relationships/slide" Target="slides/slide156.xml"/><Relationship Id="rId445" Type="http://schemas.openxmlformats.org/officeDocument/2006/relationships/slide" Target="slides/slide363.xml"/><Relationship Id="rId487" Type="http://schemas.openxmlformats.org/officeDocument/2006/relationships/slide" Target="slides/slide405.xml"/><Relationship Id="rId291" Type="http://schemas.openxmlformats.org/officeDocument/2006/relationships/slide" Target="slides/slide209.xml"/><Relationship Id="rId305" Type="http://schemas.openxmlformats.org/officeDocument/2006/relationships/slide" Target="slides/slide223.xml"/><Relationship Id="rId347" Type="http://schemas.openxmlformats.org/officeDocument/2006/relationships/slide" Target="slides/slide265.xml"/><Relationship Id="rId512" Type="http://schemas.openxmlformats.org/officeDocument/2006/relationships/slide" Target="slides/slide430.xml"/><Relationship Id="rId44" Type="http://schemas.openxmlformats.org/officeDocument/2006/relationships/slideMaster" Target="slideMasters/slideMaster44.xml"/><Relationship Id="rId86" Type="http://schemas.openxmlformats.org/officeDocument/2006/relationships/slide" Target="slides/slide4.xml"/><Relationship Id="rId151" Type="http://schemas.openxmlformats.org/officeDocument/2006/relationships/slide" Target="slides/slide69.xml"/><Relationship Id="rId389" Type="http://schemas.openxmlformats.org/officeDocument/2006/relationships/slide" Target="slides/slide307.xml"/><Relationship Id="rId554" Type="http://schemas.openxmlformats.org/officeDocument/2006/relationships/slide" Target="slides/slide472.xml"/><Relationship Id="rId193" Type="http://schemas.openxmlformats.org/officeDocument/2006/relationships/slide" Target="slides/slide111.xml"/><Relationship Id="rId207" Type="http://schemas.openxmlformats.org/officeDocument/2006/relationships/slide" Target="slides/slide125.xml"/><Relationship Id="rId249" Type="http://schemas.openxmlformats.org/officeDocument/2006/relationships/slide" Target="slides/slide167.xml"/><Relationship Id="rId414" Type="http://schemas.openxmlformats.org/officeDocument/2006/relationships/slide" Target="slides/slide332.xml"/><Relationship Id="rId456" Type="http://schemas.openxmlformats.org/officeDocument/2006/relationships/slide" Target="slides/slide374.xml"/><Relationship Id="rId498" Type="http://schemas.openxmlformats.org/officeDocument/2006/relationships/slide" Target="slides/slide416.xml"/><Relationship Id="rId13" Type="http://schemas.openxmlformats.org/officeDocument/2006/relationships/slideMaster" Target="slideMasters/slideMaster13.xml"/><Relationship Id="rId109" Type="http://schemas.openxmlformats.org/officeDocument/2006/relationships/slide" Target="slides/slide27.xml"/><Relationship Id="rId260" Type="http://schemas.openxmlformats.org/officeDocument/2006/relationships/slide" Target="slides/slide178.xml"/><Relationship Id="rId316" Type="http://schemas.openxmlformats.org/officeDocument/2006/relationships/slide" Target="slides/slide234.xml"/><Relationship Id="rId523" Type="http://schemas.openxmlformats.org/officeDocument/2006/relationships/slide" Target="slides/slide441.xml"/><Relationship Id="rId55" Type="http://schemas.openxmlformats.org/officeDocument/2006/relationships/slideMaster" Target="slideMasters/slideMaster55.xml"/><Relationship Id="rId97" Type="http://schemas.openxmlformats.org/officeDocument/2006/relationships/slide" Target="slides/slide15.xml"/><Relationship Id="rId120" Type="http://schemas.openxmlformats.org/officeDocument/2006/relationships/slide" Target="slides/slide38.xml"/><Relationship Id="rId358" Type="http://schemas.openxmlformats.org/officeDocument/2006/relationships/slide" Target="slides/slide276.xml"/><Relationship Id="rId565" Type="http://schemas.openxmlformats.org/officeDocument/2006/relationships/slide" Target="slides/slide483.xml"/><Relationship Id="rId162" Type="http://schemas.openxmlformats.org/officeDocument/2006/relationships/slide" Target="slides/slide80.xml"/><Relationship Id="rId218" Type="http://schemas.openxmlformats.org/officeDocument/2006/relationships/slide" Target="slides/slide136.xml"/><Relationship Id="rId425" Type="http://schemas.openxmlformats.org/officeDocument/2006/relationships/slide" Target="slides/slide343.xml"/><Relationship Id="rId467" Type="http://schemas.openxmlformats.org/officeDocument/2006/relationships/slide" Target="slides/slide385.xml"/><Relationship Id="rId271" Type="http://schemas.openxmlformats.org/officeDocument/2006/relationships/slide" Target="slides/slide189.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49.xml"/><Relationship Id="rId327" Type="http://schemas.openxmlformats.org/officeDocument/2006/relationships/slide" Target="slides/slide245.xml"/><Relationship Id="rId369" Type="http://schemas.openxmlformats.org/officeDocument/2006/relationships/slide" Target="slides/slide287.xml"/><Relationship Id="rId534" Type="http://schemas.openxmlformats.org/officeDocument/2006/relationships/slide" Target="slides/slide452.xml"/><Relationship Id="rId576" Type="http://schemas.openxmlformats.org/officeDocument/2006/relationships/slide" Target="slides/slide494.xml"/><Relationship Id="rId173" Type="http://schemas.openxmlformats.org/officeDocument/2006/relationships/slide" Target="slides/slide91.xml"/><Relationship Id="rId229" Type="http://schemas.openxmlformats.org/officeDocument/2006/relationships/slide" Target="slides/slide147.xml"/><Relationship Id="rId380" Type="http://schemas.openxmlformats.org/officeDocument/2006/relationships/slide" Target="slides/slide298.xml"/><Relationship Id="rId436" Type="http://schemas.openxmlformats.org/officeDocument/2006/relationships/slide" Target="slides/slide354.xml"/><Relationship Id="rId240" Type="http://schemas.openxmlformats.org/officeDocument/2006/relationships/slide" Target="slides/slide158.xml"/><Relationship Id="rId478" Type="http://schemas.openxmlformats.org/officeDocument/2006/relationships/slide" Target="slides/slide396.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18.xml"/><Relationship Id="rId282" Type="http://schemas.openxmlformats.org/officeDocument/2006/relationships/slide" Target="slides/slide200.xml"/><Relationship Id="rId338" Type="http://schemas.openxmlformats.org/officeDocument/2006/relationships/slide" Target="slides/slide256.xml"/><Relationship Id="rId503" Type="http://schemas.openxmlformats.org/officeDocument/2006/relationships/slide" Target="slides/slide421.xml"/><Relationship Id="rId545" Type="http://schemas.openxmlformats.org/officeDocument/2006/relationships/slide" Target="slides/slide463.xml"/><Relationship Id="rId587" Type="http://schemas.openxmlformats.org/officeDocument/2006/relationships/notesMaster" Target="notesMasters/notesMaster1.xml"/><Relationship Id="rId8" Type="http://schemas.openxmlformats.org/officeDocument/2006/relationships/slideMaster" Target="slideMasters/slideMaster8.xml"/><Relationship Id="rId142" Type="http://schemas.openxmlformats.org/officeDocument/2006/relationships/slide" Target="slides/slide60.xml"/><Relationship Id="rId184" Type="http://schemas.openxmlformats.org/officeDocument/2006/relationships/slide" Target="slides/slide102.xml"/><Relationship Id="rId391" Type="http://schemas.openxmlformats.org/officeDocument/2006/relationships/slide" Target="slides/slide309.xml"/><Relationship Id="rId405" Type="http://schemas.openxmlformats.org/officeDocument/2006/relationships/slide" Target="slides/slide323.xml"/><Relationship Id="rId447" Type="http://schemas.openxmlformats.org/officeDocument/2006/relationships/slide" Target="slides/slide365.xml"/><Relationship Id="rId251" Type="http://schemas.openxmlformats.org/officeDocument/2006/relationships/slide" Target="slides/slide169.xml"/><Relationship Id="rId489" Type="http://schemas.openxmlformats.org/officeDocument/2006/relationships/slide" Target="slides/slide407.xml"/><Relationship Id="rId46" Type="http://schemas.openxmlformats.org/officeDocument/2006/relationships/slideMaster" Target="slideMasters/slideMaster46.xml"/><Relationship Id="rId293" Type="http://schemas.openxmlformats.org/officeDocument/2006/relationships/slide" Target="slides/slide211.xml"/><Relationship Id="rId307" Type="http://schemas.openxmlformats.org/officeDocument/2006/relationships/slide" Target="slides/slide225.xml"/><Relationship Id="rId349" Type="http://schemas.openxmlformats.org/officeDocument/2006/relationships/slide" Target="slides/slide267.xml"/><Relationship Id="rId514" Type="http://schemas.openxmlformats.org/officeDocument/2006/relationships/slide" Target="slides/slide432.xml"/><Relationship Id="rId556" Type="http://schemas.openxmlformats.org/officeDocument/2006/relationships/slide" Target="slides/slide474.xml"/><Relationship Id="rId88" Type="http://schemas.openxmlformats.org/officeDocument/2006/relationships/slide" Target="slides/slide6.xml"/><Relationship Id="rId111" Type="http://schemas.openxmlformats.org/officeDocument/2006/relationships/slide" Target="slides/slide29.xml"/><Relationship Id="rId153" Type="http://schemas.openxmlformats.org/officeDocument/2006/relationships/slide" Target="slides/slide71.xml"/><Relationship Id="rId195" Type="http://schemas.openxmlformats.org/officeDocument/2006/relationships/slide" Target="slides/slide113.xml"/><Relationship Id="rId209" Type="http://schemas.openxmlformats.org/officeDocument/2006/relationships/slide" Target="slides/slide127.xml"/><Relationship Id="rId360" Type="http://schemas.openxmlformats.org/officeDocument/2006/relationships/slide" Target="slides/slide278.xml"/><Relationship Id="rId416" Type="http://schemas.openxmlformats.org/officeDocument/2006/relationships/slide" Target="slides/slide334.xml"/><Relationship Id="rId220" Type="http://schemas.openxmlformats.org/officeDocument/2006/relationships/slide" Target="slides/slide138.xml"/><Relationship Id="rId458" Type="http://schemas.openxmlformats.org/officeDocument/2006/relationships/slide" Target="slides/slide376.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80.xml"/><Relationship Id="rId318" Type="http://schemas.openxmlformats.org/officeDocument/2006/relationships/slide" Target="slides/slide236.xml"/><Relationship Id="rId525" Type="http://schemas.openxmlformats.org/officeDocument/2006/relationships/slide" Target="slides/slide443.xml"/><Relationship Id="rId567" Type="http://schemas.openxmlformats.org/officeDocument/2006/relationships/slide" Target="slides/slide485.xml"/><Relationship Id="rId99" Type="http://schemas.openxmlformats.org/officeDocument/2006/relationships/slide" Target="slides/slide17.xml"/><Relationship Id="rId122" Type="http://schemas.openxmlformats.org/officeDocument/2006/relationships/slide" Target="slides/slide40.xml"/><Relationship Id="rId164" Type="http://schemas.openxmlformats.org/officeDocument/2006/relationships/slide" Target="slides/slide82.xml"/><Relationship Id="rId371" Type="http://schemas.openxmlformats.org/officeDocument/2006/relationships/slide" Target="slides/slide289.xml"/><Relationship Id="rId427" Type="http://schemas.openxmlformats.org/officeDocument/2006/relationships/slide" Target="slides/slide345.xml"/><Relationship Id="rId469" Type="http://schemas.openxmlformats.org/officeDocument/2006/relationships/slide" Target="slides/slide387.xml"/><Relationship Id="rId26" Type="http://schemas.openxmlformats.org/officeDocument/2006/relationships/slideMaster" Target="slideMasters/slideMaster26.xml"/><Relationship Id="rId231" Type="http://schemas.openxmlformats.org/officeDocument/2006/relationships/slide" Target="slides/slide149.xml"/><Relationship Id="rId273" Type="http://schemas.openxmlformats.org/officeDocument/2006/relationships/slide" Target="slides/slide191.xml"/><Relationship Id="rId329" Type="http://schemas.openxmlformats.org/officeDocument/2006/relationships/slide" Target="slides/slide247.xml"/><Relationship Id="rId480" Type="http://schemas.openxmlformats.org/officeDocument/2006/relationships/slide" Target="slides/slide398.xml"/><Relationship Id="rId536" Type="http://schemas.openxmlformats.org/officeDocument/2006/relationships/slide" Target="slides/slide454.xml"/><Relationship Id="rId68" Type="http://schemas.openxmlformats.org/officeDocument/2006/relationships/slideMaster" Target="slideMasters/slideMaster68.xml"/><Relationship Id="rId133" Type="http://schemas.openxmlformats.org/officeDocument/2006/relationships/slide" Target="slides/slide51.xml"/><Relationship Id="rId175" Type="http://schemas.openxmlformats.org/officeDocument/2006/relationships/slide" Target="slides/slide93.xml"/><Relationship Id="rId340" Type="http://schemas.openxmlformats.org/officeDocument/2006/relationships/slide" Target="slides/slide258.xml"/><Relationship Id="rId578" Type="http://schemas.openxmlformats.org/officeDocument/2006/relationships/slide" Target="slides/slide496.xml"/><Relationship Id="rId200" Type="http://schemas.openxmlformats.org/officeDocument/2006/relationships/slide" Target="slides/slide118.xml"/><Relationship Id="rId382" Type="http://schemas.openxmlformats.org/officeDocument/2006/relationships/slide" Target="slides/slide300.xml"/><Relationship Id="rId438" Type="http://schemas.openxmlformats.org/officeDocument/2006/relationships/slide" Target="slides/slide356.xml"/><Relationship Id="rId242" Type="http://schemas.openxmlformats.org/officeDocument/2006/relationships/slide" Target="slides/slide160.xml"/><Relationship Id="rId284" Type="http://schemas.openxmlformats.org/officeDocument/2006/relationships/slide" Target="slides/slide202.xml"/><Relationship Id="rId491" Type="http://schemas.openxmlformats.org/officeDocument/2006/relationships/slide" Target="slides/slide409.xml"/><Relationship Id="rId505" Type="http://schemas.openxmlformats.org/officeDocument/2006/relationships/slide" Target="slides/slide423.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20.xml"/><Relationship Id="rId144" Type="http://schemas.openxmlformats.org/officeDocument/2006/relationships/slide" Target="slides/slide62.xml"/><Relationship Id="rId547" Type="http://schemas.openxmlformats.org/officeDocument/2006/relationships/slide" Target="slides/slide465.xml"/><Relationship Id="rId589" Type="http://schemas.openxmlformats.org/officeDocument/2006/relationships/presProps" Target="presProps.xml"/><Relationship Id="rId90" Type="http://schemas.openxmlformats.org/officeDocument/2006/relationships/slide" Target="slides/slide8.xml"/><Relationship Id="rId186" Type="http://schemas.openxmlformats.org/officeDocument/2006/relationships/slide" Target="slides/slide104.xml"/><Relationship Id="rId351" Type="http://schemas.openxmlformats.org/officeDocument/2006/relationships/slide" Target="slides/slide269.xml"/><Relationship Id="rId393" Type="http://schemas.openxmlformats.org/officeDocument/2006/relationships/slide" Target="slides/slide311.xml"/><Relationship Id="rId407" Type="http://schemas.openxmlformats.org/officeDocument/2006/relationships/slide" Target="slides/slide325.xml"/><Relationship Id="rId449" Type="http://schemas.openxmlformats.org/officeDocument/2006/relationships/slide" Target="slides/slide367.xml"/><Relationship Id="rId211" Type="http://schemas.openxmlformats.org/officeDocument/2006/relationships/slide" Target="slides/slide129.xml"/><Relationship Id="rId253" Type="http://schemas.openxmlformats.org/officeDocument/2006/relationships/slide" Target="slides/slide171.xml"/><Relationship Id="rId295" Type="http://schemas.openxmlformats.org/officeDocument/2006/relationships/slide" Target="slides/slide213.xml"/><Relationship Id="rId309" Type="http://schemas.openxmlformats.org/officeDocument/2006/relationships/slide" Target="slides/slide227.xml"/><Relationship Id="rId460" Type="http://schemas.openxmlformats.org/officeDocument/2006/relationships/slide" Target="slides/slide378.xml"/><Relationship Id="rId516" Type="http://schemas.openxmlformats.org/officeDocument/2006/relationships/slide" Target="slides/slide434.xml"/><Relationship Id="rId48" Type="http://schemas.openxmlformats.org/officeDocument/2006/relationships/slideMaster" Target="slideMasters/slideMaster48.xml"/><Relationship Id="rId113" Type="http://schemas.openxmlformats.org/officeDocument/2006/relationships/slide" Target="slides/slide31.xml"/><Relationship Id="rId320" Type="http://schemas.openxmlformats.org/officeDocument/2006/relationships/slide" Target="slides/slide238.xml"/><Relationship Id="rId558" Type="http://schemas.openxmlformats.org/officeDocument/2006/relationships/slide" Target="slides/slide476.xml"/><Relationship Id="rId155" Type="http://schemas.openxmlformats.org/officeDocument/2006/relationships/slide" Target="slides/slide73.xml"/><Relationship Id="rId197" Type="http://schemas.openxmlformats.org/officeDocument/2006/relationships/slide" Target="slides/slide115.xml"/><Relationship Id="rId362" Type="http://schemas.openxmlformats.org/officeDocument/2006/relationships/slide" Target="slides/slide280.xml"/><Relationship Id="rId418" Type="http://schemas.openxmlformats.org/officeDocument/2006/relationships/slide" Target="slides/slide336.xml"/><Relationship Id="rId222" Type="http://schemas.openxmlformats.org/officeDocument/2006/relationships/slide" Target="slides/slide140.xml"/><Relationship Id="rId264" Type="http://schemas.openxmlformats.org/officeDocument/2006/relationships/slide" Target="slides/slide182.xml"/><Relationship Id="rId471" Type="http://schemas.openxmlformats.org/officeDocument/2006/relationships/slide" Target="slides/slide389.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42.xml"/><Relationship Id="rId527" Type="http://schemas.openxmlformats.org/officeDocument/2006/relationships/slide" Target="slides/slide445.xml"/><Relationship Id="rId569" Type="http://schemas.openxmlformats.org/officeDocument/2006/relationships/slide" Target="slides/slide487.xml"/><Relationship Id="rId70" Type="http://schemas.openxmlformats.org/officeDocument/2006/relationships/slideMaster" Target="slideMasters/slideMaster70.xml"/><Relationship Id="rId166" Type="http://schemas.openxmlformats.org/officeDocument/2006/relationships/slide" Target="slides/slide84.xml"/><Relationship Id="rId331" Type="http://schemas.openxmlformats.org/officeDocument/2006/relationships/slide" Target="slides/slide249.xml"/><Relationship Id="rId373" Type="http://schemas.openxmlformats.org/officeDocument/2006/relationships/slide" Target="slides/slide291.xml"/><Relationship Id="rId429" Type="http://schemas.openxmlformats.org/officeDocument/2006/relationships/slide" Target="slides/slide347.xml"/><Relationship Id="rId580" Type="http://schemas.openxmlformats.org/officeDocument/2006/relationships/slide" Target="slides/slide498.xml"/><Relationship Id="rId1" Type="http://schemas.openxmlformats.org/officeDocument/2006/relationships/slideMaster" Target="slideMasters/slideMaster1.xml"/><Relationship Id="rId233" Type="http://schemas.openxmlformats.org/officeDocument/2006/relationships/slide" Target="slides/slide151.xml"/><Relationship Id="rId440" Type="http://schemas.openxmlformats.org/officeDocument/2006/relationships/slide" Target="slides/slide358.xml"/><Relationship Id="rId28" Type="http://schemas.openxmlformats.org/officeDocument/2006/relationships/slideMaster" Target="slideMasters/slideMaster28.xml"/><Relationship Id="rId275" Type="http://schemas.openxmlformats.org/officeDocument/2006/relationships/slide" Target="slides/slide193.xml"/><Relationship Id="rId300" Type="http://schemas.openxmlformats.org/officeDocument/2006/relationships/slide" Target="slides/slide218.xml"/><Relationship Id="rId482" Type="http://schemas.openxmlformats.org/officeDocument/2006/relationships/slide" Target="slides/slide400.xml"/><Relationship Id="rId538" Type="http://schemas.openxmlformats.org/officeDocument/2006/relationships/slide" Target="slides/slide456.xml"/><Relationship Id="rId81" Type="http://schemas.openxmlformats.org/officeDocument/2006/relationships/slideMaster" Target="slideMasters/slideMaster81.xml"/><Relationship Id="rId135" Type="http://schemas.openxmlformats.org/officeDocument/2006/relationships/slide" Target="slides/slide53.xml"/><Relationship Id="rId177" Type="http://schemas.openxmlformats.org/officeDocument/2006/relationships/slide" Target="slides/slide95.xml"/><Relationship Id="rId342" Type="http://schemas.openxmlformats.org/officeDocument/2006/relationships/slide" Target="slides/slide260.xml"/><Relationship Id="rId384" Type="http://schemas.openxmlformats.org/officeDocument/2006/relationships/slide" Target="slides/slide302.xml"/><Relationship Id="rId591" Type="http://schemas.openxmlformats.org/officeDocument/2006/relationships/theme" Target="theme/theme1.xml"/><Relationship Id="rId202" Type="http://schemas.openxmlformats.org/officeDocument/2006/relationships/slide" Target="slides/slide120.xml"/><Relationship Id="rId244" Type="http://schemas.openxmlformats.org/officeDocument/2006/relationships/slide" Target="slides/slide162.xml"/><Relationship Id="rId39" Type="http://schemas.openxmlformats.org/officeDocument/2006/relationships/slideMaster" Target="slideMasters/slideMaster39.xml"/><Relationship Id="rId286" Type="http://schemas.openxmlformats.org/officeDocument/2006/relationships/slide" Target="slides/slide204.xml"/><Relationship Id="rId451" Type="http://schemas.openxmlformats.org/officeDocument/2006/relationships/slide" Target="slides/slide369.xml"/><Relationship Id="rId493" Type="http://schemas.openxmlformats.org/officeDocument/2006/relationships/slide" Target="slides/slide411.xml"/><Relationship Id="rId507" Type="http://schemas.openxmlformats.org/officeDocument/2006/relationships/slide" Target="slides/slide425.xml"/><Relationship Id="rId549" Type="http://schemas.openxmlformats.org/officeDocument/2006/relationships/slide" Target="slides/slide467.xml"/><Relationship Id="rId50" Type="http://schemas.openxmlformats.org/officeDocument/2006/relationships/slideMaster" Target="slideMasters/slideMaster50.xml"/><Relationship Id="rId104" Type="http://schemas.openxmlformats.org/officeDocument/2006/relationships/slide" Target="slides/slide22.xml"/><Relationship Id="rId146" Type="http://schemas.openxmlformats.org/officeDocument/2006/relationships/slide" Target="slides/slide64.xml"/><Relationship Id="rId188" Type="http://schemas.openxmlformats.org/officeDocument/2006/relationships/slide" Target="slides/slide106.xml"/><Relationship Id="rId311" Type="http://schemas.openxmlformats.org/officeDocument/2006/relationships/slide" Target="slides/slide229.xml"/><Relationship Id="rId353" Type="http://schemas.openxmlformats.org/officeDocument/2006/relationships/slide" Target="slides/slide271.xml"/><Relationship Id="rId395" Type="http://schemas.openxmlformats.org/officeDocument/2006/relationships/slide" Target="slides/slide313.xml"/><Relationship Id="rId409" Type="http://schemas.openxmlformats.org/officeDocument/2006/relationships/slide" Target="slides/slide327.xml"/><Relationship Id="rId560" Type="http://schemas.openxmlformats.org/officeDocument/2006/relationships/slide" Target="slides/slide478.xml"/><Relationship Id="rId92" Type="http://schemas.openxmlformats.org/officeDocument/2006/relationships/slide" Target="slides/slide10.xml"/><Relationship Id="rId213" Type="http://schemas.openxmlformats.org/officeDocument/2006/relationships/slide" Target="slides/slide131.xml"/><Relationship Id="rId420" Type="http://schemas.openxmlformats.org/officeDocument/2006/relationships/slide" Target="slides/slide338.xml"/><Relationship Id="rId255" Type="http://schemas.openxmlformats.org/officeDocument/2006/relationships/slide" Target="slides/slide173.xml"/><Relationship Id="rId297" Type="http://schemas.openxmlformats.org/officeDocument/2006/relationships/slide" Target="slides/slide215.xml"/><Relationship Id="rId462" Type="http://schemas.openxmlformats.org/officeDocument/2006/relationships/slide" Target="slides/slide380.xml"/><Relationship Id="rId518" Type="http://schemas.openxmlformats.org/officeDocument/2006/relationships/slide" Target="slides/slide436.xml"/><Relationship Id="rId115" Type="http://schemas.openxmlformats.org/officeDocument/2006/relationships/slide" Target="slides/slide33.xml"/><Relationship Id="rId157" Type="http://schemas.openxmlformats.org/officeDocument/2006/relationships/slide" Target="slides/slide75.xml"/><Relationship Id="rId322" Type="http://schemas.openxmlformats.org/officeDocument/2006/relationships/slide" Target="slides/slide240.xml"/><Relationship Id="rId364" Type="http://schemas.openxmlformats.org/officeDocument/2006/relationships/slide" Target="slides/slide282.xml"/><Relationship Id="rId61" Type="http://schemas.openxmlformats.org/officeDocument/2006/relationships/slideMaster" Target="slideMasters/slideMaster61.xml"/><Relationship Id="rId199" Type="http://schemas.openxmlformats.org/officeDocument/2006/relationships/slide" Target="slides/slide117.xml"/><Relationship Id="rId571" Type="http://schemas.openxmlformats.org/officeDocument/2006/relationships/slide" Target="slides/slide489.xml"/><Relationship Id="rId19" Type="http://schemas.openxmlformats.org/officeDocument/2006/relationships/slideMaster" Target="slideMasters/slideMaster19.xml"/><Relationship Id="rId224" Type="http://schemas.openxmlformats.org/officeDocument/2006/relationships/slide" Target="slides/slide142.xml"/><Relationship Id="rId266" Type="http://schemas.openxmlformats.org/officeDocument/2006/relationships/slide" Target="slides/slide184.xml"/><Relationship Id="rId431" Type="http://schemas.openxmlformats.org/officeDocument/2006/relationships/slide" Target="slides/slide349.xml"/><Relationship Id="rId473" Type="http://schemas.openxmlformats.org/officeDocument/2006/relationships/slide" Target="slides/slide391.xml"/><Relationship Id="rId529" Type="http://schemas.openxmlformats.org/officeDocument/2006/relationships/slide" Target="slides/slide447.xml"/><Relationship Id="rId30" Type="http://schemas.openxmlformats.org/officeDocument/2006/relationships/slideMaster" Target="slideMasters/slideMaster30.xml"/><Relationship Id="rId126" Type="http://schemas.openxmlformats.org/officeDocument/2006/relationships/slide" Target="slides/slide44.xml"/><Relationship Id="rId168" Type="http://schemas.openxmlformats.org/officeDocument/2006/relationships/slide" Target="slides/slide86.xml"/><Relationship Id="rId333" Type="http://schemas.openxmlformats.org/officeDocument/2006/relationships/slide" Target="slides/slide251.xml"/><Relationship Id="rId540" Type="http://schemas.openxmlformats.org/officeDocument/2006/relationships/slide" Target="slides/slide458.xml"/><Relationship Id="rId72" Type="http://schemas.openxmlformats.org/officeDocument/2006/relationships/slideMaster" Target="slideMasters/slideMaster72.xml"/><Relationship Id="rId375" Type="http://schemas.openxmlformats.org/officeDocument/2006/relationships/slide" Target="slides/slide293.xml"/><Relationship Id="rId582" Type="http://schemas.openxmlformats.org/officeDocument/2006/relationships/slide" Target="slides/slide500.xml"/><Relationship Id="rId3" Type="http://schemas.openxmlformats.org/officeDocument/2006/relationships/slideMaster" Target="slideMasters/slideMaster3.xml"/><Relationship Id="rId235" Type="http://schemas.openxmlformats.org/officeDocument/2006/relationships/slide" Target="slides/slide153.xml"/><Relationship Id="rId277" Type="http://schemas.openxmlformats.org/officeDocument/2006/relationships/slide" Target="slides/slide195.xml"/><Relationship Id="rId400" Type="http://schemas.openxmlformats.org/officeDocument/2006/relationships/slide" Target="slides/slide318.xml"/><Relationship Id="rId442" Type="http://schemas.openxmlformats.org/officeDocument/2006/relationships/slide" Target="slides/slide360.xml"/><Relationship Id="rId484" Type="http://schemas.openxmlformats.org/officeDocument/2006/relationships/slide" Target="slides/slide402.xml"/><Relationship Id="rId137" Type="http://schemas.openxmlformats.org/officeDocument/2006/relationships/slide" Target="slides/slide55.xml"/><Relationship Id="rId302" Type="http://schemas.openxmlformats.org/officeDocument/2006/relationships/slide" Target="slides/slide220.xml"/><Relationship Id="rId344" Type="http://schemas.openxmlformats.org/officeDocument/2006/relationships/slide" Target="slides/slide262.xml"/><Relationship Id="rId41" Type="http://schemas.openxmlformats.org/officeDocument/2006/relationships/slideMaster" Target="slideMasters/slideMaster41.xml"/><Relationship Id="rId83" Type="http://schemas.openxmlformats.org/officeDocument/2006/relationships/slide" Target="slides/slide1.xml"/><Relationship Id="rId179" Type="http://schemas.openxmlformats.org/officeDocument/2006/relationships/slide" Target="slides/slide97.xml"/><Relationship Id="rId386" Type="http://schemas.openxmlformats.org/officeDocument/2006/relationships/slide" Target="slides/slide304.xml"/><Relationship Id="rId551" Type="http://schemas.openxmlformats.org/officeDocument/2006/relationships/slide" Target="slides/slide469.xml"/><Relationship Id="rId190" Type="http://schemas.openxmlformats.org/officeDocument/2006/relationships/slide" Target="slides/slide108.xml"/><Relationship Id="rId204" Type="http://schemas.openxmlformats.org/officeDocument/2006/relationships/slide" Target="slides/slide122.xml"/><Relationship Id="rId246" Type="http://schemas.openxmlformats.org/officeDocument/2006/relationships/slide" Target="slides/slide164.xml"/><Relationship Id="rId288" Type="http://schemas.openxmlformats.org/officeDocument/2006/relationships/slide" Target="slides/slide206.xml"/><Relationship Id="rId411" Type="http://schemas.openxmlformats.org/officeDocument/2006/relationships/slide" Target="slides/slide329.xml"/><Relationship Id="rId453" Type="http://schemas.openxmlformats.org/officeDocument/2006/relationships/slide" Target="slides/slide371.xml"/><Relationship Id="rId509" Type="http://schemas.openxmlformats.org/officeDocument/2006/relationships/slide" Target="slides/slide427.xml"/><Relationship Id="rId106" Type="http://schemas.openxmlformats.org/officeDocument/2006/relationships/slide" Target="slides/slide24.xml"/><Relationship Id="rId313" Type="http://schemas.openxmlformats.org/officeDocument/2006/relationships/slide" Target="slides/slide231.xml"/><Relationship Id="rId495" Type="http://schemas.openxmlformats.org/officeDocument/2006/relationships/slide" Target="slides/slide413.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 Target="slides/slide12.xml"/><Relationship Id="rId148" Type="http://schemas.openxmlformats.org/officeDocument/2006/relationships/slide" Target="slides/slide66.xml"/><Relationship Id="rId355" Type="http://schemas.openxmlformats.org/officeDocument/2006/relationships/slide" Target="slides/slide273.xml"/><Relationship Id="rId397" Type="http://schemas.openxmlformats.org/officeDocument/2006/relationships/slide" Target="slides/slide315.xml"/><Relationship Id="rId520" Type="http://schemas.openxmlformats.org/officeDocument/2006/relationships/slide" Target="slides/slide438.xml"/><Relationship Id="rId562" Type="http://schemas.openxmlformats.org/officeDocument/2006/relationships/slide" Target="slides/slide480.xml"/><Relationship Id="rId215" Type="http://schemas.openxmlformats.org/officeDocument/2006/relationships/slide" Target="slides/slide133.xml"/><Relationship Id="rId257" Type="http://schemas.openxmlformats.org/officeDocument/2006/relationships/slide" Target="slides/slide175.xml"/><Relationship Id="rId422" Type="http://schemas.openxmlformats.org/officeDocument/2006/relationships/slide" Target="slides/slide340.xml"/><Relationship Id="rId464" Type="http://schemas.openxmlformats.org/officeDocument/2006/relationships/slide" Target="slides/slide382.xml"/><Relationship Id="rId299" Type="http://schemas.openxmlformats.org/officeDocument/2006/relationships/slide" Target="slides/slide217.xml"/><Relationship Id="rId63" Type="http://schemas.openxmlformats.org/officeDocument/2006/relationships/slideMaster" Target="slideMasters/slideMaster63.xml"/><Relationship Id="rId159" Type="http://schemas.openxmlformats.org/officeDocument/2006/relationships/slide" Target="slides/slide77.xml"/><Relationship Id="rId366" Type="http://schemas.openxmlformats.org/officeDocument/2006/relationships/slide" Target="slides/slide284.xml"/><Relationship Id="rId573" Type="http://schemas.openxmlformats.org/officeDocument/2006/relationships/slide" Target="slides/slide491.xml"/><Relationship Id="rId226" Type="http://schemas.openxmlformats.org/officeDocument/2006/relationships/slide" Target="slides/slide144.xml"/><Relationship Id="rId433" Type="http://schemas.openxmlformats.org/officeDocument/2006/relationships/slide" Target="slides/slide351.xml"/><Relationship Id="rId74" Type="http://schemas.openxmlformats.org/officeDocument/2006/relationships/slideMaster" Target="slideMasters/slideMaster74.xml"/><Relationship Id="rId377" Type="http://schemas.openxmlformats.org/officeDocument/2006/relationships/slide" Target="slides/slide295.xml"/><Relationship Id="rId500" Type="http://schemas.openxmlformats.org/officeDocument/2006/relationships/slide" Target="slides/slide418.xml"/><Relationship Id="rId584" Type="http://schemas.openxmlformats.org/officeDocument/2006/relationships/slide" Target="slides/slide502.xml"/><Relationship Id="rId5" Type="http://schemas.openxmlformats.org/officeDocument/2006/relationships/slideMaster" Target="slideMasters/slideMaster5.xml"/><Relationship Id="rId237" Type="http://schemas.openxmlformats.org/officeDocument/2006/relationships/slide" Target="slides/slide155.xml"/><Relationship Id="rId444" Type="http://schemas.openxmlformats.org/officeDocument/2006/relationships/slide" Target="slides/slide362.xml"/><Relationship Id="rId290" Type="http://schemas.openxmlformats.org/officeDocument/2006/relationships/slide" Target="slides/slide208.xml"/><Relationship Id="rId304" Type="http://schemas.openxmlformats.org/officeDocument/2006/relationships/slide" Target="slides/slide222.xml"/><Relationship Id="rId388" Type="http://schemas.openxmlformats.org/officeDocument/2006/relationships/slide" Target="slides/slide306.xml"/><Relationship Id="rId511" Type="http://schemas.openxmlformats.org/officeDocument/2006/relationships/slide" Target="slides/slide429.xml"/><Relationship Id="rId85" Type="http://schemas.openxmlformats.org/officeDocument/2006/relationships/slide" Target="slides/slide3.xml"/><Relationship Id="rId150" Type="http://schemas.openxmlformats.org/officeDocument/2006/relationships/slide" Target="slides/slide68.xml"/><Relationship Id="rId248" Type="http://schemas.openxmlformats.org/officeDocument/2006/relationships/slide" Target="slides/slide166.xml"/><Relationship Id="rId455" Type="http://schemas.openxmlformats.org/officeDocument/2006/relationships/slide" Target="slides/slide373.xml"/><Relationship Id="rId12" Type="http://schemas.openxmlformats.org/officeDocument/2006/relationships/slideMaster" Target="slideMasters/slideMaster12.xml"/><Relationship Id="rId108" Type="http://schemas.openxmlformats.org/officeDocument/2006/relationships/slide" Target="slides/slide26.xml"/><Relationship Id="rId315" Type="http://schemas.openxmlformats.org/officeDocument/2006/relationships/slide" Target="slides/slide233.xml"/><Relationship Id="rId522" Type="http://schemas.openxmlformats.org/officeDocument/2006/relationships/slide" Target="slides/slide440.xml"/><Relationship Id="rId96" Type="http://schemas.openxmlformats.org/officeDocument/2006/relationships/slide" Target="slides/slide14.xml"/><Relationship Id="rId161" Type="http://schemas.openxmlformats.org/officeDocument/2006/relationships/slide" Target="slides/slide79.xml"/><Relationship Id="rId399" Type="http://schemas.openxmlformats.org/officeDocument/2006/relationships/slide" Target="slides/slide317.xml"/><Relationship Id="rId259" Type="http://schemas.openxmlformats.org/officeDocument/2006/relationships/slide" Target="slides/slide177.xml"/><Relationship Id="rId466" Type="http://schemas.openxmlformats.org/officeDocument/2006/relationships/slide" Target="slides/slide384.xml"/><Relationship Id="rId23" Type="http://schemas.openxmlformats.org/officeDocument/2006/relationships/slideMaster" Target="slideMasters/slideMaster23.xml"/><Relationship Id="rId119" Type="http://schemas.openxmlformats.org/officeDocument/2006/relationships/slide" Target="slides/slide37.xml"/><Relationship Id="rId326" Type="http://schemas.openxmlformats.org/officeDocument/2006/relationships/slide" Target="slides/slide244.xml"/><Relationship Id="rId533" Type="http://schemas.openxmlformats.org/officeDocument/2006/relationships/slide" Target="slides/slide451.xml"/><Relationship Id="rId172" Type="http://schemas.openxmlformats.org/officeDocument/2006/relationships/slide" Target="slides/slide90.xml"/><Relationship Id="rId477" Type="http://schemas.openxmlformats.org/officeDocument/2006/relationships/slide" Target="slides/slide395.xml"/><Relationship Id="rId337" Type="http://schemas.openxmlformats.org/officeDocument/2006/relationships/slide" Target="slides/slide255.xml"/><Relationship Id="rId34" Type="http://schemas.openxmlformats.org/officeDocument/2006/relationships/slideMaster" Target="slideMasters/slideMaster34.xml"/><Relationship Id="rId544" Type="http://schemas.openxmlformats.org/officeDocument/2006/relationships/slide" Target="slides/slide462.xml"/><Relationship Id="rId183" Type="http://schemas.openxmlformats.org/officeDocument/2006/relationships/slide" Target="slides/slide101.xml"/><Relationship Id="rId390" Type="http://schemas.openxmlformats.org/officeDocument/2006/relationships/slide" Target="slides/slide308.xml"/><Relationship Id="rId404" Type="http://schemas.openxmlformats.org/officeDocument/2006/relationships/slide" Target="slides/slide322.xml"/><Relationship Id="rId250" Type="http://schemas.openxmlformats.org/officeDocument/2006/relationships/slide" Target="slides/slide168.xml"/><Relationship Id="rId488" Type="http://schemas.openxmlformats.org/officeDocument/2006/relationships/slide" Target="slides/slide406.xml"/></Relationships>
</file>

<file path=ppt/charts/_rels/chart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1.xml"/><Relationship Id="rId1" Type="http://schemas.microsoft.com/office/2011/relationships/chartStyle" Target="style1.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9.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2.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4.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15.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16.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14.xml"/></Relationships>
</file>

<file path=ppt/charts/_rels/chart21.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9.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15.xml"/></Relationships>
</file>

<file path=ppt/charts/_rels/chart30.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4.xml.rels><?xml version="1.0" encoding="UTF-8" standalone="yes"?>
<Relationships xmlns="http://schemas.openxmlformats.org/package/2006/relationships"><Relationship Id="rId2" Type="http://schemas.openxmlformats.org/officeDocument/2006/relationships/oleObject" Target="Macintosh%20HD:Users:amiraliboroumand:cmu:Google-internship:Amirali-Internship-data:PIM-Browser-estimated-energy-repair2%20copy.xlsx" TargetMode="External"/><Relationship Id="rId1" Type="http://schemas.openxmlformats.org/officeDocument/2006/relationships/themeOverride" Target="../theme/themeOverride16.xml"/></Relationships>
</file>

<file path=ppt/charts/_rels/chart35.xml.rels><?xml version="1.0" encoding="UTF-8" standalone="yes"?>
<Relationships xmlns="http://schemas.openxmlformats.org/package/2006/relationships"><Relationship Id="rId3" Type="http://schemas.openxmlformats.org/officeDocument/2006/relationships/chartUserShapes" Target="../drawings/drawing4.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7.xml"/></Relationships>
</file>

<file path=ppt/charts/_rels/chart36.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8.xml"/></Relationships>
</file>

<file path=ppt/charts/_rels/chart37.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9.xml"/></Relationships>
</file>

<file path=ppt/charts/_rels/chart38.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20.xml"/></Relationships>
</file>

<file path=ppt/charts/_rels/chart39.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40.xml.rels><?xml version="1.0" encoding="UTF-8" standalone="yes"?>
<Relationships xmlns="http://schemas.openxmlformats.org/package/2006/relationships"><Relationship Id="rId2" Type="http://schemas.openxmlformats.org/officeDocument/2006/relationships/package" Target="../embeddings/Microsoft_Excel_Worksheet16.xlsx"/><Relationship Id="rId1" Type="http://schemas.openxmlformats.org/officeDocument/2006/relationships/themeOverride" Target="../theme/themeOverride21.xml"/></Relationships>
</file>

<file path=ppt/charts/_rels/chart41.xml.rels><?xml version="1.0" encoding="UTF-8" standalone="yes"?>
<Relationships xmlns="http://schemas.openxmlformats.org/package/2006/relationships"><Relationship Id="rId3" Type="http://schemas.openxmlformats.org/officeDocument/2006/relationships/oleObject" Target="file:////C:\Users\ALSERCS\Desktop\GateKeeper%2029-9-2015\Second_Submission_to_Bioinformatics_Jan2017\mrfast_with_GateKeeper.xlsx" TargetMode="External"/><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DC3E-0A4A-8338-B86E31B2A912}"/>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DC3E-0A4A-8338-B86E31B2A912}"/>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DC3E-0A4A-8338-B86E31B2A912}"/>
            </c:ext>
          </c:extLst>
        </c:ser>
        <c:dLbls>
          <c:showLegendKey val="0"/>
          <c:showVal val="0"/>
          <c:showCatName val="0"/>
          <c:showSerName val="0"/>
          <c:showPercent val="0"/>
          <c:showBubbleSize val="0"/>
        </c:dLbls>
        <c:marker val="1"/>
        <c:smooth val="0"/>
        <c:axId val="1717159040"/>
        <c:axId val="171716321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DC3E-0A4A-8338-B86E31B2A912}"/>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DC3E-0A4A-8338-B86E31B2A912}"/>
                  </c:ext>
                </c:extLst>
              </c15:ser>
            </c15:filteredLineSeries>
          </c:ext>
        </c:extLst>
      </c:lineChart>
      <c:catAx>
        <c:axId val="171715904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63216"/>
        <c:crosses val="autoZero"/>
        <c:auto val="1"/>
        <c:lblAlgn val="ctr"/>
        <c:lblOffset val="100"/>
        <c:noMultiLvlLbl val="0"/>
      </c:catAx>
      <c:valAx>
        <c:axId val="1717163216"/>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5904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732682496"/>
        <c:axId val="1746189936"/>
      </c:barChart>
      <c:catAx>
        <c:axId val="173268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746189936"/>
        <c:crosses val="autoZero"/>
        <c:auto val="1"/>
        <c:lblAlgn val="ctr"/>
        <c:lblOffset val="100"/>
        <c:noMultiLvlLbl val="0"/>
      </c:catAx>
      <c:valAx>
        <c:axId val="1746189936"/>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7326824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27-C347-8B5B-AE6A954B93C1}"/>
                </c:ext>
              </c:extLst>
            </c:dLbl>
            <c:dLbl>
              <c:idx val="1"/>
              <c:delete val="1"/>
              <c:extLst>
                <c:ext xmlns:c15="http://schemas.microsoft.com/office/drawing/2012/chart" uri="{CE6537A1-D6FC-4f65-9D91-7224C49458BB}"/>
                <c:ext xmlns:c16="http://schemas.microsoft.com/office/drawing/2014/chart" uri="{C3380CC4-5D6E-409C-BE32-E72D297353CC}">
                  <c16:uniqueId val="{00000001-AB27-C347-8B5B-AE6A954B93C1}"/>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AB27-C347-8B5B-AE6A954B93C1}"/>
            </c:ext>
          </c:extLst>
        </c:ser>
        <c:dLbls>
          <c:showLegendKey val="0"/>
          <c:showVal val="0"/>
          <c:showCatName val="0"/>
          <c:showSerName val="0"/>
          <c:showPercent val="0"/>
          <c:showBubbleSize val="0"/>
        </c:dLbls>
        <c:gapWidth val="50"/>
        <c:axId val="1745349648"/>
        <c:axId val="1718590384"/>
      </c:barChart>
      <c:catAx>
        <c:axId val="17453496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8590384"/>
        <c:crosses val="autoZero"/>
        <c:auto val="1"/>
        <c:lblAlgn val="ctr"/>
        <c:lblOffset val="100"/>
        <c:noMultiLvlLbl val="0"/>
      </c:catAx>
      <c:valAx>
        <c:axId val="17185903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3496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15C-3D45-A46B-2EEE9BCABE6F}"/>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115C-3D45-A46B-2EEE9BCABE6F}"/>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15C-3D45-A46B-2EEE9BCABE6F}"/>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15C-3D45-A46B-2EEE9BCABE6F}"/>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115C-3D45-A46B-2EEE9BCABE6F}"/>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115C-3D45-A46B-2EEE9BCABE6F}"/>
              </c:ext>
            </c:extLst>
          </c:dPt>
          <c:dLbls>
            <c:dLbl>
              <c:idx val="0"/>
              <c:delete val="1"/>
              <c:extLst>
                <c:ext xmlns:c15="http://schemas.microsoft.com/office/drawing/2012/chart" uri="{CE6537A1-D6FC-4f65-9D91-7224C49458BB}"/>
                <c:ext xmlns:c16="http://schemas.microsoft.com/office/drawing/2014/chart" uri="{C3380CC4-5D6E-409C-BE32-E72D297353CC}">
                  <c16:uniqueId val="{00000001-115C-3D45-A46B-2EEE9BCABE6F}"/>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5C-3D45-A46B-2EEE9BCABE6F}"/>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5C-3D45-A46B-2EEE9BCABE6F}"/>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5C-3D45-A46B-2EEE9BCABE6F}"/>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5C-3D45-A46B-2EEE9BCABE6F}"/>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5C-3D45-A46B-2EEE9BCABE6F}"/>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115C-3D45-A46B-2EEE9BCABE6F}"/>
            </c:ext>
          </c:extLst>
        </c:ser>
        <c:dLbls>
          <c:showLegendKey val="0"/>
          <c:showVal val="0"/>
          <c:showCatName val="0"/>
          <c:showSerName val="0"/>
          <c:showPercent val="0"/>
          <c:showBubbleSize val="0"/>
        </c:dLbls>
        <c:gapWidth val="80"/>
        <c:overlap val="-27"/>
        <c:axId val="1235585376"/>
        <c:axId val="1235589440"/>
      </c:barChart>
      <c:catAx>
        <c:axId val="123558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9440"/>
        <c:crosses val="autoZero"/>
        <c:auto val="1"/>
        <c:lblAlgn val="ctr"/>
        <c:lblOffset val="100"/>
        <c:noMultiLvlLbl val="0"/>
      </c:catAx>
      <c:valAx>
        <c:axId val="1235589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537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2E7-F342-9C6A-BC9A260D59A6}"/>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2E7-F342-9C6A-BC9A260D59A6}"/>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2E7-F342-9C6A-BC9A260D59A6}"/>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2E7-F342-9C6A-BC9A260D59A6}"/>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2E7-F342-9C6A-BC9A260D59A6}"/>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2E7-F342-9C6A-BC9A260D59A6}"/>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2E7-F342-9C6A-BC9A260D59A6}"/>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E7-F342-9C6A-BC9A260D59A6}"/>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E7-F342-9C6A-BC9A260D59A6}"/>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2E7-F342-9C6A-BC9A260D59A6}"/>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2E7-F342-9C6A-BC9A260D59A6}"/>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2E7-F342-9C6A-BC9A260D59A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B2E7-F342-9C6A-BC9A260D59A6}"/>
            </c:ext>
          </c:extLst>
        </c:ser>
        <c:dLbls>
          <c:showLegendKey val="0"/>
          <c:showVal val="0"/>
          <c:showCatName val="0"/>
          <c:showSerName val="0"/>
          <c:showPercent val="0"/>
          <c:showBubbleSize val="0"/>
        </c:dLbls>
        <c:gapWidth val="80"/>
        <c:overlap val="-27"/>
        <c:axId val="1216099712"/>
        <c:axId val="1216103472"/>
      </c:barChart>
      <c:catAx>
        <c:axId val="12160997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103472"/>
        <c:crosses val="autoZero"/>
        <c:auto val="1"/>
        <c:lblAlgn val="ctr"/>
        <c:lblOffset val="100"/>
        <c:noMultiLvlLbl val="0"/>
      </c:catAx>
      <c:valAx>
        <c:axId val="12161034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0997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03A-F046-B9D3-826D639B9BE9}"/>
              </c:ext>
            </c:extLst>
          </c:dPt>
          <c:dPt>
            <c:idx val="1"/>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3-103A-F046-B9D3-826D639B9BE9}"/>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03A-F046-B9D3-826D639B9BE9}"/>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03A-F046-B9D3-826D639B9BE9}"/>
              </c:ext>
            </c:extLst>
          </c:dPt>
          <c:dLbls>
            <c:dLbl>
              <c:idx val="1"/>
              <c:tx>
                <c:rich>
                  <a:bodyPr/>
                  <a:lstStyle/>
                  <a:p>
                    <a:r>
                      <a:rPr lang="en-US" altLang="ko-KR" dirty="0"/>
                      <a:t>2.3x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03A-F046-B9D3-826D639B9BE9}"/>
                </c:ext>
              </c:extLst>
            </c:dLbl>
            <c:dLbl>
              <c:idx val="2"/>
              <c:tx>
                <c:rich>
                  <a:bodyPr/>
                  <a:lstStyle/>
                  <a:p>
                    <a:r>
                      <a:rPr lang="en-US" altLang="ko-KR" dirty="0"/>
                      <a:t>3.0x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03A-F046-B9D3-826D639B9BE9}"/>
                </c:ext>
              </c:extLst>
            </c:dLbl>
            <c:dLbl>
              <c:idx val="3"/>
              <c:tx>
                <c:rich>
                  <a:bodyPr/>
                  <a:lstStyle/>
                  <a:p>
                    <a:r>
                      <a:rPr lang="en-US" altLang="ko-KR" dirty="0"/>
                      <a:t>6.5x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03A-F046-B9D3-826D639B9BE9}"/>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c:v>
                </c:pt>
                <c:pt idx="1">
                  <c:v>2.3042730158714102</c:v>
                </c:pt>
                <c:pt idx="2">
                  <c:v>3.0223863878163568</c:v>
                </c:pt>
                <c:pt idx="3">
                  <c:v>6.4998907173731304</c:v>
                </c:pt>
              </c:numCache>
            </c:numRef>
          </c:val>
          <c:extLst>
            <c:ext xmlns:c16="http://schemas.microsoft.com/office/drawing/2014/chart" uri="{C3380CC4-5D6E-409C-BE32-E72D297353CC}">
              <c16:uniqueId val="{00000008-103A-F046-B9D3-826D639B9BE9}"/>
            </c:ext>
          </c:extLst>
        </c:ser>
        <c:dLbls>
          <c:showLegendKey val="0"/>
          <c:showVal val="0"/>
          <c:showCatName val="0"/>
          <c:showSerName val="0"/>
          <c:showPercent val="0"/>
          <c:showBubbleSize val="0"/>
        </c:dLbls>
        <c:gapWidth val="80"/>
        <c:overlap val="-27"/>
        <c:axId val="1215621296"/>
        <c:axId val="1215625408"/>
      </c:barChart>
      <c:catAx>
        <c:axId val="1215621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5408"/>
        <c:crosses val="autoZero"/>
        <c:auto val="1"/>
        <c:lblAlgn val="ctr"/>
        <c:lblOffset val="100"/>
        <c:noMultiLvlLbl val="0"/>
      </c:catAx>
      <c:valAx>
        <c:axId val="12156254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p>
            </c:rich>
          </c:tx>
          <c:layout>
            <c:manualLayout>
              <c:xMode val="edge"/>
              <c:yMode val="edge"/>
              <c:x val="1.54320987654321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129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849E-4542-B2B2-92E440475CFC}"/>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849E-4542-B2B2-92E440475CFC}"/>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849E-4542-B2B2-92E440475CFC}"/>
            </c:ext>
          </c:extLst>
        </c:ser>
        <c:dLbls>
          <c:showLegendKey val="0"/>
          <c:showVal val="0"/>
          <c:showCatName val="0"/>
          <c:showSerName val="0"/>
          <c:showPercent val="0"/>
          <c:showBubbleSize val="0"/>
        </c:dLbls>
        <c:marker val="1"/>
        <c:smooth val="0"/>
        <c:axId val="1237409600"/>
        <c:axId val="1733705920"/>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849E-4542-B2B2-92E440475CFC}"/>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849E-4542-B2B2-92E440475CFC}"/>
                  </c:ext>
                </c:extLst>
              </c15:ser>
            </c15:filteredLineSeries>
          </c:ext>
        </c:extLst>
      </c:lineChart>
      <c:catAx>
        <c:axId val="123740960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3705920"/>
        <c:crosses val="autoZero"/>
        <c:auto val="1"/>
        <c:lblAlgn val="ctr"/>
        <c:lblOffset val="100"/>
        <c:noMultiLvlLbl val="0"/>
      </c:catAx>
      <c:valAx>
        <c:axId val="1733705920"/>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23740960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1-154F-CA45-9DE4-5D071AEDDBAB}"/>
              </c:ext>
            </c:extLst>
          </c:dPt>
          <c:dPt>
            <c:idx val="11"/>
            <c:invertIfNegative val="0"/>
            <c:bubble3D val="0"/>
            <c:spPr>
              <a:noFill/>
              <a:ln>
                <a:noFill/>
              </a:ln>
              <a:effectLst/>
            </c:spPr>
            <c:extLst>
              <c:ext xmlns:c16="http://schemas.microsoft.com/office/drawing/2014/chart" uri="{C3380CC4-5D6E-409C-BE32-E72D297353CC}">
                <c16:uniqueId val="{00000003-154F-CA45-9DE4-5D071AEDDBAB}"/>
              </c:ext>
            </c:extLst>
          </c:dPt>
          <c:dPt>
            <c:idx val="12"/>
            <c:invertIfNegative val="0"/>
            <c:bubble3D val="0"/>
            <c:spPr>
              <a:noFill/>
              <a:ln>
                <a:noFill/>
              </a:ln>
              <a:effectLst/>
            </c:spPr>
            <c:extLst>
              <c:ext xmlns:c16="http://schemas.microsoft.com/office/drawing/2014/chart" uri="{C3380CC4-5D6E-409C-BE32-E72D297353CC}">
                <c16:uniqueId val="{00000005-154F-CA45-9DE4-5D071AEDDBA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6-154F-CA45-9DE4-5D071AEDDBAB}"/>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154F-CA45-9DE4-5D071AEDDBAB}"/>
            </c:ext>
          </c:extLst>
        </c:ser>
        <c:dLbls>
          <c:showLegendKey val="0"/>
          <c:showVal val="0"/>
          <c:showCatName val="0"/>
          <c:showSerName val="0"/>
          <c:showPercent val="0"/>
          <c:showBubbleSize val="0"/>
        </c:dLbls>
        <c:gapWidth val="100"/>
        <c:axId val="1235533312"/>
        <c:axId val="1235460736"/>
      </c:barChart>
      <c:catAx>
        <c:axId val="12355333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460736"/>
        <c:crosses val="autoZero"/>
        <c:auto val="1"/>
        <c:lblAlgn val="ctr"/>
        <c:lblOffset val="100"/>
        <c:noMultiLvlLbl val="0"/>
      </c:catAx>
      <c:valAx>
        <c:axId val="12354607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5333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1-BF8C-3D44-8453-769D8AD6014A}"/>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2-BF8C-3D44-8453-769D8AD6014A}"/>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BF8C-3D44-8453-769D8AD6014A}"/>
            </c:ext>
          </c:extLst>
        </c:ser>
        <c:dLbls>
          <c:showLegendKey val="0"/>
          <c:showVal val="0"/>
          <c:showCatName val="0"/>
          <c:showSerName val="0"/>
          <c:showPercent val="0"/>
          <c:showBubbleSize val="0"/>
        </c:dLbls>
        <c:gapWidth val="100"/>
        <c:axId val="1237698912"/>
        <c:axId val="1237703664"/>
      </c:barChart>
      <c:catAx>
        <c:axId val="12376989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03664"/>
        <c:crosses val="autoZero"/>
        <c:auto val="1"/>
        <c:lblAlgn val="ctr"/>
        <c:lblOffset val="100"/>
        <c:noMultiLvlLbl val="0"/>
      </c:catAx>
      <c:valAx>
        <c:axId val="123770366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6989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9A6-6449-B521-B2BB66B5A05F}"/>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9A6-6449-B521-B2BB66B5A05F}"/>
            </c:ext>
          </c:extLst>
        </c:ser>
        <c:dLbls>
          <c:showLegendKey val="0"/>
          <c:showVal val="0"/>
          <c:showCatName val="0"/>
          <c:showSerName val="0"/>
          <c:showPercent val="0"/>
          <c:showBubbleSize val="0"/>
        </c:dLbls>
        <c:gapWidth val="100"/>
        <c:axId val="1237739248"/>
        <c:axId val="1237743872"/>
      </c:barChart>
      <c:catAx>
        <c:axId val="123773924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43872"/>
        <c:crosses val="autoZero"/>
        <c:auto val="1"/>
        <c:lblAlgn val="ctr"/>
        <c:lblOffset val="100"/>
        <c:noMultiLvlLbl val="0"/>
      </c:catAx>
      <c:valAx>
        <c:axId val="12377438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3924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2D5-9E42-AE48-EF8ED4E14B64}"/>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52D5-9E42-AE48-EF8ED4E14B64}"/>
            </c:ext>
          </c:extLst>
        </c:ser>
        <c:dLbls>
          <c:showLegendKey val="0"/>
          <c:showVal val="0"/>
          <c:showCatName val="0"/>
          <c:showSerName val="0"/>
          <c:showPercent val="0"/>
          <c:showBubbleSize val="0"/>
        </c:dLbls>
        <c:gapWidth val="100"/>
        <c:axId val="1237811216"/>
        <c:axId val="1237847088"/>
      </c:barChart>
      <c:catAx>
        <c:axId val="12378112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47088"/>
        <c:crosses val="autoZero"/>
        <c:auto val="1"/>
        <c:lblAlgn val="ctr"/>
        <c:lblOffset val="100"/>
        <c:noMultiLvlLbl val="0"/>
      </c:catAx>
      <c:valAx>
        <c:axId val="123784708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112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87E-564B-B856-3CCEDD8742E2}"/>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F87E-564B-B856-3CCEDD8742E2}"/>
              </c:ext>
            </c:extLst>
          </c:dPt>
          <c:dPt>
            <c:idx val="11"/>
            <c:invertIfNegative val="0"/>
            <c:bubble3D val="0"/>
            <c:spPr>
              <a:noFill/>
              <a:ln>
                <a:noFill/>
              </a:ln>
              <a:effectLst/>
            </c:spPr>
            <c:extLst>
              <c:ext xmlns:c16="http://schemas.microsoft.com/office/drawing/2014/chart" uri="{C3380CC4-5D6E-409C-BE32-E72D297353CC}">
                <c16:uniqueId val="{00000004-F87E-564B-B856-3CCEDD8742E2}"/>
              </c:ext>
            </c:extLst>
          </c:dPt>
          <c:dPt>
            <c:idx val="12"/>
            <c:invertIfNegative val="0"/>
            <c:bubble3D val="0"/>
            <c:spPr>
              <a:noFill/>
              <a:ln>
                <a:noFill/>
              </a:ln>
              <a:effectLst/>
            </c:spPr>
            <c:extLst>
              <c:ext xmlns:c16="http://schemas.microsoft.com/office/drawing/2014/chart" uri="{C3380CC4-5D6E-409C-BE32-E72D297353CC}">
                <c16:uniqueId val="{00000006-F87E-564B-B856-3CCEDD8742E2}"/>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F87E-564B-B856-3CCEDD8742E2}"/>
            </c:ext>
          </c:extLst>
        </c:ser>
        <c:dLbls>
          <c:showLegendKey val="0"/>
          <c:showVal val="0"/>
          <c:showCatName val="0"/>
          <c:showSerName val="0"/>
          <c:showPercent val="0"/>
          <c:showBubbleSize val="0"/>
        </c:dLbls>
        <c:gapWidth val="100"/>
        <c:axId val="1238460272"/>
        <c:axId val="1238443840"/>
      </c:barChart>
      <c:catAx>
        <c:axId val="12384602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43840"/>
        <c:crosses val="autoZero"/>
        <c:auto val="1"/>
        <c:lblAlgn val="ctr"/>
        <c:lblOffset val="100"/>
        <c:noMultiLvlLbl val="0"/>
      </c:catAx>
      <c:valAx>
        <c:axId val="12384438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602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944-4A4F-A84D-B45376205A2E}"/>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F944-4A4F-A84D-B45376205A2E}"/>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F944-4A4F-A84D-B45376205A2E}"/>
            </c:ext>
          </c:extLst>
        </c:ser>
        <c:dLbls>
          <c:showLegendKey val="0"/>
          <c:showVal val="0"/>
          <c:showCatName val="0"/>
          <c:showSerName val="0"/>
          <c:showPercent val="0"/>
          <c:showBubbleSize val="0"/>
        </c:dLbls>
        <c:gapWidth val="100"/>
        <c:axId val="1237948576"/>
        <c:axId val="1237953328"/>
      </c:barChart>
      <c:catAx>
        <c:axId val="123794857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53328"/>
        <c:crosses val="autoZero"/>
        <c:auto val="1"/>
        <c:lblAlgn val="ctr"/>
        <c:lblOffset val="100"/>
        <c:noMultiLvlLbl val="0"/>
      </c:catAx>
      <c:valAx>
        <c:axId val="12379533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4857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B47-CE48-941A-99C975FF7C78}"/>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B47-CE48-941A-99C975FF7C78}"/>
            </c:ext>
          </c:extLst>
        </c:ser>
        <c:dLbls>
          <c:showLegendKey val="0"/>
          <c:showVal val="0"/>
          <c:showCatName val="0"/>
          <c:showSerName val="0"/>
          <c:showPercent val="0"/>
          <c:showBubbleSize val="0"/>
        </c:dLbls>
        <c:gapWidth val="100"/>
        <c:axId val="1214550624"/>
        <c:axId val="1214553200"/>
      </c:barChart>
      <c:catAx>
        <c:axId val="12145506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3200"/>
        <c:crosses val="autoZero"/>
        <c:auto val="1"/>
        <c:lblAlgn val="ctr"/>
        <c:lblOffset val="100"/>
        <c:noMultiLvlLbl val="0"/>
      </c:catAx>
      <c:valAx>
        <c:axId val="1214553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0624"/>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c:v>
                </c:pt>
              </c:numCache>
            </c:numRef>
          </c:val>
          <c:extLs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1.1759999999999999</c:v>
                </c:pt>
              </c:numCache>
            </c:numRef>
          </c:val>
          <c:extLs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1.1950000000000001</c:v>
                </c:pt>
              </c:numCache>
            </c:numRef>
          </c:val>
          <c:extLs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1.1970000000000001</c:v>
                </c:pt>
              </c:numCache>
            </c:numRef>
          </c:val>
          <c:extLs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238126192"/>
        <c:axId val="1238134528"/>
      </c:barChart>
      <c:catAx>
        <c:axId val="1238126192"/>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34528"/>
        <c:crosses val="autoZero"/>
        <c:auto val="1"/>
        <c:lblAlgn val="ctr"/>
        <c:lblOffset val="100"/>
        <c:noMultiLvlLbl val="0"/>
      </c:catAx>
      <c:valAx>
        <c:axId val="1238134528"/>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Performance</a:t>
                </a:r>
                <a:endParaRPr lang="en-US" b="1" dirty="0"/>
              </a:p>
            </c:rich>
          </c:tx>
          <c:layout>
            <c:manualLayout>
              <c:xMode val="edge"/>
              <c:yMode val="edge"/>
              <c:x val="3.4364261168384901E-3"/>
              <c:y val="0.12899396358391199"/>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2619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799"/>
          <c:y val="5.3321164399904503E-2"/>
          <c:w val="0.71888133940509602"/>
          <c:h val="0.60258959675495105"/>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4E3-4BE0-BECF-1F8FE81336F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4E3-4BE0-BECF-1F8FE81336F8}"/>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4E3-4BE0-BECF-1F8FE81336F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4E3-4BE0-BECF-1F8FE81336F8}"/>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0.31202419354838701</c:v>
                </c:pt>
                <c:pt idx="1">
                  <c:v>0.25526612903225798</c:v>
                </c:pt>
                <c:pt idx="2">
                  <c:v>0.35117741935483898</c:v>
                </c:pt>
                <c:pt idx="3">
                  <c:v>0.34639516129032299</c:v>
                </c:pt>
                <c:pt idx="4">
                  <c:v>0.36568743890518102</c:v>
                </c:pt>
                <c:pt idx="5">
                  <c:v>0.35800317693059602</c:v>
                </c:pt>
              </c:numCache>
            </c:numRef>
          </c:val>
          <c:extLs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240748560"/>
        <c:axId val="1240752848"/>
      </c:barChart>
      <c:catAx>
        <c:axId val="124074856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752848"/>
        <c:crosses val="autoZero"/>
        <c:auto val="1"/>
        <c:lblAlgn val="ctr"/>
        <c:lblOffset val="0"/>
        <c:noMultiLvlLbl val="0"/>
      </c:catAx>
      <c:valAx>
        <c:axId val="1240752848"/>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74856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01"/>
          <c:y val="5.5812932474349798E-2"/>
          <c:w val="0.73970934188782"/>
          <c:h val="0.5974979718444289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B7A-5149-8D04-F48E8D3E886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991-42D7-8772-2EF4515851B1}"/>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B7A-5149-8D04-F48E8D3E886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991-42D7-8772-2EF4515851B1}"/>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0.36560714285714302</c:v>
                </c:pt>
                <c:pt idx="1">
                  <c:v>0.27539285714285699</c:v>
                </c:pt>
                <c:pt idx="2">
                  <c:v>0.39400000000000002</c:v>
                </c:pt>
                <c:pt idx="3">
                  <c:v>0.38717857142857098</c:v>
                </c:pt>
                <c:pt idx="4">
                  <c:v>0.41293939393939399</c:v>
                </c:pt>
                <c:pt idx="5">
                  <c:v>0.402735930735931</c:v>
                </c:pt>
              </c:numCache>
            </c:numRef>
          </c:val>
          <c:extLs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240839040"/>
        <c:axId val="1240843328"/>
      </c:barChart>
      <c:catAx>
        <c:axId val="124083904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843328"/>
        <c:crosses val="autoZero"/>
        <c:auto val="1"/>
        <c:lblAlgn val="ctr"/>
        <c:lblOffset val="0"/>
        <c:noMultiLvlLbl val="0"/>
      </c:catAx>
      <c:valAx>
        <c:axId val="1240843328"/>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83904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extLst>
              <c:ext xmlns:c16="http://schemas.microsoft.com/office/drawing/2014/chart" uri="{C3380CC4-5D6E-409C-BE32-E72D297353CC}">
                <c16:uniqueId val="{00000000-6A2E-064E-BF0A-880B8B19E64C}"/>
              </c:ext>
            </c:extLst>
          </c:dPt>
          <c:dPt>
            <c:idx val="4"/>
            <c:marker>
              <c:spPr>
                <a:solidFill>
                  <a:schemeClr val="tx1"/>
                </a:solidFill>
                <a:ln>
                  <a:noFill/>
                </a:ln>
              </c:spPr>
            </c:marker>
            <c:bubble3D val="0"/>
            <c:extLst>
              <c:ext xmlns:c16="http://schemas.microsoft.com/office/drawing/2014/chart" uri="{C3380CC4-5D6E-409C-BE32-E72D297353CC}">
                <c16:uniqueId val="{00000001-6A2E-064E-BF0A-880B8B19E64C}"/>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6A2E-064E-BF0A-880B8B19E64C}"/>
            </c:ext>
          </c:extLst>
        </c:ser>
        <c:dLbls>
          <c:showLegendKey val="0"/>
          <c:showVal val="0"/>
          <c:showCatName val="0"/>
          <c:showSerName val="0"/>
          <c:showPercent val="0"/>
          <c:showBubbleSize val="0"/>
        </c:dLbls>
        <c:axId val="-1370632768"/>
        <c:axId val="-1785966416"/>
      </c:scatterChart>
      <c:valAx>
        <c:axId val="-1370632768"/>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85966416"/>
        <c:crosses val="autoZero"/>
        <c:crossBetween val="midCat"/>
        <c:majorUnit val="10"/>
      </c:valAx>
      <c:valAx>
        <c:axId val="-1785966416"/>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632768"/>
        <c:crosses val="autoZero"/>
        <c:crossBetween val="midCat"/>
        <c:majorUnit val="1"/>
      </c:valAx>
    </c:plotArea>
    <c:plotVisOnly val="1"/>
    <c:dispBlanksAs val="gap"/>
    <c:showDLblsOverMax val="0"/>
  </c:chart>
  <c:spPr>
    <a:ln>
      <a:noFill/>
    </a:ln>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498"/>
          <c:y val="8.9722421061003699E-2"/>
          <c:w val="0.64258779075029404"/>
          <c:h val="0.71270381430327001"/>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c:v>
                </c:pt>
                <c:pt idx="1">
                  <c:v>0.49</c:v>
                </c:pt>
                <c:pt idx="2">
                  <c:v>1.49</c:v>
                </c:pt>
              </c:numCache>
            </c:numRef>
          </c:val>
          <c:extLst>
            <c:ext xmlns:c16="http://schemas.microsoft.com/office/drawing/2014/chart" uri="{C3380CC4-5D6E-409C-BE32-E72D297353CC}">
              <c16:uniqueId val="{00000000-8843-CB45-885C-CB350DE98F7A}"/>
            </c:ext>
          </c:extLst>
        </c:ser>
        <c:dLbls>
          <c:showLegendKey val="0"/>
          <c:showVal val="0"/>
          <c:showCatName val="0"/>
          <c:showSerName val="0"/>
          <c:showPercent val="0"/>
          <c:showBubbleSize val="0"/>
        </c:dLbls>
        <c:gapWidth val="50"/>
        <c:axId val="-1503752656"/>
        <c:axId val="-1503745792"/>
      </c:barChart>
      <c:catAx>
        <c:axId val="-1503752656"/>
        <c:scaling>
          <c:orientation val="minMax"/>
        </c:scaling>
        <c:delete val="1"/>
        <c:axPos val="b"/>
        <c:numFmt formatCode="General" sourceLinked="0"/>
        <c:majorTickMark val="out"/>
        <c:minorTickMark val="none"/>
        <c:tickLblPos val="nextTo"/>
        <c:crossAx val="-1503745792"/>
        <c:crosses val="autoZero"/>
        <c:auto val="1"/>
        <c:lblAlgn val="ctr"/>
        <c:lblOffset val="100"/>
        <c:noMultiLvlLbl val="0"/>
      </c:catAx>
      <c:valAx>
        <c:axId val="-1503745792"/>
        <c:scaling>
          <c:orientation val="minMax"/>
          <c:max val="1.5"/>
          <c:min val="0"/>
        </c:scaling>
        <c:delete val="0"/>
        <c:axPos val="l"/>
        <c:majorGridlines/>
        <c:numFmt formatCode="0%" sourceLinked="0"/>
        <c:majorTickMark val="out"/>
        <c:minorTickMark val="none"/>
        <c:tickLblPos val="nextTo"/>
        <c:txPr>
          <a:bodyPr/>
          <a:lstStyle/>
          <a:p>
            <a:pPr>
              <a:defRPr sz="1600"/>
            </a:pPr>
            <a:endParaRPr lang="en-US"/>
          </a:p>
        </c:txPr>
        <c:crossAx val="-150375265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3.6564430193441501E-2"/>
          <c:w val="0.62821987268810797"/>
          <c:h val="0.75608764511344895"/>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c:v>
                </c:pt>
                <c:pt idx="1">
                  <c:v>0.56000000000000005</c:v>
                </c:pt>
                <c:pt idx="2">
                  <c:v>1.23</c:v>
                </c:pt>
              </c:numCache>
            </c:numRef>
          </c:val>
          <c:extLst>
            <c:ext xmlns:c16="http://schemas.microsoft.com/office/drawing/2014/chart" uri="{C3380CC4-5D6E-409C-BE32-E72D297353CC}">
              <c16:uniqueId val="{00000000-634E-A14E-8F01-8089E350C562}"/>
            </c:ext>
          </c:extLst>
        </c:ser>
        <c:dLbls>
          <c:showLegendKey val="0"/>
          <c:showVal val="0"/>
          <c:showCatName val="0"/>
          <c:showSerName val="0"/>
          <c:showPercent val="0"/>
          <c:showBubbleSize val="0"/>
        </c:dLbls>
        <c:gapWidth val="50"/>
        <c:axId val="-1503759360"/>
        <c:axId val="-1786377616"/>
      </c:barChart>
      <c:catAx>
        <c:axId val="-1503759360"/>
        <c:scaling>
          <c:orientation val="minMax"/>
        </c:scaling>
        <c:delete val="1"/>
        <c:axPos val="b"/>
        <c:numFmt formatCode="General" sourceLinked="0"/>
        <c:majorTickMark val="out"/>
        <c:minorTickMark val="none"/>
        <c:tickLblPos val="nextTo"/>
        <c:crossAx val="-1786377616"/>
        <c:crosses val="autoZero"/>
        <c:auto val="1"/>
        <c:lblAlgn val="ctr"/>
        <c:lblOffset val="100"/>
        <c:noMultiLvlLbl val="0"/>
      </c:catAx>
      <c:valAx>
        <c:axId val="-1786377616"/>
        <c:scaling>
          <c:orientation val="minMax"/>
          <c:max val="1.6"/>
          <c:min val="0"/>
        </c:scaling>
        <c:delete val="0"/>
        <c:axPos val="l"/>
        <c:majorGridlines/>
        <c:numFmt formatCode="0%" sourceLinked="0"/>
        <c:majorTickMark val="out"/>
        <c:minorTickMark val="none"/>
        <c:tickLblPos val="nextTo"/>
        <c:txPr>
          <a:bodyPr/>
          <a:lstStyle/>
          <a:p>
            <a:pPr>
              <a:defRPr sz="1800"/>
            </a:pPr>
            <a:endParaRPr lang="en-US"/>
          </a:p>
        </c:txPr>
        <c:crossAx val="-150375936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extLst>
              <c:ext xmlns:c16="http://schemas.microsoft.com/office/drawing/2014/chart" uri="{C3380CC4-5D6E-409C-BE32-E72D297353CC}">
                <c16:uniqueId val="{00000000-534F-2848-94AC-F5120DA6CA17}"/>
              </c:ext>
            </c:extLst>
          </c:dPt>
          <c:dPt>
            <c:idx val="4"/>
            <c:bubble3D val="0"/>
            <c:extLst>
              <c:ext xmlns:c16="http://schemas.microsoft.com/office/drawing/2014/chart" uri="{C3380CC4-5D6E-409C-BE32-E72D297353CC}">
                <c16:uniqueId val="{00000001-534F-2848-94AC-F5120DA6CA17}"/>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534F-2848-94AC-F5120DA6CA17}"/>
            </c:ext>
          </c:extLst>
        </c:ser>
        <c:dLbls>
          <c:showLegendKey val="0"/>
          <c:showVal val="0"/>
          <c:showCatName val="0"/>
          <c:showSerName val="0"/>
          <c:showPercent val="0"/>
          <c:showBubbleSize val="0"/>
        </c:dLbls>
        <c:axId val="-1370889504"/>
        <c:axId val="-1746795440"/>
      </c:scatterChart>
      <c:valAx>
        <c:axId val="-1370889504"/>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46795440"/>
        <c:crosses val="autoZero"/>
        <c:crossBetween val="midCat"/>
        <c:majorUnit val="10"/>
      </c:valAx>
      <c:valAx>
        <c:axId val="-1746795440"/>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889504"/>
        <c:crosses val="autoZero"/>
        <c:crossBetween val="midCat"/>
        <c:majorUnit val="1"/>
      </c:valAx>
    </c:plotArea>
    <c:plotVisOnly val="1"/>
    <c:dispBlanksAs val="gap"/>
    <c:showDLblsOverMax val="0"/>
  </c:chart>
  <c:spPr>
    <a:ln>
      <a:noFill/>
    </a:ln>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1.1240000000000001</c:v>
                </c:pt>
                <c:pt idx="1">
                  <c:v>1.115</c:v>
                </c:pt>
                <c:pt idx="2">
                  <c:v>1.107</c:v>
                </c:pt>
              </c:numCache>
            </c:numRef>
          </c:val>
          <c:extLst>
            <c:ext xmlns:c16="http://schemas.microsoft.com/office/drawing/2014/chart" uri="{C3380CC4-5D6E-409C-BE32-E72D297353CC}">
              <c16:uniqueId val="{00000000-DD51-2242-ADF1-403C739B52EC}"/>
            </c:ext>
          </c:extLst>
        </c:ser>
        <c:dLbls>
          <c:showLegendKey val="0"/>
          <c:showVal val="0"/>
          <c:showCatName val="0"/>
          <c:showSerName val="0"/>
          <c:showPercent val="0"/>
          <c:showBubbleSize val="0"/>
        </c:dLbls>
        <c:gapWidth val="150"/>
        <c:axId val="-1871175664"/>
        <c:axId val="-1871171728"/>
      </c:barChart>
      <c:catAx>
        <c:axId val="-1871175664"/>
        <c:scaling>
          <c:orientation val="minMax"/>
        </c:scaling>
        <c:delete val="0"/>
        <c:axPos val="b"/>
        <c:numFmt formatCode="General" sourceLinked="0"/>
        <c:majorTickMark val="out"/>
        <c:minorTickMark val="none"/>
        <c:tickLblPos val="nextTo"/>
        <c:txPr>
          <a:bodyPr/>
          <a:lstStyle/>
          <a:p>
            <a:pPr>
              <a:defRPr sz="1800"/>
            </a:pPr>
            <a:endParaRPr lang="en-US"/>
          </a:p>
        </c:txPr>
        <c:crossAx val="-1871171728"/>
        <c:crosses val="autoZero"/>
        <c:auto val="1"/>
        <c:lblAlgn val="ctr"/>
        <c:lblOffset val="0"/>
        <c:noMultiLvlLbl val="0"/>
      </c:catAx>
      <c:valAx>
        <c:axId val="-187117172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75664"/>
        <c:crosses val="autoZero"/>
        <c:crossBetween val="between"/>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0.76900000000000002</c:v>
                </c:pt>
                <c:pt idx="1">
                  <c:v>0.755</c:v>
                </c:pt>
                <c:pt idx="2">
                  <c:v>0.73699999999999999</c:v>
                </c:pt>
              </c:numCache>
            </c:numRef>
          </c:val>
          <c:extLst>
            <c:ext xmlns:c16="http://schemas.microsoft.com/office/drawing/2014/chart" uri="{C3380CC4-5D6E-409C-BE32-E72D297353CC}">
              <c16:uniqueId val="{00000000-63F2-4F4E-A326-EB38268489EF}"/>
            </c:ext>
          </c:extLst>
        </c:ser>
        <c:dLbls>
          <c:showLegendKey val="0"/>
          <c:showVal val="0"/>
          <c:showCatName val="0"/>
          <c:showSerName val="0"/>
          <c:showPercent val="0"/>
          <c:showBubbleSize val="0"/>
        </c:dLbls>
        <c:gapWidth val="150"/>
        <c:axId val="-1871136384"/>
        <c:axId val="-1871132368"/>
      </c:barChart>
      <c:catAx>
        <c:axId val="-1871136384"/>
        <c:scaling>
          <c:orientation val="minMax"/>
        </c:scaling>
        <c:delete val="0"/>
        <c:axPos val="b"/>
        <c:numFmt formatCode="General" sourceLinked="0"/>
        <c:majorTickMark val="out"/>
        <c:minorTickMark val="none"/>
        <c:tickLblPos val="nextTo"/>
        <c:txPr>
          <a:bodyPr/>
          <a:lstStyle/>
          <a:p>
            <a:pPr>
              <a:defRPr sz="1800"/>
            </a:pPr>
            <a:endParaRPr lang="en-US"/>
          </a:p>
        </c:txPr>
        <c:crossAx val="-1871132368"/>
        <c:crosses val="autoZero"/>
        <c:auto val="1"/>
        <c:lblAlgn val="ctr"/>
        <c:lblOffset val="0"/>
        <c:noMultiLvlLbl val="0"/>
      </c:catAx>
      <c:valAx>
        <c:axId val="-187113236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36384"/>
        <c:crosses val="autoZero"/>
        <c:crossBetween val="between"/>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7641-344E-B522-CC812309B7F7}"/>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7641-344E-B522-CC812309B7F7}"/>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7641-344E-B522-CC812309B7F7}"/>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7641-344E-B522-CC812309B7F7}"/>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199"/>
          <c:y val="4.6774261390403103E-2"/>
          <c:w val="0.66449901047837101"/>
          <c:h val="0.69581079881811203"/>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5.3024180477919236</c:v>
                </c:pt>
                <c:pt idx="2">
                  <c:v>4.83113468138753</c:v>
                </c:pt>
              </c:numCache>
            </c:numRef>
          </c:val>
          <c:extLst>
            <c:ext xmlns:c16="http://schemas.microsoft.com/office/drawing/2014/chart" uri="{C3380CC4-5D6E-409C-BE32-E72D297353CC}">
              <c16:uniqueId val="{00000000-0896-2241-9C92-941BF3D52638}"/>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5.7551134950893124</c:v>
                </c:pt>
                <c:pt idx="1">
                  <c:v>5.52556439580259</c:v>
                </c:pt>
                <c:pt idx="2">
                  <c:v>5.0271282827438997</c:v>
                </c:pt>
              </c:numCache>
            </c:numRef>
          </c:val>
          <c:extLst>
            <c:ext xmlns:c16="http://schemas.microsoft.com/office/drawing/2014/chart" uri="{C3380CC4-5D6E-409C-BE32-E72D297353CC}">
              <c16:uniqueId val="{00000001-0896-2241-9C92-941BF3D52638}"/>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5.6343416184977757</c:v>
                </c:pt>
                <c:pt idx="1">
                  <c:v>5.3802979580278203</c:v>
                </c:pt>
                <c:pt idx="2">
                  <c:v>4.8910551779414266</c:v>
                </c:pt>
              </c:numCache>
            </c:numRef>
          </c:val>
          <c:extLst>
            <c:ext xmlns:c16="http://schemas.microsoft.com/office/drawing/2014/chart" uri="{C3380CC4-5D6E-409C-BE32-E72D297353CC}">
              <c16:uniqueId val="{00000002-0896-2241-9C92-941BF3D52638}"/>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5.9537070340936697</c:v>
                </c:pt>
                <c:pt idx="1">
                  <c:v>5.8161935025885203</c:v>
                </c:pt>
                <c:pt idx="2">
                  <c:v>5.2316717469173701</c:v>
                </c:pt>
              </c:numCache>
            </c:numRef>
          </c:val>
          <c:extLst>
            <c:ext xmlns:c16="http://schemas.microsoft.com/office/drawing/2014/chart" uri="{C3380CC4-5D6E-409C-BE32-E72D297353CC}">
              <c16:uniqueId val="{00000003-0896-2241-9C92-941BF3D52638}"/>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5.9151601519346002</c:v>
                </c:pt>
                <c:pt idx="2">
                  <c:v>5.7295097932583401</c:v>
                </c:pt>
              </c:numCache>
            </c:numRef>
          </c:val>
          <c:extLst>
            <c:ext xmlns:c16="http://schemas.microsoft.com/office/drawing/2014/chart" uri="{C3380CC4-5D6E-409C-BE32-E72D297353CC}">
              <c16:uniqueId val="{00000004-0896-2241-9C92-941BF3D52638}"/>
            </c:ext>
          </c:extLst>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5.9722963874028299</c:v>
                </c:pt>
                <c:pt idx="1">
                  <c:v>5.9542767527726204</c:v>
                </c:pt>
                <c:pt idx="2">
                  <c:v>5.8058514839384801</c:v>
                </c:pt>
              </c:numCache>
            </c:numRef>
          </c:val>
          <c:extLst>
            <c:ext xmlns:c16="http://schemas.microsoft.com/office/drawing/2014/chart" uri="{C3380CC4-5D6E-409C-BE32-E72D297353CC}">
              <c16:uniqueId val="{00000005-0896-2241-9C92-941BF3D52638}"/>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6.0252416888498468</c:v>
                </c:pt>
                <c:pt idx="1">
                  <c:v>6.0252416888498468</c:v>
                </c:pt>
                <c:pt idx="2">
                  <c:v>6.0252416888498468</c:v>
                </c:pt>
              </c:numCache>
            </c:numRef>
          </c:val>
          <c:extLst>
            <c:ext xmlns:c16="http://schemas.microsoft.com/office/drawing/2014/chart" uri="{C3380CC4-5D6E-409C-BE32-E72D297353CC}">
              <c16:uniqueId val="{00000006-0896-2241-9C92-941BF3D52638}"/>
            </c:ext>
          </c:extLst>
        </c:ser>
        <c:dLbls>
          <c:showLegendKey val="0"/>
          <c:showVal val="0"/>
          <c:showCatName val="0"/>
          <c:showSerName val="0"/>
          <c:showPercent val="0"/>
          <c:showBubbleSize val="0"/>
        </c:dLbls>
        <c:gapWidth val="150"/>
        <c:axId val="1809916472"/>
        <c:axId val="1809922056"/>
      </c:barChart>
      <c:catAx>
        <c:axId val="1809916472"/>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09922056"/>
        <c:crosses val="autoZero"/>
        <c:auto val="1"/>
        <c:lblAlgn val="ctr"/>
        <c:lblOffset val="100"/>
        <c:noMultiLvlLbl val="0"/>
      </c:catAx>
      <c:valAx>
        <c:axId val="1809922056"/>
        <c:scaling>
          <c:orientation val="minMax"/>
          <c:max val="6.5"/>
          <c:min val="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a:t>Weighted Speedup</a:t>
                </a:r>
                <a:r>
                  <a:rPr lang="en-US" sz="2400" baseline="0" dirty="0"/>
                  <a:t> (</a:t>
                </a:r>
                <a:r>
                  <a:rPr lang="en-US" sz="2400" baseline="0" dirty="0" err="1"/>
                  <a:t>GeoMean</a:t>
                </a:r>
                <a:r>
                  <a:rPr lang="en-US" sz="2400" baseline="0" dirty="0"/>
                  <a:t>)</a:t>
                </a:r>
                <a:endParaRPr lang="en-US" sz="2400" dirty="0"/>
              </a:p>
            </c:rich>
          </c:tx>
          <c:layout>
            <c:manualLayout>
              <c:xMode val="edge"/>
              <c:yMode val="edge"/>
              <c:x val="4.6134084782097004E-3"/>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1809916472"/>
        <c:crosses val="autoZero"/>
        <c:crossBetween val="between"/>
        <c:majorUnit val="1"/>
      </c:valAx>
      <c:spPr>
        <a:ln>
          <a:noFill/>
        </a:ln>
      </c:spPr>
    </c:plotArea>
    <c:legend>
      <c:legendPos val="r"/>
      <c:layout>
        <c:manualLayout>
          <c:xMode val="edge"/>
          <c:yMode val="edge"/>
          <c:x val="0.80338560745925203"/>
          <c:y val="9.72403089036947E-2"/>
          <c:w val="0.19661439254074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01"/>
          <c:y val="4.6774261390403103E-2"/>
          <c:w val="0.67823946065704299"/>
          <c:h val="0.69581079881811203"/>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38.297374859999998</c:v>
                </c:pt>
                <c:pt idx="1">
                  <c:v>40.280029570000004</c:v>
                </c:pt>
                <c:pt idx="2">
                  <c:v>44.896680479999993</c:v>
                </c:pt>
              </c:numCache>
            </c:numRef>
          </c:val>
          <c:extLst>
            <c:ext xmlns:c16="http://schemas.microsoft.com/office/drawing/2014/chart" uri="{C3380CC4-5D6E-409C-BE32-E72D297353CC}">
              <c16:uniqueId val="{00000000-4A54-AC49-93AC-253465826669}"/>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38.013399839999998</c:v>
                </c:pt>
                <c:pt idx="1">
                  <c:v>39.989341719999999</c:v>
                </c:pt>
                <c:pt idx="2">
                  <c:v>44.552129819999998</c:v>
                </c:pt>
              </c:numCache>
            </c:numRef>
          </c:val>
          <c:extLst>
            <c:ext xmlns:c16="http://schemas.microsoft.com/office/drawing/2014/chart" uri="{C3380CC4-5D6E-409C-BE32-E72D297353CC}">
              <c16:uniqueId val="{00000001-4A54-AC49-93AC-253465826669}"/>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37.504872839999997</c:v>
                </c:pt>
                <c:pt idx="1">
                  <c:v>39.316860320000004</c:v>
                </c:pt>
                <c:pt idx="2">
                  <c:v>44.150899649999999</c:v>
                </c:pt>
              </c:numCache>
            </c:numRef>
          </c:val>
          <c:extLst>
            <c:ext xmlns:c16="http://schemas.microsoft.com/office/drawing/2014/chart" uri="{C3380CC4-5D6E-409C-BE32-E72D297353CC}">
              <c16:uniqueId val="{00000002-4A54-AC49-93AC-253465826669}"/>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37.191014979999999</c:v>
                </c:pt>
                <c:pt idx="1">
                  <c:v>38.588055400000002</c:v>
                </c:pt>
                <c:pt idx="2">
                  <c:v>43.249987599999997</c:v>
                </c:pt>
              </c:numCache>
            </c:numRef>
          </c:val>
          <c:extLst>
            <c:ext xmlns:c16="http://schemas.microsoft.com/office/drawing/2014/chart" uri="{C3380CC4-5D6E-409C-BE32-E72D297353CC}">
              <c16:uniqueId val="{00000003-4A54-AC49-93AC-253465826669}"/>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37.109562189999998</c:v>
                </c:pt>
                <c:pt idx="1">
                  <c:v>38.32202032</c:v>
                </c:pt>
                <c:pt idx="2">
                  <c:v>41.080885100000003</c:v>
                </c:pt>
              </c:numCache>
            </c:numRef>
          </c:val>
          <c:extLst>
            <c:ext xmlns:c16="http://schemas.microsoft.com/office/drawing/2014/chart" uri="{C3380CC4-5D6E-409C-BE32-E72D297353CC}">
              <c16:uniqueId val="{00000004-4A54-AC49-93AC-253465826669}"/>
            </c:ext>
          </c:extLst>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37.136964390000003</c:v>
                </c:pt>
                <c:pt idx="1">
                  <c:v>38.19702453</c:v>
                </c:pt>
                <c:pt idx="2">
                  <c:v>40.849460350000001</c:v>
                </c:pt>
              </c:numCache>
            </c:numRef>
          </c:val>
          <c:extLst>
            <c:ext xmlns:c16="http://schemas.microsoft.com/office/drawing/2014/chart" uri="{C3380CC4-5D6E-409C-BE32-E72D297353CC}">
              <c16:uniqueId val="{00000005-4A54-AC49-93AC-253465826669}"/>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36.628373789999998</c:v>
                </c:pt>
                <c:pt idx="1">
                  <c:v>36.628373789999998</c:v>
                </c:pt>
                <c:pt idx="2">
                  <c:v>36.628373789999998</c:v>
                </c:pt>
              </c:numCache>
            </c:numRef>
          </c:val>
          <c:extLst>
            <c:ext xmlns:c16="http://schemas.microsoft.com/office/drawing/2014/chart" uri="{C3380CC4-5D6E-409C-BE32-E72D297353CC}">
              <c16:uniqueId val="{00000006-4A54-AC49-93AC-253465826669}"/>
            </c:ext>
          </c:extLst>
        </c:ser>
        <c:dLbls>
          <c:showLegendKey val="0"/>
          <c:showVal val="0"/>
          <c:showCatName val="0"/>
          <c:showSerName val="0"/>
          <c:showPercent val="0"/>
          <c:showBubbleSize val="0"/>
        </c:dLbls>
        <c:gapWidth val="150"/>
        <c:axId val="1810061928"/>
        <c:axId val="1810067512"/>
      </c:barChart>
      <c:catAx>
        <c:axId val="1810061928"/>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10067512"/>
        <c:crosses val="autoZero"/>
        <c:auto val="1"/>
        <c:lblAlgn val="ctr"/>
        <c:lblOffset val="100"/>
        <c:noMultiLvlLbl val="0"/>
      </c:catAx>
      <c:valAx>
        <c:axId val="1810067512"/>
        <c:scaling>
          <c:orientation val="minMax"/>
          <c:max val="45"/>
          <c:min val="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79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1810061928"/>
        <c:crosses val="autoZero"/>
        <c:crossBetween val="between"/>
        <c:majorUnit val="5"/>
      </c:valAx>
      <c:spPr>
        <a:ln>
          <a:noFill/>
        </a:ln>
      </c:spPr>
    </c:plotArea>
    <c:legend>
      <c:legendPos val="r"/>
      <c:layout>
        <c:manualLayout>
          <c:xMode val="edge"/>
          <c:yMode val="edge"/>
          <c:x val="0.80959382951611203"/>
          <c:y val="9.72403089036947E-2"/>
          <c:w val="0.19040617048388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1321741032370901E-2"/>
          <c:y val="6.0185185185185203E-2"/>
          <c:w val="0.89094356955380605"/>
          <c:h val="0.82246937882764704"/>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1.0649999999999999</c:v>
                </c:pt>
                <c:pt idx="2">
                  <c:v>1.1299999999999999</c:v>
                </c:pt>
                <c:pt idx="3">
                  <c:v>1.35</c:v>
                </c:pt>
              </c:numCache>
            </c:numRef>
          </c:val>
          <c:extLst>
            <c:ext xmlns:c16="http://schemas.microsoft.com/office/drawing/2014/chart" uri="{C3380CC4-5D6E-409C-BE32-E72D297353CC}">
              <c16:uniqueId val="{00000000-8827-8C46-992A-EE6039417074}"/>
            </c:ext>
          </c:extLst>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1.0900000000000001</c:v>
                </c:pt>
                <c:pt idx="2">
                  <c:v>1.21</c:v>
                </c:pt>
                <c:pt idx="3">
                  <c:v>1.54</c:v>
                </c:pt>
              </c:numCache>
            </c:numRef>
          </c:val>
          <c:extLst>
            <c:ext xmlns:c16="http://schemas.microsoft.com/office/drawing/2014/chart" uri="{C3380CC4-5D6E-409C-BE32-E72D297353CC}">
              <c16:uniqueId val="{00000001-8827-8C46-992A-EE6039417074}"/>
            </c:ext>
          </c:extLst>
        </c:ser>
        <c:dLbls>
          <c:showLegendKey val="0"/>
          <c:showVal val="0"/>
          <c:showCatName val="0"/>
          <c:showSerName val="0"/>
          <c:showPercent val="0"/>
          <c:showBubbleSize val="0"/>
        </c:dLbls>
        <c:gapWidth val="150"/>
        <c:axId val="1811568488"/>
        <c:axId val="1811571496"/>
      </c:barChart>
      <c:catAx>
        <c:axId val="1811568488"/>
        <c:scaling>
          <c:orientation val="minMax"/>
        </c:scaling>
        <c:delete val="0"/>
        <c:axPos val="b"/>
        <c:numFmt formatCode="General" sourceLinked="0"/>
        <c:majorTickMark val="out"/>
        <c:minorTickMark val="none"/>
        <c:tickLblPos val="nextTo"/>
        <c:txPr>
          <a:bodyPr/>
          <a:lstStyle/>
          <a:p>
            <a:pPr>
              <a:defRPr sz="2000"/>
            </a:pPr>
            <a:endParaRPr lang="en-US"/>
          </a:p>
        </c:txPr>
        <c:crossAx val="1811571496"/>
        <c:crosses val="autoZero"/>
        <c:auto val="1"/>
        <c:lblAlgn val="ctr"/>
        <c:lblOffset val="100"/>
        <c:noMultiLvlLbl val="0"/>
      </c:catAx>
      <c:valAx>
        <c:axId val="1811571496"/>
        <c:scaling>
          <c:orientation val="minMax"/>
          <c:max val="1.6"/>
          <c:min val="1"/>
        </c:scaling>
        <c:delete val="0"/>
        <c:axPos val="l"/>
        <c:majorGridlines/>
        <c:numFmt formatCode="#,##0.00" sourceLinked="0"/>
        <c:majorTickMark val="out"/>
        <c:minorTickMark val="none"/>
        <c:tickLblPos val="nextTo"/>
        <c:txPr>
          <a:bodyPr/>
          <a:lstStyle/>
          <a:p>
            <a:pPr>
              <a:defRPr sz="2000"/>
            </a:pPr>
            <a:endParaRPr lang="en-US"/>
          </a:p>
        </c:txPr>
        <c:crossAx val="1811568488"/>
        <c:crosses val="autoZero"/>
        <c:crossBetween val="between"/>
      </c:valAx>
    </c:plotArea>
    <c:legend>
      <c:legendPos val="r"/>
      <c:layout>
        <c:manualLayout>
          <c:xMode val="edge"/>
          <c:yMode val="edge"/>
          <c:x val="8.7469954413592996E-2"/>
          <c:y val="3.7938271930055598E-2"/>
          <c:w val="0.69465748743432398"/>
          <c:h val="0.18595290172061801"/>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0380358705161803E-2"/>
          <c:y val="6.0185185185185203E-2"/>
          <c:w val="0.859270559930009"/>
          <c:h val="0.82246937882764704"/>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extLst>
            <c:ext xmlns:c16="http://schemas.microsoft.com/office/drawing/2014/chart" uri="{C3380CC4-5D6E-409C-BE32-E72D297353CC}">
              <c16:uniqueId val="{00000000-AA1E-6E4C-BEDD-AB1330C85EBF}"/>
            </c:ext>
          </c:extLst>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extLst>
            <c:ext xmlns:c16="http://schemas.microsoft.com/office/drawing/2014/chart" uri="{C3380CC4-5D6E-409C-BE32-E72D297353CC}">
              <c16:uniqueId val="{00000001-AA1E-6E4C-BEDD-AB1330C85EBF}"/>
            </c:ext>
          </c:extLst>
        </c:ser>
        <c:dLbls>
          <c:showLegendKey val="0"/>
          <c:showVal val="0"/>
          <c:showCatName val="0"/>
          <c:showSerName val="0"/>
          <c:showPercent val="0"/>
          <c:showBubbleSize val="0"/>
        </c:dLbls>
        <c:gapWidth val="150"/>
        <c:axId val="1811591272"/>
        <c:axId val="1811594280"/>
      </c:barChart>
      <c:catAx>
        <c:axId val="1811591272"/>
        <c:scaling>
          <c:orientation val="minMax"/>
        </c:scaling>
        <c:delete val="0"/>
        <c:axPos val="b"/>
        <c:numFmt formatCode="General" sourceLinked="0"/>
        <c:majorTickMark val="out"/>
        <c:minorTickMark val="none"/>
        <c:tickLblPos val="nextTo"/>
        <c:txPr>
          <a:bodyPr/>
          <a:lstStyle/>
          <a:p>
            <a:pPr>
              <a:defRPr sz="2000"/>
            </a:pPr>
            <a:endParaRPr lang="en-US"/>
          </a:p>
        </c:txPr>
        <c:crossAx val="1811594280"/>
        <c:crosses val="autoZero"/>
        <c:auto val="1"/>
        <c:lblAlgn val="ctr"/>
        <c:lblOffset val="100"/>
        <c:noMultiLvlLbl val="0"/>
      </c:catAx>
      <c:valAx>
        <c:axId val="1811594280"/>
        <c:scaling>
          <c:orientation val="minMax"/>
        </c:scaling>
        <c:delete val="0"/>
        <c:axPos val="l"/>
        <c:majorGridlines/>
        <c:numFmt formatCode="#,##0.0" sourceLinked="0"/>
        <c:majorTickMark val="out"/>
        <c:minorTickMark val="none"/>
        <c:tickLblPos val="nextTo"/>
        <c:txPr>
          <a:bodyPr/>
          <a:lstStyle/>
          <a:p>
            <a:pPr>
              <a:defRPr sz="2000"/>
            </a:pPr>
            <a:endParaRPr lang="en-US"/>
          </a:p>
        </c:txPr>
        <c:crossAx val="1811591272"/>
        <c:crosses val="autoZero"/>
        <c:crossBetween val="between"/>
        <c:majorUnit val="0.1"/>
      </c:valAx>
    </c:plotArea>
    <c:legend>
      <c:legendPos val="r"/>
      <c:layout>
        <c:manualLayout>
          <c:xMode val="edge"/>
          <c:yMode val="edge"/>
          <c:x val="0.30128717243677899"/>
          <c:y val="2.6586051743532099E-3"/>
          <c:w val="0.655851685206016"/>
          <c:h val="0.18595290172061801"/>
        </c:manualLayout>
      </c:layout>
      <c:overlay val="0"/>
      <c:txPr>
        <a:bodyPr/>
        <a:lstStyle/>
        <a:p>
          <a:pPr>
            <a:defRPr sz="2000"/>
          </a:pPr>
          <a:endParaRPr lang="en-US"/>
        </a:p>
      </c:txPr>
    </c:legend>
    <c:plotVisOnly val="1"/>
    <c:dispBlanksAs val="gap"/>
    <c:showDLblsOverMax val="0"/>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8269256342957099"/>
          <c:y val="0.18444444444444399"/>
          <c:w val="0.80127349081364796"/>
          <c:h val="0.49476963456491002"/>
        </c:manualLayout>
      </c:layout>
      <c:barChart>
        <c:barDir val="col"/>
        <c:grouping val="percentStacked"/>
        <c:varyColors val="0"/>
        <c:ser>
          <c:idx val="0"/>
          <c:order val="0"/>
          <c:tx>
            <c:strRef>
              <c:f>Motivation!$S$34</c:f>
              <c:strCache>
                <c:ptCount val="1"/>
                <c:pt idx="0">
                  <c:v>Texture Tiling </c:v>
                </c:pt>
              </c:strCache>
            </c:strRef>
          </c:tx>
          <c:spPr>
            <a:solidFill>
              <a:srgbClr val="1F497D"/>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Motivation!$T$34:$Z$34</c:f>
              <c:numCache>
                <c:formatCode>General</c:formatCode>
                <c:ptCount val="7"/>
                <c:pt idx="0">
                  <c:v>13120194730996.4</c:v>
                </c:pt>
                <c:pt idx="1">
                  <c:v>3057976393971.8101</c:v>
                </c:pt>
                <c:pt idx="2">
                  <c:v>319593492076.36401</c:v>
                </c:pt>
                <c:pt idx="3">
                  <c:v>5478893535086.2695</c:v>
                </c:pt>
                <c:pt idx="4">
                  <c:v>738397531219.68005</c:v>
                </c:pt>
                <c:pt idx="5">
                  <c:v>12302893814262</c:v>
                </c:pt>
                <c:pt idx="6">
                  <c:v>5836324916268.75</c:v>
                </c:pt>
              </c:numCache>
            </c:numRef>
          </c:val>
          <c:extLst>
            <c:ext xmlns:c16="http://schemas.microsoft.com/office/drawing/2014/chart" uri="{C3380CC4-5D6E-409C-BE32-E72D297353CC}">
              <c16:uniqueId val="{00000000-85B4-4825-90BA-FC1E849E7953}"/>
            </c:ext>
          </c:extLst>
        </c:ser>
        <c:ser>
          <c:idx val="1"/>
          <c:order val="1"/>
          <c:tx>
            <c:strRef>
              <c:f>Motivation!$S$35</c:f>
              <c:strCache>
                <c:ptCount val="1"/>
                <c:pt idx="0">
                  <c:v>Color Blitting </c:v>
                </c:pt>
              </c:strCache>
            </c:strRef>
          </c:tx>
          <c:spPr>
            <a:solidFill>
              <a:srgbClr val="4A8861"/>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Motivation!$T$35:$Z$35</c:f>
              <c:numCache>
                <c:formatCode>General</c:formatCode>
                <c:ptCount val="7"/>
                <c:pt idx="0">
                  <c:v>7963907871626.8398</c:v>
                </c:pt>
                <c:pt idx="1">
                  <c:v>2555534226481.3999</c:v>
                </c:pt>
                <c:pt idx="2">
                  <c:v>214665611070.79999</c:v>
                </c:pt>
                <c:pt idx="3">
                  <c:v>1995416480116.98</c:v>
                </c:pt>
                <c:pt idx="4">
                  <c:v>539179828060.67999</c:v>
                </c:pt>
                <c:pt idx="5">
                  <c:v>10082397746853</c:v>
                </c:pt>
                <c:pt idx="6">
                  <c:v>3891850294034.9399</c:v>
                </c:pt>
              </c:numCache>
            </c:numRef>
          </c:val>
          <c:extLst>
            <c:ext xmlns:c16="http://schemas.microsoft.com/office/drawing/2014/chart" uri="{C3380CC4-5D6E-409C-BE32-E72D297353CC}">
              <c16:uniqueId val="{00000001-85B4-4825-90BA-FC1E849E7953}"/>
            </c:ext>
          </c:extLst>
        </c:ser>
        <c:ser>
          <c:idx val="2"/>
          <c:order val="2"/>
          <c:tx>
            <c:strRef>
              <c:f>Motivation!$S$36</c:f>
              <c:strCache>
                <c:ptCount val="1"/>
                <c:pt idx="0">
                  <c:v>Other</c:v>
                </c:pt>
              </c:strCache>
            </c:strRef>
          </c:tx>
          <c:spPr>
            <a:pattFill prst="wdDnDiag">
              <a:fgClr>
                <a:sysClr val="window" lastClr="FFFFFF">
                  <a:lumMod val="50000"/>
                </a:sysClr>
              </a:fgClr>
              <a:bgClr>
                <a:sysClr val="window" lastClr="FFFFFF">
                  <a:lumMod val="85000"/>
                </a:sysClr>
              </a:bgClr>
            </a:patt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Motivation!$T$36:$Z$36</c:f>
              <c:numCache>
                <c:formatCode>General</c:formatCode>
                <c:ptCount val="7"/>
                <c:pt idx="0">
                  <c:v>20595549111673.602</c:v>
                </c:pt>
                <c:pt idx="1">
                  <c:v>13367734983826.801</c:v>
                </c:pt>
                <c:pt idx="2">
                  <c:v>881303971032.83606</c:v>
                </c:pt>
                <c:pt idx="3">
                  <c:v>13227565313568.801</c:v>
                </c:pt>
                <c:pt idx="4">
                  <c:v>2335639754347.6401</c:v>
                </c:pt>
                <c:pt idx="5">
                  <c:v>27432841968845</c:v>
                </c:pt>
                <c:pt idx="6">
                  <c:v>12973439183882.4</c:v>
                </c:pt>
              </c:numCache>
            </c:numRef>
          </c:val>
          <c:extLst>
            <c:ext xmlns:c16="http://schemas.microsoft.com/office/drawing/2014/chart" uri="{C3380CC4-5D6E-409C-BE32-E72D297353CC}">
              <c16:uniqueId val="{00000002-85B4-4825-90BA-FC1E849E7953}"/>
            </c:ext>
          </c:extLst>
        </c:ser>
        <c:dLbls>
          <c:showLegendKey val="0"/>
          <c:showVal val="0"/>
          <c:showCatName val="0"/>
          <c:showSerName val="0"/>
          <c:showPercent val="0"/>
          <c:showBubbleSize val="0"/>
        </c:dLbls>
        <c:gapWidth val="150"/>
        <c:overlap val="100"/>
        <c:axId val="2145896600"/>
        <c:axId val="-2089532808"/>
      </c:barChart>
      <c:catAx>
        <c:axId val="2145896600"/>
        <c:scaling>
          <c:orientation val="minMax"/>
        </c:scaling>
        <c:delete val="0"/>
        <c:axPos val="b"/>
        <c:numFmt formatCode="General" sourceLinked="0"/>
        <c:majorTickMark val="out"/>
        <c:minorTickMark val="none"/>
        <c:tickLblPos val="none"/>
        <c:spPr>
          <a:ln w="12700">
            <a:solidFill>
              <a:sysClr val="windowText" lastClr="000000"/>
            </a:solidFill>
          </a:ln>
        </c:spPr>
        <c:txPr>
          <a:bodyPr/>
          <a:lstStyle/>
          <a:p>
            <a:pPr>
              <a:lnSpc>
                <a:spcPts val="1800"/>
              </a:lnSpc>
              <a:defRPr sz="1600" b="0" spc="-180" baseline="0"/>
            </a:pPr>
            <a:endParaRPr lang="en-US"/>
          </a:p>
        </c:txPr>
        <c:crossAx val="-2089532808"/>
        <c:crosses val="autoZero"/>
        <c:auto val="1"/>
        <c:lblAlgn val="ctr"/>
        <c:lblOffset val="0"/>
        <c:noMultiLvlLbl val="0"/>
      </c:catAx>
      <c:valAx>
        <c:axId val="-2089532808"/>
        <c:scaling>
          <c:orientation val="minMax"/>
        </c:scaling>
        <c:delete val="0"/>
        <c:axPos val="l"/>
        <c:majorGridlines>
          <c:spPr>
            <a:ln>
              <a:solidFill>
                <a:sysClr val="windowText" lastClr="000000"/>
              </a:solidFill>
              <a:prstDash val="dash"/>
            </a:ln>
          </c:spPr>
        </c:majorGridlines>
        <c:title>
          <c:tx>
            <c:rich>
              <a:bodyPr rot="-5400000" vert="horz"/>
              <a:lstStyle/>
              <a:p>
                <a:pPr>
                  <a:lnSpc>
                    <a:spcPts val="2200"/>
                  </a:lnSpc>
                  <a:defRPr sz="2400"/>
                </a:pPr>
                <a:r>
                  <a:rPr lang="en-US" sz="2400" dirty="0"/>
                  <a:t>Fraction of</a:t>
                </a:r>
                <a:br>
                  <a:rPr lang="en-US" sz="2400" dirty="0"/>
                </a:br>
                <a:r>
                  <a:rPr lang="en-US" sz="2400" dirty="0"/>
                  <a:t>Total Energy</a:t>
                </a:r>
              </a:p>
            </c:rich>
          </c:tx>
          <c:layout>
            <c:manualLayout>
              <c:xMode val="edge"/>
              <c:yMode val="edge"/>
              <c:x val="0"/>
              <c:y val="0.16245764733953699"/>
            </c:manualLayout>
          </c:layout>
          <c:overlay val="0"/>
        </c:title>
        <c:numFmt formatCode="0%" sourceLinked="1"/>
        <c:majorTickMark val="out"/>
        <c:minorTickMark val="none"/>
        <c:tickLblPos val="nextTo"/>
        <c:spPr>
          <a:ln w="12700">
            <a:solidFill>
              <a:sysClr val="windowText" lastClr="000000"/>
            </a:solidFill>
          </a:ln>
        </c:spPr>
        <c:txPr>
          <a:bodyPr/>
          <a:lstStyle/>
          <a:p>
            <a:pPr>
              <a:defRPr sz="2200" b="0"/>
            </a:pPr>
            <a:endParaRPr lang="en-US"/>
          </a:p>
        </c:txPr>
        <c:crossAx val="2145896600"/>
        <c:crosses val="autoZero"/>
        <c:crossBetween val="between"/>
        <c:majorUnit val="0.2"/>
      </c:valAx>
      <c:spPr>
        <a:ln w="12700">
          <a:solidFill>
            <a:sysClr val="windowText" lastClr="000000"/>
          </a:solidFill>
        </a:ln>
      </c:spPr>
    </c:plotArea>
    <c:legend>
      <c:legendPos val="t"/>
      <c:layout>
        <c:manualLayout>
          <c:xMode val="edge"/>
          <c:yMode val="edge"/>
          <c:x val="0.241697754447361"/>
          <c:y val="5.6410256410256397E-2"/>
          <c:w val="0.65824718576844499"/>
          <c:h val="0.12636301231576799"/>
        </c:manualLayout>
      </c:layout>
      <c:overlay val="0"/>
      <c:txPr>
        <a:bodyPr/>
        <a:lstStyle/>
        <a:p>
          <a:pPr>
            <a:defRPr sz="2200" b="0"/>
          </a:pPr>
          <a:endParaRPr lang="en-US"/>
        </a:p>
      </c:txPr>
    </c:legend>
    <c:plotVisOnly val="1"/>
    <c:dispBlanksAs val="gap"/>
    <c:showDLblsOverMax val="0"/>
  </c:chart>
  <c:spPr>
    <a:ln>
      <a:noFill/>
    </a:ln>
    <a:effectLst/>
  </c:spPr>
  <c:txPr>
    <a:bodyPr/>
    <a:lstStyle/>
    <a:p>
      <a:pPr>
        <a:defRPr sz="1800" b="1"/>
      </a:pPr>
      <a:endParaRPr lang="en-US"/>
    </a:p>
  </c:txPr>
  <c:externalData r:id="rId2">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AED9-4332-93B7-C466A6380D4E}"/>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AED9-4332-93B7-C466A6380D4E}"/>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AED9-4332-93B7-C466A6380D4E}"/>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AED9-4332-93B7-C466A6380D4E}"/>
            </c:ext>
          </c:extLst>
        </c:ser>
        <c:dLbls>
          <c:showLegendKey val="0"/>
          <c:showVal val="0"/>
          <c:showCatName val="0"/>
          <c:showSerName val="0"/>
          <c:showPercent val="0"/>
          <c:showBubbleSize val="0"/>
        </c:dLbls>
        <c:gapWidth val="120"/>
        <c:overlap val="100"/>
        <c:axId val="-2072676344"/>
        <c:axId val="-2070713416"/>
      </c:barChart>
      <c:catAx>
        <c:axId val="-207267634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70713416"/>
        <c:crosses val="autoZero"/>
        <c:auto val="1"/>
        <c:lblAlgn val="ctr"/>
        <c:lblOffset val="0"/>
        <c:noMultiLvlLbl val="0"/>
      </c:catAx>
      <c:valAx>
        <c:axId val="-207071341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7267634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8C88-46BD-9426-02842831EE10}"/>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8C88-46BD-9426-02842831EE10}"/>
            </c:ext>
          </c:extLst>
        </c:ser>
        <c:dLbls>
          <c:showLegendKey val="0"/>
          <c:showVal val="0"/>
          <c:showCatName val="0"/>
          <c:showSerName val="0"/>
          <c:showPercent val="0"/>
          <c:showBubbleSize val="0"/>
        </c:dLbls>
        <c:gapWidth val="130"/>
        <c:overlap val="100"/>
        <c:axId val="-2104279768"/>
        <c:axId val="-2076317400"/>
      </c:barChart>
      <c:catAx>
        <c:axId val="-2104279768"/>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76317400"/>
        <c:crosses val="autoZero"/>
        <c:auto val="1"/>
        <c:lblAlgn val="ctr"/>
        <c:lblOffset val="0"/>
        <c:noMultiLvlLbl val="0"/>
      </c:catAx>
      <c:valAx>
        <c:axId val="-2076317400"/>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104279768"/>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0FB1-4037-BD8B-3B910760094D}"/>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0FB1-4037-BD8B-3B910760094D}"/>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0FB1-4037-BD8B-3B910760094D}"/>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0FB1-4037-BD8B-3B910760094D}"/>
            </c:ext>
          </c:extLst>
        </c:ser>
        <c:dLbls>
          <c:showLegendKey val="0"/>
          <c:showVal val="0"/>
          <c:showCatName val="0"/>
          <c:showSerName val="0"/>
          <c:showPercent val="0"/>
          <c:showBubbleSize val="0"/>
        </c:dLbls>
        <c:gapWidth val="120"/>
        <c:overlap val="100"/>
        <c:axId val="-2094903784"/>
        <c:axId val="-2094900568"/>
      </c:barChart>
      <c:catAx>
        <c:axId val="-20949037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94900568"/>
        <c:crosses val="autoZero"/>
        <c:auto val="1"/>
        <c:lblAlgn val="ctr"/>
        <c:lblOffset val="0"/>
        <c:noMultiLvlLbl val="0"/>
      </c:catAx>
      <c:valAx>
        <c:axId val="-2094900568"/>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9490378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4843-4572-AC38-E9BB6DBA0D7C}"/>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4843-4572-AC38-E9BB6DBA0D7C}"/>
            </c:ext>
          </c:extLst>
        </c:ser>
        <c:dLbls>
          <c:showLegendKey val="0"/>
          <c:showVal val="0"/>
          <c:showCatName val="0"/>
          <c:showSerName val="0"/>
          <c:showPercent val="0"/>
          <c:showBubbleSize val="0"/>
        </c:dLbls>
        <c:gapWidth val="130"/>
        <c:overlap val="100"/>
        <c:axId val="-2088964184"/>
        <c:axId val="-2088961256"/>
      </c:barChart>
      <c:catAx>
        <c:axId val="-20889641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88961256"/>
        <c:crosses val="autoZero"/>
        <c:auto val="1"/>
        <c:lblAlgn val="ctr"/>
        <c:lblOffset val="0"/>
        <c:noMultiLvlLbl val="0"/>
      </c:catAx>
      <c:valAx>
        <c:axId val="-208896125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088964184"/>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Sheet1!$G$10</c:f>
              <c:strCache>
                <c:ptCount val="1"/>
                <c:pt idx="0">
                  <c:v>Time (sec)</c:v>
                </c:pt>
              </c:strCache>
            </c:strRef>
          </c:tx>
          <c:explosion val="9"/>
          <c:dPt>
            <c:idx val="0"/>
            <c:bubble3D val="0"/>
            <c:explosion val="18"/>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1-79D6-8947-9815-7E66E0D801FD}"/>
              </c:ext>
            </c:extLst>
          </c:dPt>
          <c:dPt>
            <c:idx val="1"/>
            <c:bubble3D val="0"/>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3-79D6-8947-9815-7E66E0D801FD}"/>
              </c:ext>
            </c:extLst>
          </c:dPt>
          <c:dPt>
            <c:idx val="2"/>
            <c:bubble3D val="0"/>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5-79D6-8947-9815-7E66E0D801FD}"/>
              </c:ext>
            </c:extLst>
          </c:dPt>
          <c:dLbls>
            <c:dLbl>
              <c:idx val="0"/>
              <c:layout>
                <c:manualLayout>
                  <c:x val="0.24651926105454391"/>
                  <c:y val="-1.445507159528165E-2"/>
                </c:manualLayout>
              </c:layout>
              <c:showLegendKey val="0"/>
              <c:showVal val="0"/>
              <c:showCatName val="1"/>
              <c:showSerName val="0"/>
              <c:showPercent val="1"/>
              <c:showBubbleSize val="0"/>
              <c:extLst>
                <c:ext xmlns:c15="http://schemas.microsoft.com/office/drawing/2012/chart" uri="{CE6537A1-D6FC-4f65-9D91-7224C49458BB}">
                  <c15:layout>
                    <c:manualLayout>
                      <c:w val="0.33105479002624666"/>
                      <c:h val="0.27180553156225196"/>
                    </c:manualLayout>
                  </c15:layout>
                </c:ext>
                <c:ext xmlns:c16="http://schemas.microsoft.com/office/drawing/2014/chart" uri="{C3380CC4-5D6E-409C-BE32-E72D297353CC}">
                  <c16:uniqueId val="{00000001-79D6-8947-9815-7E66E0D801FD}"/>
                </c:ext>
              </c:extLst>
            </c:dLbl>
            <c:dLbl>
              <c:idx val="1"/>
              <c:layout>
                <c:manualLayout>
                  <c:x val="1.8708704390250682E-2"/>
                  <c:y val="-6.8276437496774343E-3"/>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r>
                      <a:rPr lang="en-US" b="1" dirty="0">
                        <a:solidFill>
                          <a:schemeClr val="bg1"/>
                        </a:solidFill>
                        <a:effectLst/>
                      </a:rPr>
                      <a:t>Read Alignment</a:t>
                    </a:r>
                  </a:p>
                  <a:p>
                    <a:pPr>
                      <a:defRPr>
                        <a:solidFill>
                          <a:schemeClr val="bg1"/>
                        </a:solidFill>
                      </a:defRPr>
                    </a:pPr>
                    <a:r>
                      <a:rPr lang="en-US" b="1" dirty="0">
                        <a:solidFill>
                          <a:schemeClr val="bg1"/>
                        </a:solidFill>
                        <a:effectLst/>
                      </a:rPr>
                      <a:t>(Edit-distance</a:t>
                    </a:r>
                    <a:r>
                      <a:rPr lang="en-US" b="1" baseline="0" dirty="0">
                        <a:solidFill>
                          <a:schemeClr val="bg1"/>
                        </a:solidFill>
                        <a:effectLst/>
                      </a:rPr>
                      <a:t> comp)</a:t>
                    </a:r>
                    <a:r>
                      <a:rPr lang="en-US" b="1" dirty="0">
                        <a:solidFill>
                          <a:schemeClr val="bg1"/>
                        </a:solidFill>
                        <a:effectLst/>
                      </a:rPr>
                      <a:t>
</a:t>
                    </a:r>
                    <a:fld id="{ACE13563-F57D-4797-B37A-2A9786FDDB9F}" type="PERCENTAGE">
                      <a:rPr lang="en-US" b="1">
                        <a:solidFill>
                          <a:schemeClr val="bg1"/>
                        </a:solidFill>
                        <a:effectLst/>
                      </a:rPr>
                      <a:pPr>
                        <a:defRPr>
                          <a:solidFill>
                            <a:schemeClr val="bg1"/>
                          </a:solidFill>
                        </a:defRPr>
                      </a:pPr>
                      <a:t>[PERCENTAGE]</a:t>
                    </a:fld>
                    <a:endParaRPr lang="en-US" b="1" dirty="0">
                      <a:solidFill>
                        <a:schemeClr val="bg1"/>
                      </a:solidFill>
                      <a:effectLst/>
                    </a:endParaRP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38836459038472998"/>
                      <c:h val="0.22658673723929512"/>
                    </c:manualLayout>
                  </c15:layout>
                  <c15:dlblFieldTable/>
                  <c15:showDataLabelsRange val="0"/>
                </c:ext>
                <c:ext xmlns:c16="http://schemas.microsoft.com/office/drawing/2014/chart" uri="{C3380CC4-5D6E-409C-BE32-E72D297353CC}">
                  <c16:uniqueId val="{00000003-79D6-8947-9815-7E66E0D801FD}"/>
                </c:ext>
              </c:extLst>
            </c:dLbl>
            <c:dLbl>
              <c:idx val="2"/>
              <c:layout>
                <c:manualLayout>
                  <c:x val="-0.18850453686134078"/>
                  <c:y val="-4.8881807572985901E-2"/>
                </c:manualLayout>
              </c:layout>
              <c:showLegendKey val="0"/>
              <c:showVal val="0"/>
              <c:showCatName val="1"/>
              <c:showSerName val="0"/>
              <c:showPercent val="1"/>
              <c:showBubbleSize val="0"/>
              <c:extLst>
                <c:ext xmlns:c15="http://schemas.microsoft.com/office/drawing/2012/chart" uri="{CE6537A1-D6FC-4f65-9D91-7224C49458BB}">
                  <c15:layout>
                    <c:manualLayout>
                      <c:w val="0.2193055555555555"/>
                      <c:h val="0.250508240760909"/>
                    </c:manualLayout>
                  </c15:layout>
                </c:ext>
                <c:ext xmlns:c16="http://schemas.microsoft.com/office/drawing/2014/chart" uri="{C3380CC4-5D6E-409C-BE32-E72D297353CC}">
                  <c16:uniqueId val="{00000005-79D6-8947-9815-7E66E0D801FD}"/>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ysClr val="windowText" lastClr="000000"/>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tx1"/>
                  </a:solidFill>
                </a:ln>
                <a:effectLst/>
              </c:spPr>
            </c:leaderLines>
            <c:extLst>
              <c:ext xmlns:c15="http://schemas.microsoft.com/office/drawing/2012/chart" uri="{CE6537A1-D6FC-4f65-9D91-7224C49458BB}"/>
            </c:extLst>
          </c:dLbls>
          <c:cat>
            <c:strRef>
              <c:f>Sheet1!$F$11:$F$13</c:f>
              <c:strCache>
                <c:ptCount val="3"/>
                <c:pt idx="0">
                  <c:v>candidate alignment locations (CAL)</c:v>
                </c:pt>
                <c:pt idx="1">
                  <c:v>SIMD banded Levenshtein edit distance</c:v>
                </c:pt>
                <c:pt idx="2">
                  <c:v>SAM printing</c:v>
                </c:pt>
              </c:strCache>
            </c:strRef>
          </c:cat>
          <c:val>
            <c:numRef>
              <c:f>Sheet1!$G$11:$G$13</c:f>
              <c:numCache>
                <c:formatCode>_(* #,##0.00_);_(* \(#,##0.00\);_(* "-"??_);_(@_)</c:formatCode>
                <c:ptCount val="3"/>
                <c:pt idx="0">
                  <c:v>3738.88</c:v>
                </c:pt>
                <c:pt idx="1">
                  <c:v>81368.094525727502</c:v>
                </c:pt>
                <c:pt idx="2">
                  <c:v>2269.8754742724996</c:v>
                </c:pt>
              </c:numCache>
            </c:numRef>
          </c:val>
          <c:extLst>
            <c:ext xmlns:c16="http://schemas.microsoft.com/office/drawing/2014/chart" uri="{C3380CC4-5D6E-409C-BE32-E72D297353CC}">
              <c16:uniqueId val="{00000006-79D6-8947-9815-7E66E0D801FD}"/>
            </c:ext>
          </c:extLst>
        </c:ser>
        <c:dLbls>
          <c:showLegendKey val="0"/>
          <c:showVal val="0"/>
          <c:showCatName val="1"/>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2000">
          <a:solidFill>
            <a:sysClr val="windowText" lastClr="000000"/>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262.emf"/><Relationship Id="rId1" Type="http://schemas.openxmlformats.org/officeDocument/2006/relationships/image" Target="../media/image261.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262.emf"/><Relationship Id="rId1" Type="http://schemas.openxmlformats.org/officeDocument/2006/relationships/image" Target="../media/image26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71.emf"/></Relationships>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4.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drawings/drawing5.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8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10/18/18</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10/18/18</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10</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11</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12</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36</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6137270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37</a:t>
            </a:fld>
            <a:endParaRPr lang="en-US">
              <a:solidFill>
                <a:prstClr val="black"/>
              </a:solidFill>
            </a:endParaRPr>
          </a:p>
        </p:txBody>
      </p:sp>
    </p:spTree>
    <p:extLst>
      <p:ext uri="{BB962C8B-B14F-4D97-AF65-F5344CB8AC3E}">
        <p14:creationId xmlns:p14="http://schemas.microsoft.com/office/powerpoint/2010/main" val="4544371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38</a:t>
            </a:fld>
            <a:endParaRPr lang="en-US">
              <a:solidFill>
                <a:prstClr val="black"/>
              </a:solidFill>
            </a:endParaRPr>
          </a:p>
        </p:txBody>
      </p:sp>
    </p:spTree>
    <p:extLst>
      <p:ext uri="{BB962C8B-B14F-4D97-AF65-F5344CB8AC3E}">
        <p14:creationId xmlns:p14="http://schemas.microsoft.com/office/powerpoint/2010/main" val="47196782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39</a:t>
            </a:fld>
            <a:endParaRPr lang="en-US">
              <a:solidFill>
                <a:prstClr val="black"/>
              </a:solidFill>
            </a:endParaRPr>
          </a:p>
        </p:txBody>
      </p:sp>
    </p:spTree>
    <p:extLst>
      <p:ext uri="{BB962C8B-B14F-4D97-AF65-F5344CB8AC3E}">
        <p14:creationId xmlns:p14="http://schemas.microsoft.com/office/powerpoint/2010/main" val="822841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40</a:t>
            </a:fld>
            <a:endParaRPr lang="en-US">
              <a:solidFill>
                <a:prstClr val="black"/>
              </a:solidFill>
            </a:endParaRPr>
          </a:p>
        </p:txBody>
      </p:sp>
    </p:spTree>
    <p:extLst>
      <p:ext uri="{BB962C8B-B14F-4D97-AF65-F5344CB8AC3E}">
        <p14:creationId xmlns:p14="http://schemas.microsoft.com/office/powerpoint/2010/main" val="25162858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3919974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7321844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8116723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2499227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358445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a:t>
            </a:r>
            <a:r>
              <a:rPr lang="en-US" baseline="0" dirty="0"/>
              <a:t> we executed the code on four different processors, all four of them yielded errors. Intel </a:t>
            </a:r>
            <a:r>
              <a:rPr lang="en-US" baseline="0" dirty="0" err="1"/>
              <a:t>Haswell</a:t>
            </a:r>
            <a:r>
              <a:rPr lang="en-US" baseline="0" dirty="0"/>
              <a:t> has the most errors, at 23 thousand, because it has the highest rate of accessing DRAM.</a:t>
            </a:r>
          </a:p>
          <a:p>
            <a:endParaRPr lang="en-US" baseline="0" dirty="0"/>
          </a:p>
          <a:p>
            <a:r>
              <a:rPr lang="en-US" baseline="0" dirty="0"/>
              <a:t>Later on, I’ll show that we can induce as many as ten million disturbance errors in a more controlled environment.</a:t>
            </a:r>
          </a:p>
          <a:p>
            <a:endParaRPr lang="en-US" baseline="0" dirty="0"/>
          </a:p>
          <a:p>
            <a:r>
              <a:rPr lang="en-US" baseline="0" dirty="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649690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49</a:t>
            </a:fld>
            <a:endParaRPr lang="en-US">
              <a:solidFill>
                <a:prstClr val="black"/>
              </a:solidFill>
            </a:endParaRPr>
          </a:p>
        </p:txBody>
      </p:sp>
    </p:spTree>
    <p:extLst>
      <p:ext uri="{BB962C8B-B14F-4D97-AF65-F5344CB8AC3E}">
        <p14:creationId xmlns:p14="http://schemas.microsoft.com/office/powerpoint/2010/main" val="3604092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50</a:t>
            </a:fld>
            <a:endParaRPr lang="en-US">
              <a:solidFill>
                <a:prstClr val="black"/>
              </a:solidFill>
            </a:endParaRPr>
          </a:p>
        </p:txBody>
      </p:sp>
    </p:spTree>
    <p:extLst>
      <p:ext uri="{BB962C8B-B14F-4D97-AF65-F5344CB8AC3E}">
        <p14:creationId xmlns:p14="http://schemas.microsoft.com/office/powerpoint/2010/main" val="147708917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31915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1564785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71</a:t>
            </a:fld>
            <a:endParaRPr lang="en-US">
              <a:solidFill>
                <a:prstClr val="black"/>
              </a:solidFill>
            </a:endParaRPr>
          </a:p>
        </p:txBody>
      </p:sp>
    </p:spTree>
    <p:extLst>
      <p:ext uri="{BB962C8B-B14F-4D97-AF65-F5344CB8AC3E}">
        <p14:creationId xmlns:p14="http://schemas.microsoft.com/office/powerpoint/2010/main" val="3571885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 uri="{53640926-AAD7-44d8-BBD7-CCE9431645EC}">
              <a14:shadowObscured xmlns:a14="http://schemas.microsoft.com/office/drawing/2010/main" xmlns=""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297061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481235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213833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1355222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3315519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5958445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407315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5593440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3492472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and then analyzing the benefit of PIM in our simulator</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9594332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7767228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974659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drop by our talk during session 1 if you would like to learn more about data movement in Google</a:t>
            </a:r>
            <a:r>
              <a:rPr lang="en-US" sz="1200" kern="1200" baseline="0" dirty="0">
                <a:solidFill>
                  <a:schemeClr val="tx1"/>
                </a:solidFill>
                <a:latin typeface="+mn-lt"/>
                <a:ea typeface="+mn-ea"/>
                <a:cs typeface="+mn-cs"/>
              </a:rPr>
              <a:t> workloads</a:t>
            </a:r>
            <a:r>
              <a:rPr lang="en-US" sz="1200"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2711781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Hello</a:t>
            </a:r>
            <a:r>
              <a:rPr lang="en-US" baseline="0" dirty="0"/>
              <a:t>, my name is </a:t>
            </a:r>
            <a:r>
              <a:rPr lang="en-US" baseline="0" dirty="0" err="1"/>
              <a:t>Jeremie</a:t>
            </a:r>
            <a:r>
              <a:rPr lang="en-US" baseline="0" dirty="0"/>
              <a:t> Kim and I will be presenting Genome Read In-Memory Filter which will also be referred to as GRIM-Filter for short.</a:t>
            </a:r>
          </a:p>
          <a:p>
            <a:r>
              <a:rPr lang="en-US" b="1" i="1" u="sng" baseline="0" dirty="0"/>
              <a:t>[CLICK]</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296994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F4A9EA23-718E-E549-9766-CDBEC39E0C3C}"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195</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16738"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116739"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90085025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218</a:t>
            </a:fld>
            <a:endParaRPr lang="en-US">
              <a:solidFill>
                <a:prstClr val="black"/>
              </a:solidFill>
            </a:endParaRPr>
          </a:p>
        </p:txBody>
      </p:sp>
    </p:spTree>
    <p:extLst>
      <p:ext uri="{BB962C8B-B14F-4D97-AF65-F5344CB8AC3E}">
        <p14:creationId xmlns:p14="http://schemas.microsoft.com/office/powerpoint/2010/main" val="12025546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5632710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73198267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250</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252</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253</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264</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269</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270</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271</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272</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275</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Hello, my name is </a:t>
            </a:r>
            <a:r>
              <a:rPr lang="en-US" sz="1200" kern="1200" dirty="0" err="1">
                <a:solidFill>
                  <a:schemeClr val="tx1"/>
                </a:solidFill>
                <a:latin typeface="+mn-lt"/>
                <a:ea typeface="+mn-ea"/>
                <a:cs typeface="+mn-cs"/>
              </a:rPr>
              <a:t>Jeremie</a:t>
            </a:r>
            <a:r>
              <a:rPr lang="en-US" sz="1200" kern="1200" dirty="0">
                <a:solidFill>
                  <a:schemeClr val="tx1"/>
                </a:solidFill>
                <a:latin typeface="+mn-lt"/>
                <a:ea typeface="+mn-ea"/>
                <a:cs typeface="+mn-cs"/>
              </a:rPr>
              <a:t> Kim and I will be talking about the DRAM Latency PUF.</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634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PUF is a function that generates a signature that is unique to a given device.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PUFs are often used in a challenge-response protocol where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trusted server issues a set of input parameters to a device, and the device generates the PUF response depending on the input parameters.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trusted server then receives the PUF response and can authenticate the device.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846173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In this work, we show results from a detailed experimental characterization of 223 state-of-the-art LPDDR4 DRAM devices.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characterize DRAM latency by observing the effects of accessing DRAM with DRAM timing parameters reduced below manufacturer-recommended values.</a:t>
            </a:r>
          </a:p>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We make two key observations.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first, a cell’s probability to fail, when accessed with reduced timing parameters, is directly correlated with random variations that arise from process manufacturing.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secondly, We note that these error patterns from inducing DRAM latency errors are unique to a device and highly repeatable.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821636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 is a cartoon showing the manufacturing variation across a region of DRAM. When accessed with a reduced timing parameter,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some cells have a high percentage chance of failing, while others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have a low percentage chance of failing.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17063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A DRAM cell holds its charge in a capacitor and gets read out by the sense amplifier via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a:t>
            </a:r>
            <a:r>
              <a:rPr lang="en-US" sz="1200" b="1" kern="1200" dirty="0">
                <a:solidFill>
                  <a:schemeClr val="tx1"/>
                </a:solidFill>
                <a:latin typeface="+mn-lt"/>
                <a:ea typeface="+mn-ea"/>
                <a:cs typeface="+mn-cs"/>
              </a:rPr>
              <a:t>[CLICK][CLICK] </a:t>
            </a:r>
            <a:r>
              <a:rPr lang="en-US" sz="1200" b="0" kern="1200" dirty="0">
                <a:solidFill>
                  <a:schemeClr val="tx1"/>
                </a:solidFill>
                <a:latin typeface="+mn-lt"/>
                <a:ea typeface="+mn-ea"/>
                <a:cs typeface="+mn-cs"/>
              </a:rPr>
              <a:t>Initially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kept at </a:t>
            </a:r>
            <a:r>
              <a:rPr lang="en-US" sz="1200" b="0" kern="1200" dirty="0" err="1">
                <a:solidFill>
                  <a:schemeClr val="tx1"/>
                </a:solidFill>
                <a:latin typeface="+mn-lt"/>
                <a:ea typeface="+mn-ea"/>
                <a:cs typeface="+mn-cs"/>
              </a:rPr>
              <a:t>Vdd</a:t>
            </a:r>
            <a:r>
              <a:rPr lang="en-US" sz="1200" b="0" kern="1200" dirty="0">
                <a:solidFill>
                  <a:schemeClr val="tx1"/>
                </a:solidFill>
                <a:latin typeface="+mn-lt"/>
                <a:ea typeface="+mn-ea"/>
                <a:cs typeface="+mn-cs"/>
              </a:rPr>
              <a:t>/2.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When the </a:t>
            </a:r>
            <a:r>
              <a:rPr lang="en-US" sz="1200" b="0" kern="1200" dirty="0" err="1">
                <a:solidFill>
                  <a:schemeClr val="tx1"/>
                </a:solidFill>
                <a:latin typeface="+mn-lt"/>
                <a:ea typeface="+mn-ea"/>
                <a:cs typeface="+mn-cs"/>
              </a:rPr>
              <a:t>wordline</a:t>
            </a:r>
            <a:r>
              <a:rPr lang="en-US" sz="1200" b="0" kern="1200" dirty="0">
                <a:solidFill>
                  <a:schemeClr val="tx1"/>
                </a:solidFill>
                <a:latin typeface="+mn-lt"/>
                <a:ea typeface="+mn-ea"/>
                <a:cs typeface="+mn-cs"/>
              </a:rPr>
              <a:t> is driven high or activated,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capacitor begins to share charge with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The sense amplifier is then enabled and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voltage differential on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amplified to an I/O readable value.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In order to ensure correctness of operation, the memory controller can only read data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time after the activation.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could read this data earlier, when it reaches a readable voltage threshold,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but other cells, that are weaker due to process variation, might fail. </a:t>
            </a:r>
            <a:r>
              <a:rPr lang="en-US" sz="1200" b="1" kern="1200" dirty="0">
                <a:solidFill>
                  <a:schemeClr val="tx1"/>
                </a:solidFill>
                <a:latin typeface="+mn-lt"/>
                <a:ea typeface="+mn-ea"/>
                <a:cs typeface="+mn-cs"/>
              </a:rPr>
              <a:t>[CLICK] </a:t>
            </a:r>
            <a:endParaRPr lang="en-US" sz="1200" b="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88769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kern="1200" dirty="0">
                <a:solidFill>
                  <a:schemeClr val="tx1"/>
                </a:solidFill>
                <a:latin typeface="+mn-lt"/>
                <a:ea typeface="+mn-ea"/>
                <a:cs typeface="+mn-cs"/>
              </a:rPr>
              <a:t>Our method of inducing latency errors is to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reduce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below manufacturer-recommended values. Cells that are read when their </a:t>
            </a:r>
            <a:r>
              <a:rPr lang="en-US" sz="1200" b="0" kern="1200" dirty="0" err="1">
                <a:solidFill>
                  <a:schemeClr val="tx1"/>
                </a:solidFill>
                <a:latin typeface="+mn-lt"/>
                <a:ea typeface="+mn-ea"/>
                <a:cs typeface="+mn-cs"/>
              </a:rPr>
              <a:t>bitline’s</a:t>
            </a:r>
            <a:r>
              <a:rPr lang="en-US" sz="1200" b="0" kern="1200" dirty="0">
                <a:solidFill>
                  <a:schemeClr val="tx1"/>
                </a:solidFill>
                <a:latin typeface="+mn-lt"/>
                <a:ea typeface="+mn-ea"/>
                <a:cs typeface="+mn-cs"/>
              </a:rPr>
              <a:t> voltage is lower than the threshold, have a probability of failure. This probability increases as you read further below the voltage threshold.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58840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DRAM latency PUF generates a PUF response by inducing latency errors in a region of DRAM.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find that the error patterns from latency errors in a DRAM region satisfy the requirements for an effective PUF quite well.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DRAM latency PUF can generate a PUF response in 88.2ms.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81109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show by direct comparison that this is orders of magnitudes faster than the previous best DRAM PUF.</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01634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come to my talk at HPCA 2018, if you would like to learn more or have any questions. Thank you very much.</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76979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understand what causes the long latency, let me take a look at the DRAM organization.</a:t>
            </a:r>
          </a:p>
          <a:p>
            <a:r>
              <a:rPr lang="en-US" baseline="0" dirty="0">
                <a:solidFill>
                  <a:srgbClr val="FFFFFF"/>
                </a:solidFill>
              </a:rPr>
              <a:t>DRAM consists of two components, the cell array and the I/O circuitry. The cell array consists of multiple </a:t>
            </a:r>
            <a:r>
              <a:rPr lang="en-US" baseline="0" dirty="0" err="1">
                <a:solidFill>
                  <a:srgbClr val="FFFFFF"/>
                </a:solidFill>
              </a:rPr>
              <a:t>subarrays</a:t>
            </a:r>
            <a:r>
              <a:rPr lang="en-US" baseline="0" dirty="0">
                <a:solidFill>
                  <a:srgbClr val="FFFFFF"/>
                </a:solidFill>
              </a:rPr>
              <a:t>. </a:t>
            </a:r>
          </a:p>
          <a:p>
            <a:r>
              <a:rPr lang="en-US" baseline="0" dirty="0"/>
              <a:t>To read from a DRAM chip, the data is first accessed from the </a:t>
            </a:r>
            <a:r>
              <a:rPr lang="en-US" baseline="0" dirty="0" err="1"/>
              <a:t>subarray</a:t>
            </a:r>
            <a:r>
              <a:rPr lang="en-US" baseline="0" dirty="0"/>
              <a:t> and then the data is transferred over the channel by the I/O circuitry. </a:t>
            </a:r>
          </a:p>
          <a:p>
            <a:r>
              <a:rPr lang="en-US" baseline="0" dirty="0">
                <a:solidFill>
                  <a:srgbClr val="FFFFFF"/>
                </a:solidFill>
              </a:rPr>
              <a:t>So, the DRAM latency is the sum of the </a:t>
            </a:r>
            <a:r>
              <a:rPr lang="en-US" baseline="0" dirty="0" err="1">
                <a:solidFill>
                  <a:srgbClr val="FFFFFF"/>
                </a:solidFill>
              </a:rPr>
              <a:t>subarray</a:t>
            </a:r>
            <a:r>
              <a:rPr lang="en-US" baseline="0" dirty="0">
                <a:solidFill>
                  <a:srgbClr val="FFFFFF"/>
                </a:solidFill>
              </a:rPr>
              <a:t> latency and the I/O latency. </a:t>
            </a:r>
          </a:p>
          <a:p>
            <a:r>
              <a:rPr lang="en-US" baseline="0" dirty="0"/>
              <a:t>We observed that the </a:t>
            </a:r>
            <a:r>
              <a:rPr lang="en-US" baseline="0" dirty="0" err="1"/>
              <a:t>subarray</a:t>
            </a:r>
            <a:r>
              <a:rPr lang="en-US" baseline="0" dirty="0"/>
              <a:t> latency is much higher than the I/O latency.</a:t>
            </a:r>
          </a:p>
          <a:p>
            <a:r>
              <a:rPr lang="en-US" baseline="0" dirty="0">
                <a:solidFill>
                  <a:srgbClr val="FFFFFF"/>
                </a:solidFill>
              </a:rPr>
              <a:t>As a result, </a:t>
            </a:r>
            <a:r>
              <a:rPr lang="en-US" baseline="0" dirty="0" err="1">
                <a:solidFill>
                  <a:srgbClr val="FFFFFF"/>
                </a:solidFill>
              </a:rPr>
              <a:t>subarray</a:t>
            </a:r>
            <a:r>
              <a:rPr lang="en-US" baseline="0" dirty="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8940410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The cell’s capacitor is small and can store only a small amount of charge. </a:t>
            </a:r>
          </a:p>
          <a:p>
            <a:r>
              <a:rPr lang="en-US" baseline="0" dirty="0"/>
              <a:t>That is why a </a:t>
            </a:r>
            <a:r>
              <a:rPr lang="en-US" baseline="0" dirty="0" err="1"/>
              <a:t>subarray</a:t>
            </a:r>
            <a:r>
              <a:rPr lang="en-US" baseline="0" dirty="0"/>
              <a:t> also has sense-amplifiers, which are specialized circuits that can detect the small amount of charge. </a:t>
            </a:r>
          </a:p>
          <a:p>
            <a:endParaRPr lang="en-US" baseline="0" dirty="0"/>
          </a:p>
          <a:p>
            <a:r>
              <a:rPr lang="en-US" baseline="0" dirty="0"/>
              <a:t>Unfortunately, a sense-amplifier size is about *100* times the cell size. </a:t>
            </a:r>
          </a:p>
          <a:p>
            <a:r>
              <a:rPr lang="en-US" baseline="0" dirty="0"/>
              <a:t>So, to amortize the area of the sense-amplifiers, </a:t>
            </a:r>
          </a:p>
          <a:p>
            <a:r>
              <a:rPr lang="en-US" baseline="0" dirty="0"/>
              <a:t>hundreds of cells share the same sense-amplifier through a long </a:t>
            </a:r>
            <a:r>
              <a:rPr lang="en-US" baseline="0" dirty="0" err="1"/>
              <a:t>bitline</a:t>
            </a:r>
            <a:r>
              <a:rPr lang="en-US" baseline="0" dirty="0"/>
              <a:t>. </a:t>
            </a:r>
          </a:p>
          <a:p>
            <a:endParaRPr lang="en-US" baseline="0" dirty="0"/>
          </a:p>
          <a:p>
            <a:r>
              <a:rPr lang="en-US" baseline="0" dirty="0"/>
              <a:t>However, a long </a:t>
            </a:r>
            <a:r>
              <a:rPr lang="en-US" baseline="0" dirty="0" err="1"/>
              <a:t>bitline</a:t>
            </a:r>
            <a:r>
              <a:rPr lang="en-US" baseline="0" dirty="0"/>
              <a:t> has a large capacitance that increases latency and power consumption. </a:t>
            </a:r>
          </a:p>
          <a:p>
            <a:r>
              <a:rPr lang="en-US" baseline="0" dirty="0"/>
              <a:t>Therefore, the long </a:t>
            </a:r>
            <a:r>
              <a:rPr lang="en-US" baseline="0" dirty="0" err="1"/>
              <a:t>bitline</a:t>
            </a:r>
            <a:r>
              <a:rPr lang="en-US" baseline="0" dirty="0"/>
              <a:t> is one of the dominant sources of high latency and high power consumption.</a:t>
            </a:r>
          </a:p>
          <a:p>
            <a:endParaRPr lang="en-US" baseline="0" dirty="0"/>
          </a:p>
          <a:p>
            <a:r>
              <a:rPr lang="en-US" baseline="0" dirty="0"/>
              <a:t>To understand why the </a:t>
            </a:r>
            <a:r>
              <a:rPr lang="en-US" baseline="0" dirty="0" err="1"/>
              <a:t>subarray</a:t>
            </a:r>
            <a:r>
              <a:rPr lang="en-US" baseline="0" dirty="0"/>
              <a:t> is so slow, </a:t>
            </a:r>
          </a:p>
          <a:p>
            <a:r>
              <a:rPr lang="en-US" baseline="0" dirty="0"/>
              <a:t>let me take a look at the </a:t>
            </a:r>
            <a:r>
              <a:rPr lang="en-US" baseline="0" dirty="0" err="1"/>
              <a:t>subarray</a:t>
            </a:r>
            <a:r>
              <a:rPr lang="en-US" baseline="0" dirty="0"/>
              <a:t> organization.</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4619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 naïve way to reduce the DRAM latency is to have short </a:t>
            </a:r>
            <a:r>
              <a:rPr lang="en-US" baseline="0" dirty="0" err="1"/>
              <a:t>bitlines</a:t>
            </a:r>
            <a:r>
              <a:rPr lang="en-US" baseline="0" dirty="0"/>
              <a:t> that have lower latency.</a:t>
            </a:r>
          </a:p>
          <a:p>
            <a:r>
              <a:rPr lang="en-US" baseline="0" dirty="0"/>
              <a:t>Unfortunately, short </a:t>
            </a:r>
            <a:r>
              <a:rPr lang="en-US" baseline="0" dirty="0" err="1"/>
              <a:t>bitlines</a:t>
            </a:r>
            <a:r>
              <a:rPr lang="en-US" baseline="0" dirty="0"/>
              <a:t> significantly increase the DRAM area.</a:t>
            </a:r>
          </a:p>
          <a:p>
            <a:r>
              <a:rPr lang="en-US" baseline="0" dirty="0"/>
              <a:t>Therefore, the </a:t>
            </a:r>
            <a:r>
              <a:rPr lang="en-US" baseline="0" dirty="0" err="1"/>
              <a:t>bitline</a:t>
            </a:r>
            <a:r>
              <a:rPr lang="en-US" baseline="0" dirty="0"/>
              <a:t> length exposes an important trade-off between area and latency.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481159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shows the trade-off between DRAM area and latency as we change the </a:t>
            </a:r>
            <a:r>
              <a:rPr lang="en-US" baseline="0" dirty="0" err="1"/>
              <a:t>bitline</a:t>
            </a:r>
            <a:r>
              <a:rPr lang="en-US" baseline="0" dirty="0"/>
              <a:t> length.</a:t>
            </a:r>
          </a:p>
          <a:p>
            <a:r>
              <a:rPr lang="en-US" baseline="0" dirty="0"/>
              <a:t>Y-axis is the normalized DRAM area compared to a DRAM using 512 cells/</a:t>
            </a:r>
            <a:r>
              <a:rPr lang="en-US" baseline="0" dirty="0" err="1"/>
              <a:t>bitline</a:t>
            </a:r>
            <a:r>
              <a:rPr lang="en-US" baseline="0" dirty="0"/>
              <a:t>. A lower value is cheaper.</a:t>
            </a:r>
          </a:p>
          <a:p>
            <a:r>
              <a:rPr lang="en-US" baseline="0" dirty="0"/>
              <a:t>X-axis shows the latency in terms of </a:t>
            </a:r>
            <a:r>
              <a:rPr lang="en-US" baseline="0" dirty="0" err="1"/>
              <a:t>tRC</a:t>
            </a:r>
            <a:r>
              <a:rPr lang="en-US" baseline="0" dirty="0"/>
              <a:t>, an important DRAM timing constraint. A lower value is faster.</a:t>
            </a:r>
          </a:p>
          <a:p>
            <a:endParaRPr lang="en-US" baseline="0" dirty="0"/>
          </a:p>
          <a:p>
            <a:r>
              <a:rPr lang="en-US" baseline="0" dirty="0"/>
              <a:t>Commodity DRAM chips use long </a:t>
            </a:r>
            <a:r>
              <a:rPr lang="en-US" baseline="0" dirty="0" err="1"/>
              <a:t>bitlines</a:t>
            </a:r>
            <a:r>
              <a:rPr lang="en-US" baseline="0" dirty="0"/>
              <a:t> to minimize area cost. On the other hand, shorter </a:t>
            </a:r>
            <a:r>
              <a:rPr lang="en-US" baseline="0" dirty="0" err="1"/>
              <a:t>bitlines</a:t>
            </a:r>
            <a:r>
              <a:rPr lang="en-US" baseline="0" dirty="0"/>
              <a:t> achieve lower latency at higher cost. </a:t>
            </a:r>
          </a:p>
          <a:p>
            <a:pPr defTabSz="931774">
              <a:defRPr/>
            </a:pPr>
            <a:r>
              <a:rPr lang="en-US" baseline="0" dirty="0"/>
              <a:t>Our goal is to achieve the best of both worlds: low latency and low area cost.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4596210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sum up, both long and short </a:t>
            </a:r>
            <a:r>
              <a:rPr lang="en-US" baseline="0" dirty="0" err="1"/>
              <a:t>bitline</a:t>
            </a:r>
            <a:r>
              <a:rPr lang="en-US" baseline="0" dirty="0"/>
              <a:t> do not achieve small area and low latency. </a:t>
            </a:r>
          </a:p>
          <a:p>
            <a:r>
              <a:rPr lang="en-US" baseline="0" dirty="0"/>
              <a:t>Long </a:t>
            </a:r>
            <a:r>
              <a:rPr lang="en-US" baseline="0" dirty="0" err="1"/>
              <a:t>bitline</a:t>
            </a:r>
            <a:r>
              <a:rPr lang="en-US" baseline="0" dirty="0"/>
              <a:t> has small area but has high latency while short </a:t>
            </a:r>
            <a:r>
              <a:rPr lang="en-US" baseline="0" dirty="0" err="1"/>
              <a:t>bitline</a:t>
            </a:r>
            <a:r>
              <a:rPr lang="en-US" baseline="0" dirty="0"/>
              <a:t> has low latency but has large area.</a:t>
            </a:r>
          </a:p>
          <a:p>
            <a:endParaRPr lang="en-US" baseline="0" dirty="0"/>
          </a:p>
          <a:p>
            <a:r>
              <a:rPr lang="en-US" baseline="0" dirty="0"/>
              <a:t>To achieve the best of both worlds, we first start from long </a:t>
            </a:r>
            <a:r>
              <a:rPr lang="en-US" baseline="0" dirty="0" err="1"/>
              <a:t>bitline</a:t>
            </a:r>
            <a:r>
              <a:rPr lang="en-US" baseline="0" dirty="0"/>
              <a:t>, which has small area. </a:t>
            </a:r>
          </a:p>
          <a:p>
            <a:r>
              <a:rPr lang="en-US" baseline="0" dirty="0"/>
              <a:t>After that, to achieve the low latency of short </a:t>
            </a:r>
            <a:r>
              <a:rPr lang="en-US" baseline="0" dirty="0" err="1"/>
              <a:t>bitline</a:t>
            </a:r>
            <a:r>
              <a:rPr lang="en-US" baseline="0" dirty="0"/>
              <a:t>, we divide the long </a:t>
            </a:r>
            <a:r>
              <a:rPr lang="en-US" baseline="0" dirty="0" err="1"/>
              <a:t>bitline</a:t>
            </a:r>
            <a:r>
              <a:rPr lang="en-US" baseline="0" dirty="0"/>
              <a:t> into two smaller segments. </a:t>
            </a:r>
          </a:p>
          <a:p>
            <a:r>
              <a:rPr lang="en-US" baseline="0" dirty="0"/>
              <a:t>The </a:t>
            </a:r>
            <a:r>
              <a:rPr lang="en-US" baseline="0" dirty="0" err="1"/>
              <a:t>bitline</a:t>
            </a:r>
            <a:r>
              <a:rPr lang="en-US" baseline="0" dirty="0"/>
              <a:t> length of the segment nearby the sense-amplifier is same as the length of short </a:t>
            </a:r>
            <a:r>
              <a:rPr lang="en-US" baseline="0" dirty="0" err="1"/>
              <a:t>bitline</a:t>
            </a:r>
            <a:r>
              <a:rPr lang="en-US" baseline="0" dirty="0"/>
              <a:t>. </a:t>
            </a:r>
          </a:p>
          <a:p>
            <a:r>
              <a:rPr lang="en-US" baseline="0" dirty="0"/>
              <a:t>Therefore, the latency of the segment is as low as the latency of the short </a:t>
            </a:r>
            <a:r>
              <a:rPr lang="en-US" baseline="0" dirty="0" err="1"/>
              <a:t>bitline</a:t>
            </a:r>
            <a:r>
              <a:rPr lang="en-US" baseline="0" dirty="0"/>
              <a:t>. </a:t>
            </a:r>
          </a:p>
          <a:p>
            <a:r>
              <a:rPr lang="en-US" baseline="0" dirty="0"/>
              <a:t>To isolate this fast segment from the other segment, we add isolation transistors that selectively connect the two segments. </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1880530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way, our proposed approach achieves small area and low latency.</a:t>
            </a:r>
          </a:p>
          <a:p>
            <a:r>
              <a:rPr lang="en-US" baseline="0" dirty="0"/>
              <a:t>We call this new DRAM architecture as Tiered-Latency DRAM</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2963496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compares the latency.</a:t>
            </a:r>
          </a:p>
          <a:p>
            <a:r>
              <a:rPr lang="en-US" baseline="0" dirty="0"/>
              <a:t>Y-axis is normalized latency. </a:t>
            </a:r>
          </a:p>
          <a:p>
            <a:r>
              <a:rPr lang="en-US" baseline="0" dirty="0"/>
              <a:t>Compared to commodity DRAM, TL-DRAM’s near segment has 56% lower latency, while the far segment has 23% higher latency.</a:t>
            </a:r>
          </a:p>
          <a:p>
            <a:r>
              <a:rPr lang="en-US" baseline="0" dirty="0"/>
              <a:t> </a:t>
            </a:r>
          </a:p>
          <a:p>
            <a:r>
              <a:rPr lang="en-US" baseline="0" dirty="0"/>
              <a:t>The right figure compares the power.</a:t>
            </a:r>
          </a:p>
          <a:p>
            <a:r>
              <a:rPr lang="en-US" baseline="0" dirty="0"/>
              <a:t>Y-axis is normalized power.</a:t>
            </a:r>
          </a:p>
          <a:p>
            <a:r>
              <a:rPr lang="en-US" baseline="0" dirty="0"/>
              <a:t>Compared to commodity DRAM, TL-DRAM’s near segment has 51% lower power consumption and the far segment has 49% higher power consumption. </a:t>
            </a:r>
          </a:p>
          <a:p>
            <a:endParaRPr lang="en-US" baseline="0" dirty="0"/>
          </a:p>
          <a:p>
            <a:r>
              <a:rPr lang="en-US" baseline="0" dirty="0"/>
              <a:t>Lastly, mainly due to the isolation transistor, Tiered-latency DRAM increases the die-size by about 3%.</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0432252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Again, the figure shows the trade-off between area and latency in existing DRAM. </a:t>
            </a:r>
          </a:p>
          <a:p>
            <a:endParaRPr lang="en-US" baseline="0" dirty="0"/>
          </a:p>
          <a:p>
            <a:r>
              <a:rPr lang="en-US" baseline="0" dirty="0"/>
              <a:t>Unlike existing DRAM, TL-DRAM achieves low latency using the near segment while increasing the area by only 3%. </a:t>
            </a:r>
          </a:p>
          <a:p>
            <a:endParaRPr lang="en-US" baseline="0" dirty="0"/>
          </a:p>
          <a:p>
            <a:r>
              <a:rPr lang="en-US" baseline="0" dirty="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317267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There are multiple ways to leverage the TL-DRAM</a:t>
            </a:r>
            <a:r>
              <a:rPr lang="en-US" baseline="0" dirty="0"/>
              <a:t> substrate by hardware or software.</a:t>
            </a:r>
          </a:p>
          <a:p>
            <a:endParaRPr lang="en-US" baseline="0" dirty="0"/>
          </a:p>
          <a:p>
            <a:r>
              <a:rPr lang="en-US" baseline="0" dirty="0"/>
              <a:t>In this slide, I describe many such ways.</a:t>
            </a:r>
          </a:p>
          <a:p>
            <a:r>
              <a:rPr lang="en-US" baseline="0" dirty="0"/>
              <a:t>First, the near segment can be used as a hardware-managed inclusive cache to the far segment.</a:t>
            </a:r>
          </a:p>
          <a:p>
            <a:r>
              <a:rPr lang="en-US" baseline="0" dirty="0"/>
              <a:t>Second, the near segment can be used as a hardware-managed exclusive cache to the far segment.</a:t>
            </a:r>
          </a:p>
          <a:p>
            <a:r>
              <a:rPr lang="en-US" baseline="0" dirty="0"/>
              <a:t>Third, the operating system can intelligently allocate frequently-accessed pages to the near segment.</a:t>
            </a:r>
          </a:p>
          <a:p>
            <a:r>
              <a:rPr lang="en-US" baseline="0" dirty="0"/>
              <a:t>Forth mechanism is to simple replace DRAM with TL-DRAM without any near segment handling</a:t>
            </a:r>
          </a:p>
          <a:p>
            <a:endParaRPr lang="en-US" baseline="0" dirty="0"/>
          </a:p>
          <a:p>
            <a:r>
              <a:rPr lang="en-US" baseline="0" dirty="0"/>
              <a:t>While our paper provides detailed explanations and evaluations of first three mechanism, </a:t>
            </a:r>
          </a:p>
          <a:p>
            <a:r>
              <a:rPr lang="en-US" baseline="0" dirty="0"/>
              <a:t>in this talk, we will focus on the first approach, which is to use the near segment as a hardware managed cache for the far segment.</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192623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figure</a:t>
            </a:r>
            <a:r>
              <a:rPr lang="en-US" baseline="0" dirty="0"/>
              <a:t> shows the IPC improvement of our three caching mechanisms over commodity DRAM. </a:t>
            </a:r>
          </a:p>
          <a:p>
            <a:r>
              <a:rPr lang="en-US" baseline="0" dirty="0"/>
              <a:t>All of them improve performance and benefit-based caching shows maximum performance improvement by 12.7%.</a:t>
            </a:r>
          </a:p>
          <a:p>
            <a:endParaRPr lang="en-US" baseline="0" dirty="0"/>
          </a:p>
          <a:p>
            <a:r>
              <a:rPr lang="en-US" baseline="0" dirty="0"/>
              <a:t>The right figure shows the normalized power reduction of our three caching mechanisms over commodity DRAM.</a:t>
            </a:r>
          </a:p>
          <a:p>
            <a:r>
              <a:rPr lang="en-US" baseline="0" dirty="0"/>
              <a:t> All of them reduce power consumption and benefit-based caching shows maximum power reduction by 23%.</a:t>
            </a:r>
            <a:endParaRPr lang="en-US" dirty="0"/>
          </a:p>
          <a:p>
            <a:endParaRPr lang="en-US" dirty="0"/>
          </a:p>
          <a:p>
            <a:pPr defTabSz="931717">
              <a:defRPr/>
            </a:pPr>
            <a:r>
              <a:rPr lang="en-US" baseline="0" dirty="0"/>
              <a:t>Therefore, using near segment as a cache improves performance and reduces power consumption at the cost of 3% area overhead.</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250406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0124801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Why do the errors occur? We see three possible causes.</a:t>
            </a:r>
          </a:p>
          <a:p>
            <a:endParaRPr lang="en-US" dirty="0"/>
          </a:p>
          <a:p>
            <a:r>
              <a:rPr lang="en-US" dirty="0"/>
              <a:t>First, there could electromagnetic</a:t>
            </a:r>
            <a:r>
              <a:rPr lang="en-US" baseline="0" dirty="0"/>
              <a:t> coupling between adjacent </a:t>
            </a:r>
            <a:r>
              <a:rPr lang="en-US" baseline="0" dirty="0" err="1"/>
              <a:t>wordlines</a:t>
            </a:r>
            <a:r>
              <a:rPr lang="en-US" baseline="0" dirty="0"/>
              <a:t>. When the voltage of one is toggled, it could briefly increase the voltage of the other and facilitate the leakage of charge.</a:t>
            </a:r>
          </a:p>
          <a:p>
            <a:endParaRPr lang="en-US" baseline="0" dirty="0"/>
          </a:p>
          <a:p>
            <a:r>
              <a:rPr lang="en-US" baseline="0" dirty="0"/>
              <a:t>Two other possibilities are conductive bridges and hot-carrier injection.</a:t>
            </a:r>
          </a:p>
          <a:p>
            <a:endParaRPr lang="en-US" baseline="0" dirty="0"/>
          </a:p>
          <a:p>
            <a:r>
              <a:rPr lang="en-US" baseline="0" dirty="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238814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 will present the characterization</a:t>
            </a:r>
            <a:r>
              <a:rPr lang="en-US" baseline="0" dirty="0"/>
              <a:t> results, one-by-one.</a:t>
            </a:r>
          </a:p>
          <a:p>
            <a:endParaRPr lang="en-US" baseline="0" dirty="0"/>
          </a:p>
          <a:p>
            <a:r>
              <a:rPr lang="en-US" baseline="0" dirty="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5163689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a:t>
            </a:r>
            <a:r>
              <a:rPr lang="en-US" dirty="0"/>
              <a:t> row-address difference</a:t>
            </a:r>
            <a:r>
              <a:rPr lang="en-US" baseline="0" dirty="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a:p>
          <a:p>
            <a:r>
              <a:rPr lang="en-US" baseline="0" dirty="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a:p>
          <a:p>
            <a:r>
              <a:rPr lang="en-US" baseline="0" dirty="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4879709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a:p>
          <a:p>
            <a:r>
              <a:rPr lang="en-US" baseline="0" dirty="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961187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a:p>
          <a:p>
            <a:r>
              <a:rPr lang="en-US" baseline="0" dirty="0"/>
              <a:t>From this, we conclude that more frequent accesses induce fewer errors.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0748519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tested the modules with four different data-patterns:</a:t>
            </a:r>
            <a:r>
              <a:rPr lang="en-US" baseline="0" dirty="0"/>
              <a:t> Solid, inverse Solid, </a:t>
            </a:r>
            <a:r>
              <a:rPr lang="en-US" baseline="0" dirty="0" err="1"/>
              <a:t>RowStripe</a:t>
            </a:r>
            <a:r>
              <a:rPr lang="en-US" baseline="0" dirty="0"/>
              <a:t>, and inverse </a:t>
            </a:r>
            <a:r>
              <a:rPr lang="en-US" baseline="0" dirty="0" err="1"/>
              <a:t>RowStripe</a:t>
            </a:r>
            <a:r>
              <a:rPr lang="en-US" baseline="0" dirty="0"/>
              <a:t>. Solid and inverse Solid give us full coverage since each cell is tested with both 1s and 0s. And the same applies to </a:t>
            </a:r>
            <a:r>
              <a:rPr lang="en-US" baseline="0" dirty="0" err="1"/>
              <a:t>RowStripe</a:t>
            </a:r>
            <a:r>
              <a:rPr lang="en-US" baseline="0" dirty="0"/>
              <a:t> and its inverse.</a:t>
            </a:r>
          </a:p>
          <a:p>
            <a:endParaRPr lang="en-US" baseline="0" dirty="0"/>
          </a:p>
          <a:p>
            <a:r>
              <a:rPr lang="en-US" baseline="0" dirty="0"/>
              <a:t>However, we found that the </a:t>
            </a:r>
            <a:r>
              <a:rPr lang="en-US" baseline="0" dirty="0" err="1"/>
              <a:t>rowstripe</a:t>
            </a:r>
            <a:r>
              <a:rPr lang="en-US" baseline="0" dirty="0"/>
              <a:t> pattern had 10 times as more errors than the solid pattern. We also tested many other data-patterns, including random, but found </a:t>
            </a:r>
            <a:r>
              <a:rPr lang="en-US" baseline="0" dirty="0" err="1"/>
              <a:t>RowStripe</a:t>
            </a:r>
            <a:r>
              <a:rPr lang="en-US" baseline="0" dirty="0"/>
              <a:t> to induce the most errors.</a:t>
            </a:r>
          </a:p>
          <a:p>
            <a:endParaRPr lang="en-US" baseline="0" dirty="0"/>
          </a:p>
          <a:p>
            <a:r>
              <a:rPr lang="en-US" baseline="0" dirty="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479874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a:t>
            </a:r>
            <a:r>
              <a:rPr lang="en-US" baseline="0" dirty="0"/>
              <a:t> we show that victim cells are not weak cells, which are cells that are inherently leaky. According to our experiments, we saw almost no overlap between them.</a:t>
            </a:r>
          </a:p>
          <a:p>
            <a:endParaRPr lang="en-US" baseline="0" dirty="0"/>
          </a:p>
          <a:p>
            <a:r>
              <a:rPr lang="en-US" baseline="0" dirty="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a:p>
          <a:p>
            <a:r>
              <a:rPr lang="en-US" baseline="0" dirty="0"/>
              <a:t>Third, we show that errors are repeatable. Across ten iterations of testing, more than 70% of victim cells had errors in every iteration.</a:t>
            </a:r>
          </a:p>
          <a:p>
            <a:r>
              <a:rPr lang="en-US" baseline="0" dirty="0"/>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474166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Fourth, we show that there</a:t>
            </a:r>
            <a:r>
              <a:rPr lang="en-US" baseline="0" dirty="0"/>
              <a:t> are as many as four errors per </a:t>
            </a:r>
            <a:r>
              <a:rPr lang="en-US" baseline="0" dirty="0" err="1"/>
              <a:t>cacheline</a:t>
            </a:r>
            <a:r>
              <a:rPr lang="en-US" baseline="0" dirty="0"/>
              <a:t>. From this, we conclude that simple ECC schemes (for example, SECDED) cannot prevent all errors.</a:t>
            </a:r>
          </a:p>
          <a:p>
            <a:endParaRPr lang="en-US" baseline="0" dirty="0"/>
          </a:p>
          <a:p>
            <a:r>
              <a:rPr lang="en-US" baseline="0" dirty="0"/>
              <a:t>Fifth, we show that the number of cells &amp; rows affected by an aggressor can be as high as 110 or 9, respectively.</a:t>
            </a:r>
          </a:p>
          <a:p>
            <a:endParaRPr lang="en-US" baseline="0" dirty="0"/>
          </a:p>
          <a:p>
            <a:r>
              <a:rPr lang="en-US" baseline="0" dirty="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8241548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a:t>
            </a:r>
            <a:r>
              <a:rPr lang="en-US" baseline="0" dirty="0"/>
              <a:t> a list of four potential solutions to disturbance errors: making better DRAM chips, refreshing more frequently, employing sophisticated ECC schemes, and using hardware counters to track the number of accesses to different rows.</a:t>
            </a:r>
          </a:p>
          <a:p>
            <a:endParaRPr lang="en-US" baseline="0" dirty="0"/>
          </a:p>
          <a:p>
            <a:r>
              <a:rPr lang="en-US" baseline="0" dirty="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0943158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what we learned from the sensitivity studies,</a:t>
            </a:r>
            <a:r>
              <a:rPr lang="en-US" baseline="0" dirty="0"/>
              <a:t> there are two naive solutions that immediately present themselves.</a:t>
            </a:r>
          </a:p>
          <a:p>
            <a:endParaRPr lang="en-US" baseline="0" dirty="0"/>
          </a:p>
          <a:p>
            <a:r>
              <a:rPr lang="en-US" baseline="0" dirty="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a:p>
          <a:p>
            <a:r>
              <a:rPr lang="en-US" baseline="0" dirty="0"/>
              <a:t>Second, we can refresh the module more frequently. If the refresh-interval is shortened by 7x, I showed how errors can be prevented.</a:t>
            </a:r>
          </a:p>
          <a:p>
            <a:endParaRPr lang="en-US" baseline="0" dirty="0"/>
          </a:p>
          <a:p>
            <a:r>
              <a:rPr lang="en-US" baseline="0" dirty="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8241887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124366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715220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9360376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7457896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72860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63F22A-D283-BD47-9E59-796EDCCC2D3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121191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A34B16A-A8BD-244A-A6C6-576159C115D6}"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7547382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DC9ADEB-8BBF-1542-A789-E3417689B7C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32894951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51D6164-23B8-B046-BED0-9C1285A065B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69737526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A1A3721-F261-6E4E-AC12-4A172EDBF29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22642906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3212D5-35D4-D540-A8DC-0FFC637E356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57581492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81B18DF-D3E9-1B4A-AA18-92767ACC8EF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805652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DB7274C-C746-1245-8EC9-47D814B7B19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597194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8C48932-6149-C740-8971-A25EA3723FB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74789189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0E1217C-28FF-D34A-9FE1-C109057AC2E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63750817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03AB9CB-DE53-BF46-ADB8-1FDD70EFBE7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09891227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6912612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394611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544442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639244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1303624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8742964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204531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0578781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729447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2640343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163842" name="Notes Placeholder 2"/>
          <p:cNvSpPr>
            <a:spLocks noGrp="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960F916-6C97-E94D-9CB7-52CBDA6F7E2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98704898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1165776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high-level</a:t>
            </a:r>
            <a:r>
              <a:rPr lang="en-US" baseline="0" dirty="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2883551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a:t>
            </a:r>
            <a:r>
              <a:rPr lang="en-US" baseline="0" dirty="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834104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424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55683632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531222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75554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24080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6119695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689654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9042256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334761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469941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jump into our</a:t>
            </a:r>
            <a:r>
              <a:rPr lang="en-US" baseline="0" dirty="0"/>
              <a:t> analysis, lets talk about </a:t>
            </a:r>
            <a:r>
              <a:rPr lang="mr-IN" baseline="0" dirty="0"/>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4980406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31673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Feedback: no </a:t>
            </a:r>
            <a:r>
              <a:rPr lang="en-US" dirty="0" err="1"/>
              <a:t>wifi</a:t>
            </a:r>
            <a:r>
              <a:rPr lang="en-US" dirty="0"/>
              <a:t> mention </a:t>
            </a:r>
          </a:p>
          <a:p>
            <a:endParaRPr lang="en-US" dirty="0"/>
          </a:p>
          <a:p>
            <a:r>
              <a:rPr lang="en-US" dirty="0"/>
              <a:t>We did our workload characterization</a:t>
            </a:r>
            <a:r>
              <a:rPr lang="en-US" baseline="0" dirty="0"/>
              <a:t> on a </a:t>
            </a:r>
            <a:r>
              <a:rPr lang="en-US" baseline="0" dirty="0" err="1"/>
              <a:t>Chromebook</a:t>
            </a:r>
            <a:r>
              <a:rPr lang="en-US" baseline="0" dirty="0"/>
              <a:t> with an Intel </a:t>
            </a:r>
            <a:r>
              <a:rPr lang="en-US" baseline="0" dirty="0" err="1"/>
              <a:t>SoC.</a:t>
            </a:r>
            <a:r>
              <a:rPr lang="en-US" baseline="0" dirty="0"/>
              <a:t> We use performance counter within </a:t>
            </a:r>
            <a:r>
              <a:rPr lang="en-US" baseline="0" dirty="0" err="1"/>
              <a:t>Soc</a:t>
            </a:r>
            <a:r>
              <a:rPr lang="en-US" baseline="0" dirty="0"/>
              <a:t> to do our analysis.</a:t>
            </a:r>
          </a:p>
          <a:p>
            <a:endParaRPr lang="en-US" baseline="0" dirty="0"/>
          </a:p>
          <a:p>
            <a:r>
              <a:rPr lang="en-US" baseline="0" dirty="0"/>
              <a:t>We model energy as sum of the energy consumption that take place in CPU, caches, </a:t>
            </a:r>
            <a:r>
              <a:rPr lang="en-US" baseline="0" dirty="0" err="1"/>
              <a:t>interconnet</a:t>
            </a:r>
            <a:r>
              <a:rPr lang="en-US" baseline="0" dirty="0"/>
              <a:t> and DRAM. We turn off the </a:t>
            </a:r>
            <a:r>
              <a:rPr lang="en-US" baseline="0" dirty="0" err="1"/>
              <a:t>wifi</a:t>
            </a:r>
            <a:r>
              <a:rPr lang="en-US" baseline="0" dirty="0"/>
              <a:t> and </a:t>
            </a:r>
            <a:r>
              <a:rPr lang="en-US" sz="1200" kern="1200" dirty="0">
                <a:solidFill>
                  <a:schemeClr val="tx1"/>
                </a:solidFill>
                <a:latin typeface="+mn-lt"/>
                <a:ea typeface="+mn-ea"/>
                <a:cs typeface="+mn-cs"/>
              </a:rPr>
              <a:t>use the lowest brightness for the display to ensure that the majority of the total energy is spent on the </a:t>
            </a:r>
            <a:r>
              <a:rPr lang="en-US" sz="1200" kern="1200" dirty="0" err="1">
                <a:solidFill>
                  <a:schemeClr val="tx1"/>
                </a:solidFill>
                <a:latin typeface="+mn-lt"/>
                <a:ea typeface="+mn-ea"/>
                <a:cs typeface="+mn-cs"/>
              </a:rPr>
              <a:t>SoC</a:t>
            </a:r>
            <a:r>
              <a:rPr lang="en-US" sz="1200" kern="1200" dirty="0">
                <a:solidFill>
                  <a:schemeClr val="tx1"/>
                </a:solidFill>
                <a:latin typeface="+mn-lt"/>
                <a:ea typeface="+mn-ea"/>
                <a:cs typeface="+mn-cs"/>
              </a:rPr>
              <a:t> and the memory system</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941423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During our analysis, for</a:t>
            </a:r>
            <a:r>
              <a:rPr lang="en-US" sz="1200" kern="1200" baseline="0" dirty="0">
                <a:solidFill>
                  <a:schemeClr val="tx1"/>
                </a:solidFill>
                <a:latin typeface="+mn-lt"/>
                <a:ea typeface="+mn-ea"/>
                <a:cs typeface="+mn-cs"/>
              </a:rPr>
              <a:t> each workload, once we identify </a:t>
            </a:r>
            <a:r>
              <a:rPr lang="en-US" sz="1200" kern="1200" dirty="0">
                <a:solidFill>
                  <a:schemeClr val="tx1"/>
                </a:solidFill>
                <a:latin typeface="+mn-lt"/>
                <a:ea typeface="+mn-ea"/>
                <a:cs typeface="+mn-cs"/>
              </a:rPr>
              <a:t>a PIM target, we consider</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two types of PIM logic implementation: (1) a general-purpose PIM core; and (2) a fixed-function PIM accelerator, </a:t>
            </a:r>
            <a:br>
              <a:rPr lang="en-US" sz="1200" kern="1200" baseline="0" dirty="0">
                <a:solidFill>
                  <a:schemeClr val="tx1"/>
                </a:solidFill>
                <a:latin typeface="+mn-lt"/>
                <a:ea typeface="+mn-ea"/>
                <a:cs typeface="+mn-cs"/>
              </a:rPr>
            </a:br>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For the PIM core, we design a small general</a:t>
            </a:r>
            <a:r>
              <a:rPr lang="en-US" sz="1200" kern="1200" baseline="0" dirty="0">
                <a:solidFill>
                  <a:schemeClr val="tx1"/>
                </a:solidFill>
                <a:latin typeface="+mn-lt"/>
                <a:ea typeface="+mn-ea"/>
                <a:cs typeface="+mn-cs"/>
              </a:rPr>
              <a:t> purpose core based on the </a:t>
            </a:r>
            <a:r>
              <a:rPr lang="en-US" sz="1200" kern="1200" baseline="0" dirty="0" err="1">
                <a:solidFill>
                  <a:schemeClr val="tx1"/>
                </a:solidFill>
                <a:latin typeface="+mn-lt"/>
                <a:ea typeface="+mn-ea"/>
                <a:cs typeface="+mn-cs"/>
              </a:rPr>
              <a:t>charateristic</a:t>
            </a:r>
            <a:r>
              <a:rPr lang="en-US" sz="1200" kern="1200" baseline="0" dirty="0">
                <a:solidFill>
                  <a:schemeClr val="tx1"/>
                </a:solidFill>
                <a:latin typeface="+mn-lt"/>
                <a:ea typeface="+mn-ea"/>
                <a:cs typeface="+mn-cs"/>
              </a:rPr>
              <a:t> of PIM candidate we find across the workloads. It’s simple embedded core that doesn’t have any </a:t>
            </a:r>
            <a:r>
              <a:rPr lang="en-US" sz="1200" kern="1200" baseline="0" dirty="0" err="1">
                <a:solidFill>
                  <a:schemeClr val="tx1"/>
                </a:solidFill>
                <a:latin typeface="+mn-lt"/>
                <a:ea typeface="+mn-ea"/>
                <a:cs typeface="+mn-cs"/>
              </a:rPr>
              <a:t>aggressi</a:t>
            </a:r>
            <a:r>
              <a:rPr lang="en-US" sz="1200" kern="1200" baseline="0" dirty="0">
                <a:solidFill>
                  <a:schemeClr val="tx1"/>
                </a:solidFill>
                <a:latin typeface="+mn-lt"/>
                <a:ea typeface="+mn-ea"/>
                <a:cs typeface="+mn-cs"/>
              </a:rPr>
              <a:t> ILP techniques, and it includes a SIMD unit to benefit from parallelism. For the PIM accelerator, we design a fixed function logic that has an in memory logic unit for each candidates we find. To benefit from </a:t>
            </a:r>
            <a:r>
              <a:rPr lang="en-US" sz="1200" kern="1200" baseline="0" dirty="0" err="1">
                <a:solidFill>
                  <a:schemeClr val="tx1"/>
                </a:solidFill>
                <a:latin typeface="+mn-lt"/>
                <a:ea typeface="+mn-ea"/>
                <a:cs typeface="+mn-cs"/>
              </a:rPr>
              <a:t>paralalliesm</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eacch</a:t>
            </a:r>
            <a:r>
              <a:rPr lang="en-US" sz="1200" kern="1200" baseline="0" dirty="0">
                <a:solidFill>
                  <a:schemeClr val="tx1"/>
                </a:solidFill>
                <a:latin typeface="+mn-lt"/>
                <a:ea typeface="+mn-ea"/>
                <a:cs typeface="+mn-cs"/>
              </a:rPr>
              <a:t> PIM accelerator has multiple. ..</a:t>
            </a:r>
          </a:p>
          <a:p>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that can run any of the PIM candidates</a:t>
            </a:r>
            <a:r>
              <a:rPr lang="en-US" sz="1200" kern="1200" baseline="0" dirty="0">
                <a:solidFill>
                  <a:schemeClr val="tx1"/>
                </a:solidFill>
                <a:latin typeface="+mn-lt"/>
                <a:ea typeface="+mn-ea"/>
                <a:cs typeface="+mn-cs"/>
              </a:rPr>
              <a:t> we find. </a:t>
            </a:r>
            <a:r>
              <a:rPr lang="en-US" sz="1200" kern="1200" baseline="0" dirty="0" err="1">
                <a:solidFill>
                  <a:schemeClr val="tx1"/>
                </a:solidFill>
                <a:latin typeface="+mn-lt"/>
                <a:ea typeface="+mn-ea"/>
                <a:cs typeface="+mn-cs"/>
              </a:rPr>
              <a:t>Majortiy</a:t>
            </a:r>
            <a:r>
              <a:rPr lang="en-US" sz="1200" kern="1200" baseline="0" dirty="0">
                <a:solidFill>
                  <a:schemeClr val="tx1"/>
                </a:solidFill>
                <a:latin typeface="+mn-lt"/>
                <a:ea typeface="+mn-ea"/>
                <a:cs typeface="+mn-cs"/>
              </a:rPr>
              <a:t> of the candidates we find are data </a:t>
            </a:r>
            <a:r>
              <a:rPr lang="en-US" sz="1200" kern="1200" baseline="0" dirty="0" err="1">
                <a:solidFill>
                  <a:schemeClr val="tx1"/>
                </a:solidFill>
                <a:latin typeface="+mn-lt"/>
                <a:ea typeface="+mn-ea"/>
                <a:cs typeface="+mn-cs"/>
              </a:rPr>
              <a:t>instensive</a:t>
            </a:r>
            <a:r>
              <a:rPr lang="en-US" sz="1200" kern="1200" baseline="0" dirty="0">
                <a:solidFill>
                  <a:schemeClr val="tx1"/>
                </a:solidFill>
                <a:latin typeface="+mn-lt"/>
                <a:ea typeface="+mn-ea"/>
                <a:cs typeface="+mn-cs"/>
              </a:rPr>
              <a:t> and performs simple operations, as a result, our PIM core</a:t>
            </a:r>
            <a:r>
              <a:rPr lang="en-US" sz="1200" kern="1200" dirty="0">
                <a:solidFill>
                  <a:schemeClr val="tx1"/>
                </a:solidFill>
                <a:latin typeface="+mn-lt"/>
                <a:ea typeface="+mn-ea"/>
                <a:cs typeface="+mn-cs"/>
              </a:rPr>
              <a:t> doesn’t have any aggressive</a:t>
            </a:r>
            <a:r>
              <a:rPr lang="en-US" sz="1200" kern="1200" baseline="0" dirty="0">
                <a:solidFill>
                  <a:schemeClr val="tx1"/>
                </a:solidFill>
                <a:latin typeface="+mn-lt"/>
                <a:ea typeface="+mn-ea"/>
                <a:cs typeface="+mn-cs"/>
              </a:rPr>
              <a:t> high performance/ILP techniques. It also has a SIMD unit as all of candidates we find benefit from parallelism.</a:t>
            </a:r>
          </a:p>
          <a:p>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For the PIM accelerator, </a:t>
            </a:r>
            <a:r>
              <a:rPr lang="en-US" sz="1200" kern="1200" dirty="0">
                <a:solidFill>
                  <a:schemeClr val="tx1"/>
                </a:solidFill>
                <a:latin typeface="+mn-lt"/>
                <a:ea typeface="+mn-ea"/>
                <a:cs typeface="+mn-cs"/>
              </a:rPr>
              <a:t>for each of our PIM targets, we first design a customized in-memory logic unit, To benefit</a:t>
            </a:r>
            <a:r>
              <a:rPr lang="en-US" sz="1200" kern="1200" baseline="0" dirty="0">
                <a:solidFill>
                  <a:schemeClr val="tx1"/>
                </a:solidFill>
                <a:latin typeface="+mn-lt"/>
                <a:ea typeface="+mn-ea"/>
                <a:cs typeface="+mn-cs"/>
              </a:rPr>
              <a:t> from parallelism</a:t>
            </a:r>
            <a:r>
              <a:rPr lang="en-US" sz="1200" kern="1200" dirty="0">
                <a:solidFill>
                  <a:schemeClr val="tx1"/>
                </a:solidFill>
                <a:latin typeface="+mn-lt"/>
                <a:ea typeface="+mn-ea"/>
                <a:cs typeface="+mn-cs"/>
              </a:rPr>
              <a:t>, each</a:t>
            </a:r>
            <a:r>
              <a:rPr lang="en-US" sz="1200" kern="1200" baseline="0" dirty="0">
                <a:solidFill>
                  <a:schemeClr val="tx1"/>
                </a:solidFill>
                <a:latin typeface="+mn-lt"/>
                <a:ea typeface="+mn-ea"/>
                <a:cs typeface="+mn-cs"/>
              </a:rPr>
              <a:t> PIM </a:t>
            </a:r>
            <a:r>
              <a:rPr lang="en-US" sz="1200" kern="1200" baseline="0" dirty="0" err="1">
                <a:solidFill>
                  <a:schemeClr val="tx1"/>
                </a:solidFill>
                <a:latin typeface="+mn-lt"/>
                <a:ea typeface="+mn-ea"/>
                <a:cs typeface="+mn-cs"/>
              </a:rPr>
              <a:t>acceleartor</a:t>
            </a:r>
            <a:r>
              <a:rPr lang="en-US" sz="1200" kern="1200" baseline="0" dirty="0">
                <a:solidFill>
                  <a:schemeClr val="tx1"/>
                </a:solidFill>
                <a:latin typeface="+mn-lt"/>
                <a:ea typeface="+mn-ea"/>
                <a:cs typeface="+mn-cs"/>
              </a:rPr>
              <a:t> has </a:t>
            </a:r>
            <a:r>
              <a:rPr lang="en-US" sz="1200" kern="1200" dirty="0">
                <a:solidFill>
                  <a:schemeClr val="tx1"/>
                </a:solidFill>
                <a:latin typeface="+mn-lt"/>
                <a:ea typeface="+mn-ea"/>
                <a:cs typeface="+mn-cs"/>
              </a:rPr>
              <a:t>multiple copies of the in-memory logic unit, </a:t>
            </a:r>
          </a:p>
          <a:p>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29349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I’m </a:t>
            </a:r>
            <a:r>
              <a:rPr lang="en-US" dirty="0" err="1"/>
              <a:t>gonna</a:t>
            </a:r>
            <a:r>
              <a:rPr lang="en-US" baseline="0" dirty="0"/>
              <a:t> talk about our workload analysis. I will focus on chrome browser for the most of this talk.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800467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827794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98665795"/>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47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a:t>
            </a:r>
            <a:r>
              <a:rPr lang="en-US" sz="1200" kern="1200" baseline="0" dirty="0">
                <a:solidFill>
                  <a:schemeClr val="tx1"/>
                </a:solidFill>
                <a:latin typeface="+mn-lt"/>
                <a:ea typeface="+mn-ea"/>
                <a:cs typeface="+mn-cs"/>
              </a:rPr>
              <a:t> the first major part just download the source files and parse them.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I just</a:t>
            </a:r>
            <a:r>
              <a:rPr lang="en-US" sz="1200" kern="1200" baseline="0" dirty="0">
                <a:solidFill>
                  <a:schemeClr val="tx1"/>
                </a:solidFill>
                <a:latin typeface="+mn-lt"/>
                <a:ea typeface="+mn-ea"/>
                <a:cs typeface="+mn-cs"/>
              </a:rPr>
              <a:t> want to give you a brief high-level overview of how chrome renders a webpage. First the browser downloads the HTML and CSS, it starts parsing them to extract the content of the webpage. Then, based on those, at the next two stages, the browser calculate the visual rep and position of each object at the page. So at the end of layout stage, for each object, it knows the visual elements and the location of each object that needs to be drawn.. Then it goes to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which is basically the process of </a:t>
            </a:r>
            <a:r>
              <a:rPr lang="en-US" sz="1200" kern="1200" baseline="0" dirty="0" err="1">
                <a:solidFill>
                  <a:schemeClr val="tx1"/>
                </a:solidFill>
                <a:latin typeface="+mn-lt"/>
                <a:ea typeface="+mn-ea"/>
                <a:cs typeface="+mn-cs"/>
              </a:rPr>
              <a:t>painiting</a:t>
            </a:r>
            <a:r>
              <a:rPr lang="en-US" sz="1200" kern="1200" baseline="0" dirty="0">
                <a:solidFill>
                  <a:schemeClr val="tx1"/>
                </a:solidFill>
                <a:latin typeface="+mn-lt"/>
                <a:ea typeface="+mn-ea"/>
                <a:cs typeface="+mn-cs"/>
              </a:rPr>
              <a:t> those object and generating the bitmaps. And at the final stages, compositing gets those bitmaps and composite them to </a:t>
            </a:r>
            <a:r>
              <a:rPr lang="en-US" sz="1200" kern="1200" baseline="0" dirty="0" err="1">
                <a:solidFill>
                  <a:schemeClr val="tx1"/>
                </a:solidFill>
                <a:latin typeface="+mn-lt"/>
                <a:ea typeface="+mn-ea"/>
                <a:cs typeface="+mn-cs"/>
              </a:rPr>
              <a:t>gether</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gerenate</a:t>
            </a:r>
            <a:r>
              <a:rPr lang="en-US" sz="1200" kern="1200" baseline="0" dirty="0">
                <a:solidFill>
                  <a:schemeClr val="tx1"/>
                </a:solidFill>
                <a:latin typeface="+mn-lt"/>
                <a:ea typeface="+mn-ea"/>
                <a:cs typeface="+mn-cs"/>
              </a:rPr>
              <a:t> the final screen.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 and calculate the visual </a:t>
            </a:r>
            <a:r>
              <a:rPr lang="en-US" sz="1200" kern="1200" baseline="0" dirty="0" err="1">
                <a:solidFill>
                  <a:schemeClr val="tx1"/>
                </a:solidFill>
                <a:latin typeface="+mn-lt"/>
                <a:ea typeface="+mn-ea"/>
                <a:cs typeface="+mn-cs"/>
              </a:rPr>
              <a:t>represenation</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postiion</a:t>
            </a:r>
            <a:r>
              <a:rPr lang="en-US" sz="1200" kern="1200" baseline="0" dirty="0">
                <a:solidFill>
                  <a:schemeClr val="tx1"/>
                </a:solidFill>
                <a:latin typeface="+mn-lt"/>
                <a:ea typeface="+mn-ea"/>
                <a:cs typeface="+mn-cs"/>
              </a:rPr>
              <a:t> of each object in the page. At the end of the layout section,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Everything starts with downloading the HTML and CSS.</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The chrome’s rendering engine, starts by parsing HTML files and store the </a:t>
            </a:r>
            <a:r>
              <a:rPr lang="en-US" sz="1200" kern="1200" dirty="0">
                <a:solidFill>
                  <a:schemeClr val="tx1"/>
                </a:solidFill>
                <a:latin typeface="+mn-lt"/>
                <a:ea typeface="+mn-ea"/>
                <a:cs typeface="+mn-cs"/>
              </a:rPr>
              <a:t>the contents of a web page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It also extracts style</a:t>
            </a:r>
            <a:r>
              <a:rPr lang="en-US" sz="1200" i="0" kern="1200" baseline="0" dirty="0">
                <a:solidFill>
                  <a:schemeClr val="tx1"/>
                </a:solidFill>
                <a:latin typeface="+mn-lt"/>
                <a:ea typeface="+mn-ea"/>
                <a:cs typeface="+mn-cs"/>
              </a:rPr>
              <a:t> rules by parsing the CSS files. DOM tree and style rules together allows them to creates the render tree. </a:t>
            </a:r>
            <a:r>
              <a:rPr lang="en-US" sz="1200" kern="1200" dirty="0">
                <a:solidFill>
                  <a:schemeClr val="tx1"/>
                </a:solidFill>
                <a:latin typeface="+mn-lt"/>
                <a:ea typeface="+mn-ea"/>
                <a:cs typeface="+mn-cs"/>
              </a:rPr>
              <a:t>The browser combines the DOM and style rules and generates "render tree,”. This tree is the visual representation of the document. The purpose of this tree is to enable painting the contents in their correct order. Up to this point we've calculated which nodes should be visible and their computed styles, but we have not calculated their exact position and size within the viewport of the device---that's the "layout" stage.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Layout computes the exact position and size of each object.</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Finally, now that we know which nodes are visible, and their computed styles and geometry, we can pass this information to the final stage, which converts each node in the render tree to actual pixels on the screen. This step is often referred to as "painting" or "rasterizing.” Painting is the process of filling in pixels into bitmaps. It involves drawing out text, colors, images, borders, and shadows, essentially every visual part of the elements. Finally, The rasterized bitmap (also known as a texture) is then sent to the GPU through a process called texture upload, after which the GPU performs compositing.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DOM: the contents of a web page are internally stored as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DOM:</a:t>
            </a:r>
            <a:r>
              <a:rPr lang="en-US" sz="1200" i="0" kern="1200" baseline="0" dirty="0">
                <a:solidFill>
                  <a:schemeClr val="tx1"/>
                </a:solidFill>
                <a:latin typeface="+mn-lt"/>
                <a:ea typeface="+mn-ea"/>
                <a:cs typeface="+mn-cs"/>
              </a:rPr>
              <a:t> content of the webpage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baseline="0" dirty="0">
                <a:solidFill>
                  <a:schemeClr val="tx1"/>
                </a:solidFill>
                <a:latin typeface="+mn-lt"/>
                <a:ea typeface="+mn-ea"/>
                <a:cs typeface="+mn-cs"/>
              </a:rPr>
              <a:t>Style rules: describe the style that need to be applies to the document</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Render Tree: </a:t>
            </a:r>
            <a:r>
              <a:rPr lang="en-US" sz="1200" kern="1200" dirty="0">
                <a:solidFill>
                  <a:schemeClr val="tx1"/>
                </a:solidFill>
                <a:latin typeface="+mn-lt"/>
                <a:ea typeface="+mn-ea"/>
                <a:cs typeface="+mn-cs"/>
              </a:rPr>
              <a:t>This tree is of visual elements in the order in which they will be displayed. It is the visual representation of the document. The purpose of this tree is to enable painting the contents in their correct order.</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Layout: The calculation of geometric information (where and what size each element has) for every visible element. It’s normally done for the entire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Paint/rasterize:</a:t>
            </a:r>
            <a:r>
              <a:rPr lang="en-US" sz="1200" i="0" kern="1200" baseline="0" dirty="0">
                <a:solidFill>
                  <a:schemeClr val="tx1"/>
                </a:solidFill>
                <a:latin typeface="+mn-lt"/>
                <a:ea typeface="+mn-ea"/>
                <a:cs typeface="+mn-cs"/>
              </a:rPr>
              <a:t> </a:t>
            </a:r>
            <a:r>
              <a:rPr lang="en-US" sz="1200" kern="1200" dirty="0">
                <a:solidFill>
                  <a:schemeClr val="tx1"/>
                </a:solidFill>
                <a:latin typeface="+mn-lt"/>
                <a:ea typeface="+mn-ea"/>
                <a:cs typeface="+mn-cs"/>
              </a:rPr>
              <a:t>Painting is the process of filling in pixels. It involves drawing out text, colors, images, borders, and shadows, essentially every visual part of the elements. The drawing is typically done onto multiple surfaces, often called layers.</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Compositing: Since the parts of the page were drawn into potentially multiple layers they need to be drawn to the screen in the correct order so that the page renders correctly. This is especially important for elements that overlap another, since a mistake could result in one element appearing over the top of another incorrectly.</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https://</a:t>
            </a:r>
            <a:r>
              <a:rPr lang="en-US" sz="1200" i="0" kern="1200" dirty="0" err="1">
                <a:solidFill>
                  <a:schemeClr val="tx1"/>
                </a:solidFill>
                <a:latin typeface="+mn-lt"/>
                <a:ea typeface="+mn-ea"/>
                <a:cs typeface="+mn-cs"/>
              </a:rPr>
              <a:t>aerotwist.com</a:t>
            </a:r>
            <a:r>
              <a:rPr lang="en-US" sz="1200" i="0" kern="1200" dirty="0">
                <a:solidFill>
                  <a:schemeClr val="tx1"/>
                </a:solidFill>
                <a:latin typeface="+mn-lt"/>
                <a:ea typeface="+mn-ea"/>
                <a:cs typeface="+mn-cs"/>
              </a:rPr>
              <a:t>/blog/the-anatomy-of-a-frame/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The main subsystems are:</a:t>
            </a:r>
          </a:p>
          <a:p>
            <a:r>
              <a:rPr lang="en-US" sz="1200" kern="1200" dirty="0">
                <a:solidFill>
                  <a:schemeClr val="tx1"/>
                </a:solidFill>
                <a:latin typeface="+mn-lt"/>
                <a:ea typeface="+mn-ea"/>
                <a:cs typeface="+mn-cs"/>
              </a:rPr>
              <a:t>Input handling [technically not related to graphics per se, but nevertheless critical for many interactions]</a:t>
            </a:r>
          </a:p>
          <a:p>
            <a:r>
              <a:rPr lang="en-US" sz="1200" kern="1200" dirty="0">
                <a:solidFill>
                  <a:schemeClr val="tx1"/>
                </a:solidFill>
                <a:latin typeface="+mn-lt"/>
                <a:ea typeface="+mn-ea"/>
                <a:cs typeface="+mn-cs"/>
              </a:rPr>
              <a:t>Parsing, which turns a chunk of HTML into DOM nodes</a:t>
            </a:r>
          </a:p>
          <a:p>
            <a:r>
              <a:rPr lang="en-US" sz="1200" kern="1200" dirty="0">
                <a:solidFill>
                  <a:schemeClr val="tx1"/>
                </a:solidFill>
                <a:latin typeface="+mn-lt"/>
                <a:ea typeface="+mn-ea"/>
                <a:cs typeface="+mn-cs"/>
              </a:rPr>
              <a:t>Style, which resolves CSS onto the DOM</a:t>
            </a:r>
          </a:p>
          <a:p>
            <a:r>
              <a:rPr lang="en-US" sz="1200" kern="1200" dirty="0">
                <a:solidFill>
                  <a:schemeClr val="tx1"/>
                </a:solidFill>
                <a:latin typeface="+mn-lt"/>
                <a:ea typeface="+mn-ea"/>
                <a:cs typeface="+mn-cs"/>
              </a:rPr>
              <a:t>Layout, which figures out where DOM elements end up relative to one another</a:t>
            </a:r>
          </a:p>
          <a:p>
            <a:r>
              <a:rPr lang="en-US" sz="1200" kern="1200" dirty="0">
                <a:solidFill>
                  <a:schemeClr val="tx1"/>
                </a:solidFill>
                <a:latin typeface="+mn-lt"/>
                <a:ea typeface="+mn-ea"/>
                <a:cs typeface="+mn-cs"/>
              </a:rPr>
              <a:t>Paint setup, sometimes referred to as recording, which converts styled DOM elements into a display list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to paint later, on a per-layer basis</a:t>
            </a:r>
          </a:p>
          <a:p>
            <a:r>
              <a:rPr lang="en-US" sz="1200" kern="1200" dirty="0">
                <a:solidFill>
                  <a:schemeClr val="tx1"/>
                </a:solidFill>
                <a:latin typeface="+mn-lt"/>
                <a:ea typeface="+mn-ea"/>
                <a:cs typeface="+mn-cs"/>
              </a:rPr>
              <a:t>Painting, which converts the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into pixels in a bitmap somewhere (either in system memory or on the GPU if using Ganesh)</a:t>
            </a:r>
          </a:p>
          <a:p>
            <a:r>
              <a:rPr lang="en-US" sz="1200" kern="1200" dirty="0">
                <a:solidFill>
                  <a:schemeClr val="tx1"/>
                </a:solidFill>
                <a:latin typeface="+mn-lt"/>
                <a:ea typeface="+mn-ea"/>
                <a:cs typeface="+mn-cs"/>
              </a:rPr>
              <a:t>Compositing, which assembles all layers into a final screen image</a:t>
            </a:r>
          </a:p>
          <a:p>
            <a:r>
              <a:rPr lang="en-US" sz="1200" kern="1200" dirty="0">
                <a:solidFill>
                  <a:schemeClr val="tx1"/>
                </a:solidFill>
                <a:latin typeface="+mn-lt"/>
                <a:ea typeface="+mn-ea"/>
                <a:cs typeface="+mn-cs"/>
              </a:rPr>
              <a:t>and, less obviously, the presentation infrastructure responsible for actually pushing a new frame to the OS (i.e. the browser UI and its compositor, the GPU process which actually communicates with the GL driver, </a:t>
            </a:r>
            <a:r>
              <a:rPr lang="en-US" sz="1200" kern="1200" dirty="0" err="1">
                <a:solidFill>
                  <a:schemeClr val="tx1"/>
                </a:solidFill>
                <a:latin typeface="+mn-lt"/>
                <a:ea typeface="+mn-ea"/>
                <a:cs typeface="+mn-cs"/>
              </a:rPr>
              <a:t>etc</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3278758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what are the important actions that users</a:t>
            </a:r>
            <a:r>
              <a:rPr lang="en-US" sz="1200" kern="1200" baseline="0" dirty="0">
                <a:solidFill>
                  <a:schemeClr val="tx1"/>
                </a:solidFill>
                <a:latin typeface="+mn-lt"/>
                <a:ea typeface="+mn-ea"/>
                <a:cs typeface="+mn-cs"/>
              </a:rPr>
              <a:t> do with the </a:t>
            </a:r>
            <a:r>
              <a:rPr lang="en-US" sz="1200" kern="1200" baseline="0" dirty="0" err="1">
                <a:solidFill>
                  <a:schemeClr val="tx1"/>
                </a:solidFill>
                <a:latin typeface="+mn-lt"/>
                <a:ea typeface="+mn-ea"/>
                <a:cs typeface="+mn-cs"/>
              </a:rPr>
              <a:t>browswe</a:t>
            </a:r>
            <a:r>
              <a:rPr lang="en-US" sz="1200" kern="1200" baseline="0" dirty="0">
                <a:solidFill>
                  <a:schemeClr val="tx1"/>
                </a:solidFill>
                <a:latin typeface="+mn-lt"/>
                <a:ea typeface="+mn-ea"/>
                <a:cs typeface="+mn-cs"/>
              </a:rPr>
              <a:t> in the consumer devices?</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user perception of the browser speed is based on three factors: (1) page load time, (2) smooth web page scrolling, and (3) quick switching between browser tabs. In our study, we focus on two user interactions that impact these three factors, and govern a user’s browsing experience: (1) page scrolling and (2) tab switching. Note that each interaction includes page loading.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We emulate all these actions</a:t>
            </a:r>
            <a:r>
              <a:rPr lang="en-US" sz="1200" kern="1200" baseline="0" dirty="0">
                <a:solidFill>
                  <a:schemeClr val="tx1"/>
                </a:solidFill>
                <a:effectLst/>
                <a:latin typeface="+mn-lt"/>
                <a:ea typeface="+mn-ea"/>
                <a:cs typeface="+mn-cs"/>
              </a:rPr>
              <a:t> using Google’s </a:t>
            </a:r>
            <a:r>
              <a:rPr lang="en-US" sz="1200" kern="1200" baseline="0" dirty="0" err="1">
                <a:solidFill>
                  <a:schemeClr val="tx1"/>
                </a:solidFill>
                <a:effectLst/>
                <a:latin typeface="+mn-lt"/>
                <a:ea typeface="+mn-ea"/>
                <a:cs typeface="+mn-cs"/>
              </a:rPr>
              <a:t>temeletry</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freamework</a:t>
            </a:r>
            <a:r>
              <a:rPr lang="en-US" sz="1200" kern="1200" baseline="0" dirty="0">
                <a:solidFill>
                  <a:schemeClr val="tx1"/>
                </a:solidFill>
                <a:effectLst/>
                <a:latin typeface="+mn-lt"/>
                <a:ea typeface="+mn-ea"/>
                <a:cs typeface="+mn-cs"/>
              </a:rPr>
              <a:t> and focus on two actions:</a:t>
            </a: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Link it back to </a:t>
            </a:r>
            <a:r>
              <a:rPr lang="en-US" sz="1200" kern="1200" dirty="0" err="1">
                <a:solidFill>
                  <a:schemeClr val="tx1"/>
                </a:solidFill>
                <a:effectLst/>
                <a:latin typeface="+mn-lt"/>
                <a:ea typeface="+mn-ea"/>
                <a:cs typeface="+mn-cs"/>
              </a:rPr>
              <a:t>telemtery</a:t>
            </a:r>
            <a:r>
              <a:rPr lang="en-US" sz="1200" kern="1200" dirty="0">
                <a:solidFill>
                  <a:schemeClr val="tx1"/>
                </a:solidFill>
                <a:effectLst/>
                <a:latin typeface="+mn-lt"/>
                <a:ea typeface="+mn-ea"/>
                <a:cs typeface="+mn-cs"/>
              </a:rPr>
              <a:t> and probably</a:t>
            </a:r>
            <a:r>
              <a:rPr lang="en-US" sz="1200" kern="1200" baseline="0" dirty="0">
                <a:solidFill>
                  <a:schemeClr val="tx1"/>
                </a:solidFill>
                <a:effectLst/>
                <a:latin typeface="+mn-lt"/>
                <a:ea typeface="+mn-ea"/>
                <a:cs typeface="+mn-cs"/>
              </a:rPr>
              <a:t> remove the first bullet</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265341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8565410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When user scrolls a webpage, it triggers three operations in the browser. It forces the browser to </a:t>
            </a:r>
            <a:r>
              <a:rPr lang="en-US" sz="1200" kern="1200" baseline="0" dirty="0" err="1">
                <a:solidFill>
                  <a:schemeClr val="tx1"/>
                </a:solidFill>
                <a:latin typeface="+mn-lt"/>
                <a:ea typeface="+mn-ea"/>
                <a:cs typeface="+mn-cs"/>
              </a:rPr>
              <a:t>recompute</a:t>
            </a:r>
            <a:r>
              <a:rPr lang="en-US" sz="1200" kern="1200" baseline="0" dirty="0">
                <a:solidFill>
                  <a:schemeClr val="tx1"/>
                </a:solidFill>
                <a:latin typeface="+mn-lt"/>
                <a:ea typeface="+mn-ea"/>
                <a:cs typeface="+mn-cs"/>
              </a:rPr>
              <a:t> the layout because the position of each object has changed, it forces the browser to do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because there are some new contents that needs to be rasterized, and the browser need to do compositing because there are new objects that need to be displayed.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In addition to that, I want to briefly talk about two other important functions that play a key role in our analysis. The first one is Texture Tiling, that happens between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compositing. To </a:t>
            </a:r>
            <a:r>
              <a:rPr lang="en-US" sz="1200" kern="1200" baseline="0" dirty="0" err="1">
                <a:solidFill>
                  <a:schemeClr val="tx1"/>
                </a:solidFill>
                <a:latin typeface="+mn-lt"/>
                <a:ea typeface="+mn-ea"/>
                <a:cs typeface="+mn-cs"/>
              </a:rPr>
              <a:t>minimze</a:t>
            </a:r>
            <a:r>
              <a:rPr lang="en-US" sz="1200" kern="1200" baseline="0" dirty="0">
                <a:solidFill>
                  <a:schemeClr val="tx1"/>
                </a:solidFill>
                <a:latin typeface="+mn-lt"/>
                <a:ea typeface="+mn-ea"/>
                <a:cs typeface="+mn-cs"/>
              </a:rPr>
              <a:t> cache misses, the graphic drivers invokes texture tiling to reo-</a:t>
            </a:r>
            <a:r>
              <a:rPr lang="en-US" sz="1200" kern="1200" baseline="0" dirty="0" err="1">
                <a:solidFill>
                  <a:schemeClr val="tx1"/>
                </a:solidFill>
                <a:latin typeface="+mn-lt"/>
                <a:ea typeface="+mn-ea"/>
                <a:cs typeface="+mn-cs"/>
              </a:rPr>
              <a:t>rganize</a:t>
            </a:r>
            <a:r>
              <a:rPr lang="en-US" sz="1200" kern="1200" baseline="0" dirty="0">
                <a:solidFill>
                  <a:schemeClr val="tx1"/>
                </a:solidFill>
                <a:latin typeface="+mn-lt"/>
                <a:ea typeface="+mn-ea"/>
                <a:cs typeface="+mn-cs"/>
              </a:rPr>
              <a:t> the bitmaps before sending them to GPU. Another important function is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is </a:t>
            </a:r>
            <a:r>
              <a:rPr lang="en-US" sz="1200" kern="1200" baseline="0" dirty="0" err="1">
                <a:solidFill>
                  <a:schemeClr val="tx1"/>
                </a:solidFill>
                <a:latin typeface="+mn-lt"/>
                <a:ea typeface="+mn-ea"/>
                <a:cs typeface="+mn-cs"/>
              </a:rPr>
              <a:t>inoked</a:t>
            </a:r>
            <a:r>
              <a:rPr lang="en-US" sz="1200" kern="1200" baseline="0" dirty="0">
                <a:solidFill>
                  <a:schemeClr val="tx1"/>
                </a:solidFill>
                <a:latin typeface="+mn-lt"/>
                <a:ea typeface="+mn-ea"/>
                <a:cs typeface="+mn-cs"/>
              </a:rPr>
              <a:t> during the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it is used to convert the basic primitives like text and line, into bitmaps.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940112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a:t>
            </a:r>
            <a:r>
              <a:rPr lang="en-US" sz="1200" kern="1200" baseline="0" dirty="0">
                <a:solidFill>
                  <a:schemeClr val="tx1"/>
                </a:solidFill>
                <a:latin typeface="+mn-lt"/>
                <a:ea typeface="+mn-ea"/>
                <a:cs typeface="+mn-cs"/>
              </a:rPr>
              <a:t> I’m </a:t>
            </a:r>
            <a:r>
              <a:rPr lang="en-US" sz="1200" kern="1200" dirty="0">
                <a:solidFill>
                  <a:schemeClr val="tx1"/>
                </a:solidFill>
                <a:latin typeface="+mn-lt"/>
                <a:ea typeface="+mn-ea"/>
                <a:cs typeface="+mn-cs"/>
              </a:rPr>
              <a:t>showing the energy breakdown for scrolling on different web pages. This figures shows </a:t>
            </a:r>
            <a:r>
              <a:rPr lang="en-US" sz="1200" kern="1200" baseline="0" dirty="0">
                <a:solidFill>
                  <a:schemeClr val="tx1"/>
                </a:solidFill>
                <a:latin typeface="+mn-lt"/>
                <a:ea typeface="+mn-ea"/>
                <a:cs typeface="+mn-cs"/>
              </a:rPr>
              <a:t>what functions in browser consume the most of the energy </a:t>
            </a:r>
            <a:r>
              <a:rPr lang="en-US" sz="1200" kern="1200" dirty="0">
                <a:solidFill>
                  <a:schemeClr val="tx1"/>
                </a:solidFill>
                <a:latin typeface="+mn-lt"/>
                <a:ea typeface="+mn-ea"/>
                <a:cs typeface="+mn-cs"/>
              </a:rPr>
              <a:t>when</a:t>
            </a:r>
            <a:r>
              <a:rPr lang="en-US" sz="1200" kern="1200" baseline="0" dirty="0">
                <a:solidFill>
                  <a:schemeClr val="tx1"/>
                </a:solidFill>
                <a:latin typeface="+mn-lt"/>
                <a:ea typeface="+mn-ea"/>
                <a:cs typeface="+mn-cs"/>
              </a:rPr>
              <a:t> user do the scrolling. </a:t>
            </a:r>
            <a:r>
              <a:rPr lang="en-US" sz="1200" kern="1200" dirty="0">
                <a:solidFill>
                  <a:schemeClr val="tx1"/>
                </a:solidFill>
                <a:latin typeface="+mn-lt"/>
                <a:ea typeface="+mn-ea"/>
                <a:cs typeface="+mn-cs"/>
              </a:rPr>
              <a:t>Across all of the pages that we test, 41.9% of page scrolling energy is spent on two data-intensive components: (1) texture tiling, where the graphics driver reorganizes the linear bitmap data into a tiled format for the GPU; and (2)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which is invoked by the </a:t>
            </a:r>
            <a:r>
              <a:rPr lang="en-US" sz="1200" kern="1200" dirty="0" err="1">
                <a:solidFill>
                  <a:schemeClr val="tx1"/>
                </a:solidFill>
                <a:latin typeface="+mn-lt"/>
                <a:ea typeface="+mn-ea"/>
                <a:cs typeface="+mn-cs"/>
              </a:rPr>
              <a:t>Skia</a:t>
            </a:r>
            <a:r>
              <a:rPr lang="en-US" sz="1200" kern="1200" dirty="0">
                <a:solidFill>
                  <a:schemeClr val="tx1"/>
                </a:solidFill>
                <a:latin typeface="+mn-lt"/>
                <a:ea typeface="+mn-ea"/>
                <a:cs typeface="+mn-cs"/>
              </a:rPr>
              <a:t> library [51] during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rest of the energy is spent on a variety of other libraries and functions, each of which contributes to less than 1% of the total energy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now the question is, where</a:t>
            </a:r>
            <a:r>
              <a:rPr lang="en-US" sz="1200" kern="1200" baseline="0" dirty="0">
                <a:solidFill>
                  <a:schemeClr val="tx1"/>
                </a:solidFill>
                <a:latin typeface="+mn-lt"/>
                <a:ea typeface="+mn-ea"/>
                <a:cs typeface="+mn-cs"/>
              </a:rPr>
              <a:t> exactly the energy is spent in the system?</a:t>
            </a:r>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5737086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9114517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7680675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 move stuff from CPU-only to CPU+PIM, not fade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can we use PIM for texture tiling? To answer that, here I’m showing you</a:t>
            </a:r>
            <a:r>
              <a:rPr lang="en-US" sz="1200" kern="1200" baseline="0" dirty="0">
                <a:solidFill>
                  <a:schemeClr val="tx1"/>
                </a:solidFill>
                <a:latin typeface="+mn-lt"/>
                <a:ea typeface="+mn-ea"/>
                <a:cs typeface="+mn-cs"/>
              </a:rPr>
              <a:t> a bit more detailed of interactions between CPU and memory during texture tiling. As I said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performs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store the bitmap in memory. It then needs to invoke Compositing process. Texture Tiling happens in between. The graphic driver read the bitmap, convert it to a more cache friendly format for GPU, and write it back to a location that GPU reads from.. It then invoke compositing. That</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s where a lot of data movement happens because there is poor data locality during this </a:t>
            </a:r>
            <a:r>
              <a:rPr lang="en-US" sz="1200" kern="1200" baseline="0" dirty="0" err="1">
                <a:solidFill>
                  <a:schemeClr val="tx1"/>
                </a:solidFill>
                <a:latin typeface="+mn-lt"/>
                <a:ea typeface="+mn-ea"/>
                <a:cs typeface="+mn-cs"/>
              </a:rPr>
              <a:t>processn</a:t>
            </a:r>
            <a:r>
              <a:rPr lang="en-US" sz="1200" kern="1200" baseline="0" dirty="0">
                <a:solidFill>
                  <a:schemeClr val="tx1"/>
                </a:solidFill>
                <a:latin typeface="+mn-lt"/>
                <a:ea typeface="+mn-ea"/>
                <a:cs typeface="+mn-cs"/>
              </a:rPr>
              <a:t> and the bitmap sizes are so large that in some cases they don’t even fit into last level cache. This process is a good candidate for PIM. Here I’m showing what would happen if we move it to PIM. PIM logic access the bitmaps in memory, do the conversion, and write it to the location </a:t>
            </a:r>
            <a:r>
              <a:rPr lang="en-US" sz="1200" kern="1200" baseline="0" dirty="0" err="1">
                <a:solidFill>
                  <a:schemeClr val="tx1"/>
                </a:solidFill>
                <a:latin typeface="+mn-lt"/>
                <a:ea typeface="+mn-ea"/>
                <a:cs typeface="+mn-cs"/>
              </a:rPr>
              <a:t>gpu</a:t>
            </a:r>
            <a:r>
              <a:rPr lang="en-US" sz="1200" kern="1200" baseline="0" dirty="0">
                <a:solidFill>
                  <a:schemeClr val="tx1"/>
                </a:solidFill>
                <a:latin typeface="+mn-lt"/>
                <a:ea typeface="+mn-ea"/>
                <a:cs typeface="+mn-cs"/>
              </a:rPr>
              <a:t> access that. This way, it eliminates a significant </a:t>
            </a:r>
            <a:r>
              <a:rPr lang="en-US" sz="1200" kern="1200" baseline="0" dirty="0" err="1">
                <a:solidFill>
                  <a:schemeClr val="tx1"/>
                </a:solidFill>
                <a:latin typeface="+mn-lt"/>
                <a:ea typeface="+mn-ea"/>
                <a:cs typeface="+mn-cs"/>
              </a:rPr>
              <a:t>porition</a:t>
            </a:r>
            <a:r>
              <a:rPr lang="en-US" sz="1200" kern="1200" baseline="0" dirty="0">
                <a:solidFill>
                  <a:schemeClr val="tx1"/>
                </a:solidFill>
                <a:latin typeface="+mn-lt"/>
                <a:ea typeface="+mn-ea"/>
                <a:cs typeface="+mn-cs"/>
              </a:rPr>
              <a:t> of data movement and it also frees up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to do other important task</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a:t>
            </a:r>
            <a:r>
              <a:rPr lang="en-US" sz="1200" kern="1200" dirty="0" err="1">
                <a:solidFill>
                  <a:schemeClr val="tx1"/>
                </a:solidFill>
                <a:latin typeface="+mn-lt"/>
                <a:ea typeface="+mn-ea"/>
                <a:cs typeface="+mn-cs"/>
              </a:rPr>
              <a:t>whats</a:t>
            </a:r>
            <a:r>
              <a:rPr lang="en-US" sz="1200" kern="1200" dirty="0">
                <a:solidFill>
                  <a:schemeClr val="tx1"/>
                </a:solidFill>
                <a:latin typeface="+mn-lt"/>
                <a:ea typeface="+mn-ea"/>
                <a:cs typeface="+mn-cs"/>
              </a:rPr>
              <a:t> texture</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Tiglin</a:t>
            </a:r>
            <a:r>
              <a:rPr lang="en-US" sz="1200" kern="1200" baseline="0" dirty="0">
                <a:solidFill>
                  <a:schemeClr val="tx1"/>
                </a:solidFill>
                <a:latin typeface="+mn-lt"/>
                <a:ea typeface="+mn-ea"/>
                <a:cs typeface="+mn-cs"/>
              </a:rPr>
              <a:t>. Here I want to walk you through the major steps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Texture tiling happens 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and before compositing.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generates a rasterized bitmap.</a:t>
            </a:r>
            <a:r>
              <a:rPr lang="en-US" sz="1200" kern="1200" baseline="0" dirty="0">
                <a:solidFill>
                  <a:schemeClr val="tx1"/>
                </a:solidFill>
                <a:latin typeface="+mn-lt"/>
                <a:ea typeface="+mn-ea"/>
                <a:cs typeface="+mn-cs"/>
              </a:rPr>
              <a:t> Then, that bitmap is sent to GPU for compositing. </a:t>
            </a:r>
            <a:r>
              <a:rPr lang="en-US" sz="1200" kern="1200" dirty="0">
                <a:solidFill>
                  <a:schemeClr val="tx1"/>
                </a:solidFill>
                <a:latin typeface="+mn-lt"/>
                <a:ea typeface="+mn-ea"/>
                <a:cs typeface="+mn-cs"/>
              </a:rPr>
              <a:t>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compositing accesses each texture in both the horizontal and vertical directions. To minimize cache misses during compositing, the graphics driver reads the rasterized bitmap ( 2 ) and converts the bitmap into a tiled texture layout</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Because of this</a:t>
            </a:r>
            <a:r>
              <a:rPr lang="en-US" sz="1200" kern="1200" baseline="0" dirty="0">
                <a:solidFill>
                  <a:schemeClr val="tx1"/>
                </a:solidFill>
                <a:latin typeface="+mn-lt"/>
                <a:ea typeface="+mn-ea"/>
                <a:cs typeface="+mn-cs"/>
              </a:rPr>
              <a:t> high amount of data movement, </a:t>
            </a:r>
            <a:r>
              <a:rPr lang="en-US" sz="1200" kern="1200" dirty="0">
                <a:solidFill>
                  <a:schemeClr val="tx1"/>
                </a:solidFill>
                <a:latin typeface="+mn-lt"/>
                <a:ea typeface="+mn-ea"/>
                <a:cs typeface="+mn-cs"/>
              </a:rPr>
              <a:t>texture tiling is a good candidate for PIM execution. By moving texture tiling to PIM, we</a:t>
            </a:r>
            <a:r>
              <a:rPr lang="en-US" sz="1200" kern="1200" baseline="0" dirty="0">
                <a:solidFill>
                  <a:schemeClr val="tx1"/>
                </a:solidFill>
                <a:latin typeface="+mn-lt"/>
                <a:ea typeface="+mn-ea"/>
                <a:cs typeface="+mn-cs"/>
              </a:rPr>
              <a:t> can let the PIM logic read the bitmap, performs the tiling operation in the memory, and the write it to a location that GPU will access. This </a:t>
            </a:r>
            <a:r>
              <a:rPr lang="en-US" sz="1200" kern="1200" baseline="0" dirty="0" err="1">
                <a:solidFill>
                  <a:schemeClr val="tx1"/>
                </a:solidFill>
                <a:latin typeface="+mn-lt"/>
                <a:ea typeface="+mn-ea"/>
                <a:cs typeface="+mn-cs"/>
              </a:rPr>
              <a:t>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we can </a:t>
            </a:r>
            <a:r>
              <a:rPr lang="en-US" sz="1200" kern="1200" dirty="0" err="1">
                <a:solidFill>
                  <a:schemeClr val="tx1"/>
                </a:solidFill>
                <a:latin typeface="+mn-lt"/>
                <a:ea typeface="+mn-ea"/>
                <a:cs typeface="+mn-cs"/>
              </a:rPr>
              <a:t>elimnate</a:t>
            </a:r>
            <a:r>
              <a:rPr lang="en-US" sz="1200" kern="1200" dirty="0">
                <a:solidFill>
                  <a:schemeClr val="tx1"/>
                </a:solidFill>
                <a:latin typeface="+mn-lt"/>
                <a:ea typeface="+mn-ea"/>
                <a:cs typeface="+mn-cs"/>
              </a:rPr>
              <a:t> a significant portion</a:t>
            </a:r>
            <a:r>
              <a:rPr lang="en-US" sz="1200" kern="1200" baseline="0" dirty="0">
                <a:solidFill>
                  <a:schemeClr val="tx1"/>
                </a:solidFill>
                <a:latin typeface="+mn-lt"/>
                <a:ea typeface="+mn-ea"/>
                <a:cs typeface="+mn-cs"/>
              </a:rPr>
              <a:t> of data movement as it happens close to data and avoid moving the texture back and forth between memory and CPU .</a:t>
            </a:r>
            <a:r>
              <a:rPr lang="en-US" sz="1200" kern="1200" dirty="0">
                <a:solidFill>
                  <a:schemeClr val="tx1"/>
                </a:solidFill>
                <a:latin typeface="+mn-lt"/>
                <a:ea typeface="+mn-ea"/>
                <a:cs typeface="+mn-cs"/>
              </a:rPr>
              <a:t> we can free up the CPU ( 5 ) to perform other important compute-intensive tasks in Chrome, such as handling user interaction, executing JavaScript code, or rasterizing other render objects.</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1404535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The</a:t>
            </a:r>
            <a:r>
              <a:rPr lang="en-US" baseline="0" dirty="0"/>
              <a:t> next question is whether </a:t>
            </a:r>
            <a:r>
              <a:rPr lang="en-US" sz="1200" kern="1200" dirty="0">
                <a:solidFill>
                  <a:schemeClr val="tx1"/>
                </a:solidFill>
                <a:latin typeface="+mn-lt"/>
                <a:ea typeface="+mn-ea"/>
                <a:cs typeface="+mn-cs"/>
              </a:rPr>
              <a:t>texture tiling is feasible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to be implemented using PIM in consumer devices. To answer</a:t>
            </a:r>
            <a:r>
              <a:rPr lang="en-US" sz="1200" kern="1200" baseline="0" dirty="0">
                <a:solidFill>
                  <a:schemeClr val="tx1"/>
                </a:solidFill>
                <a:latin typeface="+mn-lt"/>
                <a:ea typeface="+mn-ea"/>
                <a:cs typeface="+mn-cs"/>
              </a:rPr>
              <a:t> that, we analyze the </a:t>
            </a:r>
            <a:r>
              <a:rPr lang="en-US" sz="1200" kern="1200" baseline="0" dirty="0" err="1">
                <a:solidFill>
                  <a:schemeClr val="tx1"/>
                </a:solidFill>
                <a:latin typeface="+mn-lt"/>
                <a:ea typeface="+mn-ea"/>
                <a:cs typeface="+mn-cs"/>
              </a:rPr>
              <a:t>texutre</a:t>
            </a:r>
            <a:r>
              <a:rPr lang="en-US" sz="1200" kern="1200" baseline="0" dirty="0">
                <a:solidFill>
                  <a:schemeClr val="tx1"/>
                </a:solidFill>
                <a:latin typeface="+mn-lt"/>
                <a:ea typeface="+mn-ea"/>
                <a:cs typeface="+mn-cs"/>
              </a:rPr>
              <a:t> tiling in detail and find that</a:t>
            </a:r>
          </a:p>
          <a:p>
            <a:r>
              <a:rPr lang="en-US" sz="1200" kern="1200" dirty="0">
                <a:solidFill>
                  <a:schemeClr val="tx1"/>
                </a:solidFill>
                <a:latin typeface="+mn-lt"/>
                <a:ea typeface="+mn-ea"/>
                <a:cs typeface="+mn-cs"/>
              </a:rPr>
              <a:t>hat texture tiling requires only simple primitives: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bitwise operations, and simple arithmetic operations (e.g., addition).</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These operations can be performed at high performance on our PIM core, and they can easily be implemented as a fixed function PIM accelerator.</a:t>
            </a:r>
          </a:p>
          <a:p>
            <a:r>
              <a:rPr lang="en-US" sz="1200" kern="1200" dirty="0">
                <a:solidFill>
                  <a:schemeClr val="tx1"/>
                </a:solidFill>
                <a:latin typeface="+mn-lt"/>
                <a:ea typeface="+mn-ea"/>
                <a:cs typeface="+mn-cs"/>
              </a:rPr>
              <a:t>Our analysis </a:t>
            </a:r>
            <a:r>
              <a:rPr lang="en-US" sz="1200" kern="1200" dirty="0" err="1">
                <a:solidFill>
                  <a:schemeClr val="tx1"/>
                </a:solidFill>
                <a:latin typeface="+mn-lt"/>
                <a:ea typeface="+mn-ea"/>
                <a:cs typeface="+mn-cs"/>
              </a:rPr>
              <a:t>hsows</a:t>
            </a:r>
            <a:r>
              <a:rPr lang="en-US" sz="1200" kern="1200" dirty="0">
                <a:solidFill>
                  <a:schemeClr val="tx1"/>
                </a:solidFill>
                <a:latin typeface="+mn-lt"/>
                <a:ea typeface="+mn-ea"/>
                <a:cs typeface="+mn-cs"/>
              </a:rPr>
              <a:t> that each</a:t>
            </a:r>
            <a:r>
              <a:rPr lang="en-US" sz="1200" kern="1200" baseline="0" dirty="0">
                <a:solidFill>
                  <a:schemeClr val="tx1"/>
                </a:solidFill>
                <a:latin typeface="+mn-lt"/>
                <a:ea typeface="+mn-ea"/>
                <a:cs typeface="+mn-cs"/>
              </a:rPr>
              <a:t> of them takes less than 10% of the area available per vault, and as a result, both are </a:t>
            </a:r>
            <a:r>
              <a:rPr lang="en-US" sz="1200" kern="1200" dirty="0">
                <a:solidFill>
                  <a:schemeClr val="tx1"/>
                </a:solidFill>
                <a:latin typeface="+mn-lt"/>
                <a:ea typeface="+mn-ea"/>
                <a:cs typeface="+mn-cs"/>
              </a:rPr>
              <a:t>feasible to implement in a consumer device with 3D-stacked memory</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As we explained before our PIM core is </a:t>
            </a:r>
            <a:r>
              <a:rPr lang="mr-IN" sz="1200" kern="1200" dirty="0">
                <a:solidFill>
                  <a:schemeClr val="tx1"/>
                </a:solidFill>
                <a:latin typeface="+mn-lt"/>
                <a:ea typeface="+mn-ea"/>
                <a:cs typeface="+mn-cs"/>
              </a:rPr>
              <a:t>…</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Our PIM accelerator for texture tiling consists of multiple in-memory tiling units. </a:t>
            </a:r>
          </a:p>
          <a:p>
            <a:r>
              <a:rPr lang="en-US" sz="1200" kern="1200" dirty="0">
                <a:solidFill>
                  <a:schemeClr val="tx1"/>
                </a:solidFill>
                <a:latin typeface="+mn-lt"/>
                <a:ea typeface="+mn-ea"/>
                <a:cs typeface="+mn-cs"/>
              </a:rPr>
              <a:t>Each in-memory tiling unit consists of only a simple ALU, and operates on a single 4 </a:t>
            </a:r>
            <a:r>
              <a:rPr lang="en-US" sz="1200" kern="1200" dirty="0" err="1">
                <a:solidFill>
                  <a:schemeClr val="tx1"/>
                </a:solidFill>
                <a:latin typeface="+mn-lt"/>
                <a:ea typeface="+mn-ea"/>
                <a:cs typeface="+mn-cs"/>
              </a:rPr>
              <a:t>kB</a:t>
            </a:r>
            <a:r>
              <a:rPr lang="en-US" sz="1200" kern="1200" dirty="0">
                <a:solidFill>
                  <a:schemeClr val="tx1"/>
                </a:solidFill>
                <a:latin typeface="+mn-lt"/>
                <a:ea typeface="+mn-ea"/>
                <a:cs typeface="+mn-cs"/>
              </a:rPr>
              <a:t> tile. </a:t>
            </a:r>
          </a:p>
          <a:p>
            <a:r>
              <a:rPr lang="en-US" sz="1200" kern="1200" dirty="0">
                <a:solidFill>
                  <a:schemeClr val="tx1"/>
                </a:solidFill>
                <a:latin typeface="+mn-lt"/>
                <a:ea typeface="+mn-ea"/>
                <a:cs typeface="+mn-cs"/>
              </a:rPr>
              <a:t>We empirically decide to use four in-memory tiling units in each PIM accelerator</a:t>
            </a:r>
          </a:p>
          <a:p>
            <a:endParaRPr lang="en-US" dirty="0"/>
          </a:p>
          <a:p>
            <a:r>
              <a:rPr lang="en-US" sz="1200" kern="1200" dirty="0">
                <a:solidFill>
                  <a:schemeClr val="tx1"/>
                </a:solidFill>
                <a:latin typeface="+mn-lt"/>
                <a:ea typeface="+mn-ea"/>
                <a:cs typeface="+mn-cs"/>
              </a:rPr>
              <a:t>We conclude that the area required for texture tiling PIM logic is small, making the PIM logic feasible to implement in a consumer device with 3D-stacked memory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2197415"/>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We did the same analysis for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a:t>
            </a:r>
            <a:r>
              <a:rPr lang="en-US" sz="1200" kern="1200" baseline="0" dirty="0">
                <a:solidFill>
                  <a:schemeClr val="tx1"/>
                </a:solidFill>
                <a:latin typeface="+mn-lt"/>
                <a:ea typeface="+mn-ea"/>
                <a:cs typeface="+mn-cs"/>
              </a:rPr>
              <a:t> Because of lack of time, I will talk about the key points here.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Majority</a:t>
            </a:r>
            <a:r>
              <a:rPr lang="en-US" sz="1200" kern="1200" baseline="0" dirty="0">
                <a:solidFill>
                  <a:schemeClr val="tx1"/>
                </a:solidFill>
                <a:latin typeface="+mn-lt"/>
                <a:ea typeface="+mn-ea"/>
                <a:cs typeface="+mn-cs"/>
              </a:rPr>
              <a:t> come from </a:t>
            </a:r>
            <a:r>
              <a:rPr lang="en-US" sz="1200" kern="1200" dirty="0">
                <a:solidFill>
                  <a:schemeClr val="tx1"/>
                </a:solidFill>
                <a:latin typeface="+mn-lt"/>
                <a:ea typeface="+mn-ea"/>
                <a:cs typeface="+mn-cs"/>
              </a:rPr>
              <a:t>its streaming access pattern and the large sizes of the bitmaps (e.g., 1024x1024 pixels).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 function</a:t>
            </a:r>
            <a:r>
              <a:rPr lang="en-US" sz="1200" kern="1200" baseline="0" dirty="0">
                <a:solidFill>
                  <a:schemeClr val="tx1"/>
                </a:solidFill>
                <a:effectLst/>
                <a:latin typeface="+mn-lt"/>
                <a:ea typeface="+mn-ea"/>
                <a:cs typeface="+mn-cs"/>
              </a:rPr>
              <a:t> itself require simple computations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017087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here I just want to wrap up our analysis for page scrolling.</a:t>
            </a:r>
            <a:r>
              <a:rPr lang="en-US" sz="1200" kern="1200" baseline="0" dirty="0">
                <a:solidFill>
                  <a:schemeClr val="tx1"/>
                </a:solidFill>
                <a:latin typeface="+mn-lt"/>
                <a:ea typeface="+mn-ea"/>
                <a:cs typeface="+mn-cs"/>
              </a:rPr>
              <a:t> We found two data intensive functions that account for a significant portion of energy during scrolling. We find that both function can significantly </a:t>
            </a:r>
            <a:r>
              <a:rPr lang="en-US" sz="1200" kern="1200" baseline="0" dirty="0" err="1">
                <a:solidFill>
                  <a:schemeClr val="tx1"/>
                </a:solidFill>
                <a:latin typeface="+mn-lt"/>
                <a:ea typeface="+mn-ea"/>
                <a:cs typeface="+mn-cs"/>
              </a:rPr>
              <a:t>benfti</a:t>
            </a:r>
            <a:r>
              <a:rPr lang="en-US" sz="1200" kern="1200" baseline="0" dirty="0">
                <a:solidFill>
                  <a:schemeClr val="tx1"/>
                </a:solidFill>
                <a:latin typeface="+mn-lt"/>
                <a:ea typeface="+mn-ea"/>
                <a:cs typeface="+mn-cs"/>
              </a:rPr>
              <a:t> from PIM execution. We also find that both functions are simple enough that can be </a:t>
            </a:r>
            <a:r>
              <a:rPr lang="en-US" sz="1200" kern="1200" baseline="0" dirty="0" err="1">
                <a:solidFill>
                  <a:schemeClr val="tx1"/>
                </a:solidFill>
                <a:latin typeface="+mn-lt"/>
                <a:ea typeface="+mn-ea"/>
                <a:cs typeface="+mn-cs"/>
              </a:rPr>
              <a:t>impelemented</a:t>
            </a:r>
            <a:r>
              <a:rPr lang="en-US" sz="1200" kern="1200" baseline="0" dirty="0">
                <a:solidFill>
                  <a:schemeClr val="tx1"/>
                </a:solidFill>
                <a:latin typeface="+mn-lt"/>
                <a:ea typeface="+mn-ea"/>
                <a:cs typeface="+mn-cs"/>
              </a:rPr>
              <a:t> at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logic</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9346971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406957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Chrome uses a multi-process architecture, where each tab has its own application process for rendering the page displayed in the tab to improve reliability</a:t>
            </a:r>
            <a:r>
              <a:rPr lang="en-US" sz="1200" kern="1200" baseline="0" dirty="0">
                <a:solidFill>
                  <a:schemeClr val="tx1"/>
                </a:solidFill>
                <a:latin typeface="+mn-lt"/>
                <a:ea typeface="+mn-ea"/>
                <a:cs typeface="+mn-cs"/>
              </a:rPr>
              <a:t> and performance.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When a user switches between browser tabs, this triggers two operations: (1) a context switch to the process for the selected tab, and (2) a load operation for the new page.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65312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0249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Moves between CPU and ZRAM</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683318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we want to see if we</a:t>
            </a:r>
            <a:r>
              <a:rPr lang="en-US" sz="1200" kern="1200" baseline="0" dirty="0">
                <a:solidFill>
                  <a:schemeClr val="tx1"/>
                </a:solidFill>
                <a:latin typeface="+mn-lt"/>
                <a:ea typeface="+mn-ea"/>
                <a:cs typeface="+mn-cs"/>
              </a:rPr>
              <a:t> can mitigate data movement cost with PIM. To answer that, lets again take a look at interaction between CPU and memory when CPU wants to swap out N pages. we need to figure out where the data movement happens. Here shows what happens when CPU wants to swap out N inactive pages. </a:t>
            </a:r>
            <a:r>
              <a:rPr lang="en-US" sz="1200" kern="1200" dirty="0">
                <a:solidFill>
                  <a:schemeClr val="tx1"/>
                </a:solidFill>
                <a:latin typeface="+mn-lt"/>
                <a:ea typeface="+mn-ea"/>
                <a:cs typeface="+mn-cs"/>
              </a:rPr>
              <a:t>it first read the inactive page data, compress the data ( 2 ), and write the compressed data to ZRAM. This incur a lot</a:t>
            </a:r>
            <a:r>
              <a:rPr lang="en-US" sz="1200" kern="1200" baseline="0" dirty="0">
                <a:solidFill>
                  <a:schemeClr val="tx1"/>
                </a:solidFill>
                <a:latin typeface="+mn-lt"/>
                <a:ea typeface="+mn-ea"/>
                <a:cs typeface="+mn-cs"/>
              </a:rPr>
              <a:t> of overhead. This operation </a:t>
            </a:r>
            <a:r>
              <a:rPr lang="en-US" sz="1200" kern="1200" dirty="0">
                <a:solidFill>
                  <a:schemeClr val="tx1"/>
                </a:solidFill>
                <a:latin typeface="+mn-lt"/>
                <a:ea typeface="+mn-ea"/>
                <a:cs typeface="+mn-cs"/>
              </a:rPr>
              <a:t>is a good fit for PIM as (1) it cause a large amount of data movement; and (2) compression can be handled in the background, since none of the active tab processes need the data that is being compressed</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Our analysis shows that the compression algorithm</a:t>
            </a:r>
            <a:r>
              <a:rPr lang="en-US" sz="1200" kern="1200" baseline="0" dirty="0">
                <a:solidFill>
                  <a:schemeClr val="tx1"/>
                </a:solidFill>
                <a:latin typeface="+mn-lt"/>
                <a:ea typeface="+mn-ea"/>
                <a:cs typeface="+mn-cs"/>
              </a:rPr>
              <a:t> used by chrome is simple enough that both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core  and </a:t>
            </a:r>
            <a:r>
              <a:rPr lang="mr-IN" sz="1200" kern="1200" baseline="0" dirty="0">
                <a:solidFill>
                  <a:schemeClr val="tx1"/>
                </a:solidFill>
                <a:latin typeface="+mn-lt"/>
                <a:ea typeface="+mn-ea"/>
                <a:cs typeface="+mn-cs"/>
              </a:rPr>
              <a:t>…</a:t>
            </a: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on</a:t>
            </a:r>
            <a:r>
              <a:rPr lang="en-US" sz="1200" kern="1200" baseline="0" dirty="0">
                <a:solidFill>
                  <a:schemeClr val="tx1"/>
                </a:solidFill>
                <a:latin typeface="+mn-lt"/>
                <a:ea typeface="+mn-ea"/>
                <a:cs typeface="+mn-cs"/>
              </a:rPr>
              <a:t> the right </a:t>
            </a:r>
            <a:r>
              <a:rPr lang="en-US" sz="1200" kern="1200" dirty="0">
                <a:solidFill>
                  <a:schemeClr val="tx1"/>
                </a:solidFill>
                <a:latin typeface="+mn-lt"/>
                <a:ea typeface="+mn-ea"/>
                <a:cs typeface="+mn-cs"/>
              </a:rPr>
              <a:t>what happens when we offload compression to PIM. In this case, the CPU only informs the PIM logic about the pages that need to be swapped out, and the PIM logic operates on the uncompressed page data that is already in memory. This (1) eliminates the off-chip page data movement that took place during CPU-based compression, and (2) frees up the CPU to perform other tasks while PIM performs compression in the background. We observe a similar behavior during decompression.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7437157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33790"/>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4494575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1663575"/>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9609621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4375244"/>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0432302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718875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We also analyze video play back and video capture. We take a look at energy consumption when vp9 decider is </a:t>
            </a:r>
            <a:r>
              <a:rPr lang="en-US" sz="1200" kern="1200" dirty="0" err="1">
                <a:solidFill>
                  <a:schemeClr val="tx1"/>
                </a:solidFill>
                <a:latin typeface="+mn-lt"/>
                <a:ea typeface="+mn-ea"/>
                <a:cs typeface="+mn-cs"/>
              </a:rPr>
              <a:t>yaed</a:t>
            </a:r>
            <a:r>
              <a:rPr lang="en-US" sz="1200" kern="1200" dirty="0">
                <a:solidFill>
                  <a:schemeClr val="tx1"/>
                </a:solidFill>
                <a:latin typeface="+mn-lt"/>
                <a:ea typeface="+mn-ea"/>
                <a:cs typeface="+mn-cs"/>
              </a:rPr>
              <a:t> to playback a </a:t>
            </a:r>
            <a:r>
              <a:rPr lang="en-US" sz="1200" kern="1200" dirty="0" err="1">
                <a:solidFill>
                  <a:schemeClr val="tx1"/>
                </a:solidFill>
                <a:latin typeface="+mn-lt"/>
                <a:ea typeface="+mn-ea"/>
                <a:cs typeface="+mn-cs"/>
              </a:rPr>
              <a:t>netflix</a:t>
            </a:r>
            <a:r>
              <a:rPr lang="en-US" sz="1200" kern="1200" dirty="0">
                <a:solidFill>
                  <a:schemeClr val="tx1"/>
                </a:solidFill>
                <a:latin typeface="+mn-lt"/>
                <a:ea typeface="+mn-ea"/>
                <a:cs typeface="+mn-cs"/>
              </a:rPr>
              <a:t> film, and when vp9 </a:t>
            </a:r>
            <a:r>
              <a:rPr lang="en-US" sz="1200" kern="1200" dirty="0" err="1">
                <a:solidFill>
                  <a:schemeClr val="tx1"/>
                </a:solidFill>
                <a:latin typeface="+mn-lt"/>
                <a:ea typeface="+mn-ea"/>
                <a:cs typeface="+mn-cs"/>
              </a:rPr>
              <a:t>wncoder</a:t>
            </a:r>
            <a:r>
              <a:rPr lang="en-US" sz="1200" kern="1200" dirty="0">
                <a:solidFill>
                  <a:schemeClr val="tx1"/>
                </a:solidFill>
                <a:latin typeface="+mn-lt"/>
                <a:ea typeface="+mn-ea"/>
                <a:cs typeface="+mn-cs"/>
              </a:rPr>
              <a:t> is used to do real-time encoding of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for both of these workloads data </a:t>
            </a:r>
            <a:r>
              <a:rPr lang="en-US" sz="1200" kern="1200" dirty="0" err="1">
                <a:solidFill>
                  <a:schemeClr val="tx1"/>
                </a:solidFill>
                <a:latin typeface="+mn-lt"/>
                <a:ea typeface="+mn-ea"/>
                <a:cs typeface="+mn-cs"/>
              </a:rPr>
              <a:t>movemwnt</a:t>
            </a:r>
            <a:r>
              <a:rPr lang="en-US" sz="1200" kern="1200" dirty="0">
                <a:solidFill>
                  <a:schemeClr val="tx1"/>
                </a:solidFill>
                <a:latin typeface="+mn-lt"/>
                <a:ea typeface="+mn-ea"/>
                <a:cs typeface="+mn-cs"/>
              </a:rPr>
              <a:t> is a major contributor to the total system </a:t>
            </a:r>
            <a:r>
              <a:rPr lang="en-US" sz="1200" kern="1200" dirty="0" err="1">
                <a:solidFill>
                  <a:schemeClr val="tx1"/>
                </a:solidFill>
                <a:latin typeface="+mn-lt"/>
                <a:ea typeface="+mn-ea"/>
                <a:cs typeface="+mn-cs"/>
              </a:rPr>
              <a:t>enery</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When we dog deeper we find that they are simple functions in decoding and encoding pipeline that generate the majority of </a:t>
            </a:r>
            <a:r>
              <a:rPr lang="en-US" sz="1200" kern="1200" dirty="0" err="1">
                <a:solidFill>
                  <a:schemeClr val="tx1"/>
                </a:solidFill>
                <a:latin typeface="+mn-lt"/>
                <a:ea typeface="+mn-ea"/>
                <a:cs typeface="+mn-cs"/>
              </a:rPr>
              <a:t>dara</a:t>
            </a:r>
            <a:r>
              <a:rPr lang="en-US" sz="1200" kern="1200" dirty="0">
                <a:solidFill>
                  <a:schemeClr val="tx1"/>
                </a:solidFill>
                <a:latin typeface="+mn-lt"/>
                <a:ea typeface="+mn-ea"/>
                <a:cs typeface="+mn-cs"/>
              </a:rPr>
              <a:t> movement.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Please refer to the paper for more detail.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5859566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and then analyzing the benefit of PIM in our simulator</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849531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456572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7911245"/>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5390505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Unlocking the life’s code requires diving into the nucleus of our body cells, where the double-stranded genome resides. Genome is literally the 'code of life' - it is the set of instructions for making everything from you to zebras, strawberries, and even yeast.</a:t>
            </a:r>
          </a:p>
          <a:p>
            <a:br>
              <a:rPr lang="en-US" dirty="0"/>
            </a:br>
            <a:r>
              <a:rPr lang="en-US" b="0" cap="none" dirty="0"/>
              <a:t>since the discovery of </a:t>
            </a:r>
            <a:r>
              <a:rPr lang="en-US" b="0" cap="none" dirty="0" err="1"/>
              <a:t>dna’s</a:t>
            </a:r>
            <a:r>
              <a:rPr lang="en-US" b="0" cap="none" dirty="0"/>
              <a:t> double-helical structure (</a:t>
            </a:r>
            <a:r>
              <a:rPr lang="en-US" b="0" cap="none" dirty="0" err="1"/>
              <a:t>watson</a:t>
            </a:r>
            <a:r>
              <a:rPr lang="en-US" b="0" cap="none" dirty="0"/>
              <a:t> </a:t>
            </a:r>
            <a:r>
              <a:rPr lang="en-US" b="0" i="1" cap="none" dirty="0"/>
              <a:t>et al.</a:t>
            </a:r>
            <a:r>
              <a:rPr lang="en-US" b="0" cap="none" dirty="0"/>
              <a:t> 1953)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97729984"/>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Henrietta Lacks,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46626105"/>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untangling yarn ball</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20444807"/>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5DBD6-D95A-41EC-889F-21CF45C92CC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227874506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407064"/>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Typical sequencer machine generates a flood of reads, for example, Illumina HiSeq4000 generates 300 million bases/minute.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However, existing computer alignment algorithms can only process 0.6% of these reads in the same amount of time.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This gap is widening as more advanced sequencers are made available in the market.</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5763319"/>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It</a:t>
            </a:r>
            <a:r>
              <a:rPr lang="en-US" baseline="0" dirty="0"/>
              <a:t> turned out the Hash Table based mappers solve the first 2 challenges pretty well. They guarantee to find all mappings with no more than e errors present.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207139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An</a:t>
            </a:r>
            <a:r>
              <a:rPr lang="en-US" sz="1200" kern="1200" baseline="0" dirty="0">
                <a:solidFill>
                  <a:schemeClr val="tx1"/>
                </a:solidFill>
                <a:effectLst/>
                <a:latin typeface="+mn-lt"/>
                <a:ea typeface="+mn-ea"/>
                <a:cs typeface="+mn-cs"/>
              </a:rPr>
              <a:t> overwhelming majority </a:t>
            </a:r>
            <a:r>
              <a:rPr lang="en-US" sz="1200" kern="1200" dirty="0">
                <a:solidFill>
                  <a:schemeClr val="tx1"/>
                </a:solidFill>
                <a:effectLst/>
                <a:latin typeface="+mn-lt"/>
                <a:ea typeface="+mn-ea"/>
                <a:cs typeface="+mn-cs"/>
              </a:rPr>
              <a:t>of the read mapper’s execution time is spent in read alignment.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39815245"/>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bridge the widening gap between the sequencer</a:t>
            </a:r>
            <a:r>
              <a:rPr lang="en-US" baseline="0" dirty="0"/>
              <a:t> &amp; the </a:t>
            </a:r>
            <a:r>
              <a:rPr lang="en-US" dirty="0"/>
              <a:t>mapper,</a:t>
            </a:r>
            <a:r>
              <a:rPr lang="en-US" baseline="0" dirty="0"/>
              <a:t> we propose the concept of pre-alignment filtering. We added a new examination step before the accurate alignment step. The main objective of this step is to detect the incorrect mappings accurately and rapidly. Only the mappings that pass our filter are examined by the alignment step. We also explore exploiting todays’ hardware accelerators to further boost the filtering speed of such filters.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5919948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4348515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8.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3304723388"/>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10/18/18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2018. 10. 18.</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10/18/18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10/18/18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10/18/18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10/18/18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10/18/18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10/18/18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10/18/18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10/18/18</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10/18/18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10/18/18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10/18/18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10/18/18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10/18/18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10/18/18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10/18/18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10/18/18</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10/18/18</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10/18/18</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10/18/18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10/18/18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10/18/18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10/18/18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2DA44F71-97AF-5B4D-A1C7-1F41097B8ECB}" type="slidenum">
              <a:rPr lang="en-US" altLang="en-US"/>
              <a:pPr>
                <a:defRPr/>
              </a:pPr>
              <a:t>‹#›</a:t>
            </a:fld>
            <a:endParaRPr lang="en-US" altLang="en-US"/>
          </a:p>
        </p:txBody>
      </p:sp>
    </p:spTree>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84FBA80-169A-CF4F-81AB-23BBF8E699B7}" type="slidenum">
              <a:rPr lang="en-US" altLang="en-US"/>
              <a:pPr>
                <a:defRPr/>
              </a:pPr>
              <a:t>‹#›</a:t>
            </a:fld>
            <a:endParaRPr lang="en-US" altLang="en-US"/>
          </a:p>
        </p:txBody>
      </p:sp>
    </p:spTree>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53F1A5F-2C12-594C-8B85-1E26B88C50AA}" type="slidenum">
              <a:rPr lang="en-US" altLang="en-US"/>
              <a:pPr>
                <a:defRPr/>
              </a:pPr>
              <a:t>‹#›</a:t>
            </a:fld>
            <a:endParaRPr lang="en-US" altLang="en-US"/>
          </a:p>
        </p:txBody>
      </p:sp>
    </p:spTree>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1E6B75-5FA6-4D4F-BFDC-B3EFD3E2801D}" type="slidenum">
              <a:rPr lang="en-US" altLang="en-US"/>
              <a:pPr>
                <a:defRPr/>
              </a:pPr>
              <a:t>‹#›</a:t>
            </a:fld>
            <a:endParaRPr lang="en-US" altLang="en-US"/>
          </a:p>
        </p:txBody>
      </p:sp>
    </p:spTree>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C652B75-237A-8645-9157-1DED321E43A4}" type="slidenum">
              <a:rPr lang="en-US" altLang="en-US"/>
              <a:pPr>
                <a:defRPr/>
              </a:pPr>
              <a:t>‹#›</a:t>
            </a:fld>
            <a:endParaRPr lang="en-US" altLang="en-US"/>
          </a:p>
        </p:txBody>
      </p:sp>
    </p:spTree>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221AADC8-4A39-E242-9ADC-85AE107A185B}" type="slidenum">
              <a:rPr lang="en-US" altLang="en-US"/>
              <a:pPr>
                <a:defRPr/>
              </a:pPr>
              <a:t>‹#›</a:t>
            </a:fld>
            <a:endParaRPr lang="en-US" altLang="en-US"/>
          </a:p>
        </p:txBody>
      </p:sp>
    </p:spTree>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648E5F4E-AC6C-794D-A8E8-B782E09C7974}" type="slidenum">
              <a:rPr lang="en-US" altLang="en-US"/>
              <a:pPr>
                <a:defRPr/>
              </a:pPr>
              <a:t>‹#›</a:t>
            </a:fld>
            <a:endParaRPr lang="en-US" altLang="en-US"/>
          </a:p>
        </p:txBody>
      </p:sp>
    </p:spTree>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13CD48-6BC3-D848-B6B6-CF9D818EAAB7}" type="slidenum">
              <a:rPr lang="en-US" altLang="en-US"/>
              <a:pPr>
                <a:defRPr/>
              </a:pPr>
              <a:t>‹#›</a:t>
            </a:fld>
            <a:endParaRPr lang="en-US" altLang="en-US"/>
          </a:p>
        </p:txBody>
      </p:sp>
    </p:spTree>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BF40916-BA07-D94F-A2DA-469BA0964061}" type="slidenum">
              <a:rPr lang="en-US" altLang="en-US"/>
              <a:pPr>
                <a:defRPr/>
              </a:pPr>
              <a:t>‹#›</a:t>
            </a:fld>
            <a:endParaRPr lang="en-US" altLang="en-US"/>
          </a:p>
        </p:txBody>
      </p:sp>
    </p:spTree>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E4E252-6424-9843-A1FE-1A4EAB4CB9D2}" type="slidenum">
              <a:rPr lang="en-US" altLang="en-US"/>
              <a:pPr>
                <a:defRPr/>
              </a:pPr>
              <a:t>‹#›</a:t>
            </a:fld>
            <a:endParaRPr lang="en-US" altLang="en-US"/>
          </a:p>
        </p:txBody>
      </p:sp>
    </p:spTree>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8D5C1E7-D7B8-AB46-B7AD-AD1AE346746F}" type="slidenum">
              <a:rPr lang="en-US" altLang="en-US"/>
              <a:pPr>
                <a:defRPr/>
              </a:pPr>
              <a:t>‹#›</a:t>
            </a:fld>
            <a:endParaRPr lang="en-US" altLang="en-US"/>
          </a:p>
        </p:txBody>
      </p:sp>
    </p:spTree>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B2A91C8-C170-3E49-AD64-7F76E3C3884E}" type="slidenum">
              <a:rPr lang="en-US" altLang="en-US"/>
              <a:pPr>
                <a:defRPr/>
              </a:pPr>
              <a:t>‹#›</a:t>
            </a:fld>
            <a:endParaRPr lang="en-US" altLang="en-US"/>
          </a:p>
        </p:txBody>
      </p:sp>
    </p:spTree>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70705054"/>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03509978"/>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082448648"/>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21678156"/>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10/18/18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6631917"/>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10/18/18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4077011502"/>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10/18/18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116046637"/>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255254111"/>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10/18/18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543592407"/>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806303043"/>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306169240"/>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4291206735"/>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1009980325"/>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ext uri="{BB962C8B-B14F-4D97-AF65-F5344CB8AC3E}">
        <p14:creationId xmlns:p14="http://schemas.microsoft.com/office/powerpoint/2010/main" val="3824416179"/>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76567201"/>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27718866"/>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83127612"/>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08917338"/>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34470036"/>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6884746"/>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72698584"/>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72742796"/>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2804050466"/>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878115516"/>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1635817922"/>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3101457189"/>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244965659"/>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2939395626"/>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827617510"/>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1213395378"/>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1512567868"/>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254433582"/>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989456455"/>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446642118"/>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80555288"/>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551146983"/>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70417059"/>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4028860798"/>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10/18/18</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82953428"/>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10/18/18</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917967468"/>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10/18/18</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4535082"/>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6666942"/>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06696824"/>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814439633"/>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569929455"/>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 name="Title 1"/>
          <p:cNvSpPr>
            <a:spLocks noGrp="1"/>
          </p:cNvSpPr>
          <p:nvPr>
            <p:ph type="ctrTitle"/>
          </p:nvPr>
        </p:nvSpPr>
        <p:spPr>
          <a:xfrm>
            <a:off x="0" y="2130425"/>
            <a:ext cx="9144000" cy="1470025"/>
          </a:xfrm>
        </p:spPr>
        <p:txBody>
          <a:bodyPr/>
          <a:lstStyle/>
          <a:p>
            <a:r>
              <a:rPr lang="en-US"/>
              <a:t>Click to edit Master title style</a:t>
            </a:r>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10/18/18</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ext uri="{BB962C8B-B14F-4D97-AF65-F5344CB8AC3E}">
        <p14:creationId xmlns:p14="http://schemas.microsoft.com/office/powerpoint/2010/main" val="2298763388"/>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10/18/18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ext uri="{BB962C8B-B14F-4D97-AF65-F5344CB8AC3E}">
        <p14:creationId xmlns:p14="http://schemas.microsoft.com/office/powerpoint/2010/main" val="3928398804"/>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10/18/18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ext uri="{BB962C8B-B14F-4D97-AF65-F5344CB8AC3E}">
        <p14:creationId xmlns:p14="http://schemas.microsoft.com/office/powerpoint/2010/main" val="462179144"/>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10/18/18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ext uri="{BB962C8B-B14F-4D97-AF65-F5344CB8AC3E}">
        <p14:creationId xmlns:p14="http://schemas.microsoft.com/office/powerpoint/2010/main" val="1854769189"/>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10/18/18</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ext uri="{BB962C8B-B14F-4D97-AF65-F5344CB8AC3E}">
        <p14:creationId xmlns:p14="http://schemas.microsoft.com/office/powerpoint/2010/main" val="1817015858"/>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10/18/18</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ext uri="{BB962C8B-B14F-4D97-AF65-F5344CB8AC3E}">
        <p14:creationId xmlns:p14="http://schemas.microsoft.com/office/powerpoint/2010/main" val="3374586325"/>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10/18/18</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ext uri="{BB962C8B-B14F-4D97-AF65-F5344CB8AC3E}">
        <p14:creationId xmlns:p14="http://schemas.microsoft.com/office/powerpoint/2010/main" val="3409146533"/>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10/18/18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ext uri="{BB962C8B-B14F-4D97-AF65-F5344CB8AC3E}">
        <p14:creationId xmlns:p14="http://schemas.microsoft.com/office/powerpoint/2010/main" val="3781856632"/>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10/18/18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ext uri="{BB962C8B-B14F-4D97-AF65-F5344CB8AC3E}">
        <p14:creationId xmlns:p14="http://schemas.microsoft.com/office/powerpoint/2010/main" val="917970007"/>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10/18/18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ext uri="{BB962C8B-B14F-4D97-AF65-F5344CB8AC3E}">
        <p14:creationId xmlns:p14="http://schemas.microsoft.com/office/powerpoint/2010/main" val="278981192"/>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10/18/18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ext uri="{BB962C8B-B14F-4D97-AF65-F5344CB8AC3E}">
        <p14:creationId xmlns:p14="http://schemas.microsoft.com/office/powerpoint/2010/main" val="3983931487"/>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953305644"/>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972139762"/>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935130711"/>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06282126"/>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610373031"/>
      </p:ext>
    </p:extLst>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457004920"/>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2698265436"/>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844939919"/>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1975400002"/>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637613450"/>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17701382"/>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078353633"/>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734771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8373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7074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56157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56097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78334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37798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56480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39804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5268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12622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1000832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3460251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1932952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1658064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620145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2724895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251022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528675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481232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3502929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1642996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1201805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1758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4430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54624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76107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9282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63230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5071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08072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40006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03555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03885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1901995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1741145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147778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794468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189008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1615441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4109598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2535102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1841650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255892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3631615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168353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9.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2485384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3529435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buSzPct val="12000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705903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217488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10/18/18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011769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10/18/18</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61854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226708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10/18/18</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82447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10/18/18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572873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Drag picture to placeholder or click icon to add</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10/18/18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844616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1971780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75784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1.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ext Placeholder 2"/>
          <p:cNvSpPr>
            <a:spLocks noGrp="1"/>
          </p:cNvSpPr>
          <p:nvPr>
            <p:ph type="body" sz="half" idx="1"/>
          </p:nvPr>
        </p:nvSpPr>
        <p:spPr>
          <a:xfrm>
            <a:off x="2428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5100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10/18/18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049819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2.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able Placeholder 2"/>
          <p:cNvSpPr>
            <a:spLocks noGrp="1"/>
          </p:cNvSpPr>
          <p:nvPr>
            <p:ph type="tbl" idx="1"/>
          </p:nvPr>
        </p:nvSpPr>
        <p:spPr>
          <a:xfrm>
            <a:off x="242888" y="1200150"/>
            <a:ext cx="8382000" cy="48307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2459839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26289533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8761867"/>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7762232"/>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5467472"/>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9141973"/>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62136792"/>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11145657"/>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46663353"/>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45912057"/>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2652181"/>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57601725"/>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753638493"/>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285617593"/>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129731686"/>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801051546"/>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532950087"/>
      </p:ext>
    </p:extLst>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760094261"/>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923339879"/>
      </p:ext>
    </p:extLst>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3622662"/>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143780870"/>
      </p:ext>
    </p:extLst>
  </p:cSld>
  <p:clrMapOvr>
    <a:masterClrMapping/>
  </p:clrMapOvr>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401898050"/>
      </p:ext>
    </p:extLst>
  </p:cSld>
  <p:clrMapOvr>
    <a:masterClrMapping/>
  </p:clrMapOvr>
  <p:transition/>
</p:sldLayout>
</file>

<file path=ppt/slideLayouts/slideLayout8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804575437"/>
      </p:ext>
    </p:extLst>
  </p:cSld>
  <p:clrMapOvr>
    <a:masterClrMapping/>
  </p:clrMapOvr>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142177791"/>
      </p:ext>
    </p:extLst>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3031442"/>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r>
              <a:rPr lang="en-US" dirty="0"/>
              <a:t>/8</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1250356540"/>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692937858"/>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490981374"/>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2546642402"/>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1999044160"/>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3534069981"/>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3488417435"/>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3255807235"/>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951251582"/>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835819342"/>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3723078863"/>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2949210214"/>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893445437"/>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31983C01-A49B-1E4A-8346-3158DDD8698E}"/>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753C997-1D01-D643-8B08-A6982167AB26}"/>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F00916E-170E-AB4E-BFF6-ED5B94F3FAC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2587C77-C342-3F43-8E45-8B87CA5BF9D0}"/>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92A8170-CABD-EC4C-A146-38FDBD0A86FB}"/>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2E2E16F-E985-2F43-87AE-3719BD6A8448}"/>
              </a:ext>
            </a:extLst>
          </p:cNvPr>
          <p:cNvSpPr>
            <a:spLocks noGrp="1" noChangeArrowheads="1"/>
          </p:cNvSpPr>
          <p:nvPr>
            <p:ph type="sldNum" sz="quarter" idx="12"/>
          </p:nvPr>
        </p:nvSpPr>
        <p:spPr/>
        <p:txBody>
          <a:bodyPr/>
          <a:lstStyle>
            <a:lvl1pPr>
              <a:defRPr sz="1200"/>
            </a:lvl1pPr>
          </a:lstStyle>
          <a:p>
            <a:pPr>
              <a:defRPr/>
            </a:pPr>
            <a:fld id="{BD3C7192-F731-264A-B478-01C301D210D1}" type="slidenum">
              <a:rPr lang="en-US" altLang="en-US"/>
              <a:pPr>
                <a:defRPr/>
              </a:pPr>
              <a:t>‹#›</a:t>
            </a:fld>
            <a:endParaRPr lang="en-US" altLang="en-US"/>
          </a:p>
        </p:txBody>
      </p:sp>
    </p:spTree>
    <p:extLst>
      <p:ext uri="{BB962C8B-B14F-4D97-AF65-F5344CB8AC3E}">
        <p14:creationId xmlns:p14="http://schemas.microsoft.com/office/powerpoint/2010/main" val="3318723264"/>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9D0784-00FE-534C-A036-645D1C63D69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5B2D5E9-E2AA-8E4C-969E-6CE29F5A0433}"/>
              </a:ext>
            </a:extLst>
          </p:cNvPr>
          <p:cNvSpPr>
            <a:spLocks noGrp="1" noChangeArrowheads="1"/>
          </p:cNvSpPr>
          <p:nvPr>
            <p:ph type="sldNum" sz="quarter" idx="11"/>
          </p:nvPr>
        </p:nvSpPr>
        <p:spPr>
          <a:ln/>
        </p:spPr>
        <p:txBody>
          <a:bodyPr/>
          <a:lstStyle>
            <a:lvl1pPr>
              <a:defRPr/>
            </a:lvl1pPr>
          </a:lstStyle>
          <a:p>
            <a:pPr>
              <a:defRPr/>
            </a:pPr>
            <a:fld id="{6248B821-1F01-5649-BB2E-083FA02158ED}" type="slidenum">
              <a:rPr lang="en-US" altLang="en-US"/>
              <a:pPr>
                <a:defRPr/>
              </a:pPr>
              <a:t>‹#›</a:t>
            </a:fld>
            <a:endParaRPr lang="en-US" altLang="en-US"/>
          </a:p>
        </p:txBody>
      </p:sp>
    </p:spTree>
    <p:extLst>
      <p:ext uri="{BB962C8B-B14F-4D97-AF65-F5344CB8AC3E}">
        <p14:creationId xmlns:p14="http://schemas.microsoft.com/office/powerpoint/2010/main" val="1454312032"/>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9CC5BA24-B287-BA4F-A14C-C545A8FCC01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46AE1106-7B6C-2740-83A1-A2FBD9E9C803}"/>
              </a:ext>
            </a:extLst>
          </p:cNvPr>
          <p:cNvSpPr>
            <a:spLocks noGrp="1" noChangeArrowheads="1"/>
          </p:cNvSpPr>
          <p:nvPr>
            <p:ph type="sldNum" sz="quarter" idx="11"/>
          </p:nvPr>
        </p:nvSpPr>
        <p:spPr>
          <a:ln/>
        </p:spPr>
        <p:txBody>
          <a:bodyPr/>
          <a:lstStyle>
            <a:lvl1pPr>
              <a:defRPr/>
            </a:lvl1pPr>
          </a:lstStyle>
          <a:p>
            <a:pPr>
              <a:defRPr/>
            </a:pPr>
            <a:fld id="{F8543C58-019F-3E4C-AF6C-1A50382450D0}" type="slidenum">
              <a:rPr lang="en-US" altLang="en-US"/>
              <a:pPr>
                <a:defRPr/>
              </a:pPr>
              <a:t>‹#›</a:t>
            </a:fld>
            <a:endParaRPr lang="en-US" altLang="en-US"/>
          </a:p>
        </p:txBody>
      </p:sp>
    </p:spTree>
    <p:extLst>
      <p:ext uri="{BB962C8B-B14F-4D97-AF65-F5344CB8AC3E}">
        <p14:creationId xmlns:p14="http://schemas.microsoft.com/office/powerpoint/2010/main" val="2129744749"/>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0180F38-21AB-AD4A-97CB-053FEDE0BCE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D2E3C-5F1A-B648-84A7-7EE23BA54D0F}"/>
              </a:ext>
            </a:extLst>
          </p:cNvPr>
          <p:cNvSpPr>
            <a:spLocks noGrp="1" noChangeArrowheads="1"/>
          </p:cNvSpPr>
          <p:nvPr>
            <p:ph type="sldNum" sz="quarter" idx="11"/>
          </p:nvPr>
        </p:nvSpPr>
        <p:spPr>
          <a:ln/>
        </p:spPr>
        <p:txBody>
          <a:bodyPr/>
          <a:lstStyle>
            <a:lvl1pPr>
              <a:defRPr/>
            </a:lvl1pPr>
          </a:lstStyle>
          <a:p>
            <a:pPr>
              <a:defRPr/>
            </a:pPr>
            <a:fld id="{3B126792-93AB-E44D-ABCD-7ED74510841C}" type="slidenum">
              <a:rPr lang="en-US" altLang="en-US"/>
              <a:pPr>
                <a:defRPr/>
              </a:pPr>
              <a:t>‹#›</a:t>
            </a:fld>
            <a:endParaRPr lang="en-US" altLang="en-US"/>
          </a:p>
        </p:txBody>
      </p:sp>
    </p:spTree>
    <p:extLst>
      <p:ext uri="{BB962C8B-B14F-4D97-AF65-F5344CB8AC3E}">
        <p14:creationId xmlns:p14="http://schemas.microsoft.com/office/powerpoint/2010/main" val="2734898583"/>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46A2ACF4-91F6-F64D-AF6B-BE67DD35D2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3D10541-FA61-244F-87DF-8226FBD7D26F}"/>
              </a:ext>
            </a:extLst>
          </p:cNvPr>
          <p:cNvSpPr>
            <a:spLocks noGrp="1" noChangeArrowheads="1"/>
          </p:cNvSpPr>
          <p:nvPr>
            <p:ph type="sldNum" sz="quarter" idx="11"/>
          </p:nvPr>
        </p:nvSpPr>
        <p:spPr>
          <a:ln/>
        </p:spPr>
        <p:txBody>
          <a:bodyPr/>
          <a:lstStyle>
            <a:lvl1pPr>
              <a:defRPr/>
            </a:lvl1pPr>
          </a:lstStyle>
          <a:p>
            <a:pPr>
              <a:defRPr/>
            </a:pPr>
            <a:fld id="{D7FD192E-26E1-DA47-A566-B0122F751CD8}" type="slidenum">
              <a:rPr lang="en-US" altLang="en-US"/>
              <a:pPr>
                <a:defRPr/>
              </a:pPr>
              <a:t>‹#›</a:t>
            </a:fld>
            <a:endParaRPr lang="en-US" altLang="en-US"/>
          </a:p>
        </p:txBody>
      </p:sp>
    </p:spTree>
    <p:extLst>
      <p:ext uri="{BB962C8B-B14F-4D97-AF65-F5344CB8AC3E}">
        <p14:creationId xmlns:p14="http://schemas.microsoft.com/office/powerpoint/2010/main" val="3804376195"/>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8BC41324-D124-6D4F-8724-0523C769D63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268682C-9BBE-7C47-9A19-5941A40AE9AF}"/>
              </a:ext>
            </a:extLst>
          </p:cNvPr>
          <p:cNvSpPr>
            <a:spLocks noGrp="1" noChangeArrowheads="1"/>
          </p:cNvSpPr>
          <p:nvPr>
            <p:ph type="sldNum" sz="quarter" idx="11"/>
          </p:nvPr>
        </p:nvSpPr>
        <p:spPr>
          <a:ln/>
        </p:spPr>
        <p:txBody>
          <a:bodyPr/>
          <a:lstStyle>
            <a:lvl1pPr>
              <a:defRPr/>
            </a:lvl1pPr>
          </a:lstStyle>
          <a:p>
            <a:pPr>
              <a:defRPr/>
            </a:pPr>
            <a:fld id="{18D59CF0-3D6F-EA4A-A910-2FBCBB443243}" type="slidenum">
              <a:rPr lang="en-US" altLang="en-US"/>
              <a:pPr>
                <a:defRPr/>
              </a:pPr>
              <a:t>‹#›</a:t>
            </a:fld>
            <a:endParaRPr lang="en-US" altLang="en-US"/>
          </a:p>
        </p:txBody>
      </p:sp>
    </p:spTree>
    <p:extLst>
      <p:ext uri="{BB962C8B-B14F-4D97-AF65-F5344CB8AC3E}">
        <p14:creationId xmlns:p14="http://schemas.microsoft.com/office/powerpoint/2010/main" val="1765080314"/>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B4582216-FDFD-674A-827C-C69D617B153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2134A71-4802-574E-8317-918CAA85CCE5}"/>
              </a:ext>
            </a:extLst>
          </p:cNvPr>
          <p:cNvSpPr>
            <a:spLocks noGrp="1" noChangeArrowheads="1"/>
          </p:cNvSpPr>
          <p:nvPr>
            <p:ph type="sldNum" sz="quarter" idx="11"/>
          </p:nvPr>
        </p:nvSpPr>
        <p:spPr>
          <a:ln/>
        </p:spPr>
        <p:txBody>
          <a:bodyPr/>
          <a:lstStyle>
            <a:lvl1pPr>
              <a:defRPr/>
            </a:lvl1pPr>
          </a:lstStyle>
          <a:p>
            <a:pPr>
              <a:defRPr/>
            </a:pPr>
            <a:fld id="{00EBE9AE-7E0F-2740-B984-C10BAAB33EEB}" type="slidenum">
              <a:rPr lang="en-US" altLang="en-US"/>
              <a:pPr>
                <a:defRPr/>
              </a:pPr>
              <a:t>‹#›</a:t>
            </a:fld>
            <a:endParaRPr lang="en-US" altLang="en-US"/>
          </a:p>
        </p:txBody>
      </p:sp>
    </p:spTree>
    <p:extLst>
      <p:ext uri="{BB962C8B-B14F-4D97-AF65-F5344CB8AC3E}">
        <p14:creationId xmlns:p14="http://schemas.microsoft.com/office/powerpoint/2010/main" val="2239280581"/>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614DDE5-1952-9648-8E33-4E26B42EC9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A83D900-CD0C-574C-AC44-2F0E29CF859E}"/>
              </a:ext>
            </a:extLst>
          </p:cNvPr>
          <p:cNvSpPr>
            <a:spLocks noGrp="1" noChangeArrowheads="1"/>
          </p:cNvSpPr>
          <p:nvPr>
            <p:ph type="sldNum" sz="quarter" idx="11"/>
          </p:nvPr>
        </p:nvSpPr>
        <p:spPr>
          <a:ln/>
        </p:spPr>
        <p:txBody>
          <a:bodyPr/>
          <a:lstStyle>
            <a:lvl1pPr>
              <a:defRPr/>
            </a:lvl1pPr>
          </a:lstStyle>
          <a:p>
            <a:pPr>
              <a:defRPr/>
            </a:pPr>
            <a:fld id="{17DEE3DB-297A-534A-A5D5-133E2D5C2C2A}" type="slidenum">
              <a:rPr lang="en-US" altLang="en-US"/>
              <a:pPr>
                <a:defRPr/>
              </a:pPr>
              <a:t>‹#›</a:t>
            </a:fld>
            <a:endParaRPr lang="en-US" altLang="en-US"/>
          </a:p>
        </p:txBody>
      </p:sp>
    </p:spTree>
    <p:extLst>
      <p:ext uri="{BB962C8B-B14F-4D97-AF65-F5344CB8AC3E}">
        <p14:creationId xmlns:p14="http://schemas.microsoft.com/office/powerpoint/2010/main" val="4225825111"/>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0A746A2F-388F-C94C-890A-75083B9E98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36F134-CB4F-9443-B1CA-B5A159417CA9}"/>
              </a:ext>
            </a:extLst>
          </p:cNvPr>
          <p:cNvSpPr>
            <a:spLocks noGrp="1" noChangeArrowheads="1"/>
          </p:cNvSpPr>
          <p:nvPr>
            <p:ph type="sldNum" sz="quarter" idx="11"/>
          </p:nvPr>
        </p:nvSpPr>
        <p:spPr>
          <a:ln/>
        </p:spPr>
        <p:txBody>
          <a:bodyPr/>
          <a:lstStyle>
            <a:lvl1pPr>
              <a:defRPr/>
            </a:lvl1pPr>
          </a:lstStyle>
          <a:p>
            <a:pPr>
              <a:defRPr/>
            </a:pPr>
            <a:fld id="{F5F25E3F-126E-184B-BEEC-AE9A1C8CC283}" type="slidenum">
              <a:rPr lang="en-US" altLang="en-US"/>
              <a:pPr>
                <a:defRPr/>
              </a:pPr>
              <a:t>‹#›</a:t>
            </a:fld>
            <a:endParaRPr lang="en-US" altLang="en-US"/>
          </a:p>
        </p:txBody>
      </p:sp>
    </p:spTree>
    <p:extLst>
      <p:ext uri="{BB962C8B-B14F-4D97-AF65-F5344CB8AC3E}">
        <p14:creationId xmlns:p14="http://schemas.microsoft.com/office/powerpoint/2010/main" val="397925753"/>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5025788-08C5-CC47-9629-6B498AD279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449D3960-A9E4-C54D-92CC-77E4BC1B1A7E}"/>
              </a:ext>
            </a:extLst>
          </p:cNvPr>
          <p:cNvSpPr>
            <a:spLocks noGrp="1" noChangeArrowheads="1"/>
          </p:cNvSpPr>
          <p:nvPr>
            <p:ph type="sldNum" sz="quarter" idx="11"/>
          </p:nvPr>
        </p:nvSpPr>
        <p:spPr>
          <a:ln/>
        </p:spPr>
        <p:txBody>
          <a:bodyPr/>
          <a:lstStyle>
            <a:lvl1pPr>
              <a:defRPr/>
            </a:lvl1pPr>
          </a:lstStyle>
          <a:p>
            <a:pPr>
              <a:defRPr/>
            </a:pPr>
            <a:fld id="{C12DB01A-E15D-C345-A06A-67203A1405BC}" type="slidenum">
              <a:rPr lang="en-US" altLang="en-US"/>
              <a:pPr>
                <a:defRPr/>
              </a:pPr>
              <a:t>‹#›</a:t>
            </a:fld>
            <a:endParaRPr lang="en-US" altLang="en-US"/>
          </a:p>
        </p:txBody>
      </p:sp>
    </p:spTree>
    <p:extLst>
      <p:ext uri="{BB962C8B-B14F-4D97-AF65-F5344CB8AC3E}">
        <p14:creationId xmlns:p14="http://schemas.microsoft.com/office/powerpoint/2010/main" val="4294785180"/>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2BCC6AE-9001-A849-9412-396630E213F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C66189E-7E41-D54D-9EDB-2D53A3954EB0}"/>
              </a:ext>
            </a:extLst>
          </p:cNvPr>
          <p:cNvSpPr>
            <a:spLocks noGrp="1" noChangeArrowheads="1"/>
          </p:cNvSpPr>
          <p:nvPr>
            <p:ph type="sldNum" sz="quarter" idx="11"/>
          </p:nvPr>
        </p:nvSpPr>
        <p:spPr>
          <a:ln/>
        </p:spPr>
        <p:txBody>
          <a:bodyPr/>
          <a:lstStyle>
            <a:lvl1pPr>
              <a:defRPr/>
            </a:lvl1pPr>
          </a:lstStyle>
          <a:p>
            <a:pPr>
              <a:defRPr/>
            </a:pPr>
            <a:fld id="{577EF7B9-3689-924E-A0D5-F4E76CF412FA}" type="slidenum">
              <a:rPr lang="en-US" altLang="en-US"/>
              <a:pPr>
                <a:defRPr/>
              </a:pPr>
              <a:t>‹#›</a:t>
            </a:fld>
            <a:endParaRPr lang="en-US" altLang="en-US"/>
          </a:p>
        </p:txBody>
      </p:sp>
    </p:spTree>
    <p:extLst>
      <p:ext uri="{BB962C8B-B14F-4D97-AF65-F5344CB8AC3E}">
        <p14:creationId xmlns:p14="http://schemas.microsoft.com/office/powerpoint/2010/main" val="3686525687"/>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C15D193A-FBCD-EC4A-9D02-CC92CF814B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53A6C64-52BC-A041-AEF5-E2574B6C431B}"/>
              </a:ext>
            </a:extLst>
          </p:cNvPr>
          <p:cNvSpPr>
            <a:spLocks noGrp="1" noChangeArrowheads="1"/>
          </p:cNvSpPr>
          <p:nvPr>
            <p:ph type="sldNum" sz="quarter" idx="11"/>
          </p:nvPr>
        </p:nvSpPr>
        <p:spPr>
          <a:ln/>
        </p:spPr>
        <p:txBody>
          <a:bodyPr/>
          <a:lstStyle>
            <a:lvl1pPr>
              <a:defRPr/>
            </a:lvl1pPr>
          </a:lstStyle>
          <a:p>
            <a:pPr>
              <a:defRPr/>
            </a:pPr>
            <a:fld id="{B3FB6CB3-D25C-CC42-8163-C217BD73210A}" type="slidenum">
              <a:rPr lang="en-US" altLang="en-US"/>
              <a:pPr>
                <a:defRPr/>
              </a:pPr>
              <a:t>‹#›</a:t>
            </a:fld>
            <a:endParaRPr lang="en-US" altLang="en-US"/>
          </a:p>
        </p:txBody>
      </p:sp>
    </p:spTree>
    <p:extLst>
      <p:ext uri="{BB962C8B-B14F-4D97-AF65-F5344CB8AC3E}">
        <p14:creationId xmlns:p14="http://schemas.microsoft.com/office/powerpoint/2010/main" val="2943071419"/>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1281904547"/>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2687893226"/>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3369038348"/>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4128253858"/>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3548945368"/>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4262035856"/>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1134081176"/>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265288341"/>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812240881"/>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3459320194"/>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973457149"/>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96719134"/>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pn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3.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4.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1.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5.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1.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6.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image" Target="../media/image5.emf"/><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image" Target="../media/image4.png"/><Relationship Id="rId2" Type="http://schemas.openxmlformats.org/officeDocument/2006/relationships/slideLayout" Target="../slideLayouts/slideLayout58.xml"/><Relationship Id="rId16" Type="http://schemas.openxmlformats.org/officeDocument/2006/relationships/image" Target="../media/image3.png"/><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image" Target="../media/image2.png"/><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image" Target="../media/image1.png"/><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heme" Target="../theme/theme9.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image" Target="../media/image1.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image" Target="../media/image1.png"/><Relationship Id="rId3" Type="http://schemas.openxmlformats.org/officeDocument/2006/relationships/slideLayout" Target="../slideLayouts/slideLayout95.xml"/><Relationship Id="rId7" Type="http://schemas.openxmlformats.org/officeDocument/2006/relationships/slideLayout" Target="../slideLayouts/slideLayout99.xml"/><Relationship Id="rId12" Type="http://schemas.openxmlformats.org/officeDocument/2006/relationships/theme" Target="../theme/theme10.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5" Type="http://schemas.openxmlformats.org/officeDocument/2006/relationships/slideLayout" Target="../slideLayouts/slideLayout97.xml"/><Relationship Id="rId10" Type="http://schemas.openxmlformats.org/officeDocument/2006/relationships/slideLayout" Target="../slideLayouts/slideLayout102.xml"/><Relationship Id="rId4" Type="http://schemas.openxmlformats.org/officeDocument/2006/relationships/slideLayout" Target="../slideLayouts/slideLayout96.xml"/><Relationship Id="rId9" Type="http://schemas.openxmlformats.org/officeDocument/2006/relationships/slideLayout" Target="../slideLayouts/slideLayout10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image" Target="../media/image1.png"/><Relationship Id="rId3" Type="http://schemas.openxmlformats.org/officeDocument/2006/relationships/slideLayout" Target="../slideLayouts/slideLayout106.xml"/><Relationship Id="rId7" Type="http://schemas.openxmlformats.org/officeDocument/2006/relationships/slideLayout" Target="../slideLayouts/slideLayout110.xml"/><Relationship Id="rId12" Type="http://schemas.openxmlformats.org/officeDocument/2006/relationships/theme" Target="../theme/theme11.xml"/><Relationship Id="rId2" Type="http://schemas.openxmlformats.org/officeDocument/2006/relationships/slideLayout" Target="../slideLayouts/slideLayout105.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0" Type="http://schemas.openxmlformats.org/officeDocument/2006/relationships/slideLayout" Target="../slideLayouts/slideLayout113.xml"/><Relationship Id="rId4" Type="http://schemas.openxmlformats.org/officeDocument/2006/relationships/slideLayout" Target="../slideLayouts/slideLayout107.xml"/><Relationship Id="rId9"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image" Target="../media/image1.png"/><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theme" Target="../theme/theme12.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image" Target="../media/image1.png"/><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13.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theme" Target="../theme/theme1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image" Target="../media/image1.png"/><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7.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theme" Target="../theme/theme16.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8.xml"/><Relationship Id="rId13" Type="http://schemas.openxmlformats.org/officeDocument/2006/relationships/image" Target="../media/image1.png"/><Relationship Id="rId3" Type="http://schemas.openxmlformats.org/officeDocument/2006/relationships/slideLayout" Target="../slideLayouts/slideLayout173.xml"/><Relationship Id="rId7" Type="http://schemas.openxmlformats.org/officeDocument/2006/relationships/slideLayout" Target="../slideLayouts/slideLayout177.xml"/><Relationship Id="rId12" Type="http://schemas.openxmlformats.org/officeDocument/2006/relationships/theme" Target="../theme/theme17.xml"/><Relationship Id="rId2" Type="http://schemas.openxmlformats.org/officeDocument/2006/relationships/slideLayout" Target="../slideLayouts/slideLayout172.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slideLayout" Target="../slideLayouts/slideLayout181.xml"/><Relationship Id="rId5" Type="http://schemas.openxmlformats.org/officeDocument/2006/relationships/slideLayout" Target="../slideLayouts/slideLayout175.xml"/><Relationship Id="rId10" Type="http://schemas.openxmlformats.org/officeDocument/2006/relationships/slideLayout" Target="../slideLayouts/slideLayout180.xml"/><Relationship Id="rId4" Type="http://schemas.openxmlformats.org/officeDocument/2006/relationships/slideLayout" Target="../slideLayouts/slideLayout174.xml"/><Relationship Id="rId9"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9.xml"/><Relationship Id="rId3" Type="http://schemas.openxmlformats.org/officeDocument/2006/relationships/slideLayout" Target="../slideLayouts/slideLayout184.xml"/><Relationship Id="rId7" Type="http://schemas.openxmlformats.org/officeDocument/2006/relationships/slideLayout" Target="../slideLayouts/slideLayout188.xml"/><Relationship Id="rId12" Type="http://schemas.openxmlformats.org/officeDocument/2006/relationships/theme" Target="../theme/theme18.xml"/><Relationship Id="rId2" Type="http://schemas.openxmlformats.org/officeDocument/2006/relationships/slideLayout" Target="../slideLayouts/slideLayout183.xml"/><Relationship Id="rId1" Type="http://schemas.openxmlformats.org/officeDocument/2006/relationships/slideLayout" Target="../slideLayouts/slideLayout182.xml"/><Relationship Id="rId6" Type="http://schemas.openxmlformats.org/officeDocument/2006/relationships/slideLayout" Target="../slideLayouts/slideLayout187.xml"/><Relationship Id="rId11" Type="http://schemas.openxmlformats.org/officeDocument/2006/relationships/slideLayout" Target="../slideLayouts/slideLayout192.xml"/><Relationship Id="rId5" Type="http://schemas.openxmlformats.org/officeDocument/2006/relationships/slideLayout" Target="../slideLayouts/slideLayout186.xml"/><Relationship Id="rId10" Type="http://schemas.openxmlformats.org/officeDocument/2006/relationships/slideLayout" Target="../slideLayouts/slideLayout191.xml"/><Relationship Id="rId4" Type="http://schemas.openxmlformats.org/officeDocument/2006/relationships/slideLayout" Target="../slideLayouts/slideLayout185.xml"/><Relationship Id="rId9" Type="http://schemas.openxmlformats.org/officeDocument/2006/relationships/slideLayout" Target="../slideLayouts/slideLayout19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image" Target="../media/image1.png"/><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theme" Target="../theme/theme1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1.xml"/><Relationship Id="rId3" Type="http://schemas.openxmlformats.org/officeDocument/2006/relationships/slideLayout" Target="../slideLayouts/slideLayout206.xml"/><Relationship Id="rId7" Type="http://schemas.openxmlformats.org/officeDocument/2006/relationships/slideLayout" Target="../slideLayouts/slideLayout210.xml"/><Relationship Id="rId12" Type="http://schemas.openxmlformats.org/officeDocument/2006/relationships/theme" Target="../theme/theme20.xml"/><Relationship Id="rId2" Type="http://schemas.openxmlformats.org/officeDocument/2006/relationships/slideLayout" Target="../slideLayouts/slideLayout205.xml"/><Relationship Id="rId1" Type="http://schemas.openxmlformats.org/officeDocument/2006/relationships/slideLayout" Target="../slideLayouts/slideLayout204.xml"/><Relationship Id="rId6" Type="http://schemas.openxmlformats.org/officeDocument/2006/relationships/slideLayout" Target="../slideLayouts/slideLayout209.xml"/><Relationship Id="rId11" Type="http://schemas.openxmlformats.org/officeDocument/2006/relationships/slideLayout" Target="../slideLayouts/slideLayout214.xml"/><Relationship Id="rId5" Type="http://schemas.openxmlformats.org/officeDocument/2006/relationships/slideLayout" Target="../slideLayouts/slideLayout208.xml"/><Relationship Id="rId10" Type="http://schemas.openxmlformats.org/officeDocument/2006/relationships/slideLayout" Target="../slideLayouts/slideLayout213.xml"/><Relationship Id="rId4" Type="http://schemas.openxmlformats.org/officeDocument/2006/relationships/slideLayout" Target="../slideLayouts/slideLayout207.xml"/><Relationship Id="rId9" Type="http://schemas.openxmlformats.org/officeDocument/2006/relationships/slideLayout" Target="../slideLayouts/slideLayout212.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theme" Target="../theme/theme21.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2" Type="http://schemas.openxmlformats.org/officeDocument/2006/relationships/slideLayout" Target="../slideLayouts/slideLayout216.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0" Type="http://schemas.openxmlformats.org/officeDocument/2006/relationships/slideLayout" Target="../slideLayouts/slideLayout224.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image" Target="../media/image1.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4.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theme" Target="../theme/theme22.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image" Target="../media/image1.png"/><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23.xml"/><Relationship Id="rId2" Type="http://schemas.openxmlformats.org/officeDocument/2006/relationships/slideLayout" Target="../slideLayouts/slideLayout239.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12" Type="http://schemas.openxmlformats.org/officeDocument/2006/relationships/theme" Target="../theme/theme24.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7.xml"/><Relationship Id="rId13" Type="http://schemas.openxmlformats.org/officeDocument/2006/relationships/theme" Target="../theme/theme25.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slideLayout" Target="../slideLayouts/slideLayout271.xml"/><Relationship Id="rId2" Type="http://schemas.openxmlformats.org/officeDocument/2006/relationships/slideLayout" Target="../slideLayouts/slideLayout261.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4" Type="http://schemas.openxmlformats.org/officeDocument/2006/relationships/slideLayout" Target="../slideLayouts/slideLayout263.xml"/><Relationship Id="rId9"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9.xml"/><Relationship Id="rId13" Type="http://schemas.openxmlformats.org/officeDocument/2006/relationships/theme" Target="../theme/theme26.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12" Type="http://schemas.openxmlformats.org/officeDocument/2006/relationships/slideLayout" Target="../slideLayouts/slideLayout283.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11" Type="http://schemas.openxmlformats.org/officeDocument/2006/relationships/slideLayout" Target="../slideLayouts/slideLayout282.xml"/><Relationship Id="rId5" Type="http://schemas.openxmlformats.org/officeDocument/2006/relationships/slideLayout" Target="../slideLayouts/slideLayout276.xml"/><Relationship Id="rId10" Type="http://schemas.openxmlformats.org/officeDocument/2006/relationships/slideLayout" Target="../slideLayouts/slideLayout281.xml"/><Relationship Id="rId4" Type="http://schemas.openxmlformats.org/officeDocument/2006/relationships/slideLayout" Target="../slideLayouts/slideLayout275.xml"/><Relationship Id="rId9" Type="http://schemas.openxmlformats.org/officeDocument/2006/relationships/slideLayout" Target="../slideLayouts/slideLayout280.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theme" Target="../theme/theme27.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image" Target="../media/image1.png"/></Relationships>
</file>

<file path=ppt/slideMasters/_rels/slideMaster28.xml.rels><?xml version="1.0" encoding="UTF-8" standalone="yes"?>
<Relationships xmlns="http://schemas.openxmlformats.org/package/2006/relationships"><Relationship Id="rId8" Type="http://schemas.openxmlformats.org/officeDocument/2006/relationships/theme" Target="../theme/theme28.xml"/><Relationship Id="rId3" Type="http://schemas.openxmlformats.org/officeDocument/2006/relationships/slideLayout" Target="../slideLayouts/slideLayout298.xml"/><Relationship Id="rId7" Type="http://schemas.openxmlformats.org/officeDocument/2006/relationships/slideLayout" Target="../slideLayouts/slideLayout302.xml"/><Relationship Id="rId2" Type="http://schemas.openxmlformats.org/officeDocument/2006/relationships/slideLayout" Target="../slideLayouts/slideLayout297.xml"/><Relationship Id="rId1" Type="http://schemas.openxmlformats.org/officeDocument/2006/relationships/slideLayout" Target="../slideLayouts/slideLayout296.xml"/><Relationship Id="rId6" Type="http://schemas.openxmlformats.org/officeDocument/2006/relationships/slideLayout" Target="../slideLayouts/slideLayout301.xml"/><Relationship Id="rId5" Type="http://schemas.openxmlformats.org/officeDocument/2006/relationships/slideLayout" Target="../slideLayouts/slideLayout300.xml"/><Relationship Id="rId4" Type="http://schemas.openxmlformats.org/officeDocument/2006/relationships/slideLayout" Target="../slideLayouts/slideLayout299.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0.xml"/><Relationship Id="rId13" Type="http://schemas.openxmlformats.org/officeDocument/2006/relationships/image" Target="../media/image1.png"/><Relationship Id="rId3" Type="http://schemas.openxmlformats.org/officeDocument/2006/relationships/slideLayout" Target="../slideLayouts/slideLayout305.xml"/><Relationship Id="rId7" Type="http://schemas.openxmlformats.org/officeDocument/2006/relationships/slideLayout" Target="../slideLayouts/slideLayout309.xml"/><Relationship Id="rId12" Type="http://schemas.openxmlformats.org/officeDocument/2006/relationships/theme" Target="../theme/theme29.xml"/><Relationship Id="rId2" Type="http://schemas.openxmlformats.org/officeDocument/2006/relationships/slideLayout" Target="../slideLayouts/slideLayout304.xml"/><Relationship Id="rId1" Type="http://schemas.openxmlformats.org/officeDocument/2006/relationships/slideLayout" Target="../slideLayouts/slideLayout303.xml"/><Relationship Id="rId6" Type="http://schemas.openxmlformats.org/officeDocument/2006/relationships/slideLayout" Target="../slideLayouts/slideLayout308.xml"/><Relationship Id="rId11" Type="http://schemas.openxmlformats.org/officeDocument/2006/relationships/slideLayout" Target="../slideLayouts/slideLayout313.xml"/><Relationship Id="rId5" Type="http://schemas.openxmlformats.org/officeDocument/2006/relationships/slideLayout" Target="../slideLayouts/slideLayout307.xml"/><Relationship Id="rId10" Type="http://schemas.openxmlformats.org/officeDocument/2006/relationships/slideLayout" Target="../slideLayouts/slideLayout312.xml"/><Relationship Id="rId4" Type="http://schemas.openxmlformats.org/officeDocument/2006/relationships/slideLayout" Target="../slideLayouts/slideLayout306.xml"/><Relationship Id="rId9"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1.xml"/><Relationship Id="rId13" Type="http://schemas.openxmlformats.org/officeDocument/2006/relationships/image" Target="../media/image1.png"/><Relationship Id="rId3" Type="http://schemas.openxmlformats.org/officeDocument/2006/relationships/slideLayout" Target="../slideLayouts/slideLayout316.xml"/><Relationship Id="rId7" Type="http://schemas.openxmlformats.org/officeDocument/2006/relationships/slideLayout" Target="../slideLayouts/slideLayout320.xml"/><Relationship Id="rId12" Type="http://schemas.openxmlformats.org/officeDocument/2006/relationships/theme" Target="../theme/theme30.xml"/><Relationship Id="rId2" Type="http://schemas.openxmlformats.org/officeDocument/2006/relationships/slideLayout" Target="../slideLayouts/slideLayout315.xml"/><Relationship Id="rId1" Type="http://schemas.openxmlformats.org/officeDocument/2006/relationships/slideLayout" Target="../slideLayouts/slideLayout314.xml"/><Relationship Id="rId6" Type="http://schemas.openxmlformats.org/officeDocument/2006/relationships/slideLayout" Target="../slideLayouts/slideLayout319.xml"/><Relationship Id="rId11" Type="http://schemas.openxmlformats.org/officeDocument/2006/relationships/slideLayout" Target="../slideLayouts/slideLayout324.xml"/><Relationship Id="rId5" Type="http://schemas.openxmlformats.org/officeDocument/2006/relationships/slideLayout" Target="../slideLayouts/slideLayout318.xml"/><Relationship Id="rId10" Type="http://schemas.openxmlformats.org/officeDocument/2006/relationships/slideLayout" Target="../slideLayouts/slideLayout323.xml"/><Relationship Id="rId4" Type="http://schemas.openxmlformats.org/officeDocument/2006/relationships/slideLayout" Target="../slideLayouts/slideLayout317.xml"/><Relationship Id="rId9"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image" Target="../media/image1.png"/><Relationship Id="rId3" Type="http://schemas.openxmlformats.org/officeDocument/2006/relationships/slideLayout" Target="../slideLayouts/slideLayout327.xml"/><Relationship Id="rId7" Type="http://schemas.openxmlformats.org/officeDocument/2006/relationships/slideLayout" Target="../slideLayouts/slideLayout331.xml"/><Relationship Id="rId12" Type="http://schemas.openxmlformats.org/officeDocument/2006/relationships/theme" Target="../theme/theme31.xml"/><Relationship Id="rId2" Type="http://schemas.openxmlformats.org/officeDocument/2006/relationships/slideLayout" Target="../slideLayouts/slideLayout326.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5" Type="http://schemas.openxmlformats.org/officeDocument/2006/relationships/slideLayout" Target="../slideLayouts/slideLayout329.xml"/><Relationship Id="rId10" Type="http://schemas.openxmlformats.org/officeDocument/2006/relationships/slideLayout" Target="../slideLayouts/slideLayout334.xml"/><Relationship Id="rId4" Type="http://schemas.openxmlformats.org/officeDocument/2006/relationships/slideLayout" Target="../slideLayouts/slideLayout328.xml"/><Relationship Id="rId9"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3.xml"/><Relationship Id="rId13" Type="http://schemas.openxmlformats.org/officeDocument/2006/relationships/image" Target="../media/image1.png"/><Relationship Id="rId3" Type="http://schemas.openxmlformats.org/officeDocument/2006/relationships/slideLayout" Target="../slideLayouts/slideLayout338.xml"/><Relationship Id="rId7" Type="http://schemas.openxmlformats.org/officeDocument/2006/relationships/slideLayout" Target="../slideLayouts/slideLayout342.xml"/><Relationship Id="rId12" Type="http://schemas.openxmlformats.org/officeDocument/2006/relationships/theme" Target="../theme/theme32.xml"/><Relationship Id="rId2" Type="http://schemas.openxmlformats.org/officeDocument/2006/relationships/slideLayout" Target="../slideLayouts/slideLayout337.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5" Type="http://schemas.openxmlformats.org/officeDocument/2006/relationships/slideLayout" Target="../slideLayouts/slideLayout340.xml"/><Relationship Id="rId10" Type="http://schemas.openxmlformats.org/officeDocument/2006/relationships/slideLayout" Target="../slideLayouts/slideLayout345.xml"/><Relationship Id="rId4" Type="http://schemas.openxmlformats.org/officeDocument/2006/relationships/slideLayout" Target="../slideLayouts/slideLayout339.xml"/><Relationship Id="rId9"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image" Target="../media/image1.png"/><Relationship Id="rId3" Type="http://schemas.openxmlformats.org/officeDocument/2006/relationships/slideLayout" Target="../slideLayouts/slideLayout349.xml"/><Relationship Id="rId7" Type="http://schemas.openxmlformats.org/officeDocument/2006/relationships/slideLayout" Target="../slideLayouts/slideLayout353.xml"/><Relationship Id="rId12" Type="http://schemas.openxmlformats.org/officeDocument/2006/relationships/theme" Target="../theme/theme33.xml"/><Relationship Id="rId2" Type="http://schemas.openxmlformats.org/officeDocument/2006/relationships/slideLayout" Target="../slideLayouts/slideLayout348.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0" Type="http://schemas.openxmlformats.org/officeDocument/2006/relationships/slideLayout" Target="../slideLayouts/slideLayout356.xml"/><Relationship Id="rId4" Type="http://schemas.openxmlformats.org/officeDocument/2006/relationships/slideLayout" Target="../slideLayouts/slideLayout350.xml"/><Relationship Id="rId9"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image" Target="../media/image1.png"/><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theme" Target="../theme/theme34.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6.xml"/><Relationship Id="rId13" Type="http://schemas.openxmlformats.org/officeDocument/2006/relationships/image" Target="../media/image1.png"/><Relationship Id="rId3" Type="http://schemas.openxmlformats.org/officeDocument/2006/relationships/slideLayout" Target="../slideLayouts/slideLayout371.xml"/><Relationship Id="rId7" Type="http://schemas.openxmlformats.org/officeDocument/2006/relationships/slideLayout" Target="../slideLayouts/slideLayout375.xml"/><Relationship Id="rId12" Type="http://schemas.openxmlformats.org/officeDocument/2006/relationships/theme" Target="../theme/theme35.xml"/><Relationship Id="rId2" Type="http://schemas.openxmlformats.org/officeDocument/2006/relationships/slideLayout" Target="../slideLayouts/slideLayout370.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5" Type="http://schemas.openxmlformats.org/officeDocument/2006/relationships/slideLayout" Target="../slideLayouts/slideLayout373.xml"/><Relationship Id="rId10" Type="http://schemas.openxmlformats.org/officeDocument/2006/relationships/slideLayout" Target="../slideLayouts/slideLayout378.xml"/><Relationship Id="rId4" Type="http://schemas.openxmlformats.org/officeDocument/2006/relationships/slideLayout" Target="../slideLayouts/slideLayout372.xml"/><Relationship Id="rId9" Type="http://schemas.openxmlformats.org/officeDocument/2006/relationships/slideLayout" Target="../slideLayouts/slideLayout37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7.xml"/><Relationship Id="rId13" Type="http://schemas.openxmlformats.org/officeDocument/2006/relationships/theme" Target="../theme/theme36.xml"/><Relationship Id="rId3" Type="http://schemas.openxmlformats.org/officeDocument/2006/relationships/slideLayout" Target="../slideLayouts/slideLayout382.xml"/><Relationship Id="rId7" Type="http://schemas.openxmlformats.org/officeDocument/2006/relationships/slideLayout" Target="../slideLayouts/slideLayout386.xml"/><Relationship Id="rId12" Type="http://schemas.openxmlformats.org/officeDocument/2006/relationships/slideLayout" Target="../slideLayouts/slideLayout391.xml"/><Relationship Id="rId2" Type="http://schemas.openxmlformats.org/officeDocument/2006/relationships/slideLayout" Target="../slideLayouts/slideLayout381.xml"/><Relationship Id="rId1" Type="http://schemas.openxmlformats.org/officeDocument/2006/relationships/slideLayout" Target="../slideLayouts/slideLayout380.xml"/><Relationship Id="rId6" Type="http://schemas.openxmlformats.org/officeDocument/2006/relationships/slideLayout" Target="../slideLayouts/slideLayout385.xml"/><Relationship Id="rId11" Type="http://schemas.openxmlformats.org/officeDocument/2006/relationships/slideLayout" Target="../slideLayouts/slideLayout390.xml"/><Relationship Id="rId5" Type="http://schemas.openxmlformats.org/officeDocument/2006/relationships/slideLayout" Target="../slideLayouts/slideLayout384.xml"/><Relationship Id="rId10" Type="http://schemas.openxmlformats.org/officeDocument/2006/relationships/slideLayout" Target="../slideLayouts/slideLayout389.xml"/><Relationship Id="rId4" Type="http://schemas.openxmlformats.org/officeDocument/2006/relationships/slideLayout" Target="../slideLayouts/slideLayout383.xml"/><Relationship Id="rId9" Type="http://schemas.openxmlformats.org/officeDocument/2006/relationships/slideLayout" Target="../slideLayouts/slideLayout388.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9.xml"/><Relationship Id="rId13" Type="http://schemas.openxmlformats.org/officeDocument/2006/relationships/image" Target="../media/image1.png"/><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theme" Target="../theme/theme37.xml"/><Relationship Id="rId2" Type="http://schemas.openxmlformats.org/officeDocument/2006/relationships/slideLayout" Target="../slideLayouts/slideLayout393.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0" Type="http://schemas.openxmlformats.org/officeDocument/2006/relationships/slideLayout" Target="../slideLayouts/slideLayout401.xml"/><Relationship Id="rId4" Type="http://schemas.openxmlformats.org/officeDocument/2006/relationships/slideLayout" Target="../slideLayouts/slideLayout395.xml"/><Relationship Id="rId9"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10.xml"/><Relationship Id="rId3" Type="http://schemas.openxmlformats.org/officeDocument/2006/relationships/slideLayout" Target="../slideLayouts/slideLayout405.xml"/><Relationship Id="rId7" Type="http://schemas.openxmlformats.org/officeDocument/2006/relationships/slideLayout" Target="../slideLayouts/slideLayout409.xml"/><Relationship Id="rId12" Type="http://schemas.openxmlformats.org/officeDocument/2006/relationships/theme" Target="../theme/theme38.xml"/><Relationship Id="rId2" Type="http://schemas.openxmlformats.org/officeDocument/2006/relationships/slideLayout" Target="../slideLayouts/slideLayout404.xml"/><Relationship Id="rId1" Type="http://schemas.openxmlformats.org/officeDocument/2006/relationships/slideLayout" Target="../slideLayouts/slideLayout403.xml"/><Relationship Id="rId6" Type="http://schemas.openxmlformats.org/officeDocument/2006/relationships/slideLayout" Target="../slideLayouts/slideLayout408.xml"/><Relationship Id="rId11" Type="http://schemas.openxmlformats.org/officeDocument/2006/relationships/slideLayout" Target="../slideLayouts/slideLayout413.xml"/><Relationship Id="rId5" Type="http://schemas.openxmlformats.org/officeDocument/2006/relationships/slideLayout" Target="../slideLayouts/slideLayout407.xml"/><Relationship Id="rId10" Type="http://schemas.openxmlformats.org/officeDocument/2006/relationships/slideLayout" Target="../slideLayouts/slideLayout412.xml"/><Relationship Id="rId4" Type="http://schemas.openxmlformats.org/officeDocument/2006/relationships/slideLayout" Target="../slideLayouts/slideLayout406.xml"/><Relationship Id="rId9" Type="http://schemas.openxmlformats.org/officeDocument/2006/relationships/slideLayout" Target="../slideLayouts/slideLayout41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21.xml"/><Relationship Id="rId13" Type="http://schemas.openxmlformats.org/officeDocument/2006/relationships/image" Target="../media/image1.png"/><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9.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2.xml"/><Relationship Id="rId13" Type="http://schemas.openxmlformats.org/officeDocument/2006/relationships/image" Target="../media/image1.png"/><Relationship Id="rId3" Type="http://schemas.openxmlformats.org/officeDocument/2006/relationships/slideLayout" Target="../slideLayouts/slideLayout427.xml"/><Relationship Id="rId7" Type="http://schemas.openxmlformats.org/officeDocument/2006/relationships/slideLayout" Target="../slideLayouts/slideLayout431.xml"/><Relationship Id="rId12" Type="http://schemas.openxmlformats.org/officeDocument/2006/relationships/theme" Target="../theme/theme40.xml"/><Relationship Id="rId2" Type="http://schemas.openxmlformats.org/officeDocument/2006/relationships/slideLayout" Target="../slideLayouts/slideLayout426.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5" Type="http://schemas.openxmlformats.org/officeDocument/2006/relationships/slideLayout" Target="../slideLayouts/slideLayout429.xml"/><Relationship Id="rId10" Type="http://schemas.openxmlformats.org/officeDocument/2006/relationships/slideLayout" Target="../slideLayouts/slideLayout434.xml"/><Relationship Id="rId4" Type="http://schemas.openxmlformats.org/officeDocument/2006/relationships/slideLayout" Target="../slideLayouts/slideLayout428.xml"/><Relationship Id="rId9" Type="http://schemas.openxmlformats.org/officeDocument/2006/relationships/slideLayout" Target="../slideLayouts/slideLayout433.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3.xml"/><Relationship Id="rId3" Type="http://schemas.openxmlformats.org/officeDocument/2006/relationships/slideLayout" Target="../slideLayouts/slideLayout438.xml"/><Relationship Id="rId7" Type="http://schemas.openxmlformats.org/officeDocument/2006/relationships/slideLayout" Target="../slideLayouts/slideLayout442.xml"/><Relationship Id="rId12" Type="http://schemas.openxmlformats.org/officeDocument/2006/relationships/theme" Target="../theme/theme41.xml"/><Relationship Id="rId2" Type="http://schemas.openxmlformats.org/officeDocument/2006/relationships/slideLayout" Target="../slideLayouts/slideLayout437.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0" Type="http://schemas.openxmlformats.org/officeDocument/2006/relationships/slideLayout" Target="../slideLayouts/slideLayout445.xml"/><Relationship Id="rId4" Type="http://schemas.openxmlformats.org/officeDocument/2006/relationships/slideLayout" Target="../slideLayouts/slideLayout439.xml"/><Relationship Id="rId9" Type="http://schemas.openxmlformats.org/officeDocument/2006/relationships/slideLayout" Target="../slideLayouts/slideLayout44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4.xml"/><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theme" Target="../theme/theme42.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5.xml"/><Relationship Id="rId3" Type="http://schemas.openxmlformats.org/officeDocument/2006/relationships/slideLayout" Target="../slideLayouts/slideLayout460.xml"/><Relationship Id="rId7" Type="http://schemas.openxmlformats.org/officeDocument/2006/relationships/slideLayout" Target="../slideLayouts/slideLayout464.xml"/><Relationship Id="rId12" Type="http://schemas.openxmlformats.org/officeDocument/2006/relationships/theme" Target="../theme/theme43.xml"/><Relationship Id="rId2" Type="http://schemas.openxmlformats.org/officeDocument/2006/relationships/slideLayout" Target="../slideLayouts/slideLayout459.xml"/><Relationship Id="rId1" Type="http://schemas.openxmlformats.org/officeDocument/2006/relationships/slideLayout" Target="../slideLayouts/slideLayout458.xml"/><Relationship Id="rId6" Type="http://schemas.openxmlformats.org/officeDocument/2006/relationships/slideLayout" Target="../slideLayouts/slideLayout463.xml"/><Relationship Id="rId11" Type="http://schemas.openxmlformats.org/officeDocument/2006/relationships/slideLayout" Target="../slideLayouts/slideLayout468.xml"/><Relationship Id="rId5" Type="http://schemas.openxmlformats.org/officeDocument/2006/relationships/slideLayout" Target="../slideLayouts/slideLayout462.xml"/><Relationship Id="rId10" Type="http://schemas.openxmlformats.org/officeDocument/2006/relationships/slideLayout" Target="../slideLayouts/slideLayout467.xml"/><Relationship Id="rId4" Type="http://schemas.openxmlformats.org/officeDocument/2006/relationships/slideLayout" Target="../slideLayouts/slideLayout461.xml"/><Relationship Id="rId9" Type="http://schemas.openxmlformats.org/officeDocument/2006/relationships/slideLayout" Target="../slideLayouts/slideLayout466.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6.xml"/><Relationship Id="rId3" Type="http://schemas.openxmlformats.org/officeDocument/2006/relationships/slideLayout" Target="../slideLayouts/slideLayout471.xml"/><Relationship Id="rId7" Type="http://schemas.openxmlformats.org/officeDocument/2006/relationships/slideLayout" Target="../slideLayouts/slideLayout475.xml"/><Relationship Id="rId12" Type="http://schemas.openxmlformats.org/officeDocument/2006/relationships/theme" Target="../theme/theme44.xml"/><Relationship Id="rId2" Type="http://schemas.openxmlformats.org/officeDocument/2006/relationships/slideLayout" Target="../slideLayouts/slideLayout470.xml"/><Relationship Id="rId1" Type="http://schemas.openxmlformats.org/officeDocument/2006/relationships/slideLayout" Target="../slideLayouts/slideLayout469.xml"/><Relationship Id="rId6" Type="http://schemas.openxmlformats.org/officeDocument/2006/relationships/slideLayout" Target="../slideLayouts/slideLayout474.xml"/><Relationship Id="rId11" Type="http://schemas.openxmlformats.org/officeDocument/2006/relationships/slideLayout" Target="../slideLayouts/slideLayout479.xml"/><Relationship Id="rId5" Type="http://schemas.openxmlformats.org/officeDocument/2006/relationships/slideLayout" Target="../slideLayouts/slideLayout473.xml"/><Relationship Id="rId10" Type="http://schemas.openxmlformats.org/officeDocument/2006/relationships/slideLayout" Target="../slideLayouts/slideLayout478.xml"/><Relationship Id="rId4" Type="http://schemas.openxmlformats.org/officeDocument/2006/relationships/slideLayout" Target="../slideLayouts/slideLayout472.xml"/><Relationship Id="rId9" Type="http://schemas.openxmlformats.org/officeDocument/2006/relationships/slideLayout" Target="../slideLayouts/slideLayout477.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7.xml"/><Relationship Id="rId3" Type="http://schemas.openxmlformats.org/officeDocument/2006/relationships/slideLayout" Target="../slideLayouts/slideLayout482.xml"/><Relationship Id="rId7" Type="http://schemas.openxmlformats.org/officeDocument/2006/relationships/slideLayout" Target="../slideLayouts/slideLayout486.xml"/><Relationship Id="rId12" Type="http://schemas.openxmlformats.org/officeDocument/2006/relationships/theme" Target="../theme/theme45.xml"/><Relationship Id="rId2" Type="http://schemas.openxmlformats.org/officeDocument/2006/relationships/slideLayout" Target="../slideLayouts/slideLayout481.xml"/><Relationship Id="rId1" Type="http://schemas.openxmlformats.org/officeDocument/2006/relationships/slideLayout" Target="../slideLayouts/slideLayout480.xml"/><Relationship Id="rId6" Type="http://schemas.openxmlformats.org/officeDocument/2006/relationships/slideLayout" Target="../slideLayouts/slideLayout485.xml"/><Relationship Id="rId11" Type="http://schemas.openxmlformats.org/officeDocument/2006/relationships/slideLayout" Target="../slideLayouts/slideLayout490.xml"/><Relationship Id="rId5" Type="http://schemas.openxmlformats.org/officeDocument/2006/relationships/slideLayout" Target="../slideLayouts/slideLayout484.xml"/><Relationship Id="rId10" Type="http://schemas.openxmlformats.org/officeDocument/2006/relationships/slideLayout" Target="../slideLayouts/slideLayout489.xml"/><Relationship Id="rId4" Type="http://schemas.openxmlformats.org/officeDocument/2006/relationships/slideLayout" Target="../slideLayouts/slideLayout483.xml"/><Relationship Id="rId9" Type="http://schemas.openxmlformats.org/officeDocument/2006/relationships/slideLayout" Target="../slideLayouts/slideLayout488.xml"/></Relationships>
</file>

<file path=ppt/slideMasters/_rels/slideMaster46.xml.rels><?xml version="1.0" encoding="UTF-8" standalone="yes"?>
<Relationships xmlns="http://schemas.openxmlformats.org/package/2006/relationships"><Relationship Id="rId3" Type="http://schemas.openxmlformats.org/officeDocument/2006/relationships/slideLayout" Target="../slideLayouts/slideLayout493.xml"/><Relationship Id="rId7" Type="http://schemas.openxmlformats.org/officeDocument/2006/relationships/theme" Target="../theme/theme46.xml"/><Relationship Id="rId2" Type="http://schemas.openxmlformats.org/officeDocument/2006/relationships/slideLayout" Target="../slideLayouts/slideLayout492.xml"/><Relationship Id="rId1" Type="http://schemas.openxmlformats.org/officeDocument/2006/relationships/slideLayout" Target="../slideLayouts/slideLayout491.xml"/><Relationship Id="rId6" Type="http://schemas.openxmlformats.org/officeDocument/2006/relationships/slideLayout" Target="../slideLayouts/slideLayout496.xml"/><Relationship Id="rId5" Type="http://schemas.openxmlformats.org/officeDocument/2006/relationships/slideLayout" Target="../slideLayouts/slideLayout495.xml"/><Relationship Id="rId4" Type="http://schemas.openxmlformats.org/officeDocument/2006/relationships/slideLayout" Target="../slideLayouts/slideLayout494.xml"/></Relationships>
</file>

<file path=ppt/slideMasters/_rels/slideMaster47.xml.rels><?xml version="1.0" encoding="UTF-8" standalone="yes"?>
<Relationships xmlns="http://schemas.openxmlformats.org/package/2006/relationships"><Relationship Id="rId3" Type="http://schemas.openxmlformats.org/officeDocument/2006/relationships/slideLayout" Target="../slideLayouts/slideLayout499.xml"/><Relationship Id="rId7" Type="http://schemas.openxmlformats.org/officeDocument/2006/relationships/theme" Target="../theme/theme47.xml"/><Relationship Id="rId2" Type="http://schemas.openxmlformats.org/officeDocument/2006/relationships/slideLayout" Target="../slideLayouts/slideLayout498.xml"/><Relationship Id="rId1" Type="http://schemas.openxmlformats.org/officeDocument/2006/relationships/slideLayout" Target="../slideLayouts/slideLayout497.xml"/><Relationship Id="rId6" Type="http://schemas.openxmlformats.org/officeDocument/2006/relationships/slideLayout" Target="../slideLayouts/slideLayout502.xml"/><Relationship Id="rId5" Type="http://schemas.openxmlformats.org/officeDocument/2006/relationships/slideLayout" Target="../slideLayouts/slideLayout501.xml"/><Relationship Id="rId4" Type="http://schemas.openxmlformats.org/officeDocument/2006/relationships/slideLayout" Target="../slideLayouts/slideLayout500.xml"/></Relationships>
</file>

<file path=ppt/slideMasters/_rels/slideMaster48.xml.rels><?xml version="1.0" encoding="UTF-8" standalone="yes"?>
<Relationships xmlns="http://schemas.openxmlformats.org/package/2006/relationships"><Relationship Id="rId3" Type="http://schemas.openxmlformats.org/officeDocument/2006/relationships/slideLayout" Target="../slideLayouts/slideLayout505.xml"/><Relationship Id="rId7" Type="http://schemas.openxmlformats.org/officeDocument/2006/relationships/theme" Target="../theme/theme48.xml"/><Relationship Id="rId2" Type="http://schemas.openxmlformats.org/officeDocument/2006/relationships/slideLayout" Target="../slideLayouts/slideLayout504.xml"/><Relationship Id="rId1" Type="http://schemas.openxmlformats.org/officeDocument/2006/relationships/slideLayout" Target="../slideLayouts/slideLayout503.xml"/><Relationship Id="rId6" Type="http://schemas.openxmlformats.org/officeDocument/2006/relationships/slideLayout" Target="../slideLayouts/slideLayout508.xml"/><Relationship Id="rId5" Type="http://schemas.openxmlformats.org/officeDocument/2006/relationships/slideLayout" Target="../slideLayouts/slideLayout507.xml"/><Relationship Id="rId4" Type="http://schemas.openxmlformats.org/officeDocument/2006/relationships/slideLayout" Target="../slideLayouts/slideLayout506.xml"/></Relationships>
</file>

<file path=ppt/slideMasters/_rels/slideMaster49.xml.rels><?xml version="1.0" encoding="UTF-8" standalone="yes"?>
<Relationships xmlns="http://schemas.openxmlformats.org/package/2006/relationships"><Relationship Id="rId8" Type="http://schemas.openxmlformats.org/officeDocument/2006/relationships/theme" Target="../theme/theme49.xml"/><Relationship Id="rId3" Type="http://schemas.openxmlformats.org/officeDocument/2006/relationships/slideLayout" Target="../slideLayouts/slideLayout511.xml"/><Relationship Id="rId7" Type="http://schemas.openxmlformats.org/officeDocument/2006/relationships/slideLayout" Target="../slideLayouts/slideLayout515.xml"/><Relationship Id="rId2" Type="http://schemas.openxmlformats.org/officeDocument/2006/relationships/slideLayout" Target="../slideLayouts/slideLayout510.xml"/><Relationship Id="rId1" Type="http://schemas.openxmlformats.org/officeDocument/2006/relationships/slideLayout" Target="../slideLayouts/slideLayout509.xml"/><Relationship Id="rId6" Type="http://schemas.openxmlformats.org/officeDocument/2006/relationships/slideLayout" Target="../slideLayouts/slideLayout514.xml"/><Relationship Id="rId5" Type="http://schemas.openxmlformats.org/officeDocument/2006/relationships/slideLayout" Target="../slideLayouts/slideLayout513.xml"/><Relationship Id="rId4" Type="http://schemas.openxmlformats.org/officeDocument/2006/relationships/slideLayout" Target="../slideLayouts/slideLayout512.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23.xml"/><Relationship Id="rId3" Type="http://schemas.openxmlformats.org/officeDocument/2006/relationships/slideLayout" Target="../slideLayouts/slideLayout518.xml"/><Relationship Id="rId7" Type="http://schemas.openxmlformats.org/officeDocument/2006/relationships/slideLayout" Target="../slideLayouts/slideLayout522.xml"/><Relationship Id="rId12" Type="http://schemas.openxmlformats.org/officeDocument/2006/relationships/theme" Target="../theme/theme50.xml"/><Relationship Id="rId2" Type="http://schemas.openxmlformats.org/officeDocument/2006/relationships/slideLayout" Target="../slideLayouts/slideLayout517.xml"/><Relationship Id="rId1" Type="http://schemas.openxmlformats.org/officeDocument/2006/relationships/slideLayout" Target="../slideLayouts/slideLayout516.xml"/><Relationship Id="rId6" Type="http://schemas.openxmlformats.org/officeDocument/2006/relationships/slideLayout" Target="../slideLayouts/slideLayout521.xml"/><Relationship Id="rId11" Type="http://schemas.openxmlformats.org/officeDocument/2006/relationships/slideLayout" Target="../slideLayouts/slideLayout526.xml"/><Relationship Id="rId5" Type="http://schemas.openxmlformats.org/officeDocument/2006/relationships/slideLayout" Target="../slideLayouts/slideLayout520.xml"/><Relationship Id="rId10" Type="http://schemas.openxmlformats.org/officeDocument/2006/relationships/slideLayout" Target="../slideLayouts/slideLayout525.xml"/><Relationship Id="rId4" Type="http://schemas.openxmlformats.org/officeDocument/2006/relationships/slideLayout" Target="../slideLayouts/slideLayout519.xml"/><Relationship Id="rId9" Type="http://schemas.openxmlformats.org/officeDocument/2006/relationships/slideLayout" Target="../slideLayouts/slideLayout524.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34.xml"/><Relationship Id="rId3" Type="http://schemas.openxmlformats.org/officeDocument/2006/relationships/slideLayout" Target="../slideLayouts/slideLayout529.xml"/><Relationship Id="rId7" Type="http://schemas.openxmlformats.org/officeDocument/2006/relationships/slideLayout" Target="../slideLayouts/slideLayout533.xml"/><Relationship Id="rId12" Type="http://schemas.openxmlformats.org/officeDocument/2006/relationships/theme" Target="../theme/theme51.xml"/><Relationship Id="rId2" Type="http://schemas.openxmlformats.org/officeDocument/2006/relationships/slideLayout" Target="../slideLayouts/slideLayout528.xml"/><Relationship Id="rId1" Type="http://schemas.openxmlformats.org/officeDocument/2006/relationships/slideLayout" Target="../slideLayouts/slideLayout527.xml"/><Relationship Id="rId6" Type="http://schemas.openxmlformats.org/officeDocument/2006/relationships/slideLayout" Target="../slideLayouts/slideLayout532.xml"/><Relationship Id="rId11" Type="http://schemas.openxmlformats.org/officeDocument/2006/relationships/slideLayout" Target="../slideLayouts/slideLayout537.xml"/><Relationship Id="rId5" Type="http://schemas.openxmlformats.org/officeDocument/2006/relationships/slideLayout" Target="../slideLayouts/slideLayout531.xml"/><Relationship Id="rId10" Type="http://schemas.openxmlformats.org/officeDocument/2006/relationships/slideLayout" Target="../slideLayouts/slideLayout536.xml"/><Relationship Id="rId4" Type="http://schemas.openxmlformats.org/officeDocument/2006/relationships/slideLayout" Target="../slideLayouts/slideLayout530.xml"/><Relationship Id="rId9" Type="http://schemas.openxmlformats.org/officeDocument/2006/relationships/slideLayout" Target="../slideLayouts/slideLayout535.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45.xml"/><Relationship Id="rId13" Type="http://schemas.openxmlformats.org/officeDocument/2006/relationships/image" Target="../media/image1.png"/><Relationship Id="rId3" Type="http://schemas.openxmlformats.org/officeDocument/2006/relationships/slideLayout" Target="../slideLayouts/slideLayout540.xml"/><Relationship Id="rId7" Type="http://schemas.openxmlformats.org/officeDocument/2006/relationships/slideLayout" Target="../slideLayouts/slideLayout544.xml"/><Relationship Id="rId12" Type="http://schemas.openxmlformats.org/officeDocument/2006/relationships/theme" Target="../theme/theme52.xml"/><Relationship Id="rId2" Type="http://schemas.openxmlformats.org/officeDocument/2006/relationships/slideLayout" Target="../slideLayouts/slideLayout539.xml"/><Relationship Id="rId1" Type="http://schemas.openxmlformats.org/officeDocument/2006/relationships/slideLayout" Target="../slideLayouts/slideLayout538.xml"/><Relationship Id="rId6" Type="http://schemas.openxmlformats.org/officeDocument/2006/relationships/slideLayout" Target="../slideLayouts/slideLayout543.xml"/><Relationship Id="rId11" Type="http://schemas.openxmlformats.org/officeDocument/2006/relationships/slideLayout" Target="../slideLayouts/slideLayout548.xml"/><Relationship Id="rId5" Type="http://schemas.openxmlformats.org/officeDocument/2006/relationships/slideLayout" Target="../slideLayouts/slideLayout542.xml"/><Relationship Id="rId10" Type="http://schemas.openxmlformats.org/officeDocument/2006/relationships/slideLayout" Target="../slideLayouts/slideLayout547.xml"/><Relationship Id="rId4" Type="http://schemas.openxmlformats.org/officeDocument/2006/relationships/slideLayout" Target="../slideLayouts/slideLayout541.xml"/><Relationship Id="rId9" Type="http://schemas.openxmlformats.org/officeDocument/2006/relationships/slideLayout" Target="../slideLayouts/slideLayout546.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56.xml"/><Relationship Id="rId3" Type="http://schemas.openxmlformats.org/officeDocument/2006/relationships/slideLayout" Target="../slideLayouts/slideLayout551.xml"/><Relationship Id="rId7" Type="http://schemas.openxmlformats.org/officeDocument/2006/relationships/slideLayout" Target="../slideLayouts/slideLayout555.xml"/><Relationship Id="rId12" Type="http://schemas.openxmlformats.org/officeDocument/2006/relationships/theme" Target="../theme/theme53.xml"/><Relationship Id="rId2" Type="http://schemas.openxmlformats.org/officeDocument/2006/relationships/slideLayout" Target="../slideLayouts/slideLayout550.xml"/><Relationship Id="rId1" Type="http://schemas.openxmlformats.org/officeDocument/2006/relationships/slideLayout" Target="../slideLayouts/slideLayout549.xml"/><Relationship Id="rId6" Type="http://schemas.openxmlformats.org/officeDocument/2006/relationships/slideLayout" Target="../slideLayouts/slideLayout554.xml"/><Relationship Id="rId11" Type="http://schemas.openxmlformats.org/officeDocument/2006/relationships/slideLayout" Target="../slideLayouts/slideLayout559.xml"/><Relationship Id="rId5" Type="http://schemas.openxmlformats.org/officeDocument/2006/relationships/slideLayout" Target="../slideLayouts/slideLayout553.xml"/><Relationship Id="rId10" Type="http://schemas.openxmlformats.org/officeDocument/2006/relationships/slideLayout" Target="../slideLayouts/slideLayout558.xml"/><Relationship Id="rId4" Type="http://schemas.openxmlformats.org/officeDocument/2006/relationships/slideLayout" Target="../slideLayouts/slideLayout552.xml"/><Relationship Id="rId9" Type="http://schemas.openxmlformats.org/officeDocument/2006/relationships/slideLayout" Target="../slideLayouts/slideLayout557.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67.xml"/><Relationship Id="rId13" Type="http://schemas.openxmlformats.org/officeDocument/2006/relationships/theme" Target="../theme/theme54.xml"/><Relationship Id="rId3" Type="http://schemas.openxmlformats.org/officeDocument/2006/relationships/slideLayout" Target="../slideLayouts/slideLayout562.xml"/><Relationship Id="rId7" Type="http://schemas.openxmlformats.org/officeDocument/2006/relationships/slideLayout" Target="../slideLayouts/slideLayout566.xml"/><Relationship Id="rId12" Type="http://schemas.openxmlformats.org/officeDocument/2006/relationships/slideLayout" Target="../slideLayouts/slideLayout571.xml"/><Relationship Id="rId2" Type="http://schemas.openxmlformats.org/officeDocument/2006/relationships/slideLayout" Target="../slideLayouts/slideLayout561.xml"/><Relationship Id="rId1" Type="http://schemas.openxmlformats.org/officeDocument/2006/relationships/slideLayout" Target="../slideLayouts/slideLayout560.xml"/><Relationship Id="rId6" Type="http://schemas.openxmlformats.org/officeDocument/2006/relationships/slideLayout" Target="../slideLayouts/slideLayout565.xml"/><Relationship Id="rId11" Type="http://schemas.openxmlformats.org/officeDocument/2006/relationships/slideLayout" Target="../slideLayouts/slideLayout570.xml"/><Relationship Id="rId5" Type="http://schemas.openxmlformats.org/officeDocument/2006/relationships/slideLayout" Target="../slideLayouts/slideLayout564.xml"/><Relationship Id="rId10" Type="http://schemas.openxmlformats.org/officeDocument/2006/relationships/slideLayout" Target="../slideLayouts/slideLayout569.xml"/><Relationship Id="rId4" Type="http://schemas.openxmlformats.org/officeDocument/2006/relationships/slideLayout" Target="../slideLayouts/slideLayout563.xml"/><Relationship Id="rId9" Type="http://schemas.openxmlformats.org/officeDocument/2006/relationships/slideLayout" Target="../slideLayouts/slideLayout568.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79.xml"/><Relationship Id="rId13" Type="http://schemas.openxmlformats.org/officeDocument/2006/relationships/image" Target="../media/image1.png"/><Relationship Id="rId3" Type="http://schemas.openxmlformats.org/officeDocument/2006/relationships/slideLayout" Target="../slideLayouts/slideLayout574.xml"/><Relationship Id="rId7" Type="http://schemas.openxmlformats.org/officeDocument/2006/relationships/slideLayout" Target="../slideLayouts/slideLayout578.xml"/><Relationship Id="rId12" Type="http://schemas.openxmlformats.org/officeDocument/2006/relationships/theme" Target="../theme/theme55.xml"/><Relationship Id="rId2" Type="http://schemas.openxmlformats.org/officeDocument/2006/relationships/slideLayout" Target="../slideLayouts/slideLayout573.xml"/><Relationship Id="rId1" Type="http://schemas.openxmlformats.org/officeDocument/2006/relationships/slideLayout" Target="../slideLayouts/slideLayout572.xml"/><Relationship Id="rId6" Type="http://schemas.openxmlformats.org/officeDocument/2006/relationships/slideLayout" Target="../slideLayouts/slideLayout577.xml"/><Relationship Id="rId11" Type="http://schemas.openxmlformats.org/officeDocument/2006/relationships/slideLayout" Target="../slideLayouts/slideLayout582.xml"/><Relationship Id="rId5" Type="http://schemas.openxmlformats.org/officeDocument/2006/relationships/slideLayout" Target="../slideLayouts/slideLayout576.xml"/><Relationship Id="rId10" Type="http://schemas.openxmlformats.org/officeDocument/2006/relationships/slideLayout" Target="../slideLayouts/slideLayout581.xml"/><Relationship Id="rId4" Type="http://schemas.openxmlformats.org/officeDocument/2006/relationships/slideLayout" Target="../slideLayouts/slideLayout575.xml"/><Relationship Id="rId9" Type="http://schemas.openxmlformats.org/officeDocument/2006/relationships/slideLayout" Target="../slideLayouts/slideLayout580.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590.xml"/><Relationship Id="rId13" Type="http://schemas.openxmlformats.org/officeDocument/2006/relationships/image" Target="../media/image1.png"/><Relationship Id="rId3" Type="http://schemas.openxmlformats.org/officeDocument/2006/relationships/slideLayout" Target="../slideLayouts/slideLayout585.xml"/><Relationship Id="rId7" Type="http://schemas.openxmlformats.org/officeDocument/2006/relationships/slideLayout" Target="../slideLayouts/slideLayout589.xml"/><Relationship Id="rId12" Type="http://schemas.openxmlformats.org/officeDocument/2006/relationships/theme" Target="../theme/theme56.xml"/><Relationship Id="rId2" Type="http://schemas.openxmlformats.org/officeDocument/2006/relationships/slideLayout" Target="../slideLayouts/slideLayout584.xml"/><Relationship Id="rId1" Type="http://schemas.openxmlformats.org/officeDocument/2006/relationships/slideLayout" Target="../slideLayouts/slideLayout583.xml"/><Relationship Id="rId6" Type="http://schemas.openxmlformats.org/officeDocument/2006/relationships/slideLayout" Target="../slideLayouts/slideLayout588.xml"/><Relationship Id="rId11" Type="http://schemas.openxmlformats.org/officeDocument/2006/relationships/slideLayout" Target="../slideLayouts/slideLayout593.xml"/><Relationship Id="rId5" Type="http://schemas.openxmlformats.org/officeDocument/2006/relationships/slideLayout" Target="../slideLayouts/slideLayout587.xml"/><Relationship Id="rId10" Type="http://schemas.openxmlformats.org/officeDocument/2006/relationships/slideLayout" Target="../slideLayouts/slideLayout592.xml"/><Relationship Id="rId4" Type="http://schemas.openxmlformats.org/officeDocument/2006/relationships/slideLayout" Target="../slideLayouts/slideLayout586.xml"/><Relationship Id="rId9" Type="http://schemas.openxmlformats.org/officeDocument/2006/relationships/slideLayout" Target="../slideLayouts/slideLayout591.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01.xml"/><Relationship Id="rId13" Type="http://schemas.openxmlformats.org/officeDocument/2006/relationships/image" Target="../media/image1.png"/><Relationship Id="rId3" Type="http://schemas.openxmlformats.org/officeDocument/2006/relationships/slideLayout" Target="../slideLayouts/slideLayout596.xml"/><Relationship Id="rId7" Type="http://schemas.openxmlformats.org/officeDocument/2006/relationships/slideLayout" Target="../slideLayouts/slideLayout600.xml"/><Relationship Id="rId12" Type="http://schemas.openxmlformats.org/officeDocument/2006/relationships/theme" Target="../theme/theme57.xml"/><Relationship Id="rId2" Type="http://schemas.openxmlformats.org/officeDocument/2006/relationships/slideLayout" Target="../slideLayouts/slideLayout595.xml"/><Relationship Id="rId1" Type="http://schemas.openxmlformats.org/officeDocument/2006/relationships/slideLayout" Target="../slideLayouts/slideLayout594.xml"/><Relationship Id="rId6" Type="http://schemas.openxmlformats.org/officeDocument/2006/relationships/slideLayout" Target="../slideLayouts/slideLayout599.xml"/><Relationship Id="rId11" Type="http://schemas.openxmlformats.org/officeDocument/2006/relationships/slideLayout" Target="../slideLayouts/slideLayout604.xml"/><Relationship Id="rId5" Type="http://schemas.openxmlformats.org/officeDocument/2006/relationships/slideLayout" Target="../slideLayouts/slideLayout598.xml"/><Relationship Id="rId10" Type="http://schemas.openxmlformats.org/officeDocument/2006/relationships/slideLayout" Target="../slideLayouts/slideLayout603.xml"/><Relationship Id="rId4" Type="http://schemas.openxmlformats.org/officeDocument/2006/relationships/slideLayout" Target="../slideLayouts/slideLayout597.xml"/><Relationship Id="rId9" Type="http://schemas.openxmlformats.org/officeDocument/2006/relationships/slideLayout" Target="../slideLayouts/slideLayout602.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12.xml"/><Relationship Id="rId13" Type="http://schemas.openxmlformats.org/officeDocument/2006/relationships/image" Target="../media/image1.png"/><Relationship Id="rId3" Type="http://schemas.openxmlformats.org/officeDocument/2006/relationships/slideLayout" Target="../slideLayouts/slideLayout607.xml"/><Relationship Id="rId7" Type="http://schemas.openxmlformats.org/officeDocument/2006/relationships/slideLayout" Target="../slideLayouts/slideLayout611.xml"/><Relationship Id="rId12" Type="http://schemas.openxmlformats.org/officeDocument/2006/relationships/theme" Target="../theme/theme58.xml"/><Relationship Id="rId2" Type="http://schemas.openxmlformats.org/officeDocument/2006/relationships/slideLayout" Target="../slideLayouts/slideLayout606.xml"/><Relationship Id="rId1" Type="http://schemas.openxmlformats.org/officeDocument/2006/relationships/slideLayout" Target="../slideLayouts/slideLayout605.xml"/><Relationship Id="rId6" Type="http://schemas.openxmlformats.org/officeDocument/2006/relationships/slideLayout" Target="../slideLayouts/slideLayout610.xml"/><Relationship Id="rId11" Type="http://schemas.openxmlformats.org/officeDocument/2006/relationships/slideLayout" Target="../slideLayouts/slideLayout615.xml"/><Relationship Id="rId5" Type="http://schemas.openxmlformats.org/officeDocument/2006/relationships/slideLayout" Target="../slideLayouts/slideLayout609.xml"/><Relationship Id="rId10" Type="http://schemas.openxmlformats.org/officeDocument/2006/relationships/slideLayout" Target="../slideLayouts/slideLayout614.xml"/><Relationship Id="rId4" Type="http://schemas.openxmlformats.org/officeDocument/2006/relationships/slideLayout" Target="../slideLayouts/slideLayout608.xml"/><Relationship Id="rId9" Type="http://schemas.openxmlformats.org/officeDocument/2006/relationships/slideLayout" Target="../slideLayouts/slideLayout61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23.xml"/><Relationship Id="rId3" Type="http://schemas.openxmlformats.org/officeDocument/2006/relationships/slideLayout" Target="../slideLayouts/slideLayout618.xml"/><Relationship Id="rId7" Type="http://schemas.openxmlformats.org/officeDocument/2006/relationships/slideLayout" Target="../slideLayouts/slideLayout622.xml"/><Relationship Id="rId12" Type="http://schemas.openxmlformats.org/officeDocument/2006/relationships/theme" Target="../theme/theme59.xml"/><Relationship Id="rId2" Type="http://schemas.openxmlformats.org/officeDocument/2006/relationships/slideLayout" Target="../slideLayouts/slideLayout617.xml"/><Relationship Id="rId1" Type="http://schemas.openxmlformats.org/officeDocument/2006/relationships/slideLayout" Target="../slideLayouts/slideLayout616.xml"/><Relationship Id="rId6" Type="http://schemas.openxmlformats.org/officeDocument/2006/relationships/slideLayout" Target="../slideLayouts/slideLayout621.xml"/><Relationship Id="rId11" Type="http://schemas.openxmlformats.org/officeDocument/2006/relationships/slideLayout" Target="../slideLayouts/slideLayout626.xml"/><Relationship Id="rId5" Type="http://schemas.openxmlformats.org/officeDocument/2006/relationships/slideLayout" Target="../slideLayouts/slideLayout620.xml"/><Relationship Id="rId10" Type="http://schemas.openxmlformats.org/officeDocument/2006/relationships/slideLayout" Target="../slideLayouts/slideLayout625.xml"/><Relationship Id="rId4" Type="http://schemas.openxmlformats.org/officeDocument/2006/relationships/slideLayout" Target="../slideLayouts/slideLayout619.xml"/><Relationship Id="rId9" Type="http://schemas.openxmlformats.org/officeDocument/2006/relationships/slideLayout" Target="../slideLayouts/slideLayout624.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34.xml"/><Relationship Id="rId13" Type="http://schemas.openxmlformats.org/officeDocument/2006/relationships/theme" Target="../theme/theme60.xml"/><Relationship Id="rId3" Type="http://schemas.openxmlformats.org/officeDocument/2006/relationships/slideLayout" Target="../slideLayouts/slideLayout629.xml"/><Relationship Id="rId7" Type="http://schemas.openxmlformats.org/officeDocument/2006/relationships/slideLayout" Target="../slideLayouts/slideLayout633.xml"/><Relationship Id="rId12" Type="http://schemas.openxmlformats.org/officeDocument/2006/relationships/slideLayout" Target="../slideLayouts/slideLayout638.xml"/><Relationship Id="rId2" Type="http://schemas.openxmlformats.org/officeDocument/2006/relationships/slideLayout" Target="../slideLayouts/slideLayout628.xml"/><Relationship Id="rId1" Type="http://schemas.openxmlformats.org/officeDocument/2006/relationships/slideLayout" Target="../slideLayouts/slideLayout627.xml"/><Relationship Id="rId6" Type="http://schemas.openxmlformats.org/officeDocument/2006/relationships/slideLayout" Target="../slideLayouts/slideLayout632.xml"/><Relationship Id="rId11" Type="http://schemas.openxmlformats.org/officeDocument/2006/relationships/slideLayout" Target="../slideLayouts/slideLayout637.xml"/><Relationship Id="rId5" Type="http://schemas.openxmlformats.org/officeDocument/2006/relationships/slideLayout" Target="../slideLayouts/slideLayout631.xml"/><Relationship Id="rId10" Type="http://schemas.openxmlformats.org/officeDocument/2006/relationships/slideLayout" Target="../slideLayouts/slideLayout636.xml"/><Relationship Id="rId4" Type="http://schemas.openxmlformats.org/officeDocument/2006/relationships/slideLayout" Target="../slideLayouts/slideLayout630.xml"/><Relationship Id="rId9" Type="http://schemas.openxmlformats.org/officeDocument/2006/relationships/slideLayout" Target="../slideLayouts/slideLayout635.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46.xml"/><Relationship Id="rId13" Type="http://schemas.openxmlformats.org/officeDocument/2006/relationships/theme" Target="../theme/theme61.xml"/><Relationship Id="rId3" Type="http://schemas.openxmlformats.org/officeDocument/2006/relationships/slideLayout" Target="../slideLayouts/slideLayout641.xml"/><Relationship Id="rId7" Type="http://schemas.openxmlformats.org/officeDocument/2006/relationships/slideLayout" Target="../slideLayouts/slideLayout645.xml"/><Relationship Id="rId12" Type="http://schemas.openxmlformats.org/officeDocument/2006/relationships/slideLayout" Target="../slideLayouts/slideLayout650.xml"/><Relationship Id="rId2" Type="http://schemas.openxmlformats.org/officeDocument/2006/relationships/slideLayout" Target="../slideLayouts/slideLayout640.xml"/><Relationship Id="rId1" Type="http://schemas.openxmlformats.org/officeDocument/2006/relationships/slideLayout" Target="../slideLayouts/slideLayout639.xml"/><Relationship Id="rId6" Type="http://schemas.openxmlformats.org/officeDocument/2006/relationships/slideLayout" Target="../slideLayouts/slideLayout644.xml"/><Relationship Id="rId11" Type="http://schemas.openxmlformats.org/officeDocument/2006/relationships/slideLayout" Target="../slideLayouts/slideLayout649.xml"/><Relationship Id="rId5" Type="http://schemas.openxmlformats.org/officeDocument/2006/relationships/slideLayout" Target="../slideLayouts/slideLayout643.xml"/><Relationship Id="rId10" Type="http://schemas.openxmlformats.org/officeDocument/2006/relationships/slideLayout" Target="../slideLayouts/slideLayout648.xml"/><Relationship Id="rId4" Type="http://schemas.openxmlformats.org/officeDocument/2006/relationships/slideLayout" Target="../slideLayouts/slideLayout642.xml"/><Relationship Id="rId9" Type="http://schemas.openxmlformats.org/officeDocument/2006/relationships/slideLayout" Target="../slideLayouts/slideLayout647.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58.xml"/><Relationship Id="rId3" Type="http://schemas.openxmlformats.org/officeDocument/2006/relationships/slideLayout" Target="../slideLayouts/slideLayout653.xml"/><Relationship Id="rId7" Type="http://schemas.openxmlformats.org/officeDocument/2006/relationships/slideLayout" Target="../slideLayouts/slideLayout657.xml"/><Relationship Id="rId12" Type="http://schemas.openxmlformats.org/officeDocument/2006/relationships/theme" Target="../theme/theme62.xml"/><Relationship Id="rId2" Type="http://schemas.openxmlformats.org/officeDocument/2006/relationships/slideLayout" Target="../slideLayouts/slideLayout652.xml"/><Relationship Id="rId1" Type="http://schemas.openxmlformats.org/officeDocument/2006/relationships/slideLayout" Target="../slideLayouts/slideLayout651.xml"/><Relationship Id="rId6" Type="http://schemas.openxmlformats.org/officeDocument/2006/relationships/slideLayout" Target="../slideLayouts/slideLayout656.xml"/><Relationship Id="rId11" Type="http://schemas.openxmlformats.org/officeDocument/2006/relationships/slideLayout" Target="../slideLayouts/slideLayout661.xml"/><Relationship Id="rId5" Type="http://schemas.openxmlformats.org/officeDocument/2006/relationships/slideLayout" Target="../slideLayouts/slideLayout655.xml"/><Relationship Id="rId10" Type="http://schemas.openxmlformats.org/officeDocument/2006/relationships/slideLayout" Target="../slideLayouts/slideLayout660.xml"/><Relationship Id="rId4" Type="http://schemas.openxmlformats.org/officeDocument/2006/relationships/slideLayout" Target="../slideLayouts/slideLayout654.xml"/><Relationship Id="rId9" Type="http://schemas.openxmlformats.org/officeDocument/2006/relationships/slideLayout" Target="../slideLayouts/slideLayout659.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69.xml"/><Relationship Id="rId13" Type="http://schemas.openxmlformats.org/officeDocument/2006/relationships/theme" Target="../theme/theme63.xml"/><Relationship Id="rId3" Type="http://schemas.openxmlformats.org/officeDocument/2006/relationships/slideLayout" Target="../slideLayouts/slideLayout664.xml"/><Relationship Id="rId7" Type="http://schemas.openxmlformats.org/officeDocument/2006/relationships/slideLayout" Target="../slideLayouts/slideLayout668.xml"/><Relationship Id="rId12" Type="http://schemas.openxmlformats.org/officeDocument/2006/relationships/slideLayout" Target="../slideLayouts/slideLayout673.xml"/><Relationship Id="rId2" Type="http://schemas.openxmlformats.org/officeDocument/2006/relationships/slideLayout" Target="../slideLayouts/slideLayout663.xml"/><Relationship Id="rId1" Type="http://schemas.openxmlformats.org/officeDocument/2006/relationships/slideLayout" Target="../slideLayouts/slideLayout662.xml"/><Relationship Id="rId6" Type="http://schemas.openxmlformats.org/officeDocument/2006/relationships/slideLayout" Target="../slideLayouts/slideLayout667.xml"/><Relationship Id="rId11" Type="http://schemas.openxmlformats.org/officeDocument/2006/relationships/slideLayout" Target="../slideLayouts/slideLayout672.xml"/><Relationship Id="rId5" Type="http://schemas.openxmlformats.org/officeDocument/2006/relationships/slideLayout" Target="../slideLayouts/slideLayout666.xml"/><Relationship Id="rId10" Type="http://schemas.openxmlformats.org/officeDocument/2006/relationships/slideLayout" Target="../slideLayouts/slideLayout671.xml"/><Relationship Id="rId4" Type="http://schemas.openxmlformats.org/officeDocument/2006/relationships/slideLayout" Target="../slideLayouts/slideLayout665.xml"/><Relationship Id="rId9" Type="http://schemas.openxmlformats.org/officeDocument/2006/relationships/slideLayout" Target="../slideLayouts/slideLayout670.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81.xml"/><Relationship Id="rId3" Type="http://schemas.openxmlformats.org/officeDocument/2006/relationships/slideLayout" Target="../slideLayouts/slideLayout676.xml"/><Relationship Id="rId7" Type="http://schemas.openxmlformats.org/officeDocument/2006/relationships/slideLayout" Target="../slideLayouts/slideLayout680.xml"/><Relationship Id="rId12" Type="http://schemas.openxmlformats.org/officeDocument/2006/relationships/theme" Target="../theme/theme64.xml"/><Relationship Id="rId2" Type="http://schemas.openxmlformats.org/officeDocument/2006/relationships/slideLayout" Target="../slideLayouts/slideLayout675.xml"/><Relationship Id="rId1" Type="http://schemas.openxmlformats.org/officeDocument/2006/relationships/slideLayout" Target="../slideLayouts/slideLayout674.xml"/><Relationship Id="rId6" Type="http://schemas.openxmlformats.org/officeDocument/2006/relationships/slideLayout" Target="../slideLayouts/slideLayout679.xml"/><Relationship Id="rId11" Type="http://schemas.openxmlformats.org/officeDocument/2006/relationships/slideLayout" Target="../slideLayouts/slideLayout684.xml"/><Relationship Id="rId5" Type="http://schemas.openxmlformats.org/officeDocument/2006/relationships/slideLayout" Target="../slideLayouts/slideLayout678.xml"/><Relationship Id="rId10" Type="http://schemas.openxmlformats.org/officeDocument/2006/relationships/slideLayout" Target="../slideLayouts/slideLayout683.xml"/><Relationship Id="rId4" Type="http://schemas.openxmlformats.org/officeDocument/2006/relationships/slideLayout" Target="../slideLayouts/slideLayout677.xml"/><Relationship Id="rId9" Type="http://schemas.openxmlformats.org/officeDocument/2006/relationships/slideLayout" Target="../slideLayouts/slideLayout682.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92.xml"/><Relationship Id="rId3" Type="http://schemas.openxmlformats.org/officeDocument/2006/relationships/slideLayout" Target="../slideLayouts/slideLayout687.xml"/><Relationship Id="rId7" Type="http://schemas.openxmlformats.org/officeDocument/2006/relationships/slideLayout" Target="../slideLayouts/slideLayout691.xml"/><Relationship Id="rId12" Type="http://schemas.openxmlformats.org/officeDocument/2006/relationships/theme" Target="../theme/theme65.xml"/><Relationship Id="rId2" Type="http://schemas.openxmlformats.org/officeDocument/2006/relationships/slideLayout" Target="../slideLayouts/slideLayout686.xml"/><Relationship Id="rId1" Type="http://schemas.openxmlformats.org/officeDocument/2006/relationships/slideLayout" Target="../slideLayouts/slideLayout685.xml"/><Relationship Id="rId6" Type="http://schemas.openxmlformats.org/officeDocument/2006/relationships/slideLayout" Target="../slideLayouts/slideLayout690.xml"/><Relationship Id="rId11" Type="http://schemas.openxmlformats.org/officeDocument/2006/relationships/slideLayout" Target="../slideLayouts/slideLayout695.xml"/><Relationship Id="rId5" Type="http://schemas.openxmlformats.org/officeDocument/2006/relationships/slideLayout" Target="../slideLayouts/slideLayout689.xml"/><Relationship Id="rId10" Type="http://schemas.openxmlformats.org/officeDocument/2006/relationships/slideLayout" Target="../slideLayouts/slideLayout694.xml"/><Relationship Id="rId4" Type="http://schemas.openxmlformats.org/officeDocument/2006/relationships/slideLayout" Target="../slideLayouts/slideLayout688.xml"/><Relationship Id="rId9" Type="http://schemas.openxmlformats.org/officeDocument/2006/relationships/slideLayout" Target="../slideLayouts/slideLayout693.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03.xml"/><Relationship Id="rId3" Type="http://schemas.openxmlformats.org/officeDocument/2006/relationships/slideLayout" Target="../slideLayouts/slideLayout698.xml"/><Relationship Id="rId7" Type="http://schemas.openxmlformats.org/officeDocument/2006/relationships/slideLayout" Target="../slideLayouts/slideLayout702.xml"/><Relationship Id="rId12" Type="http://schemas.openxmlformats.org/officeDocument/2006/relationships/theme" Target="../theme/theme66.xml"/><Relationship Id="rId2" Type="http://schemas.openxmlformats.org/officeDocument/2006/relationships/slideLayout" Target="../slideLayouts/slideLayout697.xml"/><Relationship Id="rId1" Type="http://schemas.openxmlformats.org/officeDocument/2006/relationships/slideLayout" Target="../slideLayouts/slideLayout696.xml"/><Relationship Id="rId6" Type="http://schemas.openxmlformats.org/officeDocument/2006/relationships/slideLayout" Target="../slideLayouts/slideLayout701.xml"/><Relationship Id="rId11" Type="http://schemas.openxmlformats.org/officeDocument/2006/relationships/slideLayout" Target="../slideLayouts/slideLayout706.xml"/><Relationship Id="rId5" Type="http://schemas.openxmlformats.org/officeDocument/2006/relationships/slideLayout" Target="../slideLayouts/slideLayout700.xml"/><Relationship Id="rId10" Type="http://schemas.openxmlformats.org/officeDocument/2006/relationships/slideLayout" Target="../slideLayouts/slideLayout705.xml"/><Relationship Id="rId4" Type="http://schemas.openxmlformats.org/officeDocument/2006/relationships/slideLayout" Target="../slideLayouts/slideLayout699.xml"/><Relationship Id="rId9" Type="http://schemas.openxmlformats.org/officeDocument/2006/relationships/slideLayout" Target="../slideLayouts/slideLayout704.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4.xml"/><Relationship Id="rId13" Type="http://schemas.openxmlformats.org/officeDocument/2006/relationships/theme" Target="../theme/theme67.xml"/><Relationship Id="rId3" Type="http://schemas.openxmlformats.org/officeDocument/2006/relationships/slideLayout" Target="../slideLayouts/slideLayout709.xml"/><Relationship Id="rId7" Type="http://schemas.openxmlformats.org/officeDocument/2006/relationships/slideLayout" Target="../slideLayouts/slideLayout713.xml"/><Relationship Id="rId12" Type="http://schemas.openxmlformats.org/officeDocument/2006/relationships/slideLayout" Target="../slideLayouts/slideLayout718.xml"/><Relationship Id="rId2" Type="http://schemas.openxmlformats.org/officeDocument/2006/relationships/slideLayout" Target="../slideLayouts/slideLayout708.xml"/><Relationship Id="rId1" Type="http://schemas.openxmlformats.org/officeDocument/2006/relationships/slideLayout" Target="../slideLayouts/slideLayout707.xml"/><Relationship Id="rId6" Type="http://schemas.openxmlformats.org/officeDocument/2006/relationships/slideLayout" Target="../slideLayouts/slideLayout712.xml"/><Relationship Id="rId11" Type="http://schemas.openxmlformats.org/officeDocument/2006/relationships/slideLayout" Target="../slideLayouts/slideLayout717.xml"/><Relationship Id="rId5" Type="http://schemas.openxmlformats.org/officeDocument/2006/relationships/slideLayout" Target="../slideLayouts/slideLayout711.xml"/><Relationship Id="rId10" Type="http://schemas.openxmlformats.org/officeDocument/2006/relationships/slideLayout" Target="../slideLayouts/slideLayout716.xml"/><Relationship Id="rId4" Type="http://schemas.openxmlformats.org/officeDocument/2006/relationships/slideLayout" Target="../slideLayouts/slideLayout710.xml"/><Relationship Id="rId9" Type="http://schemas.openxmlformats.org/officeDocument/2006/relationships/slideLayout" Target="../slideLayouts/slideLayout715.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26.xml"/><Relationship Id="rId3" Type="http://schemas.openxmlformats.org/officeDocument/2006/relationships/slideLayout" Target="../slideLayouts/slideLayout721.xml"/><Relationship Id="rId7" Type="http://schemas.openxmlformats.org/officeDocument/2006/relationships/slideLayout" Target="../slideLayouts/slideLayout725.xml"/><Relationship Id="rId12" Type="http://schemas.openxmlformats.org/officeDocument/2006/relationships/theme" Target="../theme/theme68.xml"/><Relationship Id="rId2" Type="http://schemas.openxmlformats.org/officeDocument/2006/relationships/slideLayout" Target="../slideLayouts/slideLayout720.xml"/><Relationship Id="rId1" Type="http://schemas.openxmlformats.org/officeDocument/2006/relationships/slideLayout" Target="../slideLayouts/slideLayout719.xml"/><Relationship Id="rId6" Type="http://schemas.openxmlformats.org/officeDocument/2006/relationships/slideLayout" Target="../slideLayouts/slideLayout724.xml"/><Relationship Id="rId11" Type="http://schemas.openxmlformats.org/officeDocument/2006/relationships/slideLayout" Target="../slideLayouts/slideLayout729.xml"/><Relationship Id="rId5" Type="http://schemas.openxmlformats.org/officeDocument/2006/relationships/slideLayout" Target="../slideLayouts/slideLayout723.xml"/><Relationship Id="rId10" Type="http://schemas.openxmlformats.org/officeDocument/2006/relationships/slideLayout" Target="../slideLayouts/slideLayout728.xml"/><Relationship Id="rId4" Type="http://schemas.openxmlformats.org/officeDocument/2006/relationships/slideLayout" Target="../slideLayouts/slideLayout722.xml"/><Relationship Id="rId9" Type="http://schemas.openxmlformats.org/officeDocument/2006/relationships/slideLayout" Target="../slideLayouts/slideLayout727.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37.xml"/><Relationship Id="rId13" Type="http://schemas.openxmlformats.org/officeDocument/2006/relationships/image" Target="../media/image1.png"/><Relationship Id="rId3" Type="http://schemas.openxmlformats.org/officeDocument/2006/relationships/slideLayout" Target="../slideLayouts/slideLayout732.xml"/><Relationship Id="rId7" Type="http://schemas.openxmlformats.org/officeDocument/2006/relationships/slideLayout" Target="../slideLayouts/slideLayout736.xml"/><Relationship Id="rId12" Type="http://schemas.openxmlformats.org/officeDocument/2006/relationships/theme" Target="../theme/theme69.xml"/><Relationship Id="rId2" Type="http://schemas.openxmlformats.org/officeDocument/2006/relationships/slideLayout" Target="../slideLayouts/slideLayout731.xml"/><Relationship Id="rId1" Type="http://schemas.openxmlformats.org/officeDocument/2006/relationships/slideLayout" Target="../slideLayouts/slideLayout730.xml"/><Relationship Id="rId6" Type="http://schemas.openxmlformats.org/officeDocument/2006/relationships/slideLayout" Target="../slideLayouts/slideLayout735.xml"/><Relationship Id="rId11" Type="http://schemas.openxmlformats.org/officeDocument/2006/relationships/slideLayout" Target="../slideLayouts/slideLayout740.xml"/><Relationship Id="rId5" Type="http://schemas.openxmlformats.org/officeDocument/2006/relationships/slideLayout" Target="../slideLayouts/slideLayout734.xml"/><Relationship Id="rId10" Type="http://schemas.openxmlformats.org/officeDocument/2006/relationships/slideLayout" Target="../slideLayouts/slideLayout739.xml"/><Relationship Id="rId4" Type="http://schemas.openxmlformats.org/officeDocument/2006/relationships/slideLayout" Target="../slideLayouts/slideLayout733.xml"/><Relationship Id="rId9" Type="http://schemas.openxmlformats.org/officeDocument/2006/relationships/slideLayout" Target="../slideLayouts/slideLayout738.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48.xml"/><Relationship Id="rId13" Type="http://schemas.openxmlformats.org/officeDocument/2006/relationships/theme" Target="../theme/theme70.xml"/><Relationship Id="rId3" Type="http://schemas.openxmlformats.org/officeDocument/2006/relationships/slideLayout" Target="../slideLayouts/slideLayout743.xml"/><Relationship Id="rId7" Type="http://schemas.openxmlformats.org/officeDocument/2006/relationships/slideLayout" Target="../slideLayouts/slideLayout747.xml"/><Relationship Id="rId12" Type="http://schemas.openxmlformats.org/officeDocument/2006/relationships/slideLayout" Target="../slideLayouts/slideLayout752.xml"/><Relationship Id="rId2" Type="http://schemas.openxmlformats.org/officeDocument/2006/relationships/slideLayout" Target="../slideLayouts/slideLayout742.xml"/><Relationship Id="rId1" Type="http://schemas.openxmlformats.org/officeDocument/2006/relationships/slideLayout" Target="../slideLayouts/slideLayout741.xml"/><Relationship Id="rId6" Type="http://schemas.openxmlformats.org/officeDocument/2006/relationships/slideLayout" Target="../slideLayouts/slideLayout746.xml"/><Relationship Id="rId11" Type="http://schemas.openxmlformats.org/officeDocument/2006/relationships/slideLayout" Target="../slideLayouts/slideLayout751.xml"/><Relationship Id="rId5" Type="http://schemas.openxmlformats.org/officeDocument/2006/relationships/slideLayout" Target="../slideLayouts/slideLayout745.xml"/><Relationship Id="rId10" Type="http://schemas.openxmlformats.org/officeDocument/2006/relationships/slideLayout" Target="../slideLayouts/slideLayout750.xml"/><Relationship Id="rId4" Type="http://schemas.openxmlformats.org/officeDocument/2006/relationships/slideLayout" Target="../slideLayouts/slideLayout744.xml"/><Relationship Id="rId9" Type="http://schemas.openxmlformats.org/officeDocument/2006/relationships/slideLayout" Target="../slideLayouts/slideLayout749.xml"/><Relationship Id="rId14" Type="http://schemas.openxmlformats.org/officeDocument/2006/relationships/image" Target="../media/image1.png"/></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60.xml"/><Relationship Id="rId3" Type="http://schemas.openxmlformats.org/officeDocument/2006/relationships/slideLayout" Target="../slideLayouts/slideLayout755.xml"/><Relationship Id="rId7" Type="http://schemas.openxmlformats.org/officeDocument/2006/relationships/slideLayout" Target="../slideLayouts/slideLayout759.xml"/><Relationship Id="rId12" Type="http://schemas.openxmlformats.org/officeDocument/2006/relationships/theme" Target="../theme/theme71.xml"/><Relationship Id="rId2" Type="http://schemas.openxmlformats.org/officeDocument/2006/relationships/slideLayout" Target="../slideLayouts/slideLayout754.xml"/><Relationship Id="rId1" Type="http://schemas.openxmlformats.org/officeDocument/2006/relationships/slideLayout" Target="../slideLayouts/slideLayout753.xml"/><Relationship Id="rId6" Type="http://schemas.openxmlformats.org/officeDocument/2006/relationships/slideLayout" Target="../slideLayouts/slideLayout758.xml"/><Relationship Id="rId11" Type="http://schemas.openxmlformats.org/officeDocument/2006/relationships/slideLayout" Target="../slideLayouts/slideLayout763.xml"/><Relationship Id="rId5" Type="http://schemas.openxmlformats.org/officeDocument/2006/relationships/slideLayout" Target="../slideLayouts/slideLayout757.xml"/><Relationship Id="rId10" Type="http://schemas.openxmlformats.org/officeDocument/2006/relationships/slideLayout" Target="../slideLayouts/slideLayout762.xml"/><Relationship Id="rId4" Type="http://schemas.openxmlformats.org/officeDocument/2006/relationships/slideLayout" Target="../slideLayouts/slideLayout756.xml"/><Relationship Id="rId9" Type="http://schemas.openxmlformats.org/officeDocument/2006/relationships/slideLayout" Target="../slideLayouts/slideLayout761.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71.xml"/><Relationship Id="rId13" Type="http://schemas.openxmlformats.org/officeDocument/2006/relationships/theme" Target="../theme/theme72.xml"/><Relationship Id="rId3" Type="http://schemas.openxmlformats.org/officeDocument/2006/relationships/slideLayout" Target="../slideLayouts/slideLayout766.xml"/><Relationship Id="rId7" Type="http://schemas.openxmlformats.org/officeDocument/2006/relationships/slideLayout" Target="../slideLayouts/slideLayout770.xml"/><Relationship Id="rId12" Type="http://schemas.openxmlformats.org/officeDocument/2006/relationships/slideLayout" Target="../slideLayouts/slideLayout775.xml"/><Relationship Id="rId2" Type="http://schemas.openxmlformats.org/officeDocument/2006/relationships/slideLayout" Target="../slideLayouts/slideLayout765.xml"/><Relationship Id="rId1" Type="http://schemas.openxmlformats.org/officeDocument/2006/relationships/slideLayout" Target="../slideLayouts/slideLayout764.xml"/><Relationship Id="rId6" Type="http://schemas.openxmlformats.org/officeDocument/2006/relationships/slideLayout" Target="../slideLayouts/slideLayout769.xml"/><Relationship Id="rId11" Type="http://schemas.openxmlformats.org/officeDocument/2006/relationships/slideLayout" Target="../slideLayouts/slideLayout774.xml"/><Relationship Id="rId5" Type="http://schemas.openxmlformats.org/officeDocument/2006/relationships/slideLayout" Target="../slideLayouts/slideLayout768.xml"/><Relationship Id="rId10" Type="http://schemas.openxmlformats.org/officeDocument/2006/relationships/slideLayout" Target="../slideLayouts/slideLayout773.xml"/><Relationship Id="rId4" Type="http://schemas.openxmlformats.org/officeDocument/2006/relationships/slideLayout" Target="../slideLayouts/slideLayout767.xml"/><Relationship Id="rId9" Type="http://schemas.openxmlformats.org/officeDocument/2006/relationships/slideLayout" Target="../slideLayouts/slideLayout772.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83.xml"/><Relationship Id="rId3" Type="http://schemas.openxmlformats.org/officeDocument/2006/relationships/slideLayout" Target="../slideLayouts/slideLayout778.xml"/><Relationship Id="rId7" Type="http://schemas.openxmlformats.org/officeDocument/2006/relationships/slideLayout" Target="../slideLayouts/slideLayout782.xml"/><Relationship Id="rId12" Type="http://schemas.openxmlformats.org/officeDocument/2006/relationships/theme" Target="../theme/theme73.xml"/><Relationship Id="rId2" Type="http://schemas.openxmlformats.org/officeDocument/2006/relationships/slideLayout" Target="../slideLayouts/slideLayout777.xml"/><Relationship Id="rId1" Type="http://schemas.openxmlformats.org/officeDocument/2006/relationships/slideLayout" Target="../slideLayouts/slideLayout776.xml"/><Relationship Id="rId6" Type="http://schemas.openxmlformats.org/officeDocument/2006/relationships/slideLayout" Target="../slideLayouts/slideLayout781.xml"/><Relationship Id="rId11" Type="http://schemas.openxmlformats.org/officeDocument/2006/relationships/slideLayout" Target="../slideLayouts/slideLayout786.xml"/><Relationship Id="rId5" Type="http://schemas.openxmlformats.org/officeDocument/2006/relationships/slideLayout" Target="../slideLayouts/slideLayout780.xml"/><Relationship Id="rId10" Type="http://schemas.openxmlformats.org/officeDocument/2006/relationships/slideLayout" Target="../slideLayouts/slideLayout785.xml"/><Relationship Id="rId4" Type="http://schemas.openxmlformats.org/officeDocument/2006/relationships/slideLayout" Target="../slideLayouts/slideLayout779.xml"/><Relationship Id="rId9" Type="http://schemas.openxmlformats.org/officeDocument/2006/relationships/slideLayout" Target="../slideLayouts/slideLayout784.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794.xml"/><Relationship Id="rId13" Type="http://schemas.openxmlformats.org/officeDocument/2006/relationships/slideLayout" Target="../slideLayouts/slideLayout799.xml"/><Relationship Id="rId3" Type="http://schemas.openxmlformats.org/officeDocument/2006/relationships/slideLayout" Target="../slideLayouts/slideLayout789.xml"/><Relationship Id="rId7" Type="http://schemas.openxmlformats.org/officeDocument/2006/relationships/slideLayout" Target="../slideLayouts/slideLayout793.xml"/><Relationship Id="rId12" Type="http://schemas.openxmlformats.org/officeDocument/2006/relationships/slideLayout" Target="../slideLayouts/slideLayout798.xml"/><Relationship Id="rId2" Type="http://schemas.openxmlformats.org/officeDocument/2006/relationships/slideLayout" Target="../slideLayouts/slideLayout788.xml"/><Relationship Id="rId1" Type="http://schemas.openxmlformats.org/officeDocument/2006/relationships/slideLayout" Target="../slideLayouts/slideLayout787.xml"/><Relationship Id="rId6" Type="http://schemas.openxmlformats.org/officeDocument/2006/relationships/slideLayout" Target="../slideLayouts/slideLayout792.xml"/><Relationship Id="rId11" Type="http://schemas.openxmlformats.org/officeDocument/2006/relationships/slideLayout" Target="../slideLayouts/slideLayout797.xml"/><Relationship Id="rId5" Type="http://schemas.openxmlformats.org/officeDocument/2006/relationships/slideLayout" Target="../slideLayouts/slideLayout791.xml"/><Relationship Id="rId10" Type="http://schemas.openxmlformats.org/officeDocument/2006/relationships/slideLayout" Target="../slideLayouts/slideLayout796.xml"/><Relationship Id="rId4" Type="http://schemas.openxmlformats.org/officeDocument/2006/relationships/slideLayout" Target="../slideLayouts/slideLayout790.xml"/><Relationship Id="rId9" Type="http://schemas.openxmlformats.org/officeDocument/2006/relationships/slideLayout" Target="../slideLayouts/slideLayout795.xml"/><Relationship Id="rId14" Type="http://schemas.openxmlformats.org/officeDocument/2006/relationships/theme" Target="../theme/theme74.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807.xml"/><Relationship Id="rId13" Type="http://schemas.openxmlformats.org/officeDocument/2006/relationships/slideLayout" Target="../slideLayouts/slideLayout812.xml"/><Relationship Id="rId3" Type="http://schemas.openxmlformats.org/officeDocument/2006/relationships/slideLayout" Target="../slideLayouts/slideLayout802.xml"/><Relationship Id="rId7" Type="http://schemas.openxmlformats.org/officeDocument/2006/relationships/slideLayout" Target="../slideLayouts/slideLayout806.xml"/><Relationship Id="rId12" Type="http://schemas.openxmlformats.org/officeDocument/2006/relationships/slideLayout" Target="../slideLayouts/slideLayout811.xml"/><Relationship Id="rId2" Type="http://schemas.openxmlformats.org/officeDocument/2006/relationships/slideLayout" Target="../slideLayouts/slideLayout801.xml"/><Relationship Id="rId1" Type="http://schemas.openxmlformats.org/officeDocument/2006/relationships/slideLayout" Target="../slideLayouts/slideLayout800.xml"/><Relationship Id="rId6" Type="http://schemas.openxmlformats.org/officeDocument/2006/relationships/slideLayout" Target="../slideLayouts/slideLayout805.xml"/><Relationship Id="rId11" Type="http://schemas.openxmlformats.org/officeDocument/2006/relationships/slideLayout" Target="../slideLayouts/slideLayout810.xml"/><Relationship Id="rId5" Type="http://schemas.openxmlformats.org/officeDocument/2006/relationships/slideLayout" Target="../slideLayouts/slideLayout804.xml"/><Relationship Id="rId15" Type="http://schemas.openxmlformats.org/officeDocument/2006/relationships/image" Target="../media/image8.jpeg"/><Relationship Id="rId10" Type="http://schemas.openxmlformats.org/officeDocument/2006/relationships/slideLayout" Target="../slideLayouts/slideLayout809.xml"/><Relationship Id="rId4" Type="http://schemas.openxmlformats.org/officeDocument/2006/relationships/slideLayout" Target="../slideLayouts/slideLayout803.xml"/><Relationship Id="rId9" Type="http://schemas.openxmlformats.org/officeDocument/2006/relationships/slideLayout" Target="../slideLayouts/slideLayout808.xml"/><Relationship Id="rId14" Type="http://schemas.openxmlformats.org/officeDocument/2006/relationships/theme" Target="../theme/theme75.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20.xml"/><Relationship Id="rId3" Type="http://schemas.openxmlformats.org/officeDocument/2006/relationships/slideLayout" Target="../slideLayouts/slideLayout815.xml"/><Relationship Id="rId7" Type="http://schemas.openxmlformats.org/officeDocument/2006/relationships/slideLayout" Target="../slideLayouts/slideLayout819.xml"/><Relationship Id="rId12" Type="http://schemas.openxmlformats.org/officeDocument/2006/relationships/theme" Target="../theme/theme76.xml"/><Relationship Id="rId2" Type="http://schemas.openxmlformats.org/officeDocument/2006/relationships/slideLayout" Target="../slideLayouts/slideLayout814.xml"/><Relationship Id="rId1" Type="http://schemas.openxmlformats.org/officeDocument/2006/relationships/slideLayout" Target="../slideLayouts/slideLayout813.xml"/><Relationship Id="rId6" Type="http://schemas.openxmlformats.org/officeDocument/2006/relationships/slideLayout" Target="../slideLayouts/slideLayout818.xml"/><Relationship Id="rId11" Type="http://schemas.openxmlformats.org/officeDocument/2006/relationships/slideLayout" Target="../slideLayouts/slideLayout823.xml"/><Relationship Id="rId5" Type="http://schemas.openxmlformats.org/officeDocument/2006/relationships/slideLayout" Target="../slideLayouts/slideLayout817.xml"/><Relationship Id="rId10" Type="http://schemas.openxmlformats.org/officeDocument/2006/relationships/slideLayout" Target="../slideLayouts/slideLayout822.xml"/><Relationship Id="rId4" Type="http://schemas.openxmlformats.org/officeDocument/2006/relationships/slideLayout" Target="../slideLayouts/slideLayout816.xml"/><Relationship Id="rId9" Type="http://schemas.openxmlformats.org/officeDocument/2006/relationships/slideLayout" Target="../slideLayouts/slideLayout821.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1.xml"/><Relationship Id="rId13" Type="http://schemas.openxmlformats.org/officeDocument/2006/relationships/theme" Target="../theme/theme77.xml"/><Relationship Id="rId3" Type="http://schemas.openxmlformats.org/officeDocument/2006/relationships/slideLayout" Target="../slideLayouts/slideLayout826.xml"/><Relationship Id="rId7" Type="http://schemas.openxmlformats.org/officeDocument/2006/relationships/slideLayout" Target="../slideLayouts/slideLayout830.xml"/><Relationship Id="rId12" Type="http://schemas.openxmlformats.org/officeDocument/2006/relationships/slideLayout" Target="../slideLayouts/slideLayout835.xml"/><Relationship Id="rId2" Type="http://schemas.openxmlformats.org/officeDocument/2006/relationships/slideLayout" Target="../slideLayouts/slideLayout825.xml"/><Relationship Id="rId1" Type="http://schemas.openxmlformats.org/officeDocument/2006/relationships/slideLayout" Target="../slideLayouts/slideLayout824.xml"/><Relationship Id="rId6" Type="http://schemas.openxmlformats.org/officeDocument/2006/relationships/slideLayout" Target="../slideLayouts/slideLayout829.xml"/><Relationship Id="rId11" Type="http://schemas.openxmlformats.org/officeDocument/2006/relationships/slideLayout" Target="../slideLayouts/slideLayout834.xml"/><Relationship Id="rId5" Type="http://schemas.openxmlformats.org/officeDocument/2006/relationships/slideLayout" Target="../slideLayouts/slideLayout828.xml"/><Relationship Id="rId10" Type="http://schemas.openxmlformats.org/officeDocument/2006/relationships/slideLayout" Target="../slideLayouts/slideLayout833.xml"/><Relationship Id="rId4" Type="http://schemas.openxmlformats.org/officeDocument/2006/relationships/slideLayout" Target="../slideLayouts/slideLayout827.xml"/><Relationship Id="rId9" Type="http://schemas.openxmlformats.org/officeDocument/2006/relationships/slideLayout" Target="../slideLayouts/slideLayout832.xml"/><Relationship Id="rId14" Type="http://schemas.openxmlformats.org/officeDocument/2006/relationships/image" Target="../media/image1.png"/></Relationships>
</file>

<file path=ppt/slideMasters/_rels/slideMaster78.xml.rels><?xml version="1.0" encoding="UTF-8" standalone="yes"?>
<Relationships xmlns="http://schemas.openxmlformats.org/package/2006/relationships"><Relationship Id="rId3" Type="http://schemas.openxmlformats.org/officeDocument/2006/relationships/theme" Target="../theme/theme78.xml"/><Relationship Id="rId2" Type="http://schemas.openxmlformats.org/officeDocument/2006/relationships/slideLayout" Target="../slideLayouts/slideLayout837.xml"/><Relationship Id="rId1" Type="http://schemas.openxmlformats.org/officeDocument/2006/relationships/slideLayout" Target="../slideLayouts/slideLayout836.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45.xml"/><Relationship Id="rId13" Type="http://schemas.openxmlformats.org/officeDocument/2006/relationships/image" Target="../media/image1.png"/><Relationship Id="rId3" Type="http://schemas.openxmlformats.org/officeDocument/2006/relationships/slideLayout" Target="../slideLayouts/slideLayout840.xml"/><Relationship Id="rId7" Type="http://schemas.openxmlformats.org/officeDocument/2006/relationships/slideLayout" Target="../slideLayouts/slideLayout844.xml"/><Relationship Id="rId12" Type="http://schemas.openxmlformats.org/officeDocument/2006/relationships/theme" Target="../theme/theme79.xml"/><Relationship Id="rId2" Type="http://schemas.openxmlformats.org/officeDocument/2006/relationships/slideLayout" Target="../slideLayouts/slideLayout839.xml"/><Relationship Id="rId1" Type="http://schemas.openxmlformats.org/officeDocument/2006/relationships/slideLayout" Target="../slideLayouts/slideLayout838.xml"/><Relationship Id="rId6" Type="http://schemas.openxmlformats.org/officeDocument/2006/relationships/slideLayout" Target="../slideLayouts/slideLayout843.xml"/><Relationship Id="rId11" Type="http://schemas.openxmlformats.org/officeDocument/2006/relationships/slideLayout" Target="../slideLayouts/slideLayout848.xml"/><Relationship Id="rId5" Type="http://schemas.openxmlformats.org/officeDocument/2006/relationships/slideLayout" Target="../slideLayouts/slideLayout842.xml"/><Relationship Id="rId10" Type="http://schemas.openxmlformats.org/officeDocument/2006/relationships/slideLayout" Target="../slideLayouts/slideLayout847.xml"/><Relationship Id="rId4" Type="http://schemas.openxmlformats.org/officeDocument/2006/relationships/slideLayout" Target="../slideLayouts/slideLayout841.xml"/><Relationship Id="rId9" Type="http://schemas.openxmlformats.org/officeDocument/2006/relationships/slideLayout" Target="../slideLayouts/slideLayout846.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56.xml"/><Relationship Id="rId13" Type="http://schemas.openxmlformats.org/officeDocument/2006/relationships/theme" Target="../theme/theme80.xml"/><Relationship Id="rId3" Type="http://schemas.openxmlformats.org/officeDocument/2006/relationships/slideLayout" Target="../slideLayouts/slideLayout851.xml"/><Relationship Id="rId7" Type="http://schemas.openxmlformats.org/officeDocument/2006/relationships/slideLayout" Target="../slideLayouts/slideLayout855.xml"/><Relationship Id="rId12" Type="http://schemas.openxmlformats.org/officeDocument/2006/relationships/slideLayout" Target="../slideLayouts/slideLayout860.xml"/><Relationship Id="rId2" Type="http://schemas.openxmlformats.org/officeDocument/2006/relationships/slideLayout" Target="../slideLayouts/slideLayout850.xml"/><Relationship Id="rId1" Type="http://schemas.openxmlformats.org/officeDocument/2006/relationships/slideLayout" Target="../slideLayouts/slideLayout849.xml"/><Relationship Id="rId6" Type="http://schemas.openxmlformats.org/officeDocument/2006/relationships/slideLayout" Target="../slideLayouts/slideLayout854.xml"/><Relationship Id="rId11" Type="http://schemas.openxmlformats.org/officeDocument/2006/relationships/slideLayout" Target="../slideLayouts/slideLayout859.xml"/><Relationship Id="rId5" Type="http://schemas.openxmlformats.org/officeDocument/2006/relationships/slideLayout" Target="../slideLayouts/slideLayout853.xml"/><Relationship Id="rId10" Type="http://schemas.openxmlformats.org/officeDocument/2006/relationships/slideLayout" Target="../slideLayouts/slideLayout858.xml"/><Relationship Id="rId4" Type="http://schemas.openxmlformats.org/officeDocument/2006/relationships/slideLayout" Target="../slideLayouts/slideLayout852.xml"/><Relationship Id="rId9" Type="http://schemas.openxmlformats.org/officeDocument/2006/relationships/slideLayout" Target="../slideLayouts/slideLayout857.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68.xml"/><Relationship Id="rId13" Type="http://schemas.openxmlformats.org/officeDocument/2006/relationships/theme" Target="../theme/theme81.xml"/><Relationship Id="rId3" Type="http://schemas.openxmlformats.org/officeDocument/2006/relationships/slideLayout" Target="../slideLayouts/slideLayout863.xml"/><Relationship Id="rId7" Type="http://schemas.openxmlformats.org/officeDocument/2006/relationships/slideLayout" Target="../slideLayouts/slideLayout867.xml"/><Relationship Id="rId12" Type="http://schemas.openxmlformats.org/officeDocument/2006/relationships/slideLayout" Target="../slideLayouts/slideLayout872.xml"/><Relationship Id="rId2" Type="http://schemas.openxmlformats.org/officeDocument/2006/relationships/slideLayout" Target="../slideLayouts/slideLayout862.xml"/><Relationship Id="rId1" Type="http://schemas.openxmlformats.org/officeDocument/2006/relationships/slideLayout" Target="../slideLayouts/slideLayout861.xml"/><Relationship Id="rId6" Type="http://schemas.openxmlformats.org/officeDocument/2006/relationships/slideLayout" Target="../slideLayouts/slideLayout866.xml"/><Relationship Id="rId11" Type="http://schemas.openxmlformats.org/officeDocument/2006/relationships/slideLayout" Target="../slideLayouts/slideLayout871.xml"/><Relationship Id="rId5" Type="http://schemas.openxmlformats.org/officeDocument/2006/relationships/slideLayout" Target="../slideLayouts/slideLayout865.xml"/><Relationship Id="rId10" Type="http://schemas.openxmlformats.org/officeDocument/2006/relationships/slideLayout" Target="../slideLayouts/slideLayout870.xml"/><Relationship Id="rId4" Type="http://schemas.openxmlformats.org/officeDocument/2006/relationships/slideLayout" Target="../slideLayouts/slideLayout864.xml"/><Relationship Id="rId9" Type="http://schemas.openxmlformats.org/officeDocument/2006/relationships/slideLayout" Target="../slideLayouts/slideLayout869.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80.xml"/><Relationship Id="rId13" Type="http://schemas.openxmlformats.org/officeDocument/2006/relationships/theme" Target="../theme/theme82.xml"/><Relationship Id="rId3" Type="http://schemas.openxmlformats.org/officeDocument/2006/relationships/slideLayout" Target="../slideLayouts/slideLayout875.xml"/><Relationship Id="rId7" Type="http://schemas.openxmlformats.org/officeDocument/2006/relationships/slideLayout" Target="../slideLayouts/slideLayout879.xml"/><Relationship Id="rId12" Type="http://schemas.openxmlformats.org/officeDocument/2006/relationships/slideLayout" Target="../slideLayouts/slideLayout884.xml"/><Relationship Id="rId2" Type="http://schemas.openxmlformats.org/officeDocument/2006/relationships/slideLayout" Target="../slideLayouts/slideLayout874.xml"/><Relationship Id="rId1" Type="http://schemas.openxmlformats.org/officeDocument/2006/relationships/slideLayout" Target="../slideLayouts/slideLayout873.xml"/><Relationship Id="rId6" Type="http://schemas.openxmlformats.org/officeDocument/2006/relationships/slideLayout" Target="../slideLayouts/slideLayout878.xml"/><Relationship Id="rId11" Type="http://schemas.openxmlformats.org/officeDocument/2006/relationships/slideLayout" Target="../slideLayouts/slideLayout883.xml"/><Relationship Id="rId5" Type="http://schemas.openxmlformats.org/officeDocument/2006/relationships/slideLayout" Target="../slideLayouts/slideLayout877.xml"/><Relationship Id="rId10" Type="http://schemas.openxmlformats.org/officeDocument/2006/relationships/slideLayout" Target="../slideLayouts/slideLayout882.xml"/><Relationship Id="rId4" Type="http://schemas.openxmlformats.org/officeDocument/2006/relationships/slideLayout" Target="../slideLayouts/slideLayout876.xml"/><Relationship Id="rId9" Type="http://schemas.openxmlformats.org/officeDocument/2006/relationships/slideLayout" Target="../slideLayouts/slideLayout88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824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2018. 10. 18.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10/18/18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94643020"/>
      </p:ext>
    </p:extLst>
  </p:cSld>
  <p:clrMap bg1="lt1" tx1="dk1" bg2="lt2" tx2="dk2" accent1="accent1" accent2="accent2" accent3="accent3" accent4="accent4" accent5="accent5" accent6="accent6" hlink="hlink" folHlink="folHlink"/>
  <p:sldLayoutIdLst>
    <p:sldLayoutId id="2147487376" r:id="rId1"/>
    <p:sldLayoutId id="2147487377" r:id="rId2"/>
    <p:sldLayoutId id="2147487378" r:id="rId3"/>
    <p:sldLayoutId id="2147487379" r:id="rId4"/>
    <p:sldLayoutId id="2147487380" r:id="rId5"/>
    <p:sldLayoutId id="2147487381" r:id="rId6"/>
    <p:sldLayoutId id="2147487382" r:id="rId7"/>
    <p:sldLayoutId id="2147487383" r:id="rId8"/>
    <p:sldLayoutId id="2147487384" r:id="rId9"/>
    <p:sldLayoutId id="2147487385" r:id="rId10"/>
    <p:sldLayoutId id="2147487386"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44277362"/>
      </p:ext>
    </p:extLst>
  </p:cSld>
  <p:clrMap bg1="lt1" tx1="dk1" bg2="lt2" tx2="dk2" accent1="accent1" accent2="accent2" accent3="accent3" accent4="accent4" accent5="accent5" accent6="accent6" hlink="hlink" folHlink="folHlink"/>
  <p:sldLayoutIdLst>
    <p:sldLayoutId id="2147487424" r:id="rId1"/>
    <p:sldLayoutId id="2147487425" r:id="rId2"/>
    <p:sldLayoutId id="2147487426" r:id="rId3"/>
    <p:sldLayoutId id="2147487427" r:id="rId4"/>
    <p:sldLayoutId id="2147487428" r:id="rId5"/>
    <p:sldLayoutId id="2147487429" r:id="rId6"/>
    <p:sldLayoutId id="2147487430" r:id="rId7"/>
    <p:sldLayoutId id="2147487431" r:id="rId8"/>
    <p:sldLayoutId id="2147487432" r:id="rId9"/>
    <p:sldLayoutId id="2147487433" r:id="rId10"/>
    <p:sldLayoutId id="2147487434"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09667958"/>
      </p:ext>
    </p:extLst>
  </p:cSld>
  <p:clrMap bg1="lt1" tx1="dk1" bg2="lt2" tx2="dk2" accent1="accent1" accent2="accent2" accent3="accent3" accent4="accent4" accent5="accent5" accent6="accent6" hlink="hlink" folHlink="folHlink"/>
  <p:sldLayoutIdLst>
    <p:sldLayoutId id="2147487537" r:id="rId1"/>
    <p:sldLayoutId id="2147487538" r:id="rId2"/>
    <p:sldLayoutId id="2147487539" r:id="rId3"/>
    <p:sldLayoutId id="2147487540" r:id="rId4"/>
    <p:sldLayoutId id="2147487541" r:id="rId5"/>
    <p:sldLayoutId id="2147487542" r:id="rId6"/>
    <p:sldLayoutId id="2147487543" r:id="rId7"/>
    <p:sldLayoutId id="2147487544" r:id="rId8"/>
    <p:sldLayoutId id="2147487545" r:id="rId9"/>
    <p:sldLayoutId id="2147487546" r:id="rId10"/>
    <p:sldLayoutId id="21474875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064865945"/>
      </p:ext>
    </p:extLst>
  </p:cSld>
  <p:clrMap bg1="lt1" tx1="dk1" bg2="lt2" tx2="dk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7949" r:id="rId1"/>
    <p:sldLayoutId id="2147487950" r:id="rId2"/>
    <p:sldLayoutId id="2147487951" r:id="rId3"/>
    <p:sldLayoutId id="2147487952" r:id="rId4"/>
    <p:sldLayoutId id="2147487953" r:id="rId5"/>
    <p:sldLayoutId id="2147487954" r:id="rId6"/>
    <p:sldLayoutId id="2147487955" r:id="rId7"/>
    <p:sldLayoutId id="2147487956" r:id="rId8"/>
    <p:sldLayoutId id="2147487957" r:id="rId9"/>
    <p:sldLayoutId id="2147487958" r:id="rId10"/>
    <p:sldLayoutId id="2147487959"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694447817"/>
      </p:ext>
    </p:extLst>
  </p:cSld>
  <p:clrMap bg1="lt1" tx1="dk1" bg2="lt2" tx2="dk2" accent1="accent1" accent2="accent2" accent3="accent3" accent4="accent4" accent5="accent5" accent6="accent6" hlink="hlink" folHlink="folHlink"/>
  <p:sldLayoutIdLst>
    <p:sldLayoutId id="2147488009" r:id="rId1"/>
    <p:sldLayoutId id="2147488010" r:id="rId2"/>
    <p:sldLayoutId id="2147488011" r:id="rId3"/>
    <p:sldLayoutId id="2147488012" r:id="rId4"/>
    <p:sldLayoutId id="2147488013" r:id="rId5"/>
    <p:sldLayoutId id="2147488014" r:id="rId6"/>
    <p:sldLayoutId id="2147488015" r:id="rId7"/>
    <p:sldLayoutId id="2147488016" r:id="rId8"/>
    <p:sldLayoutId id="2147488017" r:id="rId9"/>
    <p:sldLayoutId id="2147488018" r:id="rId10"/>
    <p:sldLayoutId id="2147488019" r:id="rId11"/>
    <p:sldLayoutId id="214748802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EE0FFC67-5E07-4C42-B234-6516D715DF1C}"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8022" r:id="rId1"/>
    <p:sldLayoutId id="2147488023" r:id="rId2"/>
    <p:sldLayoutId id="2147488024" r:id="rId3"/>
    <p:sldLayoutId id="2147488025" r:id="rId4"/>
    <p:sldLayoutId id="2147488026" r:id="rId5"/>
    <p:sldLayoutId id="2147488027" r:id="rId6"/>
    <p:sldLayoutId id="2147488028" r:id="rId7"/>
    <p:sldLayoutId id="2147488029" r:id="rId8"/>
    <p:sldLayoutId id="2147488030" r:id="rId9"/>
    <p:sldLayoutId id="2147488031" r:id="rId10"/>
    <p:sldLayoutId id="2147488032" r:id="rId11"/>
    <p:sldLayoutId id="21474880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10/18/18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4211280899"/>
      </p:ext>
    </p:extLst>
  </p:cSld>
  <p:clrMap bg1="lt1" tx1="dk1" bg2="lt2" tx2="dk2" accent1="accent1" accent2="accent2" accent3="accent3" accent4="accent4" accent5="accent5" accent6="accent6" hlink="hlink" folHlink="folHlink"/>
  <p:sldLayoutIdLst>
    <p:sldLayoutId id="2147488048" r:id="rId1"/>
    <p:sldLayoutId id="2147488049" r:id="rId2"/>
    <p:sldLayoutId id="2147488050" r:id="rId3"/>
    <p:sldLayoutId id="2147488051" r:id="rId4"/>
    <p:sldLayoutId id="2147488052" r:id="rId5"/>
    <p:sldLayoutId id="2147488053" r:id="rId6"/>
    <p:sldLayoutId id="2147488054" r:id="rId7"/>
    <p:sldLayoutId id="2147488055" r:id="rId8"/>
    <p:sldLayoutId id="2147488056" r:id="rId9"/>
    <p:sldLayoutId id="2147488057" r:id="rId10"/>
    <p:sldLayoutId id="2147488058" r:id="rId11"/>
  </p:sldLayoutIdLst>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2153550964"/>
      </p:ext>
    </p:extLst>
  </p:cSld>
  <p:clrMap bg1="lt1" tx1="dk1" bg2="lt2" tx2="dk2" accent1="accent1" accent2="accent2" accent3="accent3" accent4="accent4" accent5="accent5" accent6="accent6" hlink="hlink" folHlink="folHlink"/>
  <p:sldLayoutIdLst>
    <p:sldLayoutId id="2147488110" r:id="rId1"/>
    <p:sldLayoutId id="2147488111" r:id="rId2"/>
    <p:sldLayoutId id="2147488112" r:id="rId3"/>
    <p:sldLayoutId id="2147488113" r:id="rId4"/>
    <p:sldLayoutId id="2147488114" r:id="rId5"/>
    <p:sldLayoutId id="2147488115" r:id="rId6"/>
    <p:sldLayoutId id="2147488116" r:id="rId7"/>
    <p:sldLayoutId id="2147488117" r:id="rId8"/>
    <p:sldLayoutId id="2147488118" r:id="rId9"/>
    <p:sldLayoutId id="2147488119" r:id="rId10"/>
    <p:sldLayoutId id="2147488120"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08055353"/>
      </p:ext>
    </p:extLst>
  </p:cSld>
  <p:clrMap bg1="lt1" tx1="dk1" bg2="lt2" tx2="dk2" accent1="accent1" accent2="accent2" accent3="accent3" accent4="accent4" accent5="accent5" accent6="accent6" hlink="hlink" folHlink="folHlink"/>
  <p:sldLayoutIdLst>
    <p:sldLayoutId id="2147488122" r:id="rId1"/>
    <p:sldLayoutId id="2147488123" r:id="rId2"/>
    <p:sldLayoutId id="2147488124" r:id="rId3"/>
    <p:sldLayoutId id="2147488125" r:id="rId4"/>
    <p:sldLayoutId id="2147488126" r:id="rId5"/>
    <p:sldLayoutId id="2147488127" r:id="rId6"/>
    <p:sldLayoutId id="2147488128" r:id="rId7"/>
    <p:sldLayoutId id="2147488129" r:id="rId8"/>
    <p:sldLayoutId id="2147488130" r:id="rId9"/>
    <p:sldLayoutId id="2147488131" r:id="rId10"/>
    <p:sldLayoutId id="2147488132" r:id="rId11"/>
    <p:sldLayoutId id="21474881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2869710141"/>
      </p:ext>
    </p:extLst>
  </p:cSld>
  <p:clrMap bg1="lt1" tx1="dk1" bg2="lt2" tx2="dk2" accent1="accent1" accent2="accent2" accent3="accent3" accent4="accent4" accent5="accent5" accent6="accent6" hlink="hlink" folHlink="folHlink"/>
  <p:sldLayoutIdLst>
    <p:sldLayoutId id="2147488135" r:id="rId1"/>
    <p:sldLayoutId id="2147488136" r:id="rId2"/>
    <p:sldLayoutId id="2147488137" r:id="rId3"/>
    <p:sldLayoutId id="2147488138" r:id="rId4"/>
    <p:sldLayoutId id="2147488139" r:id="rId5"/>
    <p:sldLayoutId id="2147488140" r:id="rId6"/>
    <p:sldLayoutId id="2147488141" r:id="rId7"/>
    <p:sldLayoutId id="2147488142" r:id="rId8"/>
    <p:sldLayoutId id="2147488143" r:id="rId9"/>
    <p:sldLayoutId id="2147488144" r:id="rId10"/>
    <p:sldLayoutId id="214748814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10/18/18</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25823723"/>
      </p:ext>
    </p:extLst>
  </p:cSld>
  <p:clrMap bg1="lt1" tx1="dk1" bg2="lt2" tx2="dk2" accent1="accent1" accent2="accent2" accent3="accent3" accent4="accent4" accent5="accent5" accent6="accent6" hlink="hlink" folHlink="folHlink"/>
  <p:sldLayoutIdLst>
    <p:sldLayoutId id="2147488147" r:id="rId1"/>
    <p:sldLayoutId id="2147488148" r:id="rId2"/>
    <p:sldLayoutId id="2147488149" r:id="rId3"/>
    <p:sldLayoutId id="2147488150" r:id="rId4"/>
    <p:sldLayoutId id="2147488151" r:id="rId5"/>
    <p:sldLayoutId id="2147488152" r:id="rId6"/>
    <p:sldLayoutId id="2147488153" r:id="rId7"/>
    <p:sldLayoutId id="2147488154" r:id="rId8"/>
    <p:sldLayoutId id="2147488155" r:id="rId9"/>
    <p:sldLayoutId id="2147488156" r:id="rId10"/>
    <p:sldLayoutId id="2147488157" r:id="rId11"/>
  </p:sldLayoutIdLst>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303134472"/>
      </p:ext>
    </p:extLst>
  </p:cSld>
  <p:clrMap bg1="lt1" tx1="dk1" bg2="lt2" tx2="dk2" accent1="accent1" accent2="accent2" accent3="accent3" accent4="accent4" accent5="accent5" accent6="accent6" hlink="hlink" folHlink="folHlink"/>
  <p:sldLayoutIdLst>
    <p:sldLayoutId id="2147488159" r:id="rId1"/>
    <p:sldLayoutId id="2147488160" r:id="rId2"/>
    <p:sldLayoutId id="2147488161" r:id="rId3"/>
    <p:sldLayoutId id="2147488162" r:id="rId4"/>
    <p:sldLayoutId id="2147488163" r:id="rId5"/>
    <p:sldLayoutId id="2147488164" r:id="rId6"/>
    <p:sldLayoutId id="2147488165" r:id="rId7"/>
    <p:sldLayoutId id="2147488166" r:id="rId8"/>
    <p:sldLayoutId id="2147488167" r:id="rId9"/>
    <p:sldLayoutId id="2147488168" r:id="rId10"/>
    <p:sldLayoutId id="2147488169" r:id="rId11"/>
    <p:sldLayoutId id="214748817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Calibri"/>
              </a:rPr>
              <a:pPr/>
              <a:t>10/18/18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93013354"/>
      </p:ext>
    </p:extLst>
  </p:cSld>
  <p:clrMap bg1="lt1" tx1="dk1" bg2="lt2" tx2="dk2" accent1="accent1" accent2="accent2" accent3="accent3" accent4="accent4" accent5="accent5" accent6="accent6" hlink="hlink" folHlink="folHlink"/>
  <p:sldLayoutIdLst>
    <p:sldLayoutId id="2147488172" r:id="rId1"/>
    <p:sldLayoutId id="2147488173" r:id="rId2"/>
    <p:sldLayoutId id="2147488174" r:id="rId3"/>
    <p:sldLayoutId id="2147488175" r:id="rId4"/>
    <p:sldLayoutId id="2147488176" r:id="rId5"/>
    <p:sldLayoutId id="2147488177" r:id="rId6"/>
    <p:sldLayoutId id="2147488178" r:id="rId7"/>
    <p:sldLayoutId id="2147488179" r:id="rId8"/>
    <p:sldLayoutId id="2147488180" r:id="rId9"/>
    <p:sldLayoutId id="2147488181" r:id="rId10"/>
    <p:sldLayoutId id="21474881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025897231"/>
      </p:ext>
    </p:extLst>
  </p:cSld>
  <p:clrMap bg1="lt1" tx1="dk1" bg2="lt2" tx2="dk2" accent1="accent1" accent2="accent2" accent3="accent3" accent4="accent4" accent5="accent5" accent6="accent6" hlink="hlink" folHlink="folHlink"/>
  <p:sldLayoutIdLst>
    <p:sldLayoutId id="2147488184" r:id="rId1"/>
    <p:sldLayoutId id="2147488185" r:id="rId2"/>
    <p:sldLayoutId id="2147488186" r:id="rId3"/>
    <p:sldLayoutId id="2147488187" r:id="rId4"/>
    <p:sldLayoutId id="2147488188" r:id="rId5"/>
    <p:sldLayoutId id="2147488189" r:id="rId6"/>
    <p:sldLayoutId id="2147488190" r:id="rId7"/>
    <p:sldLayoutId id="2147488191" r:id="rId8"/>
    <p:sldLayoutId id="2147488192" r:id="rId9"/>
    <p:sldLayoutId id="2147488193" r:id="rId10"/>
    <p:sldLayoutId id="2147488194" r:id="rId11"/>
    <p:sldLayoutId id="2147488195"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10/18/18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131895114"/>
      </p:ext>
    </p:extLst>
  </p:cSld>
  <p:clrMap bg1="lt1" tx1="dk1" bg2="lt2" tx2="dk2" accent1="accent1" accent2="accent2" accent3="accent3" accent4="accent4" accent5="accent5" accent6="accent6" hlink="hlink" folHlink="folHlink"/>
  <p:sldLayoutIdLst>
    <p:sldLayoutId id="2147488197" r:id="rId1"/>
    <p:sldLayoutId id="2147488198" r:id="rId2"/>
    <p:sldLayoutId id="2147488199" r:id="rId3"/>
    <p:sldLayoutId id="2147488200" r:id="rId4"/>
    <p:sldLayoutId id="2147488201" r:id="rId5"/>
    <p:sldLayoutId id="2147488202" r:id="rId6"/>
    <p:sldLayoutId id="2147488203" r:id="rId7"/>
    <p:sldLayoutId id="2147488204" r:id="rId8"/>
    <p:sldLayoutId id="2147488205" r:id="rId9"/>
    <p:sldLayoutId id="2147488206" r:id="rId10"/>
    <p:sldLayoutId id="21474882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676079605"/>
      </p:ext>
    </p:extLst>
  </p:cSld>
  <p:clrMap bg1="lt1" tx1="dk1" bg2="lt2" tx2="dk2" accent1="accent1" accent2="accent2" accent3="accent3" accent4="accent4" accent5="accent5" accent6="accent6" hlink="hlink" folHlink="folHlink"/>
  <p:sldLayoutIdLst>
    <p:sldLayoutId id="2147488209" r:id="rId1"/>
    <p:sldLayoutId id="2147488210" r:id="rId2"/>
    <p:sldLayoutId id="2147488211" r:id="rId3"/>
    <p:sldLayoutId id="2147488212" r:id="rId4"/>
    <p:sldLayoutId id="2147488213" r:id="rId5"/>
    <p:sldLayoutId id="2147488214" r:id="rId6"/>
    <p:sldLayoutId id="2147488215" r:id="rId7"/>
    <p:sldLayoutId id="2147488216" r:id="rId8"/>
    <p:sldLayoutId id="2147488217" r:id="rId9"/>
    <p:sldLayoutId id="2147488218" r:id="rId10"/>
    <p:sldLayoutId id="2147488219" r:id="rId11"/>
    <p:sldLayoutId id="2147488220" r:id="rId12"/>
    <p:sldLayoutId id="2147488221"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a:t>Click to edit Master title style</a:t>
            </a:r>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10/18/18</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335053589"/>
      </p:ext>
    </p:extLst>
  </p:cSld>
  <p:clrMap bg1="lt1" tx1="dk1" bg2="lt2" tx2="dk2" accent1="accent1" accent2="accent2" accent3="accent3" accent4="accent4" accent5="accent5" accent6="accent6" hlink="hlink" folHlink="folHlink"/>
  <p:sldLayoutIdLst>
    <p:sldLayoutId id="2147488223" r:id="rId1"/>
    <p:sldLayoutId id="2147488224" r:id="rId2"/>
    <p:sldLayoutId id="2147488225" r:id="rId3"/>
    <p:sldLayoutId id="2147488226" r:id="rId4"/>
    <p:sldLayoutId id="2147488227" r:id="rId5"/>
    <p:sldLayoutId id="2147488228" r:id="rId6"/>
    <p:sldLayoutId id="2147488229" r:id="rId7"/>
    <p:sldLayoutId id="2147488230" r:id="rId8"/>
    <p:sldLayoutId id="2147488231" r:id="rId9"/>
    <p:sldLayoutId id="2147488232" r:id="rId10"/>
    <p:sldLayoutId id="2147488233" r:id="rId11"/>
    <p:sldLayoutId id="2147488234" r:id="rId12"/>
    <p:sldLayoutId id="2147488235"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97490749"/>
      </p:ext>
    </p:extLst>
  </p:cSld>
  <p:clrMap bg1="lt1" tx1="dk1" bg2="lt2" tx2="dk2" accent1="accent1" accent2="accent2" accent3="accent3" accent4="accent4" accent5="accent5" accent6="accent6" hlink="hlink" folHlink="folHlink"/>
  <p:sldLayoutIdLst>
    <p:sldLayoutId id="2147488237" r:id="rId1"/>
    <p:sldLayoutId id="2147488238" r:id="rId2"/>
    <p:sldLayoutId id="2147488239" r:id="rId3"/>
    <p:sldLayoutId id="2147488240" r:id="rId4"/>
    <p:sldLayoutId id="2147488241" r:id="rId5"/>
    <p:sldLayoutId id="2147488242" r:id="rId6"/>
    <p:sldLayoutId id="2147488243" r:id="rId7"/>
    <p:sldLayoutId id="2147488244" r:id="rId8"/>
    <p:sldLayoutId id="2147488245" r:id="rId9"/>
    <p:sldLayoutId id="2147488246" r:id="rId10"/>
    <p:sldLayoutId id="21474882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584172144"/>
      </p:ext>
    </p:extLst>
  </p:cSld>
  <p:clrMap bg1="lt1" tx1="dk1" bg2="lt2" tx2="dk2" accent1="accent1" accent2="accent2" accent3="accent3" accent4="accent4" accent5="accent5" accent6="accent6" hlink="hlink" folHlink="folHlink"/>
  <p:sldLayoutIdLst>
    <p:sldLayoutId id="2147488250" r:id="rId1"/>
    <p:sldLayoutId id="2147488251" r:id="rId2"/>
    <p:sldLayoutId id="2147488252" r:id="rId3"/>
    <p:sldLayoutId id="2147488253" r:id="rId4"/>
    <p:sldLayoutId id="2147488254" r:id="rId5"/>
    <p:sldLayoutId id="2147488255" r:id="rId6"/>
    <p:sldLayoutId id="2147488256" r:id="rId7"/>
    <p:sldLayoutId id="2147488257" r:id="rId8"/>
    <p:sldLayoutId id="2147488258" r:id="rId9"/>
    <p:sldLayoutId id="2147488259" r:id="rId10"/>
    <p:sldLayoutId id="2147488260" r:id="rId11"/>
    <p:sldLayoutId id="214748826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93576583"/>
      </p:ext>
    </p:extLst>
  </p:cSld>
  <p:clrMap bg1="lt1" tx1="dk1" bg2="lt2" tx2="dk2" accent1="accent1" accent2="accent2" accent3="accent3" accent4="accent4" accent5="accent5" accent6="accent6" hlink="hlink" folHlink="folHlink"/>
  <p:sldLayoutIdLst>
    <p:sldLayoutId id="2147488263" r:id="rId1"/>
    <p:sldLayoutId id="214748826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55D46416-474E-184B-A5AD-7D0BC91A8C60}"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1263603352"/>
      </p:ext>
    </p:extLst>
  </p:cSld>
  <p:clrMap bg1="lt1" tx1="dk1" bg2="lt2" tx2="dk2" accent1="accent1" accent2="accent2" accent3="accent3" accent4="accent4" accent5="accent5" accent6="accent6" hlink="hlink" folHlink="folHlink"/>
  <p:sldLayoutIdLst>
    <p:sldLayoutId id="2147488278" r:id="rId1"/>
    <p:sldLayoutId id="2147488279" r:id="rId2"/>
    <p:sldLayoutId id="2147488280" r:id="rId3"/>
    <p:sldLayoutId id="2147488281" r:id="rId4"/>
    <p:sldLayoutId id="2147488282" r:id="rId5"/>
    <p:sldLayoutId id="2147488283" r:id="rId6"/>
    <p:sldLayoutId id="2147488284" r:id="rId7"/>
    <p:sldLayoutId id="2147488285" r:id="rId8"/>
    <p:sldLayoutId id="2147488286" r:id="rId9"/>
    <p:sldLayoutId id="2147488287" r:id="rId10"/>
    <p:sldLayoutId id="2147488288" r:id="rId11"/>
    <p:sldLayoutId id="2147488289"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A6E66D7-25D4-7942-B252-BA546C3B21A4}"/>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7688104E-355A-0841-9C8A-BC5C807F3E7F}"/>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CB1F67F-9389-B845-BE4D-86338D00CBDC}"/>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3161D14C-ACB8-624E-A9FB-35755CC49192}"/>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36333DC9-A31B-394B-9F22-29AF69020209}" type="slidenum">
              <a:rPr lang="en-US" altLang="en-US"/>
              <a:pPr>
                <a:defRPr/>
              </a:pPr>
              <a:t>‹#›</a:t>
            </a:fld>
            <a:endParaRPr lang="en-US" altLang="en-US"/>
          </a:p>
        </p:txBody>
      </p:sp>
      <p:sp>
        <p:nvSpPr>
          <p:cNvPr id="1030" name="Line 1032">
            <a:extLst>
              <a:ext uri="{FF2B5EF4-FFF2-40B4-BE49-F238E27FC236}">
                <a16:creationId xmlns:a16="http://schemas.microsoft.com/office/drawing/2014/main" id="{AD8B9E45-F535-BE4F-97AF-C937D395C8D5}"/>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B542CF70-40CF-ED4B-A03B-09D83FB2007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19057843"/>
      </p:ext>
    </p:extLst>
  </p:cSld>
  <p:clrMap bg1="lt1" tx1="dk1" bg2="lt2" tx2="dk2" accent1="accent1" accent2="accent2" accent3="accent3" accent4="accent4" accent5="accent5" accent6="accent6" hlink="hlink" folHlink="folHlink"/>
  <p:sldLayoutIdLst>
    <p:sldLayoutId id="2147488291" r:id="rId1"/>
    <p:sldLayoutId id="2147488292" r:id="rId2"/>
    <p:sldLayoutId id="2147488293" r:id="rId3"/>
    <p:sldLayoutId id="2147488294" r:id="rId4"/>
    <p:sldLayoutId id="2147488295" r:id="rId5"/>
    <p:sldLayoutId id="2147488296" r:id="rId6"/>
    <p:sldLayoutId id="2147488297" r:id="rId7"/>
    <p:sldLayoutId id="2147488298" r:id="rId8"/>
    <p:sldLayoutId id="2147488299" r:id="rId9"/>
    <p:sldLayoutId id="2147488300" r:id="rId10"/>
    <p:sldLayoutId id="2147488301" r:id="rId11"/>
    <p:sldLayoutId id="214748830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941931448"/>
      </p:ext>
    </p:extLst>
  </p:cSld>
  <p:clrMap bg1="lt1" tx1="dk1" bg2="lt2" tx2="dk2" accent1="accent1" accent2="accent2" accent3="accent3" accent4="accent4" accent5="accent5" accent6="accent6" hlink="hlink" folHlink="folHlink"/>
  <p:sldLayoutIdLst>
    <p:sldLayoutId id="2147488304" r:id="rId1"/>
    <p:sldLayoutId id="2147488305" r:id="rId2"/>
    <p:sldLayoutId id="2147488306" r:id="rId3"/>
    <p:sldLayoutId id="2147488307" r:id="rId4"/>
    <p:sldLayoutId id="2147488308" r:id="rId5"/>
    <p:sldLayoutId id="2147488309" r:id="rId6"/>
    <p:sldLayoutId id="2147488310" r:id="rId7"/>
    <p:sldLayoutId id="2147488311" r:id="rId8"/>
    <p:sldLayoutId id="2147488312" r:id="rId9"/>
    <p:sldLayoutId id="2147488313" r:id="rId10"/>
    <p:sldLayoutId id="2147488314" r:id="rId11"/>
    <p:sldLayoutId id="214748831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14.png"/></Relationships>
</file>

<file path=ppt/slides/_rels/slide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15.png"/></Relationships>
</file>

<file path=ppt/slides/_rels/slide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16.png"/></Relationships>
</file>

<file path=ppt/slides/_rels/slide5.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7.png"/><Relationship Id="rId1" Type="http://schemas.openxmlformats.org/officeDocument/2006/relationships/slideLayout" Target="../slideLayouts/slideLayout8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8.xml"/></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348.xml"/></Relationships>
</file>

<file path=ppt/slides/_rels/slide1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xml"/><Relationship Id="rId1" Type="http://schemas.openxmlformats.org/officeDocument/2006/relationships/slideLayout" Target="../slideLayouts/slideLayout348.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1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xml"/><Relationship Id="rId1" Type="http://schemas.openxmlformats.org/officeDocument/2006/relationships/slideLayout" Target="../slideLayouts/slideLayout348.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9.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2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22.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25.jpg"/><Relationship Id="rId1" Type="http://schemas.openxmlformats.org/officeDocument/2006/relationships/slideLayout" Target="../slideLayouts/slideLayout150.xml"/></Relationships>
</file>

<file path=ppt/slides/_rels/slide2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150.xml"/></Relationships>
</file>

<file path=ppt/slides/_rels/slide24.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Layout" Target="../slideLayouts/slideLayout150.xml"/></Relationships>
</file>

<file path=ppt/slides/_rels/slide25.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150.xml"/></Relationships>
</file>

<file path=ppt/slides/_rels/slide2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315.xml"/></Relationships>
</file>

<file path=ppt/slides/_rels/slide27.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315.xml"/></Relationships>
</file>

<file path=ppt/slides/_rels/slide28.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32.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8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29.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34.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33.png"/><Relationship Id="rId1" Type="http://schemas.openxmlformats.org/officeDocument/2006/relationships/slideLayout" Target="../slideLayouts/slideLayout315.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30.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315.xml"/></Relationships>
</file>

<file path=ppt/slides/_rels/slide3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3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5.xml"/></Relationships>
</file>

<file path=ppt/slides/_rels/slide35.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15.xml"/></Relationships>
</file>

<file path=ppt/slides/_rels/slide36.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5.xml"/><Relationship Id="rId1" Type="http://schemas.openxmlformats.org/officeDocument/2006/relationships/slideLayout" Target="../slideLayouts/slideLayout437.xml"/></Relationships>
</file>

<file path=ppt/slides/_rels/slide3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xml"/><Relationship Id="rId1" Type="http://schemas.openxmlformats.org/officeDocument/2006/relationships/slideLayout" Target="../slideLayouts/slideLayout528.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38.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7.xml"/><Relationship Id="rId1" Type="http://schemas.openxmlformats.org/officeDocument/2006/relationships/slideLayout" Target="../slideLayouts/slideLayout448.xml"/><Relationship Id="rId4" Type="http://schemas.openxmlformats.org/officeDocument/2006/relationships/image" Target="../media/image43.jpg"/></Relationships>
</file>

<file path=ppt/slides/_rels/slide39.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8.xml"/><Relationship Id="rId1" Type="http://schemas.openxmlformats.org/officeDocument/2006/relationships/slideLayout" Target="../slideLayouts/slideLayout448.xml"/><Relationship Id="rId4" Type="http://schemas.openxmlformats.org/officeDocument/2006/relationships/image" Target="../media/image43.jpg"/></Relationships>
</file>

<file path=ppt/slides/_rels/slide40.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9.xml"/><Relationship Id="rId1" Type="http://schemas.openxmlformats.org/officeDocument/2006/relationships/slideLayout" Target="../slideLayouts/slideLayout448.xml"/><Relationship Id="rId4" Type="http://schemas.openxmlformats.org/officeDocument/2006/relationships/image" Target="../media/image43.jpg"/></Relationships>
</file>

<file path=ppt/slides/_rels/slide4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0.xml"/><Relationship Id="rId1" Type="http://schemas.openxmlformats.org/officeDocument/2006/relationships/slideLayout" Target="../slideLayouts/slideLayout697.xml"/><Relationship Id="rId6" Type="http://schemas.openxmlformats.org/officeDocument/2006/relationships/hyperlink" Target="https://github.com/CMU-SAFARI/rowhammer" TargetMode="External"/><Relationship Id="rId5" Type="http://schemas.openxmlformats.org/officeDocument/2006/relationships/image" Target="../media/image45.jpeg"/><Relationship Id="rId4" Type="http://schemas.microsoft.com/office/2007/relationships/hdphoto" Target="../media/hdphoto1.wdp"/></Relationships>
</file>

<file path=ppt/slides/_rels/slide4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1.xml"/><Relationship Id="rId1" Type="http://schemas.openxmlformats.org/officeDocument/2006/relationships/slideLayout" Target="../slideLayouts/slideLayout697.xml"/><Relationship Id="rId6" Type="http://schemas.openxmlformats.org/officeDocument/2006/relationships/hyperlink" Target="https://github.com/CMU-SAFARI/rowhammer" TargetMode="External"/><Relationship Id="rId5" Type="http://schemas.openxmlformats.org/officeDocument/2006/relationships/image" Target="../media/image45.jpeg"/><Relationship Id="rId4" Type="http://schemas.microsoft.com/office/2007/relationships/hdphoto" Target="../media/hdphoto1.wdp"/></Relationships>
</file>

<file path=ppt/slides/_rels/slide4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2.xml"/><Relationship Id="rId1" Type="http://schemas.openxmlformats.org/officeDocument/2006/relationships/slideLayout" Target="../slideLayouts/slideLayout697.xml"/><Relationship Id="rId6" Type="http://schemas.openxmlformats.org/officeDocument/2006/relationships/hyperlink" Target="https://github.com/CMU-SAFARI/rowhammer" TargetMode="External"/><Relationship Id="rId5" Type="http://schemas.openxmlformats.org/officeDocument/2006/relationships/image" Target="../media/image45.jpeg"/><Relationship Id="rId4" Type="http://schemas.microsoft.com/office/2007/relationships/hdphoto" Target="../media/hdphoto1.wdp"/></Relationships>
</file>

<file path=ppt/slides/_rels/slide4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3.xml"/><Relationship Id="rId1" Type="http://schemas.openxmlformats.org/officeDocument/2006/relationships/slideLayout" Target="../slideLayouts/slideLayout697.xml"/><Relationship Id="rId6" Type="http://schemas.openxmlformats.org/officeDocument/2006/relationships/hyperlink" Target="https://github.com/CMU-SAFARI/rowhammer" TargetMode="External"/><Relationship Id="rId5" Type="http://schemas.openxmlformats.org/officeDocument/2006/relationships/image" Target="../media/image45.jpeg"/><Relationship Id="rId4" Type="http://schemas.microsoft.com/office/2007/relationships/hdphoto" Target="../media/hdphoto1.wdp"/></Relationships>
</file>

<file path=ppt/slides/_rels/slide4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4.xml"/><Relationship Id="rId1" Type="http://schemas.openxmlformats.org/officeDocument/2006/relationships/slideLayout" Target="../slideLayouts/slideLayout697.xml"/><Relationship Id="rId6" Type="http://schemas.openxmlformats.org/officeDocument/2006/relationships/hyperlink" Target="https://github.com/CMU-SAFARI/rowhammer" TargetMode="External"/><Relationship Id="rId5" Type="http://schemas.openxmlformats.org/officeDocument/2006/relationships/image" Target="../media/image45.jpeg"/><Relationship Id="rId4" Type="http://schemas.microsoft.com/office/2007/relationships/hdphoto" Target="../media/hdphoto1.wdp"/></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48.xml"/></Relationships>
</file>

<file path=ppt/slides/_rels/slide4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261.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48.png"/></Relationships>
</file>

<file path=ppt/slides/_rels/slide48.xml.rels><?xml version="1.0" encoding="UTF-8" standalone="yes"?>
<Relationships xmlns="http://schemas.openxmlformats.org/package/2006/relationships"><Relationship Id="rId3" Type="http://schemas.openxmlformats.org/officeDocument/2006/relationships/hyperlink" Target="http://googleprojectzero.blogspot.com/2015/03/exploiting-dram-rowhammer-bug-to-gain.html" TargetMode="External"/><Relationship Id="rId2" Type="http://schemas.openxmlformats.org/officeDocument/2006/relationships/hyperlink" Target="http://users.ece.cmu.edu/~omutlu/pub/dram-row-hammer_isca14.pdf" TargetMode="External"/><Relationship Id="rId1" Type="http://schemas.openxmlformats.org/officeDocument/2006/relationships/slideLayout" Target="../slideLayouts/slideLayout261.xml"/></Relationships>
</file>

<file path=ppt/slides/_rels/slide4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6.xml"/><Relationship Id="rId1" Type="http://schemas.openxmlformats.org/officeDocument/2006/relationships/slideLayout" Target="../slideLayouts/slideLayout261.xml"/><Relationship Id="rId4" Type="http://schemas.openxmlformats.org/officeDocument/2006/relationships/image" Target="../media/image50.png"/></Relationships>
</file>

<file path=ppt/slides/_rels/slide5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7.xml"/><Relationship Id="rId1" Type="http://schemas.openxmlformats.org/officeDocument/2006/relationships/slideLayout" Target="../slideLayouts/slideLayout261.xml"/><Relationship Id="rId5" Type="http://schemas.openxmlformats.org/officeDocument/2006/relationships/image" Target="../media/image51.png"/><Relationship Id="rId4" Type="http://schemas.openxmlformats.org/officeDocument/2006/relationships/image" Target="../media/image50.png"/></Relationships>
</file>

<file path=ppt/slides/_rels/slide51.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hyperlink" Target="https://lab.dsst.io/32c3-slides/7197.html" TargetMode="External"/><Relationship Id="rId1" Type="http://schemas.openxmlformats.org/officeDocument/2006/relationships/slideLayout" Target="../slideLayouts/slideLayout261.xml"/></Relationships>
</file>

<file path=ppt/slides/_rels/slide52.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261.xml"/></Relationships>
</file>

<file path=ppt/slides/_rels/slide5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708.xml"/></Relationships>
</file>

<file path=ppt/slides/_rels/slide5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708.xml"/></Relationships>
</file>

<file path=ppt/slides/_rels/slide55.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708.xml"/><Relationship Id="rId4" Type="http://schemas.openxmlformats.org/officeDocument/2006/relationships/image" Target="../media/image60.png"/></Relationships>
</file>

<file path=ppt/slides/_rels/slide56.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261.xml"/></Relationships>
</file>

<file path=ppt/slides/_rels/slide57.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4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814.xml"/></Relationships>
</file>

<file path=ppt/slides/_rels/slide60.xml.rels><?xml version="1.0" encoding="UTF-8" standalone="yes"?>
<Relationships xmlns="http://schemas.openxmlformats.org/package/2006/relationships"><Relationship Id="rId3" Type="http://schemas.openxmlformats.org/officeDocument/2006/relationships/image" Target="../media/image63.jpg"/><Relationship Id="rId2" Type="http://schemas.openxmlformats.org/officeDocument/2006/relationships/hyperlink" Target="https://twitter.com/isislovecruft/status/1021939922754723841" TargetMode="External"/><Relationship Id="rId1" Type="http://schemas.openxmlformats.org/officeDocument/2006/relationships/slideLayout" Target="../slideLayouts/slideLayout285.xml"/></Relationships>
</file>

<file path=ppt/slides/_rels/slide61.xml.rels><?xml version="1.0" encoding="UTF-8" standalone="yes"?>
<Relationships xmlns="http://schemas.openxmlformats.org/package/2006/relationships"><Relationship Id="rId3" Type="http://schemas.openxmlformats.org/officeDocument/2006/relationships/hyperlink" Target="https://twitter.com/isislovecruft/status/1021939922754723841" TargetMode="External"/><Relationship Id="rId2" Type="http://schemas.openxmlformats.org/officeDocument/2006/relationships/image" Target="../media/image64.jpg"/><Relationship Id="rId1" Type="http://schemas.openxmlformats.org/officeDocument/2006/relationships/slideLayout" Target="../slideLayouts/slideLayout285.xml"/></Relationships>
</file>

<file path=ppt/slides/_rels/slide62.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65.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63.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66.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6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6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66.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261.xml"/></Relationships>
</file>

<file path=ppt/slides/_rels/slide67.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68.jpeg"/><Relationship Id="rId1" Type="http://schemas.openxmlformats.org/officeDocument/2006/relationships/slideLayout" Target="../slideLayouts/slideLayout261.xml"/><Relationship Id="rId4" Type="http://schemas.openxmlformats.org/officeDocument/2006/relationships/image" Target="../media/image69.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7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72.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71.jpe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25.jp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73.tiff"/><Relationship Id="rId2" Type="http://schemas.openxmlformats.org/officeDocument/2006/relationships/image" Target="../media/image72.png"/><Relationship Id="rId1" Type="http://schemas.openxmlformats.org/officeDocument/2006/relationships/slideLayout" Target="../slideLayouts/slideLayout261.xml"/></Relationships>
</file>

<file path=ppt/slides/_rels/slide79.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72.png"/><Relationship Id="rId1" Type="http://schemas.openxmlformats.org/officeDocument/2006/relationships/slideLayout" Target="../slideLayouts/slideLayout261.xml"/><Relationship Id="rId6" Type="http://schemas.openxmlformats.org/officeDocument/2006/relationships/image" Target="../media/image73.tiff"/><Relationship Id="rId5" Type="http://schemas.openxmlformats.org/officeDocument/2006/relationships/image" Target="../media/image12.jpeg"/><Relationship Id="rId4" Type="http://schemas.openxmlformats.org/officeDocument/2006/relationships/image" Target="../media/image14.png"/></Relationships>
</file>

<file path=ppt/slides/_rels/slide80.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261.xml"/></Relationships>
</file>

<file path=ppt/slides/_rels/slide81.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261.xml"/></Relationships>
</file>

<file path=ppt/slides/_rels/slide82.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663.xml"/><Relationship Id="rId5" Type="http://schemas.openxmlformats.org/officeDocument/2006/relationships/image" Target="../media/image75.tiff"/><Relationship Id="rId4" Type="http://schemas.openxmlformats.org/officeDocument/2006/relationships/hyperlink" Target="https://people.inf.ethz.ch/omutlu/pub/mutlu_hpca03_talk.pdf" TargetMode="External"/></Relationships>
</file>

<file path=ppt/slides/_rels/slide83.xml.rels><?xml version="1.0" encoding="UTF-8" standalone="yes"?>
<Relationships xmlns="http://schemas.openxmlformats.org/package/2006/relationships"><Relationship Id="rId2" Type="http://schemas.openxmlformats.org/officeDocument/2006/relationships/image" Target="../media/image76.tiff"/><Relationship Id="rId1" Type="http://schemas.openxmlformats.org/officeDocument/2006/relationships/slideLayout" Target="../slideLayouts/slideLayout261.xml"/></Relationships>
</file>

<file path=ppt/slides/_rels/slide84.xml.rels><?xml version="1.0" encoding="UTF-8" standalone="yes"?>
<Relationships xmlns="http://schemas.openxmlformats.org/package/2006/relationships"><Relationship Id="rId2" Type="http://schemas.openxmlformats.org/officeDocument/2006/relationships/image" Target="../media/image77.tiff"/><Relationship Id="rId1" Type="http://schemas.openxmlformats.org/officeDocument/2006/relationships/slideLayout" Target="../slideLayouts/slideLayout26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86.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7.png"/><Relationship Id="rId1" Type="http://schemas.openxmlformats.org/officeDocument/2006/relationships/slideLayout" Target="../slideLayouts/slideLayout261.xml"/></Relationships>
</file>

<file path=ppt/slides/_rels/slide87.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79.tiff"/><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80.tiff"/></Relationships>
</file>

<file path=ppt/slides/_rels/slide91.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1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4.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Layout" Target="../slideLayouts/slideLayout539.xml"/><Relationship Id="rId4" Type="http://schemas.openxmlformats.org/officeDocument/2006/relationships/image" Target="../media/image83.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3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97.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539.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98.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34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70.xml"/></Relationships>
</file>

<file path=ppt/slides/_rels/slide102.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459.xml"/></Relationships>
</file>

<file path=ppt/slides/_rels/slide103.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61.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85.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50.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6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Layout" Target="../slideLayouts/slideLayout359.xml"/></Relationships>
</file>

<file path=ppt/slides/_rels/slide108.xml.rels><?xml version="1.0" encoding="UTF-8" standalone="yes"?>
<Relationships xmlns="http://schemas.openxmlformats.org/package/2006/relationships"><Relationship Id="rId2" Type="http://schemas.openxmlformats.org/officeDocument/2006/relationships/image" Target="../media/image87.tiff"/><Relationship Id="rId1" Type="http://schemas.openxmlformats.org/officeDocument/2006/relationships/slideLayout" Target="../slideLayouts/slideLayout359.xml"/></Relationships>
</file>

<file path=ppt/slides/_rels/slide109.xml.rels><?xml version="1.0" encoding="UTF-8" standalone="yes"?>
<Relationships xmlns="http://schemas.openxmlformats.org/package/2006/relationships"><Relationship Id="rId2" Type="http://schemas.openxmlformats.org/officeDocument/2006/relationships/image" Target="../media/image88.tiff"/><Relationship Id="rId1" Type="http://schemas.openxmlformats.org/officeDocument/2006/relationships/slideLayout" Target="../slideLayouts/slideLayout359.xml"/></Relationships>
</file>

<file path=ppt/slides/_rels/slide110.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617.xml"/></Relationships>
</file>

<file path=ppt/slides/_rels/slide111.xml.rels><?xml version="1.0" encoding="UTF-8" standalone="yes"?>
<Relationships xmlns="http://schemas.openxmlformats.org/package/2006/relationships"><Relationship Id="rId2" Type="http://schemas.openxmlformats.org/officeDocument/2006/relationships/image" Target="../media/image89.tiff"/><Relationship Id="rId1" Type="http://schemas.openxmlformats.org/officeDocument/2006/relationships/slideLayout" Target="../slideLayouts/slideLayout30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73.xml"/></Relationships>
</file>

<file path=ppt/slides/_rels/slide113.xml.rels><?xml version="1.0" encoding="UTF-8" standalone="yes"?>
<Relationships xmlns="http://schemas.openxmlformats.org/package/2006/relationships"><Relationship Id="rId2" Type="http://schemas.openxmlformats.org/officeDocument/2006/relationships/image" Target="../media/image90.tiff"/><Relationship Id="rId1" Type="http://schemas.openxmlformats.org/officeDocument/2006/relationships/slideLayout" Target="../slideLayouts/slideLayout359.xml"/></Relationships>
</file>

<file path=ppt/slides/_rels/slide114.xml.rels><?xml version="1.0" encoding="UTF-8" standalone="yes"?>
<Relationships xmlns="http://schemas.openxmlformats.org/package/2006/relationships"><Relationship Id="rId3" Type="http://schemas.openxmlformats.org/officeDocument/2006/relationships/image" Target="../media/image92.tiff"/><Relationship Id="rId2" Type="http://schemas.openxmlformats.org/officeDocument/2006/relationships/image" Target="../media/image91.tiff"/><Relationship Id="rId1" Type="http://schemas.openxmlformats.org/officeDocument/2006/relationships/slideLayout" Target="../slideLayouts/slideLayout359.xml"/></Relationships>
</file>

<file path=ppt/slides/_rels/slide11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359.xml"/><Relationship Id="rId4" Type="http://schemas.openxmlformats.org/officeDocument/2006/relationships/image" Target="../media/image93.png"/></Relationships>
</file>

<file path=ppt/slides/_rels/slide116.xml.rels><?xml version="1.0" encoding="UTF-8" standalone="yes"?>
<Relationships xmlns="http://schemas.openxmlformats.org/package/2006/relationships"><Relationship Id="rId3" Type="http://schemas.openxmlformats.org/officeDocument/2006/relationships/image" Target="../media/image94.tiff"/><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35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image" Target="../media/image95.tiff"/><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Layout" Target="../slideLayouts/slideLayout261.xml"/><Relationship Id="rId6" Type="http://schemas.openxmlformats.org/officeDocument/2006/relationships/chart" Target="../charts/chart4.xml"/><Relationship Id="rId5" Type="http://schemas.openxmlformats.org/officeDocument/2006/relationships/image" Target="../media/image99.png"/><Relationship Id="rId4" Type="http://schemas.openxmlformats.org/officeDocument/2006/relationships/image" Target="../media/image98.jpe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26.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348.xml"/></Relationships>
</file>

<file path=ppt/slides/_rels/slide127.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348.xml"/></Relationships>
</file>

<file path=ppt/slides/_rels/slide128.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348.xml"/></Relationships>
</file>

<file path=ppt/slides/_rels/slide129.xml.rels><?xml version="1.0" encoding="UTF-8" standalone="yes"?>
<Relationships xmlns="http://schemas.openxmlformats.org/package/2006/relationships"><Relationship Id="rId2" Type="http://schemas.openxmlformats.org/officeDocument/2006/relationships/image" Target="../media/image100.tiff"/><Relationship Id="rId1" Type="http://schemas.openxmlformats.org/officeDocument/2006/relationships/slideLayout" Target="../slideLayouts/slideLayout415.xml"/></Relationships>
</file>

<file path=ppt/slides/_rels/slide130.xml.rels><?xml version="1.0" encoding="UTF-8" standalone="yes"?>
<Relationships xmlns="http://schemas.openxmlformats.org/package/2006/relationships"><Relationship Id="rId2" Type="http://schemas.openxmlformats.org/officeDocument/2006/relationships/image" Target="../media/image101.tiff"/><Relationship Id="rId1" Type="http://schemas.openxmlformats.org/officeDocument/2006/relationships/slideLayout" Target="../slideLayouts/slideLayout415.xml"/></Relationships>
</file>

<file path=ppt/slides/_rels/slide131.xml.rels><?xml version="1.0" encoding="UTF-8" standalone="yes"?>
<Relationships xmlns="http://schemas.openxmlformats.org/package/2006/relationships"><Relationship Id="rId2" Type="http://schemas.openxmlformats.org/officeDocument/2006/relationships/image" Target="../media/image102.tiff"/><Relationship Id="rId1" Type="http://schemas.openxmlformats.org/officeDocument/2006/relationships/slideLayout" Target="../slideLayouts/slideLayout415.xml"/></Relationships>
</file>

<file path=ppt/slides/_rels/slide132.xml.rels><?xml version="1.0" encoding="UTF-8" standalone="yes"?>
<Relationships xmlns="http://schemas.openxmlformats.org/package/2006/relationships"><Relationship Id="rId2" Type="http://schemas.openxmlformats.org/officeDocument/2006/relationships/image" Target="../media/image103.tiff"/><Relationship Id="rId1" Type="http://schemas.openxmlformats.org/officeDocument/2006/relationships/slideLayout" Target="../slideLayouts/slideLayout415.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34.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348.xml"/></Relationships>
</file>

<file path=ppt/slides/_rels/slide135.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chart" Target="../charts/chart6.xml"/><Relationship Id="rId1" Type="http://schemas.openxmlformats.org/officeDocument/2006/relationships/slideLayout" Target="../slideLayouts/slideLayout348.xml"/></Relationships>
</file>

<file path=ppt/slides/_rels/slide136.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348.xml"/></Relationships>
</file>

<file path=ppt/slides/_rels/slide137.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348.xml"/><Relationship Id="rId6" Type="http://schemas.openxmlformats.org/officeDocument/2006/relationships/image" Target="../media/image104.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38.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80.tiff"/></Relationships>
</file>

<file path=ppt/slides/_rels/slide139.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09.jpg"/><Relationship Id="rId2" Type="http://schemas.openxmlformats.org/officeDocument/2006/relationships/image" Target="../media/image105.png"/><Relationship Id="rId1" Type="http://schemas.openxmlformats.org/officeDocument/2006/relationships/slideLayout" Target="../slideLayouts/slideLayout719.xml"/><Relationship Id="rId6" Type="http://schemas.openxmlformats.org/officeDocument/2006/relationships/image" Target="../media/image108.png"/><Relationship Id="rId5" Type="http://schemas.openxmlformats.org/officeDocument/2006/relationships/image" Target="../media/image1.png"/><Relationship Id="rId4" Type="http://schemas.openxmlformats.org/officeDocument/2006/relationships/image" Target="../media/image107.png"/></Relationships>
</file>

<file path=ppt/slides/_rels/slide140.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13.png"/><Relationship Id="rId2" Type="http://schemas.openxmlformats.org/officeDocument/2006/relationships/notesSlide" Target="../notesSlides/notesSlide22.xml"/><Relationship Id="rId1" Type="http://schemas.openxmlformats.org/officeDocument/2006/relationships/slideLayout" Target="../slideLayouts/slideLayout720.xml"/><Relationship Id="rId6" Type="http://schemas.openxmlformats.org/officeDocument/2006/relationships/image" Target="../media/image112.png"/><Relationship Id="rId5" Type="http://schemas.openxmlformats.org/officeDocument/2006/relationships/image" Target="../media/image111.png"/><Relationship Id="rId4" Type="http://schemas.openxmlformats.org/officeDocument/2006/relationships/image" Target="../media/image110.png"/></Relationships>
</file>

<file path=ppt/slides/_rels/slide141.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23.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1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720.xml"/></Relationships>
</file>

<file path=ppt/slides/_rels/slide1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720.xml"/></Relationships>
</file>

<file path=ppt/slides/_rels/slide144.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26.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1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720.xml"/><Relationship Id="rId5" Type="http://schemas.openxmlformats.org/officeDocument/2006/relationships/image" Target="../media/image119.png"/><Relationship Id="rId4" Type="http://schemas.openxmlformats.org/officeDocument/2006/relationships/image" Target="../media/image115.png"/></Relationships>
</file>

<file path=ppt/slides/_rels/slide1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xml"/><Relationship Id="rId1" Type="http://schemas.openxmlformats.org/officeDocument/2006/relationships/slideLayout" Target="../slideLayouts/slideLayout720.xml"/></Relationships>
</file>

<file path=ppt/slides/_rels/slide1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720.xml"/></Relationships>
</file>

<file path=ppt/slides/_rels/slide1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0.xml"/><Relationship Id="rId1" Type="http://schemas.openxmlformats.org/officeDocument/2006/relationships/slideLayout" Target="../slideLayouts/slideLayout720.xml"/></Relationships>
</file>

<file path=ppt/slides/_rels/slide1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720.xml"/></Relationships>
</file>

<file path=ppt/slides/_rels/slide150.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32.xml"/><Relationship Id="rId1" Type="http://schemas.openxmlformats.org/officeDocument/2006/relationships/slideLayout" Target="../slideLayouts/slideLayout720.xml"/><Relationship Id="rId4" Type="http://schemas.openxmlformats.org/officeDocument/2006/relationships/image" Target="../media/image1.png"/></Relationships>
</file>

<file path=ppt/slides/_rels/slide151.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33.xml"/><Relationship Id="rId1" Type="http://schemas.openxmlformats.org/officeDocument/2006/relationships/slideLayout" Target="../slideLayouts/slideLayout720.xml"/></Relationships>
</file>

<file path=ppt/slides/_rels/slide152.xml.rels><?xml version="1.0" encoding="UTF-8" standalone="yes"?>
<Relationships xmlns="http://schemas.openxmlformats.org/package/2006/relationships"><Relationship Id="rId8" Type="http://schemas.openxmlformats.org/officeDocument/2006/relationships/image" Target="../media/image109.jpg"/><Relationship Id="rId3" Type="http://schemas.openxmlformats.org/officeDocument/2006/relationships/image" Target="../media/image108.png"/><Relationship Id="rId7"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719.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153.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4.xml"/><Relationship Id="rId4" Type="http://schemas.openxmlformats.org/officeDocument/2006/relationships/image" Target="../media/image80.tiff"/></Relationships>
</file>

<file path=ppt/slides/_rels/slide154.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481.xml"/></Relationships>
</file>

<file path=ppt/slides/_rels/slide155.xml.rels><?xml version="1.0" encoding="UTF-8" standalone="yes"?>
<Relationships xmlns="http://schemas.openxmlformats.org/package/2006/relationships"><Relationship Id="rId8" Type="http://schemas.openxmlformats.org/officeDocument/2006/relationships/image" Target="../media/image1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56.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22.png"/></Relationships>
</file>

<file path=ppt/slides/_rels/slide157.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4.xml"/><Relationship Id="rId4" Type="http://schemas.openxmlformats.org/officeDocument/2006/relationships/image" Target="../media/image123.png"/></Relationships>
</file>

<file path=ppt/slides/_rels/slide158.xml.rels><?xml version="1.0" encoding="UTF-8" standalone="yes"?>
<Relationships xmlns="http://schemas.openxmlformats.org/package/2006/relationships"><Relationship Id="rId8" Type="http://schemas.openxmlformats.org/officeDocument/2006/relationships/image" Target="../media/image1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25.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1.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gif"/><Relationship Id="rId1" Type="http://schemas.openxmlformats.org/officeDocument/2006/relationships/slideLayout" Target="../slideLayouts/slideLayout839.xml"/></Relationships>
</file>

<file path=ppt/slides/_rels/slide162.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gif"/><Relationship Id="rId1" Type="http://schemas.openxmlformats.org/officeDocument/2006/relationships/slideLayout" Target="../slideLayouts/slideLayout839.xml"/></Relationships>
</file>

<file path=ppt/slides/_rels/slide163.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1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5.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14.xml"/></Relationships>
</file>

<file path=ppt/slides/_rels/slide166.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415.xml"/><Relationship Id="rId6" Type="http://schemas.openxmlformats.org/officeDocument/2006/relationships/image" Target="../media/image130.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167.xml.rels><?xml version="1.0" encoding="UTF-8" standalone="yes"?>
<Relationships xmlns="http://schemas.openxmlformats.org/package/2006/relationships"><Relationship Id="rId8" Type="http://schemas.openxmlformats.org/officeDocument/2006/relationships/image" Target="../media/image1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68.xml.rels><?xml version="1.0" encoding="UTF-8" standalone="yes"?>
<Relationships xmlns="http://schemas.openxmlformats.org/package/2006/relationships"><Relationship Id="rId8" Type="http://schemas.openxmlformats.org/officeDocument/2006/relationships/image" Target="../media/image1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25.png"/></Relationships>
</file>

<file path=ppt/slides/_rels/slide169.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4.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131.png"/></Relationships>
</file>

<file path=ppt/slides/_rels/slide17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4.xml"/><Relationship Id="rId4" Type="http://schemas.openxmlformats.org/officeDocument/2006/relationships/image" Target="../media/image13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8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33.png"/></Relationships>
</file>

<file path=ppt/slides/_rels/slide179.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48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81.xml.rels><?xml version="1.0" encoding="UTF-8" standalone="yes"?>
<Relationships xmlns="http://schemas.openxmlformats.org/package/2006/relationships"><Relationship Id="rId8" Type="http://schemas.openxmlformats.org/officeDocument/2006/relationships/image" Target="../media/image1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82.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22.png"/></Relationships>
</file>

<file path=ppt/slides/_rels/slide183.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348.xml"/><Relationship Id="rId4" Type="http://schemas.openxmlformats.org/officeDocument/2006/relationships/image" Target="../media/image132.png"/></Relationships>
</file>

<file path=ppt/slides/_rels/slide185.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348.xml"/><Relationship Id="rId4" Type="http://schemas.openxmlformats.org/officeDocument/2006/relationships/image" Target="../media/image123.png"/></Relationships>
</file>

<file path=ppt/slides/_rels/slide186.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348.xml"/><Relationship Id="rId6" Type="http://schemas.openxmlformats.org/officeDocument/2006/relationships/image" Target="../media/image135.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187.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hyperlink" Target="https://github.com/CMU-SAFARI/ramulator" TargetMode="External"/><Relationship Id="rId1" Type="http://schemas.openxmlformats.org/officeDocument/2006/relationships/slideLayout" Target="../slideLayouts/slideLayout348.xml"/></Relationships>
</file>

<file path=ppt/slides/_rels/slide18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348.xml"/><Relationship Id="rId4" Type="http://schemas.openxmlformats.org/officeDocument/2006/relationships/image" Target="../media/image37.png"/></Relationships>
</file>

<file path=ppt/slides/_rels/slide189.xml.rels><?xml version="1.0" encoding="UTF-8" standalone="yes"?>
<Relationships xmlns="http://schemas.openxmlformats.org/package/2006/relationships"><Relationship Id="rId3" Type="http://schemas.openxmlformats.org/officeDocument/2006/relationships/hyperlink" Target="https://www.usenix.org/conference/fast18" TargetMode="External"/><Relationship Id="rId7" Type="http://schemas.openxmlformats.org/officeDocument/2006/relationships/image" Target="../media/image137.png"/><Relationship Id="rId2" Type="http://schemas.openxmlformats.org/officeDocument/2006/relationships/hyperlink" Target="https://people.inf.ethz.ch/omutlu/pub/MQSim-SSD-simulation-framework_fast18.pdf" TargetMode="External"/><Relationship Id="rId1" Type="http://schemas.openxmlformats.org/officeDocument/2006/relationships/slideLayout" Target="../slideLayouts/slideLayout14.xml"/><Relationship Id="rId6" Type="http://schemas.openxmlformats.org/officeDocument/2006/relationships/hyperlink" Target="https://github.com/CMU-SAFARI/MQSim" TargetMode="External"/><Relationship Id="rId5" Type="http://schemas.openxmlformats.org/officeDocument/2006/relationships/hyperlink" Target="https://people.inf.ethz.ch/omutlu/pub/MQSim-SSD-simulation-framework_fast18-talk.pdf" TargetMode="External"/><Relationship Id="rId4" Type="http://schemas.openxmlformats.org/officeDocument/2006/relationships/hyperlink" Target="https://people.inf.ethz.ch/omutlu/pub/MQSim-SSD-simulation-framework_fast18-talk.pptx" TargetMode="External"/></Relationships>
</file>

<file path=ppt/slides/_rels/slide190.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138.png"/><Relationship Id="rId4" Type="http://schemas.openxmlformats.org/officeDocument/2006/relationships/hyperlink" Target="https://arxiv.org/pdf/1711.01177.pdf" TargetMode="External"/></Relationships>
</file>

<file path=ppt/slides/_rels/slide191.xml.rels><?xml version="1.0" encoding="UTF-8" standalone="yes"?>
<Relationships xmlns="http://schemas.openxmlformats.org/package/2006/relationships"><Relationship Id="rId3" Type="http://schemas.openxmlformats.org/officeDocument/2006/relationships/image" Target="../media/image11.jpeg"/><Relationship Id="rId7" Type="http://schemas.openxmlformats.org/officeDocument/2006/relationships/image" Target="../media/image141.png"/><Relationship Id="rId2" Type="http://schemas.openxmlformats.org/officeDocument/2006/relationships/notesSlide" Target="../notesSlides/notesSlide35.xml"/><Relationship Id="rId1" Type="http://schemas.openxmlformats.org/officeDocument/2006/relationships/slideLayout" Target="../slideLayouts/slideLayout605.xml"/><Relationship Id="rId6" Type="http://schemas.openxmlformats.org/officeDocument/2006/relationships/image" Target="../media/image140.tiff"/><Relationship Id="rId5" Type="http://schemas.openxmlformats.org/officeDocument/2006/relationships/image" Target="../media/image139.tiff"/><Relationship Id="rId4"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06.xml"/></Relationships>
</file>

<file path=ppt/slides/_rels/slide193.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09.jpg"/><Relationship Id="rId2" Type="http://schemas.openxmlformats.org/officeDocument/2006/relationships/image" Target="../media/image105.png"/><Relationship Id="rId1" Type="http://schemas.openxmlformats.org/officeDocument/2006/relationships/slideLayout" Target="../slideLayouts/slideLayout719.xml"/><Relationship Id="rId6" Type="http://schemas.openxmlformats.org/officeDocument/2006/relationships/image" Target="../media/image108.png"/><Relationship Id="rId5" Type="http://schemas.openxmlformats.org/officeDocument/2006/relationships/image" Target="../media/image1.png"/><Relationship Id="rId4" Type="http://schemas.openxmlformats.org/officeDocument/2006/relationships/image" Target="../media/image107.png"/></Relationships>
</file>

<file path=ppt/slides/_rels/slide194.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33.png"/></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49.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862.xml"/></Relationships>
</file>

<file path=ppt/slides/_rels/slide197.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png"/><Relationship Id="rId1" Type="http://schemas.openxmlformats.org/officeDocument/2006/relationships/slideLayout" Target="../slideLayouts/slideLayout862.xml"/><Relationship Id="rId5" Type="http://schemas.openxmlformats.org/officeDocument/2006/relationships/image" Target="../media/image145.png"/><Relationship Id="rId4" Type="http://schemas.openxmlformats.org/officeDocument/2006/relationships/image" Target="../media/image144.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25.jpg"/><Relationship Id="rId1" Type="http://schemas.openxmlformats.org/officeDocument/2006/relationships/slideLayout" Target="../slideLayouts/slideLayout14.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6.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261.xml"/></Relationships>
</file>

<file path=ppt/slides/_rels/slide207.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image" Target="../media/image146.png"/><Relationship Id="rId1" Type="http://schemas.openxmlformats.org/officeDocument/2006/relationships/slideLayout" Target="../slideLayouts/slideLayout261.xml"/></Relationships>
</file>

<file path=ppt/slides/_rels/slide20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image" Target="../media/image146.png"/><Relationship Id="rId1" Type="http://schemas.openxmlformats.org/officeDocument/2006/relationships/slideLayout" Target="../slideLayouts/slideLayout261.xml"/><Relationship Id="rId4" Type="http://schemas.openxmlformats.org/officeDocument/2006/relationships/image" Target="../media/image148.png"/></Relationships>
</file>

<file path=ppt/slides/_rels/slide209.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628.xml"/></Relationships>
</file>

<file path=ppt/slides/_rels/slide210.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image" Target="../media/image150.png"/><Relationship Id="rId1" Type="http://schemas.openxmlformats.org/officeDocument/2006/relationships/slideLayout" Target="../slideLayouts/slideLayout628.xml"/></Relationships>
</file>

<file path=ppt/slides/_rels/slide211.xml.rels><?xml version="1.0" encoding="UTF-8" standalone="yes"?>
<Relationships xmlns="http://schemas.openxmlformats.org/package/2006/relationships"><Relationship Id="rId2" Type="http://schemas.openxmlformats.org/officeDocument/2006/relationships/image" Target="../media/image152.jpeg"/><Relationship Id="rId1" Type="http://schemas.openxmlformats.org/officeDocument/2006/relationships/slideLayout" Target="../slideLayouts/slideLayout261.xml"/></Relationships>
</file>

<file path=ppt/slides/_rels/slide212.xml.rels><?xml version="1.0" encoding="UTF-8" standalone="yes"?>
<Relationships xmlns="http://schemas.openxmlformats.org/package/2006/relationships"><Relationship Id="rId2" Type="http://schemas.openxmlformats.org/officeDocument/2006/relationships/image" Target="../media/image153.jpeg"/><Relationship Id="rId1" Type="http://schemas.openxmlformats.org/officeDocument/2006/relationships/slideLayout" Target="../slideLayouts/slideLayout261.xml"/></Relationships>
</file>

<file path=ppt/slides/_rels/slide213.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jpeg"/><Relationship Id="rId1" Type="http://schemas.openxmlformats.org/officeDocument/2006/relationships/slideLayout" Target="../slideLayouts/slideLayout640.xml"/></Relationships>
</file>

<file path=ppt/slides/_rels/slide214.xml.rels><?xml version="1.0" encoding="UTF-8" standalone="yes"?>
<Relationships xmlns="http://schemas.openxmlformats.org/package/2006/relationships"><Relationship Id="rId2" Type="http://schemas.openxmlformats.org/officeDocument/2006/relationships/image" Target="../media/image156.jpg"/><Relationship Id="rId1" Type="http://schemas.openxmlformats.org/officeDocument/2006/relationships/slideLayout" Target="../slideLayouts/slideLayout640.xml"/></Relationships>
</file>

<file path=ppt/slides/_rels/slide215.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image" Target="../media/image157.jpeg"/><Relationship Id="rId1" Type="http://schemas.openxmlformats.org/officeDocument/2006/relationships/slideLayout" Target="../slideLayouts/slideLayout261.xml"/><Relationship Id="rId4" Type="http://schemas.openxmlformats.org/officeDocument/2006/relationships/hyperlink" Target="https://commons.wikimedia.org/w/index.php?curid=31493356" TargetMode="External"/></Relationships>
</file>

<file path=ppt/slides/_rels/slide216.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image" Target="../media/image159.png"/><Relationship Id="rId1" Type="http://schemas.openxmlformats.org/officeDocument/2006/relationships/slideLayout" Target="../slideLayouts/slideLayout640.xml"/></Relationships>
</file>

<file path=ppt/slides/_rels/slide217.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640.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61.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220.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hyperlink" Target="https://arxiv.org/pdf/1706.08642" TargetMode="External"/><Relationship Id="rId1" Type="http://schemas.openxmlformats.org/officeDocument/2006/relationships/slideLayout" Target="../slideLayouts/slideLayout326.xml"/></Relationships>
</file>

<file path=ppt/slides/_rels/slide221.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33.png"/></Relationships>
</file>

<file path=ppt/slides/_rels/slide222.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223.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38.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49.xml"/></Relationships>
</file>

<file path=ppt/slides/_rels/slide226.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227.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33.png"/></Relationships>
</file>

<file path=ppt/slides/_rels/slide228.xml.rels><?xml version="1.0" encoding="UTF-8" standalone="yes"?>
<Relationships xmlns="http://schemas.openxmlformats.org/package/2006/relationships"><Relationship Id="rId3" Type="http://schemas.openxmlformats.org/officeDocument/2006/relationships/hyperlink" Target="http://superfri.org/superfri" TargetMode="External"/><Relationship Id="rId2" Type="http://schemas.openxmlformats.org/officeDocument/2006/relationships/hyperlink" Target="https://people.inf.ethz.ch/omutlu/pub/memory-systems-research_superfri14.pdf" TargetMode="External"/><Relationship Id="rId1" Type="http://schemas.openxmlformats.org/officeDocument/2006/relationships/slideLayout" Target="../slideLayouts/slideLayout261.xml"/><Relationship Id="rId4" Type="http://schemas.openxmlformats.org/officeDocument/2006/relationships/image" Target="../media/image162.png"/></Relationships>
</file>

<file path=ppt/slides/_rels/slide229.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66.png"/><Relationship Id="rId1" Type="http://schemas.openxmlformats.org/officeDocument/2006/relationships/slideLayout" Target="../slideLayouts/slideLayout261.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230.xml.rels><?xml version="1.0" encoding="UTF-8" standalone="yes"?>
<Relationships xmlns="http://schemas.openxmlformats.org/package/2006/relationships"><Relationship Id="rId8" Type="http://schemas.openxmlformats.org/officeDocument/2006/relationships/image" Target="../media/image163.png"/><Relationship Id="rId3" Type="http://schemas.openxmlformats.org/officeDocument/2006/relationships/hyperlink" Target="http://www.memcon.com/" TargetMode="External"/><Relationship Id="rId7" Type="http://schemas.openxmlformats.org/officeDocument/2006/relationships/hyperlink" Target="http://www.storagesearch.com/ram-new-thinking.html" TargetMode="External"/><Relationship Id="rId2" Type="http://schemas.openxmlformats.org/officeDocument/2006/relationships/hyperlink" Target="https://people.inf.ethz.ch/omutlu/pub/memory-scaling_memcon13.pdf" TargetMode="External"/><Relationship Id="rId1" Type="http://schemas.openxmlformats.org/officeDocument/2006/relationships/slideLayout" Target="../slideLayouts/slideLayout261.xml"/><Relationship Id="rId6" Type="http://schemas.openxmlformats.org/officeDocument/2006/relationships/hyperlink" Target="http://www.memcon.com/video1.aspx?vfile=2708052590001&amp;federated_f9=61773537001&amp;videoPlayer=999&amp;playerID=61773537001&amp;w=520&amp;h=442&amp;oheight=550" TargetMode="External"/><Relationship Id="rId5" Type="http://schemas.openxmlformats.org/officeDocument/2006/relationships/hyperlink" Target="https://people.inf.ethz.ch/omutlu/pub/mutlu_memory-scaling_memcon13_talk.pdf" TargetMode="External"/><Relationship Id="rId4" Type="http://schemas.openxmlformats.org/officeDocument/2006/relationships/hyperlink" Target="https://people.inf.ethz.ch/omutlu/pub/mutlu_memory-scaling_memcon13_talk.pptx" TargetMode="External"/></Relationships>
</file>

<file path=ppt/slides/_rels/slide231.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hyperlink" Target="https://arxiv.org/pdf/1706.08642" TargetMode="External"/><Relationship Id="rId1" Type="http://schemas.openxmlformats.org/officeDocument/2006/relationships/slideLayout" Target="../slideLayouts/slideLayout14.xml"/></Relationships>
</file>

<file path=ppt/slides/_rels/slide232.xml.rels><?xml version="1.0" encoding="UTF-8" standalone="yes"?>
<Relationships xmlns="http://schemas.openxmlformats.org/package/2006/relationships"><Relationship Id="rId8" Type="http://schemas.openxmlformats.org/officeDocument/2006/relationships/hyperlink" Target="http://www.archive.ece.cmu.edu/~ece447/s13/doku.php?id=schedule" TargetMode="External"/><Relationship Id="rId13" Type="http://schemas.openxmlformats.org/officeDocument/2006/relationships/hyperlink" Target="http://www.ece.cmu.edu/~ece740/f15/doku.php?id=schedule" TargetMode="External"/><Relationship Id="rId3" Type="http://schemas.openxmlformats.org/officeDocument/2006/relationships/hyperlink" Target="https://www.youtube.com/watch?v=zLP_X4wyHbY&amp;list=PL5PHm2jkkXmi5CxxI7b3JCL1TWybTDtKq" TargetMode="External"/><Relationship Id="rId7" Type="http://schemas.openxmlformats.org/officeDocument/2006/relationships/hyperlink" Target="http://www.archive.ece.cmu.edu/~ece447/s14/doku.php?id=schedule" TargetMode="External"/><Relationship Id="rId12" Type="http://schemas.openxmlformats.org/officeDocument/2006/relationships/hyperlink" Target="https://safari.ethz.ch/architecture/fall2017/doku.php?id=schedule" TargetMode="External"/><Relationship Id="rId17" Type="http://schemas.openxmlformats.org/officeDocument/2006/relationships/hyperlink" Target="http://users.ece.cmu.edu/~omutlu/acaces2013-memory.html" TargetMode="External"/><Relationship Id="rId2" Type="http://schemas.openxmlformats.org/officeDocument/2006/relationships/hyperlink" Target="https://www.youtube.com/playlist?list=PL5PHm2jkkXmi5CxxI7b3JCL1TWybTDtKq" TargetMode="External"/><Relationship Id="rId16" Type="http://schemas.openxmlformats.org/officeDocument/2006/relationships/hyperlink" Target="https://www.youtube.com/playlist?feature=edit_ok&amp;list=PLSEZzvupP7hNjq3Tuv2hiE5VvR-WRYoW4" TargetMode="External"/><Relationship Id="rId1" Type="http://schemas.openxmlformats.org/officeDocument/2006/relationships/slideLayout" Target="../slideLayouts/slideLayout742.xml"/><Relationship Id="rId6" Type="http://schemas.openxmlformats.org/officeDocument/2006/relationships/hyperlink" Target="http://www.archive.ece.cmu.edu/~ece447/s15/doku.php?id=schedule" TargetMode="External"/><Relationship Id="rId11" Type="http://schemas.openxmlformats.org/officeDocument/2006/relationships/hyperlink" Target="https://www.youtube.com/playlist?list=PL5PHm2jkkXmgDN1PLwOY_tGtUlynnyV6D" TargetMode="External"/><Relationship Id="rId5" Type="http://schemas.openxmlformats.org/officeDocument/2006/relationships/hyperlink" Target="https://www.youtube.com/watch?v=BJ87rZCGWU0&amp;list=PL5PHm2jkkXmidJOd59REog9jDnPDTG6IJ" TargetMode="External"/><Relationship Id="rId15" Type="http://schemas.openxmlformats.org/officeDocument/2006/relationships/hyperlink" Target="http://www.ece.cmu.edu/~ece742/f12/doku.php?id=lectures" TargetMode="External"/><Relationship Id="rId10" Type="http://schemas.openxmlformats.org/officeDocument/2006/relationships/hyperlink" Target="https://www.youtube.com/playlist?list=PL5PHm2jkkXmgVhh8CHAu9N76TShJqfYDt" TargetMode="External"/><Relationship Id="rId4" Type="http://schemas.openxmlformats.org/officeDocument/2006/relationships/hyperlink" Target="https://www.youtube.com/playlist?list=PL5PHm2jkkXmgFdD9x7RsjQC4a8KQjmUkQ" TargetMode="External"/><Relationship Id="rId9" Type="http://schemas.openxmlformats.org/officeDocument/2006/relationships/hyperlink" Target="https://www.youtube.com/playlist?list=PL5Q2soXY2Zi9OhoVQBXYFIZywZXCPl4M_" TargetMode="External"/><Relationship Id="rId14" Type="http://schemas.openxmlformats.org/officeDocument/2006/relationships/hyperlink" Target="http://www.ece.cmu.edu/~ece740/f13/doku.php?id=schedule" TargetMode="External"/></Relationships>
</file>

<file path=ppt/slides/_rels/slide233.xml.rels><?xml version="1.0" encoding="UTF-8" standalone="yes"?>
<Relationships xmlns="http://schemas.openxmlformats.org/package/2006/relationships"><Relationship Id="rId3" Type="http://schemas.openxmlformats.org/officeDocument/2006/relationships/hyperlink" Target="https://www.youtube.com/playlist?list=PL5Q2soXY2Zi-IXWTT7xoNYpst5-zdZQ6y" TargetMode="External"/><Relationship Id="rId2" Type="http://schemas.openxmlformats.org/officeDocument/2006/relationships/hyperlink" Target="http://users.ece.cmu.edu/~omutlu/acaces2013-memory.html" TargetMode="External"/><Relationship Id="rId1" Type="http://schemas.openxmlformats.org/officeDocument/2006/relationships/slideLayout" Target="../slideLayouts/slideLayout742.xml"/><Relationship Id="rId6" Type="http://schemas.openxmlformats.org/officeDocument/2006/relationships/hyperlink" Target="https://www.youtube.com/watch?v=ZLCy3pG7Rc0" TargetMode="External"/><Relationship Id="rId5" Type="http://schemas.openxmlformats.org/officeDocument/2006/relationships/hyperlink" Target="https://safari.ethz.ch/digitaltechnik/spring2018/doku.php?id=schedule" TargetMode="External"/><Relationship Id="rId4" Type="http://schemas.openxmlformats.org/officeDocument/2006/relationships/hyperlink" Target="https://www.youtube.com/playlist?list=PL5Q2soXY2Zi_QedyPWtRmFUJ2F8DdYP7l" TargetMode="External"/></Relationships>
</file>

<file path=ppt/slides/_rels/slide234.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ramulator"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rowhammer" TargetMode="External"/><Relationship Id="rId1" Type="http://schemas.openxmlformats.org/officeDocument/2006/relationships/slideLayout" Target="../slideLayouts/slideLayout825.xml"/><Relationship Id="rId6" Type="http://schemas.openxmlformats.org/officeDocument/2006/relationships/hyperlink" Target="https://github.com/CMU-SAFARI/SoftMC" TargetMode="External"/><Relationship Id="rId5" Type="http://schemas.openxmlformats.org/officeDocument/2006/relationships/hyperlink" Target="https://github.com/CMU-SAFARI/NOCulator" TargetMode="External"/><Relationship Id="rId4" Type="http://schemas.openxmlformats.org/officeDocument/2006/relationships/hyperlink" Target="https://github.com/CMU-SAFARI/memsim" TargetMode="External"/></Relationships>
</file>

<file path=ppt/slides/_rels/slide235.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Mosaic"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MQSim" TargetMode="External"/><Relationship Id="rId1" Type="http://schemas.openxmlformats.org/officeDocument/2006/relationships/slideLayout" Target="../slideLayouts/slideLayout825.xml"/><Relationship Id="rId6" Type="http://schemas.openxmlformats.org/officeDocument/2006/relationships/hyperlink" Target="https://github.com/CMU-SAFARI/HWASim" TargetMode="External"/><Relationship Id="rId5" Type="http://schemas.openxmlformats.org/officeDocument/2006/relationships/hyperlink" Target="https://github.com/CMU-SAFARI/SMLA" TargetMode="External"/><Relationship Id="rId4" Type="http://schemas.openxmlformats.org/officeDocument/2006/relationships/hyperlink" Target="https://github.com/CMU-SAFARI/IMPICA" TargetMode="External"/></Relationships>
</file>

<file path=ppt/slides/_rels/slide236.xml.rels><?xml version="1.0" encoding="UTF-8" standalone="yes"?>
<Relationships xmlns="http://schemas.openxmlformats.org/package/2006/relationships"><Relationship Id="rId3" Type="http://schemas.openxmlformats.org/officeDocument/2006/relationships/hyperlink" Target="http://www.ece.cmu.edu/~safari/tools.html" TargetMode="External"/><Relationship Id="rId2" Type="http://schemas.openxmlformats.org/officeDocument/2006/relationships/hyperlink" Target="https://github.com/CMU-SAFARI/" TargetMode="External"/><Relationship Id="rId1" Type="http://schemas.openxmlformats.org/officeDocument/2006/relationships/slideLayout" Target="../slideLayouts/slideLayout825.xml"/><Relationship Id="rId4" Type="http://schemas.openxmlformats.org/officeDocument/2006/relationships/image" Target="../media/image164.png"/></Relationships>
</file>

<file path=ppt/slides/_rels/slide237.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42.xml"/><Relationship Id="rId4" Type="http://schemas.openxmlformats.org/officeDocument/2006/relationships/hyperlink" Target="https://people.inf.ethz.ch/omutlu/acaces2018.html" TargetMode="Externa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39.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82.xml"/></Relationships>
</file>

<file path=ppt/slides/_rels/slide240.xml.rels><?xml version="1.0" encoding="UTF-8" standalone="yes"?>
<Relationships xmlns="http://schemas.openxmlformats.org/package/2006/relationships"><Relationship Id="rId2" Type="http://schemas.openxmlformats.org/officeDocument/2006/relationships/image" Target="../media/image166.png"/><Relationship Id="rId1" Type="http://schemas.openxmlformats.org/officeDocument/2006/relationships/slideLayout" Target="../slideLayouts/slideLayout82.xml"/></Relationships>
</file>

<file path=ppt/slides/_rels/slide241.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png"/><Relationship Id="rId1" Type="http://schemas.openxmlformats.org/officeDocument/2006/relationships/slideLayout" Target="../slideLayouts/slideLayout82.xml"/></Relationships>
</file>

<file path=ppt/slides/_rels/slide24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5" Type="http://schemas.openxmlformats.org/officeDocument/2006/relationships/image" Target="../media/image136.png"/><Relationship Id="rId4" Type="http://schemas.openxmlformats.org/officeDocument/2006/relationships/hyperlink" Target="https://github.com/CMU-SAFARI/ramulator" TargetMode="Externa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44.xml.rels><?xml version="1.0" encoding="UTF-8" standalone="yes"?>
<Relationships xmlns="http://schemas.openxmlformats.org/package/2006/relationships"><Relationship Id="rId2" Type="http://schemas.openxmlformats.org/officeDocument/2006/relationships/image" Target="../media/image100.tiff"/><Relationship Id="rId1" Type="http://schemas.openxmlformats.org/officeDocument/2006/relationships/slideLayout" Target="../slideLayouts/slideLayout415.xml"/></Relationships>
</file>

<file path=ppt/slides/_rels/slide245.xml.rels><?xml version="1.0" encoding="UTF-8" standalone="yes"?>
<Relationships xmlns="http://schemas.openxmlformats.org/package/2006/relationships"><Relationship Id="rId2" Type="http://schemas.openxmlformats.org/officeDocument/2006/relationships/image" Target="../media/image101.tiff"/><Relationship Id="rId1" Type="http://schemas.openxmlformats.org/officeDocument/2006/relationships/slideLayout" Target="../slideLayouts/slideLayout415.xml"/></Relationships>
</file>

<file path=ppt/slides/_rels/slide246.xml.rels><?xml version="1.0" encoding="UTF-8" standalone="yes"?>
<Relationships xmlns="http://schemas.openxmlformats.org/package/2006/relationships"><Relationship Id="rId2" Type="http://schemas.openxmlformats.org/officeDocument/2006/relationships/image" Target="../media/image102.tiff"/><Relationship Id="rId1" Type="http://schemas.openxmlformats.org/officeDocument/2006/relationships/slideLayout" Target="../slideLayouts/slideLayout415.xml"/></Relationships>
</file>

<file path=ppt/slides/_rels/slide247.xml.rels><?xml version="1.0" encoding="UTF-8" standalone="yes"?>
<Relationships xmlns="http://schemas.openxmlformats.org/package/2006/relationships"><Relationship Id="rId2" Type="http://schemas.openxmlformats.org/officeDocument/2006/relationships/image" Target="../media/image103.tiff"/><Relationship Id="rId1" Type="http://schemas.openxmlformats.org/officeDocument/2006/relationships/slideLayout" Target="../slideLayouts/slideLayout415.xml"/></Relationships>
</file>

<file path=ppt/slides/_rels/slide248.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41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50.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40.xml"/><Relationship Id="rId1" Type="http://schemas.openxmlformats.org/officeDocument/2006/relationships/slideLayout" Target="../slideLayouts/slideLayout348.xml"/></Relationships>
</file>

<file path=ppt/slides/_rels/slide251.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image" Target="../media/image169.png"/><Relationship Id="rId1" Type="http://schemas.openxmlformats.org/officeDocument/2006/relationships/slideLayout" Target="../slideLayouts/slideLayout348.xml"/></Relationships>
</file>

<file path=ppt/slides/_rels/slide25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1.xml"/><Relationship Id="rId1" Type="http://schemas.openxmlformats.org/officeDocument/2006/relationships/slideLayout" Target="../slideLayouts/slideLayout348.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25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2.xml"/><Relationship Id="rId1" Type="http://schemas.openxmlformats.org/officeDocument/2006/relationships/slideLayout" Target="../slideLayouts/slideLayout348.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25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49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62.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image" Target="../media/image171.png"/><Relationship Id="rId1" Type="http://schemas.openxmlformats.org/officeDocument/2006/relationships/slideLayout" Target="../slideLayouts/slideLayout504.xml"/></Relationships>
</file>

<file path=ppt/slides/_rels/slide263.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504.xml"/><Relationship Id="rId4" Type="http://schemas.openxmlformats.org/officeDocument/2006/relationships/chart" Target="../charts/chart15.xml"/></Relationships>
</file>

<file path=ppt/slides/_rels/slide264.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43.xml"/><Relationship Id="rId1" Type="http://schemas.openxmlformats.org/officeDocument/2006/relationships/slideLayout" Target="../slideLayouts/slideLayout504.xml"/><Relationship Id="rId6" Type="http://schemas.openxmlformats.org/officeDocument/2006/relationships/chart" Target="../charts/chart19.xml"/><Relationship Id="rId5" Type="http://schemas.openxmlformats.org/officeDocument/2006/relationships/chart" Target="../charts/chart18.xml"/><Relationship Id="rId4" Type="http://schemas.openxmlformats.org/officeDocument/2006/relationships/chart" Target="../charts/chart1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66.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173.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267.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chart" Target="../charts/chart20.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8" Type="http://schemas.openxmlformats.org/officeDocument/2006/relationships/image" Target="../media/image175.png"/><Relationship Id="rId3" Type="http://schemas.openxmlformats.org/officeDocument/2006/relationships/hyperlink" Target="http://www.sigmetrics.org/sigmetrics2016/" TargetMode="External"/><Relationship Id="rId7" Type="http://schemas.openxmlformats.org/officeDocument/2006/relationships/image" Target="../media/image174.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10.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510.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10.xml"/></Relationships>
</file>

<file path=ppt/slides/_rels/slide272.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47.xml"/><Relationship Id="rId1" Type="http://schemas.openxmlformats.org/officeDocument/2006/relationships/slideLayout" Target="../slideLayouts/slideLayout510.xml"/><Relationship Id="rId4" Type="http://schemas.openxmlformats.org/officeDocument/2006/relationships/chart" Target="../charts/chart22.xml"/></Relationships>
</file>

<file path=ppt/slides/_rels/slide273.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426.xml"/><Relationship Id="rId4" Type="http://schemas.openxmlformats.org/officeDocument/2006/relationships/image" Target="../media/image176.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425.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17.xml"/></Relationships>
</file>

<file path=ppt/slides/_rels/slide276.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177.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notesSlide" Target="../notesSlides/notesSlide49.xml"/><Relationship Id="rId1" Type="http://schemas.openxmlformats.org/officeDocument/2006/relationships/slideLayout" Target="../slideLayouts/slideLayout836.xml"/><Relationship Id="rId6" Type="http://schemas.openxmlformats.org/officeDocument/2006/relationships/image" Target="../media/image181.png"/><Relationship Id="rId5" Type="http://schemas.openxmlformats.org/officeDocument/2006/relationships/image" Target="../media/image180.png"/><Relationship Id="rId4" Type="http://schemas.openxmlformats.org/officeDocument/2006/relationships/image" Target="../media/image179.jpeg"/></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37.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837.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37.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37.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837.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837.xml"/></Relationships>
</file>

<file path=ppt/slides/_rels/slide285.xml.rels><?xml version="1.0" encoding="UTF-8" standalone="yes"?>
<Relationships xmlns="http://schemas.openxmlformats.org/package/2006/relationships"><Relationship Id="rId3" Type="http://schemas.openxmlformats.org/officeDocument/2006/relationships/image" Target="../media/image182.emf"/><Relationship Id="rId2" Type="http://schemas.openxmlformats.org/officeDocument/2006/relationships/notesSlide" Target="../notesSlides/notesSlide56.xml"/><Relationship Id="rId1" Type="http://schemas.openxmlformats.org/officeDocument/2006/relationships/slideLayout" Target="../slideLayouts/slideLayout837.xml"/></Relationships>
</file>

<file path=ppt/slides/_rels/slide286.xml.rels><?xml version="1.0" encoding="UTF-8" standalone="yes"?>
<Relationships xmlns="http://schemas.openxmlformats.org/package/2006/relationships"><Relationship Id="rId3" Type="http://schemas.openxmlformats.org/officeDocument/2006/relationships/image" Target="../media/image178.jpeg"/><Relationship Id="rId7" Type="http://schemas.openxmlformats.org/officeDocument/2006/relationships/image" Target="../media/image183.jpg"/><Relationship Id="rId2" Type="http://schemas.openxmlformats.org/officeDocument/2006/relationships/notesSlide" Target="../notesSlides/notesSlide57.xml"/><Relationship Id="rId1" Type="http://schemas.openxmlformats.org/officeDocument/2006/relationships/slideLayout" Target="../slideLayouts/slideLayout836.xml"/><Relationship Id="rId6" Type="http://schemas.openxmlformats.org/officeDocument/2006/relationships/image" Target="../media/image181.png"/><Relationship Id="rId5" Type="http://schemas.openxmlformats.org/officeDocument/2006/relationships/image" Target="../media/image180.png"/><Relationship Id="rId4" Type="http://schemas.openxmlformats.org/officeDocument/2006/relationships/image" Target="../media/image179.jpeg"/></Relationships>
</file>

<file path=ppt/slides/_rels/slide287.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184.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5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65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52.xml"/></Relationships>
</file>

<file path=ppt/slides/_rels/slide292.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61.xml"/><Relationship Id="rId1" Type="http://schemas.openxmlformats.org/officeDocument/2006/relationships/slideLayout" Target="../slideLayouts/slideLayout65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5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52.xml"/></Relationships>
</file>

<file path=ppt/slides/_rels/slide295.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64.xml"/><Relationship Id="rId1" Type="http://schemas.openxmlformats.org/officeDocument/2006/relationships/slideLayout" Target="../slideLayouts/slideLayout652.xml"/><Relationship Id="rId4" Type="http://schemas.openxmlformats.org/officeDocument/2006/relationships/chart" Target="../charts/chart25.xml"/></Relationships>
</file>

<file path=ppt/slides/_rels/slide296.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65.xml"/><Relationship Id="rId1" Type="http://schemas.openxmlformats.org/officeDocument/2006/relationships/slideLayout" Target="../slideLayouts/slideLayout652.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52.xml"/></Relationships>
</file>

<file path=ppt/slides/_rels/slide298.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notesSlide" Target="../notesSlides/notesSlide67.xml"/><Relationship Id="rId1" Type="http://schemas.openxmlformats.org/officeDocument/2006/relationships/slideLayout" Target="../slideLayouts/slideLayout652.xml"/><Relationship Id="rId4" Type="http://schemas.openxmlformats.org/officeDocument/2006/relationships/chart" Target="../charts/chart2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301.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82.xml"/></Relationships>
</file>

<file path=ppt/slides/_rels/slide302.xml.rels><?xml version="1.0" encoding="UTF-8" standalone="yes"?>
<Relationships xmlns="http://schemas.openxmlformats.org/package/2006/relationships"><Relationship Id="rId2" Type="http://schemas.openxmlformats.org/officeDocument/2006/relationships/image" Target="../media/image166.png"/><Relationship Id="rId1" Type="http://schemas.openxmlformats.org/officeDocument/2006/relationships/slideLayout" Target="../slideLayouts/slideLayout82.xml"/></Relationships>
</file>

<file path=ppt/slides/_rels/slide303.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png"/><Relationship Id="rId1" Type="http://schemas.openxmlformats.org/officeDocument/2006/relationships/slideLayout" Target="../slideLayouts/slideLayout82.xml"/></Relationships>
</file>

<file path=ppt/slides/_rels/slide30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4" Type="http://schemas.openxmlformats.org/officeDocument/2006/relationships/hyperlink" Target="https://github.com/CMU-SAFARI/ramulator" TargetMode="Externa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307.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68.xml"/><Relationship Id="rId1" Type="http://schemas.openxmlformats.org/officeDocument/2006/relationships/slideLayout" Target="../slideLayouts/slideLayout278.xml"/><Relationship Id="rId4" Type="http://schemas.openxmlformats.org/officeDocument/2006/relationships/image" Target="../media/image185.jpeg"/></Relationships>
</file>

<file path=ppt/slides/_rels/slide308.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814.xml"/></Relationships>
</file>

<file path=ppt/slides/_rels/slide310.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70.xml"/><Relationship Id="rId1" Type="http://schemas.openxmlformats.org/officeDocument/2006/relationships/slideLayout" Target="../slideLayouts/slideLayout814.xml"/></Relationships>
</file>

<file path=ppt/slides/_rels/slide311.xml.rels><?xml version="1.0" encoding="UTF-8" standalone="yes"?>
<Relationships xmlns="http://schemas.openxmlformats.org/package/2006/relationships"><Relationship Id="rId3" Type="http://schemas.openxmlformats.org/officeDocument/2006/relationships/image" Target="../media/image187.jpg"/><Relationship Id="rId2" Type="http://schemas.openxmlformats.org/officeDocument/2006/relationships/notesSlide" Target="../notesSlides/notesSlide71.xml"/><Relationship Id="rId1" Type="http://schemas.openxmlformats.org/officeDocument/2006/relationships/slideLayout" Target="../slideLayouts/slideLayout814.xml"/><Relationship Id="rId4" Type="http://schemas.openxmlformats.org/officeDocument/2006/relationships/image" Target="../media/image188.jpg"/></Relationships>
</file>

<file path=ppt/slides/_rels/slide312.xml.rels><?xml version="1.0" encoding="UTF-8" standalone="yes"?>
<Relationships xmlns="http://schemas.openxmlformats.org/package/2006/relationships"><Relationship Id="rId3" Type="http://schemas.openxmlformats.org/officeDocument/2006/relationships/image" Target="../media/image189.jpg"/><Relationship Id="rId2" Type="http://schemas.openxmlformats.org/officeDocument/2006/relationships/notesSlide" Target="../notesSlides/notesSlide72.xml"/><Relationship Id="rId1" Type="http://schemas.openxmlformats.org/officeDocument/2006/relationships/slideLayout" Target="../slideLayouts/slideLayout814.xml"/><Relationship Id="rId4" Type="http://schemas.openxmlformats.org/officeDocument/2006/relationships/image" Target="../media/image190.jpg"/></Relationships>
</file>

<file path=ppt/slides/_rels/slide313.xml.rels><?xml version="1.0" encoding="UTF-8" standalone="yes"?>
<Relationships xmlns="http://schemas.openxmlformats.org/package/2006/relationships"><Relationship Id="rId3" Type="http://schemas.openxmlformats.org/officeDocument/2006/relationships/image" Target="../media/image191.jpg"/><Relationship Id="rId2" Type="http://schemas.openxmlformats.org/officeDocument/2006/relationships/notesSlide" Target="../notesSlides/notesSlide73.xml"/><Relationship Id="rId1" Type="http://schemas.openxmlformats.org/officeDocument/2006/relationships/slideLayout" Target="../slideLayouts/slideLayout814.xml"/><Relationship Id="rId4" Type="http://schemas.openxmlformats.org/officeDocument/2006/relationships/image" Target="../media/image192.jpg"/></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814.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814.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814.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61.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814.xml"/></Relationships>
</file>

<file path=ppt/slides/_rels/slide31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814.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814.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814.xml"/></Relationships>
</file>

<file path=ppt/slides/_rels/slide323.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65.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324.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66.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32.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32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2.xml"/></Relationships>
</file>

<file path=ppt/slides/_rels/slide329.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7" Type="http://schemas.openxmlformats.org/officeDocument/2006/relationships/image" Target="../media/image193.png"/><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4" Type="http://schemas.openxmlformats.org/officeDocument/2006/relationships/hyperlink" Target="http://users.ece.cmu.edu/~omutlu/pub/flash-memory-failures-in-the-field-at-facebook_sigmetrics15-talk.pptx" TargetMode="Externa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xml"/><Relationship Id="rId6" Type="http://schemas.openxmlformats.org/officeDocument/2006/relationships/image" Target="../media/image194.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34.xml.rels><?xml version="1.0" encoding="UTF-8" standalone="yes"?>
<Relationships xmlns="http://schemas.openxmlformats.org/package/2006/relationships"><Relationship Id="rId2" Type="http://schemas.openxmlformats.org/officeDocument/2006/relationships/image" Target="../media/image195.png"/><Relationship Id="rId1" Type="http://schemas.openxmlformats.org/officeDocument/2006/relationships/slideLayout" Target="../slideLayouts/slideLayout285.xml"/></Relationships>
</file>

<file path=ppt/slides/_rels/slide335.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81.xml"/><Relationship Id="rId1" Type="http://schemas.openxmlformats.org/officeDocument/2006/relationships/slideLayout" Target="../slideLayouts/slideLayout285.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85.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38.xml.rels><?xml version="1.0" encoding="UTF-8" standalone="yes"?>
<Relationships xmlns="http://schemas.openxmlformats.org/package/2006/relationships"><Relationship Id="rId2" Type="http://schemas.openxmlformats.org/officeDocument/2006/relationships/image" Target="../media/image196.emf"/><Relationship Id="rId1" Type="http://schemas.openxmlformats.org/officeDocument/2006/relationships/slideLayout" Target="../slideLayouts/slideLayout285.xml"/></Relationships>
</file>

<file path=ppt/slides/_rels/slide339.xml.rels><?xml version="1.0" encoding="UTF-8" standalone="yes"?>
<Relationships xmlns="http://schemas.openxmlformats.org/package/2006/relationships"><Relationship Id="rId3" Type="http://schemas.openxmlformats.org/officeDocument/2006/relationships/image" Target="../media/image197.emf"/><Relationship Id="rId2" Type="http://schemas.openxmlformats.org/officeDocument/2006/relationships/notesSlide" Target="../notesSlides/notesSlide83.xml"/><Relationship Id="rId1" Type="http://schemas.openxmlformats.org/officeDocument/2006/relationships/slideLayout" Target="../slideLayouts/slideLayout285.xml"/></Relationships>
</file>

<file path=ppt/slides/_rels/slide340.xml.rels><?xml version="1.0" encoding="UTF-8" standalone="yes"?>
<Relationships xmlns="http://schemas.openxmlformats.org/package/2006/relationships"><Relationship Id="rId2" Type="http://schemas.openxmlformats.org/officeDocument/2006/relationships/image" Target="../media/image198.emf"/><Relationship Id="rId1" Type="http://schemas.openxmlformats.org/officeDocument/2006/relationships/slideLayout" Target="../slideLayouts/slideLayout285.xml"/></Relationships>
</file>

<file path=ppt/slides/_rels/slide341.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194.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4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3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85.xml"/></Relationships>
</file>

<file path=ppt/slides/_rels/slide344.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199.png"/></Relationships>
</file>

<file path=ppt/slides/_rels/slide345.xml.rels><?xml version="1.0" encoding="UTF-8" standalone="yes"?>
<Relationships xmlns="http://schemas.openxmlformats.org/package/2006/relationships"><Relationship Id="rId8" Type="http://schemas.openxmlformats.org/officeDocument/2006/relationships/hyperlink" Target="http://users.ece.cmu.edu/~omutlu/pub/error-mitigation-for-intermittent-dram-failures_khan_sigmetrics14-poster.pdf" TargetMode="External"/><Relationship Id="rId3" Type="http://schemas.openxmlformats.org/officeDocument/2006/relationships/hyperlink" Target="http://users.ece.cmu.edu/~omutlu/pub/error-mitigation-for-intermittent-dram-failures_sigmetrics14.pdf" TargetMode="External"/><Relationship Id="rId7" Type="http://schemas.openxmlformats.org/officeDocument/2006/relationships/hyperlink" Target="http://users.ece.cmu.edu/~omutlu/pub/error-mitigation-for-intermittent-dram-failures_khan_sigmetrics14-poster.pptx" TargetMode="External"/><Relationship Id="rId2" Type="http://schemas.openxmlformats.org/officeDocument/2006/relationships/image" Target="../media/image200.png"/><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talk.pdf" TargetMode="External"/><Relationship Id="rId5" Type="http://schemas.openxmlformats.org/officeDocument/2006/relationships/hyperlink" Target="http://users.ece.cmu.edu/~omutlu/pub/error-mitigation-for-intermittent-dram-failures_khan_sigmetrics14-talk.pptx" TargetMode="External"/><Relationship Id="rId4" Type="http://schemas.openxmlformats.org/officeDocument/2006/relationships/hyperlink" Target="http://www.sigmetrics.org/sigmetrics2014/" TargetMode="External"/><Relationship Id="rId9" Type="http://schemas.openxmlformats.org/officeDocument/2006/relationships/hyperlink" Target="http://www.ece.cmu.edu/~safari/tools/dram-sigmetrics2014-fulldata.html" TargetMode="External"/></Relationships>
</file>

<file path=ppt/slides/_rels/slide34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MEMCON-content-based-DRAM-failure-detection_ieee-cal16.pdf" TargetMode="External"/><Relationship Id="rId1" Type="http://schemas.openxmlformats.org/officeDocument/2006/relationships/slideLayout" Target="../slideLayouts/slideLayout285.xml"/><Relationship Id="rId4" Type="http://schemas.openxmlformats.org/officeDocument/2006/relationships/image" Target="../media/image201.png"/></Relationships>
</file>

<file path=ppt/slides/_rels/slide347.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02.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348.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2" Type="http://schemas.openxmlformats.org/officeDocument/2006/relationships/image" Target="../media/image203.png"/><Relationship Id="rId1" Type="http://schemas.openxmlformats.org/officeDocument/2006/relationships/slideLayout" Target="../slideLayouts/slideLayout285.xml"/><Relationship Id="rId4" Type="http://schemas.openxmlformats.org/officeDocument/2006/relationships/hyperlink" Target="http://isca17.ece.utoronto.ca/doku.php" TargetMode="Externa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50.xml.rels><?xml version="1.0" encoding="UTF-8" standalone="yes"?>
<Relationships xmlns="http://schemas.openxmlformats.org/package/2006/relationships"><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51.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hyperlink" Target="http://proceedingsoftheieee.ieee.org/" TargetMode="External"/><Relationship Id="rId1" Type="http://schemas.openxmlformats.org/officeDocument/2006/relationships/slideLayout" Target="../slideLayouts/slideLayout14.xml"/></Relationships>
</file>

<file path=ppt/slides/_rels/slide355.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image" Target="../media/image205.png"/><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error-patterns_date12.pdf" TargetMode="External"/><Relationship Id="rId1" Type="http://schemas.openxmlformats.org/officeDocument/2006/relationships/slideLayout" Target="../slideLayouts/slideLayout2.xml"/><Relationship Id="rId5" Type="http://schemas.openxmlformats.org/officeDocument/2006/relationships/image" Target="../media/image212.png"/><Relationship Id="rId4" Type="http://schemas.openxmlformats.org/officeDocument/2006/relationships/hyperlink" Target="http://users.ece.cmu.edu/~omutlu/pub/cai_date12_talk.ppt" TargetMode="External"/></Relationships>
</file>

<file path=ppt/slides/_rels/slide365.xml.rels><?xml version="1.0" encoding="UTF-8" standalone="yes"?>
<Relationships xmlns="http://schemas.openxmlformats.org/package/2006/relationships"><Relationship Id="rId2" Type="http://schemas.openxmlformats.org/officeDocument/2006/relationships/image" Target="../media/image213.png"/><Relationship Id="rId1"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370.xml"/></Relationships>
</file>

<file path=ppt/slides/_rels/slide367.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735.xml"/><Relationship Id="rId1" Type="http://schemas.openxmlformats.org/officeDocument/2006/relationships/tags" Target="../tags/tag1.xml"/><Relationship Id="rId4" Type="http://schemas.openxmlformats.org/officeDocument/2006/relationships/image" Target="../media/image214.jpeg"/></Relationships>
</file>

<file path=ppt/slides/_rels/slide368.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735.xml"/><Relationship Id="rId1" Type="http://schemas.openxmlformats.org/officeDocument/2006/relationships/tags" Target="../tags/tag2.xml"/></Relationships>
</file>

<file path=ppt/slides/_rels/slide369.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35.xml"/><Relationship Id="rId1" Type="http://schemas.openxmlformats.org/officeDocument/2006/relationships/tags" Target="../tags/tag3.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35.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35.xml"/></Relationships>
</file>

<file path=ppt/slides/_rels/slide372.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735.xml"/><Relationship Id="rId1" Type="http://schemas.openxmlformats.org/officeDocument/2006/relationships/tags" Target="../tags/tag4.xml"/></Relationships>
</file>

<file path=ppt/slides/_rels/slide373.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735.xml"/><Relationship Id="rId1" Type="http://schemas.openxmlformats.org/officeDocument/2006/relationships/tags" Target="../tags/tag5.xml"/></Relationships>
</file>

<file path=ppt/slides/_rels/slide374.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735.xml"/><Relationship Id="rId1" Type="http://schemas.openxmlformats.org/officeDocument/2006/relationships/tags" Target="../tags/tag6.xml"/></Relationships>
</file>

<file path=ppt/slides/_rels/slide375.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731.xml"/><Relationship Id="rId1" Type="http://schemas.openxmlformats.org/officeDocument/2006/relationships/tags" Target="../tags/tag7.xml"/><Relationship Id="rId4" Type="http://schemas.openxmlformats.org/officeDocument/2006/relationships/image" Target="../media/image206.png"/></Relationships>
</file>

<file path=ppt/slides/_rels/slide376.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flash-read-disturb-errors_dsn15.pdf" TargetMode="External"/><Relationship Id="rId1" Type="http://schemas.openxmlformats.org/officeDocument/2006/relationships/slideLayout" Target="../slideLayouts/slideLayout742.xml"/><Relationship Id="rId4" Type="http://schemas.openxmlformats.org/officeDocument/2006/relationships/image" Target="../media/image215.png"/></Relationships>
</file>

<file path=ppt/slides/_rels/slide377.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4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193.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378.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2" Type="http://schemas.openxmlformats.org/officeDocument/2006/relationships/hyperlink" Target="http://users.ece.cmu.edu/~omutlu/pub/flash-memory-errors_mutlu_fms14-talk.pdf" TargetMode="External"/><Relationship Id="rId1" Type="http://schemas.openxmlformats.org/officeDocument/2006/relationships/slideLayout" Target="../slideLayouts/slideLayout742.xml"/><Relationship Id="rId4" Type="http://schemas.openxmlformats.org/officeDocument/2006/relationships/hyperlink" Target="http://users.ece.cmu.edu/~omutlu/pub/flash-memory-errors_mutlu_fms14-talk.ppt" TargetMode="External"/></Relationships>
</file>

<file path=ppt/slides/_rels/slide379.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17.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16.png"/><Relationship Id="rId1" Type="http://schemas.openxmlformats.org/officeDocument/2006/relationships/slideLayout" Target="../slideLayouts/slideLayout742.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81.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742.xml"/></Relationships>
</file>

<file path=ppt/slides/_rels/slide382.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memory-voltage-characterization_date13.pdf" TargetMode="External"/><Relationship Id="rId1" Type="http://schemas.openxmlformats.org/officeDocument/2006/relationships/slideLayout" Target="../slideLayouts/slideLayout742.xml"/><Relationship Id="rId5" Type="http://schemas.openxmlformats.org/officeDocument/2006/relationships/image" Target="../media/image218.png"/><Relationship Id="rId4" Type="http://schemas.openxmlformats.org/officeDocument/2006/relationships/hyperlink" Target="http://users.ece.cmu.edu/~omutlu/pub/cai_date13_talk.ppt" TargetMode="External"/></Relationships>
</file>

<file path=ppt/slides/_rels/slide383.xml.rels><?xml version="1.0" encoding="UTF-8" standalone="yes"?>
<Relationships xmlns="http://schemas.openxmlformats.org/package/2006/relationships"><Relationship Id="rId3" Type="http://schemas.openxmlformats.org/officeDocument/2006/relationships/hyperlink" Target="http://www.iccd-conf.com/" TargetMode="External"/><Relationship Id="rId7" Type="http://schemas.openxmlformats.org/officeDocument/2006/relationships/image" Target="../media/image219.png"/><Relationship Id="rId2" Type="http://schemas.openxmlformats.org/officeDocument/2006/relationships/hyperlink" Target="http://users.ece.cmu.edu/~omutlu/pub/flash-programming-interference_iccd13.pdf" TargetMode="External"/><Relationship Id="rId1" Type="http://schemas.openxmlformats.org/officeDocument/2006/relationships/slideLayout" Target="../slideLayouts/slideLayout742.xml"/><Relationship Id="rId6" Type="http://schemas.openxmlformats.org/officeDocument/2006/relationships/hyperlink" Target="http://users.ece.cmu.edu/~omutlu/pub/cai_iccd13_lightning-talk.pdf" TargetMode="External"/><Relationship Id="rId5" Type="http://schemas.openxmlformats.org/officeDocument/2006/relationships/hyperlink" Target="http://users.ece.cmu.edu/~omutlu/pub/cai_iccd13_talk.pdf" TargetMode="External"/><Relationship Id="rId4" Type="http://schemas.openxmlformats.org/officeDocument/2006/relationships/hyperlink" Target="http://users.ece.cmu.edu/~omutlu/pub/cai_iccd13_talk.pptx" TargetMode="External"/></Relationships>
</file>

<file path=ppt/slides/_rels/slide384.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2" Type="http://schemas.openxmlformats.org/officeDocument/2006/relationships/hyperlink" Target="http://users.ece.cmu.edu/~omutlu/pub/neighbor-assisted-error-correction-in-flash_sigmetrics14.pdf" TargetMode="External"/><Relationship Id="rId1" Type="http://schemas.openxmlformats.org/officeDocument/2006/relationships/slideLayout" Target="../slideLayouts/slideLayout742.xml"/><Relationship Id="rId6" Type="http://schemas.openxmlformats.org/officeDocument/2006/relationships/image" Target="../media/image220.png"/><Relationship Id="rId5" Type="http://schemas.openxmlformats.org/officeDocument/2006/relationships/hyperlink" Target="http://users.ece.cmu.edu/~omutlu/pub/neighbor-assisted-error-correction-in-flash_cai_sigmetrics14-talk.pdf" TargetMode="External"/><Relationship Id="rId4" Type="http://schemas.openxmlformats.org/officeDocument/2006/relationships/hyperlink" Target="http://users.ece.cmu.edu/~omutlu/pub/neighbor-assisted-error-correction-in-flash_cai_sigmetrics14-talk.ppt" TargetMode="External"/></Relationships>
</file>

<file path=ppt/slides/_rels/slide385.xml.rels><?xml version="1.0" encoding="UTF-8" standalone="yes"?>
<Relationships xmlns="http://schemas.openxmlformats.org/package/2006/relationships"><Relationship Id="rId3" Type="http://schemas.openxmlformats.org/officeDocument/2006/relationships/hyperlink" Target="http://darksilicon.org/hpca/" TargetMode="External"/><Relationship Id="rId2" Type="http://schemas.openxmlformats.org/officeDocument/2006/relationships/hyperlink" Target="http://users.ece.cmu.edu/~omutlu/pub/flash-memory-data-retention_hpca15.pdf" TargetMode="External"/><Relationship Id="rId1" Type="http://schemas.openxmlformats.org/officeDocument/2006/relationships/slideLayout" Target="../slideLayouts/slideLayout742.xml"/><Relationship Id="rId6" Type="http://schemas.openxmlformats.org/officeDocument/2006/relationships/image" Target="../media/image221.png"/><Relationship Id="rId5" Type="http://schemas.openxmlformats.org/officeDocument/2006/relationships/hyperlink" Target="http://users.ece.cmu.edu/~omutlu/pub/flash-memory-data-retention_yixin_hpca15-talk.pdf" TargetMode="External"/><Relationship Id="rId4" Type="http://schemas.openxmlformats.org/officeDocument/2006/relationships/hyperlink" Target="http://users.ece.cmu.edu/~omutlu/pub/flash-memory-data-retention_yixin_hpca15-talk.pptx" TargetMode="External"/></Relationships>
</file>

<file path=ppt/slides/_rels/slide386.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4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193.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387.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17.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16.png"/><Relationship Id="rId1" Type="http://schemas.openxmlformats.org/officeDocument/2006/relationships/slideLayout" Target="../slideLayouts/slideLayout742.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388.xml.rels><?xml version="1.0" encoding="UTF-8" standalone="yes"?>
<Relationships xmlns="http://schemas.openxmlformats.org/package/2006/relationships"><Relationship Id="rId3" Type="http://schemas.openxmlformats.org/officeDocument/2006/relationships/hyperlink" Target="http://www.comsoc.org/jsac" TargetMode="External"/><Relationship Id="rId2" Type="http://schemas.openxmlformats.org/officeDocument/2006/relationships/hyperlink" Target="https://people.inf.ethz.ch/omutlu/pub/online-nand-flash-memory-channel-model_jsac16.pdf" TargetMode="External"/><Relationship Id="rId1" Type="http://schemas.openxmlformats.org/officeDocument/2006/relationships/slideLayout" Target="../slideLayouts/slideLayout742.xml"/><Relationship Id="rId4" Type="http://schemas.openxmlformats.org/officeDocument/2006/relationships/image" Target="../media/image222.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54.xml"/></Relationships>
</file>

<file path=ppt/slides/_rels/slide392.xml.rels><?xml version="1.0" encoding="UTF-8" standalone="yes"?>
<Relationships xmlns="http://schemas.openxmlformats.org/package/2006/relationships"><Relationship Id="rId3" Type="http://schemas.openxmlformats.org/officeDocument/2006/relationships/image" Target="../media/image223.gif"/><Relationship Id="rId2" Type="http://schemas.openxmlformats.org/officeDocument/2006/relationships/notesSlide" Target="../notesSlides/notesSlide96.xml"/><Relationship Id="rId1" Type="http://schemas.openxmlformats.org/officeDocument/2006/relationships/slideLayout" Target="../slideLayouts/slideLayout754.xml"/><Relationship Id="rId4" Type="http://schemas.openxmlformats.org/officeDocument/2006/relationships/image" Target="../media/image224.PNG"/></Relationships>
</file>

<file path=ppt/slides/_rels/slide393.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notesSlide" Target="../notesSlides/notesSlide97.xml"/><Relationship Id="rId1" Type="http://schemas.openxmlformats.org/officeDocument/2006/relationships/slideLayout" Target="../slideLayouts/slideLayout754.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54.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54.xml"/></Relationships>
</file>

<file path=ppt/slides/_rels/slide396.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notesSlide" Target="../notesSlides/notesSlide100.xml"/><Relationship Id="rId1" Type="http://schemas.openxmlformats.org/officeDocument/2006/relationships/slideLayout" Target="../slideLayouts/slideLayout754.xml"/></Relationships>
</file>

<file path=ppt/slides/_rels/slide397.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notesSlide" Target="../notesSlides/notesSlide101.xml"/><Relationship Id="rId1" Type="http://schemas.openxmlformats.org/officeDocument/2006/relationships/slideLayout" Target="../slideLayouts/slideLayout754.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754.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54.xml"/></Relationships>
</file>

<file path=ppt/slides/_rels/slide400.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notesSlide" Target="../notesSlides/notesSlide104.xml"/><Relationship Id="rId1" Type="http://schemas.openxmlformats.org/officeDocument/2006/relationships/slideLayout" Target="../slideLayouts/slideLayout754.xml"/></Relationships>
</file>

<file path=ppt/slides/_rels/slide401.xml.rels><?xml version="1.0" encoding="UTF-8" standalone="yes"?>
<Relationships xmlns="http://schemas.openxmlformats.org/package/2006/relationships"><Relationship Id="rId2" Type="http://schemas.openxmlformats.org/officeDocument/2006/relationships/chart" Target="../charts/chart31.xml"/><Relationship Id="rId1" Type="http://schemas.openxmlformats.org/officeDocument/2006/relationships/slideLayout" Target="../slideLayouts/slideLayout754.xml"/></Relationships>
</file>

<file path=ppt/slides/_rels/slide402.xml.rels><?xml version="1.0" encoding="UTF-8" standalone="yes"?>
<Relationships xmlns="http://schemas.openxmlformats.org/package/2006/relationships"><Relationship Id="rId3" Type="http://schemas.openxmlformats.org/officeDocument/2006/relationships/hyperlink" Target="http://hpca20.ece.ufl.edu/" TargetMode="External"/><Relationship Id="rId7" Type="http://schemas.openxmlformats.org/officeDocument/2006/relationships/image" Target="../media/image225.png"/><Relationship Id="rId2" Type="http://schemas.openxmlformats.org/officeDocument/2006/relationships/hyperlink" Target="http://users.ece.cmu.edu/~omutlu/pub/dram-access-refresh-parallelization_hpca14.pdf" TargetMode="External"/><Relationship Id="rId1" Type="http://schemas.openxmlformats.org/officeDocument/2006/relationships/slideLayout" Target="../slideLayouts/slideLayout14.xml"/><Relationship Id="rId6" Type="http://schemas.openxmlformats.org/officeDocument/2006/relationships/hyperlink" Target="http://users.ece.cmu.edu/~omutlu/pub/dram-access-refresh-parallelization_chang_hpca14-talk.pdf" TargetMode="External"/><Relationship Id="rId5" Type="http://schemas.openxmlformats.org/officeDocument/2006/relationships/hyperlink" Target="http://users.ece.cmu.edu/~omutlu/pub/dram-access-refresh-parallelization_chang_hpca14-talk.pptx" TargetMode="External"/><Relationship Id="rId4" Type="http://schemas.openxmlformats.org/officeDocument/2006/relationships/hyperlink" Target="http://users.ece.cmu.edu/~omutlu/pub/dram-access-refresh-parallelization_hpca14-summary.pdf" TargetMode="Externa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0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765.xml"/></Relationships>
</file>

<file path=ppt/slides/_rels/slide40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226.png"/><Relationship Id="rId1" Type="http://schemas.openxmlformats.org/officeDocument/2006/relationships/slideLayout" Target="../slideLayouts/slideLayout393.xml"/></Relationships>
</file>

<file path=ppt/slides/_rels/slide406.xml.rels><?xml version="1.0" encoding="UTF-8" standalone="yes"?>
<Relationships xmlns="http://schemas.openxmlformats.org/package/2006/relationships"><Relationship Id="rId2" Type="http://schemas.openxmlformats.org/officeDocument/2006/relationships/image" Target="../media/image227.png"/><Relationship Id="rId1" Type="http://schemas.openxmlformats.org/officeDocument/2006/relationships/slideLayout" Target="../slideLayouts/slideLayout404.xml"/></Relationships>
</file>

<file path=ppt/slides/_rels/slide407.xml.rels><?xml version="1.0" encoding="UTF-8" standalone="yes"?>
<Relationships xmlns="http://schemas.openxmlformats.org/package/2006/relationships"><Relationship Id="rId2" Type="http://schemas.openxmlformats.org/officeDocument/2006/relationships/image" Target="../media/image228.emf"/><Relationship Id="rId1" Type="http://schemas.openxmlformats.org/officeDocument/2006/relationships/slideLayout" Target="../slideLayouts/slideLayout404.xml"/></Relationships>
</file>

<file path=ppt/slides/_rels/slide408.xml.rels><?xml version="1.0" encoding="UTF-8" standalone="yes"?>
<Relationships xmlns="http://schemas.openxmlformats.org/package/2006/relationships"><Relationship Id="rId3" Type="http://schemas.openxmlformats.org/officeDocument/2006/relationships/image" Target="../media/image229.png"/><Relationship Id="rId2" Type="http://schemas.openxmlformats.org/officeDocument/2006/relationships/notesSlide" Target="../notesSlides/notesSlide105.xml"/><Relationship Id="rId1" Type="http://schemas.openxmlformats.org/officeDocument/2006/relationships/slideLayout" Target="../slideLayouts/slideLayout404.xml"/></Relationships>
</file>

<file path=ppt/slides/_rels/slide409.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image" Target="../media/image230.png"/><Relationship Id="rId1" Type="http://schemas.openxmlformats.org/officeDocument/2006/relationships/slideLayout" Target="../slideLayouts/slideLayout404.xml"/></Relationships>
</file>

<file path=ppt/slides/_rels/slide410.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14.xml"/></Relationships>
</file>

<file path=ppt/slides/_rels/slide411.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14.xml"/></Relationships>
</file>

<file path=ppt/slides/_rels/slide412.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image" Target="../media/image234.png"/><Relationship Id="rId1" Type="http://schemas.openxmlformats.org/officeDocument/2006/relationships/slideLayout" Target="../slideLayouts/slideLayout14.xml"/></Relationships>
</file>

<file path=ppt/slides/_rels/slide413.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14.xml"/><Relationship Id="rId5" Type="http://schemas.openxmlformats.org/officeDocument/2006/relationships/image" Target="../media/image235.png"/><Relationship Id="rId4" Type="http://schemas.openxmlformats.org/officeDocument/2006/relationships/hyperlink" Target="http://users.ece.cmu.edu/~omutlu/pub/liu_isca12_talk.pdf" TargetMode="Externa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17.xml.rels><?xml version="1.0" encoding="UTF-8" standalone="yes"?>
<Relationships xmlns="http://schemas.openxmlformats.org/package/2006/relationships"><Relationship Id="rId3" Type="http://schemas.openxmlformats.org/officeDocument/2006/relationships/image" Target="../media/image197.emf"/><Relationship Id="rId2" Type="http://schemas.openxmlformats.org/officeDocument/2006/relationships/notesSlide" Target="../notesSlides/notesSlide106.xml"/><Relationship Id="rId1" Type="http://schemas.openxmlformats.org/officeDocument/2006/relationships/slideLayout" Target="../slideLayouts/slideLayout285.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19.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194.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777.xml"/></Relationships>
</file>

<file path=ppt/slides/_rels/slide422.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108.xml"/><Relationship Id="rId1" Type="http://schemas.openxmlformats.org/officeDocument/2006/relationships/slideLayout" Target="../slideLayouts/slideLayout777.xml"/><Relationship Id="rId4" Type="http://schemas.openxmlformats.org/officeDocument/2006/relationships/image" Target="../media/image237.png"/></Relationships>
</file>

<file path=ppt/slides/_rels/slide423.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199.png"/></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787.xml"/></Relationships>
</file>

<file path=ppt/slides/_rels/slide425.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02.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26.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801.xml"/></Relationships>
</file>

<file path=ppt/slides/_rels/slide427.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notesSlide" Target="../notesSlides/notesSlide111.xml"/><Relationship Id="rId1" Type="http://schemas.openxmlformats.org/officeDocument/2006/relationships/slideLayout" Target="../slideLayouts/slideLayout801.xml"/></Relationships>
</file>

<file path=ppt/slides/_rels/slide428.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112.xml"/><Relationship Id="rId1" Type="http://schemas.openxmlformats.org/officeDocument/2006/relationships/slideLayout" Target="../slideLayouts/slideLayout801.xml"/></Relationships>
</file>

<file path=ppt/slides/_rels/slide429.xml.rels><?xml version="1.0" encoding="UTF-8" standalone="yes"?>
<Relationships xmlns="http://schemas.openxmlformats.org/package/2006/relationships"><Relationship Id="rId2" Type="http://schemas.openxmlformats.org/officeDocument/2006/relationships/chart" Target="../charts/chart33.xml"/><Relationship Id="rId1" Type="http://schemas.openxmlformats.org/officeDocument/2006/relationships/slideLayout" Target="../slideLayouts/slideLayout801.xml"/></Relationships>
</file>

<file path=ppt/slides/_rels/slide430.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14.xml"/><Relationship Id="rId6" Type="http://schemas.openxmlformats.org/officeDocument/2006/relationships/image" Target="../media/image202.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33.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09.jpg"/><Relationship Id="rId2" Type="http://schemas.openxmlformats.org/officeDocument/2006/relationships/image" Target="../media/image105.png"/><Relationship Id="rId1" Type="http://schemas.openxmlformats.org/officeDocument/2006/relationships/slideLayout" Target="../slideLayouts/slideLayout719.xml"/><Relationship Id="rId6" Type="http://schemas.openxmlformats.org/officeDocument/2006/relationships/image" Target="../media/image108.png"/><Relationship Id="rId5" Type="http://schemas.openxmlformats.org/officeDocument/2006/relationships/image" Target="../media/image1.png"/><Relationship Id="rId4" Type="http://schemas.openxmlformats.org/officeDocument/2006/relationships/image" Target="../media/image107.png"/></Relationships>
</file>

<file path=ppt/slides/_rels/slide434.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13.png"/><Relationship Id="rId2" Type="http://schemas.openxmlformats.org/officeDocument/2006/relationships/notesSlide" Target="../notesSlides/notesSlide113.xml"/><Relationship Id="rId1" Type="http://schemas.openxmlformats.org/officeDocument/2006/relationships/slideLayout" Target="../slideLayouts/slideLayout720.xml"/><Relationship Id="rId6" Type="http://schemas.openxmlformats.org/officeDocument/2006/relationships/image" Target="../media/image112.png"/><Relationship Id="rId5" Type="http://schemas.openxmlformats.org/officeDocument/2006/relationships/image" Target="../media/image111.png"/><Relationship Id="rId4" Type="http://schemas.openxmlformats.org/officeDocument/2006/relationships/image" Target="../media/image110.png"/></Relationships>
</file>

<file path=ppt/slides/_rels/slide435.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114.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4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5.xml"/><Relationship Id="rId1" Type="http://schemas.openxmlformats.org/officeDocument/2006/relationships/slideLayout" Target="../slideLayouts/slideLayout720.xml"/></Relationships>
</file>

<file path=ppt/slides/_rels/slide4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6.xml"/><Relationship Id="rId1" Type="http://schemas.openxmlformats.org/officeDocument/2006/relationships/slideLayout" Target="../slideLayouts/slideLayout720.xml"/></Relationships>
</file>

<file path=ppt/slides/_rels/slide4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720.xml"/></Relationships>
</file>

<file path=ppt/slides/_rels/slide4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8.xml"/><Relationship Id="rId1" Type="http://schemas.openxmlformats.org/officeDocument/2006/relationships/slideLayout" Target="../slideLayouts/slideLayout720.xml"/></Relationships>
</file>

<file path=ppt/slides/_rels/slide440.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119.xml"/><Relationship Id="rId1" Type="http://schemas.openxmlformats.org/officeDocument/2006/relationships/slideLayout" Target="../slideLayouts/slideLayout720.xml"/><Relationship Id="rId5" Type="http://schemas.openxmlformats.org/officeDocument/2006/relationships/image" Target="../media/image240.png"/><Relationship Id="rId4" Type="http://schemas.openxmlformats.org/officeDocument/2006/relationships/image" Target="../media/image1.png"/></Relationships>
</file>

<file path=ppt/slides/_rels/slide4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20.xml"/></Relationships>
</file>

<file path=ppt/slides/_rels/slide4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0.xml"/><Relationship Id="rId1" Type="http://schemas.openxmlformats.org/officeDocument/2006/relationships/slideLayout" Target="../slideLayouts/slideLayout720.xml"/><Relationship Id="rId6" Type="http://schemas.openxmlformats.org/officeDocument/2006/relationships/image" Target="../media/image118.png"/><Relationship Id="rId5" Type="http://schemas.openxmlformats.org/officeDocument/2006/relationships/image" Target="../media/image115.png"/><Relationship Id="rId4" Type="http://schemas.openxmlformats.org/officeDocument/2006/relationships/image" Target="../media/image114.png"/></Relationships>
</file>

<file path=ppt/slides/_rels/slide4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1.xml"/><Relationship Id="rId1" Type="http://schemas.openxmlformats.org/officeDocument/2006/relationships/slideLayout" Target="../slideLayouts/slideLayout720.xml"/></Relationships>
</file>

<file path=ppt/slides/_rels/slide444.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122.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445.xml.rels><?xml version="1.0" encoding="UTF-8" standalone="yes"?>
<Relationships xmlns="http://schemas.openxmlformats.org/package/2006/relationships"><Relationship Id="rId8" Type="http://schemas.openxmlformats.org/officeDocument/2006/relationships/image" Target="../media/image114.png"/><Relationship Id="rId3" Type="http://schemas.openxmlformats.org/officeDocument/2006/relationships/image" Target="../media/image1.png"/><Relationship Id="rId7" Type="http://schemas.openxmlformats.org/officeDocument/2006/relationships/image" Target="../media/image118.png"/><Relationship Id="rId2" Type="http://schemas.openxmlformats.org/officeDocument/2006/relationships/notesSlide" Target="../notesSlides/notesSlide123.xml"/><Relationship Id="rId1" Type="http://schemas.openxmlformats.org/officeDocument/2006/relationships/slideLayout" Target="../slideLayouts/slideLayout720.xml"/><Relationship Id="rId6" Type="http://schemas.openxmlformats.org/officeDocument/2006/relationships/image" Target="../media/image117.png"/><Relationship Id="rId5" Type="http://schemas.openxmlformats.org/officeDocument/2006/relationships/image" Target="../media/image116.png"/><Relationship Id="rId4" Type="http://schemas.openxmlformats.org/officeDocument/2006/relationships/image" Target="../media/image115.png"/></Relationships>
</file>

<file path=ppt/slides/_rels/slide4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4.xml"/><Relationship Id="rId1" Type="http://schemas.openxmlformats.org/officeDocument/2006/relationships/slideLayout" Target="../slideLayouts/slideLayout720.xml"/><Relationship Id="rId4" Type="http://schemas.openxmlformats.org/officeDocument/2006/relationships/image" Target="../media/image241.png"/></Relationships>
</file>

<file path=ppt/slides/_rels/slide4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5.xml"/><Relationship Id="rId1" Type="http://schemas.openxmlformats.org/officeDocument/2006/relationships/slideLayout" Target="../slideLayouts/slideLayout720.xml"/><Relationship Id="rId4" Type="http://schemas.openxmlformats.org/officeDocument/2006/relationships/image" Target="../media/image241.png"/></Relationships>
</file>

<file path=ppt/slides/_rels/slide4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6.xml"/><Relationship Id="rId1" Type="http://schemas.openxmlformats.org/officeDocument/2006/relationships/slideLayout" Target="../slideLayouts/slideLayout720.xml"/></Relationships>
</file>

<file path=ppt/slides/_rels/slide4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7.xml"/><Relationship Id="rId1" Type="http://schemas.openxmlformats.org/officeDocument/2006/relationships/slideLayout" Target="../slideLayouts/slideLayout720.xml"/></Relationships>
</file>

<file path=ppt/slides/_rels/slide4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8.xml"/><Relationship Id="rId1" Type="http://schemas.openxmlformats.org/officeDocument/2006/relationships/slideLayout" Target="../slideLayouts/slideLayout720.xml"/><Relationship Id="rId4" Type="http://schemas.openxmlformats.org/officeDocument/2006/relationships/image" Target="../media/image241.png"/></Relationships>
</file>

<file path=ppt/slides/_rels/slide4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9.xml"/><Relationship Id="rId1" Type="http://schemas.openxmlformats.org/officeDocument/2006/relationships/slideLayout" Target="../slideLayouts/slideLayout720.xml"/><Relationship Id="rId4" Type="http://schemas.openxmlformats.org/officeDocument/2006/relationships/chart" Target="../charts/chart34.xml"/></Relationships>
</file>

<file path=ppt/slides/_rels/slide4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0.xml"/><Relationship Id="rId1" Type="http://schemas.openxmlformats.org/officeDocument/2006/relationships/slideLayout" Target="../slideLayouts/slideLayout720.xml"/><Relationship Id="rId5" Type="http://schemas.openxmlformats.org/officeDocument/2006/relationships/chart" Target="../charts/chart36.xml"/><Relationship Id="rId4" Type="http://schemas.openxmlformats.org/officeDocument/2006/relationships/chart" Target="../charts/chart35.xml"/></Relationships>
</file>

<file path=ppt/slides/_rels/slide4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1.xml"/><Relationship Id="rId1" Type="http://schemas.openxmlformats.org/officeDocument/2006/relationships/slideLayout" Target="../slideLayouts/slideLayout720.xml"/><Relationship Id="rId5" Type="http://schemas.openxmlformats.org/officeDocument/2006/relationships/chart" Target="../charts/chart38.xml"/><Relationship Id="rId4" Type="http://schemas.openxmlformats.org/officeDocument/2006/relationships/chart" Target="../charts/chart37.xml"/></Relationships>
</file>

<file path=ppt/slides/_rels/slide4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2.xml"/><Relationship Id="rId1" Type="http://schemas.openxmlformats.org/officeDocument/2006/relationships/slideLayout" Target="../slideLayouts/slideLayout720.xml"/></Relationships>
</file>

<file path=ppt/slides/_rels/slide4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3.xml"/><Relationship Id="rId1" Type="http://schemas.openxmlformats.org/officeDocument/2006/relationships/slideLayout" Target="../slideLayouts/slideLayout720.xml"/></Relationships>
</file>

<file path=ppt/slides/_rels/slide4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4.xml"/><Relationship Id="rId1" Type="http://schemas.openxmlformats.org/officeDocument/2006/relationships/slideLayout" Target="../slideLayouts/slideLayout720.xml"/></Relationships>
</file>

<file path=ppt/slides/_rels/slide4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5.xml"/><Relationship Id="rId1" Type="http://schemas.openxmlformats.org/officeDocument/2006/relationships/slideLayout" Target="../slideLayouts/slideLayout720.xml"/></Relationships>
</file>

<file path=ppt/slides/_rels/slide4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6.xml"/><Relationship Id="rId1" Type="http://schemas.openxmlformats.org/officeDocument/2006/relationships/slideLayout" Target="../slideLayouts/slideLayout720.xml"/></Relationships>
</file>

<file path=ppt/slides/_rels/slide4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7.xml"/><Relationship Id="rId1" Type="http://schemas.openxmlformats.org/officeDocument/2006/relationships/slideLayout" Target="../slideLayouts/slideLayout720.xml"/><Relationship Id="rId6" Type="http://schemas.openxmlformats.org/officeDocument/2006/relationships/image" Target="../media/image243.png"/><Relationship Id="rId5" Type="http://schemas.openxmlformats.org/officeDocument/2006/relationships/image" Target="../media/image242.png"/><Relationship Id="rId4" Type="http://schemas.openxmlformats.org/officeDocument/2006/relationships/image" Target="../media/image114.png"/></Relationships>
</file>

<file path=ppt/slides/_rels/slide4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8.xml"/><Relationship Id="rId1" Type="http://schemas.openxmlformats.org/officeDocument/2006/relationships/slideLayout" Target="../slideLayouts/slideLayout720.xml"/><Relationship Id="rId5" Type="http://schemas.openxmlformats.org/officeDocument/2006/relationships/image" Target="../media/image243.png"/><Relationship Id="rId4" Type="http://schemas.openxmlformats.org/officeDocument/2006/relationships/image" Target="../media/image242.png"/></Relationships>
</file>

<file path=ppt/slides/_rels/slide4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9.xml"/><Relationship Id="rId1" Type="http://schemas.openxmlformats.org/officeDocument/2006/relationships/slideLayout" Target="../slideLayouts/slideLayout720.xml"/></Relationships>
</file>

<file path=ppt/slides/_rels/slide4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0.xml"/><Relationship Id="rId1" Type="http://schemas.openxmlformats.org/officeDocument/2006/relationships/slideLayout" Target="../slideLayouts/slideLayout720.xml"/></Relationships>
</file>

<file path=ppt/slides/_rels/slide4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1.xml"/><Relationship Id="rId1" Type="http://schemas.openxmlformats.org/officeDocument/2006/relationships/slideLayout" Target="../slideLayouts/slideLayout720.xml"/></Relationships>
</file>

<file path=ppt/slides/_rels/slide464.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142.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465.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1.png"/><Relationship Id="rId7" Type="http://schemas.openxmlformats.org/officeDocument/2006/relationships/image" Target="../media/image117.png"/><Relationship Id="rId2" Type="http://schemas.openxmlformats.org/officeDocument/2006/relationships/notesSlide" Target="../notesSlides/notesSlide143.xml"/><Relationship Id="rId1" Type="http://schemas.openxmlformats.org/officeDocument/2006/relationships/slideLayout" Target="../slideLayouts/slideLayout7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4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4.xml"/><Relationship Id="rId1" Type="http://schemas.openxmlformats.org/officeDocument/2006/relationships/slideLayout" Target="../slideLayouts/slideLayout720.xml"/><Relationship Id="rId5" Type="http://schemas.openxmlformats.org/officeDocument/2006/relationships/image" Target="../media/image119.png"/><Relationship Id="rId4" Type="http://schemas.openxmlformats.org/officeDocument/2006/relationships/image" Target="../media/image115.png"/></Relationships>
</file>

<file path=ppt/slides/_rels/slide4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5.xml"/><Relationship Id="rId1" Type="http://schemas.openxmlformats.org/officeDocument/2006/relationships/slideLayout" Target="../slideLayouts/slideLayout720.xml"/></Relationships>
</file>

<file path=ppt/slides/_rels/slide4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6.xml"/><Relationship Id="rId1" Type="http://schemas.openxmlformats.org/officeDocument/2006/relationships/slideLayout" Target="../slideLayouts/slideLayout720.xml"/></Relationships>
</file>

<file path=ppt/slides/_rels/slide4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7.xml"/><Relationship Id="rId1" Type="http://schemas.openxmlformats.org/officeDocument/2006/relationships/slideLayout" Target="../slideLayouts/slideLayout720.xml"/></Relationships>
</file>

<file path=ppt/slides/_rels/slide4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8.xml"/><Relationship Id="rId1" Type="http://schemas.openxmlformats.org/officeDocument/2006/relationships/slideLayout" Target="../slideLayouts/slideLayout720.xml"/><Relationship Id="rId6" Type="http://schemas.openxmlformats.org/officeDocument/2006/relationships/image" Target="../media/image118.png"/><Relationship Id="rId5" Type="http://schemas.openxmlformats.org/officeDocument/2006/relationships/image" Target="../media/image241.png"/><Relationship Id="rId4" Type="http://schemas.openxmlformats.org/officeDocument/2006/relationships/image" Target="../media/image244.png"/></Relationships>
</file>

<file path=ppt/slides/_rels/slide4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20.xml"/></Relationships>
</file>

<file path=ppt/slides/_rels/slide4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9.xml"/><Relationship Id="rId1" Type="http://schemas.openxmlformats.org/officeDocument/2006/relationships/slideLayout" Target="../slideLayouts/slideLayout720.xml"/></Relationships>
</file>

<file path=ppt/slides/_rels/slide473.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150.xml"/><Relationship Id="rId1" Type="http://schemas.openxmlformats.org/officeDocument/2006/relationships/slideLayout" Target="../slideLayouts/slideLayout720.xml"/><Relationship Id="rId4" Type="http://schemas.openxmlformats.org/officeDocument/2006/relationships/image" Target="../media/image1.png"/></Relationships>
</file>

<file path=ppt/slides/_rels/slide474.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151.xml"/><Relationship Id="rId1" Type="http://schemas.openxmlformats.org/officeDocument/2006/relationships/slideLayout" Target="../slideLayouts/slideLayout720.xml"/></Relationships>
</file>

<file path=ppt/slides/_rels/slide4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2.xml"/><Relationship Id="rId1" Type="http://schemas.openxmlformats.org/officeDocument/2006/relationships/slideLayout" Target="../slideLayouts/slideLayout720.xml"/></Relationships>
</file>

<file path=ppt/slides/_rels/slide476.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09.jpg"/><Relationship Id="rId2" Type="http://schemas.openxmlformats.org/officeDocument/2006/relationships/image" Target="../media/image105.png"/><Relationship Id="rId1" Type="http://schemas.openxmlformats.org/officeDocument/2006/relationships/slideLayout" Target="../slideLayouts/slideLayout719.xml"/><Relationship Id="rId6" Type="http://schemas.openxmlformats.org/officeDocument/2006/relationships/image" Target="../media/image108.png"/><Relationship Id="rId5" Type="http://schemas.openxmlformats.org/officeDocument/2006/relationships/image" Target="../media/image1.png"/><Relationship Id="rId4" Type="http://schemas.openxmlformats.org/officeDocument/2006/relationships/image" Target="../media/image107.pn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3" Type="http://schemas.openxmlformats.org/officeDocument/2006/relationships/image" Target="../media/image245.jpeg"/><Relationship Id="rId2" Type="http://schemas.openxmlformats.org/officeDocument/2006/relationships/notesSlide" Target="../notesSlides/notesSlide153.xml"/><Relationship Id="rId1" Type="http://schemas.openxmlformats.org/officeDocument/2006/relationships/slideLayout" Target="../slideLayouts/slideLayout6.xml"/><Relationship Id="rId4" Type="http://schemas.openxmlformats.org/officeDocument/2006/relationships/image" Target="../media/image246.png"/></Relationships>
</file>

<file path=ppt/slides/_rels/slide480.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154.xml"/><Relationship Id="rId1" Type="http://schemas.openxmlformats.org/officeDocument/2006/relationships/slideLayout" Target="../slideLayouts/slideLayout6.xml"/><Relationship Id="rId4" Type="http://schemas.openxmlformats.org/officeDocument/2006/relationships/image" Target="../media/image248.jpeg"/></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155.xml"/><Relationship Id="rId1" Type="http://schemas.openxmlformats.org/officeDocument/2006/relationships/slideLayout" Target="../slideLayouts/slideLayout6.xml"/></Relationships>
</file>

<file path=ppt/slides/_rels/slide483.xml.rels><?xml version="1.0" encoding="UTF-8" standalone="yes"?>
<Relationships xmlns="http://schemas.openxmlformats.org/package/2006/relationships"><Relationship Id="rId8" Type="http://schemas.openxmlformats.org/officeDocument/2006/relationships/image" Target="../media/image255.jpeg"/><Relationship Id="rId13" Type="http://schemas.openxmlformats.org/officeDocument/2006/relationships/image" Target="../media/image260.tiff"/><Relationship Id="rId3" Type="http://schemas.openxmlformats.org/officeDocument/2006/relationships/image" Target="../media/image250.jpeg"/><Relationship Id="rId7" Type="http://schemas.openxmlformats.org/officeDocument/2006/relationships/image" Target="../media/image254.jpeg"/><Relationship Id="rId12" Type="http://schemas.openxmlformats.org/officeDocument/2006/relationships/image" Target="../media/image259.png"/><Relationship Id="rId2" Type="http://schemas.openxmlformats.org/officeDocument/2006/relationships/notesSlide" Target="../notesSlides/notesSlide156.xml"/><Relationship Id="rId1" Type="http://schemas.openxmlformats.org/officeDocument/2006/relationships/slideLayout" Target="../slideLayouts/slideLayout7.xml"/><Relationship Id="rId6" Type="http://schemas.openxmlformats.org/officeDocument/2006/relationships/image" Target="../media/image253.jpeg"/><Relationship Id="rId11" Type="http://schemas.openxmlformats.org/officeDocument/2006/relationships/image" Target="../media/image258.png"/><Relationship Id="rId5" Type="http://schemas.openxmlformats.org/officeDocument/2006/relationships/image" Target="../media/image252.png"/><Relationship Id="rId10" Type="http://schemas.openxmlformats.org/officeDocument/2006/relationships/image" Target="../media/image257.png"/><Relationship Id="rId4" Type="http://schemas.openxmlformats.org/officeDocument/2006/relationships/image" Target="../media/image251.png"/><Relationship Id="rId9" Type="http://schemas.openxmlformats.org/officeDocument/2006/relationships/image" Target="../media/image256.png"/></Relationships>
</file>

<file path=ppt/slides/_rels/slide484.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157.xml"/><Relationship Id="rId7" Type="http://schemas.openxmlformats.org/officeDocument/2006/relationships/image" Target="../media/image261.emf"/><Relationship Id="rId2" Type="http://schemas.openxmlformats.org/officeDocument/2006/relationships/slideLayout" Target="../slideLayouts/slideLayout680.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264.jpeg"/><Relationship Id="rId4" Type="http://schemas.openxmlformats.org/officeDocument/2006/relationships/image" Target="../media/image263.png"/><Relationship Id="rId9" Type="http://schemas.openxmlformats.org/officeDocument/2006/relationships/image" Target="../media/image262.emf"/></Relationships>
</file>

<file path=ppt/slides/_rels/slide485.xml.rels><?xml version="1.0" encoding="UTF-8" standalone="yes"?>
<Relationships xmlns="http://schemas.openxmlformats.org/package/2006/relationships"><Relationship Id="rId3" Type="http://schemas.openxmlformats.org/officeDocument/2006/relationships/hyperlink" Target="https://commons.wikimedia.org/w/index.php?curid=30550950" TargetMode="External"/><Relationship Id="rId2" Type="http://schemas.openxmlformats.org/officeDocument/2006/relationships/image" Target="../media/image265.png"/><Relationship Id="rId1" Type="http://schemas.openxmlformats.org/officeDocument/2006/relationships/slideLayout" Target="../slideLayouts/slideLayout261.xml"/></Relationships>
</file>

<file path=ppt/slides/_rels/slide486.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158.xml"/><Relationship Id="rId7" Type="http://schemas.openxmlformats.org/officeDocument/2006/relationships/image" Target="../media/image261.emf"/><Relationship Id="rId2" Type="http://schemas.openxmlformats.org/officeDocument/2006/relationships/slideLayout" Target="../slideLayouts/slideLayout680.xml"/><Relationship Id="rId1" Type="http://schemas.openxmlformats.org/officeDocument/2006/relationships/vmlDrawing" Target="../drawings/vmlDrawing2.vml"/><Relationship Id="rId6" Type="http://schemas.openxmlformats.org/officeDocument/2006/relationships/oleObject" Target="../embeddings/oleObject1.bin"/><Relationship Id="rId5" Type="http://schemas.openxmlformats.org/officeDocument/2006/relationships/image" Target="../media/image264.jpeg"/><Relationship Id="rId10" Type="http://schemas.openxmlformats.org/officeDocument/2006/relationships/image" Target="../media/image266.jpeg"/><Relationship Id="rId4" Type="http://schemas.openxmlformats.org/officeDocument/2006/relationships/image" Target="../media/image263.png"/><Relationship Id="rId9" Type="http://schemas.openxmlformats.org/officeDocument/2006/relationships/image" Target="../media/image262.emf"/></Relationships>
</file>

<file path=ppt/slides/_rels/slide487.xml.rels><?xml version="1.0" encoding="UTF-8" standalone="yes"?>
<Relationships xmlns="http://schemas.openxmlformats.org/package/2006/relationships"><Relationship Id="rId3" Type="http://schemas.openxmlformats.org/officeDocument/2006/relationships/image" Target="../media/image267.tiff"/><Relationship Id="rId2" Type="http://schemas.openxmlformats.org/officeDocument/2006/relationships/notesSlide" Target="../notesSlides/notesSlide159.xml"/><Relationship Id="rId1" Type="http://schemas.openxmlformats.org/officeDocument/2006/relationships/slideLayout" Target="../slideLayouts/slideLayout686.xml"/><Relationship Id="rId5" Type="http://schemas.openxmlformats.org/officeDocument/2006/relationships/hyperlink" Target="http://mrfast.sourceforge.net/" TargetMode="External"/><Relationship Id="rId4" Type="http://schemas.openxmlformats.org/officeDocument/2006/relationships/image" Target="../media/image268.tiff"/></Relationships>
</file>

<file path=ppt/slides/_rels/slide488.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490.xml.rels><?xml version="1.0" encoding="UTF-8" standalone="yes"?>
<Relationships xmlns="http://schemas.openxmlformats.org/package/2006/relationships"><Relationship Id="rId3" Type="http://schemas.openxmlformats.org/officeDocument/2006/relationships/image" Target="../media/image269.tiff"/><Relationship Id="rId2" Type="http://schemas.openxmlformats.org/officeDocument/2006/relationships/hyperlink" Target="http://mrfast.sourceforge.net/" TargetMode="External"/><Relationship Id="rId1" Type="http://schemas.openxmlformats.org/officeDocument/2006/relationships/slideLayout" Target="../slideLayouts/slideLayout686.xml"/></Relationships>
</file>

<file path=ppt/slides/_rels/slide491.xml.rels><?xml version="1.0" encoding="UTF-8" standalone="yes"?>
<Relationships xmlns="http://schemas.openxmlformats.org/package/2006/relationships"><Relationship Id="rId2" Type="http://schemas.openxmlformats.org/officeDocument/2006/relationships/image" Target="../media/image270.tiff"/><Relationship Id="rId1" Type="http://schemas.openxmlformats.org/officeDocument/2006/relationships/slideLayout" Target="../slideLayouts/slideLayout686.xml"/></Relationships>
</file>

<file path=ppt/slides/_rels/slide492.xml.rels><?xml version="1.0" encoding="UTF-8" standalone="yes"?>
<Relationships xmlns="http://schemas.openxmlformats.org/package/2006/relationships"><Relationship Id="rId3" Type="http://schemas.openxmlformats.org/officeDocument/2006/relationships/notesSlide" Target="../notesSlides/notesSlide161.xml"/><Relationship Id="rId2" Type="http://schemas.openxmlformats.org/officeDocument/2006/relationships/slideLayout" Target="../slideLayouts/slideLayout680.xml"/><Relationship Id="rId1" Type="http://schemas.openxmlformats.org/officeDocument/2006/relationships/vmlDrawing" Target="../drawings/vmlDrawing3.vml"/><Relationship Id="rId6" Type="http://schemas.openxmlformats.org/officeDocument/2006/relationships/image" Target="../media/image272.jpeg"/><Relationship Id="rId5" Type="http://schemas.openxmlformats.org/officeDocument/2006/relationships/image" Target="../media/image271.emf"/><Relationship Id="rId4" Type="http://schemas.openxmlformats.org/officeDocument/2006/relationships/oleObject" Target="../embeddings/oleObject3.bin"/></Relationships>
</file>

<file path=ppt/slides/_rels/slide493.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273.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138.png"/><Relationship Id="rId4" Type="http://schemas.openxmlformats.org/officeDocument/2006/relationships/hyperlink" Target="https://arxiv.org/pdf/1711.01177.pdf" TargetMode="Externa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497.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256.png"/></Relationships>
</file>

<file path=ppt/slides/_rels/slide498.xml.rels><?xml version="1.0" encoding="UTF-8" standalone="yes"?>
<Relationships xmlns="http://schemas.openxmlformats.org/package/2006/relationships"><Relationship Id="rId2" Type="http://schemas.openxmlformats.org/officeDocument/2006/relationships/image" Target="../media/image275.tiff"/><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2" Type="http://schemas.openxmlformats.org/officeDocument/2006/relationships/image" Target="../media/image276.png"/><Relationship Id="rId1" Type="http://schemas.openxmlformats.org/officeDocument/2006/relationships/slideLayout" Target="../slideLayouts/slideLayout2.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874.xml"/><Relationship Id="rId5" Type="http://schemas.openxmlformats.org/officeDocument/2006/relationships/image" Target="../media/image277.png"/><Relationship Id="rId4" Type="http://schemas.openxmlformats.org/officeDocument/2006/relationships/hyperlink" Target="https://people.inf.ethz.ch/omutlu/projects.htm" TargetMode="External"/></Relationships>
</file>

<file path=ppt/slides/_rels/slide503.xml.rels><?xml version="1.0" encoding="UTF-8" standalone="yes"?>
<Relationships xmlns="http://schemas.openxmlformats.org/package/2006/relationships"><Relationship Id="rId8" Type="http://schemas.openxmlformats.org/officeDocument/2006/relationships/image" Target="../media/image13.jpeg"/><Relationship Id="rId3" Type="http://schemas.openxmlformats.org/officeDocument/2006/relationships/image" Target="../media/image44.png"/><Relationship Id="rId7" Type="http://schemas.openxmlformats.org/officeDocument/2006/relationships/image" Target="../media/image279.png"/><Relationship Id="rId2" Type="http://schemas.openxmlformats.org/officeDocument/2006/relationships/notesSlide" Target="../notesSlides/notesSlide162.xml"/><Relationship Id="rId1" Type="http://schemas.openxmlformats.org/officeDocument/2006/relationships/slideLayout" Target="../slideLayouts/slideLayout6.xml"/><Relationship Id="rId6" Type="http://schemas.openxmlformats.org/officeDocument/2006/relationships/image" Target="../media/image278.png"/><Relationship Id="rId5" Type="http://schemas.openxmlformats.org/officeDocument/2006/relationships/image" Target="../media/image12.jpeg"/><Relationship Id="rId10" Type="http://schemas.openxmlformats.org/officeDocument/2006/relationships/image" Target="../media/image280.png"/><Relationship Id="rId4" Type="http://schemas.microsoft.com/office/2007/relationships/hdphoto" Target="../media/hdphoto1.wdp"/><Relationship Id="rId9" Type="http://schemas.openxmlformats.org/officeDocument/2006/relationships/image" Target="../media/image14.png"/></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4 October 2018</a:t>
            </a:r>
          </a:p>
          <a:p>
            <a:r>
              <a:rPr lang="en-US" sz="2200" dirty="0"/>
              <a:t>HNEP 2018 Keynote</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3461737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and caches</a:t>
            </a: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a:t>Memory System: A </a:t>
            </a:r>
            <a:r>
              <a:rPr lang="en-US" sz="3800" b="1" i="1" dirty="0"/>
              <a:t>Shared Resource </a:t>
            </a:r>
            <a:r>
              <a:rPr lang="en-US" sz="3800" dirty="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5</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a:solidFill>
                  <a:srgbClr val="000000"/>
                </a:solidFill>
              </a:rPr>
              <a:t>Storage</a:t>
            </a: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and memory controllers</a:t>
            </a:r>
            <a:r>
              <a:rPr lang="en-US" dirty="0">
                <a:latin typeface="Tahoma" charset="0"/>
                <a:ea typeface="ＭＳ Ｐゴシック" charset="0"/>
                <a:cs typeface="ＭＳ Ｐゴシック" charset="0"/>
              </a:rPr>
              <a:t>, as we know them today, are (will be) </a:t>
            </a:r>
            <a:r>
              <a:rPr lang="en-US" dirty="0">
                <a:solidFill>
                  <a:srgbClr val="FF0000"/>
                </a:solidFill>
                <a:latin typeface="Tahoma" charset="0"/>
                <a:ea typeface="ＭＳ Ｐゴシック" charset="0"/>
                <a:cs typeface="ＭＳ Ｐゴシック" charset="0"/>
              </a:rPr>
              <a:t>unlikely to satisfy all requirements</a:t>
            </a: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a:solidFill>
                  <a:srgbClr val="FF0000"/>
                </a:solidFill>
                <a:latin typeface="Tahoma" charset="0"/>
                <a:ea typeface="ＭＳ Ｐゴシック" charset="0"/>
              </a:rPr>
              <a:t>enable new opportunities</a:t>
            </a:r>
            <a:r>
              <a:rPr lang="en-US" dirty="0">
                <a:latin typeface="Tahoma" charset="0"/>
                <a:ea typeface="ＭＳ Ｐゴシック" charset="0"/>
              </a:rPr>
              <a:t>: </a:t>
            </a:r>
            <a:r>
              <a:rPr lang="en-US" dirty="0" err="1">
                <a:latin typeface="Tahoma" charset="0"/>
                <a:ea typeface="ＭＳ Ｐゴシック" charset="0"/>
              </a:rPr>
              <a:t>memory+storage</a:t>
            </a:r>
            <a:r>
              <a:rPr lang="en-US" dirty="0">
                <a:latin typeface="Tahoma" charset="0"/>
                <a:ea typeface="ＭＳ Ｐゴシック" charset="0"/>
              </a:rPr>
              <a:t> merging</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system</a:t>
            </a:r>
          </a:p>
          <a:p>
            <a:pPr lvl="1"/>
            <a:r>
              <a:rPr lang="en-US" dirty="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requirements</a:t>
            </a:r>
          </a:p>
          <a:p>
            <a:pPr lvl="1"/>
            <a:endParaRPr lang="en-US" dirty="0">
              <a:solidFill>
                <a:srgbClr val="0000FF"/>
              </a:solidFill>
              <a:latin typeface="Tahoma" charset="0"/>
              <a:ea typeface="ＭＳ Ｐゴシック" charset="0"/>
              <a:cs typeface="ＭＳ Ｐゴシック" charset="0"/>
            </a:endParaRPr>
          </a:p>
          <a:p>
            <a:pPr marL="344487" lvl="1" indent="0">
              <a:buNone/>
            </a:pPr>
            <a:endParaRPr lang="en-US" dirty="0">
              <a:solidFill>
                <a:srgbClr val="0000FF"/>
              </a:solidFill>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6</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7</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cores/agents</a:t>
            </a: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cloud computing, GPUs, mobile, heterogeneity</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8</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a:latin typeface="Garamond" charset="0"/>
                <a:ea typeface="ＭＳ Ｐゴシック" charset="0"/>
                <a:cs typeface="ＭＳ Ｐゴシック" charset="0"/>
              </a:rPr>
              <a:t>Example: The 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a:solidFill>
                <a:srgbClr val="0000FF"/>
              </a:solidFill>
              <a:latin typeface="Tahoma" charset="0"/>
              <a:ea typeface="ＭＳ Ｐゴシック" charset="0"/>
              <a:cs typeface="ＭＳ Ｐゴシック" charset="0"/>
            </a:endParaRPr>
          </a:p>
          <a:p>
            <a:r>
              <a:rPr lang="en-US" sz="2100" i="1" dirty="0">
                <a:solidFill>
                  <a:srgbClr val="0000FF"/>
                </a:solidFill>
                <a:latin typeface="Tahoma" charset="0"/>
                <a:ea typeface="ＭＳ Ｐゴシック" charset="0"/>
                <a:cs typeface="ＭＳ Ｐゴシック" charset="0"/>
              </a:rPr>
              <a:t>Memory 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Trends worse for </a:t>
            </a:r>
            <a:r>
              <a:rPr lang="en-US" sz="2100" i="1" dirty="0">
                <a:solidFill>
                  <a:srgbClr val="0000FF"/>
                </a:solidFill>
                <a:latin typeface="Tahoma" charset="0"/>
                <a:ea typeface="ＭＳ Ｐゴシック" charset="0"/>
                <a:cs typeface="ＭＳ Ｐゴシック" charset="0"/>
              </a:rPr>
              <a:t>memory bandwidth per core</a:t>
            </a:r>
            <a:r>
              <a:rPr lang="en-US" sz="2100" dirty="0">
                <a:solidFill>
                  <a:srgbClr val="0000FF"/>
                </a:solidFill>
                <a:latin typeface="Tahoma" charset="0"/>
                <a:ea typeface="ＭＳ Ｐゴシック" charset="0"/>
                <a:cs typeface="ＭＳ Ｐゴシック" charset="0"/>
              </a:rPr>
              <a:t>!</a:t>
            </a: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9</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a:solidFill>
                  <a:srgbClr val="000000"/>
                </a:solidFill>
              </a:rPr>
              <a:t>Core count doubling ~ every 2 years </a:t>
            </a:r>
          </a:p>
          <a:p>
            <a:pPr eaLnBrk="1" fontAlgn="base" hangingPunct="1">
              <a:spcBef>
                <a:spcPct val="0"/>
              </a:spcBef>
              <a:spcAft>
                <a:spcPct val="0"/>
              </a:spcAft>
            </a:pPr>
            <a:r>
              <a:rPr lang="en-US" sz="2200" dirty="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a:solidFill>
                  <a:srgbClr val="000000"/>
                </a:solidFill>
                <a:latin typeface="Tahoma"/>
              </a:rPr>
              <a:t>Lim et al., ISCA 2009</a:t>
            </a: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Example: Capacity, Bandwidth &amp; Latency</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1084350893"/>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a:solidFill>
                  <a:srgbClr val="FF0000"/>
                </a:solidFill>
                <a:latin typeface="Tahoma" charset="0"/>
                <a:ea typeface="ＭＳ Ｐゴシック" charset="0"/>
              </a:rPr>
              <a:t>~40-50% energy spent in off-chip memory hierarchy </a:t>
            </a:r>
            <a:r>
              <a:rPr lang="en-US" sz="1800" dirty="0">
                <a:solidFill>
                  <a:srgbClr val="008000"/>
                </a:solidFill>
                <a:latin typeface="Tahoma" charset="0"/>
                <a:ea typeface="ＭＳ Ｐゴシック" charset="0"/>
              </a:rPr>
              <a:t>[Lefurgy, IEEE Computer’03] </a:t>
            </a:r>
            <a:r>
              <a:rPr lang="en-US" dirty="0">
                <a:solidFill>
                  <a:srgbClr val="FF0000"/>
                </a:solidFill>
                <a:latin typeface="Tahoma" charset="0"/>
                <a:ea typeface="ＭＳ Ｐゴシック" charset="0"/>
              </a:rPr>
              <a:t>&gt;40% power in DRAM </a:t>
            </a:r>
            <a:r>
              <a:rPr lang="en-US" sz="1800" dirty="0">
                <a:solidFill>
                  <a:srgbClr val="008000"/>
                </a:solidFill>
                <a:latin typeface="Tahoma" charset="0"/>
                <a:ea typeface="ＭＳ Ｐゴシック" charset="0"/>
              </a:rPr>
              <a:t>[Ware, HPCA’10][Paul,ISCA’15]</a:t>
            </a:r>
          </a:p>
          <a:p>
            <a:pPr lvl="1"/>
            <a:r>
              <a:rPr lang="en-US" dirty="0">
                <a:solidFill>
                  <a:srgbClr val="FF0000"/>
                </a:solidFill>
                <a:latin typeface="Tahoma" charset="0"/>
                <a:ea typeface="ＭＳ Ｐゴシック" charset="0"/>
              </a:rPr>
              <a:t>DRAM consumes power even when not used (periodic refresh)</a:t>
            </a: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13</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X nm </a:t>
            </a: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capacity (density), 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14</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RLDRAM, TL-DRAM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15</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736304">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RL/TL-DRAM, FLY-RAM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16</a:t>
            </a:fld>
            <a:endParaRPr lang="en-US" altLang="en-US"/>
          </a:p>
        </p:txBody>
      </p:sp>
    </p:spTree>
    <p:extLst>
      <p:ext uri="{BB962C8B-B14F-4D97-AF65-F5344CB8AC3E}">
        <p14:creationId xmlns:p14="http://schemas.microsoft.com/office/powerpoint/2010/main" val="1644718119"/>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Major Trend: Hybrid Main Memory</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a:solidFill>
                  <a:schemeClr val="tx1"/>
                </a:solidFill>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000000"/>
                </a:solidFill>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6633">
                    <a:lumMod val="75000"/>
                  </a:srgbClr>
                </a:solidFill>
              </a:rPr>
              <a:t>Fast, </a:t>
            </a:r>
            <a:r>
              <a:rPr lang="en-US" b="1" dirty="0">
                <a:solidFill>
                  <a:srgbClr val="006633">
                    <a:lumMod val="75000"/>
                  </a:srgbClr>
                </a:solidFill>
              </a:rPr>
              <a:t>durable</a:t>
            </a:r>
          </a:p>
          <a:p>
            <a:pPr algn="ctr"/>
            <a:r>
              <a:rPr lang="en-US" dirty="0">
                <a:solidFill>
                  <a:srgbClr val="8C0000"/>
                </a:solidFill>
              </a:rPr>
              <a:t>Small, </a:t>
            </a:r>
          </a:p>
          <a:p>
            <a:pPr algn="ctr"/>
            <a:r>
              <a:rPr lang="en-US" dirty="0">
                <a:solidFill>
                  <a:srgbClr val="8C0000"/>
                </a:solidFill>
              </a:rPr>
              <a:t>leaky, volatile, </a:t>
            </a:r>
          </a:p>
          <a:p>
            <a:pPr algn="ctr"/>
            <a:r>
              <a:rPr lang="en-US" dirty="0">
                <a:solidFill>
                  <a:srgbClr val="8C0000"/>
                </a:solidFill>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4D26"/>
                </a:solidFill>
              </a:rPr>
              <a:t>Large, non-volatile, low-cost</a:t>
            </a:r>
          </a:p>
          <a:p>
            <a:pPr algn="ctr"/>
            <a:r>
              <a:rPr lang="en-US" dirty="0">
                <a:solidFill>
                  <a:srgbClr val="8C0000"/>
                </a:solidFill>
              </a:rPr>
              <a:t>Slow, </a:t>
            </a:r>
            <a:r>
              <a:rPr lang="en-US" b="1" dirty="0">
                <a:solidFill>
                  <a:srgbClr val="8C0000"/>
                </a:solidFill>
              </a:rPr>
              <a:t>wears out, </a:t>
            </a:r>
            <a:r>
              <a:rPr lang="en-US" dirty="0">
                <a:solidFill>
                  <a:srgbClr val="8C0000"/>
                </a:solidFill>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303030"/>
                </a:solidFill>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a:solidFill>
                  <a:srgbClr val="303030"/>
                </a:solidFill>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a:solidFill>
                  <a:srgbClr val="303030"/>
                </a:solidFill>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a:solidFill>
                  <a:srgbClr val="000000"/>
                </a:solidFill>
              </a:rPr>
              <a:t>Hardware/software manage data allocation and movement </a:t>
            </a:r>
          </a:p>
          <a:p>
            <a:pPr algn="ctr"/>
            <a:r>
              <a:rPr lang="en-US" sz="2400" dirty="0">
                <a:solidFill>
                  <a:srgbClr val="008000"/>
                </a:solidFill>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Foreshadowing</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a:t>
            </a:fld>
            <a:endParaRPr lang="en-US"/>
          </a:p>
        </p:txBody>
      </p:sp>
    </p:spTree>
    <p:extLst>
      <p:ext uri="{BB962C8B-B14F-4D97-AF65-F5344CB8AC3E}">
        <p14:creationId xmlns:p14="http://schemas.microsoft.com/office/powerpoint/2010/main" val="91513015"/>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199951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064891533"/>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solidFill>
                  <a:srgbClr val="0432FF"/>
                </a:solidFill>
                <a:latin typeface="Tahoma" charset="0"/>
                <a:ea typeface="ＭＳ Ｐゴシック" charset="0"/>
                <a:cs typeface="ＭＳ Ｐゴシック" charset="0"/>
              </a:rPr>
              <a:t>The Need for Intelligent Memory Controllers</a:t>
            </a:r>
          </a:p>
          <a:p>
            <a:pPr lvl="1" eaLnBrk="1" hangingPunct="1"/>
            <a:r>
              <a:rPr lang="en-US" dirty="0">
                <a:solidFill>
                  <a:srgbClr val="0432FF"/>
                </a:solidFill>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21</a:t>
            </a:fld>
            <a:endParaRPr lang="en-US" sz="1600">
              <a:solidFill>
                <a:srgbClr val="000000"/>
              </a:solidFill>
              <a:latin typeface="Garamond" charset="0"/>
            </a:endParaRPr>
          </a:p>
        </p:txBody>
      </p:sp>
    </p:spTree>
    <p:extLst>
      <p:ext uri="{BB962C8B-B14F-4D97-AF65-F5344CB8AC3E}">
        <p14:creationId xmlns:p14="http://schemas.microsoft.com/office/powerpoint/2010/main" val="822865674"/>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Maslow’s (Human) Hierarchy of Needs</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r>
              <a:rPr lang="en-US" dirty="0"/>
              <a:t>We need to start with </a:t>
            </a:r>
            <a:r>
              <a:rPr lang="en-US" dirty="0">
                <a:solidFill>
                  <a:srgbClr val="FF0000"/>
                </a:solidFill>
              </a:rPr>
              <a:t>reliability and security</a:t>
            </a:r>
            <a:r>
              <a:rPr lang="is-IS"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1" name="Picture 10">
            <a:extLst>
              <a:ext uri="{FF2B5EF4-FFF2-40B4-BE49-F238E27FC236}">
                <a16:creationId xmlns:a16="http://schemas.microsoft.com/office/drawing/2014/main" id="{95738F85-A054-C64D-9904-5FCE9D834C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
        <p:nvSpPr>
          <p:cNvPr id="12" name="TextBox 11">
            <a:extLst>
              <a:ext uri="{FF2B5EF4-FFF2-40B4-BE49-F238E27FC236}">
                <a16:creationId xmlns:a16="http://schemas.microsoft.com/office/drawing/2014/main" id="{EAB36B8A-2197-054D-9277-395B050510D8}"/>
              </a:ext>
            </a:extLst>
          </p:cNvPr>
          <p:cNvSpPr txBox="1"/>
          <p:nvPr/>
        </p:nvSpPr>
        <p:spPr>
          <a:xfrm>
            <a:off x="1798285" y="6669360"/>
            <a:ext cx="651813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User:Factoryjoe</a:t>
            </a:r>
            <a:r>
              <a:rPr kumimoji="0" lang="en-US" sz="800" b="0" i="0" u="none" strike="noStrike" kern="1200" cap="none" spc="0" normalizeH="0" baseline="0" noProof="0" dirty="0">
                <a:ln>
                  <a:noFill/>
                </a:ln>
                <a:solidFill>
                  <a:srgbClr val="000000"/>
                </a:solidFill>
                <a:effectLst/>
                <a:uLnTx/>
                <a:uFillTx/>
                <a:latin typeface="Tahoma"/>
                <a:ea typeface="+mn-ea"/>
                <a:cs typeface="+mn-cs"/>
              </a:rPr>
              <a:t> - </a:t>
            </a:r>
            <a:r>
              <a:rPr kumimoji="0" lang="en-US" sz="800" b="0" i="0" u="none" strike="noStrike" kern="1200" cap="none" spc="0" normalizeH="0" baseline="0" noProof="0" dirty="0" err="1">
                <a:ln>
                  <a:noFill/>
                </a:ln>
                <a:solidFill>
                  <a:srgbClr val="000000"/>
                </a:solidFill>
                <a:effectLst/>
                <a:uLnTx/>
                <a:uFillTx/>
                <a:latin typeface="Tahoma"/>
                <a:ea typeface="+mn-ea"/>
                <a:cs typeface="+mn-cs"/>
              </a:rPr>
              <a:t>Mazlow's</a:t>
            </a:r>
            <a:r>
              <a:rPr kumimoji="0" lang="en-US" sz="800" b="0" i="0" u="none" strike="noStrike" kern="1200" cap="none" spc="0" normalizeH="0" baseline="0" noProof="0" dirty="0">
                <a:ln>
                  <a:noFill/>
                </a:ln>
                <a:solidFill>
                  <a:srgbClr val="000000"/>
                </a:solidFill>
                <a:effectLst/>
                <a:uLnTx/>
                <a:uFillTx/>
                <a:latin typeface="Tahoma"/>
                <a:ea typeface="+mn-ea"/>
                <a:cs typeface="+mn-cs"/>
              </a:rPr>
              <a:t> Hierarchy of </a:t>
            </a:r>
            <a:r>
              <a:rPr kumimoji="0" lang="en-US" sz="800" b="0" i="0" u="none" strike="noStrike" kern="1200" cap="none" spc="0" normalizeH="0" baseline="0" noProof="0" dirty="0" err="1">
                <a:ln>
                  <a:noFill/>
                </a:ln>
                <a:solidFill>
                  <a:srgbClr val="000000"/>
                </a:solidFill>
                <a:effectLst/>
                <a:uLnTx/>
                <a:uFillTx/>
                <a:latin typeface="Tahoma"/>
                <a:ea typeface="+mn-ea"/>
                <a:cs typeface="+mn-cs"/>
              </a:rPr>
              <a:t>Needs.svg</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3.0,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=7964065</a:t>
            </a:r>
          </a:p>
        </p:txBody>
      </p:sp>
    </p:spTree>
    <p:extLst>
      <p:ext uri="{BB962C8B-B14F-4D97-AF65-F5344CB8AC3E}">
        <p14:creationId xmlns:p14="http://schemas.microsoft.com/office/powerpoint/2010/main" val="33012929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420350836"/>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Tree>
    <p:extLst>
      <p:ext uri="{BB962C8B-B14F-4D97-AF65-F5344CB8AC3E}">
        <p14:creationId xmlns:p14="http://schemas.microsoft.com/office/powerpoint/2010/main" val="122927463"/>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Secure Are These People?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0984049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26</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467609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109125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28</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183636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a:solidFill>
                  <a:srgbClr val="0000FF"/>
                </a:solidFill>
                <a:hlinkClick r:id="rId4"/>
              </a:rPr>
              <a:t>An Experimental Study of Data Retention Behavior in Modern DRAM Devices: Implications for Retention Time Profiling Mechanisms</a:t>
            </a:r>
            <a:r>
              <a:rPr lang="en-US" sz="1600" dirty="0">
                <a:solidFill>
                  <a:srgbClr val="000000"/>
                </a:solidFill>
              </a:rPr>
              <a:t> (Liu et al., ISCA 2013)</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5"/>
              </a:rPr>
              <a:t>The Efficacy of Error Mitigation Techniques for DRAM Retention Failures: A Comparative Experimental Study</a:t>
            </a:r>
            <a:r>
              <a:rPr lang="en-US" sz="1600" dirty="0">
                <a:solidFill>
                  <a:srgbClr val="000000"/>
                </a:solidFill>
                <a:ea typeface="ＭＳ Ｐゴシック" charset="0"/>
                <a:cs typeface="ＭＳ Ｐゴシック" charset="0"/>
              </a:rPr>
              <a:t> </a:t>
            </a:r>
          </a:p>
          <a:p>
            <a:pPr lvl="1"/>
            <a:r>
              <a:rPr lang="en-US" sz="1600" dirty="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a:solidFill>
                  <a:srgbClr val="0000FF"/>
                </a:solidFill>
                <a:hlinkClick r:id="rId6"/>
              </a:rPr>
              <a:t>Flipping Bits in Memory Without Accessing Them: An Experimental Study of DRAM Disturbance Errors</a:t>
            </a:r>
            <a:r>
              <a:rPr lang="en-US" sz="1600" dirty="0">
                <a:solidFill>
                  <a:srgbClr val="000000"/>
                </a:solidFill>
              </a:rPr>
              <a:t> (Kim et al., ISCA 2014)</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7"/>
              </a:rPr>
              <a:t>Adaptive-Latency DRAM: Optimizing DRAM Timing for the Common-Case</a:t>
            </a:r>
            <a:r>
              <a:rPr lang="en-US" sz="1600" dirty="0">
                <a:solidFill>
                  <a:srgbClr val="000000"/>
                </a:solidFill>
                <a:ea typeface="ＭＳ Ｐゴシック" charset="0"/>
                <a:cs typeface="ＭＳ Ｐゴシック" charset="0"/>
              </a:rPr>
              <a:t> (Lee et al., HPCA 2015)</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8"/>
              </a:rPr>
              <a:t>AVATAR: A Variable-Retention-Time (VRT) Aware Refresh for DRAM Systems</a:t>
            </a:r>
            <a:r>
              <a:rPr lang="en-US" sz="1600" dirty="0">
                <a:solidFill>
                  <a:srgbClr val="000000"/>
                </a:solidFill>
                <a:ea typeface="ＭＳ Ｐゴシック" charset="0"/>
                <a:cs typeface="ＭＳ Ｐゴシック" charset="0"/>
              </a:rPr>
              <a:t> (</a:t>
            </a:r>
            <a:r>
              <a:rPr lang="en-US" sz="1600" dirty="0" err="1">
                <a:solidFill>
                  <a:srgbClr val="000000"/>
                </a:solidFill>
                <a:ea typeface="ＭＳ Ｐゴシック" charset="0"/>
                <a:cs typeface="ＭＳ Ｐゴシック" charset="0"/>
              </a:rPr>
              <a:t>Qureshi</a:t>
            </a:r>
            <a:r>
              <a:rPr lang="en-US" sz="1600" dirty="0">
                <a:solidFill>
                  <a:srgbClr val="000000"/>
                </a:solidFill>
                <a:ea typeface="ＭＳ Ｐゴシック" charset="0"/>
                <a:cs typeface="ＭＳ Ｐゴシック" charset="0"/>
              </a:rPr>
              <a:t> et al., DSN 2015)</a:t>
            </a:r>
            <a:endParaRPr lang="en-US" sz="1600" dirty="0">
              <a:solidFill>
                <a:srgbClr val="000000"/>
              </a:solidFill>
            </a:endParaRPr>
          </a:p>
        </p:txBody>
      </p:sp>
    </p:spTree>
    <p:extLst>
      <p:ext uri="{BB962C8B-B14F-4D97-AF65-F5344CB8AC3E}">
        <p14:creationId xmlns:p14="http://schemas.microsoft.com/office/powerpoint/2010/main" val="1763591603"/>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21596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6841399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93029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33</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algn="ctr"/>
            <a:r>
              <a:rPr lang="en-US" b="1" dirty="0">
                <a:solidFill>
                  <a:srgbClr val="FF0000"/>
                </a:solidFill>
              </a:rPr>
              <a:t>Location</a:t>
            </a:r>
            <a:r>
              <a:rPr lang="en-US" dirty="0">
                <a:solidFill>
                  <a:srgbClr val="FF0000"/>
                </a:solidFill>
              </a:rPr>
              <a:t> dependent</a:t>
            </a:r>
          </a:p>
          <a:p>
            <a:pPr algn="ctr"/>
            <a:r>
              <a:rPr lang="en-US" b="1" dirty="0">
                <a:solidFill>
                  <a:srgbClr val="FF0000"/>
                </a:solidFill>
              </a:rPr>
              <a:t>Stored value pattern </a:t>
            </a:r>
            <a:r>
              <a:rPr lang="en-US" dirty="0">
                <a:solidFill>
                  <a:srgbClr val="FF0000"/>
                </a:solidFill>
              </a:rPr>
              <a:t>dependent</a:t>
            </a:r>
          </a:p>
          <a:p>
            <a:pPr algn="ctr"/>
            <a:r>
              <a:rPr lang="en-US" b="1" dirty="0">
                <a:solidFill>
                  <a:srgbClr val="FF0000"/>
                </a:solidFill>
              </a:rPr>
              <a:t>Time</a:t>
            </a:r>
            <a:r>
              <a:rPr lang="en-US" dirty="0">
                <a:solidFill>
                  <a:srgbClr val="FF0000"/>
                </a:solidFill>
              </a:rPr>
              <a:t> dependent</a:t>
            </a:r>
          </a:p>
        </p:txBody>
      </p:sp>
    </p:spTree>
    <p:extLst>
      <p:ext uri="{BB962C8B-B14F-4D97-AF65-F5344CB8AC3E}">
        <p14:creationId xmlns:p14="http://schemas.microsoft.com/office/powerpoint/2010/main" val="4746528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34</a:t>
            </a:fld>
            <a:endParaRPr lang="en-US" altLang="en-US">
              <a:solidFill>
                <a:srgbClr val="000000"/>
              </a:solidFill>
            </a:endParaRPr>
          </a:p>
        </p:txBody>
      </p:sp>
    </p:spTree>
    <p:extLst>
      <p:ext uri="{BB962C8B-B14F-4D97-AF65-F5344CB8AC3E}">
        <p14:creationId xmlns:p14="http://schemas.microsoft.com/office/powerpoint/2010/main" val="1422301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RowHammer</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35</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9769029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Hammered Row</a:t>
            </a: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reading</a:t>
            </a:r>
            <a:r>
              <a:rPr lang="en-US" sz="2600" dirty="0">
                <a:solidFill>
                  <a:prstClr val="black"/>
                </a:solidFill>
                <a:latin typeface="Calibri Light"/>
                <a:ea typeface="ＭＳ Ｐゴシック" charset="0"/>
                <a:cs typeface="ＭＳ Ｐゴシック" charset="0"/>
              </a:rPr>
              <a:t> a row enough times (before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36</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3"/>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760925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5B9BD5"/>
                </a:solidFill>
                <a:latin typeface="Calibri Light"/>
              </a:rPr>
              <a:t>A</a:t>
            </a:r>
            <a:r>
              <a:rPr lang="en-US" sz="4000" b="1">
                <a:solidFill>
                  <a:srgbClr val="5B9BD5"/>
                </a:solidFill>
                <a:latin typeface="Calibri Light"/>
              </a:rPr>
              <a:t> </a:t>
            </a:r>
            <a:r>
              <a:rPr lang="en-US" sz="3200">
                <a:solidFill>
                  <a:srgbClr val="5B9BD5"/>
                </a:solidFill>
                <a:latin typeface="Calibri Light"/>
              </a:rPr>
              <a:t>company</a:t>
            </a:r>
            <a:endParaRPr lang="en-US" sz="400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ED7D31"/>
                </a:solidFill>
                <a:latin typeface="Calibri Light"/>
              </a:rPr>
              <a:t>B</a:t>
            </a:r>
            <a:r>
              <a:rPr lang="en-US" sz="4000">
                <a:solidFill>
                  <a:srgbClr val="ED7D31"/>
                </a:solidFill>
                <a:latin typeface="Calibri Light"/>
              </a:rPr>
              <a:t> </a:t>
            </a:r>
            <a:r>
              <a:rPr lang="en-US" sz="3200">
                <a:solidFill>
                  <a:srgbClr val="ED7D31"/>
                </a:solidFill>
                <a:latin typeface="Calibri Light"/>
              </a:rPr>
              <a:t>company</a:t>
            </a:r>
            <a:endParaRPr lang="en-US" sz="400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70AD47"/>
                </a:solidFill>
                <a:latin typeface="Calibri Light"/>
              </a:rPr>
              <a:t>C </a:t>
            </a:r>
            <a:r>
              <a:rPr lang="en-US" sz="3200">
                <a:solidFill>
                  <a:srgbClr val="70AD47"/>
                </a:solidFill>
                <a:latin typeface="Calibri Light"/>
              </a:rPr>
              <a:t>company</a:t>
            </a:r>
            <a:endParaRPr lang="en-US" sz="400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5B9BD5"/>
                </a:solidFill>
                <a:latin typeface="Calibri Light"/>
                <a:cs typeface="Courier New" panose="02070309020205020404" pitchFamily="49" charset="0"/>
              </a:rPr>
              <a:t>Up to</a:t>
            </a:r>
          </a:p>
          <a:p>
            <a:pPr algn="ctr"/>
            <a:r>
              <a:rPr lang="en-US" sz="4400" b="1"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ED7D31"/>
                </a:solidFill>
                <a:latin typeface="Calibri Light"/>
                <a:cs typeface="Courier New" panose="02070309020205020404" pitchFamily="49" charset="0"/>
              </a:rPr>
              <a:t>Up to</a:t>
            </a:r>
          </a:p>
          <a:p>
            <a:pPr algn="ctr"/>
            <a:r>
              <a:rPr lang="en-US" sz="4400" b="1"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br>
              <a:rPr lang="en-US" sz="36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70AD47"/>
                </a:solidFill>
                <a:latin typeface="Calibri Light"/>
                <a:cs typeface="Courier New" panose="02070309020205020404" pitchFamily="49" charset="0"/>
              </a:rPr>
              <a:t>Up to</a:t>
            </a:r>
          </a:p>
          <a:p>
            <a:pPr algn="ctr"/>
            <a:r>
              <a:rPr lang="en-US" sz="4400" b="1"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37</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5"/>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1249776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38</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15356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39</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06160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40</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a:solidFill>
                  <a:srgbClr val="FF0000"/>
                </a:solidFill>
                <a:latin typeface="Calibri Light"/>
              </a:rPr>
              <a:t>All modules from </a:t>
            </a:r>
            <a:r>
              <a:rPr lang="en-US" sz="3200" i="1" dirty="0">
                <a:solidFill>
                  <a:srgbClr val="FF0000"/>
                </a:solidFill>
                <a:latin typeface="Cambria Math" panose="02040503050406030204" pitchFamily="18" charset="0"/>
                <a:ea typeface="Cambria Math" panose="02040503050406030204" pitchFamily="18" charset="0"/>
              </a:rPr>
              <a:t>2012–2013 </a:t>
            </a:r>
            <a:r>
              <a:rPr lang="en-US" sz="3600" i="1" dirty="0">
                <a:solidFill>
                  <a:srgbClr val="FF0000"/>
                </a:solidFill>
                <a:latin typeface="Calibri Light"/>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2117471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420390101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cache hits</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Flush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from cache</a:t>
            </a: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endPar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endParaRP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row hits</a:t>
            </a: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to </a:t>
            </a:r>
            <a:r>
              <a:rPr kumimoji="0" lang="en-US" sz="32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Read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in another row</a:t>
            </a:r>
          </a:p>
        </p:txBody>
      </p:sp>
    </p:spTree>
    <p:extLst>
      <p:ext uri="{BB962C8B-B14F-4D97-AF65-F5344CB8AC3E}">
        <p14:creationId xmlns:p14="http://schemas.microsoft.com/office/powerpoint/2010/main" val="340393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46144344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62147395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Tree>
    <p:extLst>
      <p:ext uri="{BB962C8B-B14F-4D97-AF65-F5344CB8AC3E}">
        <p14:creationId xmlns:p14="http://schemas.microsoft.com/office/powerpoint/2010/main" val="318975732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sz="2400" i="1" dirty="0">
              <a:solidFill>
                <a:srgbClr val="FF0000"/>
              </a:solidFill>
            </a:endParaRPr>
          </a:p>
          <a:p>
            <a:endParaRPr lang="en-US" sz="3200" b="1" i="1" dirty="0">
              <a:solidFill>
                <a:srgbClr val="FF0000"/>
              </a:solidFill>
            </a:endParaRPr>
          </a:p>
          <a:p>
            <a:pPr marL="0" indent="0" algn="ctr">
              <a:buNone/>
            </a:pPr>
            <a:r>
              <a:rPr lang="en-US" sz="3200" b="1" dirty="0">
                <a:solidFill>
                  <a:srgbClr val="FF0000"/>
                </a:solidFill>
              </a:rPr>
              <a:t>A 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extLst>
                    <a:ext uri="{9D8B030D-6E8A-4147-A177-3AD203B41FA5}">
                      <a16:colId xmlns:a16="http://schemas.microsoft.com/office/drawing/2014/main" val="20000"/>
                    </a:ext>
                  </a:extLst>
                </a:gridCol>
                <a:gridCol w="159726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640080">
                <a:tc>
                  <a:txBody>
                    <a:bodyPr/>
                    <a:lstStyle/>
                    <a:p>
                      <a:pPr algn="ctr"/>
                      <a:r>
                        <a:rPr lang="en-US" sz="3200" b="1" dirty="0">
                          <a:solidFill>
                            <a:schemeClr val="bg1"/>
                          </a:solidFill>
                          <a:latin typeface="+mj-lt"/>
                        </a:rPr>
                        <a:t>CPU Architecture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a:solidFill>
                            <a:schemeClr val="bg1"/>
                          </a:solidFill>
                          <a:latin typeface="+mj-lt"/>
                        </a:rPr>
                        <a:t>Access-Rate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extLst>
                  <a:ext uri="{0D108BD9-81ED-4DB2-BD59-A6C34878D82A}">
                    <a16:rowId xmlns:a16="http://schemas.microsoft.com/office/drawing/2014/main" val="10000"/>
                  </a:ext>
                </a:extLst>
              </a:tr>
              <a:tr h="640080">
                <a:tc>
                  <a:txBody>
                    <a:bodyPr/>
                    <a:lstStyle/>
                    <a:p>
                      <a:r>
                        <a:rPr lang="en-US" sz="2800" b="0">
                          <a:solidFill>
                            <a:schemeClr val="tx1"/>
                          </a:solidFill>
                          <a:latin typeface="+mj-lt"/>
                        </a:rPr>
                        <a:t>Intel Haswell (2013)</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12.3M/sec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40080">
                <a:tc>
                  <a:txBody>
                    <a:bodyPr/>
                    <a:lstStyle/>
                    <a:p>
                      <a:r>
                        <a:rPr lang="en-US" sz="2800" b="0">
                          <a:solidFill>
                            <a:schemeClr val="tx1"/>
                          </a:solidFill>
                          <a:latin typeface="+mj-lt"/>
                        </a:rPr>
                        <a:t>Intel Ivy</a:t>
                      </a:r>
                      <a:r>
                        <a:rPr lang="en-US" sz="2800" b="0" baseline="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11.7M/sec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640080">
                <a:tc>
                  <a:txBody>
                    <a:bodyPr/>
                    <a:lstStyle/>
                    <a:p>
                      <a:r>
                        <a:rPr lang="en-US" sz="2800" b="0">
                          <a:solidFill>
                            <a:schemeClr val="tx1"/>
                          </a:solidFill>
                          <a:latin typeface="+mj-lt"/>
                        </a:rPr>
                        <a:t>Intel Sandy Bridge (2011)</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11.6M/sec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640080">
                <a:tc>
                  <a:txBody>
                    <a:bodyPr/>
                    <a:lstStyle/>
                    <a:p>
                      <a:r>
                        <a:rPr lang="en-US" sz="2800" b="0">
                          <a:solidFill>
                            <a:schemeClr val="tx1"/>
                          </a:solidFill>
                          <a:latin typeface="+mj-lt"/>
                        </a:rPr>
                        <a:t>AMD</a:t>
                      </a:r>
                      <a:r>
                        <a:rPr lang="en-US" sz="2800" b="0" baseline="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a:latin typeface="Cambria" panose="02040503050406030204" pitchFamily="18" charset="0"/>
                        </a:rPr>
                        <a:t>6.1M/sec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Rectangle 6"/>
          <p:cNvSpPr/>
          <p:nvPr/>
        </p:nvSpPr>
        <p:spPr>
          <a:xfrm>
            <a:off x="107504" y="6239053"/>
            <a:ext cx="82422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Kim+, “</a:t>
            </a:r>
            <a:r>
              <a:rPr kumimoji="0" lang="en-US" sz="1800" b="0" i="0" u="none" strike="noStrike" kern="1200" cap="none" spc="0" normalizeH="0" baseline="0" noProof="0" dirty="0">
                <a:ln>
                  <a:noFill/>
                </a:ln>
                <a:solidFill>
                  <a:srgbClr val="0000FF"/>
                </a:solidFill>
                <a:effectLst/>
                <a:uLnTx/>
                <a:uFillTx/>
                <a:latin typeface="Calibri"/>
                <a:ea typeface="+mn-ea"/>
                <a:cs typeface="+mn-cs"/>
              </a:rPr>
              <a:t>Flipping Bits in Memory Without Accessing Them: An Experimental Study of DRAM Disturbance Errors</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Observed Errors in Real Systems</a:t>
            </a:r>
          </a:p>
        </p:txBody>
      </p:sp>
    </p:spTree>
    <p:extLst>
      <p:ext uri="{BB962C8B-B14F-4D97-AF65-F5344CB8AC3E}">
        <p14:creationId xmlns:p14="http://schemas.microsoft.com/office/powerpoint/2010/main" val="326446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47</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privileges </a:t>
            </a:r>
            <a:r>
              <a:rPr lang="en-US" dirty="0">
                <a:solidFill>
                  <a:srgbClr val="0000FF"/>
                </a:solidFill>
              </a:rPr>
              <a:t> (</a:t>
            </a:r>
            <a:r>
              <a:rPr lang="en-US" dirty="0" err="1">
                <a:solidFill>
                  <a:srgbClr val="0000FF"/>
                </a:solidFill>
              </a:rPr>
              <a:t>Seaborn</a:t>
            </a:r>
            <a:r>
              <a:rPr lang="en-US" dirty="0">
                <a:solidFill>
                  <a:srgbClr val="0000FF"/>
                </a:solidFill>
              </a:rPr>
              <a:t>, 2015)</a:t>
            </a: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6"/>
              </a:rPr>
              <a:t>Flipping Bits in Memory Without Accessing Them: An Experimental Study of DRAM Disturbance Errors</a:t>
            </a:r>
            <a:r>
              <a:rPr lang="en-US" dirty="0">
                <a:solidFill>
                  <a:srgbClr val="0000FF"/>
                </a:solidFill>
                <a:ea typeface="ＭＳ Ｐゴシック" charset="0"/>
                <a:cs typeface="ＭＳ Ｐゴシック" charset="0"/>
              </a:rPr>
              <a:t> (Kim et al., ISCA 2014)</a:t>
            </a:r>
          </a:p>
        </p:txBody>
      </p:sp>
    </p:spTree>
    <p:extLst>
      <p:ext uri="{BB962C8B-B14F-4D97-AF65-F5344CB8AC3E}">
        <p14:creationId xmlns:p14="http://schemas.microsoft.com/office/powerpoint/2010/main" val="11265240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RowHammer</a:t>
            </a:r>
            <a:r>
              <a:rPr lang="en-US" dirty="0"/>
              <a:t> Security Attack Example</a:t>
            </a:r>
          </a:p>
        </p:txBody>
      </p:sp>
      <p:sp>
        <p:nvSpPr>
          <p:cNvPr id="3" name="Content Placeholder 2"/>
          <p:cNvSpPr>
            <a:spLocks noGrp="1"/>
          </p:cNvSpPr>
          <p:nvPr>
            <p:ph idx="1"/>
          </p:nvPr>
        </p:nvSpPr>
        <p:spPr>
          <a:xfrm>
            <a:off x="228600" y="908720"/>
            <a:ext cx="8915400" cy="5193723"/>
          </a:xfrm>
        </p:spPr>
        <p:txBody>
          <a:bodyPr/>
          <a:lstStyle/>
          <a:p>
            <a:r>
              <a:rPr lang="en-US" sz="2000" dirty="0">
                <a:solidFill>
                  <a:srgbClr val="FF0000"/>
                </a:solidFill>
              </a:rPr>
              <a:t>“</a:t>
            </a:r>
            <a:r>
              <a:rPr lang="en-US" sz="2000" dirty="0" err="1">
                <a:solidFill>
                  <a:srgbClr val="FF0000"/>
                </a:solidFill>
              </a:rPr>
              <a:t>Rowhammer</a:t>
            </a:r>
            <a:r>
              <a:rPr lang="en-US" sz="2000" dirty="0">
                <a:solidFill>
                  <a:srgbClr val="FF0000"/>
                </a:solidFill>
              </a:rPr>
              <a:t>” is a problem with some recent DRAM devices in which repeatedly accessing a row of memory can cause bit flips in adjacent rows </a:t>
            </a:r>
            <a:r>
              <a:rPr lang="en-US" sz="2000" dirty="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a:p>
          <a:p>
            <a:r>
              <a:rPr lang="en-US" sz="2000" dirty="0"/>
              <a:t>We tested a selection of laptops and found that a subset of them exhibited the problem. </a:t>
            </a:r>
          </a:p>
          <a:p>
            <a:r>
              <a:rPr lang="en-US" sz="2000" dirty="0"/>
              <a:t>We built two working privilege escalation exploits that use this effect. </a:t>
            </a:r>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a:solidFill>
                  <a:srgbClr val="0000FF"/>
                </a:solidFill>
              </a:rPr>
              <a:t>Seaborn</a:t>
            </a:r>
            <a:r>
              <a:rPr lang="en-US" sz="1600" dirty="0">
                <a:solidFill>
                  <a:srgbClr val="0000FF"/>
                </a:solidFill>
              </a:rPr>
              <a:t>+, 2015)</a:t>
            </a:r>
          </a:p>
          <a:p>
            <a:pPr lvl="1"/>
            <a:endParaRPr lang="en-US" sz="1400" dirty="0"/>
          </a:p>
          <a:p>
            <a:r>
              <a:rPr lang="en-US" sz="2000" dirty="0"/>
              <a:t>One 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p>
          <a:p>
            <a:r>
              <a:rPr lang="en-US" sz="2000" dirty="0">
                <a:solidFill>
                  <a:srgbClr val="FF0000"/>
                </a:solidFill>
              </a:rPr>
              <a:t>When 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p>
          <a:p>
            <a:r>
              <a:rPr lang="en-US" sz="2000" dirty="0">
                <a:solidFill>
                  <a:srgbClr val="0000FF"/>
                </a:solidFill>
              </a:rPr>
              <a:t>It 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p:cNvSpPr/>
          <p:nvPr/>
        </p:nvSpPr>
        <p:spPr>
          <a:xfrm>
            <a:off x="107504" y="6545534"/>
            <a:ext cx="8496944"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3"/>
              </a:rPr>
              <a:t>Exploiting the DRAM rowhammer bug to gain kernel privileges </a:t>
            </a:r>
            <a:r>
              <a:rPr kumimoji="0" lang="en-US" sz="1600" b="0" i="0" u="none" strike="noStrike" kern="1200" cap="none" spc="0" normalizeH="0" baseline="0" noProof="0" dirty="0">
                <a:ln>
                  <a:noFill/>
                </a:ln>
                <a:solidFill>
                  <a:srgbClr val="0000FF"/>
                </a:solidFill>
                <a:effectLst/>
                <a:uLnTx/>
                <a:uFillTx/>
                <a:latin typeface="Tahoma"/>
                <a:ea typeface="+mn-ea"/>
                <a:cs typeface="+mn-cs"/>
              </a:rPr>
              <a:t>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600" b="0" i="0" u="none" strike="noStrike" kern="1200" cap="none" spc="0" normalizeH="0" baseline="0" noProof="0" dirty="0">
                <a:ln>
                  <a:noFill/>
                </a:ln>
                <a:solidFill>
                  <a:srgbClr val="0000FF"/>
                </a:solidFill>
                <a:effectLst/>
                <a:uLnTx/>
                <a:uFillTx/>
                <a:latin typeface="Tahoma"/>
                <a:ea typeface="+mn-ea"/>
                <a:cs typeface="+mn-cs"/>
              </a:rPr>
              <a:t> &amp;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Dullien</a:t>
            </a:r>
            <a:r>
              <a:rPr kumimoji="0" lang="en-US" sz="1600" b="0" i="0" u="none" strike="noStrike" kern="1200" cap="none" spc="0" normalizeH="0" baseline="0" noProof="0" dirty="0">
                <a:ln>
                  <a:noFill/>
                </a:ln>
                <a:solidFill>
                  <a:srgbClr val="0000FF"/>
                </a:solidFill>
                <a:effectLst/>
                <a:uLnTx/>
                <a:uFillTx/>
                <a:latin typeface="Tahoma"/>
                <a:ea typeface="+mn-ea"/>
                <a:cs typeface="+mn-cs"/>
              </a:rPr>
              <a:t>,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739758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49</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spTree>
    <p:extLst>
      <p:ext uri="{BB962C8B-B14F-4D97-AF65-F5344CB8AC3E}">
        <p14:creationId xmlns:p14="http://schemas.microsoft.com/office/powerpoint/2010/main" val="12744310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50</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28469800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51</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a:t>
            </a:r>
            <a:r>
              <a:rPr lang="en-US" sz="1000">
                <a:solidFill>
                  <a:srgbClr val="000000"/>
                </a:solidFill>
                <a:hlinkClick r:id="rId2"/>
              </a:rPr>
              <a:t>https://lab.dsst.io/32c3-slides/7197.html</a:t>
            </a:r>
            <a:r>
              <a:rPr lang="en-US" sz="100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r>
              <a:rPr lang="en-US" sz="1900" b="1" dirty="0">
                <a:solidFill>
                  <a:srgbClr val="FFFF00"/>
                </a:solidFill>
              </a:rPr>
              <a:t>“We can gain unrestricted access to systems of website visitors.”</a:t>
            </a:r>
          </a:p>
        </p:txBody>
      </p:sp>
    </p:spTree>
    <p:extLst>
      <p:ext uri="{BB962C8B-B14F-4D97-AF65-F5344CB8AC3E}">
        <p14:creationId xmlns:p14="http://schemas.microsoft.com/office/powerpoint/2010/main" val="1493960035"/>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52</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a:solidFill>
                  <a:srgbClr val="FF0000"/>
                </a:solidFill>
              </a:rPr>
              <a:t>“Can gain control of a smart phone deterministically”</a:t>
            </a:r>
          </a:p>
        </p:txBody>
      </p:sp>
    </p:spTree>
    <p:extLst>
      <p:ext uri="{BB962C8B-B14F-4D97-AF65-F5344CB8AC3E}">
        <p14:creationId xmlns:p14="http://schemas.microsoft.com/office/powerpoint/2010/main" val="607507521"/>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FA2099-7438-6C41-BD1E-77D3C632D919}"/>
              </a:ext>
            </a:extLst>
          </p:cNvPr>
          <p:cNvSpPr>
            <a:spLocks noGrp="1"/>
          </p:cNvSpPr>
          <p:nvPr>
            <p:ph type="title"/>
          </p:nvPr>
        </p:nvSpPr>
        <p:spPr/>
        <p:txBody>
          <a:bodyPr/>
          <a:lstStyle/>
          <a:p>
            <a:r>
              <a:rPr lang="en-US" dirty="0"/>
              <a:t>More Security Implications (III)</a:t>
            </a:r>
          </a:p>
        </p:txBody>
      </p:sp>
      <p:sp>
        <p:nvSpPr>
          <p:cNvPr id="3" name="Content Placeholder 2">
            <a:extLst>
              <a:ext uri="{FF2B5EF4-FFF2-40B4-BE49-F238E27FC236}">
                <a16:creationId xmlns:a16="http://schemas.microsoft.com/office/drawing/2014/main" id="{FDB44C18-A93F-6244-A24A-038E49A3ED5A}"/>
              </a:ext>
            </a:extLst>
          </p:cNvPr>
          <p:cNvSpPr>
            <a:spLocks noGrp="1"/>
          </p:cNvSpPr>
          <p:nvPr>
            <p:ph idx="1"/>
          </p:nvPr>
        </p:nvSpPr>
        <p:spPr>
          <a:xfrm>
            <a:off x="228600" y="914400"/>
            <a:ext cx="8610600" cy="5193723"/>
          </a:xfrm>
        </p:spPr>
        <p:txBody>
          <a:bodyPr/>
          <a:lstStyle/>
          <a:p>
            <a:r>
              <a:rPr lang="en-US" dirty="0"/>
              <a:t>Using an integrated GPU in a mobile system to remotely escalate privilege via the WebGL interface </a:t>
            </a:r>
          </a:p>
        </p:txBody>
      </p:sp>
      <p:sp>
        <p:nvSpPr>
          <p:cNvPr id="4" name="Slide Number Placeholder 3">
            <a:extLst>
              <a:ext uri="{FF2B5EF4-FFF2-40B4-BE49-F238E27FC236}">
                <a16:creationId xmlns:a16="http://schemas.microsoft.com/office/drawing/2014/main" id="{1EB5FC4B-E474-AA49-B354-1B798E487C9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6" name="Picture 5">
            <a:extLst>
              <a:ext uri="{FF2B5EF4-FFF2-40B4-BE49-F238E27FC236}">
                <a16:creationId xmlns:a16="http://schemas.microsoft.com/office/drawing/2014/main" id="{F5E99A8D-841C-B445-A300-93E6B3F04407}"/>
              </a:ext>
            </a:extLst>
          </p:cNvPr>
          <p:cNvPicPr>
            <a:picLocks noChangeAspect="1"/>
          </p:cNvPicPr>
          <p:nvPr/>
        </p:nvPicPr>
        <p:blipFill>
          <a:blip r:embed="rId2"/>
          <a:stretch>
            <a:fillRect/>
          </a:stretch>
        </p:blipFill>
        <p:spPr>
          <a:xfrm>
            <a:off x="228600" y="1752600"/>
            <a:ext cx="8610600" cy="2919748"/>
          </a:xfrm>
          <a:prstGeom prst="rect">
            <a:avLst/>
          </a:prstGeom>
        </p:spPr>
      </p:pic>
      <p:pic>
        <p:nvPicPr>
          <p:cNvPr id="7" name="Picture 6">
            <a:extLst>
              <a:ext uri="{FF2B5EF4-FFF2-40B4-BE49-F238E27FC236}">
                <a16:creationId xmlns:a16="http://schemas.microsoft.com/office/drawing/2014/main" id="{B1855A90-FBD8-BD41-A0F7-9D3A4C42E8B3}"/>
              </a:ext>
            </a:extLst>
          </p:cNvPr>
          <p:cNvPicPr>
            <a:picLocks noChangeAspect="1"/>
          </p:cNvPicPr>
          <p:nvPr/>
        </p:nvPicPr>
        <p:blipFill>
          <a:blip r:embed="rId3"/>
          <a:stretch>
            <a:fillRect/>
          </a:stretch>
        </p:blipFill>
        <p:spPr>
          <a:xfrm>
            <a:off x="0" y="4644746"/>
            <a:ext cx="9144000" cy="2213254"/>
          </a:xfrm>
          <a:prstGeom prst="rect">
            <a:avLst/>
          </a:prstGeom>
        </p:spPr>
      </p:pic>
    </p:spTree>
    <p:extLst>
      <p:ext uri="{BB962C8B-B14F-4D97-AF65-F5344CB8AC3E}">
        <p14:creationId xmlns:p14="http://schemas.microsoft.com/office/powerpoint/2010/main" val="2732689620"/>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(IV)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45FE8274-3CEC-914D-A2AC-AEE06FD6BF36}"/>
              </a:ext>
            </a:extLst>
          </p:cNvPr>
          <p:cNvPicPr>
            <a:picLocks noChangeAspect="1"/>
          </p:cNvPicPr>
          <p:nvPr/>
        </p:nvPicPr>
        <p:blipFill>
          <a:blip r:embed="rId2"/>
          <a:stretch>
            <a:fillRect/>
          </a:stretch>
        </p:blipFill>
        <p:spPr>
          <a:xfrm>
            <a:off x="0" y="1371600"/>
            <a:ext cx="9144000" cy="3248234"/>
          </a:xfrm>
          <a:prstGeom prst="rect">
            <a:avLst/>
          </a:prstGeom>
        </p:spPr>
      </p:pic>
      <p:pic>
        <p:nvPicPr>
          <p:cNvPr id="6" name="Picture 5">
            <a:extLst>
              <a:ext uri="{FF2B5EF4-FFF2-40B4-BE49-F238E27FC236}">
                <a16:creationId xmlns:a16="http://schemas.microsoft.com/office/drawing/2014/main" id="{3AD7630A-1496-6140-AC68-E6A296637906}"/>
              </a:ext>
            </a:extLst>
          </p:cNvPr>
          <p:cNvPicPr>
            <a:picLocks noChangeAspect="1"/>
          </p:cNvPicPr>
          <p:nvPr/>
        </p:nvPicPr>
        <p:blipFill>
          <a:blip r:embed="rId3"/>
          <a:stretch>
            <a:fillRect/>
          </a:stretch>
        </p:blipFill>
        <p:spPr>
          <a:xfrm>
            <a:off x="0" y="4572000"/>
            <a:ext cx="9144000" cy="2286000"/>
          </a:xfrm>
          <a:prstGeom prst="rect">
            <a:avLst/>
          </a:prstGeom>
        </p:spPr>
      </p:pic>
    </p:spTree>
    <p:extLst>
      <p:ext uri="{BB962C8B-B14F-4D97-AF65-F5344CB8AC3E}">
        <p14:creationId xmlns:p14="http://schemas.microsoft.com/office/powerpoint/2010/main" val="3346388125"/>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8" name="Picture 7">
            <a:extLst>
              <a:ext uri="{FF2B5EF4-FFF2-40B4-BE49-F238E27FC236}">
                <a16:creationId xmlns:a16="http://schemas.microsoft.com/office/drawing/2014/main" id="{B1ED6C72-D6C8-A64D-A930-70738D148178}"/>
              </a:ext>
            </a:extLst>
          </p:cNvPr>
          <p:cNvPicPr>
            <a:picLocks noChangeAspect="1"/>
          </p:cNvPicPr>
          <p:nvPr/>
        </p:nvPicPr>
        <p:blipFill>
          <a:blip r:embed="rId2"/>
          <a:stretch>
            <a:fillRect/>
          </a:stretch>
        </p:blipFill>
        <p:spPr>
          <a:xfrm>
            <a:off x="596900" y="4255492"/>
            <a:ext cx="7874000" cy="2578100"/>
          </a:xfrm>
          <a:prstGeom prst="rect">
            <a:avLst/>
          </a:prstGeom>
        </p:spPr>
      </p:pic>
      <p:pic>
        <p:nvPicPr>
          <p:cNvPr id="9" name="Picture 8">
            <a:extLst>
              <a:ext uri="{FF2B5EF4-FFF2-40B4-BE49-F238E27FC236}">
                <a16:creationId xmlns:a16="http://schemas.microsoft.com/office/drawing/2014/main" id="{8F3C3AC7-2028-0549-AFBC-7C3F334D5BF0}"/>
              </a:ext>
            </a:extLst>
          </p:cNvPr>
          <p:cNvPicPr>
            <a:picLocks noChangeAspect="1"/>
          </p:cNvPicPr>
          <p:nvPr/>
        </p:nvPicPr>
        <p:blipFill>
          <a:blip r:embed="rId3"/>
          <a:stretch>
            <a:fillRect/>
          </a:stretch>
        </p:blipFill>
        <p:spPr>
          <a:xfrm>
            <a:off x="0" y="1628800"/>
            <a:ext cx="5950364" cy="2184197"/>
          </a:xfrm>
          <a:prstGeom prst="rect">
            <a:avLst/>
          </a:prstGeom>
        </p:spPr>
      </p:pic>
      <p:pic>
        <p:nvPicPr>
          <p:cNvPr id="10" name="Picture 9">
            <a:extLst>
              <a:ext uri="{FF2B5EF4-FFF2-40B4-BE49-F238E27FC236}">
                <a16:creationId xmlns:a16="http://schemas.microsoft.com/office/drawing/2014/main" id="{4E570075-D012-684E-8F83-89BAA734C085}"/>
              </a:ext>
            </a:extLst>
          </p:cNvPr>
          <p:cNvPicPr>
            <a:picLocks noChangeAspect="1"/>
          </p:cNvPicPr>
          <p:nvPr/>
        </p:nvPicPr>
        <p:blipFill>
          <a:blip r:embed="rId4"/>
          <a:stretch>
            <a:fillRect/>
          </a:stretch>
        </p:blipFill>
        <p:spPr>
          <a:xfrm>
            <a:off x="5950364" y="1697211"/>
            <a:ext cx="3174187" cy="2325913"/>
          </a:xfrm>
          <a:prstGeom prst="rect">
            <a:avLst/>
          </a:prstGeom>
        </p:spPr>
      </p:pic>
    </p:spTree>
    <p:extLst>
      <p:ext uri="{BB962C8B-B14F-4D97-AF65-F5344CB8AC3E}">
        <p14:creationId xmlns:p14="http://schemas.microsoft.com/office/powerpoint/2010/main" val="2133288358"/>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56</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241647609"/>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Lenovo, and other vendors released similar patches</a:t>
            </a:r>
          </a:p>
        </p:txBody>
      </p:sp>
    </p:spTree>
    <p:extLst>
      <p:ext uri="{BB962C8B-B14F-4D97-AF65-F5344CB8AC3E}">
        <p14:creationId xmlns:p14="http://schemas.microsoft.com/office/powerpoint/2010/main" val="25166274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76291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3336609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600" b="0" i="0" u="none" strike="noStrike" kern="1200" cap="none" spc="0" normalizeH="0" baseline="0" noProof="0" dirty="0">
              <a:ln>
                <a:noFill/>
              </a:ln>
              <a:solidFill>
                <a:srgbClr val="000000"/>
              </a:solidFill>
              <a:effectLst/>
              <a:uLnTx/>
              <a:uFillTx/>
              <a:latin typeface="Garamond" charset="0"/>
              <a:ea typeface="+mn-ea"/>
              <a:cs typeface="+mn-cs"/>
            </a:endParaRPr>
          </a:p>
        </p:txBody>
      </p:sp>
      <p:sp>
        <p:nvSpPr>
          <p:cNvPr id="5" name="Rectangle 4"/>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2"/>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38537F80-0BC5-2448-B6C3-43444D3333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9592" y="980728"/>
            <a:ext cx="7200800" cy="5400600"/>
          </a:xfrm>
          <a:prstGeom prst="rect">
            <a:avLst/>
          </a:prstGeom>
        </p:spPr>
      </p:pic>
    </p:spTree>
    <p:extLst>
      <p:ext uri="{BB962C8B-B14F-4D97-AF65-F5344CB8AC3E}">
        <p14:creationId xmlns:p14="http://schemas.microsoft.com/office/powerpoint/2010/main" val="515346875"/>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1E60EBA1-45FA-214F-8A1F-12E347182D2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00708" y="980332"/>
            <a:ext cx="7266384" cy="5449788"/>
          </a:xfrm>
          <a:prstGeom prst="rect">
            <a:avLst/>
          </a:prstGeom>
        </p:spPr>
      </p:pic>
      <p:sp>
        <p:nvSpPr>
          <p:cNvPr id="6" name="Rectangle 5">
            <a:extLst>
              <a:ext uri="{FF2B5EF4-FFF2-40B4-BE49-F238E27FC236}">
                <a16:creationId xmlns:a16="http://schemas.microsoft.com/office/drawing/2014/main" id="{E5B1B6F5-AC02-5843-8ADF-2B8216B9C3FA}"/>
              </a:ext>
            </a:extLst>
          </p:cNvPr>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3"/>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700860712"/>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62</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786398620"/>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Memory </a:t>
            </a:r>
            <a:r>
              <a:rPr lang="en-US" sz="4400" dirty="0"/>
              <a:t>Reliability</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63</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https://people.inf.ethz.ch/omutlu/pub/rowhammer-and-other-memory-issues_date17.pdf</a:t>
            </a:r>
            <a:r>
              <a:rPr lang="en-US" sz="1500" dirty="0">
                <a:solidFill>
                  <a:srgbClr val="000000"/>
                </a:solidFill>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415950654"/>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64</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4268590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65</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8137035"/>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Virtex-II Pro</a:t>
              </a:r>
            </a:p>
            <a:p>
              <a:pPr algn="ctr">
                <a:defRPr/>
              </a:pPr>
              <a:r>
                <a:rPr lang="en-US" sz="1800" ker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Virtex-V FPGA</a:t>
            </a:r>
          </a:p>
          <a:p>
            <a:pPr algn="ctr">
              <a:defRPr/>
            </a:pPr>
            <a:r>
              <a:rPr lang="en-US" sz="1800" ker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1x-nm</a:t>
            </a:r>
          </a:p>
          <a:p>
            <a:pPr algn="ctr">
              <a:defRPr/>
            </a:pPr>
            <a:r>
              <a:rPr lang="en-US" sz="1800" kern="0" dirty="0">
                <a:solidFill>
                  <a:srgbClr val="FFFF00"/>
                </a:solidFill>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Recovery in Flash Memory Based Solid State Drives</a:t>
            </a:r>
            <a:r>
              <a:rPr lang="en-US" sz="1400" dirty="0">
                <a:solidFill>
                  <a:srgbClr val="000000"/>
                </a:solidFill>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r>
              <a:rPr lang="en-US" sz="1400" dirty="0">
                <a:solidFill>
                  <a:srgbClr val="006633"/>
                </a:solidFill>
              </a:rPr>
              <a:t>[DATE 2012, ICCD 2012, DATE 2013, ITJ 2013, ICCD 2013, SIGMETRICS 2014, HPCA 2015, DSN 2015, MSST 2015, JSAC 2016, HPCA 2017, DFRWS 2017, </a:t>
            </a:r>
          </a:p>
          <a:p>
            <a:r>
              <a:rPr lang="en-US" sz="1400" dirty="0">
                <a:solidFill>
                  <a:srgbClr val="006633"/>
                </a:solidFill>
              </a:rPr>
              <a:t>PIEEE 2017, HPCA 2018, SIGMETRICS 2018]</a:t>
            </a:r>
            <a:endParaRPr lang="en-US" sz="1400" dirty="0">
              <a:solidFill>
                <a:srgbClr val="000000"/>
              </a:solidFill>
            </a:endParaRPr>
          </a:p>
        </p:txBody>
      </p:sp>
    </p:spTree>
    <p:extLst>
      <p:ext uri="{BB962C8B-B14F-4D97-AF65-F5344CB8AC3E}">
        <p14:creationId xmlns:p14="http://schemas.microsoft.com/office/powerpoint/2010/main" val="454102562"/>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sz="3800">
                <a:solidFill>
                  <a:srgbClr val="006633"/>
                </a:solidFill>
              </a:rPr>
              <a:t>Aside: Intelligent Controller for NAND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67</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https://arxiv.org/pdf/1706.08642</a:t>
            </a:r>
            <a:r>
              <a:rPr lang="en-US" sz="2100" b="1" dirty="0">
                <a:solidFill>
                  <a:srgbClr val="0000FF"/>
                </a:solidFill>
                <a:latin typeface="Adobe Garamond Pro" panose="02020502060506020403" pitchFamily="18" charset="0"/>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1279094976"/>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68</a:t>
            </a:fld>
            <a:endParaRPr lang="en-US"/>
          </a:p>
        </p:txBody>
      </p:sp>
    </p:spTree>
    <p:extLst>
      <p:ext uri="{BB962C8B-B14F-4D97-AF65-F5344CB8AC3E}">
        <p14:creationId xmlns:p14="http://schemas.microsoft.com/office/powerpoint/2010/main" val="1350630088"/>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solidFill>
                  <a:srgbClr val="0432FF"/>
                </a:solidFill>
                <a:latin typeface="Tahoma" charset="0"/>
                <a:ea typeface="ＭＳ Ｐゴシック" charset="0"/>
                <a:cs typeface="ＭＳ Ｐゴシック" charset="0"/>
              </a:rPr>
              <a:t>Top Down: Pull from Systems and Applications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69</a:t>
            </a:fld>
            <a:endParaRPr lang="en-US" sz="1600">
              <a:solidFill>
                <a:srgbClr val="000000"/>
              </a:solidFill>
              <a:latin typeface="Garamond" charset="0"/>
            </a:endParaRPr>
          </a:p>
        </p:txBody>
      </p:sp>
    </p:spTree>
    <p:extLst>
      <p:ext uri="{BB962C8B-B14F-4D97-AF65-F5344CB8AC3E}">
        <p14:creationId xmlns:p14="http://schemas.microsoft.com/office/powerpoint/2010/main" val="1496572116"/>
      </p:ext>
    </p:extLst>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70</a:t>
            </a:fld>
            <a:endParaRPr lang="en-US">
              <a:solidFill>
                <a:srgbClr val="000000"/>
              </a:solidFill>
            </a:endParaRPr>
          </a:p>
        </p:txBody>
      </p:sp>
    </p:spTree>
    <p:extLst>
      <p:ext uri="{BB962C8B-B14F-4D97-AF65-F5344CB8AC3E}">
        <p14:creationId xmlns:p14="http://schemas.microsoft.com/office/powerpoint/2010/main" val="19702038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The Need for More Memory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891750197"/>
      </p:ext>
    </p:extLst>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1498791820"/>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13891"/>
            <a:ext cx="8763000" cy="495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457176192"/>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(Human) Hierarchy of Needs, Revisited</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Tahoma"/>
                <a:ea typeface="+mn-ea"/>
                <a:cs typeface="+mn-cs"/>
              </a:rPr>
              <a:t>Everlasting energy</a:t>
            </a:r>
            <a:endParaRPr kumimoji="0" lang="en-US" sz="3200" b="1" i="0" u="none" strike="noStrike" kern="1200" cap="none" spc="0" normalizeH="0" baseline="0" noProof="0" dirty="0">
              <a:ln>
                <a:noFill/>
              </a:ln>
              <a:solidFill>
                <a:srgbClr val="FFFF00"/>
              </a:solidFill>
              <a:effectLst/>
              <a:uLnTx/>
              <a:uFillTx/>
              <a:latin typeface="Tahoma"/>
              <a:ea typeface="+mn-ea"/>
              <a:cs typeface="+mn-cs"/>
            </a:endParaRPr>
          </a:p>
        </p:txBody>
      </p:sp>
      <p:sp>
        <p:nvSpPr>
          <p:cNvPr id="8" name="TextBox 7"/>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0" name="Picture 9">
            <a:extLst>
              <a:ext uri="{FF2B5EF4-FFF2-40B4-BE49-F238E27FC236}">
                <a16:creationId xmlns:a16="http://schemas.microsoft.com/office/drawing/2014/main" id="{F36BB17F-F734-3B48-BE0D-49A57CBB00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684273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925332866"/>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76</a:t>
            </a:fld>
            <a:endParaRPr lang="en-US" altLang="en-US">
              <a:solidFill>
                <a:srgbClr val="000000"/>
              </a:solidFill>
            </a:endParaRPr>
          </a:p>
        </p:txBody>
      </p:sp>
    </p:spTree>
    <p:extLst>
      <p:ext uri="{BB962C8B-B14F-4D97-AF65-F5344CB8AC3E}">
        <p14:creationId xmlns:p14="http://schemas.microsoft.com/office/powerpoint/2010/main" val="9002502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77</a:t>
            </a:fld>
            <a:endParaRPr lang="en-US" altLang="en-US">
              <a:solidFill>
                <a:srgbClr val="000000"/>
              </a:solidFill>
            </a:endParaRPr>
          </a:p>
        </p:txBody>
      </p:sp>
    </p:spTree>
    <p:extLst>
      <p:ext uri="{BB962C8B-B14F-4D97-AF65-F5344CB8AC3E}">
        <p14:creationId xmlns:p14="http://schemas.microsoft.com/office/powerpoint/2010/main" val="1483053583"/>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9415991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79</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650473938"/>
      </p:ext>
    </p:extLst>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80</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916640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10576231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endParaRPr lang="en-US" sz="2000" dirty="0"/>
          </a:p>
          <a:p>
            <a:r>
              <a:rPr lang="en-US" sz="2000" dirty="0"/>
              <a:t>Onur Mutlu, Jared Stark, Chris Wilkerson, and Yale N. </a:t>
            </a:r>
            <a:r>
              <a:rPr lang="en-US" sz="2000" dirty="0" err="1"/>
              <a:t>Patt</a:t>
            </a:r>
            <a:r>
              <a:rPr lang="en-US" sz="2000" dirty="0"/>
              <a:t>, </a:t>
            </a:r>
            <a:br>
              <a:rPr lang="en-US" sz="2000" dirty="0"/>
            </a:br>
            <a:r>
              <a:rPr lang="en-US" sz="2000" b="1" dirty="0">
                <a:hlinkClick r:id="rId2"/>
              </a:rPr>
              <a:t>"Runahead Execution: An Alternative to Very Large Instruction Windows for Out-of-order Processors"</a:t>
            </a:r>
            <a:br>
              <a:rPr lang="en-US" sz="2000" dirty="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82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1087656921"/>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1749798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072050518"/>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85</a:t>
            </a:fld>
            <a:endParaRPr lang="en-US"/>
          </a:p>
        </p:txBody>
      </p:sp>
    </p:spTree>
    <p:extLst>
      <p:ext uri="{BB962C8B-B14F-4D97-AF65-F5344CB8AC3E}">
        <p14:creationId xmlns:p14="http://schemas.microsoft.com/office/powerpoint/2010/main" val="749749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86</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1749423941"/>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30426759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3102747496"/>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1874356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90</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algn="ctr"/>
            <a:r>
              <a:rPr lang="en-US" sz="3000" b="1" dirty="0">
                <a:solidFill>
                  <a:schemeClr val="accent2"/>
                </a:solidFill>
              </a:rPr>
              <a:t>62.7%</a:t>
            </a:r>
            <a:r>
              <a:rPr lang="en-US" sz="3000" b="1" dirty="0"/>
              <a:t> of the total system energy </a:t>
            </a:r>
          </a:p>
          <a:p>
            <a:pPr algn="ctr"/>
            <a:r>
              <a:rPr lang="en-US" sz="3000" b="1" dirty="0"/>
              <a:t>is spent on </a:t>
            </a:r>
            <a:r>
              <a:rPr lang="en-US" sz="3000" b="1" dirty="0">
                <a:solidFill>
                  <a:srgbClr val="C00000"/>
                </a:solidFill>
              </a:rPr>
              <a:t>data movement</a:t>
            </a:r>
          </a:p>
        </p:txBody>
      </p:sp>
    </p:spTree>
    <p:extLst>
      <p:ext uri="{BB962C8B-B14F-4D97-AF65-F5344CB8AC3E}">
        <p14:creationId xmlns:p14="http://schemas.microsoft.com/office/powerpoint/2010/main" val="4041577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4056229292"/>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92</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and languages?</a:t>
            </a:r>
          </a:p>
          <a:p>
            <a:pPr lvl="1"/>
            <a:r>
              <a:rPr lang="en-US" sz="2200" dirty="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Media </a:t>
            </a:r>
            <a:r>
              <a:rPr lang="en-US" sz="2400" dirty="0">
                <a:solidFill>
                  <a:srgbClr val="000000"/>
                </a:solidFill>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a:solidFill>
                    <a:srgbClr val="D90B00"/>
                  </a:solidFill>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xmlns="">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a:solidFill>
                  <a:srgbClr val="FFFFFF"/>
                </a:solidFill>
              </a:rPr>
              <a:t>Dally, </a:t>
            </a:r>
            <a:r>
              <a:rPr lang="en-US" sz="1400" dirty="0" err="1">
                <a:solidFill>
                  <a:srgbClr val="FFFFFF"/>
                </a:solidFill>
              </a:rPr>
              <a:t>HiPEAC</a:t>
            </a:r>
            <a:r>
              <a:rPr lang="en-US" sz="1400" dirty="0">
                <a:solidFill>
                  <a:srgbClr val="FFFFFF"/>
                </a:solidFill>
              </a:rPr>
              <a:t> 2015</a:t>
            </a:r>
          </a:p>
        </p:txBody>
      </p:sp>
    </p:spTree>
    <p:extLst>
      <p:ext uri="{BB962C8B-B14F-4D97-AF65-F5344CB8AC3E}">
        <p14:creationId xmlns:p14="http://schemas.microsoft.com/office/powerpoint/2010/main" val="13997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solidFill>
                  <a:srgbClr val="0000FF"/>
                </a:solidFill>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95</a:t>
            </a:fld>
            <a:endParaRPr lang="en-US" sz="1600">
              <a:solidFill>
                <a:srgbClr val="000000"/>
              </a:solidFill>
              <a:latin typeface="Garamond" charset="0"/>
            </a:endParaRPr>
          </a:p>
        </p:txBody>
      </p:sp>
    </p:spTree>
    <p:extLst>
      <p:ext uri="{BB962C8B-B14F-4D97-AF65-F5344CB8AC3E}">
        <p14:creationId xmlns:p14="http://schemas.microsoft.com/office/powerpoint/2010/main" val="200870898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Minimally changing memory chips</a:t>
            </a:r>
          </a:p>
          <a:p>
            <a:pPr algn="l"/>
            <a:r>
              <a:rPr lang="en-US" sz="3600" dirty="0"/>
              <a:t>2. Exploiting 3D-stacked memory</a:t>
            </a:r>
          </a:p>
        </p:txBody>
      </p:sp>
      <p:sp>
        <p:nvSpPr>
          <p:cNvPr id="4" name="Slide Number Placeholder 3"/>
          <p:cNvSpPr>
            <a:spLocks noGrp="1"/>
          </p:cNvSpPr>
          <p:nvPr>
            <p:ph type="sldNum" sz="quarter" idx="12"/>
          </p:nvPr>
        </p:nvSpPr>
        <p:spPr/>
        <p:txBody>
          <a:bodyPr/>
          <a:lstStyle/>
          <a:p>
            <a:fld id="{EF0CAD05-5F98-C240-A41D-E171A6304933}" type="slidenum">
              <a:rPr lang="en-US" smtClean="0"/>
              <a:pPr/>
              <a:t>96</a:t>
            </a:fld>
            <a:endParaRPr lang="en-US"/>
          </a:p>
        </p:txBody>
      </p:sp>
    </p:spTree>
    <p:extLst>
      <p:ext uri="{BB962C8B-B14F-4D97-AF65-F5344CB8AC3E}">
        <p14:creationId xmlns:p14="http://schemas.microsoft.com/office/powerpoint/2010/main" val="129130340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Minimally Changing DRAM</a:t>
            </a:r>
          </a:p>
        </p:txBody>
      </p:sp>
      <p:sp>
        <p:nvSpPr>
          <p:cNvPr id="3" name="Content Placeholder 2"/>
          <p:cNvSpPr>
            <a:spLocks noGrp="1"/>
          </p:cNvSpPr>
          <p:nvPr>
            <p:ph idx="1"/>
          </p:nvPr>
        </p:nvSpPr>
        <p:spPr>
          <a:xfrm>
            <a:off x="0" y="969640"/>
            <a:ext cx="9144000" cy="5123656"/>
          </a:xfrm>
        </p:spPr>
        <p:txBody>
          <a:bodyPr/>
          <a:lstStyle/>
          <a:p>
            <a:r>
              <a:rPr lang="en-US" dirty="0"/>
              <a:t>DRAM has great capability to perform </a:t>
            </a:r>
            <a:r>
              <a:rPr lang="en-US" dirty="0">
                <a:solidFill>
                  <a:srgbClr val="0000FF"/>
                </a:solidFill>
              </a:rPr>
              <a:t>bulk data movement and computation </a:t>
            </a:r>
            <a:r>
              <a:rPr lang="en-US" dirty="0"/>
              <a:t>internally with small changes</a:t>
            </a:r>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97</a:t>
            </a:fld>
            <a:endParaRPr lang="en-US" altLang="en-US" dirty="0">
              <a:solidFill>
                <a:srgbClr val="000000"/>
              </a:solidFill>
            </a:endParaRPr>
          </a:p>
        </p:txBody>
      </p:sp>
    </p:spTree>
    <p:extLst>
      <p:ext uri="{BB962C8B-B14F-4D97-AF65-F5344CB8AC3E}">
        <p14:creationId xmlns:p14="http://schemas.microsoft.com/office/powerpoint/2010/main" val="1700730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98</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a:solidFill>
                    <a:sysClr val="window" lastClr="FFFFFF"/>
                  </a:solidFill>
                  <a:latin typeface="Arial" pitchFamily="34" charset="0"/>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a:solidFill>
                    <a:srgbClr val="262626">
                      <a:lumMod val="95000"/>
                      <a:lumOff val="5000"/>
                    </a:srgbClr>
                  </a:solidFill>
                </a:rPr>
                <a:t>Zero initialization</a:t>
              </a:r>
              <a:endParaRPr lang="en-US" sz="2800" kern="0" dirty="0">
                <a:solidFill>
                  <a:srgbClr val="262626">
                    <a:lumMod val="95000"/>
                    <a:lumOff val="5000"/>
                  </a:srgbClr>
                </a:solidFill>
              </a:endParaRPr>
            </a:p>
            <a:p>
              <a:pPr algn="ctr">
                <a:defRPr/>
              </a:pPr>
              <a:r>
                <a:rPr lang="en-US" sz="2800" b="1" kern="0" dirty="0">
                  <a:solidFill>
                    <a:srgbClr val="262626">
                      <a:lumMod val="95000"/>
                      <a:lumOff val="5000"/>
                    </a:srgbClr>
                  </a:solidFill>
                </a:rPr>
                <a:t>(e.g., security)</a:t>
              </a:r>
              <a:endParaRPr lang="en-US" sz="3200" b="1" kern="0" dirty="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a:solidFill>
                    <a:srgbClr val="262626">
                      <a:lumMod val="95000"/>
                      <a:lumOff val="5000"/>
                    </a:srgbClr>
                  </a:solidFill>
                </a:rPr>
                <a:t>VM Cloning</a:t>
              </a:r>
            </a:p>
            <a:p>
              <a:pPr algn="ctr">
                <a:defRPr/>
              </a:pPr>
              <a:r>
                <a:rPr lang="en-US" sz="3200" b="1" kern="0" dirty="0" err="1">
                  <a:solidFill>
                    <a:srgbClr val="262626">
                      <a:lumMod val="95000"/>
                      <a:lumOff val="5000"/>
                    </a:srgbClr>
                  </a:solidFill>
                </a:rPr>
                <a:t>Deduplication</a:t>
              </a:r>
              <a:endParaRPr lang="en-US" sz="3200" b="1" kern="0" dirty="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a:solidFill>
                      <a:srgbClr val="262626">
                        <a:lumMod val="95000"/>
                        <a:lumOff val="5000"/>
                      </a:srgbClr>
                    </a:solidFill>
                  </a:rPr>
                  <a:t>Checkpointing</a:t>
                </a:r>
                <a:endParaRPr lang="en-US" sz="3200" b="1" kern="0" dirty="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a:solidFill>
                  <a:srgbClr val="C00000"/>
                </a:solidFill>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a:solidFill>
                  <a:srgbClr val="C00000"/>
                </a:solidFill>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 Unwanted data movement</a:t>
            </a: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99</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a:solidFill>
                  <a:srgbClr val="FF0000"/>
                </a:solidFill>
              </a:rPr>
              <a:t>1046ns, 3.6uJ    (for 4KB page copy via DMA)</a:t>
            </a: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a:solidFill>
                  <a:srgbClr val="003399"/>
                </a:solidFill>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a:solidFill>
                  <a:srgbClr val="003399"/>
                </a:solidFill>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a:solidFill>
                  <a:srgbClr val="003399"/>
                </a:solidFill>
              </a:rPr>
              <a:t>4) No unwanted data movement</a:t>
            </a: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100</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a:solidFill>
                  <a:srgbClr val="FF0000"/>
                </a:solidFill>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a:solidFill>
                  <a:srgbClr val="008000"/>
                </a:solidFill>
                <a:sym typeface="Wingdings"/>
              </a:rPr>
              <a:t>   </a:t>
            </a:r>
            <a:r>
              <a:rPr lang="en-US" sz="3200" dirty="0">
                <a:solidFill>
                  <a:srgbClr val="008000"/>
                </a:solidFill>
              </a:rPr>
              <a:t>90ns, 0.04uJ</a:t>
            </a: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a:solidFill>
                  <a:srgbClr val="D90B00"/>
                </a:solidFill>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a:solidFill>
                  <a:srgbClr val="008000"/>
                </a:solidFill>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a:solidFill>
                  <a:srgbClr val="008000"/>
                </a:solidFill>
              </a:rPr>
              <a:t>   </a:t>
            </a:r>
            <a:r>
              <a:rPr lang="en-US" sz="2000" b="1" dirty="0">
                <a:solidFill>
                  <a:srgbClr val="008000"/>
                </a:solidFill>
                <a:latin typeface="Times New Roman" charset="0"/>
                <a:ea typeface="Times New Roman" charset="0"/>
                <a:cs typeface="Times New Roman" charset="0"/>
              </a:rPr>
              <a:t>Idea: Two consecutive </a:t>
            </a:r>
            <a:r>
              <a:rPr lang="en-US" sz="2000" b="1" dirty="0" err="1">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a:solidFill>
                  <a:srgbClr val="FF0000"/>
                </a:solidFill>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a:solidFill>
                  <a:srgbClr val="FF0000"/>
                </a:solidFill>
              </a:rPr>
              <a:t>74x</a:t>
            </a: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102</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a:solidFill>
                  <a:srgbClr val="000000"/>
                </a:solidFill>
                <a:latin typeface="Tahoma" charset="0"/>
              </a:rPr>
              <a:t>Seshadri et al., “</a:t>
            </a:r>
            <a:r>
              <a:rPr lang="en-US" altLang="ja-JP" sz="1900" dirty="0" err="1">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103</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a:solidFill>
                  <a:srgbClr val="FF0000"/>
                </a:solidFill>
                <a:latin typeface="Tahoma"/>
                <a:cs typeface="Tahoma"/>
              </a:rPr>
              <a:t>Memory similar to a “conventional” accelerator</a:t>
            </a:r>
          </a:p>
        </p:txBody>
      </p:sp>
    </p:spTree>
    <p:extLst>
      <p:ext uri="{BB962C8B-B14F-4D97-AF65-F5344CB8AC3E}">
        <p14:creationId xmlns:p14="http://schemas.microsoft.com/office/powerpoint/2010/main" val="7322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Bulk Bitwise Operations</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COPY, ZERO,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105</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106</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a:solidFill>
                  <a:prstClr val="white"/>
                </a:solidFill>
                <a:latin typeface="Calibri"/>
              </a:rPr>
              <a:t>Final State</a:t>
            </a:r>
          </a:p>
          <a:p>
            <a:pPr algn="ctr">
              <a:defRPr/>
            </a:pPr>
            <a:r>
              <a:rPr lang="en-US" sz="4000" b="1" i="1" kern="0" dirty="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r>
              <a:rPr lang="en-US" sz="2800" b="1" i="1" dirty="0">
                <a:solidFill>
                  <a:prstClr val="black"/>
                </a:solidFill>
                <a:latin typeface="Calibri"/>
              </a:rPr>
              <a:t>+</a:t>
            </a:r>
            <a:r>
              <a:rPr lang="el-GR" sz="2800" b="1" i="1" dirty="0">
                <a:solidFill>
                  <a:prstClr val="black"/>
                </a:solidFill>
                <a:latin typeface="Calibri"/>
              </a:rPr>
              <a:t>δ</a:t>
            </a:r>
            <a:endParaRPr lang="en-US" sz="2800" b="1" i="1" dirty="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a:solidFill>
                  <a:prstClr val="black"/>
                </a:solidFill>
                <a:latin typeface="Calibri"/>
              </a:rPr>
              <a:t>V</a:t>
            </a:r>
            <a:r>
              <a:rPr lang="en-US" sz="2800" b="1" i="1" baseline="-25000" dirty="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a:solidFill>
                  <a:srgbClr val="000000"/>
                </a:solidFill>
              </a:rPr>
              <a:t>Seshadri+, “</a:t>
            </a:r>
            <a:r>
              <a:rPr lang="en-US" sz="1400" dirty="0">
                <a:solidFill>
                  <a:srgbClr val="0000FF"/>
                </a:solidFill>
              </a:rPr>
              <a:t>Fast Bulk Bitwise AND and OR in DRAM</a:t>
            </a:r>
            <a:r>
              <a:rPr lang="en-US" sz="1400" dirty="0">
                <a:solidFill>
                  <a:srgbClr val="000000"/>
                </a:solidFill>
              </a:rPr>
              <a:t>”, IEEE CAL 2015.</a:t>
            </a: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107</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a:solidFill>
                  <a:srgbClr val="000000"/>
                </a:solidFill>
              </a:rPr>
              <a:t>Idea: </a:t>
            </a:r>
          </a:p>
          <a:p>
            <a:pPr algn="ctr"/>
            <a:r>
              <a:rPr lang="en-US" sz="3600" dirty="0">
                <a:solidFill>
                  <a:srgbClr val="0000FF"/>
                </a:solidFill>
              </a:rPr>
              <a:t>Feed the </a:t>
            </a:r>
          </a:p>
          <a:p>
            <a:pPr algn="ctr"/>
            <a:r>
              <a:rPr lang="en-US" sz="3600" dirty="0">
                <a:solidFill>
                  <a:srgbClr val="0000FF"/>
                </a:solidFill>
              </a:rPr>
              <a:t>negated value </a:t>
            </a:r>
          </a:p>
          <a:p>
            <a:pPr algn="ctr"/>
            <a:r>
              <a:rPr lang="en-US" sz="3600" dirty="0">
                <a:solidFill>
                  <a:srgbClr val="0000FF"/>
                </a:solidFill>
              </a:rPr>
              <a:t>in the sense amplifier</a:t>
            </a:r>
          </a:p>
          <a:p>
            <a:pPr algn="ctr"/>
            <a:r>
              <a:rPr lang="en-US" sz="3600" dirty="0">
                <a:solidFill>
                  <a:srgbClr val="0000FF"/>
                </a:solidFill>
              </a:rPr>
              <a:t>into a special row</a:t>
            </a:r>
          </a:p>
        </p:txBody>
      </p:sp>
    </p:spTree>
    <p:extLst>
      <p:ext uri="{BB962C8B-B14F-4D97-AF65-F5344CB8AC3E}">
        <p14:creationId xmlns:p14="http://schemas.microsoft.com/office/powerpoint/2010/main" val="168514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Performance: In-DRAM </a:t>
            </a:r>
            <a:r>
              <a:rPr lang="en-US"/>
              <a:t>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108</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
        <p:nvSpPr>
          <p:cNvPr id="6" name="TextBox 5"/>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606751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of In-DRAM 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109</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6218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fld id="{BA2D8F13-174C-467F-9D40-7DDEF70CAB8C}" type="slidenum">
              <a:rPr lang="en-US" smtClean="0"/>
              <a:pPr/>
              <a:t>110</a:t>
            </a:fld>
            <a:endParaRPr lang="en-US"/>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97428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down)">
                                      <p:cBhvr>
                                        <p:cTn id="7" dur="250"/>
                                        <p:tgtEl>
                                          <p:spTgt spid="5">
                                            <p:graphicEl>
                                              <a:chart seriesIdx="0" categoryIdx="-4" bldStep="series"/>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25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down)">
                                      <p:cBhvr>
                                        <p:cTn id="17" dur="250"/>
                                        <p:tgtEl>
                                          <p:spTgt spid="5">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1974285499"/>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 Data Structure: Bitmap Index</a:t>
            </a:r>
          </a:p>
        </p:txBody>
      </p:sp>
      <p:sp>
        <p:nvSpPr>
          <p:cNvPr id="3" name="Content Placeholder 2"/>
          <p:cNvSpPr>
            <a:spLocks noGrp="1"/>
          </p:cNvSpPr>
          <p:nvPr>
            <p:ph idx="1"/>
          </p:nvPr>
        </p:nvSpPr>
        <p:spPr>
          <a:xfrm>
            <a:off x="304800" y="1143000"/>
            <a:ext cx="8610600" cy="1295400"/>
          </a:xfrm>
        </p:spPr>
        <p:txBody>
          <a:bodyPr/>
          <a:lstStyle/>
          <a:p>
            <a:r>
              <a:rPr lang="en-US" dirty="0"/>
              <a:t>Alternative to B-tree and its variants</a:t>
            </a:r>
          </a:p>
          <a:p>
            <a:r>
              <a:rPr lang="en-US" dirty="0"/>
              <a:t>Efficient for performing </a:t>
            </a:r>
            <a:r>
              <a:rPr lang="en-US" i="1" dirty="0">
                <a:solidFill>
                  <a:srgbClr val="FF0000"/>
                </a:solidFill>
              </a:rPr>
              <a:t>range queries</a:t>
            </a:r>
            <a:r>
              <a:rPr lang="en-US" i="1" dirty="0"/>
              <a:t> </a:t>
            </a:r>
            <a:r>
              <a:rPr lang="en-US" dirty="0"/>
              <a:t>and </a:t>
            </a:r>
            <a:r>
              <a:rPr lang="en-US" i="1" dirty="0">
                <a:solidFill>
                  <a:srgbClr val="FF0000"/>
                </a:solidFill>
              </a:rPr>
              <a:t>joins</a:t>
            </a:r>
          </a:p>
          <a:p>
            <a:r>
              <a:rPr lang="en-US" b="1" dirty="0">
                <a:solidFill>
                  <a:srgbClr val="0432FF"/>
                </a:solidFill>
              </a:rPr>
              <a:t>Many bitwise operations to perform a query</a:t>
            </a:r>
          </a:p>
          <a:p>
            <a:pPr marL="0" indent="0">
              <a:buNone/>
            </a:pPr>
            <a:endParaRPr lang="en-US" dirty="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eaLnBrk="0" fontAlgn="base" hangingPunct="0">
              <a:spcBef>
                <a:spcPct val="0"/>
              </a:spcBef>
              <a:spcAft>
                <a:spcPct val="0"/>
              </a:spcAft>
            </a:pPr>
            <a:r>
              <a:rPr lang="en-US" sz="2800" b="1" dirty="0">
                <a:solidFill>
                  <a:prstClr val="black"/>
                </a:solidFill>
                <a:latin typeface="Calibri"/>
                <a:ea typeface="ＭＳ Ｐゴシック" charset="-128"/>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age &gt; 60</a:t>
            </a:r>
          </a:p>
        </p:txBody>
      </p:sp>
    </p:spTree>
    <p:extLst>
      <p:ext uri="{BB962C8B-B14F-4D97-AF65-F5344CB8AC3E}">
        <p14:creationId xmlns:p14="http://schemas.microsoft.com/office/powerpoint/2010/main" val="239617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113</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510848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sp>
        <p:nvSpPr>
          <p:cNvPr id="7" name="TextBox 6"/>
          <p:cNvSpPr txBox="1"/>
          <p:nvPr/>
        </p:nvSpPr>
        <p:spPr>
          <a:xfrm>
            <a:off x="-10701" y="6021288"/>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Tree>
    <p:extLst>
      <p:ext uri="{BB962C8B-B14F-4D97-AF65-F5344CB8AC3E}">
        <p14:creationId xmlns:p14="http://schemas.microsoft.com/office/powerpoint/2010/main" val="981341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In-DRAM Bulk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115</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1046551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dirty="0" err="1"/>
              <a:t>Vivek</a:t>
            </a:r>
            <a:r>
              <a:rPr lang="en-US" dirty="0"/>
              <a:t> Seshadri et al., “</a:t>
            </a:r>
            <a:r>
              <a:rPr lang="en-US" b="1" dirty="0">
                <a:hlinkClick r:id="rId2"/>
              </a:rPr>
              <a:t>Ambit: In-Memory Accelerator for Bulk Bitwise Operations Using Commodity DRAM Technology</a:t>
            </a:r>
            <a:r>
              <a:rPr lang="en-US" dirty="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116</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172721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117</a:t>
            </a:fld>
            <a:endParaRPr lang="en-US"/>
          </a:p>
        </p:txBody>
      </p:sp>
    </p:spTree>
    <p:extLst>
      <p:ext uri="{BB962C8B-B14F-4D97-AF65-F5344CB8AC3E}">
        <p14:creationId xmlns:p14="http://schemas.microsoft.com/office/powerpoint/2010/main" val="70117275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Intelligent Memory Device</a:t>
            </a:r>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a:p>
          <a:p>
            <a:pPr marL="0" indent="0" algn="ctr">
              <a:buNone/>
            </a:pPr>
            <a:r>
              <a:rPr lang="en-US" sz="6400" dirty="0"/>
              <a:t>Does </a:t>
            </a:r>
            <a:r>
              <a:rPr lang="en-US" sz="6400" dirty="0">
                <a:solidFill>
                  <a:srgbClr val="FF0000"/>
                </a:solidFill>
              </a:rPr>
              <a:t>memory</a:t>
            </a:r>
          </a:p>
          <a:p>
            <a:pPr marL="0" indent="0" algn="ctr">
              <a:buNone/>
            </a:pPr>
            <a:r>
              <a:rPr lang="en-US" sz="6400" dirty="0"/>
              <a:t>have to be</a:t>
            </a:r>
          </a:p>
          <a:p>
            <a:pPr marL="0" indent="0" algn="ctr">
              <a:buNone/>
            </a:pPr>
            <a:r>
              <a:rPr lang="en-US" sz="6400" dirty="0">
                <a:solidFill>
                  <a:srgbClr val="FF0000"/>
                </a:solidFill>
              </a:rPr>
              <a:t>dumb?</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118</a:t>
            </a:fld>
            <a:endParaRPr lang="en-US">
              <a:solidFill>
                <a:srgbClr val="000000"/>
              </a:solidFill>
            </a:endParaRPr>
          </a:p>
        </p:txBody>
      </p:sp>
    </p:spTree>
    <p:extLst>
      <p:ext uri="{BB962C8B-B14F-4D97-AF65-F5344CB8AC3E}">
        <p14:creationId xmlns:p14="http://schemas.microsoft.com/office/powerpoint/2010/main" val="152709670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solidFill>
                  <a:srgbClr val="0000FF"/>
                </a:solidFill>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119</a:t>
            </a:fld>
            <a:endParaRPr lang="en-US" sz="1600">
              <a:solidFill>
                <a:srgbClr val="000000"/>
              </a:solidFill>
              <a:latin typeface="Garamond" charset="0"/>
            </a:endParaRPr>
          </a:p>
        </p:txBody>
      </p:sp>
    </p:spTree>
    <p:extLst>
      <p:ext uri="{BB962C8B-B14F-4D97-AF65-F5344CB8AC3E}">
        <p14:creationId xmlns:p14="http://schemas.microsoft.com/office/powerpoint/2010/main" val="93706662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Minimally changing memory chips</a:t>
            </a:r>
          </a:p>
          <a:p>
            <a:pPr algn="l"/>
            <a:r>
              <a:rPr lang="en-US" sz="3600" dirty="0">
                <a:solidFill>
                  <a:srgbClr val="0000FF"/>
                </a:solidFill>
              </a:rPr>
              <a:t>2. Exploiting 3D-stacked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9586420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121</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a:solidFill>
                  <a:srgbClr val="4D5494"/>
                </a:solidFill>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a:solidFill>
                  <a:srgbClr val="E5B62F"/>
                </a:solidFill>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a:solidFill>
                  <a:srgbClr val="FF0000"/>
                </a:solidFill>
              </a:rPr>
              <a:t>Other “True 3D” technologies</a:t>
            </a:r>
          </a:p>
          <a:p>
            <a:r>
              <a:rPr lang="en-US" dirty="0">
                <a:solidFill>
                  <a:srgbClr val="FF0000"/>
                </a:solidFill>
              </a:rPr>
              <a:t>under development</a:t>
            </a:r>
          </a:p>
        </p:txBody>
      </p:sp>
    </p:spTree>
    <p:extLst>
      <p:ext uri="{BB962C8B-B14F-4D97-AF65-F5344CB8AC3E}">
        <p14:creationId xmlns:p14="http://schemas.microsoft.com/office/powerpoint/2010/main" val="13372892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lvl="1"/>
            <a:r>
              <a:rPr lang="en-US" dirty="0">
                <a:solidFill>
                  <a:srgbClr val="000000"/>
                </a:solidFill>
              </a:rPr>
              <a:t>Kim+, “</a:t>
            </a:r>
            <a:r>
              <a:rPr lang="en-US" dirty="0">
                <a:solidFill>
                  <a:srgbClr val="0000FF"/>
                </a:solidFill>
              </a:rPr>
              <a:t>Ramulator: A Flexible and Extensible DRAM Simulator</a:t>
            </a:r>
            <a:r>
              <a:rPr lang="en-US" dirty="0">
                <a:solidFill>
                  <a:srgbClr val="000000"/>
                </a:solidFill>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2566088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1046551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a:t>Graph Processing</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124</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a:solidFill>
                  <a:srgbClr val="000000"/>
                </a:solidFill>
              </a:rPr>
              <a:t>Large graphs are everywhere (circa 2015)</a:t>
            </a: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dirty="0">
              <a:solidFill>
                <a:srgbClr val="000000"/>
              </a:solidFill>
            </a:endParaRPr>
          </a:p>
          <a:p>
            <a:pPr>
              <a:buClr>
                <a:srgbClr val="CC9900"/>
              </a:buClr>
            </a:pPr>
            <a:endParaRPr lang="en-US" altLang="ko-KR" dirty="0">
              <a:solidFill>
                <a:srgbClr val="000000"/>
              </a:solidFill>
            </a:endParaRPr>
          </a:p>
          <a:p>
            <a:pPr marL="0" indent="0">
              <a:buClr>
                <a:srgbClr val="CC9900"/>
              </a:buClr>
              <a:buFont typeface="Wingdings" charset="0"/>
              <a:buNone/>
            </a:pPr>
            <a:endParaRPr lang="en-US" altLang="ko-KR" sz="2000" dirty="0">
              <a:solidFill>
                <a:srgbClr val="000000"/>
              </a:solidFill>
            </a:endParaRPr>
          </a:p>
          <a:p>
            <a:pPr>
              <a:buClr>
                <a:srgbClr val="CC9900"/>
              </a:buClr>
            </a:pPr>
            <a:r>
              <a:rPr lang="en-US" altLang="ko-KR" dirty="0">
                <a:solidFill>
                  <a:srgbClr val="000000"/>
                </a:solidFill>
              </a:rPr>
              <a:t>Scalable large-scale graph processing is challenging</a:t>
            </a:r>
            <a:endParaRPr lang="ko-KR" altLang="en-US" dirty="0">
              <a:solidFill>
                <a:srgbClr val="000000"/>
              </a:solidFill>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36 Million </a:t>
              </a:r>
            </a:p>
            <a:p>
              <a:pPr algn="ctr"/>
              <a:r>
                <a:rPr lang="en-US" dirty="0">
                  <a:solidFill>
                    <a:srgbClr val="000000"/>
                  </a:solidFill>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1.4 Billion</a:t>
              </a:r>
            </a:p>
            <a:p>
              <a:pPr algn="ctr"/>
              <a:r>
                <a:rPr lang="en-US" dirty="0">
                  <a:solidFill>
                    <a:srgbClr val="000000"/>
                  </a:solidFill>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300 Million</a:t>
              </a:r>
            </a:p>
            <a:p>
              <a:pPr algn="ctr"/>
              <a:r>
                <a:rPr lang="en-US" dirty="0">
                  <a:solidFill>
                    <a:srgbClr val="000000"/>
                  </a:solidFill>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 Billion</a:t>
              </a:r>
            </a:p>
            <a:p>
              <a:pPr algn="ctr"/>
              <a:r>
                <a:rPr lang="en-US" dirty="0">
                  <a:solidFill>
                    <a:srgbClr val="000000"/>
                  </a:solidFill>
                </a:rPr>
                <a:t>Instagram Photos</a:t>
              </a: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80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125</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for</a:t>
            </a:r>
            <a:r>
              <a:rPr lang="en-US" altLang="ko-KR" sz="2400" dirty="0">
                <a:solidFill>
                  <a:sysClr val="windowText" lastClr="000000"/>
                </a:solidFill>
                <a:latin typeface="Calibri"/>
                <a:ea typeface="나눔고딕"/>
              </a:rPr>
              <a:t> (v: </a:t>
            </a:r>
            <a:r>
              <a:rPr lang="en-US" altLang="ko-KR" sz="2400" dirty="0" err="1">
                <a:solidFill>
                  <a:sysClr val="windowText" lastClr="000000"/>
                </a:solidFill>
                <a:latin typeface="Calibri"/>
                <a:ea typeface="나눔고딕"/>
              </a:rPr>
              <a:t>graph.vertices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    for</a:t>
            </a:r>
            <a:r>
              <a:rPr lang="en-US" altLang="ko-KR" sz="2400" dirty="0">
                <a:solidFill>
                  <a:sysClr val="windowText" lastClr="000000"/>
                </a:solidFill>
                <a:latin typeface="Calibri"/>
                <a:ea typeface="나눔고딕"/>
              </a:rPr>
              <a:t> (w: </a:t>
            </a:r>
            <a:r>
              <a:rPr lang="en-US" altLang="ko-KR" sz="2400" dirty="0" err="1">
                <a:solidFill>
                  <a:sysClr val="windowText" lastClr="000000"/>
                </a:solidFill>
                <a:latin typeface="Calibri"/>
                <a:ea typeface="나눔고딕"/>
              </a:rPr>
              <a:t>v.successors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r>
              <a:rPr lang="en-US" altLang="ko-KR" sz="2400" dirty="0" err="1">
                <a:solidFill>
                  <a:sysClr val="windowText" lastClr="000000"/>
                </a:solidFill>
                <a:latin typeface="Calibri"/>
                <a:ea typeface="나눔고딕"/>
              </a:rPr>
              <a:t>w.next_rank</a:t>
            </a:r>
            <a:r>
              <a:rPr lang="en-US" altLang="ko-KR" sz="2400" dirty="0">
                <a:solidFill>
                  <a:sysClr val="windowText" lastClr="000000"/>
                </a:solidFill>
                <a:latin typeface="Calibri"/>
                <a:ea typeface="나눔고딕"/>
              </a:rPr>
              <a:t> += weight * </a:t>
            </a:r>
            <a:r>
              <a:rPr lang="en-US" altLang="ko-KR" sz="2400" dirty="0" err="1">
                <a:solidFill>
                  <a:sysClr val="windowText" lastClr="000000"/>
                </a:solidFill>
                <a:latin typeface="Calibri"/>
                <a:ea typeface="나눔고딕"/>
              </a:rPr>
              <a:t>v.rank</a:t>
            </a:r>
            <a:r>
              <a:rPr lang="en-US" altLang="ko-KR" sz="2400" dirty="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a:solidFill>
                    <a:sysClr val="windowText" lastClr="000000"/>
                  </a:solidFill>
                </a:rPr>
                <a:t>weight * </a:t>
              </a:r>
              <a:r>
                <a:rPr lang="en-US" altLang="ko-KR" sz="2400" kern="0" dirty="0" err="1">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w.rank</a:t>
                </a:r>
                <a:endParaRPr lang="en-US" altLang="ko-KR" sz="1600" kern="0" dirty="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w.next_rank</a:t>
                </a:r>
                <a:endParaRPr lang="en-US" altLang="ko-KR" sz="1600" kern="0" dirty="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w.edges</a:t>
                </a:r>
                <a:endParaRPr lang="en-US" altLang="ko-KR" sz="1600" kern="0" dirty="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a:t>
                </a:r>
                <a:endParaRPr lang="en-US" altLang="ko-KR" sz="1600" kern="0" dirty="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a:solidFill>
                  <a:srgbClr val="0000FF"/>
                </a:solidFill>
              </a:rPr>
              <a:t>Interconnected set of 3D-stacked </a:t>
            </a:r>
            <a:r>
              <a:rPr lang="en-US" dirty="0" err="1">
                <a:solidFill>
                  <a:srgbClr val="0000FF"/>
                </a:solidFill>
              </a:rPr>
              <a:t>memory+logic</a:t>
            </a:r>
            <a:r>
              <a:rPr lang="en-US" dirty="0">
                <a:solidFill>
                  <a:srgbClr val="0000FF"/>
                </a:solidFill>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824525339"/>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127</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Communications via</a:t>
            </a:r>
            <a:br>
              <a:rPr lang="en-US" altLang="ko-KR" sz="2400" kern="0" dirty="0">
                <a:solidFill>
                  <a:sysClr val="windowText" lastClr="000000"/>
                </a:solidFill>
                <a:latin typeface="Calibri"/>
                <a:ea typeface="나눔고딕"/>
              </a:rPr>
            </a:br>
            <a:r>
              <a:rPr lang="en-US" altLang="ko-KR" sz="2400" kern="0" dirty="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3780000483"/>
      </p:ext>
    </p:extLst>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1585516661"/>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3228966748"/>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773743576"/>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a:t>
              </a:r>
              <a:r>
                <a:rPr lang="en-US" altLang="ko-KR" sz="2400" kern="0" dirty="0" err="1">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a:solidFill>
                  <a:srgbClr val="000000"/>
                </a:solidFill>
              </a:rPr>
              <a:t>On five graph processing algorithms</a:t>
            </a:r>
          </a:p>
        </p:txBody>
      </p:sp>
    </p:spTree>
    <p:extLst>
      <p:ext uri="{BB962C8B-B14F-4D97-AF65-F5344CB8AC3E}">
        <p14:creationId xmlns:p14="http://schemas.microsoft.com/office/powerpoint/2010/main" val="923473873"/>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135</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422543007"/>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 on Mobile Devices</a:t>
            </a:r>
          </a:p>
        </p:txBody>
      </p:sp>
      <p:sp>
        <p:nvSpPr>
          <p:cNvPr id="3" name="Content Placeholder 2"/>
          <p:cNvSpPr>
            <a:spLocks noGrp="1"/>
          </p:cNvSpPr>
          <p:nvPr>
            <p:ph idx="1"/>
          </p:nvPr>
        </p:nvSpPr>
        <p:spPr>
          <a:xfrm>
            <a:off x="228600" y="1000472"/>
            <a:ext cx="8610600" cy="4876800"/>
          </a:xfrm>
        </p:spPr>
        <p:txBody>
          <a:bodyPr/>
          <a:lstStyle/>
          <a:p>
            <a:r>
              <a:rPr lang="en-US" sz="2100" dirty="0"/>
              <a:t>Amirali Boroumand, Saugata Ghose, </a:t>
            </a:r>
            <a:r>
              <a:rPr lang="en-US" sz="2100" dirty="0" err="1"/>
              <a:t>Youngsok</a:t>
            </a:r>
            <a:r>
              <a:rPr lang="en-US" sz="2100" dirty="0"/>
              <a:t> Kim, </a:t>
            </a:r>
            <a:r>
              <a:rPr lang="en-US" sz="2100" dirty="0" err="1"/>
              <a:t>Rachata</a:t>
            </a:r>
            <a:r>
              <a:rPr lang="en-US" sz="2100" dirty="0"/>
              <a:t> </a:t>
            </a:r>
            <a:r>
              <a:rPr lang="en-US" sz="2100" dirty="0" err="1"/>
              <a:t>Ausavarungnirun</a:t>
            </a:r>
            <a:r>
              <a:rPr lang="en-US" sz="2100" dirty="0"/>
              <a:t>, Eric </a:t>
            </a:r>
            <a:r>
              <a:rPr lang="en-US" sz="2100" dirty="0" err="1"/>
              <a:t>Shiu</a:t>
            </a:r>
            <a:r>
              <a:rPr lang="en-US" sz="2100" dirty="0"/>
              <a:t>, Rahul Thakur, </a:t>
            </a:r>
            <a:r>
              <a:rPr lang="en-US" sz="2100" dirty="0" err="1"/>
              <a:t>Daehyun</a:t>
            </a:r>
            <a:r>
              <a:rPr lang="en-US" sz="2100" dirty="0"/>
              <a:t> Kim, Aki </a:t>
            </a:r>
            <a:r>
              <a:rPr lang="en-US" sz="2100" dirty="0" err="1"/>
              <a:t>Kuusela</a:t>
            </a:r>
            <a:r>
              <a:rPr lang="en-US" sz="2100" dirty="0"/>
              <a:t>, Allan </a:t>
            </a:r>
            <a:r>
              <a:rPr lang="en-US" sz="2100" dirty="0" err="1"/>
              <a:t>Knies</a:t>
            </a:r>
            <a:r>
              <a:rPr lang="en-US" sz="2100" dirty="0"/>
              <a:t>, </a:t>
            </a:r>
            <a:r>
              <a:rPr lang="en-US" sz="2100" dirty="0" err="1"/>
              <a:t>Parthasarathy</a:t>
            </a:r>
            <a:r>
              <a:rPr lang="en-US" sz="2100" dirty="0"/>
              <a:t> </a:t>
            </a:r>
            <a:r>
              <a:rPr lang="en-US" sz="2100" dirty="0" err="1"/>
              <a:t>Ranganathan</a:t>
            </a:r>
            <a:r>
              <a:rPr lang="en-US" sz="2100" dirty="0"/>
              <a:t>, and Onur Mutlu,</a:t>
            </a:r>
            <a:br>
              <a:rPr lang="en-US" sz="2100" dirty="0"/>
            </a:br>
            <a:r>
              <a:rPr lang="en-US" sz="2100" b="1" dirty="0">
                <a:hlinkClick r:id="rId2"/>
              </a:rPr>
              <a:t>"Google Workloads for Consumer Devices: Mitigating Data Movement Bottlenecks"</a:t>
            </a:r>
            <a:r>
              <a:rPr lang="en-US" sz="2100" dirty="0"/>
              <a:t> </a:t>
            </a:r>
            <a:br>
              <a:rPr lang="en-US" sz="2100" dirty="0"/>
            </a:br>
            <a:r>
              <a:rPr lang="en-US" sz="2100" i="1" dirty="0"/>
              <a:t>Proceedings of the </a:t>
            </a:r>
            <a:r>
              <a:rPr lang="en-US" sz="2100" i="1" dirty="0">
                <a:hlinkClick r:id="rId3"/>
              </a:rPr>
              <a:t>23rd International Conference on Architectural Support for Programming Languages and Operating Systems</a:t>
            </a:r>
            <a:r>
              <a:rPr lang="en-US" sz="2100" i="1" dirty="0"/>
              <a:t> (</a:t>
            </a:r>
            <a:r>
              <a:rPr lang="en-US" sz="2100" b="1" i="1" dirty="0"/>
              <a:t>ASPLOS</a:t>
            </a:r>
            <a:r>
              <a:rPr lang="en-US" sz="2100" i="1" dirty="0"/>
              <a:t>)</a:t>
            </a:r>
            <a:r>
              <a:rPr lang="en-US" sz="21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138</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077072"/>
            <a:ext cx="9144000" cy="2235200"/>
          </a:xfrm>
          <a:prstGeom prst="rect">
            <a:avLst/>
          </a:prstGeom>
        </p:spPr>
      </p:pic>
    </p:spTree>
    <p:extLst>
      <p:ext uri="{BB962C8B-B14F-4D97-AF65-F5344CB8AC3E}">
        <p14:creationId xmlns:p14="http://schemas.microsoft.com/office/powerpoint/2010/main" val="3967414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2049734446"/>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730569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3977856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2721921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55.4% and 54.2%</a:t>
            </a:r>
          </a:p>
        </p:txBody>
      </p:sp>
    </p:spTree>
    <p:extLst>
      <p:ext uri="{BB962C8B-B14F-4D97-AF65-F5344CB8AC3E}">
        <p14:creationId xmlns:p14="http://schemas.microsoft.com/office/powerpoint/2010/main" val="273776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1064722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13" name="Picture 12"/>
          <p:cNvPicPr>
            <a:picLocks noChangeAspect="1"/>
          </p:cNvPicPr>
          <p:nvPr/>
        </p:nvPicPr>
        <p:blipFill>
          <a:blip r:embed="rId4"/>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188395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075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8008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23" name="Group 22"/>
          <p:cNvGrpSpPr/>
          <p:nvPr/>
        </p:nvGrpSpPr>
        <p:grpSpPr>
          <a:xfrm>
            <a:off x="143435" y="2643094"/>
            <a:ext cx="9080329" cy="1752600"/>
            <a:chOff x="1867295" y="5452953"/>
            <a:chExt cx="6877144" cy="668851"/>
          </a:xfrm>
        </p:grpSpPr>
        <p:grpSp>
          <p:nvGrpSpPr>
            <p:cNvPr id="24" name="Group 23"/>
            <p:cNvGrpSpPr/>
            <p:nvPr/>
          </p:nvGrpSpPr>
          <p:grpSpPr>
            <a:xfrm>
              <a:off x="1867295" y="5452953"/>
              <a:ext cx="6535685" cy="668851"/>
              <a:chOff x="-93042" y="818790"/>
              <a:chExt cx="10190753" cy="388079"/>
            </a:xfrm>
          </p:grpSpPr>
          <p:sp>
            <p:nvSpPr>
              <p:cNvPr id="26" name="Rounded Rectangle 25"/>
              <p:cNvSpPr/>
              <p:nvPr/>
            </p:nvSpPr>
            <p:spPr bwMode="auto">
              <a:xfrm>
                <a:off x="109225" y="818790"/>
                <a:ext cx="9988486" cy="388079"/>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7" name="Rectangle 26"/>
              <p:cNvSpPr/>
              <p:nvPr/>
            </p:nvSpPr>
            <p:spPr>
              <a:xfrm>
                <a:off x="-93042" y="854529"/>
                <a:ext cx="9386361" cy="12540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25" name="Rectangle 24"/>
            <p:cNvSpPr/>
            <p:nvPr/>
          </p:nvSpPr>
          <p:spPr>
            <a:xfrm>
              <a:off x="2112440" y="5486396"/>
              <a:ext cx="6631999" cy="55205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Based on our analysis, we conclude that:</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Both functions are good candidates for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execution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It is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feasible </a:t>
              </a:r>
              <a:r>
                <a:rPr kumimoji="0" lang="en-US" sz="2800" b="0" i="0" u="none" strike="noStrike" kern="1200" cap="none" spc="0" normalizeH="0" baseline="0" noProof="0" dirty="0">
                  <a:ln>
                    <a:noFill/>
                  </a:ln>
                  <a:solidFill>
                    <a:prstClr val="black"/>
                  </a:solidFill>
                  <a:effectLst/>
                  <a:uLnTx/>
                  <a:uFillTx/>
                  <a:latin typeface="Gill Sans MT"/>
                  <a:ea typeface="+mn-ea"/>
                  <a:cs typeface="+mn-cs"/>
                </a:rPr>
                <a:t>to implement them in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logic</a:t>
              </a:r>
            </a:p>
          </p:txBody>
        </p:sp>
      </p:grpSp>
    </p:spTree>
    <p:extLst>
      <p:ext uri="{BB962C8B-B14F-4D97-AF65-F5344CB8AC3E}">
        <p14:creationId xmlns:p14="http://schemas.microsoft.com/office/powerpoint/2010/main" val="16768060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Evaluation Methodology </a:t>
            </a:r>
          </a:p>
        </p:txBody>
      </p:sp>
      <p:sp>
        <p:nvSpPr>
          <p:cNvPr id="3" name="Content Placeholder 2"/>
          <p:cNvSpPr>
            <a:spLocks noGrp="1"/>
          </p:cNvSpPr>
          <p:nvPr>
            <p:ph idx="1"/>
          </p:nvPr>
        </p:nvSpPr>
        <p:spPr>
          <a:xfrm>
            <a:off x="10459" y="990600"/>
            <a:ext cx="9296400" cy="5562600"/>
          </a:xfrm>
        </p:spPr>
        <p:txBody>
          <a:bodyPr>
            <a:normAutofit/>
          </a:bodyPr>
          <a:lstStyle/>
          <a:p>
            <a:pPr lvl="0"/>
            <a:r>
              <a:rPr lang="en-US" sz="2800" dirty="0">
                <a:solidFill>
                  <a:schemeClr val="tx2"/>
                </a:solidFill>
              </a:rPr>
              <a:t>System Configuration (gem5 Simulator)</a:t>
            </a:r>
          </a:p>
          <a:p>
            <a:pPr lvl="1"/>
            <a:r>
              <a:rPr lang="en-US" sz="2400" dirty="0" err="1">
                <a:solidFill>
                  <a:schemeClr val="accent2"/>
                </a:solidFill>
              </a:rPr>
              <a:t>SoC</a:t>
            </a:r>
            <a:r>
              <a:rPr lang="en-US" sz="2400" dirty="0">
                <a:solidFill>
                  <a:schemeClr val="accent2"/>
                </a:solidFill>
              </a:rPr>
              <a:t>:  </a:t>
            </a:r>
            <a:r>
              <a:rPr lang="en-US" sz="2400" dirty="0">
                <a:solidFill>
                  <a:srgbClr val="595959"/>
                </a:solidFill>
              </a:rPr>
              <a:t>4 </a:t>
            </a:r>
            <a:r>
              <a:rPr lang="en-US" sz="2400" dirty="0" err="1">
                <a:solidFill>
                  <a:srgbClr val="595959"/>
                </a:solidFill>
              </a:rPr>
              <a:t>OoO</a:t>
            </a:r>
            <a:r>
              <a:rPr lang="en-US" sz="2400" dirty="0">
                <a:solidFill>
                  <a:srgbClr val="595959"/>
                </a:solidFill>
              </a:rPr>
              <a:t> cores, 8-wide issue, 64 </a:t>
            </a:r>
            <a:r>
              <a:rPr lang="en-US" sz="2400" dirty="0" err="1">
                <a:solidFill>
                  <a:srgbClr val="595959"/>
                </a:solidFill>
              </a:rPr>
              <a:t>kB</a:t>
            </a:r>
            <a:r>
              <a:rPr lang="en-US" sz="2400" dirty="0">
                <a:solidFill>
                  <a:srgbClr val="595959"/>
                </a:solidFill>
              </a:rPr>
              <a:t> L1cache,</a:t>
            </a:r>
            <a:br>
              <a:rPr lang="en-US" sz="2400" dirty="0">
                <a:solidFill>
                  <a:srgbClr val="595959"/>
                </a:solidFill>
              </a:rPr>
            </a:br>
            <a:r>
              <a:rPr lang="en-US" sz="2400" dirty="0">
                <a:solidFill>
                  <a:srgbClr val="595959"/>
                </a:solidFill>
              </a:rPr>
              <a:t>2MB L2 cache</a:t>
            </a:r>
          </a:p>
          <a:p>
            <a:pPr lvl="1">
              <a:spcBef>
                <a:spcPts val="1776"/>
              </a:spcBef>
            </a:pPr>
            <a:r>
              <a:rPr lang="en-US" sz="2400" dirty="0">
                <a:solidFill>
                  <a:srgbClr val="C00000"/>
                </a:solidFill>
              </a:rPr>
              <a:t>PIM Core:</a:t>
            </a:r>
            <a:r>
              <a:rPr lang="en-US" sz="2400" dirty="0">
                <a:solidFill>
                  <a:srgbClr val="595959"/>
                </a:solidFill>
              </a:rPr>
              <a:t> 1 core per vault, 1-wide issue, 4-wide SIMD, </a:t>
            </a:r>
            <a:br>
              <a:rPr lang="en-US" sz="2400" dirty="0">
                <a:solidFill>
                  <a:srgbClr val="595959"/>
                </a:solidFill>
              </a:rPr>
            </a:br>
            <a:r>
              <a:rPr lang="en-US" sz="2400" dirty="0">
                <a:solidFill>
                  <a:srgbClr val="595959"/>
                </a:solidFill>
              </a:rPr>
              <a:t>32kB L1 cache</a:t>
            </a:r>
          </a:p>
          <a:p>
            <a:pPr lvl="1">
              <a:spcBef>
                <a:spcPts val="1776"/>
              </a:spcBef>
            </a:pPr>
            <a:r>
              <a:rPr lang="en-US" sz="2400" dirty="0">
                <a:solidFill>
                  <a:srgbClr val="C00000"/>
                </a:solidFill>
              </a:rPr>
              <a:t>3D-Stacked Memory: </a:t>
            </a:r>
            <a:r>
              <a:rPr lang="en-US" sz="2400" dirty="0"/>
              <a:t>2GB cube, 16 vaults per cube</a:t>
            </a:r>
          </a:p>
          <a:p>
            <a:pPr lvl="2"/>
            <a:r>
              <a:rPr lang="en-US" sz="2200" dirty="0"/>
              <a:t>Internal Bandwidth: 256GB/S </a:t>
            </a:r>
          </a:p>
          <a:p>
            <a:pPr lvl="2"/>
            <a:r>
              <a:rPr lang="en-US" sz="2200" dirty="0">
                <a:solidFill>
                  <a:srgbClr val="595959"/>
                </a:solidFill>
              </a:rPr>
              <a:t>Off-Chip Channel Bandwidth: 32 GB/s</a:t>
            </a:r>
          </a:p>
          <a:p>
            <a:pPr lvl="1">
              <a:spcBef>
                <a:spcPts val="1776"/>
              </a:spcBef>
            </a:pPr>
            <a:r>
              <a:rPr lang="en-US" sz="2400" dirty="0">
                <a:solidFill>
                  <a:srgbClr val="C00000"/>
                </a:solidFill>
              </a:rPr>
              <a:t>Baseline Memory: </a:t>
            </a:r>
            <a:r>
              <a:rPr lang="en-US" sz="2400" dirty="0"/>
              <a:t>LPDDR3, 2GB, FR-FCFS scheduler</a:t>
            </a:r>
            <a:br>
              <a:rPr lang="en-US" sz="2000" dirty="0"/>
            </a:br>
            <a:endParaRPr lang="en-US" sz="2000" dirty="0">
              <a:solidFill>
                <a:srgbClr val="595959"/>
              </a:solidFill>
            </a:endParaRPr>
          </a:p>
          <a:p>
            <a:r>
              <a:rPr lang="en-US" sz="2800" dirty="0">
                <a:solidFill>
                  <a:schemeClr val="tx2"/>
                </a:solidFill>
              </a:rPr>
              <a:t>We study each target </a:t>
            </a:r>
            <a:r>
              <a:rPr lang="en-US" sz="2800" dirty="0">
                <a:solidFill>
                  <a:srgbClr val="0000FF"/>
                </a:solidFill>
              </a:rPr>
              <a:t>in isolation </a:t>
            </a:r>
            <a:r>
              <a:rPr lang="en-US" sz="2800" dirty="0">
                <a:solidFill>
                  <a:schemeClr val="tx2"/>
                </a:solidFill>
              </a:rPr>
              <a:t>and emulate each separately and run them in our simulator</a:t>
            </a:r>
          </a:p>
          <a:p>
            <a:pPr lvl="1"/>
            <a:endParaRPr lang="en-US" sz="2400" dirty="0">
              <a:solidFill>
                <a:srgbClr val="595959"/>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3898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extLst/>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49.1%</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55.4%</a:t>
            </a:r>
          </a:p>
        </p:txBody>
      </p:sp>
      <p:sp>
        <p:nvSpPr>
          <p:cNvPr id="16" name="Rounded Rectangle 15"/>
          <p:cNvSpPr/>
          <p:nvPr/>
        </p:nvSpPr>
        <p:spPr bwMode="auto">
          <a:xfrm>
            <a:off x="919700" y="222867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17" name="Straight Arrow Connector 16"/>
          <p:cNvCxnSpPr/>
          <p:nvPr/>
        </p:nvCxnSpPr>
        <p:spPr>
          <a:xfrm>
            <a:off x="1224500" y="3905072"/>
            <a:ext cx="1676400" cy="9144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33400" y="4724400"/>
            <a:ext cx="8452900" cy="1143000"/>
            <a:chOff x="-153065" y="679005"/>
            <a:chExt cx="10073325" cy="795961"/>
          </a:xfrm>
        </p:grpSpPr>
        <p:sp>
          <p:nvSpPr>
            <p:cNvPr id="19" name="Rounded Rectangle 18"/>
            <p:cNvSpPr/>
            <p:nvPr/>
          </p:nvSpPr>
          <p:spPr bwMode="auto">
            <a:xfrm>
              <a:off x="-153065" y="679005"/>
              <a:ext cx="10073325" cy="795961"/>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0" name="Rectangle 19"/>
            <p:cNvSpPr/>
            <p:nvPr/>
          </p:nvSpPr>
          <p:spPr>
            <a:xfrm>
              <a:off x="22234" y="785133"/>
              <a:ext cx="9742221" cy="57868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82.6%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energy reduction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packing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comes from eliminating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400" b="1" i="0" u="sng" strike="noStrike" kern="1200" cap="none" spc="0" normalizeH="0" baseline="0" noProof="0" dirty="0">
                <a:ln>
                  <a:noFill/>
                </a:ln>
                <a:solidFill>
                  <a:srgbClr val="0000FF"/>
                </a:solidFill>
                <a:effectLst/>
                <a:uLnTx/>
                <a:uFillTx/>
                <a:latin typeface="Gill Sans MT"/>
                <a:ea typeface="+mn-ea"/>
                <a:cs typeface="+mn-cs"/>
              </a:endParaRPr>
            </a:p>
          </p:txBody>
        </p:sp>
      </p:grpSp>
      <p:sp>
        <p:nvSpPr>
          <p:cNvPr id="21" name="Rounded Rectangle 20"/>
          <p:cNvSpPr/>
          <p:nvPr/>
        </p:nvSpPr>
        <p:spPr bwMode="auto">
          <a:xfrm>
            <a:off x="4572000" y="22860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22" name="Straight Arrow Connector 21"/>
          <p:cNvCxnSpPr>
            <a:endCxn id="19" idx="0"/>
          </p:cNvCxnSpPr>
          <p:nvPr/>
        </p:nvCxnSpPr>
        <p:spPr>
          <a:xfrm flipH="1">
            <a:off x="4759850" y="3962400"/>
            <a:ext cx="193150" cy="7620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 name="Slide Number Placeholder 3"/>
          <p:cNvSpPr>
            <a:spLocks noGrp="1"/>
          </p:cNvSpPr>
          <p:nvPr>
            <p:ph type="sldNum" sz="quarter" idx="12"/>
          </p:nvPr>
        </p:nvSpPr>
        <p:spPr>
          <a:xfrm>
            <a:off x="7315200" y="6492883"/>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41</a:t>
            </a:r>
          </a:p>
        </p:txBody>
      </p:sp>
      <p:pic>
        <p:nvPicPr>
          <p:cNvPr id="24" name="Picture 23"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25" name="Rounded Rectangle 24"/>
          <p:cNvSpPr/>
          <p:nvPr/>
        </p:nvSpPr>
        <p:spPr bwMode="auto">
          <a:xfrm>
            <a:off x="1072100" y="253722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509607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6"/>
                                        </p:tgtEl>
                                      </p:cBhvr>
                                    </p:animEffect>
                                    <p:set>
                                      <p:cBhvr>
                                        <p:cTn id="34" dur="1" fill="hold">
                                          <p:stCondLst>
                                            <p:cond delay="499"/>
                                          </p:stCondLst>
                                        </p:cTn>
                                        <p:tgtEl>
                                          <p:spTgt spid="16"/>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1"/>
                                        </p:tgtEl>
                                      </p:cBhvr>
                                    </p:animEffect>
                                    <p:set>
                                      <p:cBhvr>
                                        <p:cTn id="40" dur="1" fill="hold">
                                          <p:stCondLst>
                                            <p:cond delay="499"/>
                                          </p:stCondLst>
                                        </p:cTn>
                                        <p:tgtEl>
                                          <p:spTgt spid="21"/>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2"/>
                                        </p:tgtEl>
                                      </p:cBhvr>
                                    </p:animEffect>
                                    <p:set>
                                      <p:cBhvr>
                                        <p:cTn id="43" dur="1" fill="hold">
                                          <p:stCondLst>
                                            <p:cond delay="499"/>
                                          </p:stCondLst>
                                        </p:cTn>
                                        <p:tgtEl>
                                          <p:spTgt spid="2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6" grpId="1" animBg="1"/>
      <p:bldP spid="21" grpId="0" animBg="1"/>
      <p:bldP spid="21" grpId="1" animBg="1"/>
      <p:bldP spid="25" grpId="0" animBg="1"/>
      <p:bldP spid="25" grpId="1"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extLst/>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improves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performance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44.6%</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54.2%</a:t>
              </a:r>
            </a:p>
          </p:txBody>
        </p:sp>
      </p:grpSp>
      <p:sp>
        <p:nvSpPr>
          <p:cNvPr id="21" name="Rounded Rectangle 20"/>
          <p:cNvSpPr/>
          <p:nvPr/>
        </p:nvSpPr>
        <p:spPr bwMode="auto">
          <a:xfrm>
            <a:off x="1143000" y="22098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2" name="Rounded Rectangle 21"/>
          <p:cNvSpPr/>
          <p:nvPr/>
        </p:nvSpPr>
        <p:spPr bwMode="auto">
          <a:xfrm>
            <a:off x="3124200" y="20574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3466235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3"/>
          <a:stretch>
            <a:fillRect/>
          </a:stretch>
        </p:blipFill>
        <p:spPr>
          <a:xfrm>
            <a:off x="3015517" y="5030786"/>
            <a:ext cx="3112967" cy="1124128"/>
          </a:xfrm>
          <a:prstGeom prst="rect">
            <a:avLst/>
          </a:prstGeom>
        </p:spPr>
      </p:pic>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352800"/>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3622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422255" y="2895600"/>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13" name="Rectangle 12"/>
          <p:cNvSpPr/>
          <p:nvPr/>
        </p:nvSpPr>
        <p:spPr>
          <a:xfrm>
            <a:off x="3049920" y="4428401"/>
            <a:ext cx="2901756"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ASPLOS 2018</a:t>
            </a:r>
          </a:p>
        </p:txBody>
      </p:sp>
      <p:pic>
        <p:nvPicPr>
          <p:cNvPr id="15" name="Picture 14"/>
          <p:cNvPicPr>
            <a:picLocks noChangeAspect="1"/>
          </p:cNvPicPr>
          <p:nvPr/>
        </p:nvPicPr>
        <p:blipFill rotWithShape="1">
          <a:blip r:embed="rId4"/>
          <a:srcRect t="27272" b="29091"/>
          <a:stretch/>
        </p:blipFill>
        <p:spPr>
          <a:xfrm>
            <a:off x="506982" y="6050611"/>
            <a:ext cx="1828800" cy="798022"/>
          </a:xfrm>
          <a:prstGeom prst="rect">
            <a:avLst/>
          </a:prstGeom>
        </p:spPr>
      </p:pic>
      <p:pic>
        <p:nvPicPr>
          <p:cNvPr id="16" name="Picture 15"/>
          <p:cNvPicPr>
            <a:picLocks noChangeAspect="1"/>
          </p:cNvPicPr>
          <p:nvPr/>
        </p:nvPicPr>
        <p:blipFill>
          <a:blip r:embed="rId5"/>
          <a:stretch>
            <a:fillRect/>
          </a:stretch>
        </p:blipFill>
        <p:spPr>
          <a:xfrm>
            <a:off x="6981825" y="4724400"/>
            <a:ext cx="1682084" cy="1657706"/>
          </a:xfrm>
          <a:prstGeom prst="rect">
            <a:avLst/>
          </a:prstGeom>
        </p:spPr>
      </p:pic>
      <p:pic>
        <p:nvPicPr>
          <p:cNvPr id="17" name="Picture 16"/>
          <p:cNvPicPr>
            <a:picLocks noChangeAspect="1"/>
          </p:cNvPicPr>
          <p:nvPr/>
        </p:nvPicPr>
        <p:blipFill rotWithShape="1">
          <a:blip r:embed="rId6"/>
          <a:srcRect t="30096" b="30046"/>
          <a:stretch/>
        </p:blipFill>
        <p:spPr>
          <a:xfrm>
            <a:off x="6632242" y="6179521"/>
            <a:ext cx="2381250" cy="533400"/>
          </a:xfrm>
          <a:prstGeom prst="rect">
            <a:avLst/>
          </a:prstGeom>
        </p:spPr>
      </p:pic>
      <p:pic>
        <p:nvPicPr>
          <p:cNvPr id="18" name="Picture 17" descr="safari.png"/>
          <p:cNvPicPr>
            <a:picLocks noChangeAspect="1"/>
          </p:cNvPicPr>
          <p:nvPr/>
        </p:nvPicPr>
        <p:blipFill rotWithShape="1">
          <a:blip r:embed="rId7" cstate="print"/>
          <a:srcRect r="1519"/>
          <a:stretch/>
        </p:blipFill>
        <p:spPr>
          <a:xfrm>
            <a:off x="476188" y="5294713"/>
            <a:ext cx="1890388" cy="555400"/>
          </a:xfrm>
          <a:prstGeom prst="rect">
            <a:avLst/>
          </a:prstGeom>
        </p:spPr>
      </p:pic>
      <p:pic>
        <p:nvPicPr>
          <p:cNvPr id="20" name="Picture 1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150460348"/>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452496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320086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155</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698415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156</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81914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80501392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272182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159</a:t>
            </a:fld>
            <a:endParaRPr lang="en-US" altLang="en-US">
              <a:solidFill>
                <a:srgbClr val="000000"/>
              </a:solidFill>
            </a:endParaRPr>
          </a:p>
        </p:txBody>
      </p:sp>
      <p:sp>
        <p:nvSpPr>
          <p:cNvPr id="5" name="Rectangle 4"/>
          <p:cNvSpPr/>
          <p:nvPr/>
        </p:nvSpPr>
        <p:spPr>
          <a:xfrm>
            <a:off x="539552" y="3645024"/>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2947298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87269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Simple PIM Operations as ISA Extensions (II)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55"/>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5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67"/>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6" name="직사각형 4"/>
          <p:cNvSpPr/>
          <p:nvPr/>
        </p:nvSpPr>
        <p:spPr>
          <a:xfrm>
            <a:off x="1331640" y="2321188"/>
            <a:ext cx="2926595" cy="39540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27"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grpSp>
        <p:nvGrpSpPr>
          <p:cNvPr id="28" name="그룹 38"/>
          <p:cNvGrpSpPr/>
          <p:nvPr/>
        </p:nvGrpSpPr>
        <p:grpSpPr>
          <a:xfrm>
            <a:off x="1344376" y="3447126"/>
            <a:ext cx="2158320" cy="2358138"/>
            <a:chOff x="3611086" y="1847573"/>
            <a:chExt cx="1825010" cy="1993970"/>
          </a:xfrm>
        </p:grpSpPr>
        <p:pic>
          <p:nvPicPr>
            <p:cNvPr id="29"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30" name="TextBox 29"/>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31" name="직사각형 56"/>
          <p:cNvSpPr/>
          <p:nvPr/>
        </p:nvSpPr>
        <p:spPr>
          <a:xfrm>
            <a:off x="1735488" y="4265934"/>
            <a:ext cx="1376095"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2" name="직선 화살표 연결선 58"/>
          <p:cNvCxnSpPr>
            <a:stCxn id="24" idx="1"/>
            <a:endCxn id="31" idx="3"/>
          </p:cNvCxnSpPr>
          <p:nvPr/>
        </p:nvCxnSpPr>
        <p:spPr>
          <a:xfrm flipH="1">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cxnSp>
        <p:nvCxnSpPr>
          <p:cNvPr id="33" name="직선 화살표 연결선 62"/>
          <p:cNvCxnSpPr>
            <a:stCxn id="31" idx="3"/>
            <a:endCxn id="24" idx="1"/>
          </p:cNvCxnSpPr>
          <p:nvPr/>
        </p:nvCxnSpPr>
        <p:spPr>
          <a:xfrm>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4" name="직사각형 66"/>
          <p:cNvSpPr/>
          <p:nvPr/>
        </p:nvSpPr>
        <p:spPr>
          <a:xfrm>
            <a:off x="1735487" y="4265934"/>
            <a:ext cx="1376096"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5" name="TextBox 34"/>
          <p:cNvSpPr txBox="1"/>
          <p:nvPr/>
        </p:nvSpPr>
        <p:spPr>
          <a:xfrm>
            <a:off x="3761316" y="4488741"/>
            <a:ext cx="1486754"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6" name="TextBox 35"/>
          <p:cNvSpPr txBox="1"/>
          <p:nvPr/>
        </p:nvSpPr>
        <p:spPr>
          <a:xfrm>
            <a:off x="3087685" y="5909210"/>
            <a:ext cx="2968633"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Conventional Architecture</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Tree>
    <p:extLst>
      <p:ext uri="{BB962C8B-B14F-4D97-AF65-F5344CB8AC3E}">
        <p14:creationId xmlns:p14="http://schemas.microsoft.com/office/powerpoint/2010/main" val="23616203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right)">
                                      <p:cBhvr>
                                        <p:cTn id="12" dur="500"/>
                                        <p:tgtEl>
                                          <p:spTgt spid="32"/>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200"/>
                                        <p:tgtEl>
                                          <p:spTgt spid="31"/>
                                        </p:tgtEl>
                                      </p:cBhvr>
                                    </p:animEffect>
                                  </p:childTnLst>
                                </p:cTn>
                              </p:par>
                            </p:childTnLst>
                          </p:cTn>
                        </p:par>
                        <p:par>
                          <p:cTn id="17" fill="hold">
                            <p:stCondLst>
                              <p:cond delay="700"/>
                            </p:stCondLst>
                            <p:childTnLst>
                              <p:par>
                                <p:cTn id="18" presetID="22" presetClass="exit" presetSubtype="2" fill="hold" nodeType="afterEffect">
                                  <p:stCondLst>
                                    <p:cond delay="0"/>
                                  </p:stCondLst>
                                  <p:childTnLst>
                                    <p:animEffect transition="out" filter="wipe(right)">
                                      <p:cBhvr>
                                        <p:cTn id="19" dur="500"/>
                                        <p:tgtEl>
                                          <p:spTgt spid="32"/>
                                        </p:tgtEl>
                                      </p:cBhvr>
                                    </p:animEffect>
                                    <p:set>
                                      <p:cBhvr>
                                        <p:cTn id="20" dur="1" fill="hold">
                                          <p:stCondLst>
                                            <p:cond delay="499"/>
                                          </p:stCondLst>
                                        </p:cTn>
                                        <p:tgtEl>
                                          <p:spTgt spid="3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200"/>
                                        <p:tgtEl>
                                          <p:spTgt spid="34"/>
                                        </p:tgtEl>
                                      </p:cBhvr>
                                    </p:animEffect>
                                  </p:childTnLst>
                                </p:cTn>
                              </p:par>
                            </p:childTnLst>
                          </p:cTn>
                        </p:par>
                        <p:par>
                          <p:cTn id="26" fill="hold">
                            <p:stCondLst>
                              <p:cond delay="2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200"/>
                                        <p:tgtEl>
                                          <p:spTgt spid="25"/>
                                        </p:tgtEl>
                                      </p:cBhvr>
                                    </p:animEffect>
                                  </p:childTnLst>
                                </p:cTn>
                              </p:par>
                            </p:childTnLst>
                          </p:cTn>
                        </p:par>
                        <p:par>
                          <p:cTn id="38" fill="hold">
                            <p:stCondLst>
                              <p:cond delay="700"/>
                            </p:stCondLst>
                            <p:childTnLst>
                              <p:par>
                                <p:cTn id="39" presetID="22" presetClass="exit" presetSubtype="8" fill="hold" nodeType="afterEffect">
                                  <p:stCondLst>
                                    <p:cond delay="0"/>
                                  </p:stCondLst>
                                  <p:childTnLst>
                                    <p:animEffect transition="out" filter="wipe(left)">
                                      <p:cBhvr>
                                        <p:cTn id="40" dur="500"/>
                                        <p:tgtEl>
                                          <p:spTgt spid="33"/>
                                        </p:tgtEl>
                                      </p:cBhvr>
                                    </p:animEffect>
                                    <p:set>
                                      <p:cBhvr>
                                        <p:cTn id="41" dur="1" fill="hold">
                                          <p:stCondLst>
                                            <p:cond delay="499"/>
                                          </p:stCondLst>
                                        </p:cTn>
                                        <p:tgtEl>
                                          <p:spTgt spid="33"/>
                                        </p:tgtEl>
                                        <p:attrNameLst>
                                          <p:attrName>style.visibility</p:attrName>
                                        </p:attrNameLst>
                                      </p:cBhvr>
                                      <p:to>
                                        <p:strVal val="hidden"/>
                                      </p:to>
                                    </p:set>
                                  </p:childTnLst>
                                </p:cTn>
                              </p:par>
                            </p:childTnLst>
                          </p:cTn>
                        </p:par>
                        <p:par>
                          <p:cTn id="42" fill="hold">
                            <p:stCondLst>
                              <p:cond delay="1200"/>
                            </p:stCondLst>
                            <p:childTnLst>
                              <p:par>
                                <p:cTn id="43" presetID="10" presetClass="exit" presetSubtype="0" fill="hold" grpId="1" nodeType="afterEffect">
                                  <p:stCondLst>
                                    <p:cond delay="0"/>
                                  </p:stCondLst>
                                  <p:childTnLst>
                                    <p:animEffect transition="out" filter="fade">
                                      <p:cBhvr>
                                        <p:cTn id="44" dur="200"/>
                                        <p:tgtEl>
                                          <p:spTgt spid="34"/>
                                        </p:tgtEl>
                                      </p:cBhvr>
                                    </p:animEffect>
                                    <p:set>
                                      <p:cBhvr>
                                        <p:cTn id="45" dur="1" fill="hold">
                                          <p:stCondLst>
                                            <p:cond delay="199"/>
                                          </p:stCondLst>
                                        </p:cTn>
                                        <p:tgtEl>
                                          <p:spTgt spid="3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2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31" grpId="0" animBg="1"/>
      <p:bldP spid="31" grpId="1" animBg="1"/>
      <p:bldP spid="34" grpId="0" animBg="1"/>
      <p:bldP spid="34" grpId="1" animBg="1"/>
      <p:bldP spid="35"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Simple PIM Operations as ISA Extensions (III)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20"/>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2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24"/>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grpSp>
        <p:nvGrpSpPr>
          <p:cNvPr id="26" name="그룹 25"/>
          <p:cNvGrpSpPr/>
          <p:nvPr/>
        </p:nvGrpSpPr>
        <p:grpSpPr>
          <a:xfrm>
            <a:off x="1344376" y="3447126"/>
            <a:ext cx="2158320" cy="2358138"/>
            <a:chOff x="3611086" y="1847573"/>
            <a:chExt cx="1825010" cy="1993970"/>
          </a:xfrm>
        </p:grpSpPr>
        <p:pic>
          <p:nvPicPr>
            <p:cNvPr id="27"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28" name="TextBox 27"/>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9" name="직사각형 28"/>
          <p:cNvSpPr/>
          <p:nvPr/>
        </p:nvSpPr>
        <p:spPr>
          <a:xfrm>
            <a:off x="2051721" y="4265934"/>
            <a:ext cx="743628"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value</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0" name="TextBox 29"/>
          <p:cNvSpPr txBox="1"/>
          <p:nvPr/>
        </p:nvSpPr>
        <p:spPr>
          <a:xfrm>
            <a:off x="3826238" y="4488741"/>
            <a:ext cx="1356910"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8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0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cxnSp>
        <p:nvCxnSpPr>
          <p:cNvPr id="31" name="직선 화살표 연결선 30"/>
          <p:cNvCxnSpPr>
            <a:stCxn id="29" idx="3"/>
            <a:endCxn id="24" idx="1"/>
          </p:cNvCxnSpPr>
          <p:nvPr/>
        </p:nvCxnSpPr>
        <p:spPr>
          <a:xfrm>
            <a:off x="2795349" y="4411730"/>
            <a:ext cx="3209123"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2" name="TextBox 31"/>
          <p:cNvSpPr txBox="1"/>
          <p:nvPr/>
        </p:nvSpPr>
        <p:spPr>
          <a:xfrm>
            <a:off x="3390659" y="5909210"/>
            <a:ext cx="2362699"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In-Memory Addition</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3" name="직사각형 42"/>
          <p:cNvSpPr/>
          <p:nvPr/>
        </p:nvSpPr>
        <p:spPr>
          <a:xfrm>
            <a:off x="1331640" y="2322042"/>
            <a:ext cx="4405772"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34"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sp>
        <p:nvSpPr>
          <p:cNvPr id="35" name="직사각형 16"/>
          <p:cNvSpPr/>
          <p:nvPr/>
        </p:nvSpPr>
        <p:spPr>
          <a:xfrm>
            <a:off x="6310536" y="1647408"/>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6" name="구부러진 연결선 17"/>
          <p:cNvCxnSpPr>
            <a:stCxn id="33" idx="3"/>
            <a:endCxn id="35" idx="1"/>
          </p:cNvCxnSpPr>
          <p:nvPr/>
        </p:nvCxnSpPr>
        <p:spPr>
          <a:xfrm flipV="1">
            <a:off x="5737412" y="1838924"/>
            <a:ext cx="573124" cy="680823"/>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Tree>
    <p:extLst>
      <p:ext uri="{BB962C8B-B14F-4D97-AF65-F5344CB8AC3E}">
        <p14:creationId xmlns:p14="http://schemas.microsoft.com/office/powerpoint/2010/main" val="4135085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2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200"/>
                                        <p:tgtEl>
                                          <p:spTgt spid="2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200"/>
                                        <p:tgtEl>
                                          <p:spTgt spid="25"/>
                                        </p:tgtEl>
                                      </p:cBhvr>
                                    </p:animEffect>
                                  </p:childTnLst>
                                </p:cTn>
                              </p:par>
                            </p:childTnLst>
                          </p:cTn>
                        </p:par>
                        <p:par>
                          <p:cTn id="26" fill="hold">
                            <p:stCondLst>
                              <p:cond delay="700"/>
                            </p:stCondLst>
                            <p:childTnLst>
                              <p:par>
                                <p:cTn id="27" presetID="22" presetClass="exit" presetSubtype="8" fill="hold" nodeType="afterEffect">
                                  <p:stCondLst>
                                    <p:cond delay="0"/>
                                  </p:stCondLst>
                                  <p:childTnLst>
                                    <p:animEffect transition="out" filter="wipe(left)">
                                      <p:cBhvr>
                                        <p:cTn id="28" dur="500"/>
                                        <p:tgtEl>
                                          <p:spTgt spid="31"/>
                                        </p:tgtEl>
                                      </p:cBhvr>
                                    </p:animEffect>
                                    <p:set>
                                      <p:cBhvr>
                                        <p:cTn id="29" dur="1" fill="hold">
                                          <p:stCondLst>
                                            <p:cond delay="499"/>
                                          </p:stCondLst>
                                        </p:cTn>
                                        <p:tgtEl>
                                          <p:spTgt spid="31"/>
                                        </p:tgtEl>
                                        <p:attrNameLst>
                                          <p:attrName>style.visibility</p:attrName>
                                        </p:attrNameLst>
                                      </p:cBhvr>
                                      <p:to>
                                        <p:strVal val="hidden"/>
                                      </p:to>
                                    </p:set>
                                  </p:childTnLst>
                                </p:cTn>
                              </p:par>
                            </p:childTnLst>
                          </p:cTn>
                        </p:par>
                        <p:par>
                          <p:cTn id="30" fill="hold">
                            <p:stCondLst>
                              <p:cond delay="1200"/>
                            </p:stCondLst>
                            <p:childTnLst>
                              <p:par>
                                <p:cTn id="31" presetID="10" presetClass="exit" presetSubtype="0" fill="hold" grpId="1" nodeType="afterEffect">
                                  <p:stCondLst>
                                    <p:cond delay="0"/>
                                  </p:stCondLst>
                                  <p:childTnLst>
                                    <p:animEffect transition="out" filter="fade">
                                      <p:cBhvr>
                                        <p:cTn id="32" dur="200"/>
                                        <p:tgtEl>
                                          <p:spTgt spid="29"/>
                                        </p:tgtEl>
                                      </p:cBhvr>
                                    </p:animEffect>
                                    <p:set>
                                      <p:cBhvr>
                                        <p:cTn id="33" dur="1" fill="hold">
                                          <p:stCondLst>
                                            <p:cond delay="199"/>
                                          </p:stCondLst>
                                        </p:cTn>
                                        <p:tgtEl>
                                          <p:spTgt spid="29"/>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2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P spid="29" grpId="1" animBg="1"/>
      <p:bldP spid="30" grpId="0"/>
      <p:bldP spid="3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3438916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Example (Abstract) PEI </a:t>
            </a:r>
            <a:r>
              <a:rPr lang="en-US" dirty="0" err="1"/>
              <a:t>uArchitecture</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Out-Of-Order Core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L1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L2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Last-Level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HMC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3D-stacked Memory </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32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32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1" i="0" u="none" strike="noStrike" kern="0" cap="none" spc="0" normalizeH="0" baseline="0" noProof="0" dirty="0">
                  <a:ln>
                    <a:noFill/>
                  </a:ln>
                  <a:solidFill>
                    <a:sysClr val="windowText" lastClr="000000"/>
                  </a:solidFill>
                  <a:effectLst/>
                  <a:uLnTx/>
                  <a:uFillTx/>
                  <a:latin typeface="Calibri"/>
                  <a:ea typeface="나눔고딕"/>
                  <a:cs typeface="+mn-cs"/>
                </a:rPr>
                <a:t>PCU </a:t>
              </a:r>
              <a:r>
                <a:rPr kumimoji="0" lang="en-US" altLang="ko-KR" sz="1200" b="0" i="0" u="none" strike="noStrike" kern="0" cap="none" spc="0" normalizeH="0" baseline="0" noProof="0" dirty="0">
                  <a:ln>
                    <a:noFill/>
                  </a:ln>
                  <a:solidFill>
                    <a:sysClr val="windowText" lastClr="000000"/>
                  </a:solidFill>
                  <a:effectLst/>
                  <a:uLnTx/>
                  <a:uFillTx/>
                  <a:latin typeface="Calibri"/>
                  <a:ea typeface="나눔고딕"/>
                  <a:cs typeface="+mn-cs"/>
                </a:rPr>
                <a:t>(PEI Computation Unit)</a:t>
              </a:r>
              <a:endParaRPr kumimoji="0" lang="ko-KR" altLang="en-US" sz="12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PIM Directory</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Locality Monitor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ysClr val="windowText" lastClr="000000"/>
                    </a:solidFill>
                    <a:effectLst/>
                    <a:uLnTx/>
                    <a:uFillTx/>
                    <a:latin typeface="Tahoma"/>
                    <a:ea typeface="+mn-ea"/>
                    <a:cs typeface="+mn-cs"/>
                  </a:rPr>
                  <a:t>PMU</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(PEI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err="1">
                    <a:ln>
                      <a:noFill/>
                    </a:ln>
                    <a:solidFill>
                      <a:sysClr val="windowText" lastClr="000000"/>
                    </a:solidFill>
                    <a:effectLst/>
                    <a:uLnTx/>
                    <a:uFillTx/>
                    <a:latin typeface="Tahoma"/>
                    <a:ea typeface="+mn-ea"/>
                    <a:cs typeface="+mn-cs"/>
                  </a:rPr>
                  <a:t>Mgmt</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Unit)</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Example PEI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uArchitecture</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2217449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251378056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53318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126859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Offloading of Critical Code</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4594904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800" dirty="0"/>
              <a:t>Automatic Offloading of Prefetch Mechanisms</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hlinkClick r:id="rId2"/>
              </a:rPr>
              <a:t>"Continuous Runahead: Transparent Hardware Acceleration for Memory Intensive Workloads"</a:t>
            </a:r>
            <a:br>
              <a:rPr lang="en-US" sz="2000" dirty="0"/>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a:stretch>
            <a:fillRect/>
          </a:stretch>
        </p:blipFill>
        <p:spPr>
          <a:xfrm>
            <a:off x="0" y="4027286"/>
            <a:ext cx="9144000" cy="1705970"/>
          </a:xfrm>
          <a:prstGeom prst="rect">
            <a:avLst/>
          </a:prstGeom>
        </p:spPr>
      </p:pic>
    </p:spTree>
    <p:extLst>
      <p:ext uri="{BB962C8B-B14F-4D97-AF65-F5344CB8AC3E}">
        <p14:creationId xmlns:p14="http://schemas.microsoft.com/office/powerpoint/2010/main" val="3606537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 y="152400"/>
            <a:ext cx="9167936" cy="1066800"/>
          </a:xfrm>
        </p:spPr>
        <p:txBody>
          <a:bodyPr/>
          <a:lstStyle/>
          <a:p>
            <a:r>
              <a:rPr lang="en-US" dirty="0"/>
              <a:t>Efficient Automatic Data Coherence Support</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4493592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171</a:t>
            </a:fld>
            <a:endParaRPr lang="en-US">
              <a:solidFill>
                <a:srgbClr val="000000"/>
              </a:solidFill>
            </a:endParaRPr>
          </a:p>
        </p:txBody>
      </p:sp>
    </p:spTree>
    <p:extLst>
      <p:ext uri="{BB962C8B-B14F-4D97-AF65-F5344CB8AC3E}">
        <p14:creationId xmlns:p14="http://schemas.microsoft.com/office/powerpoint/2010/main" val="1024602735"/>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High-Performance</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172</a:t>
            </a:fld>
            <a:endParaRPr 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7483442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solidFill>
                  <a:srgbClr val="0000FF"/>
                </a:solidFill>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174</a:t>
            </a:fld>
            <a:endParaRPr lang="en-US" sz="1600">
              <a:solidFill>
                <a:srgbClr val="000000"/>
              </a:solidFill>
              <a:latin typeface="Garamond" charset="0"/>
            </a:endParaRPr>
          </a:p>
        </p:txBody>
      </p:sp>
    </p:spTree>
    <p:extLst>
      <p:ext uri="{BB962C8B-B14F-4D97-AF65-F5344CB8AC3E}">
        <p14:creationId xmlns:p14="http://schemas.microsoft.com/office/powerpoint/2010/main" val="246047291"/>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175</a:t>
            </a:fld>
            <a:endParaRPr lang="en-US" sz="1600">
              <a:solidFill>
                <a:srgbClr val="000000"/>
              </a:solidFill>
              <a:latin typeface="Garamond" charset="0"/>
            </a:endParaRPr>
          </a:p>
        </p:txBody>
      </p:sp>
    </p:spTree>
    <p:extLst>
      <p:ext uri="{BB962C8B-B14F-4D97-AF65-F5344CB8AC3E}">
        <p14:creationId xmlns:p14="http://schemas.microsoft.com/office/powerpoint/2010/main" val="1024602735"/>
      </p:ext>
    </p:extLst>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Barriers to Adoption of PIM</a:t>
            </a:r>
          </a:p>
        </p:txBody>
      </p:sp>
      <p:sp>
        <p:nvSpPr>
          <p:cNvPr id="3" name="Content Placeholder 2"/>
          <p:cNvSpPr>
            <a:spLocks noGrp="1"/>
          </p:cNvSpPr>
          <p:nvPr>
            <p:ph idx="1"/>
          </p:nvPr>
        </p:nvSpPr>
        <p:spPr/>
        <p:txBody>
          <a:bodyPr/>
          <a:lstStyle/>
          <a:p>
            <a:pPr marL="0" indent="0">
              <a:buNone/>
            </a:pPr>
            <a:r>
              <a:rPr lang="en-US" dirty="0"/>
              <a:t>1. Functionality of and applications for PIM</a:t>
            </a:r>
          </a:p>
          <a:p>
            <a:pPr marL="0" indent="0">
              <a:buNone/>
            </a:pPr>
            <a:endParaRPr lang="en-US" dirty="0"/>
          </a:p>
          <a:p>
            <a:pPr marL="0" indent="0">
              <a:buNone/>
            </a:pPr>
            <a:r>
              <a:rPr lang="en-US" dirty="0"/>
              <a:t>2. Ease of programming (interfaces and compiler/HW support)</a:t>
            </a:r>
          </a:p>
          <a:p>
            <a:pPr marL="0" indent="0">
              <a:buNone/>
            </a:pPr>
            <a:endParaRPr lang="en-US" dirty="0"/>
          </a:p>
          <a:p>
            <a:pPr marL="0" indent="0">
              <a:buNone/>
            </a:pPr>
            <a:r>
              <a:rPr lang="en-US" dirty="0"/>
              <a:t>3. System support: coherence &amp; virtual memory</a:t>
            </a:r>
          </a:p>
          <a:p>
            <a:pPr marL="0" indent="0">
              <a:buNone/>
            </a:pPr>
            <a:endParaRPr lang="en-US" dirty="0"/>
          </a:p>
          <a:p>
            <a:pPr marL="0" indent="0">
              <a:buNone/>
            </a:pPr>
            <a:r>
              <a:rPr lang="en-US" dirty="0"/>
              <a:t>4. Runtime systems for adaptive scheduling, data mapping, access/sharing control</a:t>
            </a:r>
          </a:p>
          <a:p>
            <a:pPr marL="0" indent="0">
              <a:buNone/>
            </a:pPr>
            <a:endParaRPr lang="en-US" dirty="0"/>
          </a:p>
          <a:p>
            <a:pPr marL="0" indent="0">
              <a:buNone/>
            </a:pPr>
            <a:r>
              <a:rPr lang="en-US" dirty="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176</a:t>
            </a:fld>
            <a:endParaRPr lang="en-US" alt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177</a:t>
            </a:fld>
            <a:endParaRPr lang="en-US" altLang="en-US"/>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1506647142"/>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791773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74634018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a:solidFill>
                  <a:srgbClr val="0070C0"/>
                </a:solidFill>
              </a:rPr>
              <a:t>Challenge 2:</a:t>
            </a:r>
            <a:r>
              <a:rPr lang="en-US" dirty="0">
                <a:solidFill>
                  <a:srgbClr val="0070C0"/>
                </a:solidFill>
              </a:rPr>
              <a:t> How should data be mapped to different 3D memory stacks? </a:t>
            </a:r>
          </a:p>
          <a:p>
            <a:endParaRPr lang="en-US" dirty="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08055297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181</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743648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182</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46572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Traditional</a:t>
            </a:r>
          </a:p>
          <a:p>
            <a:pPr>
              <a:defRPr/>
            </a:pPr>
            <a:r>
              <a:rPr lang="en-US" sz="1600" kern="0" dirty="0">
                <a:solidFill>
                  <a:srgbClr val="0000FF"/>
                </a:solidFill>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No coherence</a:t>
            </a:r>
          </a:p>
          <a:p>
            <a:pPr>
              <a:defRPr/>
            </a:pPr>
            <a:r>
              <a:rPr lang="en-US" sz="1600" kern="0" dirty="0">
                <a:solidFill>
                  <a:srgbClr val="0000FF"/>
                </a:solidFill>
              </a:rPr>
              <a:t>overhead</a:t>
            </a:r>
          </a:p>
        </p:txBody>
      </p:sp>
    </p:spTree>
    <p:extLst>
      <p:ext uri="{BB962C8B-B14F-4D97-AF65-F5344CB8AC3E}">
        <p14:creationId xmlns:p14="http://schemas.microsoft.com/office/powerpoint/2010/main" val="1863674296"/>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184</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61867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185</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10512637"/>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186</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420325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t>Ramulator: A Flexible and Extensible DRAM Simulator</a:t>
            </a:r>
            <a:r>
              <a:rPr lang="en-US" dirty="0"/>
              <a:t>”, IEEE CAL 2015.</a:t>
            </a:r>
          </a:p>
          <a:p>
            <a:pPr lvl="1"/>
            <a:r>
              <a:rPr lang="en-US" dirty="0">
                <a:hlinkClick r:id="rId2"/>
              </a:rPr>
              <a:t>https://github.com/CMU-SAFARI/ramulator</a:t>
            </a:r>
            <a:r>
              <a:rPr lang="en-US" dirty="0"/>
              <a:t> </a:t>
            </a:r>
          </a:p>
          <a:p>
            <a:pPr lvl="1"/>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187</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2097549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 FPGA-based Test-bed for PIM?</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188</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760837275"/>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D839BB-43D8-424C-8CAF-5A2A72DCF48E}"/>
              </a:ext>
            </a:extLst>
          </p:cNvPr>
          <p:cNvSpPr>
            <a:spLocks noGrp="1"/>
          </p:cNvSpPr>
          <p:nvPr>
            <p:ph type="title"/>
          </p:nvPr>
        </p:nvSpPr>
        <p:spPr>
          <a:xfrm>
            <a:off x="36512" y="152400"/>
            <a:ext cx="9107488" cy="1066800"/>
          </a:xfrm>
        </p:spPr>
        <p:txBody>
          <a:bodyPr/>
          <a:lstStyle/>
          <a:p>
            <a:r>
              <a:rPr lang="en-US" dirty="0"/>
              <a:t>Simulation Infrastructures for PIM (in SSDs) </a:t>
            </a:r>
          </a:p>
        </p:txBody>
      </p:sp>
      <p:sp>
        <p:nvSpPr>
          <p:cNvPr id="3" name="Content Placeholder 2">
            <a:extLst>
              <a:ext uri="{FF2B5EF4-FFF2-40B4-BE49-F238E27FC236}">
                <a16:creationId xmlns:a16="http://schemas.microsoft.com/office/drawing/2014/main" id="{5C712F74-6B28-D841-B533-58900DCB16AC}"/>
              </a:ext>
            </a:extLst>
          </p:cNvPr>
          <p:cNvSpPr>
            <a:spLocks noGrp="1"/>
          </p:cNvSpPr>
          <p:nvPr>
            <p:ph idx="1"/>
          </p:nvPr>
        </p:nvSpPr>
        <p:spPr>
          <a:xfrm>
            <a:off x="228600" y="1052736"/>
            <a:ext cx="8735888" cy="5195664"/>
          </a:xfrm>
        </p:spPr>
        <p:txBody>
          <a:bodyPr/>
          <a:lstStyle/>
          <a:p>
            <a:r>
              <a:rPr lang="en-US" sz="2200" dirty="0" err="1"/>
              <a:t>Arash</a:t>
            </a:r>
            <a:r>
              <a:rPr lang="en-US" sz="2200" dirty="0"/>
              <a:t> </a:t>
            </a:r>
            <a:r>
              <a:rPr lang="en-US" sz="2200" dirty="0" err="1"/>
              <a:t>Tavakkol</a:t>
            </a:r>
            <a:r>
              <a:rPr lang="en-US" sz="2200" dirty="0"/>
              <a:t>, Juan Gomez-Luna, Mohammad </a:t>
            </a:r>
            <a:r>
              <a:rPr lang="en-US" sz="2200" dirty="0" err="1"/>
              <a:t>Sadrosadati</a:t>
            </a:r>
            <a:r>
              <a:rPr lang="en-US" sz="2200" dirty="0"/>
              <a:t>, Saugata Ghose, and </a:t>
            </a:r>
            <a:r>
              <a:rPr lang="en-US" sz="2200" u="sng" dirty="0"/>
              <a:t>Onur Mutlu</a:t>
            </a:r>
            <a:r>
              <a:rPr lang="en-US" sz="2200" dirty="0"/>
              <a:t>,</a:t>
            </a:r>
            <a:br>
              <a:rPr lang="en-US" sz="2200" dirty="0"/>
            </a:br>
            <a:r>
              <a:rPr lang="en-US" sz="2200" b="1" dirty="0">
                <a:hlinkClick r:id="rId2"/>
              </a:rPr>
              <a:t>"MQSim: A Framework for Enabling Realistic Studies of Modern Multi-Queue SSD Devices"</a:t>
            </a:r>
            <a:r>
              <a:rPr lang="en-US" sz="2200" dirty="0"/>
              <a:t> </a:t>
            </a:r>
            <a:br>
              <a:rPr lang="en-US" sz="2200" dirty="0"/>
            </a:br>
            <a:r>
              <a:rPr lang="en-US" sz="2200" i="1" dirty="0"/>
              <a:t>Proceedings of the </a:t>
            </a:r>
            <a:r>
              <a:rPr lang="en-US" sz="2200" i="1" dirty="0">
                <a:hlinkClick r:id="rId3"/>
              </a:rPr>
              <a:t>16th USENIX Conference on File and Storage Technologies</a:t>
            </a:r>
            <a:r>
              <a:rPr lang="en-US" sz="2200" i="1" dirty="0"/>
              <a:t> (</a:t>
            </a:r>
            <a:r>
              <a:rPr lang="en-US" sz="2200" b="1" i="1" dirty="0"/>
              <a:t>FAST</a:t>
            </a:r>
            <a:r>
              <a:rPr lang="en-US" sz="2200" i="1" dirty="0"/>
              <a:t>)</a:t>
            </a:r>
            <a:r>
              <a:rPr lang="en-US" sz="2200" dirty="0"/>
              <a:t>, Oakland, CA, USA, February 2018.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br>
              <a:rPr lang="en-US" sz="2200" dirty="0"/>
            </a:br>
            <a:r>
              <a:rPr lang="en-US" sz="2200" dirty="0"/>
              <a:t>[</a:t>
            </a:r>
            <a:r>
              <a:rPr lang="en-US" sz="2200" dirty="0">
                <a:hlinkClick r:id="rId6"/>
              </a:rPr>
              <a:t>Source Code</a:t>
            </a:r>
            <a:r>
              <a:rPr lang="en-US" sz="2200" dirty="0"/>
              <a:t>]</a:t>
            </a:r>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FF20A0E3-30D2-7348-A4A3-B62A6A532B3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B63E2A7-3F04-604C-BE9D-519B84F4A2C1}"/>
              </a:ext>
            </a:extLst>
          </p:cNvPr>
          <p:cNvPicPr>
            <a:picLocks noChangeAspect="1"/>
          </p:cNvPicPr>
          <p:nvPr/>
        </p:nvPicPr>
        <p:blipFill>
          <a:blip r:embed="rId7"/>
          <a:stretch>
            <a:fillRect/>
          </a:stretch>
        </p:blipFill>
        <p:spPr>
          <a:xfrm>
            <a:off x="36512" y="4526013"/>
            <a:ext cx="9144000" cy="1423267"/>
          </a:xfrm>
          <a:prstGeom prst="rect">
            <a:avLst/>
          </a:prstGeom>
        </p:spPr>
      </p:pic>
    </p:spTree>
    <p:extLst>
      <p:ext uri="{BB962C8B-B14F-4D97-AF65-F5344CB8AC3E}">
        <p14:creationId xmlns:p14="http://schemas.microsoft.com/office/powerpoint/2010/main" val="2745995206"/>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solidFill>
                  <a:srgbClr val="006633"/>
                </a:solidFill>
              </a:rPr>
              <a:t>New Applications and Use Cases for PIM</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7359822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28979" y="1540839"/>
            <a:ext cx="8260644" cy="1314450"/>
          </a:xfrm>
        </p:spPr>
        <p:txBody>
          <a:bodyPr/>
          <a:lstStyle/>
          <a:p>
            <a:pPr algn="ctr"/>
            <a:r>
              <a:rPr lang="en-US" b="1" dirty="0"/>
              <a:t>Genome Read In-Memory (GRIM) Filter: </a:t>
            </a:r>
            <a:br>
              <a:rPr lang="en-US" dirty="0"/>
            </a:br>
            <a:r>
              <a:rPr lang="en-US" sz="2800" dirty="0">
                <a:solidFill>
                  <a:srgbClr val="FF0000"/>
                </a:solidFill>
              </a:rPr>
              <a:t>Fast Seed Location Filtering in DNA Read Mapping </a:t>
            </a:r>
            <a:br>
              <a:rPr lang="en-US" sz="2800" dirty="0">
                <a:solidFill>
                  <a:srgbClr val="FF0000"/>
                </a:solidFill>
              </a:rPr>
            </a:br>
            <a:r>
              <a:rPr lang="en-US" sz="2800" dirty="0">
                <a:solidFill>
                  <a:srgbClr val="FF0000"/>
                </a:solidFill>
              </a:rPr>
              <a:t>using Processing-in-Memory Technologies</a:t>
            </a:r>
          </a:p>
        </p:txBody>
      </p:sp>
      <p:sp>
        <p:nvSpPr>
          <p:cNvPr id="3" name="Subtitle 2"/>
          <p:cNvSpPr>
            <a:spLocks noGrp="1"/>
          </p:cNvSpPr>
          <p:nvPr>
            <p:ph type="subTitle" idx="1"/>
          </p:nvPr>
        </p:nvSpPr>
        <p:spPr>
          <a:xfrm>
            <a:off x="685800" y="3835530"/>
            <a:ext cx="7848600" cy="1314450"/>
          </a:xfrm>
        </p:spPr>
        <p:txBody>
          <a:bodyPr/>
          <a:lstStyle/>
          <a:p>
            <a:r>
              <a:rPr lang="en-US" sz="2000" b="1" dirty="0" err="1"/>
              <a:t>Jeremie</a:t>
            </a:r>
            <a:r>
              <a:rPr lang="en-US" sz="2000" b="1" dirty="0"/>
              <a:t> Kim</a:t>
            </a:r>
            <a:r>
              <a:rPr lang="en-US" sz="2000" dirty="0"/>
              <a:t>, </a:t>
            </a:r>
          </a:p>
          <a:p>
            <a:r>
              <a:rPr lang="en-US" dirty="0" err="1"/>
              <a:t>Damla</a:t>
            </a:r>
            <a:r>
              <a:rPr lang="en-US" dirty="0"/>
              <a:t> </a:t>
            </a:r>
            <a:r>
              <a:rPr lang="en-US" dirty="0" err="1"/>
              <a:t>Senol</a:t>
            </a:r>
            <a:r>
              <a:rPr lang="en-US" dirty="0"/>
              <a:t>, </a:t>
            </a:r>
            <a:r>
              <a:rPr lang="en-US" dirty="0" err="1"/>
              <a:t>Hongyi</a:t>
            </a:r>
            <a:r>
              <a:rPr lang="en-US" dirty="0"/>
              <a:t> Xin, </a:t>
            </a:r>
            <a:r>
              <a:rPr lang="en-US" dirty="0" err="1"/>
              <a:t>Donghyuk</a:t>
            </a:r>
            <a:r>
              <a:rPr lang="en-US" dirty="0"/>
              <a:t> Lee, </a:t>
            </a:r>
          </a:p>
          <a:p>
            <a:r>
              <a:rPr lang="en-US" dirty="0" err="1"/>
              <a:t>Saugata</a:t>
            </a:r>
            <a:r>
              <a:rPr lang="en-US" dirty="0"/>
              <a:t> </a:t>
            </a:r>
            <a:r>
              <a:rPr lang="en-US" dirty="0" err="1"/>
              <a:t>Ghose</a:t>
            </a:r>
            <a:r>
              <a:rPr lang="en-US" dirty="0"/>
              <a:t>, Mohammed </a:t>
            </a:r>
            <a:r>
              <a:rPr lang="en-US" dirty="0" err="1"/>
              <a:t>Alser</a:t>
            </a:r>
            <a:r>
              <a:rPr lang="en-US" dirty="0"/>
              <a:t>, Hasan Hassan, </a:t>
            </a:r>
          </a:p>
          <a:p>
            <a:r>
              <a:rPr lang="en-US" dirty="0" err="1"/>
              <a:t>Oguz</a:t>
            </a:r>
            <a:r>
              <a:rPr lang="en-US" dirty="0"/>
              <a:t> </a:t>
            </a:r>
            <a:r>
              <a:rPr lang="en-US" dirty="0" err="1"/>
              <a:t>Ergin</a:t>
            </a:r>
            <a:r>
              <a:rPr lang="en-US" dirty="0"/>
              <a:t>, Can </a:t>
            </a:r>
            <a:r>
              <a:rPr lang="en-US" dirty="0" err="1"/>
              <a:t>Alkan</a:t>
            </a:r>
            <a:r>
              <a:rPr lang="en-US" dirty="0"/>
              <a:t>, and </a:t>
            </a:r>
            <a:r>
              <a:rPr lang="en-US" dirty="0" err="1"/>
              <a:t>Onur</a:t>
            </a:r>
            <a:r>
              <a:rPr lang="en-US" dirty="0"/>
              <a:t> </a:t>
            </a:r>
            <a:r>
              <a:rPr lang="en-US" dirty="0" err="1"/>
              <a:t>Mutlu</a:t>
            </a:r>
            <a:endParaRPr lang="en-US" dirty="0"/>
          </a:p>
        </p:txBody>
      </p:sp>
      <p:pic>
        <p:nvPicPr>
          <p:cNvPr id="5" name="Picture 4" descr="Burgundy_CMU_JPG_Logo.jpg"/>
          <p:cNvPicPr>
            <a:picLocks noChangeAspect="1"/>
          </p:cNvPicPr>
          <p:nvPr/>
        </p:nvPicPr>
        <p:blipFill>
          <a:blip r:embed="rId3" cstate="print"/>
          <a:stretch>
            <a:fillRect/>
          </a:stretch>
        </p:blipFill>
        <p:spPr>
          <a:xfrm>
            <a:off x="268167" y="5613477"/>
            <a:ext cx="2532185" cy="914400"/>
          </a:xfrm>
          <a:prstGeom prst="rect">
            <a:avLst/>
          </a:prstGeom>
        </p:spPr>
      </p:pic>
      <p:pic>
        <p:nvPicPr>
          <p:cNvPr id="6" name="Picture 5" descr="safari.png"/>
          <p:cNvPicPr>
            <a:picLocks noChangeAspect="1"/>
          </p:cNvPicPr>
          <p:nvPr/>
        </p:nvPicPr>
        <p:blipFill>
          <a:blip r:embed="rId4" cstate="print"/>
          <a:stretch>
            <a:fillRect/>
          </a:stretch>
        </p:blipFill>
        <p:spPr>
          <a:xfrm>
            <a:off x="7496045" y="183407"/>
            <a:ext cx="1543049" cy="446466"/>
          </a:xfrm>
          <a:prstGeom prst="rect">
            <a:avLst/>
          </a:prstGeom>
        </p:spPr>
      </p:pic>
      <p:pic>
        <p:nvPicPr>
          <p:cNvPr id="7" name="Picture 6"/>
          <p:cNvPicPr>
            <a:picLocks noChangeAspect="1"/>
          </p:cNvPicPr>
          <p:nvPr/>
        </p:nvPicPr>
        <p:blipFill>
          <a:blip r:embed="rId5"/>
          <a:stretch>
            <a:fillRect/>
          </a:stretch>
        </p:blipFill>
        <p:spPr>
          <a:xfrm>
            <a:off x="4626851" y="5469344"/>
            <a:ext cx="1719262" cy="1371111"/>
          </a:xfrm>
          <a:prstGeom prst="rect">
            <a:avLst/>
          </a:prstGeom>
        </p:spPr>
      </p:pic>
      <p:pic>
        <p:nvPicPr>
          <p:cNvPr id="8" name="Picture 7"/>
          <p:cNvPicPr>
            <a:picLocks noChangeAspect="1"/>
          </p:cNvPicPr>
          <p:nvPr/>
        </p:nvPicPr>
        <p:blipFill>
          <a:blip r:embed="rId6"/>
          <a:stretch>
            <a:fillRect/>
          </a:stretch>
        </p:blipFill>
        <p:spPr>
          <a:xfrm>
            <a:off x="3214426" y="5465246"/>
            <a:ext cx="1210865" cy="1210865"/>
          </a:xfrm>
          <a:prstGeom prst="rect">
            <a:avLst/>
          </a:prstGeom>
        </p:spPr>
      </p:pic>
      <p:pic>
        <p:nvPicPr>
          <p:cNvPr id="10" name="Picture 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44087" y="5829114"/>
            <a:ext cx="2369002" cy="483124"/>
          </a:xfrm>
          <a:prstGeom prst="rect">
            <a:avLst/>
          </a:prstGeom>
        </p:spPr>
      </p:pic>
    </p:spTree>
    <p:extLst>
      <p:ext uri="{BB962C8B-B14F-4D97-AF65-F5344CB8AC3E}">
        <p14:creationId xmlns:p14="http://schemas.microsoft.com/office/powerpoint/2010/main" val="837864200"/>
      </p:ext>
    </p:extLst>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Executive Summary</a:t>
            </a:r>
          </a:p>
        </p:txBody>
      </p:sp>
      <p:sp>
        <p:nvSpPr>
          <p:cNvPr id="3" name="Content Placeholder 2"/>
          <p:cNvSpPr>
            <a:spLocks noGrp="1"/>
          </p:cNvSpPr>
          <p:nvPr>
            <p:ph idx="1"/>
          </p:nvPr>
        </p:nvSpPr>
        <p:spPr>
          <a:xfrm>
            <a:off x="228599" y="1126189"/>
            <a:ext cx="8786813" cy="5122211"/>
          </a:xfrm>
        </p:spPr>
        <p:txBody>
          <a:bodyPr/>
          <a:lstStyle/>
          <a:p>
            <a:r>
              <a:rPr lang="en-US" sz="2000" b="1" dirty="0">
                <a:solidFill>
                  <a:srgbClr val="0070C0"/>
                </a:solidFill>
              </a:rPr>
              <a:t>Genome Read Mapping </a:t>
            </a:r>
            <a:r>
              <a:rPr lang="en-US" sz="2000" dirty="0"/>
              <a:t>is a very important problem and is the first step in many types of genomic analysis</a:t>
            </a:r>
          </a:p>
          <a:p>
            <a:pPr lvl="1"/>
            <a:r>
              <a:rPr lang="en-US" sz="1800" dirty="0"/>
              <a:t>Could lead to improved health care, medicine, quality of life</a:t>
            </a:r>
          </a:p>
          <a:p>
            <a:pPr lvl="1"/>
            <a:endParaRPr lang="en-US" sz="2000" dirty="0"/>
          </a:p>
          <a:p>
            <a:r>
              <a:rPr lang="en-US" sz="2000" dirty="0"/>
              <a:t>Read mapping is an </a:t>
            </a:r>
            <a:r>
              <a:rPr lang="en-US" sz="2000" b="1" dirty="0">
                <a:solidFill>
                  <a:srgbClr val="0070C0"/>
                </a:solidFill>
              </a:rPr>
              <a:t>approximate string matching </a:t>
            </a:r>
            <a:r>
              <a:rPr lang="en-US" sz="2000" dirty="0"/>
              <a:t>problem</a:t>
            </a:r>
          </a:p>
          <a:p>
            <a:pPr lvl="1"/>
            <a:r>
              <a:rPr lang="en-US" sz="1800" dirty="0"/>
              <a:t>Find the best fit of 100 character strings into a 3 billion character dictionary</a:t>
            </a:r>
          </a:p>
          <a:p>
            <a:pPr lvl="1"/>
            <a:r>
              <a:rPr lang="en-US" sz="1800" b="1" dirty="0">
                <a:solidFill>
                  <a:srgbClr val="0070C0"/>
                </a:solidFill>
              </a:rPr>
              <a:t>Alignment</a:t>
            </a:r>
            <a:r>
              <a:rPr lang="en-US" sz="1800" dirty="0">
                <a:solidFill>
                  <a:srgbClr val="0070C0"/>
                </a:solidFill>
              </a:rPr>
              <a:t> </a:t>
            </a:r>
            <a:r>
              <a:rPr lang="en-US" sz="1800" dirty="0"/>
              <a:t>is currently the best method for determining the similarity between two strings, but is </a:t>
            </a:r>
            <a:r>
              <a:rPr lang="en-US" sz="1800" b="1" dirty="0">
                <a:solidFill>
                  <a:srgbClr val="FF0000"/>
                </a:solidFill>
              </a:rPr>
              <a:t>very expensive</a:t>
            </a:r>
          </a:p>
          <a:p>
            <a:pPr lvl="1"/>
            <a:endParaRPr lang="en-US" sz="2000" dirty="0"/>
          </a:p>
          <a:p>
            <a:r>
              <a:rPr lang="en-US" sz="2000" dirty="0"/>
              <a:t>We propose an in-memory processing algorithm </a:t>
            </a:r>
            <a:r>
              <a:rPr lang="en-US" sz="2000" b="1" dirty="0">
                <a:solidFill>
                  <a:srgbClr val="0070C0"/>
                </a:solidFill>
              </a:rPr>
              <a:t>GRIM-Filter</a:t>
            </a:r>
            <a:r>
              <a:rPr lang="en-US" sz="2000" dirty="0"/>
              <a:t> for accelerating read mapping, by reducing the number of required alignments</a:t>
            </a:r>
          </a:p>
          <a:p>
            <a:endParaRPr lang="en-US" sz="2000" dirty="0"/>
          </a:p>
          <a:p>
            <a:r>
              <a:rPr lang="en-US" sz="2000" dirty="0"/>
              <a:t>We implement GRIM-Filter using </a:t>
            </a:r>
            <a:r>
              <a:rPr lang="en-US" sz="2000" b="1" dirty="0">
                <a:solidFill>
                  <a:schemeClr val="tx2"/>
                </a:solidFill>
              </a:rPr>
              <a:t>in-memory processing</a:t>
            </a:r>
            <a:r>
              <a:rPr lang="en-US" sz="2000" dirty="0"/>
              <a:t> within </a:t>
            </a:r>
            <a:r>
              <a:rPr lang="en-US" sz="2000" b="1" dirty="0">
                <a:solidFill>
                  <a:schemeClr val="tx2"/>
                </a:solidFill>
              </a:rPr>
              <a:t>3D-stacked memory</a:t>
            </a:r>
            <a:r>
              <a:rPr lang="en-US" sz="2000" b="1" dirty="0"/>
              <a:t> </a:t>
            </a:r>
            <a:r>
              <a:rPr lang="en-US" sz="2000" dirty="0"/>
              <a:t>and show up to </a:t>
            </a:r>
            <a:r>
              <a:rPr lang="en-US" sz="2000" b="1" dirty="0">
                <a:solidFill>
                  <a:schemeClr val="tx2"/>
                </a:solidFill>
              </a:rPr>
              <a:t>3.7x speedup</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12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6203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4936954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7190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Rectangle 4"/>
          <p:cNvSpPr>
            <a:spLocks noGrp="1" noChangeArrowheads="1"/>
          </p:cNvSpPr>
          <p:nvPr>
            <p:ph type="ctrTitle"/>
          </p:nvPr>
        </p:nvSpPr>
        <p:spPr>
          <a:xfrm>
            <a:off x="1" y="1814587"/>
            <a:ext cx="8794750" cy="822325"/>
          </a:xfrm>
        </p:spPr>
        <p:txBody>
          <a:bodyPr/>
          <a:lstStyle/>
          <a:p>
            <a:pPr algn="ctr" eaLnBrk="1" hangingPunct="1"/>
            <a:r>
              <a:rPr lang="en-US" dirty="0">
                <a:latin typeface="Garamond" charset="0"/>
              </a:rPr>
              <a:t>Enabling the Paradigm Shift</a:t>
            </a:r>
          </a:p>
        </p:txBody>
      </p:sp>
      <p:sp>
        <p:nvSpPr>
          <p:cNvPr id="11571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766569825"/>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itle 1">
            <a:extLst>
              <a:ext uri="{FF2B5EF4-FFF2-40B4-BE49-F238E27FC236}">
                <a16:creationId xmlns:a16="http://schemas.microsoft.com/office/drawing/2014/main" id="{D372D6BD-00C3-AE42-A425-0171EA615E4C}"/>
              </a:ext>
            </a:extLst>
          </p:cNvPr>
          <p:cNvSpPr>
            <a:spLocks noGrp="1"/>
          </p:cNvSpPr>
          <p:nvPr>
            <p:ph type="title"/>
          </p:nvPr>
        </p:nvSpPr>
        <p:spPr/>
        <p:txBody>
          <a:bodyPr/>
          <a:lstStyle/>
          <a:p>
            <a:r>
              <a:rPr lang="en-US" altLang="en-US" dirty="0">
                <a:ea typeface="ＭＳ Ｐゴシック" panose="020B0600070205080204" pitchFamily="34" charset="-128"/>
              </a:rPr>
              <a:t>Computer Architecture Today</a:t>
            </a:r>
          </a:p>
        </p:txBody>
      </p:sp>
      <p:sp>
        <p:nvSpPr>
          <p:cNvPr id="3" name="Content Placeholder 2">
            <a:extLst>
              <a:ext uri="{FF2B5EF4-FFF2-40B4-BE49-F238E27FC236}">
                <a16:creationId xmlns:a16="http://schemas.microsoft.com/office/drawing/2014/main" id="{9F7A138C-3CD5-CC4B-9922-ACD95237B4F4}"/>
              </a:ext>
            </a:extLst>
          </p:cNvPr>
          <p:cNvSpPr>
            <a:spLocks noGrp="1"/>
          </p:cNvSpPr>
          <p:nvPr>
            <p:ph idx="1"/>
          </p:nvPr>
        </p:nvSpPr>
        <p:spPr>
          <a:xfrm>
            <a:off x="228600" y="996950"/>
            <a:ext cx="8763000" cy="5194300"/>
          </a:xfrm>
        </p:spPr>
        <p:txBody>
          <a:bodyPr/>
          <a:lstStyle/>
          <a:p>
            <a:r>
              <a:rPr lang="en-US" altLang="en-US">
                <a:ea typeface="ＭＳ Ｐゴシック" panose="020B0600070205080204" pitchFamily="34" charset="-128"/>
              </a:rPr>
              <a:t>You can revolutionize the way computers are built, if you understand both the hardware and the software (and change each accordingly)</a:t>
            </a:r>
          </a:p>
          <a:p>
            <a:endParaRPr lang="en-US" altLang="en-US">
              <a:ea typeface="ＭＳ Ｐゴシック" panose="020B0600070205080204" pitchFamily="34" charset="-128"/>
            </a:endParaRPr>
          </a:p>
          <a:p>
            <a:r>
              <a:rPr lang="en-US" altLang="en-US">
                <a:ea typeface="ＭＳ Ｐゴシック" panose="020B0600070205080204" pitchFamily="34" charset="-128"/>
              </a:rPr>
              <a:t>You can invent new paradigms for computation, communication, and storage</a:t>
            </a:r>
          </a:p>
          <a:p>
            <a:pPr lvl="1"/>
            <a:endParaRPr lang="en-US" altLang="en-US">
              <a:ea typeface="ＭＳ Ｐゴシック" panose="020B0600070205080204" pitchFamily="34" charset="-128"/>
            </a:endParaRPr>
          </a:p>
          <a:p>
            <a:r>
              <a:rPr lang="en-US" altLang="en-US">
                <a:ea typeface="ＭＳ Ｐゴシック" panose="020B0600070205080204" pitchFamily="34" charset="-128"/>
              </a:rPr>
              <a:t>Recommended book: Thomas Kuhn, “</a:t>
            </a:r>
            <a:r>
              <a:rPr lang="en-US" altLang="ja-JP">
                <a:solidFill>
                  <a:srgbClr val="0000FF"/>
                </a:solidFill>
                <a:ea typeface="ＭＳ Ｐゴシック" panose="020B0600070205080204" pitchFamily="34" charset="-128"/>
              </a:rPr>
              <a:t>The Structure of Scientific Revolutions</a:t>
            </a:r>
            <a:r>
              <a:rPr lang="en-US" altLang="en-US">
                <a:ea typeface="ＭＳ Ｐゴシック" panose="020B0600070205080204" pitchFamily="34" charset="-128"/>
              </a:rPr>
              <a:t>”</a:t>
            </a:r>
            <a:r>
              <a:rPr lang="en-US" altLang="ja-JP">
                <a:ea typeface="ＭＳ Ｐゴシック" panose="020B0600070205080204" pitchFamily="34" charset="-128"/>
              </a:rPr>
              <a:t> (1962)</a:t>
            </a:r>
          </a:p>
          <a:p>
            <a:pPr lvl="1"/>
            <a:r>
              <a:rPr lang="en-US" altLang="en-US">
                <a:ea typeface="ＭＳ Ｐゴシック" panose="020B0600070205080204" pitchFamily="34" charset="-128"/>
              </a:rPr>
              <a:t>Pre-paradigm science: no clear consensus in the field</a:t>
            </a:r>
          </a:p>
          <a:p>
            <a:pPr lvl="1"/>
            <a:r>
              <a:rPr lang="en-US" altLang="en-US">
                <a:ea typeface="ＭＳ Ｐゴシック" panose="020B0600070205080204" pitchFamily="34" charset="-128"/>
              </a:rPr>
              <a:t>Normal science: dominant theory used to explain/improve things (business as usual); exceptions considered anomalies</a:t>
            </a:r>
          </a:p>
          <a:p>
            <a:pPr lvl="1"/>
            <a:r>
              <a:rPr lang="en-US" altLang="en-US">
                <a:ea typeface="ＭＳ Ｐゴシック" panose="020B0600070205080204" pitchFamily="34" charset="-128"/>
              </a:rPr>
              <a:t>Revolutionary science: underlying assumptions re-examined</a:t>
            </a:r>
          </a:p>
        </p:txBody>
      </p:sp>
      <p:sp>
        <p:nvSpPr>
          <p:cNvPr id="122883" name="Slide Number Placeholder 3">
            <a:extLst>
              <a:ext uri="{FF2B5EF4-FFF2-40B4-BE49-F238E27FC236}">
                <a16:creationId xmlns:a16="http://schemas.microsoft.com/office/drawing/2014/main" id="{9E2F704F-D6F8-AB41-A9C9-454271828B2A}"/>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95161B3-87D8-CA4C-A0A1-DD872946786D}"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196</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0811316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a:extLst>
              <a:ext uri="{FF2B5EF4-FFF2-40B4-BE49-F238E27FC236}">
                <a16:creationId xmlns:a16="http://schemas.microsoft.com/office/drawing/2014/main" id="{06F111BE-F8FF-814C-B96E-F2A2D1D06ECA}"/>
              </a:ext>
            </a:extLst>
          </p:cNvPr>
          <p:cNvSpPr>
            <a:spLocks noGrp="1"/>
          </p:cNvSpPr>
          <p:nvPr>
            <p:ph type="title"/>
          </p:nvPr>
        </p:nvSpPr>
        <p:spPr/>
        <p:txBody>
          <a:bodyPr/>
          <a:lstStyle/>
          <a:p>
            <a:r>
              <a:rPr lang="en-US" altLang="en-US" dirty="0">
                <a:ea typeface="ＭＳ Ｐゴシック" panose="020B0600070205080204" pitchFamily="34" charset="-128"/>
              </a:rPr>
              <a:t>Computer Architecture Today</a:t>
            </a:r>
          </a:p>
        </p:txBody>
      </p:sp>
      <p:sp>
        <p:nvSpPr>
          <p:cNvPr id="123906" name="Content Placeholder 2">
            <a:extLst>
              <a:ext uri="{FF2B5EF4-FFF2-40B4-BE49-F238E27FC236}">
                <a16:creationId xmlns:a16="http://schemas.microsoft.com/office/drawing/2014/main" id="{035196A7-91D5-9A49-9E10-1ED55CBF77A9}"/>
              </a:ext>
            </a:extLst>
          </p:cNvPr>
          <p:cNvSpPr>
            <a:spLocks noGrp="1"/>
          </p:cNvSpPr>
          <p:nvPr>
            <p:ph idx="1"/>
          </p:nvPr>
        </p:nvSpPr>
        <p:spPr>
          <a:xfrm>
            <a:off x="228600" y="996950"/>
            <a:ext cx="8763000" cy="5194300"/>
          </a:xfrm>
        </p:spPr>
        <p:txBody>
          <a:bodyPr/>
          <a:lstStyle/>
          <a:p>
            <a:r>
              <a:rPr lang="en-US" altLang="en-US">
                <a:ea typeface="ＭＳ Ｐゴシック" panose="020B0600070205080204" pitchFamily="34" charset="-128"/>
              </a:rPr>
              <a:t>You can revolutionize the way computers are built, if you understand both the hardware and the software (and change each accordingly)</a:t>
            </a:r>
          </a:p>
          <a:p>
            <a:endParaRPr lang="en-US" altLang="en-US">
              <a:ea typeface="ＭＳ Ｐゴシック" panose="020B0600070205080204" pitchFamily="34" charset="-128"/>
            </a:endParaRPr>
          </a:p>
          <a:p>
            <a:r>
              <a:rPr lang="en-US" altLang="en-US">
                <a:ea typeface="ＭＳ Ｐゴシック" panose="020B0600070205080204" pitchFamily="34" charset="-128"/>
              </a:rPr>
              <a:t>You can invent new paradigms for computation, communication, and storage</a:t>
            </a:r>
          </a:p>
          <a:p>
            <a:pPr lvl="1"/>
            <a:endParaRPr lang="en-US" altLang="en-US">
              <a:ea typeface="ＭＳ Ｐゴシック" panose="020B0600070205080204" pitchFamily="34" charset="-128"/>
            </a:endParaRPr>
          </a:p>
          <a:p>
            <a:r>
              <a:rPr lang="en-US" altLang="en-US">
                <a:ea typeface="ＭＳ Ｐゴシック" panose="020B0600070205080204" pitchFamily="34" charset="-128"/>
              </a:rPr>
              <a:t>Recommended book: Thomas Kuhn, “</a:t>
            </a:r>
            <a:r>
              <a:rPr lang="en-US" altLang="ja-JP">
                <a:solidFill>
                  <a:srgbClr val="0000FF"/>
                </a:solidFill>
                <a:ea typeface="ＭＳ Ｐゴシック" panose="020B0600070205080204" pitchFamily="34" charset="-128"/>
              </a:rPr>
              <a:t>The Structure of Scientific Revolutions</a:t>
            </a:r>
            <a:r>
              <a:rPr lang="en-US" altLang="en-US">
                <a:ea typeface="ＭＳ Ｐゴシック" panose="020B0600070205080204" pitchFamily="34" charset="-128"/>
              </a:rPr>
              <a:t>”</a:t>
            </a:r>
            <a:r>
              <a:rPr lang="en-US" altLang="ja-JP">
                <a:ea typeface="ＭＳ Ｐゴシック" panose="020B0600070205080204" pitchFamily="34" charset="-128"/>
              </a:rPr>
              <a:t> (1962)</a:t>
            </a:r>
          </a:p>
          <a:p>
            <a:pPr lvl="1"/>
            <a:r>
              <a:rPr lang="en-US" altLang="en-US">
                <a:ea typeface="ＭＳ Ｐゴシック" panose="020B0600070205080204" pitchFamily="34" charset="-128"/>
              </a:rPr>
              <a:t>Pre-paradigm science: no clear consensus in the field</a:t>
            </a:r>
          </a:p>
          <a:p>
            <a:pPr lvl="1"/>
            <a:r>
              <a:rPr lang="en-US" altLang="en-US">
                <a:ea typeface="ＭＳ Ｐゴシック" panose="020B0600070205080204" pitchFamily="34" charset="-128"/>
              </a:rPr>
              <a:t>Normal science: dominant theory used to explain/improve things (business as usual); exceptions considered anomalies</a:t>
            </a:r>
          </a:p>
          <a:p>
            <a:pPr lvl="1"/>
            <a:r>
              <a:rPr lang="en-US" altLang="en-US">
                <a:ea typeface="ＭＳ Ｐゴシック" panose="020B0600070205080204" pitchFamily="34" charset="-128"/>
              </a:rPr>
              <a:t>Revolutionary science: underlying assumptions re-examined</a:t>
            </a:r>
          </a:p>
        </p:txBody>
      </p:sp>
      <p:sp>
        <p:nvSpPr>
          <p:cNvPr id="123907" name="Slide Number Placeholder 3">
            <a:extLst>
              <a:ext uri="{FF2B5EF4-FFF2-40B4-BE49-F238E27FC236}">
                <a16:creationId xmlns:a16="http://schemas.microsoft.com/office/drawing/2014/main" id="{CE876F6F-B198-B14D-984D-83B52A8D68F5}"/>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08E9771-DD44-0F4E-A01B-3281F2677222}"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197</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123908" name="Picture 1">
            <a:extLst>
              <a:ext uri="{FF2B5EF4-FFF2-40B4-BE49-F238E27FC236}">
                <a16:creationId xmlns:a16="http://schemas.microsoft.com/office/drawing/2014/main" id="{9DA51FDA-8CDC-2647-AF9E-6D4CD75EFB8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91400" y="1981200"/>
            <a:ext cx="1447800" cy="177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a:extLst>
              <a:ext uri="{FF2B5EF4-FFF2-40B4-BE49-F238E27FC236}">
                <a16:creationId xmlns:a16="http://schemas.microsoft.com/office/drawing/2014/main" id="{2DADE28D-1258-6A45-A56E-4627A016C5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99000" y="2590800"/>
            <a:ext cx="2463800" cy="374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a:extLst>
              <a:ext uri="{FF2B5EF4-FFF2-40B4-BE49-F238E27FC236}">
                <a16:creationId xmlns:a16="http://schemas.microsoft.com/office/drawing/2014/main" id="{9CD75145-F3EF-534C-8CA2-A54F9C2228D2}"/>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97075" y="2590800"/>
            <a:ext cx="2460625" cy="378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a:extLst>
              <a:ext uri="{FF2B5EF4-FFF2-40B4-BE49-F238E27FC236}">
                <a16:creationId xmlns:a16="http://schemas.microsoft.com/office/drawing/2014/main" id="{8A1083F5-F69C-4F46-9507-88DF57FA77E2}"/>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743200" y="1524000"/>
            <a:ext cx="3397250" cy="501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7892202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solidFill>
                  <a:srgbClr val="0000FF"/>
                </a:solidFill>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198</a:t>
            </a:fld>
            <a:endParaRPr lang="en-US" sz="1600">
              <a:solidFill>
                <a:srgbClr val="000000"/>
              </a:solidFill>
              <a:latin typeface="Garamond" charset="0"/>
            </a:endParaRPr>
          </a:p>
        </p:txBody>
      </p:sp>
    </p:spTree>
    <p:extLst>
      <p:ext uri="{BB962C8B-B14F-4D97-AF65-F5344CB8AC3E}">
        <p14:creationId xmlns:p14="http://schemas.microsoft.com/office/powerpoint/2010/main" val="525888476"/>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1124744"/>
            <a:ext cx="6865906" cy="518457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240572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Hierarchy of Needs, A Third Time</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2" name="TextBox 11"/>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3" name="Picture 12">
            <a:extLst>
              <a:ext uri="{FF2B5EF4-FFF2-40B4-BE49-F238E27FC236}">
                <a16:creationId xmlns:a16="http://schemas.microsoft.com/office/drawing/2014/main" id="{E67A7A6E-BA9A-BA49-A06E-6C7352EF77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845571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432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201</a:t>
            </a:fld>
            <a:endParaRPr lang="en-US">
              <a:solidFill>
                <a:srgbClr val="000000"/>
              </a:solidFill>
            </a:endParaRPr>
          </a:p>
        </p:txBody>
      </p:sp>
    </p:spTree>
    <p:extLst>
      <p:ext uri="{BB962C8B-B14F-4D97-AF65-F5344CB8AC3E}">
        <p14:creationId xmlns:p14="http://schemas.microsoft.com/office/powerpoint/2010/main" val="145781660"/>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202</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2722966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Important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946873923"/>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 Concluding Remarks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364386797"/>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206</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8536148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207</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1514408551"/>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208</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688332413"/>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fld id="{488A1A8F-E022-8E43-8BB4-89E8BD7FEAC8}" type="slidenum">
              <a:rPr lang="en-US" altLang="en-US">
                <a:solidFill>
                  <a:srgbClr val="000000"/>
                </a:solidFill>
                <a:latin typeface="Garamond" charset="0"/>
              </a:rPr>
              <a:pPr/>
              <a:t>209</a:t>
            </a:fld>
            <a:endParaRPr lang="en-US" altLang="en-US">
              <a:solidFill>
                <a:srgbClr val="000000"/>
              </a:solidFill>
              <a:latin typeface="Garamond" charset="0"/>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3817452"/>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58D6394D-EA62-3948-BF63-BCCE7E92300B}" type="slidenum">
              <a:rPr lang="en-US" altLang="en-US" sz="1600">
                <a:solidFill>
                  <a:srgbClr val="000000"/>
                </a:solidFill>
                <a:latin typeface="Garamond" charset="0"/>
              </a:rPr>
              <a:pPr>
                <a:spcBef>
                  <a:spcPct val="0"/>
                </a:spcBef>
                <a:buClrTx/>
                <a:buSzTx/>
                <a:buFontTx/>
                <a:buNone/>
              </a:pPr>
              <a:t>210</a:t>
            </a:fld>
            <a:endParaRPr lang="en-US" alt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211</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308458902"/>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212</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a:solidFill>
                  <a:srgbClr val="000000"/>
                </a:solidFill>
              </a:rPr>
              <a:t>Toni_V</a:t>
            </a:r>
            <a:r>
              <a:rPr lang="en-US" sz="800" dirty="0">
                <a:solidFill>
                  <a:srgbClr val="000000"/>
                </a:solidFill>
              </a:rPr>
              <a:t>, 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243242056"/>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213</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http://www.arcspace.com/exhibitions/unsorted/santiago-calatrava/</a:t>
            </a: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214</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525344"/>
            <a:ext cx="89916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dirty="0">
                <a:solidFill>
                  <a:srgbClr val="000000"/>
                </a:solidFill>
                <a:latin typeface="Arial" charset="0"/>
              </a:rPr>
              <a:t>Source: De </a:t>
            </a:r>
            <a:r>
              <a:rPr lang="en-US" altLang="en-US" sz="1000" dirty="0" err="1">
                <a:solidFill>
                  <a:srgbClr val="000000"/>
                </a:solidFill>
                <a:latin typeface="Arial" charset="0"/>
              </a:rPr>
              <a:t>Galván</a:t>
            </a:r>
            <a:r>
              <a:rPr lang="en-US" altLang="en-US" sz="1000" dirty="0">
                <a:solidFill>
                  <a:srgbClr val="000000"/>
                </a:solidFill>
                <a:latin typeface="Arial" charset="0"/>
              </a:rPr>
              <a:t> - Puente del </a:t>
            </a:r>
            <a:r>
              <a:rPr lang="en-US" altLang="en-US" sz="1000" dirty="0" err="1">
                <a:solidFill>
                  <a:srgbClr val="000000"/>
                </a:solidFill>
                <a:latin typeface="Arial" charset="0"/>
              </a:rPr>
              <a:t>Alamillo.jpg</a:t>
            </a:r>
            <a:r>
              <a:rPr lang="en-US" altLang="en-US" sz="1000" dirty="0">
                <a:solidFill>
                  <a:srgbClr val="000000"/>
                </a:solidFill>
                <a:latin typeface="Arial" charset="0"/>
              </a:rPr>
              <a:t> on </a:t>
            </a:r>
            <a:r>
              <a:rPr lang="en-US" altLang="en-US" sz="1000" dirty="0" err="1">
                <a:solidFill>
                  <a:srgbClr val="000000"/>
                </a:solidFill>
                <a:latin typeface="Arial" charset="0"/>
              </a:rPr>
              <a:t>Enciclopedia.us.es</a:t>
            </a:r>
            <a:r>
              <a:rPr lang="en-US" altLang="en-US" sz="1000" dirty="0">
                <a:solidFill>
                  <a:srgbClr val="000000"/>
                </a:solidFill>
                <a:latin typeface="Arial" charset="0"/>
              </a:rPr>
              <a:t>, GFDL, https://</a:t>
            </a:r>
            <a:r>
              <a:rPr lang="en-US" altLang="en-US" sz="1000" dirty="0" err="1">
                <a:solidFill>
                  <a:srgbClr val="000000"/>
                </a:solidFill>
                <a:latin typeface="Arial" charset="0"/>
              </a:rPr>
              <a:t>commons.wikimedia.org</a:t>
            </a:r>
            <a:r>
              <a:rPr lang="en-US" altLang="en-US" sz="1000" dirty="0">
                <a:solidFill>
                  <a:srgbClr val="000000"/>
                </a:solidFill>
                <a:latin typeface="Arial" charset="0"/>
              </a:rPr>
              <a:t>/w/</a:t>
            </a:r>
            <a:r>
              <a:rPr lang="en-US" altLang="en-US" sz="1000" dirty="0" err="1">
                <a:solidFill>
                  <a:srgbClr val="000000"/>
                </a:solidFill>
                <a:latin typeface="Arial" charset="0"/>
              </a:rPr>
              <a:t>index.php?curid</a:t>
            </a:r>
            <a:r>
              <a:rPr lang="en-US" altLang="en-US" sz="1000" dirty="0">
                <a:solidFill>
                  <a:srgbClr val="000000"/>
                </a:solidFill>
                <a:latin typeface="Arial" charset="0"/>
              </a:rPr>
              <a:t>=15026095</a:t>
            </a:r>
          </a:p>
        </p:txBody>
      </p:sp>
      <p:pic>
        <p:nvPicPr>
          <p:cNvPr id="6" name="Content Placeholder 5">
            <a:extLst>
              <a:ext uri="{FF2B5EF4-FFF2-40B4-BE49-F238E27FC236}">
                <a16:creationId xmlns:a16="http://schemas.microsoft.com/office/drawing/2014/main" id="{CE331610-7D51-E644-AE59-8D8A767953D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39695" y="996950"/>
            <a:ext cx="8588409" cy="5194300"/>
          </a:xfrm>
        </p:spPr>
      </p:pic>
    </p:spTree>
    <p:extLst>
      <p:ext uri="{BB962C8B-B14F-4D97-AF65-F5344CB8AC3E}">
        <p14:creationId xmlns:p14="http://schemas.microsoft.com/office/powerpoint/2010/main" val="3744420511"/>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215</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1507854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2B3B4E2E-30E6-F248-9444-D019D8D0019B}" type="slidenum">
              <a:rPr lang="en-US" altLang="en-US" sz="1600">
                <a:solidFill>
                  <a:srgbClr val="000000"/>
                </a:solidFill>
                <a:latin typeface="Garamond" charset="0"/>
              </a:rPr>
              <a:pPr>
                <a:spcBef>
                  <a:spcPct val="0"/>
                </a:spcBef>
                <a:buClrTx/>
                <a:buSzTx/>
                <a:buFontTx/>
                <a:buNone/>
              </a:pPr>
              <a:t>216</a:t>
            </a:fld>
            <a:endParaRPr lang="en-US" altLang="en-US" sz="1600">
              <a:solidFill>
                <a:srgbClr val="000000"/>
              </a:solidFill>
              <a:latin typeface="Garamond"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 for Computing?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217</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r>
              <a:rPr lang="en-US" sz="1000" dirty="0">
                <a:solidFill>
                  <a:srgbClr val="000000"/>
                </a:solidFill>
                <a:latin typeface="Calibri"/>
                <a:cs typeface="Calibri"/>
              </a:rPr>
              <a:t>Source: http://</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0246027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1187605"/>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memory </a:t>
            </a:r>
            <a:r>
              <a:rPr lang="en-US" dirty="0">
                <a:solidFill>
                  <a:schemeClr val="accent2"/>
                </a:solidFill>
              </a:rPr>
              <a:t>problem</a:t>
            </a:r>
          </a:p>
          <a:p>
            <a:endParaRPr lang="en-US" sz="2000" dirty="0"/>
          </a:p>
          <a:p>
            <a:r>
              <a:rPr lang="en-US" dirty="0">
                <a:solidFill>
                  <a:srgbClr val="FF0000"/>
                </a:solidFill>
              </a:rPr>
              <a:t>Design complete systems to be balanced, high-performance, and energy-efficient</a:t>
            </a:r>
            <a:r>
              <a:rPr lang="en-US" dirty="0"/>
              <a:t>, i.e., </a:t>
            </a:r>
            <a:r>
              <a:rPr lang="en-US" dirty="0">
                <a:solidFill>
                  <a:srgbClr val="0000FF"/>
                </a:solidFill>
              </a:rPr>
              <a:t>data-centric (or memory-centric)</a:t>
            </a:r>
          </a:p>
          <a:p>
            <a:endParaRPr lang="en-US" sz="2000" dirty="0">
              <a:solidFill>
                <a:srgbClr val="0000FF"/>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218</a:t>
            </a:fld>
            <a:endParaRPr lang="en-US" dirty="0"/>
          </a:p>
        </p:txBody>
      </p:sp>
    </p:spTree>
    <p:extLst>
      <p:ext uri="{BB962C8B-B14F-4D97-AF65-F5344CB8AC3E}">
        <p14:creationId xmlns:p14="http://schemas.microsoft.com/office/powerpoint/2010/main" val="5292436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a:t>The Future of Processing in Memory is Bright</a:t>
            </a:r>
          </a:p>
        </p:txBody>
      </p:sp>
      <p:sp>
        <p:nvSpPr>
          <p:cNvPr id="3" name="Content Placeholder 2"/>
          <p:cNvSpPr>
            <a:spLocks noGrp="1"/>
          </p:cNvSpPr>
          <p:nvPr>
            <p:ph idx="1"/>
          </p:nvPr>
        </p:nvSpPr>
        <p:spPr>
          <a:xfrm>
            <a:off x="228600" y="1115597"/>
            <a:ext cx="8610600" cy="5193723"/>
          </a:xfrm>
        </p:spPr>
        <p:txBody>
          <a:bodyPr/>
          <a:lstStyle/>
          <a:p>
            <a:r>
              <a:rPr lang="en-US" dirty="0">
                <a:solidFill>
                  <a:srgbClr val="2C6123"/>
                </a:solidFill>
              </a:rPr>
              <a:t>Regardless of challenges </a:t>
            </a:r>
          </a:p>
          <a:p>
            <a:pPr lvl="1"/>
            <a:r>
              <a:rPr lang="en-US" dirty="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219</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
        <p:nvSpPr>
          <p:cNvPr id="15" name="TextBox 14"/>
          <p:cNvSpPr txBox="1"/>
          <p:nvPr/>
        </p:nvSpPr>
        <p:spPr>
          <a:xfrm>
            <a:off x="323528" y="2780928"/>
            <a:ext cx="2579552" cy="2031325"/>
          </a:xfrm>
          <a:prstGeom prst="rect">
            <a:avLst/>
          </a:prstGeom>
          <a:noFill/>
        </p:spPr>
        <p:txBody>
          <a:bodyPr wrap="none" rtlCol="0">
            <a:spAutoFit/>
          </a:bodyPr>
          <a:lstStyle/>
          <a:p>
            <a:r>
              <a:rPr lang="en-US" dirty="0"/>
              <a:t>Can enable:</a:t>
            </a:r>
          </a:p>
          <a:p>
            <a:endParaRPr lang="en-US" dirty="0"/>
          </a:p>
          <a:p>
            <a:r>
              <a:rPr lang="en-US" dirty="0"/>
              <a:t>- Orders of magnitude </a:t>
            </a:r>
          </a:p>
          <a:p>
            <a:r>
              <a:rPr lang="en-US" dirty="0"/>
              <a:t>improvements</a:t>
            </a:r>
          </a:p>
          <a:p>
            <a:endParaRPr lang="en-US" dirty="0"/>
          </a:p>
          <a:p>
            <a:r>
              <a:rPr lang="en-US" dirty="0"/>
              <a:t>- New applications and </a:t>
            </a:r>
          </a:p>
          <a:p>
            <a:r>
              <a:rPr lang="en-US" dirty="0"/>
              <a:t>computing systems</a:t>
            </a:r>
          </a:p>
        </p:txBody>
      </p:sp>
      <p:sp>
        <p:nvSpPr>
          <p:cNvPr id="16" name="TextBox 15"/>
          <p:cNvSpPr txBox="1"/>
          <p:nvPr/>
        </p:nvSpPr>
        <p:spPr>
          <a:xfrm>
            <a:off x="6126592" y="2852936"/>
            <a:ext cx="2853666" cy="1754326"/>
          </a:xfrm>
          <a:prstGeom prst="rect">
            <a:avLst/>
          </a:prstGeom>
          <a:noFill/>
        </p:spPr>
        <p:txBody>
          <a:bodyPr wrap="none" rtlCol="0">
            <a:spAutoFit/>
          </a:bodyPr>
          <a:lstStyle/>
          <a:p>
            <a:r>
              <a:rPr lang="en-US" dirty="0"/>
              <a:t>Yet, we have to</a:t>
            </a:r>
          </a:p>
          <a:p>
            <a:endParaRPr lang="en-US" dirty="0"/>
          </a:p>
          <a:p>
            <a:r>
              <a:rPr lang="en-US" dirty="0"/>
              <a:t>- Think across the stack</a:t>
            </a:r>
          </a:p>
          <a:p>
            <a:endParaRPr lang="en-US" dirty="0"/>
          </a:p>
          <a:p>
            <a:r>
              <a:rPr lang="en-US" dirty="0"/>
              <a:t>- Design enabling systems</a:t>
            </a:r>
          </a:p>
          <a:p>
            <a:endParaRPr lang="en-US" dirty="0"/>
          </a:p>
        </p:txBody>
      </p:sp>
    </p:spTree>
    <p:extLst>
      <p:ext uri="{BB962C8B-B14F-4D97-AF65-F5344CB8AC3E}">
        <p14:creationId xmlns:p14="http://schemas.microsoft.com/office/powerpoint/2010/main" val="112183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If In Doubt, See Other Doubtful Technologies</a:t>
            </a:r>
          </a:p>
        </p:txBody>
      </p:sp>
      <p:sp>
        <p:nvSpPr>
          <p:cNvPr id="3" name="Content Placeholder 2"/>
          <p:cNvSpPr>
            <a:spLocks noGrp="1"/>
          </p:cNvSpPr>
          <p:nvPr>
            <p:ph idx="1"/>
          </p:nvPr>
        </p:nvSpPr>
        <p:spPr>
          <a:xfrm>
            <a:off x="228600" y="980728"/>
            <a:ext cx="8610600" cy="4876800"/>
          </a:xfrm>
        </p:spPr>
        <p:txBody>
          <a:bodyPr/>
          <a:lstStyle/>
          <a:p>
            <a:r>
              <a:rPr lang="en-US" dirty="0"/>
              <a:t>A very “doubtful” emerging technology </a:t>
            </a:r>
          </a:p>
          <a:p>
            <a:pPr lvl="1"/>
            <a:r>
              <a:rPr lang="en-US" dirty="0"/>
              <a:t>for at least two decades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220</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https://arxiv.org/pdf/1706.08642</a:t>
            </a:r>
            <a:r>
              <a:rPr lang="en-US" sz="2100" b="1" dirty="0">
                <a:solidFill>
                  <a:srgbClr val="0000FF"/>
                </a:solidFill>
                <a:latin typeface="Adobe Garamond Pro" panose="02020502060506020403" pitchFamily="18" charset="0"/>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7051824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For Some Open Problems, See</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736307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222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97661952"/>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4 October 2018</a:t>
            </a:r>
          </a:p>
          <a:p>
            <a:r>
              <a:rPr lang="en-US" sz="2200" dirty="0"/>
              <a:t>HNEP 2018 Keynote</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354221881"/>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Slides Not Covered </a:t>
            </a:r>
            <a:br>
              <a:rPr lang="en-US" dirty="0"/>
            </a:br>
            <a:r>
              <a:rPr lang="en-US" dirty="0"/>
              <a:t>			But Could Be Useful</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35647153"/>
      </p:ext>
    </p:extLst>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527363450"/>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226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75319773"/>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Reference Overview Paper 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83478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a:t>
            </a:r>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2014/2015. </a:t>
            </a:r>
          </a:p>
          <a:p>
            <a:endParaRPr lang="en-US" dirty="0"/>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TextBox 5">
            <a:extLst>
              <a:ext uri="{FF2B5EF4-FFF2-40B4-BE49-F238E27FC236}">
                <a16:creationId xmlns:a16="http://schemas.microsoft.com/office/drawing/2014/main" id="{BAB96285-7F1A-C948-A4B7-54FCB0114C45}"/>
              </a:ext>
            </a:extLst>
          </p:cNvPr>
          <p:cNvSpPr txBox="1"/>
          <p:nvPr/>
        </p:nvSpPr>
        <p:spPr>
          <a:xfrm>
            <a:off x="184520" y="6453336"/>
            <a:ext cx="877996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https://people.inf.ethz.ch/omutlu/pub/memory-systems-research_superfri14.pdf</a:t>
            </a:r>
            <a:r>
              <a:rPr kumimoji="0" lang="en-US" sz="16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078539838"/>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III</a:t>
            </a: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07504" y="6520834"/>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1"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2486955386"/>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IV</a:t>
            </a:r>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891386297"/>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600" dirty="0"/>
              <a:t>Reference Overview Paper V</a:t>
            </a:r>
            <a:endParaRPr lang="en-US" sz="3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2"/>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268760"/>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1545937"/>
            <a:ext cx="43524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3252305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a:t>
            </a:r>
          </a:p>
        </p:txBody>
      </p:sp>
      <p:sp>
        <p:nvSpPr>
          <p:cNvPr id="3" name="Content Placeholder 2"/>
          <p:cNvSpPr>
            <a:spLocks noGrp="1"/>
          </p:cNvSpPr>
          <p:nvPr>
            <p:ph idx="1"/>
          </p:nvPr>
        </p:nvSpPr>
        <p:spPr>
          <a:xfrm>
            <a:off x="228600" y="1115597"/>
            <a:ext cx="8915400" cy="5193723"/>
          </a:xfrm>
        </p:spPr>
        <p:txBody>
          <a:bodyPr/>
          <a:lstStyle/>
          <a:p>
            <a:r>
              <a:rPr lang="en-US" b="1" dirty="0">
                <a:hlinkClick r:id="rId2"/>
              </a:rPr>
              <a:t>Undergraduate Computer Architecture Course Lecture Videos</a:t>
            </a:r>
            <a:r>
              <a:rPr lang="en-US" b="1" dirty="0"/>
              <a:t> (</a:t>
            </a:r>
            <a:r>
              <a:rPr lang="en-US" b="1" dirty="0">
                <a:hlinkClick r:id="rId3"/>
              </a:rPr>
              <a:t>2015</a:t>
            </a:r>
            <a:r>
              <a:rPr lang="en-US" b="1" dirty="0"/>
              <a:t>, </a:t>
            </a:r>
            <a:r>
              <a:rPr lang="en-US" b="1" dirty="0">
                <a:hlinkClick r:id="rId4"/>
              </a:rPr>
              <a:t>2014</a:t>
            </a:r>
            <a:r>
              <a:rPr lang="en-US" b="1" dirty="0"/>
              <a:t>, </a:t>
            </a:r>
            <a:r>
              <a:rPr lang="en-US" b="1" dirty="0">
                <a:hlinkClick r:id="rId5"/>
              </a:rPr>
              <a:t>2013</a:t>
            </a:r>
            <a:r>
              <a:rPr lang="en-US" b="1" dirty="0"/>
              <a:t>)</a:t>
            </a:r>
          </a:p>
          <a:p>
            <a:r>
              <a:rPr lang="en-US" b="1" dirty="0">
                <a:hlinkClick r:id="rId6"/>
              </a:rPr>
              <a:t>Undergraduate Computer Architecture Course Materials</a:t>
            </a:r>
            <a:r>
              <a:rPr lang="en-US" b="1" dirty="0"/>
              <a:t> (</a:t>
            </a:r>
            <a:r>
              <a:rPr lang="en-US" b="1" dirty="0">
                <a:hlinkClick r:id="rId6"/>
              </a:rPr>
              <a:t>2015</a:t>
            </a:r>
            <a:r>
              <a:rPr lang="en-US" b="1" dirty="0"/>
              <a:t>, </a:t>
            </a:r>
            <a:r>
              <a:rPr lang="en-US" b="1" dirty="0">
                <a:hlinkClick r:id="rId7"/>
              </a:rPr>
              <a:t>2014</a:t>
            </a:r>
            <a:r>
              <a:rPr lang="en-US" b="1" dirty="0"/>
              <a:t>, </a:t>
            </a:r>
            <a:r>
              <a:rPr lang="en-US" b="1" dirty="0">
                <a:hlinkClick r:id="rId8"/>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9"/>
              </a:rPr>
              <a:t>Graduate Computer Architecture Course Lecture Videos</a:t>
            </a:r>
            <a:r>
              <a:rPr lang="en-US" b="1" dirty="0"/>
              <a:t> (</a:t>
            </a:r>
            <a:r>
              <a:rPr lang="en-US" b="1" dirty="0">
                <a:hlinkClick r:id="rId9"/>
              </a:rPr>
              <a:t>2017</a:t>
            </a:r>
            <a:r>
              <a:rPr lang="en-US" b="1" dirty="0"/>
              <a:t>, </a:t>
            </a:r>
            <a:r>
              <a:rPr lang="en-US" b="1" dirty="0">
                <a:hlinkClick r:id="rId10"/>
              </a:rPr>
              <a:t>2015</a:t>
            </a:r>
            <a:r>
              <a:rPr lang="en-US" b="1" dirty="0"/>
              <a:t>, </a:t>
            </a:r>
            <a:r>
              <a:rPr lang="en-US" b="1" dirty="0">
                <a:hlinkClick r:id="rId11"/>
              </a:rPr>
              <a:t>2013</a:t>
            </a:r>
            <a:r>
              <a:rPr lang="en-US" b="1" dirty="0"/>
              <a:t>)</a:t>
            </a:r>
          </a:p>
          <a:p>
            <a:r>
              <a:rPr lang="en-US" b="1" dirty="0">
                <a:hlinkClick r:id="rId12"/>
              </a:rPr>
              <a:t>Graduate Computer Architecture Course Materials</a:t>
            </a:r>
            <a:r>
              <a:rPr lang="en-US" b="1" dirty="0"/>
              <a:t> (</a:t>
            </a:r>
            <a:r>
              <a:rPr lang="en-US" b="1" dirty="0">
                <a:hlinkClick r:id="rId12"/>
              </a:rPr>
              <a:t>2017</a:t>
            </a:r>
            <a:r>
              <a:rPr lang="en-US" b="1" dirty="0"/>
              <a:t>, </a:t>
            </a:r>
            <a:r>
              <a:rPr lang="en-US" b="1" dirty="0">
                <a:hlinkClick r:id="rId13"/>
              </a:rPr>
              <a:t>2015</a:t>
            </a:r>
            <a:r>
              <a:rPr lang="en-US" b="1" dirty="0"/>
              <a:t>, </a:t>
            </a:r>
            <a:r>
              <a:rPr lang="en-US" b="1" dirty="0">
                <a:hlinkClick r:id="rId14"/>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15"/>
              </a:rPr>
              <a:t>Parallel Computer Architecture Course Materials</a:t>
            </a:r>
            <a:r>
              <a:rPr lang="en-US" b="1" dirty="0"/>
              <a:t> (</a:t>
            </a:r>
            <a:r>
              <a:rPr lang="en-US" b="1" dirty="0">
                <a:hlinkClick r:id="rId16"/>
              </a:rPr>
              <a:t>Lecture Videos</a:t>
            </a:r>
            <a:r>
              <a:rPr lang="en-US" b="1" dirty="0"/>
              <a:t>)</a:t>
            </a:r>
          </a:p>
          <a:p>
            <a:endParaRPr lang="en-US" sz="1200" b="1" dirty="0">
              <a:hlinkClick r:id="rId17"/>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259514466"/>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(II)</a:t>
            </a:r>
          </a:p>
        </p:txBody>
      </p:sp>
      <p:sp>
        <p:nvSpPr>
          <p:cNvPr id="3" name="Content Placeholder 2"/>
          <p:cNvSpPr>
            <a:spLocks noGrp="1"/>
          </p:cNvSpPr>
          <p:nvPr>
            <p:ph idx="1"/>
          </p:nvPr>
        </p:nvSpPr>
        <p:spPr>
          <a:xfrm>
            <a:off x="228600" y="823482"/>
            <a:ext cx="8915400" cy="5193723"/>
          </a:xfrm>
        </p:spPr>
        <p:txBody>
          <a:bodyPr/>
          <a:lstStyle/>
          <a:p>
            <a:endParaRPr lang="en-US" sz="1200" b="1" dirty="0">
              <a:hlinkClick r:id="rId2"/>
            </a:endParaRPr>
          </a:p>
          <a:p>
            <a:r>
              <a:rPr lang="en-US" b="1" dirty="0">
                <a:hlinkClick r:id="rId3"/>
              </a:rPr>
              <a:t>Freshman Digital Circuits and Computer Architecture Course Lecture Videos</a:t>
            </a:r>
            <a:r>
              <a:rPr lang="en-US" b="1" dirty="0"/>
              <a:t> (</a:t>
            </a:r>
            <a:r>
              <a:rPr lang="en-US" b="1" dirty="0">
                <a:hlinkClick r:id="rId4"/>
              </a:rPr>
              <a:t>2018</a:t>
            </a:r>
            <a:r>
              <a:rPr lang="en-US" b="1" dirty="0"/>
              <a:t>, </a:t>
            </a:r>
            <a:r>
              <a:rPr lang="en-US" b="1" dirty="0">
                <a:hlinkClick r:id="rId3"/>
              </a:rPr>
              <a:t>2017</a:t>
            </a:r>
            <a:r>
              <a:rPr lang="en-US" b="1" dirty="0"/>
              <a:t>)</a:t>
            </a:r>
          </a:p>
          <a:p>
            <a:r>
              <a:rPr lang="en-US" b="1" dirty="0">
                <a:hlinkClick r:id="rId5"/>
              </a:rPr>
              <a:t>Freshman Digital Circuits and Computer Architecture Course Materials</a:t>
            </a:r>
            <a:r>
              <a:rPr lang="en-US" b="1" dirty="0"/>
              <a:t> (</a:t>
            </a:r>
            <a:r>
              <a:rPr lang="en-US" b="1" dirty="0">
                <a:hlinkClick r:id="rId5"/>
              </a:rPr>
              <a:t>2018</a:t>
            </a:r>
            <a:r>
              <a:rPr lang="en-US" b="1" dirty="0"/>
              <a:t>)</a:t>
            </a:r>
          </a:p>
          <a:p>
            <a:pPr marL="0" indent="0">
              <a:buNone/>
            </a:pPr>
            <a:endParaRPr lang="en-US" b="1" dirty="0"/>
          </a:p>
          <a:p>
            <a:r>
              <a:rPr lang="en-US" b="1" dirty="0">
                <a:hlinkClick r:id="rId2"/>
              </a:rPr>
              <a:t>Memory Systems Short Course Materials</a:t>
            </a:r>
            <a:r>
              <a:rPr lang="en-US" b="1" dirty="0"/>
              <a:t> </a:t>
            </a:r>
          </a:p>
          <a:p>
            <a:pPr marL="0" indent="0">
              <a:buNone/>
            </a:pPr>
            <a:r>
              <a:rPr lang="en-US" b="1" dirty="0"/>
              <a:t>    (</a:t>
            </a:r>
            <a:r>
              <a:rPr lang="en-US" b="1" dirty="0">
                <a:hlinkClick r:id="rId6"/>
              </a:rPr>
              <a:t>Lecture Video on Main Memory and DRAM Basics</a:t>
            </a:r>
            <a:r>
              <a:rPr lang="en-US" b="1" dirty="0"/>
              <a:t>)</a:t>
            </a:r>
          </a:p>
          <a:p>
            <a:endParaRPr lang="en-US" b="1" dirty="0">
              <a:hlinkClick r:id="rId3"/>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144480315"/>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Rowhammer</a:t>
            </a:r>
            <a:r>
              <a:rPr lang="en-US" dirty="0">
                <a:solidFill>
                  <a:srgbClr val="0000FF"/>
                </a:solidFill>
              </a:rPr>
              <a:t> – Program to Induce RowHammer Errors</a:t>
            </a:r>
          </a:p>
          <a:p>
            <a:pPr lvl="1"/>
            <a:r>
              <a:rPr lang="en-US" dirty="0">
                <a:hlinkClick r:id="rId2"/>
              </a:rPr>
              <a:t>https://github.com/CMU-SAFARI/rowhammer</a:t>
            </a:r>
            <a:r>
              <a:rPr lang="en-US" dirty="0"/>
              <a:t> </a:t>
            </a:r>
          </a:p>
          <a:p>
            <a:r>
              <a:rPr lang="en-US" dirty="0" err="1">
                <a:solidFill>
                  <a:srgbClr val="0000FF"/>
                </a:solidFill>
              </a:rPr>
              <a:t>Ramulator</a:t>
            </a:r>
            <a:r>
              <a:rPr lang="en-US" dirty="0">
                <a:solidFill>
                  <a:srgbClr val="0000FF"/>
                </a:solidFill>
              </a:rPr>
              <a:t> – Fast and Extensible DRAM Simulator</a:t>
            </a:r>
          </a:p>
          <a:p>
            <a:pPr lvl="1"/>
            <a:r>
              <a:rPr lang="en-US" dirty="0">
                <a:hlinkClick r:id="rId3"/>
              </a:rPr>
              <a:t>https://github.com/CMU-SAFARI/ramulator</a:t>
            </a:r>
            <a:r>
              <a:rPr lang="en-US" dirty="0"/>
              <a:t> </a:t>
            </a:r>
          </a:p>
          <a:p>
            <a:r>
              <a:rPr lang="en-US" dirty="0" err="1">
                <a:solidFill>
                  <a:srgbClr val="0000FF"/>
                </a:solidFill>
              </a:rPr>
              <a:t>MemSim</a:t>
            </a:r>
            <a:r>
              <a:rPr lang="en-US" dirty="0">
                <a:solidFill>
                  <a:srgbClr val="0000FF"/>
                </a:solidFill>
              </a:rPr>
              <a:t> – Simple Memory Simulator</a:t>
            </a:r>
          </a:p>
          <a:p>
            <a:pPr lvl="1"/>
            <a:r>
              <a:rPr lang="en-US" dirty="0">
                <a:hlinkClick r:id="rId4"/>
              </a:rPr>
              <a:t>https://github.com/CMU-SAFARI/memsim</a:t>
            </a:r>
            <a:r>
              <a:rPr lang="en-US" dirty="0"/>
              <a:t> </a:t>
            </a:r>
          </a:p>
          <a:p>
            <a:r>
              <a:rPr lang="en-US" dirty="0" err="1">
                <a:solidFill>
                  <a:srgbClr val="0000FF"/>
                </a:solidFill>
              </a:rPr>
              <a:t>NOCulator</a:t>
            </a:r>
            <a:r>
              <a:rPr lang="en-US" dirty="0">
                <a:solidFill>
                  <a:srgbClr val="0000FF"/>
                </a:solidFill>
              </a:rPr>
              <a:t> – Flexible Network-on-Chip Simulator</a:t>
            </a:r>
          </a:p>
          <a:p>
            <a:pPr lvl="1"/>
            <a:r>
              <a:rPr lang="en-US" dirty="0">
                <a:hlinkClick r:id="rId5"/>
              </a:rPr>
              <a:t>https://github.com/CMU-SAFARI/NOCulator</a:t>
            </a:r>
            <a:r>
              <a:rPr lang="en-US" dirty="0"/>
              <a:t> </a:t>
            </a:r>
          </a:p>
          <a:p>
            <a:r>
              <a:rPr lang="en-US" dirty="0">
                <a:solidFill>
                  <a:srgbClr val="0000FF"/>
                </a:solidFill>
              </a:rPr>
              <a:t>SoftMC – FPGA-Based DRAM Testing Infrastructure</a:t>
            </a:r>
          </a:p>
          <a:p>
            <a:pPr lvl="1"/>
            <a:r>
              <a:rPr lang="en-US" dirty="0">
                <a:hlinkClick r:id="rId6"/>
              </a:rPr>
              <a:t>https://github.com/CMU-SAFARI/SoftMC</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378337175"/>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MQSim</a:t>
            </a:r>
            <a:r>
              <a:rPr lang="en-US" dirty="0">
                <a:solidFill>
                  <a:srgbClr val="0000FF"/>
                </a:solidFill>
              </a:rPr>
              <a:t> – A Fast Modern SSD Simulator </a:t>
            </a:r>
          </a:p>
          <a:p>
            <a:pPr lvl="1"/>
            <a:r>
              <a:rPr lang="en-US" dirty="0">
                <a:hlinkClick r:id="rId2"/>
              </a:rPr>
              <a:t>https://github.com/CMU-SAFARI/MQSim</a:t>
            </a:r>
            <a:r>
              <a:rPr lang="en-US" dirty="0"/>
              <a:t>  </a:t>
            </a:r>
          </a:p>
          <a:p>
            <a:r>
              <a:rPr lang="en-US" dirty="0">
                <a:solidFill>
                  <a:srgbClr val="0000FF"/>
                </a:solidFill>
              </a:rPr>
              <a:t>Mosaic – GPU Simulator Supporting Concurrent Applications</a:t>
            </a:r>
          </a:p>
          <a:p>
            <a:pPr lvl="1"/>
            <a:r>
              <a:rPr lang="en-US" dirty="0">
                <a:hlinkClick r:id="rId3"/>
              </a:rPr>
              <a:t>https://github.com/CMU-SAFARI/Mosaic</a:t>
            </a:r>
            <a:r>
              <a:rPr lang="en-US" dirty="0"/>
              <a:t>  </a:t>
            </a:r>
          </a:p>
          <a:p>
            <a:r>
              <a:rPr lang="en-US" dirty="0">
                <a:solidFill>
                  <a:srgbClr val="0000FF"/>
                </a:solidFill>
              </a:rPr>
              <a:t>IMPICA – Processing in 3D-Stacked Memory Simulator</a:t>
            </a:r>
          </a:p>
          <a:p>
            <a:pPr lvl="1"/>
            <a:r>
              <a:rPr lang="en-US" dirty="0">
                <a:hlinkClick r:id="rId4"/>
              </a:rPr>
              <a:t>https://github.com/CMU-SAFARI/IMPICA</a:t>
            </a:r>
            <a:r>
              <a:rPr lang="en-US" dirty="0"/>
              <a:t>  </a:t>
            </a:r>
          </a:p>
          <a:p>
            <a:r>
              <a:rPr lang="en-US" dirty="0">
                <a:solidFill>
                  <a:srgbClr val="0000FF"/>
                </a:solidFill>
              </a:rPr>
              <a:t>SMLA – Detailed 3D-Stacked Memory Simulator</a:t>
            </a:r>
          </a:p>
          <a:p>
            <a:pPr lvl="1"/>
            <a:r>
              <a:rPr lang="en-US" dirty="0">
                <a:hlinkClick r:id="rId5"/>
              </a:rPr>
              <a:t>https://github.com/CMU-SAFARI/SMLA</a:t>
            </a:r>
            <a:r>
              <a:rPr lang="en-US" dirty="0"/>
              <a:t>  </a:t>
            </a:r>
          </a:p>
          <a:p>
            <a:r>
              <a:rPr lang="en-US" dirty="0" err="1">
                <a:solidFill>
                  <a:srgbClr val="0000FF"/>
                </a:solidFill>
              </a:rPr>
              <a:t>HWASim</a:t>
            </a:r>
            <a:r>
              <a:rPr lang="en-US" dirty="0">
                <a:solidFill>
                  <a:srgbClr val="0000FF"/>
                </a:solidFill>
              </a:rPr>
              <a:t> – Simulator for Heterogeneous CPU-HWA Systems</a:t>
            </a:r>
          </a:p>
          <a:p>
            <a:pPr lvl="1"/>
            <a:r>
              <a:rPr lang="en-US" dirty="0">
                <a:hlinkClick r:id="rId6"/>
              </a:rPr>
              <a:t>https://github.com/CMU-SAFARI/HWASim</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747595233"/>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Open Source Tools (III)</a:t>
            </a:r>
          </a:p>
        </p:txBody>
      </p:sp>
      <p:sp>
        <p:nvSpPr>
          <p:cNvPr id="3" name="Content Placeholder 2"/>
          <p:cNvSpPr>
            <a:spLocks noGrp="1"/>
          </p:cNvSpPr>
          <p:nvPr>
            <p:ph idx="1"/>
          </p:nvPr>
        </p:nvSpPr>
        <p:spPr>
          <a:xfrm>
            <a:off x="228600" y="692696"/>
            <a:ext cx="8610600" cy="5193723"/>
          </a:xfrm>
        </p:spPr>
        <p:txBody>
          <a:bodyPr/>
          <a:lstStyle/>
          <a:p>
            <a:pPr lvl="1"/>
            <a:endParaRPr lang="en-US" sz="1200" dirty="0"/>
          </a:p>
          <a:p>
            <a:r>
              <a:rPr lang="en-US" dirty="0">
                <a:solidFill>
                  <a:srgbClr val="FF0000"/>
                </a:solidFill>
              </a:rPr>
              <a:t>A lot more open-source software from my group</a:t>
            </a:r>
          </a:p>
          <a:p>
            <a:pPr lvl="1"/>
            <a:r>
              <a:rPr lang="en-US" b="1" dirty="0">
                <a:hlinkClick r:id="rId2"/>
              </a:rPr>
              <a:t>https://github.com/CMU-SAFARI/</a:t>
            </a:r>
            <a:r>
              <a:rPr lang="en-US" b="1" dirty="0"/>
              <a:t> </a:t>
            </a:r>
          </a:p>
          <a:p>
            <a:pPr lvl="1"/>
            <a:r>
              <a:rPr lang="en-US" b="1" dirty="0">
                <a:hlinkClick r:id="rId3"/>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33DBA81C-47FC-7447-8E5B-774D1DE2A5BE}"/>
              </a:ext>
            </a:extLst>
          </p:cNvPr>
          <p:cNvPicPr>
            <a:picLocks noChangeAspect="1"/>
          </p:cNvPicPr>
          <p:nvPr/>
        </p:nvPicPr>
        <p:blipFill>
          <a:blip r:embed="rId4"/>
          <a:stretch>
            <a:fillRect/>
          </a:stretch>
        </p:blipFill>
        <p:spPr>
          <a:xfrm>
            <a:off x="899591" y="2420888"/>
            <a:ext cx="7376851" cy="4005827"/>
          </a:xfrm>
          <a:prstGeom prst="rect">
            <a:avLst/>
          </a:prstGeom>
        </p:spPr>
      </p:pic>
    </p:spTree>
    <p:extLst>
      <p:ext uri="{BB962C8B-B14F-4D97-AF65-F5344CB8AC3E}">
        <p14:creationId xmlns:p14="http://schemas.microsoft.com/office/powerpoint/2010/main" val="711498114"/>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hlinkClick r:id="rId2"/>
              </a:rPr>
              <a:t>https://people.inf.ethz.ch/omutlu/projects.htm</a:t>
            </a:r>
            <a:r>
              <a:rPr lang="en-US" b="1" dirty="0"/>
              <a:t> </a:t>
            </a:r>
          </a:p>
          <a:p>
            <a:pPr marL="344487" lvl="1" indent="0">
              <a:buNone/>
            </a:pPr>
            <a:r>
              <a:rPr lang="en-US" dirty="0"/>
              <a:t> </a:t>
            </a:r>
            <a:r>
              <a:rPr lang="en-US" dirty="0">
                <a:hlinkClick r:id="rId3"/>
              </a:rPr>
              <a:t>http://scholar.google.com/citations?user=7XyGUGkAAAAJ&amp;hl=en</a:t>
            </a:r>
            <a:endParaRPr lang="en-US" dirty="0"/>
          </a:p>
          <a:p>
            <a:pPr marL="344487" lvl="1" indent="0">
              <a:buNone/>
            </a:pPr>
            <a:endParaRPr lang="en-US" dirty="0"/>
          </a:p>
          <a:p>
            <a:pPr marL="344487" lvl="1" indent="0">
              <a:buNone/>
            </a:pPr>
            <a:r>
              <a:rPr lang="en-US" b="1" dirty="0">
                <a:hlinkClick r:id="rId4"/>
              </a:rPr>
              <a:t>https://people.inf.ethz.ch/omutlu/acaces2018.html</a:t>
            </a:r>
            <a:r>
              <a:rPr lang="en-US" b="1" dirty="0"/>
              <a:t> </a:t>
            </a: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223525525"/>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602292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3917255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3879732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822309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Onur Mutlu,</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5"/>
          <a:stretch>
            <a:fillRect/>
          </a:stretch>
        </p:blipFill>
        <p:spPr>
          <a:xfrm>
            <a:off x="0" y="4365104"/>
            <a:ext cx="9144000" cy="1190231"/>
          </a:xfrm>
          <a:prstGeom prst="rect">
            <a:avLst/>
          </a:prstGeom>
        </p:spPr>
      </p:pic>
    </p:spTree>
    <p:extLst>
      <p:ext uri="{BB962C8B-B14F-4D97-AF65-F5344CB8AC3E}">
        <p14:creationId xmlns:p14="http://schemas.microsoft.com/office/powerpoint/2010/main" val="1372123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Tesseract: Extra Slides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136752320"/>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2301551742"/>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2193900795"/>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4019619368"/>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1044343499"/>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Effect of Bandwidth &amp; Programming Model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HMC-MC Bandwidth (640GB/s)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Tesseract Bandwidth (8TB/s)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Bandwidth</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Programming Model</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(No Prefetching)</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3776141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Reducing Memory Latency</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249</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Main Memory Latency Lags Behind</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Closer Look </a:t>
            </a:r>
            <a:r>
              <a:rPr lang="is-IS" dirty="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251</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969048074"/>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380633748"/>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the Long Latency?</a:t>
            </a:r>
          </a:p>
        </p:txBody>
      </p:sp>
      <p:sp>
        <p:nvSpPr>
          <p:cNvPr id="3" name="Content Placeholder 2"/>
          <p:cNvSpPr>
            <a:spLocks noGrp="1"/>
          </p:cNvSpPr>
          <p:nvPr>
            <p:ph idx="1"/>
          </p:nvPr>
        </p:nvSpPr>
        <p:spPr/>
        <p:txBody>
          <a:bodyPr/>
          <a:lstStyle/>
          <a:p>
            <a:r>
              <a:rPr lang="en-US" dirty="0">
                <a:solidFill>
                  <a:srgbClr val="0000FF"/>
                </a:solidFill>
              </a:rPr>
              <a:t>Design of DRAM </a:t>
            </a:r>
            <a:r>
              <a:rPr lang="en-US" dirty="0" err="1">
                <a:solidFill>
                  <a:srgbClr val="0000FF"/>
                </a:solidFill>
              </a:rPr>
              <a:t>uArchitecture</a:t>
            </a:r>
            <a:endParaRPr lang="en-US" dirty="0">
              <a:solidFill>
                <a:srgbClr val="0000FF"/>
              </a:solidFill>
            </a:endParaRPr>
          </a:p>
          <a:p>
            <a:pPr lvl="1"/>
            <a:r>
              <a:rPr lang="en-US" dirty="0"/>
              <a:t>Goal: Maximize capacity/area, not minimize latency</a:t>
            </a:r>
          </a:p>
          <a:p>
            <a:pPr lvl="1"/>
            <a:endParaRPr lang="en-US" dirty="0"/>
          </a:p>
          <a:p>
            <a:r>
              <a:rPr lang="en-US" dirty="0">
                <a:solidFill>
                  <a:srgbClr val="0000FF"/>
                </a:solidFill>
              </a:rPr>
              <a:t>“One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254</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Latency Variation in Memory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255</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a:solidFill>
                    <a:prstClr val="black">
                      <a:lumMod val="65000"/>
                      <a:lumOff val="35000"/>
                    </a:prstClr>
                  </a:solidFill>
                  <a:latin typeface="Gill Sans MT"/>
                </a:rPr>
                <a:t>DRAM B</a:t>
              </a: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a:solidFill>
                  <a:prstClr val="black"/>
                </a:solidFill>
                <a:latin typeface="Gill Sans MT"/>
              </a:rPr>
              <a:t>Heterogeneous manufacturing &amp; operating conditions</a:t>
            </a:r>
            <a:r>
              <a:rPr lang="en-US" sz="2800" dirty="0">
                <a:solidFill>
                  <a:prstClr val="black"/>
                </a:solidFill>
                <a:latin typeface="Cambria Math" panose="02040503050406030204" pitchFamily="18" charset="0"/>
                <a:ea typeface="Cambria Math" panose="02040503050406030204" pitchFamily="18" charset="0"/>
              </a:rPr>
              <a:t> → </a:t>
            </a:r>
            <a:br>
              <a:rPr lang="en-US" sz="2800" dirty="0">
                <a:solidFill>
                  <a:prstClr val="black"/>
                </a:solidFill>
                <a:latin typeface="Cambria Math" panose="02040503050406030204" pitchFamily="18" charset="0"/>
                <a:ea typeface="Cambria Math" panose="02040503050406030204" pitchFamily="18" charset="0"/>
              </a:rPr>
            </a:br>
            <a:r>
              <a:rPr lang="en-US" sz="2800" dirty="0">
                <a:solidFill>
                  <a:prstClr val="black"/>
                </a:solidFill>
                <a:latin typeface="Cambria Math" panose="02040503050406030204" pitchFamily="18" charset="0"/>
                <a:ea typeface="Cambria Math" panose="02040503050406030204" pitchFamily="18" charset="0"/>
              </a:rPr>
              <a:t>	</a:t>
            </a:r>
            <a:r>
              <a:rPr lang="en-US" sz="2800" dirty="0">
                <a:solidFill>
                  <a:srgbClr val="C0504D"/>
                </a:solidFill>
                <a:latin typeface="Gill Sans MT"/>
              </a:rPr>
              <a:t>latency variation in timing parameters</a:t>
            </a: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256</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577792638"/>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257</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258</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1052736"/>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a:t>
            </a:r>
          </a:p>
          <a:p>
            <a:pPr lvl="1"/>
            <a:endParaRPr lang="is-IS" dirty="0"/>
          </a:p>
          <a:p>
            <a:r>
              <a:rPr lang="is-IS" dirty="0">
                <a:solidFill>
                  <a:srgbClr val="FF0000"/>
                </a:solidFill>
              </a:rPr>
              <a:t>We would like to find sources of latency heterogeneity and exploit them to minimize latency</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259</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prstClr val="black"/>
                </a:solidFill>
                <a:latin typeface="Calibri"/>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srgbClr val="000000"/>
                </a:solidFill>
              </a:rPr>
              <a:t>Latency reduction for read &amp; write (55°C)</a:t>
            </a:r>
          </a:p>
          <a:p>
            <a:pPr lvl="1">
              <a:lnSpc>
                <a:spcPct val="100000"/>
              </a:lnSpc>
            </a:pPr>
            <a:r>
              <a:rPr lang="en-US" i="1" dirty="0">
                <a:solidFill>
                  <a:srgbClr val="000000"/>
                </a:solidFill>
              </a:rPr>
              <a:t>Read Latency: </a:t>
            </a:r>
            <a:r>
              <a:rPr lang="en-US" b="1" i="1" dirty="0">
                <a:solidFill>
                  <a:srgbClr val="0000FF"/>
                </a:solidFill>
              </a:rPr>
              <a:t>32.7%</a:t>
            </a:r>
          </a:p>
          <a:p>
            <a:pPr lvl="1">
              <a:lnSpc>
                <a:spcPct val="100000"/>
              </a:lnSpc>
            </a:pPr>
            <a:r>
              <a:rPr lang="en-US" i="1" dirty="0">
                <a:solidFill>
                  <a:srgbClr val="000000"/>
                </a:solidFill>
              </a:rPr>
              <a:t>Write Latency: </a:t>
            </a:r>
            <a:r>
              <a:rPr lang="en-US" b="1" i="1" dirty="0">
                <a:solidFill>
                  <a:srgbClr val="0000FF"/>
                </a:solidFill>
              </a:rPr>
              <a:t>55.1%</a:t>
            </a:r>
          </a:p>
          <a:p>
            <a:pPr marL="457200" indent="-457200">
              <a:lnSpc>
                <a:spcPct val="100000"/>
              </a:lnSpc>
              <a:spcBef>
                <a:spcPts val="3000"/>
              </a:spcBef>
            </a:pPr>
            <a:r>
              <a:rPr lang="en-US" i="1" dirty="0">
                <a:solidFill>
                  <a:srgbClr val="000000"/>
                </a:solidFill>
              </a:rPr>
              <a:t>Latency reduction for each timing parameter (55°C) </a:t>
            </a:r>
          </a:p>
          <a:p>
            <a:pPr lvl="1">
              <a:lnSpc>
                <a:spcPct val="100000"/>
              </a:lnSpc>
            </a:pPr>
            <a:r>
              <a:rPr lang="en-US" i="1" dirty="0">
                <a:solidFill>
                  <a:srgbClr val="000000"/>
                </a:solidFill>
              </a:rPr>
              <a:t>Sensing: </a:t>
            </a:r>
            <a:r>
              <a:rPr lang="en-US" b="1" i="1" dirty="0">
                <a:solidFill>
                  <a:srgbClr val="0000FF"/>
                </a:solidFill>
              </a:rPr>
              <a:t>17.3%</a:t>
            </a:r>
          </a:p>
          <a:p>
            <a:pPr lvl="1">
              <a:lnSpc>
                <a:spcPct val="100000"/>
              </a:lnSpc>
            </a:pPr>
            <a:r>
              <a:rPr lang="en-US" i="1" dirty="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a:solidFill>
                  <a:srgbClr val="000000"/>
                </a:solidFill>
              </a:rPr>
              <a:t>Precharge</a:t>
            </a:r>
            <a:r>
              <a:rPr lang="en-US" i="1" dirty="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59312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Real System Evaluation</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prstClr val="black"/>
                </a:solidFill>
              </a:rPr>
              <a:t>System</a:t>
            </a:r>
          </a:p>
          <a:p>
            <a:pPr lvl="1">
              <a:lnSpc>
                <a:spcPct val="100000"/>
              </a:lnSpc>
            </a:pPr>
            <a:r>
              <a:rPr lang="en-US" i="1" dirty="0">
                <a:solidFill>
                  <a:prstClr val="black"/>
                </a:solidFill>
              </a:rPr>
              <a:t>CPU: AMD 4386 ( 8 Cores, 3.1GHz, 8MB LLC)</a:t>
            </a:r>
            <a:endParaRPr lang="en-US" b="1" i="1" dirty="0">
              <a:solidFill>
                <a:prstClr val="black"/>
              </a:solidFill>
            </a:endParaRPr>
          </a:p>
          <a:p>
            <a:pPr lvl="1">
              <a:lnSpc>
                <a:spcPct val="100000"/>
              </a:lnSpc>
            </a:pPr>
            <a:r>
              <a:rPr lang="en-US" dirty="0">
                <a:solidFill>
                  <a:prstClr val="black"/>
                </a:solidFill>
              </a:rPr>
              <a:t>DRAM: 4GByte DDR3-1600 (800Mhz Clock)</a:t>
            </a:r>
          </a:p>
          <a:p>
            <a:pPr lvl="1">
              <a:lnSpc>
                <a:spcPct val="100000"/>
              </a:lnSpc>
            </a:pPr>
            <a:r>
              <a:rPr lang="en-US" dirty="0">
                <a:solidFill>
                  <a:prstClr val="black"/>
                </a:solidFill>
              </a:rPr>
              <a:t>OS: Linux</a:t>
            </a:r>
          </a:p>
          <a:p>
            <a:pPr lvl="1">
              <a:lnSpc>
                <a:spcPct val="100000"/>
              </a:lnSpc>
            </a:pPr>
            <a:r>
              <a:rPr lang="en-US" dirty="0">
                <a:solidFill>
                  <a:prstClr val="black"/>
                </a:solidFill>
              </a:rPr>
              <a:t>Storage: 128GByte SSD</a:t>
            </a:r>
          </a:p>
          <a:p>
            <a:pPr marL="457200" indent="-457200">
              <a:lnSpc>
                <a:spcPct val="100000"/>
              </a:lnSpc>
              <a:spcBef>
                <a:spcPts val="3000"/>
              </a:spcBef>
            </a:pPr>
            <a:r>
              <a:rPr lang="en-US" i="1" dirty="0">
                <a:solidFill>
                  <a:prstClr val="black"/>
                </a:solidFill>
              </a:rPr>
              <a:t>Workload</a:t>
            </a:r>
          </a:p>
          <a:p>
            <a:pPr lvl="1">
              <a:lnSpc>
                <a:spcPct val="100000"/>
              </a:lnSpc>
            </a:pPr>
            <a:r>
              <a:rPr lang="en-US" i="1" dirty="0">
                <a:solidFill>
                  <a:prstClr val="black"/>
                </a:solidFill>
              </a:rPr>
              <a:t>35 applications from SPEC, STREAM, Parsec, </a:t>
            </a:r>
            <a:r>
              <a:rPr lang="en-US" i="1" dirty="0" err="1">
                <a:solidFill>
                  <a:prstClr val="black"/>
                </a:solidFill>
              </a:rPr>
              <a:t>Memcached</a:t>
            </a:r>
            <a:r>
              <a:rPr lang="en-US" i="1" dirty="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1.4%</a:t>
              </a: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6.7%</a:t>
              </a: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5.0%</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Single-Core Evaluation</a:t>
            </a: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a:solidFill>
                  <a:srgbClr val="0000FF"/>
                </a:solidFill>
                <a:latin typeface="Calibri Light"/>
              </a:rPr>
              <a:t>AL-DRAM </a:t>
            </a:r>
            <a:r>
              <a:rPr lang="en-US" sz="3600" b="1" i="1" dirty="0">
                <a:solidFill>
                  <a:srgbClr val="0000FF"/>
                </a:solidFill>
                <a:latin typeface="Calibri Light"/>
              </a:rPr>
              <a:t>improves single-core performance </a:t>
            </a:r>
          </a:p>
          <a:p>
            <a:pPr algn="ctr"/>
            <a:r>
              <a:rPr lang="en-US" sz="3600" i="1" dirty="0">
                <a:solidFill>
                  <a:srgbClr val="0000FF"/>
                </a:solidFill>
                <a:latin typeface="Calibri Light"/>
              </a:rPr>
              <a:t>on a real system</a:t>
            </a: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a:solidFill>
                  <a:srgbClr val="000000"/>
                </a:solidFill>
                <a:latin typeface="Calibri Light"/>
              </a:rPr>
              <a:t>Average</a:t>
            </a:r>
          </a:p>
          <a:p>
            <a:pPr algn="ctr"/>
            <a:r>
              <a:rPr lang="en-US" sz="2800" dirty="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361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Multi-Core Evaluation</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a:solidFill>
                  <a:srgbClr val="0000FF"/>
                </a:solidFill>
                <a:latin typeface="Calibri Light"/>
              </a:rPr>
              <a:t>AL-DRAM provides higher performance on</a:t>
            </a:r>
          </a:p>
          <a:p>
            <a:pPr algn="ctr"/>
            <a:r>
              <a:rPr lang="en-US" sz="3600" b="1" i="1" dirty="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a:solidFill>
                  <a:prstClr val="black"/>
                </a:solidFill>
                <a:latin typeface="Calibri Light"/>
              </a:rPr>
              <a:t>Average    </a:t>
            </a:r>
          </a:p>
          <a:p>
            <a:pPr algn="ctr"/>
            <a:r>
              <a:rPr lang="en-US" sz="2800" dirty="0">
                <a:solidFill>
                  <a:prstClr val="black"/>
                </a:solidFill>
                <a:latin typeface="Calibri Light"/>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119280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 by 5.8%</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265</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266</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Heterogeneous Latency within A Chip</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267</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a:solidFill>
                  <a:sysClr val="windowText" lastClr="000000"/>
                </a:solidFill>
              </a:rPr>
              <a:t>17.6%</a:t>
            </a: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a:solidFill>
                  <a:sysClr val="windowText" lastClr="000000"/>
                </a:solidFill>
              </a:rPr>
              <a:t>19.5%</a:t>
            </a: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a:solidFill>
                  <a:sysClr val="windowText" lastClr="000000"/>
                </a:solidFill>
              </a:rPr>
              <a:t>19.7%</a:t>
            </a: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a:solidFill>
                  <a:sysClr val="windowText" lastClr="000000"/>
                </a:solidFill>
              </a:rPr>
              <a:t>13.3%</a:t>
            </a: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405218728"/>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268</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a:solidFill>
                  <a:prstClr val="black"/>
                </a:solidFill>
              </a:rPr>
              <a:t>What Is Design-Induced Variation?</a:t>
            </a: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a:solidFill>
                  <a:prstClr val="white"/>
                </a:solidFill>
              </a:rPr>
              <a:t>Systematic variation</a:t>
            </a:r>
            <a:r>
              <a:rPr lang="en-US" sz="3600" dirty="0">
                <a:solidFill>
                  <a:prstClr val="white"/>
                </a:solidFill>
                <a:latin typeface="Calibri Light"/>
              </a:rPr>
              <a:t> in cell access times</a:t>
            </a: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amplifiers</a:t>
            </a: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drivers</a:t>
            </a: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min. latency</a:t>
            </a: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design-induced</a:t>
            </a: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Combine </a:t>
            </a:r>
            <a:r>
              <a:rPr lang="en-US" sz="3600" b="1" spc="-100" dirty="0">
                <a:solidFill>
                  <a:srgbClr val="4472C4">
                    <a:lumMod val="75000"/>
                  </a:srgbClr>
                </a:solidFill>
                <a:latin typeface="Calibri Light"/>
              </a:rPr>
              <a:t>error-correcting 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a:solidFill>
                  <a:prstClr val="white"/>
                </a:solidFill>
              </a:rPr>
              <a:t>reduces latency more aggressively</a:t>
            </a:r>
            <a:br>
              <a:rPr lang="en-US" sz="3600" b="1" i="1" spc="-100" dirty="0">
                <a:solidFill>
                  <a:prstClr val="white"/>
                </a:solidFill>
              </a:rPr>
            </a:br>
            <a:r>
              <a:rPr lang="en-US" sz="3600" spc="-100" dirty="0">
                <a:solidFill>
                  <a:prstClr val="white"/>
                </a:solidFill>
                <a:latin typeface="Calibri Light"/>
              </a:rPr>
              <a:t>and uses ECC to correct random slow cells</a:t>
            </a:r>
          </a:p>
        </p:txBody>
      </p:sp>
    </p:spTree>
    <p:extLst>
      <p:ext uri="{BB962C8B-B14F-4D97-AF65-F5344CB8AC3E}">
        <p14:creationId xmlns:p14="http://schemas.microsoft.com/office/powerpoint/2010/main" val="1091101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273</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a:t>Voltron: Exploiting the </a:t>
            </a:r>
            <a:br>
              <a:rPr lang="en-US" dirty="0"/>
            </a:br>
            <a:r>
              <a:rPr lang="en-US" dirty="0"/>
              <a:t>	Voltage-Latency-Reliability 					Relationship</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274</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Executive Summary</a:t>
            </a:r>
          </a:p>
        </p:txBody>
      </p:sp>
      <p:sp>
        <p:nvSpPr>
          <p:cNvPr id="3" name="Content Placeholder 2"/>
          <p:cNvSpPr>
            <a:spLocks noGrp="1"/>
          </p:cNvSpPr>
          <p:nvPr>
            <p:ph idx="1"/>
          </p:nvPr>
        </p:nvSpPr>
        <p:spPr/>
        <p:txBody>
          <a:bodyPr>
            <a:noAutofit/>
          </a:bodyPr>
          <a:lstStyle/>
          <a:p>
            <a:r>
              <a:rPr lang="en-US" sz="2300" spc="-20" dirty="0">
                <a:solidFill>
                  <a:srgbClr val="FF4136"/>
                </a:solidFill>
              </a:rPr>
              <a:t>DRAM (memory) power is significant in today’s systems</a:t>
            </a:r>
          </a:p>
          <a:p>
            <a:pPr lvl="1"/>
            <a:r>
              <a:rPr lang="en-US" sz="2000" dirty="0"/>
              <a:t>Existing low-voltage DRAM reduces voltage </a:t>
            </a:r>
            <a:r>
              <a:rPr lang="en-US" sz="2000" b="1" dirty="0"/>
              <a:t>conservatively</a:t>
            </a:r>
          </a:p>
          <a:p>
            <a:pPr lvl="1"/>
            <a:endParaRPr lang="en-US" sz="1000" b="1" dirty="0"/>
          </a:p>
          <a:p>
            <a:r>
              <a:rPr lang="en-US" sz="2300" u="sng" dirty="0"/>
              <a:t>Goal</a:t>
            </a:r>
            <a:r>
              <a:rPr lang="en-US" sz="2300" dirty="0"/>
              <a:t>: Understand and exploit the reliability and latency behavior of real DRAM chips under</a:t>
            </a:r>
            <a:r>
              <a:rPr lang="en-US" sz="2300" b="1" i="1" dirty="0"/>
              <a:t> aggressive reduced-voltage operation</a:t>
            </a:r>
          </a:p>
          <a:p>
            <a:endParaRPr lang="en-US" sz="1000" dirty="0"/>
          </a:p>
          <a:p>
            <a:r>
              <a:rPr lang="en-US" sz="2300" u="sng" dirty="0"/>
              <a:t>Key experimental observations</a:t>
            </a:r>
            <a:r>
              <a:rPr lang="en-US" sz="2300" dirty="0"/>
              <a:t>:</a:t>
            </a:r>
          </a:p>
          <a:p>
            <a:pPr lvl="1"/>
            <a:r>
              <a:rPr lang="en-US" sz="2000" dirty="0">
                <a:solidFill>
                  <a:srgbClr val="FF4136"/>
                </a:solidFill>
              </a:rPr>
              <a:t>Huge voltage margin -- Errors occur beyond some voltage</a:t>
            </a:r>
          </a:p>
          <a:p>
            <a:pPr lvl="1"/>
            <a:r>
              <a:rPr lang="en-US" sz="2000" dirty="0"/>
              <a:t>Errors exhibit </a:t>
            </a:r>
            <a:r>
              <a:rPr lang="en-US" sz="2000" dirty="0">
                <a:solidFill>
                  <a:srgbClr val="0070C0"/>
                </a:solidFill>
              </a:rPr>
              <a:t>spatial locality</a:t>
            </a:r>
          </a:p>
          <a:p>
            <a:pPr lvl="1"/>
            <a:r>
              <a:rPr lang="en-US" sz="2000" dirty="0">
                <a:solidFill>
                  <a:srgbClr val="0070C0"/>
                </a:solidFill>
              </a:rPr>
              <a:t>Higher operation latency mitigates voltage-induced errors</a:t>
            </a:r>
          </a:p>
          <a:p>
            <a:pPr lvl="1"/>
            <a:endParaRPr lang="en-US" sz="1000" dirty="0"/>
          </a:p>
          <a:p>
            <a:r>
              <a:rPr lang="en-US" sz="2300" b="1" u="sng" dirty="0">
                <a:solidFill>
                  <a:srgbClr val="0070C0"/>
                </a:solidFill>
              </a:rPr>
              <a:t>Voltron</a:t>
            </a:r>
            <a:r>
              <a:rPr lang="en-US" sz="2300" dirty="0"/>
              <a:t>: A new DRAM energy reduction mechanism </a:t>
            </a:r>
          </a:p>
          <a:p>
            <a:pPr lvl="1"/>
            <a:r>
              <a:rPr lang="en-US" sz="2000" dirty="0"/>
              <a:t>Reduce DRAM voltage </a:t>
            </a:r>
            <a:r>
              <a:rPr lang="en-US" sz="2000" b="1" dirty="0"/>
              <a:t>without introducing errors </a:t>
            </a:r>
          </a:p>
          <a:p>
            <a:pPr lvl="1"/>
            <a:r>
              <a:rPr lang="en-US" sz="2000" dirty="0"/>
              <a:t>Use a </a:t>
            </a:r>
            <a:r>
              <a:rPr lang="en-US" sz="2000" b="1" dirty="0"/>
              <a:t>regression model </a:t>
            </a:r>
            <a:r>
              <a:rPr lang="en-US" sz="2000" dirty="0"/>
              <a:t>to select voltage that does not degrade performance beyond a chosen target </a:t>
            </a:r>
            <a:r>
              <a:rPr lang="en-US" sz="2000" dirty="0">
                <a:sym typeface="Wingdings"/>
              </a:rPr>
              <a:t> </a:t>
            </a:r>
            <a:r>
              <a:rPr lang="en-US" sz="2000" dirty="0">
                <a:solidFill>
                  <a:schemeClr val="accent3">
                    <a:lumMod val="50000"/>
                  </a:schemeClr>
                </a:solidFill>
                <a:sym typeface="Wingdings"/>
              </a:rPr>
              <a:t>7.3% system energy reduction</a:t>
            </a:r>
            <a:endParaRPr lang="en-US" sz="2000" dirty="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275</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276</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And, What If </a:t>
            </a:r>
            <a:r>
              <a:rPr lang="is-IS" dirty="0"/>
              <a:t>…</a:t>
            </a:r>
            <a:endParaRPr lang="en-US" dirty="0"/>
          </a:p>
        </p:txBody>
      </p:sp>
      <p:sp>
        <p:nvSpPr>
          <p:cNvPr id="3" name="Content Placeholder 2"/>
          <p:cNvSpPr>
            <a:spLocks noGrp="1"/>
          </p:cNvSpPr>
          <p:nvPr>
            <p:ph idx="1"/>
          </p:nvPr>
        </p:nvSpPr>
        <p:spPr/>
        <p:txBody>
          <a:bodyPr/>
          <a:lstStyle/>
          <a:p>
            <a:r>
              <a:rPr lang="is-IS" dirty="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277</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387148"/>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18133" y="4627207"/>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469942" y="4552981"/>
            <a:ext cx="1323444" cy="1123439"/>
          </a:xfrm>
          <a:prstGeom prst="rect">
            <a:avLst/>
          </a:prstGeom>
        </p:spPr>
      </p:pic>
    </p:spTree>
    <p:extLst>
      <p:ext uri="{BB962C8B-B14F-4D97-AF65-F5344CB8AC3E}">
        <p14:creationId xmlns:p14="http://schemas.microsoft.com/office/powerpoint/2010/main" val="1369441595"/>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Motivation</a:t>
            </a:r>
          </a:p>
        </p:txBody>
      </p:sp>
      <p:sp>
        <p:nvSpPr>
          <p:cNvPr id="3" name="Content Placeholder 2"/>
          <p:cNvSpPr>
            <a:spLocks noGrp="1"/>
          </p:cNvSpPr>
          <p:nvPr>
            <p:ph idx="1"/>
          </p:nvPr>
        </p:nvSpPr>
        <p:spPr>
          <a:xfrm>
            <a:off x="75991" y="1094104"/>
            <a:ext cx="8987622" cy="5318753"/>
          </a:xfrm>
        </p:spPr>
        <p:txBody>
          <a:bodyPr/>
          <a:lstStyle/>
          <a:p>
            <a:r>
              <a:rPr lang="en-US" dirty="0"/>
              <a:t>A </a:t>
            </a:r>
            <a:r>
              <a:rPr lang="en-US" b="1" dirty="0">
                <a:solidFill>
                  <a:schemeClr val="accent5"/>
                </a:solidFill>
              </a:rPr>
              <a:t>PUF</a:t>
            </a:r>
            <a:r>
              <a:rPr lang="en-US" dirty="0">
                <a:solidFill>
                  <a:schemeClr val="accent5"/>
                </a:solidFill>
              </a:rPr>
              <a:t> </a:t>
            </a:r>
            <a:r>
              <a:rPr lang="en-US" dirty="0"/>
              <a:t>is function that generates a signature </a:t>
            </a:r>
            <a:r>
              <a:rPr lang="en-US" b="1" dirty="0">
                <a:solidFill>
                  <a:schemeClr val="accent6"/>
                </a:solidFill>
              </a:rPr>
              <a:t>unique</a:t>
            </a:r>
            <a:r>
              <a:rPr lang="en-US" dirty="0">
                <a:solidFill>
                  <a:schemeClr val="accent6"/>
                </a:solidFill>
              </a:rPr>
              <a:t> </a:t>
            </a:r>
            <a:r>
              <a:rPr lang="en-US" dirty="0"/>
              <a:t>to a given device </a:t>
            </a:r>
          </a:p>
          <a:p>
            <a:endParaRPr lang="en-US" dirty="0"/>
          </a:p>
          <a:p>
            <a:r>
              <a:rPr lang="en-US" dirty="0"/>
              <a:t>Used in a </a:t>
            </a:r>
            <a:r>
              <a:rPr lang="en-US" b="1" dirty="0">
                <a:solidFill>
                  <a:schemeClr val="accent5"/>
                </a:solidFill>
              </a:rPr>
              <a:t>Challenge-Response Protocol</a:t>
            </a:r>
            <a:r>
              <a:rPr lang="en-US" dirty="0"/>
              <a:t> </a:t>
            </a:r>
          </a:p>
          <a:p>
            <a:pPr lvl="1"/>
            <a:r>
              <a:rPr lang="en-US" sz="3200" dirty="0"/>
              <a:t>Each device generates a unique </a:t>
            </a:r>
            <a:r>
              <a:rPr lang="en-US" sz="3200" b="1" dirty="0">
                <a:solidFill>
                  <a:schemeClr val="accent5"/>
                </a:solidFill>
              </a:rPr>
              <a:t>PUF response </a:t>
            </a:r>
            <a:r>
              <a:rPr lang="en-US" sz="3200" dirty="0"/>
              <a:t>depending the inputs</a:t>
            </a:r>
          </a:p>
          <a:p>
            <a:pPr lvl="1"/>
            <a:endParaRPr lang="en-US" sz="1800" dirty="0"/>
          </a:p>
          <a:p>
            <a:pPr lvl="1"/>
            <a:r>
              <a:rPr lang="en-US" sz="3200" dirty="0"/>
              <a:t>A trusted server </a:t>
            </a:r>
            <a:r>
              <a:rPr lang="en-US" sz="3200" b="1" dirty="0">
                <a:solidFill>
                  <a:schemeClr val="accent6">
                    <a:lumMod val="75000"/>
                  </a:schemeClr>
                </a:solidFill>
              </a:rPr>
              <a:t>authenticates</a:t>
            </a:r>
            <a:r>
              <a:rPr lang="en-US" sz="3200" dirty="0">
                <a:solidFill>
                  <a:schemeClr val="accent6">
                    <a:lumMod val="75000"/>
                  </a:schemeClr>
                </a:solidFill>
              </a:rPr>
              <a:t> </a:t>
            </a:r>
            <a:r>
              <a:rPr lang="en-US" sz="3200" dirty="0"/>
              <a:t>a device if it generates the expected PUF response</a:t>
            </a:r>
          </a:p>
        </p:txBody>
      </p:sp>
    </p:spTree>
    <p:extLst>
      <p:ext uri="{BB962C8B-B14F-4D97-AF65-F5344CB8AC3E}">
        <p14:creationId xmlns:p14="http://schemas.microsoft.com/office/powerpoint/2010/main" val="204016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400" b="1" dirty="0"/>
              <a:t>DRAM Latency Characterization of 223 LPDDR4 DRAM Devices</a:t>
            </a:r>
          </a:p>
        </p:txBody>
      </p:sp>
      <p:sp>
        <p:nvSpPr>
          <p:cNvPr id="3" name="Content Placeholder 2"/>
          <p:cNvSpPr>
            <a:spLocks noGrp="1"/>
          </p:cNvSpPr>
          <p:nvPr>
            <p:ph idx="1"/>
          </p:nvPr>
        </p:nvSpPr>
        <p:spPr>
          <a:xfrm>
            <a:off x="75991" y="1683657"/>
            <a:ext cx="8987622" cy="4546320"/>
          </a:xfrm>
        </p:spPr>
        <p:txBody>
          <a:bodyPr/>
          <a:lstStyle/>
          <a:p>
            <a:r>
              <a:rPr lang="en-US" dirty="0"/>
              <a:t>Latency failures come from accessing DRAM with </a:t>
            </a:r>
            <a:r>
              <a:rPr lang="en-US" b="1" dirty="0">
                <a:solidFill>
                  <a:srgbClr val="C00000"/>
                </a:solidFill>
              </a:rPr>
              <a:t>reduced</a:t>
            </a:r>
            <a:r>
              <a:rPr lang="en-US" dirty="0"/>
              <a:t> timing parameters.</a:t>
            </a:r>
          </a:p>
          <a:p>
            <a:endParaRPr lang="en-US" dirty="0"/>
          </a:p>
          <a:p>
            <a:r>
              <a:rPr lang="en-US" b="1" dirty="0"/>
              <a:t>Key Observations:</a:t>
            </a:r>
          </a:p>
          <a:p>
            <a:pPr marL="971550" lvl="1" indent="-514350">
              <a:buFont typeface="+mj-lt"/>
              <a:buAutoNum type="arabicPeriod"/>
            </a:pPr>
            <a:r>
              <a:rPr lang="en-US" sz="3200" dirty="0"/>
              <a:t>A cell’s </a:t>
            </a:r>
            <a:r>
              <a:rPr lang="en-US" sz="3200" b="1" dirty="0">
                <a:solidFill>
                  <a:schemeClr val="accent6">
                    <a:lumMod val="75000"/>
                  </a:schemeClr>
                </a:solidFill>
              </a:rPr>
              <a:t>latency failure</a:t>
            </a:r>
            <a:r>
              <a:rPr lang="en-US" sz="3200" dirty="0"/>
              <a:t> probability is determined by </a:t>
            </a:r>
            <a:r>
              <a:rPr lang="en-US" sz="3200" b="1" dirty="0">
                <a:solidFill>
                  <a:schemeClr val="accent5"/>
                </a:solidFill>
              </a:rPr>
              <a:t>random process variation</a:t>
            </a:r>
          </a:p>
          <a:p>
            <a:pPr marL="971550" lvl="1" indent="-514350">
              <a:buFont typeface="+mj-lt"/>
              <a:buAutoNum type="arabicPeriod"/>
            </a:pPr>
            <a:endParaRPr lang="en-US" sz="3200" dirty="0"/>
          </a:p>
          <a:p>
            <a:pPr marL="971550" lvl="1" indent="-514350">
              <a:buFont typeface="+mj-lt"/>
              <a:buAutoNum type="arabicPeriod"/>
            </a:pPr>
            <a:r>
              <a:rPr lang="en-US" sz="3200" dirty="0"/>
              <a:t>Latency failure patterns are </a:t>
            </a:r>
            <a:r>
              <a:rPr lang="en-US" sz="3200" b="1" dirty="0">
                <a:solidFill>
                  <a:schemeClr val="accent5"/>
                </a:solidFill>
              </a:rPr>
              <a:t>repeatable and unique to a device</a:t>
            </a:r>
            <a:endParaRPr lang="en-US" sz="3200" dirty="0"/>
          </a:p>
          <a:p>
            <a:endParaRPr lang="en-US" dirty="0"/>
          </a:p>
        </p:txBody>
      </p:sp>
    </p:spTree>
    <p:extLst>
      <p:ext uri="{BB962C8B-B14F-4D97-AF65-F5344CB8AC3E}">
        <p14:creationId xmlns:p14="http://schemas.microsoft.com/office/powerpoint/2010/main" val="3677025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938818"/>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DRAM Latency PUF Key Idea</a:t>
            </a:r>
          </a:p>
        </p:txBody>
      </p:sp>
      <p:grpSp>
        <p:nvGrpSpPr>
          <p:cNvPr id="71" name="Group 70"/>
          <p:cNvGrpSpPr/>
          <p:nvPr/>
        </p:nvGrpSpPr>
        <p:grpSpPr>
          <a:xfrm>
            <a:off x="1624693" y="2661252"/>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220766"/>
            <a:ext cx="3114951" cy="2629342"/>
            <a:chOff x="235278" y="2377403"/>
            <a:chExt cx="3114951" cy="2629342"/>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endCxn id="54" idx="1"/>
            </p:cNvCxnSpPr>
            <p:nvPr/>
          </p:nvCxnSpPr>
          <p:spPr>
            <a:xfrm>
              <a:off x="945394" y="3357931"/>
              <a:ext cx="695202" cy="1648814"/>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494809" y="1230285"/>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stCxn id="73" idx="2"/>
            </p:cNvCxnSpPr>
            <p:nvPr/>
          </p:nvCxnSpPr>
          <p:spPr>
            <a:xfrm flipH="1">
              <a:off x="5675086" y="3217919"/>
              <a:ext cx="1037349" cy="652889"/>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5393764"/>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spTree>
    <p:extLst>
      <p:ext uri="{BB962C8B-B14F-4D97-AF65-F5344CB8AC3E}">
        <p14:creationId xmlns:p14="http://schemas.microsoft.com/office/powerpoint/2010/main" val="196059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DRAM Accesses and Failures</a:t>
            </a:r>
          </a:p>
        </p:txBody>
      </p:sp>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 name="Group 88"/>
          <p:cNvGrpSpPr/>
          <p:nvPr/>
        </p:nvGrpSpPr>
        <p:grpSpPr>
          <a:xfrm>
            <a:off x="7831197" y="5385225"/>
            <a:ext cx="913694" cy="632961"/>
            <a:chOff x="1217789" y="5523973"/>
            <a:chExt cx="1467950" cy="632961"/>
          </a:xfrm>
        </p:grpSpPr>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cxnSp>
        <p:nvCxnSpPr>
          <p:cNvPr id="130" name="Straight Connector 129"/>
          <p:cNvCxnSpPr/>
          <p:nvPr/>
        </p:nvCxnSpPr>
        <p:spPr>
          <a:xfrm>
            <a:off x="1824205"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83457"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8" name="TextBox 147"/>
          <p:cNvSpPr txBox="1"/>
          <p:nvPr/>
        </p:nvSpPr>
        <p:spPr>
          <a:xfrm>
            <a:off x="5535668" y="3259198"/>
            <a:ext cx="3232977"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4472C4"/>
                </a:solidFill>
                <a:effectLst/>
                <a:uLnTx/>
                <a:uFillTx/>
                <a:latin typeface="Calibri" panose="020F0502020204030204"/>
                <a:ea typeface="+mn-ea"/>
                <a:cs typeface="+mn-cs"/>
              </a:rPr>
              <a:t>Process variation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during manufacturing leads to cells having </a:t>
            </a:r>
            <a:r>
              <a:rPr kumimoji="0" lang="en-US" sz="2400" b="1" i="1"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unique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characteristics</a:t>
            </a:r>
          </a:p>
        </p:txBody>
      </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 name="Group 27"/>
          <p:cNvGrpSpPr/>
          <p:nvPr/>
        </p:nvGrpSpPr>
        <p:grpSpPr>
          <a:xfrm>
            <a:off x="1196078" y="3889997"/>
            <a:ext cx="2284536" cy="720391"/>
            <a:chOff x="1196078" y="3889997"/>
            <a:chExt cx="2284536" cy="720391"/>
          </a:xfrm>
        </p:grpSpPr>
        <p:sp>
          <p:nvSpPr>
            <p:cNvPr id="3" name="TextBox 2"/>
            <p:cNvSpPr txBox="1"/>
            <p:nvPr/>
          </p:nvSpPr>
          <p:spPr>
            <a:xfrm>
              <a:off x="1196078" y="3889997"/>
              <a:ext cx="22845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err="1">
                  <a:ln>
                    <a:noFill/>
                  </a:ln>
                  <a:solidFill>
                    <a:srgbClr val="4472C4"/>
                  </a:solidFill>
                  <a:effectLst/>
                  <a:uLnTx/>
                  <a:uFillTx/>
                  <a:latin typeface="Calibri" panose="020F0502020204030204"/>
                  <a:ea typeface="+mn-ea"/>
                  <a:cs typeface="+mn-cs"/>
                </a:rPr>
                <a:t>Bitline</a:t>
              </a:r>
              <a:r>
                <a:rPr kumimoji="0" lang="en-US" sz="1800" b="0" i="1" u="none" strike="noStrike" kern="1200" cap="none" spc="0" normalizeH="0" baseline="0" noProof="0" dirty="0">
                  <a:ln>
                    <a:noFill/>
                  </a:ln>
                  <a:solidFill>
                    <a:srgbClr val="4472C4"/>
                  </a:solidFill>
                  <a:effectLst/>
                  <a:uLnTx/>
                  <a:uFillTx/>
                  <a:latin typeface="Calibri" panose="020F0502020204030204"/>
                  <a:ea typeface="+mn-ea"/>
                  <a:cs typeface="+mn-cs"/>
                </a:rPr>
                <a:t> Charge Sharing</a:t>
              </a:r>
            </a:p>
          </p:txBody>
        </p:sp>
        <p:cxnSp>
          <p:nvCxnSpPr>
            <p:cNvPr id="27" name="Straight Arrow Connector 26"/>
            <p:cNvCxnSpPr>
              <a:stCxn id="3" idx="2"/>
            </p:cNvCxnSpPr>
            <p:nvPr/>
          </p:nvCxnSpPr>
          <p:spPr>
            <a:xfrm>
              <a:off x="2338346" y="4259329"/>
              <a:ext cx="277475" cy="351059"/>
            </a:xfrm>
            <a:prstGeom prst="straightConnector1">
              <a:avLst/>
            </a:prstGeom>
            <a:ln w="60325">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885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0.02795 -0.00671 L -0.23073 -0.19907 " pathEditMode="relative" rAng="0" ptsTypes="AA">
                                      <p:cBhvr>
                                        <p:cTn id="10" dur="1000" fill="hold"/>
                                        <p:tgtEl>
                                          <p:spTgt spid="42"/>
                                        </p:tgtEl>
                                        <p:attrNameLst>
                                          <p:attrName>ppt_x</p:attrName>
                                          <p:attrName>ppt_y</p:attrName>
                                        </p:attrNameLst>
                                      </p:cBhvr>
                                      <p:rCtr x="-12934" y="-9630"/>
                                    </p:animMotion>
                                  </p:childTnLst>
                                </p:cTn>
                              </p:par>
                              <p:par>
                                <p:cTn id="11" presetID="6" presetClass="emph" presetSubtype="0" fill="hold" nodeType="withEffect">
                                  <p:stCondLst>
                                    <p:cond delay="0"/>
                                  </p:stCondLst>
                                  <p:childTnLst>
                                    <p:animScale>
                                      <p:cBhvr>
                                        <p:cTn id="12" dur="1000" fill="hold"/>
                                        <p:tgtEl>
                                          <p:spTgt spid="42"/>
                                        </p:tgtEl>
                                      </p:cBhvr>
                                      <p:by x="60000" y="60000"/>
                                    </p:animScale>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wipe(left)">
                                      <p:cBhvr>
                                        <p:cTn id="25" dur="1000"/>
                                        <p:tgtEl>
                                          <p:spTgt spid="57"/>
                                        </p:tgtEl>
                                      </p:cBhvr>
                                    </p:animEffect>
                                  </p:childTnLst>
                                </p:cTn>
                              </p:par>
                            </p:childTnLst>
                          </p:cTn>
                        </p:par>
                        <p:par>
                          <p:cTn id="26" fill="hold">
                            <p:stCondLst>
                              <p:cond delay="1000"/>
                            </p:stCondLst>
                            <p:childTnLst>
                              <p:par>
                                <p:cTn id="27" presetID="1" presetClass="entr" presetSubtype="0" fill="hold" nodeType="afterEffect">
                                  <p:stCondLst>
                                    <p:cond delay="0"/>
                                  </p:stCondLst>
                                  <p:childTnLst>
                                    <p:set>
                                      <p:cBhvr>
                                        <p:cTn id="28" dur="1" fill="hold">
                                          <p:stCondLst>
                                            <p:cond delay="0"/>
                                          </p:stCondLst>
                                        </p:cTn>
                                        <p:tgtEl>
                                          <p:spTgt spid="8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5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1"/>
                                        </p:tgtEl>
                                        <p:attrNameLst>
                                          <p:attrName>style.visibility</p:attrName>
                                        </p:attrNameLst>
                                      </p:cBhvr>
                                      <p:to>
                                        <p:strVal val="visible"/>
                                      </p:to>
                                    </p:set>
                                    <p:animEffect transition="in" filter="wipe(left)">
                                      <p:cBhvr>
                                        <p:cTn id="35" dur="1000"/>
                                        <p:tgtEl>
                                          <p:spTgt spid="71"/>
                                        </p:tgtEl>
                                      </p:cBhvr>
                                    </p:animEffect>
                                  </p:childTnLst>
                                </p:cTn>
                              </p:par>
                              <p:par>
                                <p:cTn id="36" presetID="1"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childTnLst>
                                </p:cTn>
                              </p:par>
                            </p:childTnLst>
                          </p:cTn>
                        </p:par>
                        <p:par>
                          <p:cTn id="38" fill="hold">
                            <p:stCondLst>
                              <p:cond delay="1000"/>
                            </p:stCondLst>
                            <p:childTnLst>
                              <p:par>
                                <p:cTn id="39" presetID="1" presetClass="entr" presetSubtype="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1000"/>
                                        <p:tgtEl>
                                          <p:spTgt spid="72"/>
                                        </p:tgtEl>
                                      </p:cBhvr>
                                    </p:animEffec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8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5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36"/>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3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4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wipe(left)">
                                      <p:cBhvr>
                                        <p:cTn id="67" dur="500"/>
                                        <p:tgtEl>
                                          <p:spTgt spid="93"/>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28"/>
                                        </p:tgtEl>
                                        <p:attrNameLst>
                                          <p:attrName>style.visibility</p:attrName>
                                        </p:attrNameLst>
                                      </p:cBhvr>
                                      <p:to>
                                        <p:strVal val="visible"/>
                                      </p:to>
                                    </p:set>
                                    <p:animEffect transition="in" filter="wipe(left)">
                                      <p:cBhvr>
                                        <p:cTn id="70" dur="500"/>
                                        <p:tgtEl>
                                          <p:spTgt spid="128"/>
                                        </p:tgtEl>
                                      </p:cBhvr>
                                    </p:animEffect>
                                  </p:childTnLst>
                                </p:cTn>
                              </p:par>
                              <p:par>
                                <p:cTn id="71" presetID="1" presetClass="entr" presetSubtype="0" fill="hold" grpId="0" nodeType="withEffect">
                                  <p:stCondLst>
                                    <p:cond delay="0"/>
                                  </p:stCondLst>
                                  <p:childTnLst>
                                    <p:set>
                                      <p:cBhvr>
                                        <p:cTn id="72" dur="1" fill="hold">
                                          <p:stCondLst>
                                            <p:cond delay="0"/>
                                          </p:stCondLst>
                                        </p:cTn>
                                        <p:tgtEl>
                                          <p:spTgt spid="14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25"/>
                                        </p:tgtEl>
                                        <p:attrNameLst>
                                          <p:attrName>style.visibility</p:attrName>
                                        </p:attrNameLst>
                                      </p:cBhvr>
                                      <p:to>
                                        <p:strVal val="visible"/>
                                      </p:to>
                                    </p:set>
                                    <p:animEffect transition="in" filter="wipe(left)">
                                      <p:cBhvr>
                                        <p:cTn id="77" dur="2000"/>
                                        <p:tgtEl>
                                          <p:spTgt spid="125"/>
                                        </p:tgtEl>
                                      </p:cBhvr>
                                    </p:animEffect>
                                  </p:childTnLst>
                                </p:cTn>
                              </p:par>
                              <p:par>
                                <p:cTn id="78" presetID="22" presetClass="entr" presetSubtype="8" fill="hold" nodeType="withEffect">
                                  <p:stCondLst>
                                    <p:cond delay="2000"/>
                                  </p:stCondLst>
                                  <p:childTnLst>
                                    <p:set>
                                      <p:cBhvr>
                                        <p:cTn id="79" dur="1" fill="hold">
                                          <p:stCondLst>
                                            <p:cond delay="0"/>
                                          </p:stCondLst>
                                        </p:cTn>
                                        <p:tgtEl>
                                          <p:spTgt spid="124"/>
                                        </p:tgtEl>
                                        <p:attrNameLst>
                                          <p:attrName>style.visibility</p:attrName>
                                        </p:attrNameLst>
                                      </p:cBhvr>
                                      <p:to>
                                        <p:strVal val="visible"/>
                                      </p:to>
                                    </p:set>
                                    <p:animEffect transition="in" filter="wipe(left)">
                                      <p:cBhvr>
                                        <p:cTn id="80" dur="2000"/>
                                        <p:tgtEl>
                                          <p:spTgt spid="124"/>
                                        </p:tgtEl>
                                      </p:cBhvr>
                                    </p:animEffect>
                                  </p:childTnLst>
                                </p:cTn>
                              </p:par>
                              <p:par>
                                <p:cTn id="81" presetID="22" presetClass="entr" presetSubtype="8" fill="hold" nodeType="withEffect">
                                  <p:stCondLst>
                                    <p:cond delay="1000"/>
                                  </p:stCondLst>
                                  <p:childTnLst>
                                    <p:set>
                                      <p:cBhvr>
                                        <p:cTn id="82" dur="1" fill="hold">
                                          <p:stCondLst>
                                            <p:cond delay="0"/>
                                          </p:stCondLst>
                                        </p:cTn>
                                        <p:tgtEl>
                                          <p:spTgt spid="123"/>
                                        </p:tgtEl>
                                        <p:attrNameLst>
                                          <p:attrName>style.visibility</p:attrName>
                                        </p:attrNameLst>
                                      </p:cBhvr>
                                      <p:to>
                                        <p:strVal val="visible"/>
                                      </p:to>
                                    </p:set>
                                    <p:animEffect transition="in" filter="wipe(left)">
                                      <p:cBhvr>
                                        <p:cTn id="83" dur="2000"/>
                                        <p:tgtEl>
                                          <p:spTgt spid="123"/>
                                        </p:tgtEl>
                                      </p:cBhvr>
                                    </p:animEffect>
                                  </p:childTnLst>
                                </p:cTn>
                              </p:par>
                              <p:par>
                                <p:cTn id="84" presetID="22" presetClass="entr" presetSubtype="8" fill="hold" nodeType="withEffect">
                                  <p:stCondLst>
                                    <p:cond delay="500"/>
                                  </p:stCondLst>
                                  <p:childTnLst>
                                    <p:set>
                                      <p:cBhvr>
                                        <p:cTn id="85" dur="1" fill="hold">
                                          <p:stCondLst>
                                            <p:cond delay="0"/>
                                          </p:stCondLst>
                                        </p:cTn>
                                        <p:tgtEl>
                                          <p:spTgt spid="122"/>
                                        </p:tgtEl>
                                        <p:attrNameLst>
                                          <p:attrName>style.visibility</p:attrName>
                                        </p:attrNameLst>
                                      </p:cBhvr>
                                      <p:to>
                                        <p:strVal val="visible"/>
                                      </p:to>
                                    </p:set>
                                    <p:animEffect transition="in" filter="wipe(left)">
                                      <p:cBhvr>
                                        <p:cTn id="86" dur="2000"/>
                                        <p:tgtEl>
                                          <p:spTgt spid="122"/>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36" grpId="0"/>
      <p:bldP spid="148" grpId="0"/>
      <p:bldP spid="149" grpId="0"/>
      <p:bldP spid="150" grpId="0"/>
      <p:bldP spid="151" grpId="0"/>
      <p:bldP spid="152"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sp>
        <p:nvSpPr>
          <p:cNvPr id="3" name="Rectangle 2"/>
          <p:cNvSpPr/>
          <p:nvPr/>
        </p:nvSpPr>
        <p:spPr>
          <a:xfrm>
            <a:off x="23322" y="0"/>
            <a:ext cx="9120678" cy="64255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lstStyle/>
          <a:p>
            <a:r>
              <a:rPr lang="en-US" b="1" dirty="0"/>
              <a:t>DRAM Accesses and Failures</a:t>
            </a:r>
          </a:p>
        </p:txBody>
      </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grpSp>
        <p:nvGrpSpPr>
          <p:cNvPr id="31" name="Group 30"/>
          <p:cNvGrpSpPr/>
          <p:nvPr/>
        </p:nvGrpSpPr>
        <p:grpSpPr>
          <a:xfrm>
            <a:off x="1832047" y="6094196"/>
            <a:ext cx="6464628" cy="184780"/>
            <a:chOff x="1832047" y="6094196"/>
            <a:chExt cx="6464628" cy="184780"/>
          </a:xfrm>
        </p:grpSpPr>
        <p:cxnSp>
          <p:nvCxnSpPr>
            <p:cNvPr id="130" name="Straight Connector 129"/>
            <p:cNvCxnSpPr/>
            <p:nvPr/>
          </p:nvCxnSpPr>
          <p:spPr>
            <a:xfrm>
              <a:off x="1832047"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91299"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grpSp>
        <p:nvGrpSpPr>
          <p:cNvPr id="39" name="Group 38"/>
          <p:cNvGrpSpPr/>
          <p:nvPr/>
        </p:nvGrpSpPr>
        <p:grpSpPr>
          <a:xfrm>
            <a:off x="7831197" y="1940903"/>
            <a:ext cx="4572638" cy="4349433"/>
            <a:chOff x="7831197" y="1940903"/>
            <a:chExt cx="4572638" cy="4349433"/>
          </a:xfrm>
        </p:grpSpPr>
        <p:grpSp>
          <p:nvGrpSpPr>
            <p:cNvPr id="89" name="Group 88"/>
            <p:cNvGrpSpPr/>
            <p:nvPr/>
          </p:nvGrpSpPr>
          <p:grpSpPr>
            <a:xfrm>
              <a:off x="7831197" y="5385225"/>
              <a:ext cx="913694" cy="632961"/>
              <a:chOff x="1217789" y="5523973"/>
              <a:chExt cx="1467950" cy="632961"/>
            </a:xfrm>
          </p:grpSpPr>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Group 35"/>
            <p:cNvGrpSpPr/>
            <p:nvPr/>
          </p:nvGrpSpPr>
          <p:grpSpPr>
            <a:xfrm>
              <a:off x="8283457" y="1940903"/>
              <a:ext cx="4120378" cy="4349433"/>
              <a:chOff x="8283457" y="1940903"/>
              <a:chExt cx="4120378" cy="4349433"/>
            </a:xfrm>
          </p:grpSpPr>
          <p:cxnSp>
            <p:nvCxnSpPr>
              <p:cNvPr id="27" name="Straight Connector 26"/>
              <p:cNvCxnSpPr/>
              <p:nvPr/>
            </p:nvCxnSpPr>
            <p:spPr>
              <a:xfrm flipV="1">
                <a:off x="8283964" y="1940903"/>
                <a:ext cx="0" cy="4240061"/>
              </a:xfrm>
              <a:prstGeom prst="line">
                <a:avLst/>
              </a:prstGeom>
              <a:ln w="34925">
                <a:solidFill>
                  <a:schemeClr val="accent2"/>
                </a:solidFill>
                <a:prstDash val="sysDash"/>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8283457" y="6094196"/>
                <a:ext cx="118" cy="17325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8312922" y="6057133"/>
                <a:ext cx="4090913" cy="2332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1" name="Group 100"/>
          <p:cNvGrpSpPr/>
          <p:nvPr/>
        </p:nvGrpSpPr>
        <p:grpSpPr>
          <a:xfrm>
            <a:off x="1856638" y="2507027"/>
            <a:ext cx="6433695" cy="2849490"/>
            <a:chOff x="1854349" y="2629912"/>
            <a:chExt cx="6433695" cy="2849490"/>
          </a:xfrm>
        </p:grpSpPr>
        <p:sp>
          <p:nvSpPr>
            <p:cNvPr id="102" name="Freeform 101"/>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 name="Group 103"/>
          <p:cNvGrpSpPr/>
          <p:nvPr/>
        </p:nvGrpSpPr>
        <p:grpSpPr>
          <a:xfrm>
            <a:off x="1847591" y="2683964"/>
            <a:ext cx="6440499" cy="2685256"/>
            <a:chOff x="1847591" y="2807936"/>
            <a:chExt cx="6440499" cy="2685256"/>
          </a:xfrm>
        </p:grpSpPr>
        <p:sp>
          <p:nvSpPr>
            <p:cNvPr id="106" name="Freeform 105"/>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09" name="TextBox 108"/>
          <p:cNvSpPr txBox="1"/>
          <p:nvPr/>
        </p:nvSpPr>
        <p:spPr>
          <a:xfrm>
            <a:off x="5607856" y="3259198"/>
            <a:ext cx="338463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weaker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cells have </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a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higher</a:t>
            </a:r>
            <a:r>
              <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probability</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 to fail</a:t>
            </a:r>
            <a:endPar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448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2795 -0.00671 L -0.23073 -0.19907 " pathEditMode="relative" rAng="0" ptsTypes="AA">
                                      <p:cBhvr>
                                        <p:cTn id="6" dur="10" fill="hold"/>
                                        <p:tgtEl>
                                          <p:spTgt spid="42"/>
                                        </p:tgtEl>
                                        <p:attrNameLst>
                                          <p:attrName>ppt_x</p:attrName>
                                          <p:attrName>ppt_y</p:attrName>
                                        </p:attrNameLst>
                                      </p:cBhvr>
                                      <p:rCtr x="-12934" y="-9630"/>
                                    </p:animMotion>
                                  </p:childTnLst>
                                </p:cTn>
                              </p:par>
                              <p:par>
                                <p:cTn id="7" presetID="6" presetClass="emph" presetSubtype="0" fill="hold" nodeType="withEffect">
                                  <p:stCondLst>
                                    <p:cond delay="0"/>
                                  </p:stCondLst>
                                  <p:childTnLst>
                                    <p:animScale>
                                      <p:cBhvr>
                                        <p:cTn id="8" dur="10" fill="hold"/>
                                        <p:tgtEl>
                                          <p:spTgt spid="42"/>
                                        </p:tgtEl>
                                      </p:cBhvr>
                                      <p:by x="60000" y="60000"/>
                                    </p:animScale>
                                  </p:childTnLst>
                                </p:cTn>
                              </p:par>
                              <p:par>
                                <p:cTn id="9" presetID="1" presetClass="exit" presetSubtype="0" fill="hold" grpId="0" nodeType="withEffect">
                                  <p:stCondLst>
                                    <p:cond delay="10"/>
                                  </p:stCondLst>
                                  <p:childTnLst>
                                    <p:set>
                                      <p:cBhvr>
                                        <p:cTn id="10" dur="1" fill="hold">
                                          <p:stCondLst>
                                            <p:cond delay="0"/>
                                          </p:stCondLst>
                                        </p:cTn>
                                        <p:tgtEl>
                                          <p:spTgt spid="3"/>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nodeType="clickEffect">
                                  <p:stCondLst>
                                    <p:cond delay="0"/>
                                  </p:stCondLst>
                                  <p:childTnLst>
                                    <p:animMotion origin="layout" path="M -8.33333E-7 2.59259E-6 L -0.28941 -0.00116 " pathEditMode="relative" rAng="0" ptsTypes="AA">
                                      <p:cBhvr>
                                        <p:cTn id="14" dur="2000" fill="hold"/>
                                        <p:tgtEl>
                                          <p:spTgt spid="39"/>
                                        </p:tgtEl>
                                        <p:attrNameLst>
                                          <p:attrName>ppt_x</p:attrName>
                                          <p:attrName>ppt_y</p:attrName>
                                        </p:attrNameLst>
                                      </p:cBhvr>
                                      <p:rCtr x="-14497" y="-116"/>
                                    </p:animMotion>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01"/>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9"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t>The DRAM Latency PUF Evaluation</a:t>
            </a:r>
          </a:p>
        </p:txBody>
      </p:sp>
      <p:sp>
        <p:nvSpPr>
          <p:cNvPr id="3" name="Content Placeholder 2"/>
          <p:cNvSpPr>
            <a:spLocks noGrp="1"/>
          </p:cNvSpPr>
          <p:nvPr>
            <p:ph idx="1"/>
          </p:nvPr>
        </p:nvSpPr>
        <p:spPr>
          <a:xfrm>
            <a:off x="148564" y="1306621"/>
            <a:ext cx="8603552" cy="5318753"/>
          </a:xfrm>
        </p:spPr>
        <p:txBody>
          <a:bodyPr/>
          <a:lstStyle/>
          <a:p>
            <a:r>
              <a:rPr lang="en-US" dirty="0"/>
              <a:t>We generate PUF responses using </a:t>
            </a:r>
            <a:r>
              <a:rPr lang="en-US" b="1" dirty="0">
                <a:solidFill>
                  <a:srgbClr val="C00000"/>
                </a:solidFill>
              </a:rPr>
              <a:t>latency</a:t>
            </a:r>
            <a:r>
              <a:rPr lang="en-US" b="1" dirty="0"/>
              <a:t> </a:t>
            </a:r>
            <a:r>
              <a:rPr lang="en-US" b="1" dirty="0">
                <a:solidFill>
                  <a:srgbClr val="C00000"/>
                </a:solidFill>
              </a:rPr>
              <a:t>errors </a:t>
            </a:r>
            <a:r>
              <a:rPr lang="en-US" dirty="0"/>
              <a:t>in a region of DRAM</a:t>
            </a:r>
          </a:p>
          <a:p>
            <a:endParaRPr lang="en-US" dirty="0"/>
          </a:p>
          <a:p>
            <a:r>
              <a:rPr lang="en-US" dirty="0"/>
              <a:t>The latency error patterns </a:t>
            </a:r>
            <a:r>
              <a:rPr lang="en-US" b="1" dirty="0">
                <a:solidFill>
                  <a:srgbClr val="0070C0"/>
                </a:solidFill>
              </a:rPr>
              <a:t>satisfy PUF requirements</a:t>
            </a:r>
          </a:p>
          <a:p>
            <a:endParaRPr lang="en-US" b="1" dirty="0">
              <a:solidFill>
                <a:srgbClr val="0070C0"/>
              </a:solidFill>
            </a:endParaRPr>
          </a:p>
          <a:p>
            <a:r>
              <a:rPr lang="en-US" dirty="0"/>
              <a:t>The DRAM Latency PUF </a:t>
            </a:r>
            <a:r>
              <a:rPr lang="en-US" b="1" dirty="0">
                <a:solidFill>
                  <a:srgbClr val="7030A0"/>
                </a:solidFill>
              </a:rPr>
              <a:t>generates PUF responses in 88.2ms</a:t>
            </a:r>
          </a:p>
          <a:p>
            <a:endParaRPr lang="en-US" b="1" dirty="0">
              <a:solidFill>
                <a:srgbClr val="7030A0"/>
              </a:solidFill>
            </a:endParaRPr>
          </a:p>
        </p:txBody>
      </p:sp>
    </p:spTree>
    <p:extLst>
      <p:ext uri="{BB962C8B-B14F-4D97-AF65-F5344CB8AC3E}">
        <p14:creationId xmlns:p14="http://schemas.microsoft.com/office/powerpoint/2010/main" val="3371487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Results</a:t>
            </a:r>
          </a:p>
        </p:txBody>
      </p:sp>
      <p:sp>
        <p:nvSpPr>
          <p:cNvPr id="3" name="Content Placeholder 2"/>
          <p:cNvSpPr>
            <a:spLocks noGrp="1"/>
          </p:cNvSpPr>
          <p:nvPr>
            <p:ph idx="1"/>
          </p:nvPr>
        </p:nvSpPr>
        <p:spPr>
          <a:xfrm>
            <a:off x="75991" y="5283200"/>
            <a:ext cx="8987622" cy="1324148"/>
          </a:xfrm>
        </p:spPr>
        <p:txBody>
          <a:bodyPr/>
          <a:lstStyle/>
          <a:p>
            <a:r>
              <a:rPr lang="en-US" dirty="0"/>
              <a:t>We are </a:t>
            </a:r>
            <a:r>
              <a:rPr lang="en-US" b="1" dirty="0">
                <a:solidFill>
                  <a:schemeClr val="accent6">
                    <a:lumMod val="75000"/>
                  </a:schemeClr>
                </a:solidFill>
              </a:rPr>
              <a:t>orders of magnitude faster </a:t>
            </a:r>
            <a:r>
              <a:rPr lang="en-US" dirty="0"/>
              <a:t>than prior DRAM PUFs!</a:t>
            </a:r>
          </a:p>
          <a:p>
            <a:endParaRPr lang="en-US"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002" y="813916"/>
            <a:ext cx="8229600" cy="4273383"/>
          </a:xfrm>
          <a:prstGeom prst="rect">
            <a:avLst/>
          </a:prstGeom>
        </p:spPr>
      </p:pic>
    </p:spTree>
    <p:extLst>
      <p:ext uri="{BB962C8B-B14F-4D97-AF65-F5344CB8AC3E}">
        <p14:creationId xmlns:p14="http://schemas.microsoft.com/office/powerpoint/2010/main" val="4248283783"/>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650177"/>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256520"/>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2801475"/>
            <a:ext cx="8686800" cy="724829"/>
          </a:xfrm>
          <a:prstGeom prst="rect">
            <a:avLst/>
          </a:prstGeom>
        </p:spPr>
        <p:txBody>
          <a:bodyPr anchor="ctr">
            <a:noAutofit/>
          </a:bodyPr>
          <a:lstStyle/>
          <a:p>
            <a:pPr marL="0" indent="0" algn="ctr">
              <a:buNone/>
            </a:pPr>
            <a:r>
              <a:rPr lang="en-US" sz="2400" b="1" u="sng" dirty="0" err="1">
                <a:latin typeface="Cambria"/>
                <a:cs typeface="Cambria"/>
              </a:rPr>
              <a:t>Jeremie</a:t>
            </a:r>
            <a:r>
              <a:rPr lang="en-US" sz="2400" b="1" u="sng" dirty="0">
                <a:latin typeface="Cambria"/>
                <a:cs typeface="Cambria"/>
              </a:rPr>
              <a:t> S. Kim</a:t>
            </a:r>
            <a:r>
              <a:rPr lang="en-US" sz="2400" b="1" dirty="0">
                <a:latin typeface="Cambria"/>
                <a:cs typeface="Cambria"/>
              </a:rPr>
              <a:t>    </a:t>
            </a:r>
            <a:r>
              <a:rPr lang="en-US" sz="2400" b="1" dirty="0" err="1">
                <a:latin typeface="Cambria"/>
                <a:cs typeface="Cambria"/>
              </a:rPr>
              <a:t>Minesh</a:t>
            </a:r>
            <a:r>
              <a:rPr lang="en-US" sz="2400" b="1" dirty="0">
                <a:latin typeface="Cambria"/>
                <a:cs typeface="Cambria"/>
              </a:rPr>
              <a:t> Patel  </a:t>
            </a:r>
          </a:p>
          <a:p>
            <a:pPr marL="0" indent="0" algn="ctr">
              <a:buNone/>
            </a:pPr>
            <a:r>
              <a:rPr lang="en-US" sz="2400" b="1" dirty="0">
                <a:latin typeface="Cambria"/>
                <a:cs typeface="Cambria"/>
              </a:rPr>
              <a:t>Hasan Hassan   </a:t>
            </a:r>
            <a:r>
              <a:rPr lang="en-US" sz="2400" b="1" dirty="0" err="1">
                <a:latin typeface="Cambria"/>
                <a:cs typeface="Cambria"/>
              </a:rPr>
              <a:t>Onur</a:t>
            </a:r>
            <a:r>
              <a:rPr lang="en-US" sz="2400" b="1" dirty="0">
                <a:latin typeface="Cambria"/>
                <a:cs typeface="Cambria"/>
              </a:rPr>
              <a:t> </a:t>
            </a:r>
            <a:r>
              <a:rPr lang="en-US" sz="2400" b="1" dirty="0" err="1">
                <a:latin typeface="Cambria"/>
                <a:cs typeface="Cambria"/>
              </a:rPr>
              <a:t>Mutlu</a:t>
            </a:r>
            <a:r>
              <a:rPr lang="en-US" sz="2400" b="1" dirty="0">
                <a:latin typeface="Cambria"/>
                <a:cs typeface="Cambria"/>
              </a:rPr>
              <a:t>  </a:t>
            </a:r>
            <a:endParaRPr lang="en-US" sz="24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782" y="59970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911164" y="5997065"/>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524146" y="4987127"/>
            <a:ext cx="2472546" cy="714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0094" y="4710650"/>
            <a:ext cx="1323444" cy="1123439"/>
          </a:xfrm>
          <a:prstGeom prst="rect">
            <a:avLst/>
          </a:prstGeom>
        </p:spPr>
      </p:pic>
      <p:pic>
        <p:nvPicPr>
          <p:cNvPr id="2" name="Picture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53892" y="3615592"/>
            <a:ext cx="1706059" cy="1706059"/>
          </a:xfrm>
          <a:prstGeom prst="rect">
            <a:avLst/>
          </a:prstGeom>
        </p:spPr>
      </p:pic>
      <p:sp>
        <p:nvSpPr>
          <p:cNvPr id="3" name="TextBox 2"/>
          <p:cNvSpPr txBox="1"/>
          <p:nvPr/>
        </p:nvSpPr>
        <p:spPr>
          <a:xfrm>
            <a:off x="2889695" y="5182362"/>
            <a:ext cx="3634451"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QR Code for the paper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https://</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people.inf.ethz.ch</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omutlu</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/pub/dram-latency-puf_hpca18.pdf</a:t>
            </a:r>
          </a:p>
        </p:txBody>
      </p:sp>
      <p:sp>
        <p:nvSpPr>
          <p:cNvPr id="11" name="Rectangle 10">
            <a:extLst>
              <a:ext uri="{FF2B5EF4-FFF2-40B4-BE49-F238E27FC236}">
                <a16:creationId xmlns:a16="http://schemas.microsoft.com/office/drawing/2014/main" id="{D0272797-7B19-6B45-B32C-06F620B40514}"/>
              </a:ext>
            </a:extLst>
          </p:cNvPr>
          <p:cNvSpPr/>
          <p:nvPr/>
        </p:nvSpPr>
        <p:spPr>
          <a:xfrm>
            <a:off x="6256258" y="3911355"/>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2018</a:t>
            </a:r>
          </a:p>
        </p:txBody>
      </p:sp>
    </p:spTree>
    <p:extLst>
      <p:ext uri="{BB962C8B-B14F-4D97-AF65-F5344CB8AC3E}">
        <p14:creationId xmlns:p14="http://schemas.microsoft.com/office/powerpoint/2010/main" val="740607702"/>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a:stretch>
            <a:fillRect/>
          </a:stretch>
        </p:blipFill>
        <p:spPr>
          <a:xfrm>
            <a:off x="0" y="4224367"/>
            <a:ext cx="9144000" cy="1724913"/>
          </a:xfrm>
          <a:prstGeom prst="rect">
            <a:avLst/>
          </a:prstGeom>
        </p:spPr>
      </p:pic>
    </p:spTree>
    <p:extLst>
      <p:ext uri="{BB962C8B-B14F-4D97-AF65-F5344CB8AC3E}">
        <p14:creationId xmlns:p14="http://schemas.microsoft.com/office/powerpoint/2010/main" val="42483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Tiered Latency DRAM</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160955"/>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1" i="1" u="none" strike="noStrike" kern="1200" cap="none" spc="0" normalizeH="0" baseline="0" noProof="0" dirty="0" err="1">
                <a:ln>
                  <a:noFill/>
                </a:ln>
                <a:solidFill>
                  <a:srgbClr val="FF0000"/>
                </a:solidFill>
                <a:effectLst/>
                <a:uLnTx/>
                <a:uFillTx/>
                <a:latin typeface="Calibri"/>
                <a:ea typeface="+mn-ea"/>
                <a:cs typeface="+mn-cs"/>
              </a:rPr>
              <a:t>Subarray</a:t>
            </a:r>
            <a:r>
              <a:rPr kumimoji="0" lang="en-US" sz="3200" b="1" i="1" u="none" strike="noStrike" kern="1200" cap="none" spc="0" normalizeH="0" baseline="0" noProof="0" dirty="0">
                <a:ln>
                  <a:noFill/>
                </a:ln>
                <a:solidFill>
                  <a:srgbClr val="FF0000"/>
                </a:solidFill>
                <a:effectLst/>
                <a:uLnTx/>
                <a:uFillTx/>
                <a:latin typeface="Calibri"/>
                <a:ea typeface="+mn-ea"/>
                <a:cs typeface="+mn-cs"/>
              </a:rPr>
              <a:t> Latency</a:t>
            </a:r>
            <a:r>
              <a:rPr kumimoji="0" lang="en-US" sz="3200" b="0" i="1" u="none" strike="noStrike" kern="1200" cap="none" spc="0" normalizeH="0" baseline="0" noProof="0" dirty="0">
                <a:ln>
                  <a:noFill/>
                </a:ln>
                <a:solidFill>
                  <a:prstClr val="black"/>
                </a:solidFill>
                <a:effectLst/>
                <a:uLnTx/>
                <a:uFillTx/>
                <a:latin typeface="Calibri"/>
                <a:ea typeface="+mn-ea"/>
                <a:cs typeface="+mn-cs"/>
              </a:rPr>
              <a:t> + I/O Latency</a:t>
            </a:r>
          </a:p>
        </p:txBody>
      </p:sp>
      <p:sp>
        <p:nvSpPr>
          <p:cNvPr id="2" name="Title 1"/>
          <p:cNvSpPr>
            <a:spLocks noGrp="1"/>
          </p:cNvSpPr>
          <p:nvPr>
            <p:ph type="title"/>
          </p:nvPr>
        </p:nvSpPr>
        <p:spPr>
          <a:xfrm>
            <a:off x="0" y="0"/>
            <a:ext cx="8991600" cy="838200"/>
          </a:xfrm>
        </p:spPr>
        <p:txBody>
          <a:bodyPr>
            <a:normAutofit/>
          </a:bodyPr>
          <a:lstStyle/>
          <a:p>
            <a:r>
              <a:rPr lang="en-US"/>
              <a:t>   What 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cell array</a:t>
            </a: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0" b="1" i="0" u="none" strike="noStrike" kern="1200" cap="none" spc="0" normalizeH="0" baseline="0" noProof="0">
                <a:ln>
                  <a:noFill/>
                </a:ln>
                <a:solidFill>
                  <a:prstClr val="black"/>
                </a:solidFill>
                <a:effectLst/>
                <a:uLnTx/>
                <a:uFillTx/>
                <a:latin typeface="Calibri"/>
                <a:ea typeface="+mn-ea"/>
                <a:cs typeface="+mn-cs"/>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0" i="1" u="none" strike="noStrike" kern="1200" cap="none" spc="0" normalizeH="0" baseline="0" noProof="0" dirty="0" err="1">
                <a:ln>
                  <a:noFill/>
                </a:ln>
                <a:solidFill>
                  <a:prstClr val="black"/>
                </a:solidFill>
                <a:effectLst/>
                <a:uLnTx/>
                <a:uFillTx/>
                <a:latin typeface="Calibri"/>
                <a:ea typeface="+mn-ea"/>
                <a:cs typeface="+mn-cs"/>
              </a:rPr>
              <a:t>Subarray</a:t>
            </a:r>
            <a:r>
              <a:rPr kumimoji="0" lang="en-US" sz="3200" b="0" i="1" u="none" strike="noStrike" kern="1200" cap="none" spc="0" normalizeH="0" baseline="0" noProof="0" dirty="0">
                <a:ln>
                  <a:noFill/>
                </a:ln>
                <a:solidFill>
                  <a:prstClr val="black"/>
                </a:solidFill>
                <a:effectLst/>
                <a:uLnTx/>
                <a:uFillTx/>
                <a:latin typeface="Calibri"/>
                <a:ea typeface="+mn-ea"/>
                <a:cs typeface="+mn-cs"/>
              </a:rPr>
              <a:t> Latency + I/O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srgbClr val="FF0000"/>
                  </a:solidFill>
                  <a:effectLst/>
                  <a:uLnTx/>
                  <a:uFillTx/>
                  <a:latin typeface="Calibri"/>
                  <a:ea typeface="+mn-ea"/>
                  <a:cs typeface="+mn-cs"/>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err="1">
                <a:ln>
                  <a:noFill/>
                </a:ln>
                <a:solidFill>
                  <a:prstClr val="white"/>
                </a:solidFill>
                <a:effectLst/>
                <a:uLnTx/>
                <a:uFillTx/>
                <a:latin typeface="Calibri"/>
                <a:ea typeface="+mn-ea"/>
                <a:cs typeface="+mn-cs"/>
              </a:rPr>
              <a:t>Subarray</a:t>
            </a:r>
            <a:endParaRPr kumimoji="0" lang="en-US" sz="2600" b="1" i="0" u="none" strike="noStrike" kern="1200" cap="none" spc="0" normalizeH="0" baseline="0" noProof="0" dirty="0">
              <a:ln>
                <a:noFill/>
              </a:ln>
              <a:solidFill>
                <a:prstClr val="white"/>
              </a:solidFill>
              <a:effectLst/>
              <a:uLnTx/>
              <a:uFillTx/>
              <a:latin typeface="Calibri"/>
              <a:ea typeface="+mn-ea"/>
              <a:cs typeface="+mn-cs"/>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white"/>
                </a:solidFill>
                <a:effectLst/>
                <a:uLnTx/>
                <a:uFillTx/>
                <a:latin typeface="Calibri"/>
                <a:ea typeface="+mn-ea"/>
                <a:cs typeface="+mn-cs"/>
              </a:rPr>
              <a:t>I/O</a:t>
            </a:r>
          </a:p>
        </p:txBody>
      </p:sp>
    </p:spTree>
    <p:extLst>
      <p:ext uri="{BB962C8B-B14F-4D97-AF65-F5344CB8AC3E}">
        <p14:creationId xmlns:p14="http://schemas.microsoft.com/office/powerpoint/2010/main" val="3351190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Why is the </a:t>
            </a:r>
            <a:r>
              <a:rPr lang="en-US" dirty="0" err="1"/>
              <a:t>Subarray</a:t>
            </a:r>
            <a:r>
              <a:rPr lang="en-US" dirty="0"/>
              <a:t> So Slow?</a:t>
            </a:r>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3200" b="1" i="1" u="none" strike="noStrike" kern="1200" cap="none" spc="0" normalizeH="0" baseline="0" noProof="0" dirty="0">
              <a:ln>
                <a:noFill/>
              </a:ln>
              <a:solidFill>
                <a:prstClr val="black"/>
              </a:solidFill>
              <a:effectLst/>
              <a:uLnTx/>
              <a:uFillTx/>
              <a:latin typeface="Calibri"/>
              <a:ea typeface="+mn-ea"/>
              <a:cs typeface="+mn-cs"/>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access</a:t>
              </a: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transistor</a:t>
              </a: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wordline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bitline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err="1">
                  <a:ln>
                    <a:noFill/>
                  </a:ln>
                  <a:solidFill>
                    <a:srgbClr val="FF0000"/>
                  </a:solidFill>
                  <a:effectLst/>
                  <a:uLnTx/>
                  <a:uFillTx/>
                  <a:latin typeface="Calibri"/>
                  <a:ea typeface="+mn-ea"/>
                  <a:cs typeface="Calibri"/>
                </a:rPr>
                <a:t>bitline</a:t>
              </a:r>
              <a:r>
                <a:rPr kumimoji="0" lang="en-US" sz="2400" b="1" i="1" u="none" strike="noStrike" kern="1200" cap="none" spc="0" normalizeH="0" baseline="0" noProof="0" dirty="0">
                  <a:ln>
                    <a:noFill/>
                  </a:ln>
                  <a:solidFill>
                    <a:srgbClr val="FF0000"/>
                  </a:solidFill>
                  <a:effectLst/>
                  <a:uLnTx/>
                  <a:uFillTx/>
                  <a:latin typeface="Calibri"/>
                  <a:ea typeface="+mn-ea"/>
                  <a:cs typeface="Calibri"/>
                </a:rPr>
                <a:t>: 512 cells</a:t>
              </a: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200" b="1" i="0" u="none" strike="noStrike" kern="1200" cap="none" spc="0" normalizeH="0" baseline="0" noProof="0" dirty="0">
                <a:ln>
                  <a:noFill/>
                </a:ln>
                <a:solidFill>
                  <a:prstClr val="black"/>
                </a:solidFill>
                <a:effectLst/>
                <a:uLnTx/>
                <a:uFillTx/>
                <a:latin typeface="Calibri"/>
                <a:ea typeface="+mn-ea"/>
                <a:cs typeface="+mn-cs"/>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mn-cs"/>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mn-cs"/>
            </a:endParaRP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006600"/>
                </a:solidFill>
                <a:effectLst/>
                <a:uLnTx/>
                <a:uFillTx/>
                <a:latin typeface="Calibri"/>
                <a:ea typeface="+mn-ea"/>
                <a:cs typeface="+mn-cs"/>
              </a:rPr>
              <a:t>Amortizes sense amplifier cost </a:t>
            </a:r>
            <a:r>
              <a:rPr kumimoji="0" lang="en-US" sz="2800" b="1" i="0" u="none" strike="noStrike" kern="1200" cap="none" spc="0" normalizeH="0" baseline="0" noProof="0" dirty="0">
                <a:ln>
                  <a:noFill/>
                </a:ln>
                <a:solidFill>
                  <a:srgbClr val="006600"/>
                </a:solidFill>
                <a:effectLst/>
                <a:uLnTx/>
                <a:uFillTx/>
                <a:latin typeface="Calibri"/>
                <a:ea typeface="+mn-ea"/>
                <a:cs typeface="+mn-cs"/>
                <a:sym typeface="Wingdings" pitchFamily="2" charset="2"/>
              </a:rPr>
              <a:t> Small area</a:t>
            </a: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Large </a:t>
            </a:r>
            <a:r>
              <a:rPr kumimoji="0" lang="en-US" sz="2800" b="1" i="0" u="none" strike="noStrike" kern="1200" cap="none" spc="0" normalizeH="0" baseline="0" noProof="0" dirty="0" err="1">
                <a:ln>
                  <a:noFill/>
                </a:ln>
                <a:solidFill>
                  <a:srgbClr val="FF0000"/>
                </a:solidFill>
                <a:effectLst/>
                <a:uLnTx/>
                <a:uFillTx/>
                <a:latin typeface="Calibri"/>
                <a:ea typeface="+mn-ea"/>
                <a:cs typeface="+mn-cs"/>
                <a:sym typeface="Wingdings" pitchFamily="2" charset="2"/>
              </a:rPr>
              <a:t>bitline</a:t>
            </a: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 capacitance  High latency &amp; power</a:t>
            </a:r>
            <a:endParaRPr kumimoji="0" lang="en-US" sz="2800" b="0" i="0" u="none" strike="noStrike" kern="1200" cap="none" spc="0" normalizeH="0" baseline="0" noProof="0" dirty="0">
              <a:ln>
                <a:noFill/>
              </a:ln>
              <a:solidFill>
                <a:srgbClr val="FF0000"/>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4400" b="1" i="1" u="none" strike="noStrike" kern="1200" cap="none" spc="0" normalizeH="0" baseline="0" noProof="0" dirty="0">
              <a:ln>
                <a:noFill/>
              </a:ln>
              <a:solidFill>
                <a:srgbClr val="1F497D"/>
              </a:solidFill>
              <a:effectLst/>
              <a:uLnTx/>
              <a:uFillTx/>
              <a:latin typeface="Calibri"/>
              <a:ea typeface="+mn-ea"/>
              <a:cs typeface="+mn-cs"/>
            </a:endParaRPr>
          </a:p>
          <a:p>
            <a:pPr marL="746125" marR="0" lvl="1" indent="-346075"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Tree>
    <p:extLst>
      <p:ext uri="{BB962C8B-B14F-4D97-AF65-F5344CB8AC3E}">
        <p14:creationId xmlns:p14="http://schemas.microsoft.com/office/powerpoint/2010/main" val="29989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Smaller</a:t>
            </a: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rgbClr val="FFFF00"/>
                </a:solidFill>
                <a:effectLst/>
                <a:uLnTx/>
                <a:uFillTx/>
                <a:latin typeface="Calibri"/>
                <a:ea typeface="+mn-ea"/>
                <a:cs typeface="+mn-cs"/>
              </a:rPr>
              <a:t>Trade-Off: Area vs. Latency</a:t>
            </a:r>
          </a:p>
        </p:txBody>
      </p:sp>
    </p:spTree>
    <p:extLst>
      <p:ext uri="{BB962C8B-B14F-4D97-AF65-F5344CB8AC3E}">
        <p14:creationId xmlns:p14="http://schemas.microsoft.com/office/powerpoint/2010/main" val="4083176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3581400" y="3124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128</a:t>
            </a:r>
          </a:p>
        </p:txBody>
      </p:sp>
      <p:sp>
        <p:nvSpPr>
          <p:cNvPr id="37" name="TextBox 36"/>
          <p:cNvSpPr txBox="1"/>
          <p:nvPr/>
        </p:nvSpPr>
        <p:spPr>
          <a:xfrm>
            <a:off x="4572000" y="36576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6019800" y="3757990"/>
            <a:ext cx="2895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504D"/>
                </a:solidFill>
                <a:effectLst/>
                <a:uLnTx/>
                <a:uFillTx/>
                <a:latin typeface="Calibri"/>
                <a:ea typeface="+mn-ea"/>
                <a:cs typeface="+mn-cs"/>
              </a:rPr>
              <a:t>512 cells/</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bitline</a:t>
            </a:r>
            <a:endParaRPr kumimoji="0" lang="en-US" sz="2800" b="1" i="0" u="none" strike="noStrike" kern="1200" cap="none" spc="0" normalizeH="0" baseline="0" noProof="0" dirty="0">
              <a:ln>
                <a:noFill/>
              </a:ln>
              <a:solidFill>
                <a:srgbClr val="C0504D"/>
              </a:solidFill>
              <a:effectLst/>
              <a:uLnTx/>
              <a:uFillTx/>
              <a:latin typeface="Calibri"/>
              <a:ea typeface="+mn-ea"/>
              <a:cs typeface="+mn-cs"/>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Commodity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Long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Fancy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Short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2779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a:ln>
                  <a:noFill/>
                </a:ln>
                <a:solidFill>
                  <a:srgbClr val="008000"/>
                </a:solidFill>
                <a:effectLst/>
                <a:uLnTx/>
                <a:uFillTx/>
                <a:latin typeface="Calibri"/>
                <a:ea typeface="+mn-ea"/>
                <a:cs typeface="+mn-cs"/>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Short </a:t>
            </a:r>
            <a:r>
              <a:rPr kumimoji="0" lang="en-US" sz="3200" b="1" i="0" u="none" strike="noStrike" kern="1200" cap="none" spc="0" normalizeH="0" baseline="0" noProof="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a:ln>
                <a:noFill/>
              </a:ln>
              <a:solidFill>
                <a:srgbClr val="FFFF00"/>
              </a:solidFill>
              <a:effectLst/>
              <a:uLnTx/>
              <a:uFillTx/>
              <a:latin typeface="Calibri"/>
              <a:ea typeface="+mn-ea"/>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Short </a:t>
              </a:r>
              <a:r>
                <a:rPr kumimoji="0" lang="en-US" sz="3200" b="1" i="1" u="none" strike="noStrike" kern="1200" cap="none" spc="0" normalizeH="0" baseline="0" noProof="0" dirty="0" err="1">
                  <a:ln>
                    <a:noFill/>
                  </a:ln>
                  <a:solidFill>
                    <a:srgbClr val="FFFF66"/>
                  </a:solidFill>
                  <a:effectLst/>
                  <a:uLnTx/>
                  <a:uFillTx/>
                  <a:latin typeface="Calibri"/>
                  <a:ea typeface="+mn-ea"/>
                  <a:cs typeface="+mn-cs"/>
                </a:rPr>
                <a:t>Bitline</a:t>
              </a:r>
              <a:r>
                <a:rPr kumimoji="0" lang="en-US" sz="3200" b="1" i="1" u="none" strike="noStrike" kern="1200" cap="none" spc="0" normalizeH="0" baseline="0" noProof="0" dirty="0">
                  <a:ln>
                    <a:noFill/>
                  </a:ln>
                  <a:solidFill>
                    <a:srgbClr val="FFFF66"/>
                  </a:solidFill>
                  <a:effectLst/>
                  <a:uLnTx/>
                  <a:uFillTx/>
                  <a:latin typeface="Calibri"/>
                  <a:ea typeface="+mn-ea"/>
                  <a:cs typeface="+mn-cs"/>
                </a:rPr>
                <a:t> </a:t>
              </a:r>
              <a:r>
                <a:rPr kumimoji="0" lang="en-US" sz="3200" b="1" i="1" u="none" strike="noStrike" kern="1200" cap="none" spc="0" normalizeH="0" baseline="0" noProof="0" dirty="0">
                  <a:ln>
                    <a:noFill/>
                  </a:ln>
                  <a:solidFill>
                    <a:srgbClr val="FFFF66"/>
                  </a:solidFill>
                  <a:effectLst/>
                  <a:uLnTx/>
                  <a:uFillTx/>
                  <a:latin typeface="Calibri"/>
                  <a:ea typeface="+mn-ea"/>
                  <a:cs typeface="+mn-cs"/>
                  <a:sym typeface="Wingdings"/>
                </a:rPr>
                <a:t> </a:t>
              </a:r>
              <a:r>
                <a:rPr kumimoji="0" lang="en-US" sz="3200" b="1" i="1" u="none" strike="noStrike" kern="1200" cap="none" spc="0" normalizeH="0" baseline="0" noProof="0" dirty="0">
                  <a:ln>
                    <a:noFill/>
                  </a:ln>
                  <a:solidFill>
                    <a:srgbClr val="FFFF66"/>
                  </a:solidFill>
                  <a:effectLst/>
                  <a:uLnTx/>
                  <a:uFillTx/>
                  <a:latin typeface="Calibri"/>
                  <a:ea typeface="+mn-ea"/>
                  <a:cs typeface="+mn-cs"/>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Add Isolation Transistors</a:t>
            </a: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3140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Long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Short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Short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Low Latency</a:t>
              </a: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Small area using 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71090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Commodity DRAM vs. TL-DRAM </a:t>
            </a:r>
            <a:r>
              <a:rPr lang="en-US" sz="2700" dirty="0">
                <a:solidFill>
                  <a:srgbClr val="1A5712"/>
                </a:solidFill>
              </a:rPr>
              <a:t>[HPCA 2013] </a:t>
            </a: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Latency</a:t>
            </a: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Power</a:t>
            </a: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rgbClr val="0000FF"/>
                </a:solidFill>
                <a:effectLst/>
                <a:uLnTx/>
                <a:uFillTx/>
                <a:latin typeface="Calibri"/>
                <a:ea typeface="+mn-ea"/>
                <a:cs typeface="+mn-cs"/>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0000FF"/>
                </a:solidFill>
                <a:effectLst/>
                <a:uLnTx/>
                <a:uFillTx/>
                <a:latin typeface="Calibri"/>
                <a:ea typeface="+mn-ea"/>
                <a:cs typeface="+mn-cs"/>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Latency </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r>
              <a:rPr kumimoji="0" lang="en-US" sz="3600" b="0" i="0" u="none" strike="noStrike" kern="1200" cap="none" spc="0" normalizeH="0" baseline="0" noProof="0" dirty="0" err="1">
                <a:ln>
                  <a:noFill/>
                </a:ln>
                <a:solidFill>
                  <a:prstClr val="black"/>
                </a:solidFill>
                <a:effectLst/>
                <a:uLnTx/>
                <a:uFillTx/>
                <a:latin typeface="Calibri"/>
                <a:ea typeface="+mn-ea"/>
                <a:cs typeface="+mn-cs"/>
              </a:rPr>
              <a:t>tRC</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Area Overhead</a:t>
            </a:r>
          </a:p>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rgbClr val="4F81BD">
                    <a:lumMod val="75000"/>
                  </a:srgbClr>
                </a:solidFill>
                <a:effectLst/>
                <a:uLnTx/>
                <a:uFillTx/>
                <a:latin typeface="Calibri"/>
                <a:ea typeface="+mn-ea"/>
                <a:cs typeface="+mn-cs"/>
              </a:rPr>
              <a:t>~3%</a:t>
            </a:r>
            <a:r>
              <a:rPr kumimoji="0" lang="en-US" sz="2800" b="0" i="0" u="none" strike="noStrike" kern="1200" cap="none" spc="0" normalizeH="0" baseline="0" noProof="0" dirty="0">
                <a:ln>
                  <a:noFill/>
                </a:ln>
                <a:solidFill>
                  <a:prstClr val="black"/>
                </a:solidFill>
                <a:effectLst/>
                <a:uLnTx/>
                <a:uFillTx/>
                <a:latin typeface="Calibri"/>
                <a:ea typeface="+mn-ea"/>
                <a:cs typeface="+mn-cs"/>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 (52.5ns)</a:t>
            </a:r>
          </a:p>
        </p:txBody>
      </p:sp>
    </p:spTree>
    <p:extLst>
      <p:ext uri="{BB962C8B-B14F-4D97-AF65-F5344CB8AC3E}">
        <p14:creationId xmlns:p14="http://schemas.microsoft.com/office/powerpoint/2010/main" val="3852746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(Die-Area)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4419600" y="2743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128</a:t>
            </a:r>
          </a:p>
        </p:txBody>
      </p:sp>
      <p:sp>
        <p:nvSpPr>
          <p:cNvPr id="37" name="TextBox 36"/>
          <p:cNvSpPr txBox="1"/>
          <p:nvPr/>
        </p:nvSpPr>
        <p:spPr>
          <a:xfrm>
            <a:off x="5105400" y="30480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5981700" y="3084493"/>
            <a:ext cx="28956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512 cells/</a:t>
            </a:r>
            <a:r>
              <a:rPr kumimoji="0" lang="en-US" sz="2800" b="1" i="0" u="none" strike="noStrike" kern="1200" cap="none" spc="0" normalizeH="0" baseline="0" noProof="0" dirty="0" err="1">
                <a:ln>
                  <a:noFill/>
                </a:ln>
                <a:solidFill>
                  <a:prstClr val="black"/>
                </a:solidFill>
                <a:effectLst/>
                <a:uLnTx/>
                <a:uFillTx/>
                <a:latin typeface="Calibri"/>
                <a:ea typeface="+mn-ea"/>
                <a:cs typeface="+mn-cs"/>
              </a:rPr>
              <a:t>bitline</a:t>
            </a: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9BBB59">
                    <a:lumMod val="50000"/>
                  </a:srgbClr>
                </a:solidFill>
                <a:effectLst/>
                <a:uLnTx/>
                <a:uFillTx/>
                <a:latin typeface="Calibri"/>
                <a:ea typeface="+mn-ea"/>
                <a:cs typeface="+mn-cs"/>
              </a:rPr>
              <a:t>Near Segment</a:t>
            </a: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Far Segment</a:t>
            </a: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099337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Leveraging Tiered-Latency DRAM </a:t>
            </a:r>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a:t>TL-DRAM is a </a:t>
            </a:r>
            <a:r>
              <a:rPr lang="en-US" sz="3200" b="1" i="1" dirty="0"/>
              <a:t>substrate</a:t>
            </a:r>
            <a:r>
              <a:rPr lang="en-US" sz="3200" dirty="0"/>
              <a:t> that can be leveraged by the hardware and/or software</a:t>
            </a:r>
          </a:p>
          <a:p>
            <a:pPr>
              <a:lnSpc>
                <a:spcPct val="85000"/>
              </a:lnSpc>
            </a:pPr>
            <a:endParaRPr lang="en-US" sz="1800" dirty="0"/>
          </a:p>
          <a:p>
            <a:pPr>
              <a:lnSpc>
                <a:spcPct val="85000"/>
              </a:lnSpc>
            </a:pPr>
            <a:r>
              <a:rPr lang="en-US" sz="3200" dirty="0"/>
              <a:t>Many potential uses</a:t>
            </a:r>
          </a:p>
          <a:p>
            <a:pPr marL="801688" lvl="1" indent="-344488">
              <a:lnSpc>
                <a:spcPct val="85000"/>
              </a:lnSpc>
              <a:buFont typeface="+mj-lt"/>
              <a:buAutoNum type="arabicPeriod"/>
            </a:pPr>
            <a:r>
              <a:rPr lang="en-US" sz="2800" dirty="0"/>
              <a:t>Use near segment as hardware-managed </a:t>
            </a:r>
            <a:r>
              <a:rPr lang="en-US" sz="2800" b="1" i="1" dirty="0"/>
              <a:t>inclusive</a:t>
            </a:r>
            <a:r>
              <a:rPr lang="en-US" sz="2800" dirty="0"/>
              <a:t> cache to far segment</a:t>
            </a:r>
          </a:p>
          <a:p>
            <a:pPr marL="801688" lvl="1" indent="-344488">
              <a:lnSpc>
                <a:spcPct val="85000"/>
              </a:lnSpc>
              <a:buFont typeface="+mj-lt"/>
              <a:buAutoNum type="arabicPeriod"/>
            </a:pPr>
            <a:r>
              <a:rPr lang="en-US" sz="2800" dirty="0"/>
              <a:t>Use near segment as hardware-managed </a:t>
            </a:r>
            <a:r>
              <a:rPr lang="en-US" sz="2800" b="1" i="1" dirty="0"/>
              <a:t>exclusive</a:t>
            </a:r>
            <a:r>
              <a:rPr lang="en-US" sz="2800" dirty="0"/>
              <a:t> cache to far segment</a:t>
            </a:r>
          </a:p>
          <a:p>
            <a:pPr marL="801688" lvl="1" indent="-344488">
              <a:lnSpc>
                <a:spcPct val="85000"/>
              </a:lnSpc>
              <a:buFont typeface="+mj-lt"/>
              <a:buAutoNum type="arabicPeriod"/>
            </a:pPr>
            <a:r>
              <a:rPr lang="en-US" sz="2800" dirty="0"/>
              <a:t>Profile-based page mapping by operating system</a:t>
            </a:r>
          </a:p>
          <a:p>
            <a:pPr marL="801688" lvl="1" indent="-344488">
              <a:lnSpc>
                <a:spcPct val="85000"/>
              </a:lnSpc>
              <a:buFont typeface="+mj-lt"/>
              <a:buAutoNum type="arabicPeriod"/>
            </a:pPr>
            <a:r>
              <a:rPr lang="en-US" sz="2800" dirty="0"/>
              <a:t>Simply replace DRAM with TL-DRAM </a:t>
            </a:r>
            <a:r>
              <a:rPr lang="en-US" sz="1000" dirty="0">
                <a:latin typeface="Wingdings"/>
                <a:ea typeface="Wingdings"/>
                <a:cs typeface="Wingdings"/>
                <a:sym typeface="Wingdings"/>
              </a:rPr>
              <a:t> </a:t>
            </a:r>
            <a:endParaRPr lang="en-US" sz="2800" dirty="0"/>
          </a:p>
          <a:p>
            <a:pPr marL="457200" lvl="1" indent="0">
              <a:lnSpc>
                <a:spcPct val="85000"/>
              </a:lnSpc>
              <a:buNone/>
            </a:pPr>
            <a:endParaRPr lang="en-US" sz="2800" dirty="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Rectangle 5"/>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4134760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Performance &amp; Power Consumption  </a:t>
            </a:r>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11.5%</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Performance</a:t>
            </a: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Power</a:t>
            </a: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10.7%</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–26%</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srgbClr val="4F81BD">
                    <a:lumMod val="75000"/>
                  </a:srgbClr>
                </a:solidFill>
                <a:effectLst/>
                <a:uLnTx/>
                <a:uFillTx/>
                <a:latin typeface="Calibri"/>
                <a:ea typeface="+mn-ea"/>
                <a:cs typeface="+mn-cs"/>
              </a:rPr>
              <a:t>Using near segment as a cache improves performance and reduces power consumption</a:t>
            </a:r>
          </a:p>
        </p:txBody>
      </p:sp>
      <p:sp>
        <p:nvSpPr>
          <p:cNvPr id="21" name="Rectangle 20"/>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1899645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 Latency</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299</a:t>
            </a:fld>
            <a:endParaRPr lang="en-US">
              <a:solidFill>
                <a:srgbClr val="000000"/>
              </a:solidFill>
            </a:endParaRPr>
          </a:p>
        </p:txBody>
      </p:sp>
    </p:spTree>
    <p:extLst>
      <p:ext uri="{BB962C8B-B14F-4D97-AF65-F5344CB8AC3E}">
        <p14:creationId xmlns:p14="http://schemas.microsoft.com/office/powerpoint/2010/main" val="996314814"/>
      </p:ext>
    </p:extLst>
  </p:cSld>
  <p:clrMapOvr>
    <a:masterClrMapping/>
  </p:clrMapOvr>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796315199"/>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4155312005"/>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3027807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3022279996"/>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964361565"/>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A Deeper Dive into </a:t>
            </a:r>
            <a:br>
              <a:rPr lang="en-US" dirty="0"/>
            </a:br>
            <a:r>
              <a:rPr lang="en-US" dirty="0"/>
              <a:t>		DRAM Reliability Issues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2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sz="12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76266626"/>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There are Two Other Solution Directions</a:t>
            </a:r>
          </a:p>
        </p:txBody>
      </p:sp>
      <p:sp>
        <p:nvSpPr>
          <p:cNvPr id="3" name="Content Placeholder 2"/>
          <p:cNvSpPr>
            <a:spLocks noGrp="1"/>
          </p:cNvSpPr>
          <p:nvPr>
            <p:ph idx="1"/>
          </p:nvPr>
        </p:nvSpPr>
        <p:spPr>
          <a:xfrm>
            <a:off x="107504" y="980728"/>
            <a:ext cx="8964488" cy="5193723"/>
          </a:xfrm>
        </p:spPr>
        <p:txBody>
          <a:bodyPr/>
          <a:lstStyle/>
          <a:p>
            <a:r>
              <a:rPr lang="en-US" b="1" dirty="0">
                <a:solidFill>
                  <a:srgbClr val="FF0000"/>
                </a:solidFill>
              </a:rPr>
              <a:t>New Technologies: </a:t>
            </a:r>
            <a:r>
              <a:rPr lang="en-US" dirty="0"/>
              <a:t>Replace or (more likely) augment DRAM with a different technology</a:t>
            </a:r>
          </a:p>
          <a:p>
            <a:pPr lvl="1"/>
            <a:r>
              <a:rPr lang="en-US" dirty="0">
                <a:solidFill>
                  <a:srgbClr val="0000FF"/>
                </a:solidFill>
              </a:rPr>
              <a:t>Non-volatile memories</a:t>
            </a:r>
          </a:p>
          <a:p>
            <a:endParaRPr lang="en-US" dirty="0"/>
          </a:p>
          <a:p>
            <a:r>
              <a:rPr lang="en-US" b="1" dirty="0">
                <a:solidFill>
                  <a:srgbClr val="FF0000"/>
                </a:solidFill>
              </a:rPr>
              <a:t>Embracing Un-reliability:</a:t>
            </a:r>
            <a:r>
              <a:rPr lang="en-US" dirty="0">
                <a:solidFill>
                  <a:srgbClr val="FF0000"/>
                </a:solidFill>
              </a:rPr>
              <a:t> </a:t>
            </a:r>
          </a:p>
          <a:p>
            <a:pPr marL="0" indent="0">
              <a:buNone/>
            </a:pPr>
            <a:r>
              <a:rPr lang="en-US" dirty="0">
                <a:solidFill>
                  <a:srgbClr val="FF0000"/>
                </a:solidFill>
              </a:rPr>
              <a:t>    </a:t>
            </a:r>
            <a:r>
              <a:rPr lang="en-US" dirty="0"/>
              <a:t>Design memories with different reliability</a:t>
            </a:r>
          </a:p>
          <a:p>
            <a:pPr marL="0" indent="0">
              <a:buNone/>
            </a:pPr>
            <a:r>
              <a:rPr lang="en-US" dirty="0"/>
              <a:t>    and store data intelligently across them</a:t>
            </a:r>
          </a:p>
          <a:p>
            <a:pPr marL="0" indent="0">
              <a:buNone/>
            </a:pPr>
            <a:endParaRPr lang="en-US" dirty="0"/>
          </a:p>
          <a:p>
            <a:pPr marL="0" indent="0">
              <a:buNone/>
            </a:pPr>
            <a:endParaRPr lang="en-US" dirty="0"/>
          </a:p>
          <a:p>
            <a:r>
              <a:rPr lang="en-US" dirty="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0000FF"/>
                </a:solidFill>
                <a:effectLst/>
                <a:uLnTx/>
                <a:uFillTx/>
                <a:latin typeface="Calibri"/>
                <a:ea typeface="+mn-ea"/>
                <a:cs typeface="+mn-cs"/>
              </a:rPr>
              <a:t>Fundamental solutions to security require co-design across the hierarchy</a:t>
            </a: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938786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3726144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431211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a:t>Root Causes of Disturbance Errors</a:t>
            </a:r>
          </a:p>
        </p:txBody>
      </p:sp>
      <p:sp>
        <p:nvSpPr>
          <p:cNvPr id="3" name="Content Placeholder 2"/>
          <p:cNvSpPr>
            <a:spLocks noGrp="1"/>
          </p:cNvSpPr>
          <p:nvPr>
            <p:ph idx="1"/>
          </p:nvPr>
        </p:nvSpPr>
        <p:spPr/>
        <p:txBody>
          <a:bodyPr/>
          <a:lstStyle/>
          <a:p>
            <a:pPr>
              <a:lnSpc>
                <a:spcPct val="100000"/>
              </a:lnSpc>
            </a:pPr>
            <a:r>
              <a:rPr lang="en-US" i="1" dirty="0">
                <a:solidFill>
                  <a:schemeClr val="tx2"/>
                </a:solidFill>
              </a:rPr>
              <a:t>Cause 1: Electromagnetic coupling</a:t>
            </a:r>
          </a:p>
          <a:p>
            <a:pPr lvl="1">
              <a:lnSpc>
                <a:spcPct val="100000"/>
              </a:lnSpc>
            </a:pPr>
            <a:r>
              <a:rPr lang="en-US" sz="2800" dirty="0"/>
              <a:t>Toggling the </a:t>
            </a:r>
            <a:r>
              <a:rPr lang="en-US" sz="2800" dirty="0" err="1"/>
              <a:t>wordline</a:t>
            </a:r>
            <a:r>
              <a:rPr lang="en-US" sz="2800" dirty="0"/>
              <a:t> voltage briefly increases the voltage of adjacent </a:t>
            </a:r>
            <a:r>
              <a:rPr lang="en-US" sz="2800" dirty="0" err="1"/>
              <a:t>wordlines</a:t>
            </a:r>
            <a:endParaRPr lang="en-US" sz="2800" dirty="0"/>
          </a:p>
          <a:p>
            <a:pPr lvl="1">
              <a:lnSpc>
                <a:spcPct val="100000"/>
              </a:lnSpc>
            </a:pPr>
            <a:r>
              <a:rPr lang="en-US" sz="2800" dirty="0"/>
              <a:t>Slightly opens adjacent rows </a:t>
            </a:r>
            <a:r>
              <a:rPr lang="en-US" sz="2400" dirty="0">
                <a:sym typeface="Wingdings" panose="05000000000000000000" pitchFamily="2" charset="2"/>
              </a:rPr>
              <a:t></a:t>
            </a:r>
            <a:r>
              <a:rPr lang="en-US" sz="2800" dirty="0">
                <a:sym typeface="Wingdings" panose="05000000000000000000" pitchFamily="2" charset="2"/>
              </a:rPr>
              <a:t> Charge </a:t>
            </a:r>
            <a:r>
              <a:rPr lang="en-US" sz="2800" dirty="0"/>
              <a:t>leakage</a:t>
            </a:r>
          </a:p>
          <a:p>
            <a:pPr>
              <a:lnSpc>
                <a:spcPct val="100000"/>
              </a:lnSpc>
            </a:pPr>
            <a:r>
              <a:rPr lang="en-US" i="1" dirty="0">
                <a:solidFill>
                  <a:schemeClr val="tx2"/>
                </a:solidFill>
              </a:rPr>
              <a:t>Cause 2: Conductive bridges</a:t>
            </a:r>
          </a:p>
          <a:p>
            <a:pPr>
              <a:lnSpc>
                <a:spcPct val="100000"/>
              </a:lnSpc>
            </a:pPr>
            <a:r>
              <a:rPr lang="en-US" i="1" dirty="0">
                <a:solidFill>
                  <a:schemeClr val="tx2"/>
                </a:solidFill>
              </a:rPr>
              <a:t>Cause 3: Hot-carrier injection</a:t>
            </a:r>
            <a:endParaRPr lang="en-US" sz="1000" i="1" dirty="0">
              <a:solidFill>
                <a:schemeClr val="tx2"/>
              </a:solidFill>
            </a:endParaRPr>
          </a:p>
          <a:p>
            <a:pPr marL="0" indent="0">
              <a:lnSpc>
                <a:spcPct val="100000"/>
              </a:lnSpc>
              <a:buNone/>
            </a:pPr>
            <a:endParaRPr lang="en-US" sz="1600" i="1" dirty="0">
              <a:solidFill>
                <a:srgbClr val="FF0000"/>
              </a:solidFill>
            </a:endParaRPr>
          </a:p>
          <a:p>
            <a:pPr marL="0" indent="0">
              <a:lnSpc>
                <a:spcPct val="100000"/>
              </a:lnSpc>
              <a:buNone/>
            </a:pPr>
            <a:endParaRPr lang="en-US" sz="2800" i="1" dirty="0">
              <a:solidFill>
                <a:srgbClr val="FF0000"/>
              </a:solidFill>
            </a:endParaRPr>
          </a:p>
          <a:p>
            <a:pPr marL="0" indent="0">
              <a:lnSpc>
                <a:spcPct val="100000"/>
              </a:lnSpc>
              <a:buNone/>
            </a:pPr>
            <a:r>
              <a:rPr lang="en-US" i="1" dirty="0">
                <a:solidFill>
                  <a:srgbClr val="FF0000"/>
                </a:solidFill>
              </a:rPr>
              <a:t>Confirmed by at least one manufacturer</a:t>
            </a: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95557850"/>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a:t>Most Modules Are at Risk</a:t>
            </a:r>
          </a:p>
          <a:p>
            <a:pPr marL="517525" indent="-517525">
              <a:buFont typeface="+mj-lt"/>
              <a:buAutoNum type="arabicPeriod"/>
            </a:pPr>
            <a:r>
              <a:rPr lang="en-US" sz="4000" dirty="0"/>
              <a:t>Errors vs. Vintage</a:t>
            </a:r>
          </a:p>
          <a:p>
            <a:pPr marL="517525" indent="-517525">
              <a:buFont typeface="+mj-lt"/>
              <a:buAutoNum type="arabicPeriod"/>
            </a:pPr>
            <a:r>
              <a:rPr lang="en-US" sz="4000" dirty="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a:t>Sensitivity Studies</a:t>
            </a:r>
            <a:endParaRPr lang="en-US" sz="2400" dirty="0"/>
          </a:p>
          <a:p>
            <a:pPr marL="517525" indent="-517525">
              <a:buFont typeface="+mj-lt"/>
              <a:buAutoNum type="arabicPeriod"/>
            </a:pPr>
            <a:r>
              <a:rPr lang="en-US" sz="4000" dirty="0"/>
              <a:t>Other Results in Paper</a:t>
            </a:r>
          </a:p>
          <a:p>
            <a:pPr marL="517525" indent="-517525">
              <a:buFont typeface="+mj-lt"/>
              <a:buAutoNum type="arabicPeriod"/>
            </a:pPr>
            <a:r>
              <a:rPr lang="en-US" sz="4000" dirty="0"/>
              <a:t>Solution Space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6" name="Title 1"/>
          <p:cNvSpPr>
            <a:spLocks noGrp="1"/>
          </p:cNvSpPr>
          <p:nvPr>
            <p:ph type="title"/>
          </p:nvPr>
        </p:nvSpPr>
        <p:spPr>
          <a:xfrm>
            <a:off x="228600" y="-14064"/>
            <a:ext cx="8610600" cy="1066800"/>
          </a:xfrm>
        </p:spPr>
        <p:txBody>
          <a:bodyPr/>
          <a:lstStyle/>
          <a:p>
            <a:r>
              <a:rPr lang="en-US" sz="4400" b="0" dirty="0" err="1">
                <a:solidFill>
                  <a:srgbClr val="1A5712"/>
                </a:solidFill>
                <a:latin typeface="Garamond" charset="0"/>
                <a:ea typeface="ＭＳ Ｐゴシック" charset="0"/>
                <a:cs typeface="ＭＳ Ｐゴシック" charset="0"/>
              </a:rPr>
              <a:t>RowHammer</a:t>
            </a:r>
            <a:r>
              <a:rPr lang="en-US" sz="4400" b="0" dirty="0">
                <a:solidFill>
                  <a:srgbClr val="1A5712"/>
                </a:solidFill>
                <a:latin typeface="Garamond" charset="0"/>
                <a:ea typeface="ＭＳ Ｐゴシック" charset="0"/>
                <a:cs typeface="ＭＳ Ｐゴシック" charset="0"/>
              </a:rPr>
              <a:t> Characterization Results</a:t>
            </a:r>
          </a:p>
        </p:txBody>
      </p:sp>
      <p:sp>
        <p:nvSpPr>
          <p:cNvPr id="7" name="Rectangle 6"/>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22742678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4. Adjacency: Aggressor &amp; Victim</a:t>
            </a:r>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Most aggressors &amp; victims are adjacent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Tree>
    <p:extLst>
      <p:ext uri="{BB962C8B-B14F-4D97-AF65-F5344CB8AC3E}">
        <p14:creationId xmlns:p14="http://schemas.microsoft.com/office/powerpoint/2010/main" val="371745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Light"/>
                <a:ea typeface="+mn-ea"/>
                <a:cs typeface="+mn-cs"/>
              </a:rPr>
              <a:t>Not Allowed</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Less frequent accesses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endParaRPr kumimoji="0" lang="en-US" sz="3600" b="0" i="1" u="none" strike="noStrike" kern="1200" cap="none" spc="0" normalizeH="0" baseline="0" noProof="0" dirty="0">
              <a:ln>
                <a:noFill/>
              </a:ln>
              <a:solidFill>
                <a:srgbClr val="FF0000"/>
              </a:solidFill>
              <a:effectLst/>
              <a:uLnTx/>
              <a:uFillTx/>
              <a:latin typeface="Calibri Light"/>
              <a:ea typeface="+mn-ea"/>
              <a:cs typeface="+mn-cs"/>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❶ </a:t>
            </a:r>
            <a:r>
              <a:rPr lang="en-US" dirty="0"/>
              <a:t>Access Interval (Aggressor)</a:t>
            </a:r>
          </a:p>
        </p:txBody>
      </p:sp>
    </p:spTree>
    <p:extLst>
      <p:ext uri="{BB962C8B-B14F-4D97-AF65-F5344CB8AC3E}">
        <p14:creationId xmlns:p14="http://schemas.microsoft.com/office/powerpoint/2010/main" val="313014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More frequent refreshes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~7x</a:t>
            </a:r>
            <a:r>
              <a:rPr kumimoji="0" lang="en-US" sz="24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 frequent</a:t>
            </a: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❷</a:t>
            </a:r>
            <a:r>
              <a:rPr lang="en-US" dirty="0"/>
              <a:t> Refresh Interval</a:t>
            </a:r>
          </a:p>
        </p:txBody>
      </p:sp>
    </p:spTree>
    <p:extLst>
      <p:ext uri="{BB962C8B-B14F-4D97-AF65-F5344CB8AC3E}">
        <p14:creationId xmlns:p14="http://schemas.microsoft.com/office/powerpoint/2010/main" val="752441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a:t>
            </a: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 name="Title 1"/>
          <p:cNvSpPr>
            <a:spLocks noGrp="1"/>
          </p:cNvSpPr>
          <p:nvPr>
            <p:ph type="title"/>
          </p:nvPr>
        </p:nvSpPr>
        <p:spPr/>
        <p:txBody>
          <a:bodyPr/>
          <a:lstStyle/>
          <a:p>
            <a:r>
              <a:rPr lang="en-US" sz="4000" dirty="0"/>
              <a:t>❸</a:t>
            </a:r>
            <a:r>
              <a:rPr lang="en-US" dirty="0"/>
              <a:t> Data Pattern</a:t>
            </a:r>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white"/>
                </a:solidFill>
                <a:effectLst/>
                <a:uLnTx/>
                <a:uFillTx/>
                <a:latin typeface="Calibri Light"/>
                <a:ea typeface="+mn-ea"/>
                <a:cs typeface="+mn-cs"/>
              </a:rPr>
              <a:t>10x Errors</a:t>
            </a: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Errors affected by data stored in other cells </a:t>
            </a:r>
          </a:p>
        </p:txBody>
      </p:sp>
      <p:sp>
        <p:nvSpPr>
          <p:cNvPr id="8" name="Slide Number Placeholder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4242244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a:t>
            </a:r>
          </a:p>
        </p:txBody>
      </p:sp>
      <p:sp>
        <p:nvSpPr>
          <p:cNvPr id="3" name="Content Placeholder 2"/>
          <p:cNvSpPr>
            <a:spLocks noGrp="1"/>
          </p:cNvSpPr>
          <p:nvPr>
            <p:ph idx="1"/>
          </p:nvPr>
        </p:nvSpPr>
        <p:spPr/>
        <p:txBody>
          <a:bodyPr/>
          <a:lstStyle/>
          <a:p>
            <a:r>
              <a:rPr lang="en-US" sz="3200" i="1" dirty="0">
                <a:solidFill>
                  <a:schemeClr val="tx2"/>
                </a:solidFill>
              </a:rPr>
              <a:t>Victim 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a:p>
          <a:p>
            <a:r>
              <a:rPr lang="en-US" sz="3200" i="1" dirty="0">
                <a:solidFill>
                  <a:schemeClr val="tx2"/>
                </a:solidFill>
              </a:rPr>
              <a:t>Errors not 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a:ea typeface="Cambria Math" panose="02040503050406030204" pitchFamily="18" charset="0"/>
            </a:endParaRPr>
          </a:p>
          <a:p>
            <a:r>
              <a:rPr lang="en-US" sz="3200" i="1" dirty="0">
                <a:solidFill>
                  <a:srgbClr val="FF0000"/>
                </a:solidFill>
                <a:ea typeface="Cambria Math" panose="02040503050406030204" pitchFamily="18" charset="0"/>
              </a:rPr>
              <a:t>Errors are repeatable</a:t>
            </a:r>
          </a:p>
          <a:p>
            <a:pPr lvl="1"/>
            <a:r>
              <a:rPr lang="en-US" sz="2800" dirty="0">
                <a:ea typeface="Cambria Math" panose="02040503050406030204" pitchFamily="18" charset="0"/>
              </a:rPr>
              <a:t>Across ten iterations of testing, &gt;</a:t>
            </a:r>
            <a:r>
              <a:rPr lang="en-US" sz="2600" dirty="0">
                <a:latin typeface="Cambria Math" panose="02040503050406030204" pitchFamily="18" charset="0"/>
                <a:ea typeface="Cambria Math" panose="02040503050406030204" pitchFamily="18" charset="0"/>
              </a:rPr>
              <a:t>70%</a:t>
            </a:r>
            <a:r>
              <a:rPr lang="en-US" sz="2800" dirty="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7944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 cont’d</a:t>
            </a:r>
          </a:p>
        </p:txBody>
      </p:sp>
      <p:sp>
        <p:nvSpPr>
          <p:cNvPr id="3" name="Content Placeholder 2"/>
          <p:cNvSpPr>
            <a:spLocks noGrp="1"/>
          </p:cNvSpPr>
          <p:nvPr>
            <p:ph idx="1"/>
          </p:nvPr>
        </p:nvSpPr>
        <p:spPr/>
        <p:txBody>
          <a:bodyPr/>
          <a:lstStyle/>
          <a:p>
            <a:r>
              <a:rPr lang="en-US" sz="3200" i="1" dirty="0">
                <a:solidFill>
                  <a:schemeClr val="tx2"/>
                </a:solidFill>
              </a:rPr>
              <a:t>As many as </a:t>
            </a:r>
            <a:r>
              <a:rPr lang="en-US" sz="3000" dirty="0">
                <a:solidFill>
                  <a:schemeClr val="tx2"/>
                </a:solidFill>
                <a:latin typeface="Cambria Math" panose="02040503050406030204" pitchFamily="18" charset="0"/>
                <a:ea typeface="Cambria Math" panose="02040503050406030204" pitchFamily="18" charset="0"/>
              </a:rPr>
              <a:t>4</a:t>
            </a:r>
            <a:r>
              <a:rPr lang="en-US" sz="3200" i="1" dirty="0">
                <a:solidFill>
                  <a:schemeClr val="tx2"/>
                </a:solidFill>
              </a:rPr>
              <a:t> errors per cache-line</a:t>
            </a:r>
            <a:endParaRPr lang="en-US" sz="3200" i="1" dirty="0">
              <a:solidFill>
                <a:schemeClr val="tx2"/>
              </a:solidFill>
              <a:ea typeface="Cambria Math" panose="02040503050406030204" pitchFamily="18" charset="0"/>
            </a:endParaRPr>
          </a:p>
          <a:p>
            <a:pPr lvl="1"/>
            <a:r>
              <a:rPr lang="en-US" sz="2800" dirty="0">
                <a:ea typeface="Cambria Math" panose="02040503050406030204" pitchFamily="18" charset="0"/>
              </a:rPr>
              <a:t>Simple ECC (e.g., SECDED) cannot prevent all errors</a:t>
            </a:r>
          </a:p>
          <a:p>
            <a:pPr lvl="1"/>
            <a:endParaRPr lang="en-US" dirty="0"/>
          </a:p>
          <a:p>
            <a:r>
              <a:rPr lang="en-US" sz="3200" i="1" dirty="0">
                <a:solidFill>
                  <a:schemeClr val="tx2"/>
                </a:solidFill>
              </a:rPr>
              <a:t>Number of cells &amp; rows affected by aggressor</a:t>
            </a:r>
          </a:p>
          <a:p>
            <a:pPr lvl="1"/>
            <a:r>
              <a:rPr lang="en-US" sz="2800" dirty="0"/>
              <a:t>Victims cells per aggressor:  </a:t>
            </a:r>
            <a:r>
              <a:rPr lang="en-US" sz="2600" dirty="0">
                <a:latin typeface="Cambria Math" panose="02040503050406030204" pitchFamily="18" charset="0"/>
                <a:ea typeface="Cambria Math" panose="02040503050406030204" pitchFamily="18" charset="0"/>
              </a:rPr>
              <a:t>≤110</a:t>
            </a:r>
          </a:p>
          <a:p>
            <a:pPr lvl="1"/>
            <a:r>
              <a:rPr lang="en-US" sz="2800" dirty="0"/>
              <a:t>Victims rows per aggressor:  </a:t>
            </a:r>
            <a:r>
              <a:rPr lang="en-US" sz="2600" dirty="0">
                <a:latin typeface="Cambria Math" panose="02040503050406030204" pitchFamily="18" charset="0"/>
                <a:ea typeface="Cambria Math" panose="02040503050406030204" pitchFamily="18" charset="0"/>
              </a:rPr>
              <a:t>≤9</a:t>
            </a:r>
          </a:p>
          <a:p>
            <a:pPr lvl="1"/>
            <a:endParaRPr lang="en-US" dirty="0">
              <a:ea typeface="Cambria Math" panose="02040503050406030204" pitchFamily="18" charset="0"/>
            </a:endParaRPr>
          </a:p>
          <a:p>
            <a:r>
              <a:rPr lang="en-US" sz="3200" i="1" dirty="0">
                <a:solidFill>
                  <a:schemeClr val="tx2"/>
                </a:solidFill>
                <a:ea typeface="Cambria Math" panose="02040503050406030204" pitchFamily="18" charset="0"/>
              </a:rPr>
              <a:t>Cells affected by two aggressors on either side</a:t>
            </a:r>
          </a:p>
          <a:p>
            <a:pPr lvl="1"/>
            <a:r>
              <a:rPr lang="en-US" sz="2800" dirty="0">
                <a:ea typeface="Cambria Math" panose="02040503050406030204" pitchFamily="18" charset="0"/>
              </a:rPr>
              <a:t>Very small fraction of victim cells (</a:t>
            </a:r>
            <a:r>
              <a:rPr lang="en-US" sz="2600" dirty="0">
                <a:latin typeface="Cambria Math" panose="02040503050406030204" pitchFamily="18" charset="0"/>
                <a:ea typeface="Cambria Math" panose="02040503050406030204" pitchFamily="18" charset="0"/>
              </a:rPr>
              <a:t>&lt;100</a:t>
            </a:r>
            <a:r>
              <a:rPr lang="en-US" sz="2800" dirty="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1715097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Potential Solutions</a:t>
            </a:r>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1600" b="0" i="0" u="none" strike="noStrike" kern="1200" cap="none" spc="0" normalizeH="0" baseline="0" noProof="0" smtClean="0">
                <a:ln>
                  <a:noFill/>
                </a:ln>
                <a:solidFill>
                  <a:prstClr val="black">
                    <a:tint val="75000"/>
                  </a:prstClr>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317</a:t>
            </a:fld>
            <a:r>
              <a:rPr kumimoji="0" lang="en-US" sz="1600" b="0" i="0" u="none" strike="noStrike" kern="1200" cap="none" spc="0" normalizeH="0" baseline="0" noProof="0" dirty="0">
                <a:ln>
                  <a:noFill/>
                </a:ln>
                <a:solidFill>
                  <a:prstClr val="black">
                    <a:tint val="75000"/>
                  </a:prstClr>
                </a:solidFill>
                <a:effectLst/>
                <a:uLnTx/>
                <a:uFillTx/>
                <a:latin typeface="Garamond" charset="0"/>
                <a:ea typeface="+mn-ea"/>
                <a:cs typeface="Arial" charset="0"/>
              </a:rPr>
              <a:t> </a:t>
            </a: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a:t>
            </a: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Make better DRAM chips</a:t>
            </a: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a:t>
            </a: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Sophisticated ECC</a:t>
            </a: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Power, Performance</a:t>
            </a: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Refresh frequently</a:t>
            </a: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 Complexity</a:t>
            </a: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Access counters </a:t>
            </a:r>
          </a:p>
        </p:txBody>
      </p:sp>
    </p:spTree>
    <p:extLst>
      <p:ext uri="{BB962C8B-B14F-4D97-AF65-F5344CB8AC3E}">
        <p14:creationId xmlns:p14="http://schemas.microsoft.com/office/powerpoint/2010/main" val="39582790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Naive Solutions</a:t>
            </a:r>
          </a:p>
        </p:txBody>
      </p:sp>
      <p:sp>
        <p:nvSpPr>
          <p:cNvPr id="3" name="Content Placeholder 2"/>
          <p:cNvSpPr>
            <a:spLocks noGrp="1"/>
          </p:cNvSpPr>
          <p:nvPr>
            <p:ph idx="1"/>
          </p:nvPr>
        </p:nvSpPr>
        <p:spPr/>
        <p:txBody>
          <a:bodyPr/>
          <a:lstStyle/>
          <a:p>
            <a:pPr marL="0" indent="0">
              <a:buNone/>
            </a:pPr>
            <a:r>
              <a:rPr lang="en-US" sz="3200" i="1" dirty="0">
                <a:solidFill>
                  <a:schemeClr val="tx2"/>
                </a:solidFill>
              </a:rPr>
              <a:t>❶</a:t>
            </a:r>
            <a:r>
              <a:rPr lang="en-US" dirty="0"/>
              <a:t> </a:t>
            </a:r>
            <a:r>
              <a:rPr lang="en-US" i="1" dirty="0">
                <a:solidFill>
                  <a:schemeClr val="tx2"/>
                </a:solidFill>
              </a:rPr>
              <a:t>Throttle accesses to same row</a:t>
            </a:r>
          </a:p>
          <a:p>
            <a:pPr lvl="1"/>
            <a:r>
              <a:rPr lang="en-US" sz="2800" dirty="0"/>
              <a:t>Limit access-interval: </a:t>
            </a:r>
            <a:r>
              <a:rPr lang="en-US" sz="2600" dirty="0">
                <a:solidFill>
                  <a:srgbClr val="FF0000"/>
                </a:solidFill>
                <a:latin typeface="Cambria Math" panose="02040503050406030204" pitchFamily="18" charset="0"/>
                <a:ea typeface="Cambria Math" panose="02040503050406030204" pitchFamily="18" charset="0"/>
              </a:rPr>
              <a:t>≥500ns</a:t>
            </a:r>
          </a:p>
          <a:p>
            <a:pPr lvl="1"/>
            <a:r>
              <a:rPr lang="en-US" sz="2800" dirty="0">
                <a:ea typeface="Cambria Math" panose="02040503050406030204" pitchFamily="18" charset="0"/>
              </a:rPr>
              <a:t>Limit number of accesses: </a:t>
            </a:r>
            <a:r>
              <a:rPr lang="en-US" sz="2600" dirty="0">
                <a:solidFill>
                  <a:srgbClr val="FF0000"/>
                </a:solidFill>
                <a:latin typeface="Cambria Math" panose="02040503050406030204" pitchFamily="18" charset="0"/>
                <a:ea typeface="Cambria Math" panose="02040503050406030204" pitchFamily="18" charset="0"/>
              </a:rPr>
              <a:t>≤128K</a:t>
            </a:r>
            <a:r>
              <a:rPr lang="en-US" sz="2600" dirty="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a:p>
          <a:p>
            <a:pPr marL="0" indent="0">
              <a:buNone/>
            </a:pPr>
            <a:r>
              <a:rPr lang="en-US" sz="3200" i="1" dirty="0">
                <a:solidFill>
                  <a:schemeClr val="tx2"/>
                </a:solidFill>
              </a:rPr>
              <a:t>❷ </a:t>
            </a:r>
            <a:r>
              <a:rPr lang="en-US" i="1" dirty="0">
                <a:solidFill>
                  <a:schemeClr val="tx2"/>
                </a:solidFill>
              </a:rPr>
              <a:t>Refresh more frequently</a:t>
            </a:r>
          </a:p>
          <a:p>
            <a:pPr lvl="1"/>
            <a:r>
              <a:rPr lang="en-US" sz="2800" dirty="0"/>
              <a:t>Shorten refresh-interval by </a:t>
            </a:r>
            <a:r>
              <a:rPr lang="en-US" sz="2600" dirty="0">
                <a:solidFill>
                  <a:srgbClr val="FF0000"/>
                </a:solidFill>
                <a:latin typeface="Cambria Math" panose="02040503050406030204" pitchFamily="18" charset="0"/>
                <a:ea typeface="Cambria Math" panose="02040503050406030204" pitchFamily="18" charset="0"/>
              </a:rPr>
              <a:t>~7x</a:t>
            </a:r>
          </a:p>
          <a:p>
            <a:endParaRPr lang="en-US" dirty="0">
              <a:ea typeface="Cambria Math" panose="02040503050406030204" pitchFamily="18" charset="0"/>
            </a:endParaRPr>
          </a:p>
          <a:p>
            <a:pPr marL="0" indent="0">
              <a:buNone/>
            </a:pPr>
            <a:r>
              <a:rPr lang="en-US" i="1" dirty="0">
                <a:solidFill>
                  <a:srgbClr val="FF0000"/>
                </a:solidFill>
                <a:ea typeface="Cambria Math" panose="02040503050406030204" pitchFamily="18" charset="0"/>
              </a:rPr>
              <a:t>Both naive solutions introduce significant overhead in performance and power</a:t>
            </a: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98816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and Lenovo released similar patches</a:t>
            </a:r>
          </a:p>
        </p:txBody>
      </p:sp>
    </p:spTree>
    <p:extLst>
      <p:ext uri="{BB962C8B-B14F-4D97-AF65-F5344CB8AC3E}">
        <p14:creationId xmlns:p14="http://schemas.microsoft.com/office/powerpoint/2010/main" val="25839811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6231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04476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Requirements for PARA</a:t>
            </a:r>
          </a:p>
        </p:txBody>
      </p:sp>
      <p:sp>
        <p:nvSpPr>
          <p:cNvPr id="3" name="Content Placeholder 2"/>
          <p:cNvSpPr>
            <a:spLocks noGrp="1"/>
          </p:cNvSpPr>
          <p:nvPr>
            <p:ph idx="1"/>
          </p:nvPr>
        </p:nvSpPr>
        <p:spPr>
          <a:xfrm>
            <a:off x="107504" y="1066800"/>
            <a:ext cx="8928992" cy="5638800"/>
          </a:xfrm>
        </p:spPr>
        <p:txBody>
          <a:bodyPr/>
          <a:lstStyle/>
          <a:p>
            <a:r>
              <a:rPr lang="en-US" sz="3200" dirty="0"/>
              <a:t>If implemented in </a:t>
            </a:r>
            <a:r>
              <a:rPr lang="en-US" sz="3200" dirty="0">
                <a:solidFill>
                  <a:srgbClr val="0000FF"/>
                </a:solidFill>
              </a:rPr>
              <a:t>DRAM chip</a:t>
            </a:r>
          </a:p>
          <a:p>
            <a:pPr lvl="1"/>
            <a:r>
              <a:rPr lang="en-US" sz="2800" dirty="0"/>
              <a:t>Enough slack in timing parameters</a:t>
            </a:r>
          </a:p>
          <a:p>
            <a:pPr lvl="1"/>
            <a:r>
              <a:rPr lang="en-US" sz="2800" dirty="0"/>
              <a:t>Plenty of slack today: </a:t>
            </a:r>
          </a:p>
          <a:p>
            <a:pPr lvl="2"/>
            <a:r>
              <a:rPr lang="en-US" sz="1600" dirty="0"/>
              <a:t>Lee et al., “</a:t>
            </a:r>
            <a:r>
              <a:rPr lang="en-US" sz="1600" b="1" dirty="0">
                <a:solidFill>
                  <a:srgbClr val="660066"/>
                </a:solidFill>
              </a:rPr>
              <a:t>Adaptive-Latency DRAM: Optimizing DRAM Timing for the Common Case</a:t>
            </a:r>
            <a:r>
              <a:rPr lang="en-US" sz="1600" dirty="0"/>
              <a:t>,” HPCA 2015.</a:t>
            </a:r>
          </a:p>
          <a:p>
            <a:pPr lvl="2"/>
            <a:r>
              <a:rPr lang="en-US" sz="1600" dirty="0"/>
              <a:t>Chang et al., “</a:t>
            </a:r>
            <a:r>
              <a:rPr lang="en-US" sz="1600" b="1" dirty="0">
                <a:solidFill>
                  <a:srgbClr val="660066"/>
                </a:solidFill>
              </a:rPr>
              <a:t>Understanding Latency Variation in Modern DRAM Chips</a:t>
            </a:r>
            <a:r>
              <a:rPr lang="en-US" sz="1600" dirty="0"/>
              <a:t>,” SIGMETRICS 2016.</a:t>
            </a:r>
          </a:p>
          <a:p>
            <a:pPr lvl="2"/>
            <a:r>
              <a:rPr lang="en-US" sz="1600" dirty="0"/>
              <a:t>Lee et al., “</a:t>
            </a:r>
            <a:r>
              <a:rPr lang="en-US" sz="1600" b="1" dirty="0">
                <a:solidFill>
                  <a:srgbClr val="660066"/>
                </a:solidFill>
              </a:rPr>
              <a:t>Design-Induced Latency Variation in Modern DRAM Chips</a:t>
            </a:r>
            <a:r>
              <a:rPr lang="en-US" sz="1600" dirty="0"/>
              <a:t>,” SIGMETRICS 2017.</a:t>
            </a:r>
          </a:p>
          <a:p>
            <a:pPr lvl="2"/>
            <a:r>
              <a:rPr lang="en-US" sz="1600" dirty="0"/>
              <a:t>Chang et al., “</a:t>
            </a:r>
            <a:r>
              <a:rPr lang="en-US" sz="1600" b="1" dirty="0">
                <a:solidFill>
                  <a:srgbClr val="660066"/>
                </a:solidFill>
              </a:rPr>
              <a:t>Understanding Reduced-Voltage Operation in Modern DRAM Devices</a:t>
            </a:r>
            <a:r>
              <a:rPr lang="en-US" sz="1600" dirty="0"/>
              <a:t>,” SIGMETRICS 2017.</a:t>
            </a:r>
          </a:p>
          <a:p>
            <a:pPr lvl="2"/>
            <a:endParaRPr lang="en-US" sz="1600" dirty="0"/>
          </a:p>
          <a:p>
            <a:r>
              <a:rPr lang="en-US" sz="3200" dirty="0"/>
              <a:t>If implemented in </a:t>
            </a:r>
            <a:r>
              <a:rPr lang="en-US" sz="3200" dirty="0">
                <a:solidFill>
                  <a:srgbClr val="0000FF"/>
                </a:solidFill>
              </a:rPr>
              <a:t>memory controller</a:t>
            </a:r>
          </a:p>
          <a:p>
            <a:pPr lvl="1"/>
            <a:r>
              <a:rPr lang="en-US" sz="2800" dirty="0"/>
              <a:t>Better coordination between memory controller and DRAM</a:t>
            </a:r>
          </a:p>
          <a:p>
            <a:pPr lvl="1"/>
            <a:r>
              <a:rPr lang="en-US" sz="2800" dirty="0"/>
              <a:t>Memory controller should know which rows are physically adjacent</a:t>
            </a:r>
          </a:p>
          <a:p>
            <a:pPr lvl="1"/>
            <a:endParaRPr lang="en-US" sz="2800" dirty="0"/>
          </a:p>
          <a:p>
            <a:endParaRPr lang="en-US" dirty="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05644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442880729"/>
      </p:ext>
    </p:extLst>
  </p:cSld>
  <p:clrMapOvr>
    <a:masterClrMapping/>
  </p:clrMapOvr>
  <p:transition/>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Retrospective on RowHammer &amp; Future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987463159"/>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748500449"/>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770109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948680603"/>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non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sz="1800" b="0" spc="0"/>
            </a:pPr>
            <a:r>
              <a:rPr kumimoji="0" lang="en-US" sz="6100" b="0" i="0" u="none" strike="noStrike" kern="1200" cap="none" spc="-60" normalizeH="0" baseline="0" noProof="0" dirty="0">
                <a:ln>
                  <a:noFill/>
                </a:ln>
                <a:solidFill>
                  <a:srgbClr val="000000"/>
                </a:solidFill>
                <a:effectLst/>
                <a:uLnTx/>
                <a:uFillTx/>
                <a:latin typeface="Tahoma"/>
                <a:ea typeface="+mn-ea"/>
                <a:cs typeface="+mn-cs"/>
              </a:rPr>
              <a:t>DRAM Reliability Reducing</a:t>
            </a:r>
            <a:endParaRPr kumimoji="0" sz="6100" b="0" i="0" u="none" strike="noStrike" kern="1200" cap="none" spc="-60" normalizeH="0" baseline="0" noProof="0" dirty="0">
              <a:ln>
                <a:noFill/>
              </a:ln>
              <a:solidFill>
                <a:srgbClr val="000000"/>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436461409"/>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Aside: 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endParaRPr lang="en-US" sz="2200" dirty="0">
              <a:solidFill>
                <a:srgbClr val="0000FF"/>
              </a:solidFill>
            </a:endParaRPr>
          </a:p>
          <a:p>
            <a:r>
              <a:rPr lang="en-US" sz="2200" dirty="0"/>
              <a:t>Justin 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a:t>
            </a:r>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21240997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a:p>
            <a:r>
              <a:rPr lang="en-US" dirty="0">
                <a:sym typeface="Wingdings"/>
              </a:rPr>
              <a:t>Due to difficulties in DRAM scaling, other problems may also appear (or they may be going unnoticed)</a:t>
            </a:r>
          </a:p>
          <a:p>
            <a:endParaRPr lang="en-US" dirty="0">
              <a:sym typeface="Wingdings"/>
            </a:endParaRPr>
          </a:p>
          <a:p>
            <a:r>
              <a:rPr lang="en-US" dirty="0">
                <a:sym typeface="Wingdings"/>
              </a:rPr>
              <a:t>Some errors may already be slipping into the field</a:t>
            </a:r>
          </a:p>
          <a:p>
            <a:pPr lvl="1"/>
            <a:r>
              <a:rPr lang="en-US" dirty="0">
                <a:sym typeface="Wingdings"/>
              </a:rPr>
              <a:t>Read disturb errors (</a:t>
            </a:r>
            <a:r>
              <a:rPr lang="en-US" dirty="0" err="1">
                <a:sym typeface="Wingdings"/>
              </a:rPr>
              <a:t>Rowhammer</a:t>
            </a:r>
            <a:r>
              <a:rPr lang="en-US" dirty="0">
                <a:sym typeface="Wingdings"/>
              </a:rPr>
              <a:t>)</a:t>
            </a:r>
          </a:p>
          <a:p>
            <a:pPr lvl="1"/>
            <a:r>
              <a:rPr lang="en-US" dirty="0">
                <a:sym typeface="Wingdings"/>
              </a:rPr>
              <a:t>Retention errors</a:t>
            </a:r>
          </a:p>
          <a:p>
            <a:pPr lvl="1"/>
            <a:r>
              <a:rPr lang="en-US" dirty="0">
                <a:sym typeface="Wingdings"/>
              </a:rPr>
              <a:t>Read errors, write errors</a:t>
            </a:r>
          </a:p>
          <a:p>
            <a:pPr lvl="1"/>
            <a:r>
              <a:rPr lang="en-US" dirty="0">
                <a:sym typeface="Wingdings"/>
              </a:rPr>
              <a:t>…</a:t>
            </a:r>
          </a:p>
          <a:p>
            <a:endParaRPr lang="en-US" dirty="0">
              <a:sym typeface="Wingdings"/>
            </a:endParaRPr>
          </a:p>
          <a:p>
            <a:r>
              <a:rPr lang="en-US" dirty="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6298668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Data Retention Time Failures</a:t>
            </a:r>
          </a:p>
        </p:txBody>
      </p:sp>
      <p:sp>
        <p:nvSpPr>
          <p:cNvPr id="3" name="Content Placeholder 2"/>
          <p:cNvSpPr>
            <a:spLocks noGrp="1"/>
          </p:cNvSpPr>
          <p:nvPr>
            <p:ph idx="1"/>
          </p:nvPr>
        </p:nvSpPr>
        <p:spPr/>
        <p:txBody>
          <a:bodyPr/>
          <a:lstStyle/>
          <a:p>
            <a:r>
              <a:rPr lang="en-US" dirty="0"/>
              <a:t>Determining the data retention time of a cell/row is getting more difficult</a:t>
            </a:r>
          </a:p>
          <a:p>
            <a:endParaRPr lang="en-US" dirty="0"/>
          </a:p>
          <a:p>
            <a:r>
              <a:rPr lang="en-US" dirty="0"/>
              <a:t>Retention failures may already be slipping into the field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436548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a:t>Analysis of Retention Failures </a:t>
            </a:r>
            <a:r>
              <a:rPr lang="en-US" sz="3000" b="1" dirty="0"/>
              <a:t>[ISCA’13]</a:t>
            </a:r>
          </a:p>
        </p:txBody>
      </p:sp>
    </p:spTree>
    <p:extLst>
      <p:ext uri="{BB962C8B-B14F-4D97-AF65-F5344CB8AC3E}">
        <p14:creationId xmlns:p14="http://schemas.microsoft.com/office/powerpoint/2010/main" val="86181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099677639"/>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FD2CC19-049F-354C-8180-33C2AEE3F68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13894543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024236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Retention time of a cell depends on data patterns stored in nearby cells </a:t>
            </a:r>
          </a:p>
          <a:p>
            <a:pPr marL="0" indent="0">
              <a:buFont typeface="Wingdings" charset="0"/>
              <a:buNone/>
              <a:defRPr/>
            </a:pPr>
            <a:r>
              <a:rPr lang="en-US" sz="2100" dirty="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a:solidFill>
                  <a:srgbClr val="FF0000"/>
                </a:solidFill>
                <a:latin typeface="Tahoma" charset="0"/>
                <a:ea typeface="ＭＳ Ｐゴシック" charset="0"/>
                <a:sym typeface="Wingdings" charset="0"/>
              </a:rPr>
              <a:t>    </a:t>
            </a:r>
            <a:r>
              <a:rPr lang="en-US" sz="2100" dirty="0">
                <a:solidFill>
                  <a:srgbClr val="FF0000"/>
                </a:solidFill>
                <a:latin typeface="Tahoma" charset="0"/>
                <a:ea typeface="ＭＳ Ｐゴシック" charset="0"/>
                <a:sym typeface="Wingdings"/>
              </a:rPr>
              <a:t> this pattern is location dependent</a:t>
            </a:r>
            <a:endParaRPr lang="en-US" sz="2100" dirty="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713264916"/>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p>
          <a:p>
            <a:pPr lvl="2">
              <a:defRPr/>
            </a:pPr>
            <a:r>
              <a:rPr lang="en-US" dirty="0">
                <a:solidFill>
                  <a:srgbClr val="0000FF"/>
                </a:solidFill>
                <a:latin typeface="Tahoma" charset="0"/>
                <a:ea typeface="ＭＳ Ｐゴシック" charset="0"/>
              </a:rPr>
              <a:t>a cell alternates between multiple retention time states</a:t>
            </a: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process </a:t>
            </a:r>
            <a:r>
              <a:rPr lang="en-US" sz="1800" b="1" dirty="0">
                <a:solidFill>
                  <a:srgbClr val="2C6123"/>
                </a:solidFill>
                <a:latin typeface="Tahoma" charset="0"/>
                <a:ea typeface="ＭＳ Ｐゴシック" charset="0"/>
              </a:rPr>
              <a:t>[Kim+ IEEE TED’11]</a:t>
            </a:r>
          </a:p>
          <a:p>
            <a:pPr lvl="2">
              <a:defRPr/>
            </a:pPr>
            <a:endParaRPr lang="en-US" dirty="0">
              <a:latin typeface="Tahoma" charset="0"/>
              <a:ea typeface="ＭＳ Ｐゴシック" charset="0"/>
            </a:endParaRPr>
          </a:p>
          <a:p>
            <a:pPr lvl="1">
              <a:defRPr/>
            </a:pPr>
            <a:r>
              <a:rPr lang="en-US" dirty="0">
                <a:solidFill>
                  <a:srgbClr val="FF0000"/>
                </a:solidFill>
                <a:latin typeface="Tahoma" charset="0"/>
                <a:ea typeface="ＭＳ Ｐゴシック" charset="0"/>
              </a:rPr>
              <a:t>Worst-case retention time depends on a random process </a:t>
            </a:r>
          </a:p>
          <a:p>
            <a:pPr marL="671512" lvl="2" indent="0">
              <a:buFont typeface="Wingdings" charset="0"/>
              <a:buNone/>
              <a:defRPr/>
            </a:pPr>
            <a:r>
              <a:rPr lang="en-US" dirty="0">
                <a:solidFill>
                  <a:srgbClr val="FF0000"/>
                </a:solidFill>
                <a:latin typeface="Tahoma" charset="0"/>
                <a:ea typeface="ＭＳ Ｐゴシック" charset="0"/>
                <a:sym typeface="Wingdings" charset="0"/>
              </a:rPr>
              <a:t> 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74AD25-8CC2-CA49-83CB-00EA7636A2E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29743639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a:latin typeface="Garamond" charset="0"/>
                <a:ea typeface="ＭＳ Ｐゴシック" charset="0"/>
                <a:cs typeface="ＭＳ Ｐゴシック" charset="0"/>
              </a:rPr>
              <a:t>Modern DRAM Retention 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401818D-C5CA-8E43-8FDB-60478C7F7E7C}"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Newer device families have more weak cells than older ones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Tree>
    <p:extLst>
      <p:ext uri="{BB962C8B-B14F-4D97-AF65-F5344CB8AC3E}">
        <p14:creationId xmlns:p14="http://schemas.microsoft.com/office/powerpoint/2010/main" val="34793843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700033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701DB56-A57E-A640-B61D-96363059E5F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0" i="0" u="none" strike="noStrike" kern="1200" cap="none" spc="0" normalizeH="0" baseline="0" noProof="0">
                <a:ln>
                  <a:noFill/>
                </a:ln>
                <a:solidFill>
                  <a:srgbClr val="FF0000"/>
                </a:solidFill>
                <a:effectLst/>
                <a:uLnTx/>
                <a:uFillTx/>
                <a:latin typeface="Arial" charset="0"/>
                <a:ea typeface="ＭＳ Ｐゴシック" charset="0"/>
              </a:rPr>
              <a:t>Min ret time = Max ret time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1" i="0" u="none" strike="noStrike" kern="1200" cap="none" spc="0" normalizeH="0" baseline="0" noProof="0">
                <a:ln>
                  <a:noFill/>
                </a:ln>
                <a:solidFill>
                  <a:srgbClr val="FF0000"/>
                </a:solidFill>
                <a:effectLst/>
                <a:uLnTx/>
                <a:uFillTx/>
                <a:latin typeface="Arial" charset="0"/>
                <a:ea typeface="ＭＳ Ｐゴシック" charset="0"/>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Most failing cells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Many failing cells jump from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very high retention time to very low</a:t>
            </a:r>
          </a:p>
        </p:txBody>
      </p:sp>
    </p:spTree>
    <p:extLst>
      <p:ext uri="{BB962C8B-B14F-4D97-AF65-F5344CB8AC3E}">
        <p14:creationId xmlns:p14="http://schemas.microsoft.com/office/powerpoint/2010/main" val="2335862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51861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22871179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4045276868"/>
      </p:ext>
    </p:extLst>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Mitigation of Retention Issues </a:t>
            </a:r>
            <a:r>
              <a:rPr lang="en-US" sz="2600" b="1" dirty="0"/>
              <a:t>[SIGMETRICS’14]</a:t>
            </a:r>
          </a:p>
        </p:txBody>
      </p:sp>
    </p:spTree>
    <p:extLst>
      <p:ext uri="{BB962C8B-B14F-4D97-AF65-F5344CB8AC3E}">
        <p14:creationId xmlns:p14="http://schemas.microsoft.com/office/powerpoint/2010/main" val="2276261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[DSN’16]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Samira Khan, </a:t>
            </a:r>
            <a:r>
              <a:rPr lang="en-US" sz="1800" dirty="0" err="1"/>
              <a:t>Donghyuk</a:t>
            </a:r>
            <a:r>
              <a:rPr lang="en-US" sz="1800" dirty="0"/>
              <a:t> Lee, </a:t>
            </a:r>
            <a:r>
              <a:rPr lang="en-US" sz="1800" dirty="0" err="1"/>
              <a:t>Yoongu</a:t>
            </a:r>
            <a:r>
              <a:rPr lang="en-US" sz="1800" dirty="0"/>
              <a:t>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3"/>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4"/>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Poster (pptx)</a:t>
            </a:r>
            <a:r>
              <a:rPr lang="en-US" sz="1800" dirty="0"/>
              <a:t> </a:t>
            </a:r>
            <a:r>
              <a:rPr lang="en-US" sz="1800" dirty="0">
                <a:hlinkClick r:id="rId8"/>
              </a:rPr>
              <a:t>(pdf)</a:t>
            </a:r>
            <a:r>
              <a:rPr lang="en-US" sz="1800" dirty="0"/>
              <a:t>] [</a:t>
            </a:r>
            <a:r>
              <a:rPr lang="en-US" sz="1800" dirty="0">
                <a:hlinkClick r:id="rId9"/>
              </a:rPr>
              <a:t>Full data sets</a:t>
            </a:r>
            <a:r>
              <a:rPr lang="en-US" sz="1800" dirty="0"/>
              <a:t>] </a:t>
            </a:r>
          </a:p>
          <a:p>
            <a:endParaRPr lang="en-US" dirty="0"/>
          </a:p>
        </p:txBody>
      </p:sp>
    </p:spTree>
    <p:extLst>
      <p:ext uri="{BB962C8B-B14F-4D97-AF65-F5344CB8AC3E}">
        <p14:creationId xmlns:p14="http://schemas.microsoft.com/office/powerpoint/2010/main" val="395739470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[CAL’16]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943302924"/>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a:t>Handling Variable Retention Time </a:t>
            </a:r>
            <a:r>
              <a:rPr lang="en-US" sz="2600" b="1" dirty="0">
                <a:solidFill>
                  <a:srgbClr val="006633"/>
                </a:solidFill>
              </a:rPr>
              <a:t>[DSN’15]</a:t>
            </a:r>
            <a:r>
              <a:rPr lang="en-US" sz="3400" dirty="0"/>
              <a:t> </a:t>
            </a:r>
          </a:p>
        </p:txBody>
      </p:sp>
    </p:spTree>
    <p:extLst>
      <p:ext uri="{BB962C8B-B14F-4D97-AF65-F5344CB8AC3E}">
        <p14:creationId xmlns:p14="http://schemas.microsoft.com/office/powerpoint/2010/main" val="1068300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Both DPD and VRT </a:t>
            </a:r>
            <a:r>
              <a:rPr lang="en-US" sz="2600" b="1" dirty="0"/>
              <a:t>[ISCA’17]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Key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1358688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Summary: Memory Reliability and Security</a:t>
            </a:r>
          </a:p>
        </p:txBody>
      </p:sp>
      <p:sp>
        <p:nvSpPr>
          <p:cNvPr id="3" name="Content Placeholder 2"/>
          <p:cNvSpPr>
            <a:spLocks noGrp="1"/>
          </p:cNvSpPr>
          <p:nvPr>
            <p:ph idx="1"/>
          </p:nvPr>
        </p:nvSpPr>
        <p:spPr>
          <a:xfrm>
            <a:off x="251520" y="1052736"/>
            <a:ext cx="8892480" cy="5256584"/>
          </a:xfrm>
        </p:spPr>
        <p:txBody>
          <a:bodyPr/>
          <a:lstStyle/>
          <a:p>
            <a:r>
              <a:rPr lang="en-US" sz="2200" dirty="0">
                <a:solidFill>
                  <a:srgbClr val="FF0000"/>
                </a:solidFill>
              </a:rPr>
              <a:t>Memory reliability is reducing</a:t>
            </a:r>
          </a:p>
          <a:p>
            <a:r>
              <a:rPr lang="en-US" sz="2200" dirty="0"/>
              <a:t>Reliability issues open up security vulnerabilities</a:t>
            </a:r>
          </a:p>
          <a:p>
            <a:pPr lvl="1"/>
            <a:r>
              <a:rPr lang="en-US" sz="2000" dirty="0"/>
              <a:t>Very hard to defend against</a:t>
            </a:r>
          </a:p>
          <a:p>
            <a:r>
              <a:rPr lang="en-US" sz="2200" dirty="0" err="1"/>
              <a:t>Rowhammer</a:t>
            </a:r>
            <a:r>
              <a:rPr lang="en-US" sz="2200" dirty="0"/>
              <a:t> is an example </a:t>
            </a:r>
          </a:p>
          <a:p>
            <a:pPr lvl="1"/>
            <a:r>
              <a:rPr lang="en-US" sz="2000" dirty="0"/>
              <a:t>Its implications on system security research are tremendous &amp; exciting</a:t>
            </a:r>
          </a:p>
          <a:p>
            <a:endParaRPr lang="en-US" dirty="0">
              <a:solidFill>
                <a:srgbClr val="0000FF"/>
              </a:solidFill>
            </a:endParaRPr>
          </a:p>
          <a:p>
            <a:r>
              <a:rPr lang="en-US" sz="2200" b="1" dirty="0">
                <a:solidFill>
                  <a:schemeClr val="accent6">
                    <a:lumMod val="75000"/>
                  </a:schemeClr>
                </a:solidFill>
              </a:rPr>
              <a:t>Good news: We have a lot more to do.</a:t>
            </a:r>
          </a:p>
          <a:p>
            <a:r>
              <a:rPr lang="en-US" sz="2200" dirty="0">
                <a:solidFill>
                  <a:srgbClr val="FF0000"/>
                </a:solidFill>
              </a:rPr>
              <a:t>Understand:</a:t>
            </a:r>
            <a:r>
              <a:rPr lang="en-US" sz="2200" dirty="0">
                <a:solidFill>
                  <a:srgbClr val="0000FF"/>
                </a:solidFill>
              </a:rPr>
              <a:t> Solid methodologies for failure modeling and discovery</a:t>
            </a:r>
          </a:p>
          <a:p>
            <a:pPr lvl="1"/>
            <a:r>
              <a:rPr lang="en-US" sz="2000" dirty="0"/>
              <a:t>Modeling based on real device data – small scale and large scale</a:t>
            </a:r>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stack</a:t>
            </a:r>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6228803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If Time Permits: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br>
              <a:rPr lang="en-US" sz="1800" dirty="0"/>
            </a:br>
            <a:r>
              <a:rPr lang="en-US" sz="1800" i="1" dirty="0"/>
              <a:t>to appear in </a:t>
            </a:r>
            <a:r>
              <a:rPr lang="en-US" sz="1800" i="1" dirty="0">
                <a:hlinkClick r:id="rId2"/>
              </a:rPr>
              <a:t>Proceedings of the IEEE</a:t>
            </a:r>
            <a:r>
              <a:rPr lang="en-US" sz="1800" dirty="0"/>
              <a:t>, 2017. </a:t>
            </a:r>
          </a:p>
          <a:p>
            <a:endParaRPr lang="en-US" sz="6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9122080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Overview Paper on Flash Reliability</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350124776"/>
      </p:ext>
    </p:extLst>
  </p:cSld>
  <p:clrMapOvr>
    <a:masterClrMapping/>
  </p:clrMapOvr>
  <p:transition/>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462662512"/>
      </p:ext>
    </p:extLst>
  </p:cSld>
  <p:clrMapOvr>
    <a:masterClrMapping/>
  </p:clrMapOvr>
  <p:transition/>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NAND Flash Memory</a:t>
            </a:r>
            <a:br>
              <a:rPr lang="en-US" dirty="0"/>
            </a:br>
            <a:r>
              <a:rPr lang="en-US" dirty="0"/>
              <a:t>		   Reliability and Security</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003621"/>
      </p:ext>
    </p:extLst>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Upcoming Overview Paper</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2301918635"/>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charset="0"/>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CMOS scaling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349DB7D-5EF2-3747-9747-0A1E16FC5B8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79129356"/>
      </p:ext>
    </p:extLst>
  </p:cSld>
  <p:clrMapOvr>
    <a:masterClrMapping/>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Arial" charset="0"/>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Writing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the full capacity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of the drive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10 times per day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for 5 years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&gt; 50k P/E cycles</a:t>
            </a:r>
          </a:p>
        </p:txBody>
      </p:sp>
      <p:sp>
        <p:nvSpPr>
          <p:cNvPr id="208905"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B08329-B652-724B-978B-915F0D48DA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grpSp>
    </p:spTree>
    <p:extLst>
      <p:ext uri="{BB962C8B-B14F-4D97-AF65-F5344CB8AC3E}">
        <p14:creationId xmlns:p14="http://schemas.microsoft.com/office/powerpoint/2010/main" val="2417600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21095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20627D4-C87F-CD43-AD6C-67E22DBAAE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84407276"/>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Memory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Signal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Error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Raw Bit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Uncorrectable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BER &lt; 10</a:t>
              </a:r>
              <a:r>
                <a:rPr kumimoji="0" lang="en-US" sz="1800" b="0" i="0" u="none" strike="noStrike" kern="1200" cap="none" spc="0" normalizeH="0" baseline="30000" noProof="0">
                  <a:ln>
                    <a:noFill/>
                  </a:ln>
                  <a:solidFill>
                    <a:srgbClr val="000000"/>
                  </a:solidFill>
                  <a:effectLst/>
                  <a:uLnTx/>
                  <a:uFillTx/>
                  <a:latin typeface="Arial" charset="0"/>
                  <a:ea typeface="ＭＳ Ｐゴシック" charset="0"/>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charset="0"/>
                <a:ea typeface="ＭＳ Ｐゴシック" charset="0"/>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Lower</a:t>
            </a:r>
          </a:p>
        </p:txBody>
      </p:sp>
      <p:sp>
        <p:nvSpPr>
          <p:cNvPr id="211980"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6C87E67-9A24-9A4D-9794-E3D0DFA14B4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Better</a:t>
            </a:r>
          </a:p>
        </p:txBody>
      </p:sp>
    </p:spTree>
    <p:extLst>
      <p:ext uri="{BB962C8B-B14F-4D97-AF65-F5344CB8AC3E}">
        <p14:creationId xmlns:p14="http://schemas.microsoft.com/office/powerpoint/2010/main" val="30692419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3484072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models, 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0E853FF-C699-1F45-9011-37D75239EA8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22713508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61" name="Rectangle 60"/>
          <p:cNvSpPr/>
          <p:nvPr/>
        </p:nvSpPr>
        <p:spPr>
          <a:xfrm>
            <a:off x="0" y="5877272"/>
            <a:ext cx="6588224"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Cai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FPGA-based Solid-State Drive prototyping platform, </a:t>
            </a:r>
            <a:r>
              <a:rPr kumimoji="0" lang="en-US" sz="1600" b="0" i="0" u="none" strike="noStrike" kern="1200" cap="none" spc="0" normalizeH="0" baseline="0" noProof="0" dirty="0">
                <a:ln>
                  <a:noFill/>
                </a:ln>
                <a:solidFill>
                  <a:srgbClr val="000000"/>
                </a:solidFill>
                <a:effectLst/>
                <a:uLnTx/>
                <a:uFillTx/>
                <a:latin typeface="Tahoma"/>
                <a:ea typeface="+mn-ea"/>
                <a:cs typeface="+mn-cs"/>
              </a:rPr>
              <a:t>FCCM 2011.</a:t>
            </a:r>
          </a:p>
        </p:txBody>
      </p:sp>
    </p:spTree>
    <p:extLst>
      <p:ext uri="{BB962C8B-B14F-4D97-AF65-F5344CB8AC3E}">
        <p14:creationId xmlns:p14="http://schemas.microsoft.com/office/powerpoint/2010/main" val="3508412620"/>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F11EBAE-8EF2-2C41-8609-8DC2CFFBA5B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1407186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 xmlns:a14="http://schemas.microsoft.com/office/drawing/2010/main">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8E76C40-A8C2-6749-A54E-AD8A0DE3FDE0}"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Cai et al., </a:t>
            </a: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Error Patterns in MLC NAND Flash Memory</a:t>
            </a: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 DATE 2012.</a:t>
            </a:r>
          </a:p>
        </p:txBody>
      </p:sp>
    </p:spTree>
    <p:extLst>
      <p:ext uri="{BB962C8B-B14F-4D97-AF65-F5344CB8AC3E}">
        <p14:creationId xmlns:p14="http://schemas.microsoft.com/office/powerpoint/2010/main" val="2915647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FC5A756-10A1-6C48-8C00-705E2B8E71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4213838748"/>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Solution to Retention Errors</a:t>
            </a:r>
          </a:p>
        </p:txBody>
      </p:sp>
      <p:sp>
        <p:nvSpPr>
          <p:cNvPr id="3" name="Content Placeholder 2"/>
          <p:cNvSpPr>
            <a:spLocks noGrp="1"/>
          </p:cNvSpPr>
          <p:nvPr>
            <p:ph idx="1"/>
          </p:nvPr>
        </p:nvSpPr>
        <p:spPr>
          <a:xfrm>
            <a:off x="228600" y="1124744"/>
            <a:ext cx="8610600" cy="4979640"/>
          </a:xfrm>
        </p:spPr>
        <p:txBody>
          <a:bodyPr/>
          <a:lstStyle/>
          <a:p>
            <a:r>
              <a:rPr lang="en-US" dirty="0"/>
              <a:t>Refresh periodically</a:t>
            </a:r>
          </a:p>
          <a:p>
            <a:r>
              <a:rPr lang="en-US" dirty="0"/>
              <a:t>Change the period based on P/E cycle </a:t>
            </a:r>
            <a:r>
              <a:rPr lang="en-US" dirty="0" err="1"/>
              <a:t>wearout</a:t>
            </a:r>
            <a:endParaRPr lang="en-US" dirty="0"/>
          </a:p>
          <a:p>
            <a:pPr lvl="1"/>
            <a:r>
              <a:rPr lang="en-US" dirty="0"/>
              <a:t>Refresh more often at higher P/E cycles</a:t>
            </a:r>
          </a:p>
          <a:p>
            <a:r>
              <a:rPr lang="en-US" dirty="0"/>
              <a:t>Use a combination of </a:t>
            </a:r>
            <a:r>
              <a:rPr lang="en-US" dirty="0">
                <a:solidFill>
                  <a:srgbClr val="0000FF"/>
                </a:solidFill>
              </a:rPr>
              <a:t>in-place </a:t>
            </a:r>
            <a:r>
              <a:rPr lang="en-US" dirty="0"/>
              <a:t>and </a:t>
            </a:r>
            <a:r>
              <a:rPr lang="en-US" dirty="0">
                <a:solidFill>
                  <a:srgbClr val="0000FF"/>
                </a:solidFill>
              </a:rPr>
              <a:t>remapping-based </a:t>
            </a:r>
            <a:r>
              <a:rPr lang="en-US" dirty="0"/>
              <a:t>refresh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10547864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One Issue: Read Disturb in Flash Memory</a:t>
            </a:r>
          </a:p>
        </p:txBody>
      </p:sp>
      <p:sp>
        <p:nvSpPr>
          <p:cNvPr id="256002" name="Content Placeholder 2"/>
          <p:cNvSpPr>
            <a:spLocks noGrp="1"/>
          </p:cNvSpPr>
          <p:nvPr>
            <p:ph idx="1"/>
          </p:nvPr>
        </p:nvSpPr>
        <p:spPr>
          <a:xfrm>
            <a:off x="228600" y="1055688"/>
            <a:ext cx="8610600" cy="5192712"/>
          </a:xfrm>
        </p:spPr>
        <p:txBody>
          <a:bodyPr/>
          <a:lstStyle/>
          <a:p>
            <a:r>
              <a:rPr lang="en-US" dirty="0">
                <a:latin typeface="Tahoma" charset="0"/>
              </a:rPr>
              <a:t>All scaled memories are prone to read disturb errors</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551495388"/>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0AF4636-A662-B64F-9DC7-C5F87E7AE8AC}"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367</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17113953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0"/>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1"/>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2"/>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3"/>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extLst>
                  <a:ext uri="{0D108BD9-81ED-4DB2-BD59-A6C34878D82A}">
                    <a16:rowId xmlns:a16="http://schemas.microsoft.com/office/drawing/2014/main" val="10004"/>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5"/>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6"/>
                  </a:ext>
                </a:extLst>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extLst>
                  <a:ext uri="{0D108BD9-81ED-4DB2-BD59-A6C34878D82A}">
                    <a16:rowId xmlns:a16="http://schemas.microsoft.com/office/drawing/2014/main" val="10007"/>
                  </a:ext>
                </a:extLst>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C027A8D-1323-994F-9FF2-8ED90404E46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368</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Column</a:t>
            </a:r>
          </a:p>
        </p:txBody>
      </p:sp>
    </p:spTree>
    <p:custDataLst>
      <p:tags r:id="rId1"/>
    </p:custDataLst>
    <p:extLst>
      <p:ext uri="{BB962C8B-B14F-4D97-AF65-F5344CB8AC3E}">
        <p14:creationId xmlns:p14="http://schemas.microsoft.com/office/powerpoint/2010/main" val="280567165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Floating Gate Transistor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err="1">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err="1">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2.5 V</a:t>
            </a:r>
          </a:p>
        </p:txBody>
      </p:sp>
      <p:sp>
        <p:nvSpPr>
          <p:cNvPr id="2672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ADDF3E-DCCD-534F-AF72-8E885048EA5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369</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Tree>
    <p:custDataLst>
      <p:tags r:id="rId1"/>
    </p:custDataLst>
    <p:extLst>
      <p:ext uri="{BB962C8B-B14F-4D97-AF65-F5344CB8AC3E}">
        <p14:creationId xmlns:p14="http://schemas.microsoft.com/office/powerpoint/2010/main" val="159630473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BDD8E9E-0794-AB42-90A8-55FBB22B4597}"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370</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spTree>
    <p:extLst>
      <p:ext uri="{BB962C8B-B14F-4D97-AF65-F5344CB8AC3E}">
        <p14:creationId xmlns:p14="http://schemas.microsoft.com/office/powerpoint/2010/main" val="140052023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7FA2294-A763-6F4F-8C69-365F9A7EE623}"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371</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spTree>
    <p:extLst>
      <p:ext uri="{BB962C8B-B14F-4D97-AF65-F5344CB8AC3E}">
        <p14:creationId xmlns:p14="http://schemas.microsoft.com/office/powerpoint/2010/main" val="2744478041"/>
      </p:ext>
    </p:extLst>
  </p:cSld>
  <p:clrMapOvr>
    <a:masterClrMapping/>
  </p:clrMapOvr>
  <p:transition spd="slow"/>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3" name="TextBox 2"/>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6D1E706-D33F-9145-94D0-77477036B81D}"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372</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Tree>
    <p:custDataLst>
      <p:tags r:id="rId1"/>
    </p:custDataLst>
    <p:extLst>
      <p:ext uri="{BB962C8B-B14F-4D97-AF65-F5344CB8AC3E}">
        <p14:creationId xmlns:p14="http://schemas.microsoft.com/office/powerpoint/2010/main" val="195632664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8C8181F-60E9-2445-9F07-EED147A49496}"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373</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custDataLst>
      <p:tags r:id="rId1"/>
    </p:custDataLst>
    <p:extLst>
      <p:ext uri="{BB962C8B-B14F-4D97-AF65-F5344CB8AC3E}">
        <p14:creationId xmlns:p14="http://schemas.microsoft.com/office/powerpoint/2010/main" val="120790860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88" name="TextBox 187"/>
          <p:cNvSpPr txBox="1"/>
          <p:nvPr/>
        </p:nvSpPr>
        <p:spPr>
          <a:xfrm>
            <a:off x="979488" y="6396038"/>
            <a:ext cx="8240712"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ED8C927-3C1A-594C-9E7F-68C36B80AD42}"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374</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20960170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Apply 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read</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rPr>
              <a:t>Repeated application of </a:t>
            </a:r>
            <a:r>
              <a:rPr lang="en-US" sz="2400" i="1" spc="-150" dirty="0" err="1">
                <a:solidFill>
                  <a:srgbClr val="FF0000"/>
                </a:solidFill>
                <a:sym typeface="Wingdings" panose="05000000000000000000" pitchFamily="2" charset="2"/>
              </a:rPr>
              <a:t>V</a:t>
            </a:r>
            <a:r>
              <a:rPr lang="en-US" sz="2400" i="1" spc="-150" baseline="-25000" dirty="0" err="1">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a:solidFill>
                  <a:srgbClr val="FF0000"/>
                </a:solidFill>
                <a:ea typeface="+mn-ea"/>
              </a:rPr>
              <a:t>can alter stored values in unread pages</a:t>
            </a:r>
          </a:p>
          <a:p>
            <a:pPr marL="182880" indent="-182880" eaLnBrk="1" fontAlgn="auto" hangingPunct="1">
              <a:spcAft>
                <a:spcPts val="0"/>
              </a:spcAft>
              <a:buClr>
                <a:prstClr val="black"/>
              </a:buClr>
              <a:buFont typeface="Arial" pitchFamily="34" charset="0"/>
              <a:buChar char="•"/>
              <a:defRPr/>
            </a:pPr>
            <a:endParaRPr lang="en-US" sz="800" dirty="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prone to 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ea typeface="+mn-ea"/>
                <a:cs typeface="+mn-cs"/>
              </a:rPr>
              <a:t>Technique 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a:solidFill>
                  <a:prstClr val="black"/>
                </a:solidFill>
                <a:ea typeface="+mn-ea"/>
              </a:rPr>
              <a:t>V</a:t>
            </a:r>
            <a:r>
              <a:rPr lang="en-US" sz="2400" baseline="-25000" dirty="0" err="1">
                <a:solidFill>
                  <a:prstClr val="black"/>
                </a:solidFill>
                <a:ea typeface="+mn-ea"/>
              </a:rPr>
              <a:t>pass</a:t>
            </a:r>
            <a:r>
              <a:rPr lang="en-US" sz="2400" baseline="-25000" dirty="0">
                <a:solidFill>
                  <a:prstClr val="black"/>
                </a:solidFill>
                <a:ea typeface="+mn-ea"/>
              </a:rPr>
              <a:t> </a:t>
            </a:r>
            <a:r>
              <a:rPr lang="en-US" sz="2400" dirty="0">
                <a:solidFill>
                  <a:prstClr val="black"/>
                </a:solidFill>
                <a:ea typeface="+mn-ea"/>
              </a:rPr>
              <a:t>per block</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solidFill>
                  <a:srgbClr val="000000"/>
                </a:solidFill>
                <a:ea typeface="+mn-ea"/>
                <a:cs typeface="+mn-cs"/>
              </a:rPr>
              <a:t>Technique 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9C2D1-B1A1-A048-8394-5D276675F714}"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375</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1324435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More on Flash Read Disturb Errors</a:t>
            </a:r>
          </a:p>
        </p:txBody>
      </p:sp>
      <p:sp>
        <p:nvSpPr>
          <p:cNvPr id="256002" name="Content Placeholder 2"/>
          <p:cNvSpPr>
            <a:spLocks noGrp="1"/>
          </p:cNvSpPr>
          <p:nvPr>
            <p:ph idx="1"/>
          </p:nvPr>
        </p:nvSpPr>
        <p:spPr>
          <a:xfrm>
            <a:off x="228600" y="1055688"/>
            <a:ext cx="8610600" cy="5192712"/>
          </a:xfrm>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2231612356"/>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Large-Scale Flash SSD Error Analysis</a:t>
            </a:r>
          </a:p>
        </p:txBody>
      </p:sp>
      <p:sp>
        <p:nvSpPr>
          <p:cNvPr id="3" name="Content Placeholder 2"/>
          <p:cNvSpPr>
            <a:spLocks noGrp="1"/>
          </p:cNvSpPr>
          <p:nvPr>
            <p:ph idx="1"/>
          </p:nvPr>
        </p:nvSpPr>
        <p:spPr/>
        <p:txBody>
          <a:bodyPr/>
          <a:lstStyle/>
          <a:p>
            <a:r>
              <a:rPr lang="en-US" dirty="0">
                <a:solidFill>
                  <a:srgbClr val="0000FF"/>
                </a:solidFill>
              </a:rPr>
              <a:t>First large-scale field study of flash memory errors</a:t>
            </a:r>
          </a:p>
          <a:p>
            <a:endParaRPr lang="en-US" sz="2200" dirty="0">
              <a:solidFill>
                <a:srgbClr val="0000FF"/>
              </a:solidFill>
            </a:endParaRPr>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1669871198"/>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Onur Mutlu,</a:t>
            </a:r>
            <a:br>
              <a:rPr lang="en-US" sz="1800" dirty="0"/>
            </a:br>
            <a:r>
              <a:rPr lang="en-US" sz="1800" b="1" dirty="0">
                <a:hlinkClick r:id="rId2"/>
              </a:rPr>
              <a:t>"Error Analysis and Management for MLC NAND Flash Memory"</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p>
          <a:p>
            <a:endParaRPr lang="en-US" sz="14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0864347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783978647"/>
      </p:ext>
    </p:extLst>
  </p:cSld>
  <p:clrMapOvr>
    <a:masterClrMapping/>
  </p:clrMapOvr>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Other Works on Flash Memory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01766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29390014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a:latin typeface="Garamond" charset="0"/>
              </a:rPr>
              <a:t>Threshold Voltage Distribution</a:t>
            </a: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1FF60C-2D8A-1345-BC30-FDA3D120B9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1107681306"/>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a:latin typeface="Garamond" charset="0"/>
              </a:rPr>
              <a:t>Program Interference and </a:t>
            </a:r>
            <a:r>
              <a:rPr lang="en-US" dirty="0" err="1">
                <a:latin typeface="Garamond" charset="0"/>
              </a:rPr>
              <a:t>Vref</a:t>
            </a:r>
            <a:r>
              <a:rPr lang="en-US" dirty="0">
                <a:latin typeface="Garamond" charset="0"/>
              </a:rPr>
              <a:t> Prediction</a:t>
            </a: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666C632-2AB3-BE41-B63C-DC9C0093198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378600921"/>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a:latin typeface="Garamond" charset="0"/>
              </a:rPr>
              <a:t>Neighbor-Assisted Error Correction</a:t>
            </a: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486FEB7-C7BC-2442-889E-F00F9BCF27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4070178831"/>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Data Retention</a:t>
            </a: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328649452"/>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r>
              <a:rPr lang="en-US" sz="2200" dirty="0"/>
              <a:t>Justin 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3210902474"/>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1651584961"/>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Channel Modeling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2289716862"/>
      </p:ext>
    </p:extLst>
  </p:cSld>
  <p:clrMapOvr>
    <a:masterClrMapping/>
  </p:clrMapOvr>
  <p:transition/>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More on DRAM Refresh</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968853211"/>
      </p:ext>
    </p:extLst>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11044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Summary: Refresh-Access Parallelization</a:t>
            </a:r>
          </a:p>
        </p:txBody>
      </p:sp>
      <p:sp>
        <p:nvSpPr>
          <p:cNvPr id="3" name="Content Placeholder 2"/>
          <p:cNvSpPr>
            <a:spLocks noGrp="1"/>
          </p:cNvSpPr>
          <p:nvPr>
            <p:ph idx="1"/>
          </p:nvPr>
        </p:nvSpPr>
        <p:spPr>
          <a:xfrm>
            <a:off x="304800" y="1143000"/>
            <a:ext cx="8534400" cy="5334000"/>
          </a:xfrm>
        </p:spPr>
        <p:txBody>
          <a:bodyPr>
            <a:noAutofit/>
          </a:bodyPr>
          <a:lstStyle/>
          <a:p>
            <a:r>
              <a:rPr lang="en-US" sz="2400" dirty="0"/>
              <a:t>DRAM </a:t>
            </a:r>
            <a:r>
              <a:rPr lang="en-US" sz="2400" b="1" dirty="0"/>
              <a:t>refresh interferes with memory accesses</a:t>
            </a:r>
            <a:r>
              <a:rPr lang="en-US" sz="2400" dirty="0"/>
              <a:t> </a:t>
            </a:r>
          </a:p>
          <a:p>
            <a:pPr lvl="1"/>
            <a:r>
              <a:rPr lang="en-US" sz="2000" dirty="0">
                <a:solidFill>
                  <a:srgbClr val="FF0000"/>
                </a:solidFill>
              </a:rPr>
              <a:t>Degrades system performance and energy efficiency</a:t>
            </a:r>
          </a:p>
          <a:p>
            <a:pPr lvl="1"/>
            <a:r>
              <a:rPr lang="en-US" sz="2000" dirty="0">
                <a:solidFill>
                  <a:srgbClr val="FF0000"/>
                </a:solidFill>
              </a:rPr>
              <a:t>Becomes exacerbated as DRAM density increases</a:t>
            </a:r>
          </a:p>
          <a:p>
            <a:r>
              <a:rPr lang="en-US" sz="2400" u="sng" dirty="0"/>
              <a:t>Goal</a:t>
            </a:r>
            <a:r>
              <a:rPr lang="en-US" sz="2400" dirty="0"/>
              <a:t>: Serve memory accesses in parallel with refreshes to reduce refresh interference on demand requests</a:t>
            </a:r>
          </a:p>
          <a:p>
            <a:r>
              <a:rPr lang="en-US" sz="2400" u="sng" dirty="0"/>
              <a:t>Our mechanisms</a:t>
            </a:r>
            <a:r>
              <a:rPr lang="en-US" sz="2400" dirty="0"/>
              <a:t>:</a:t>
            </a:r>
          </a:p>
          <a:p>
            <a:pPr lvl="1"/>
            <a:r>
              <a:rPr lang="en-US" sz="2000" dirty="0"/>
              <a:t>1. Enable more parallelization between refreshes and accesses across different banks with </a:t>
            </a:r>
            <a:r>
              <a:rPr lang="en-US" sz="2000" dirty="0">
                <a:solidFill>
                  <a:srgbClr val="064FBA"/>
                </a:solidFill>
              </a:rPr>
              <a:t>new per-bank refresh scheduling algorithms</a:t>
            </a:r>
          </a:p>
          <a:p>
            <a:pPr lvl="1"/>
            <a:r>
              <a:rPr lang="en-US" sz="2000" dirty="0"/>
              <a:t>2. Enable serving accesses concurrently with refreshes in the same bank by </a:t>
            </a:r>
            <a:r>
              <a:rPr lang="en-US" sz="2000" dirty="0">
                <a:solidFill>
                  <a:srgbClr val="064FBA"/>
                </a:solidFill>
              </a:rPr>
              <a:t>exploiting parallelism across DRAM subarrays</a:t>
            </a:r>
          </a:p>
          <a:p>
            <a:r>
              <a:rPr lang="en-US" sz="2400" dirty="0"/>
              <a:t>Improve system performance and energy efficiency for a wide variety of different workloads and DRAM densities</a:t>
            </a:r>
          </a:p>
          <a:p>
            <a:pPr lvl="1"/>
            <a:r>
              <a:rPr lang="en-US" sz="2000" dirty="0"/>
              <a:t>20.2% and 9.0% for 8-core systems using 32Gb DRAM at low cost</a:t>
            </a:r>
          </a:p>
          <a:p>
            <a:pPr lvl="1"/>
            <a:r>
              <a:rPr lang="en-US" sz="2000" dirty="0"/>
              <a:t>Very close to the ideal scheme without refreshes</a:t>
            </a:r>
          </a:p>
          <a:p>
            <a:pPr marL="457200" lvl="1" indent="0">
              <a:buNone/>
            </a:pPr>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Chang+,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Improving DRAM Performance by Parallelizing Refreshes with Accesses</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3206711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Refresh Penalty</a:t>
            </a:r>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DRAM</a:t>
            </a: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Read</a:t>
            </a: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Data</a:t>
            </a: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40" name="TextBox 39"/>
            <p:cNvSpPr txBox="1"/>
            <p:nvPr/>
          </p:nvSpPr>
          <p:spPr>
            <a:xfrm>
              <a:off x="7620000" y="1754285"/>
              <a:ext cx="1203215" cy="590931"/>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Access</a:t>
              </a:r>
              <a:br>
                <a:rPr kumimoji="0" lang="en-US" sz="2000" b="1" i="1" u="none" strike="noStrike" kern="1200" cap="none" spc="0" normalizeH="0" baseline="0" noProof="0" dirty="0">
                  <a:ln>
                    <a:noFill/>
                  </a:ln>
                  <a:solidFill>
                    <a:prstClr val="black"/>
                  </a:solidFill>
                  <a:effectLst/>
                  <a:uLnTx/>
                  <a:uFillTx/>
                  <a:latin typeface="Calibri"/>
                  <a:ea typeface="+mn-ea"/>
                  <a:cs typeface="+mn-cs"/>
                </a:rPr>
              </a:br>
              <a:r>
                <a:rPr kumimoji="0" lang="en-US" sz="2000" b="1" i="1" u="none" strike="noStrike" kern="1200" cap="none" spc="0" normalizeH="0" baseline="0" noProof="0" dirty="0">
                  <a:ln>
                    <a:noFill/>
                  </a:ln>
                  <a:solidFill>
                    <a:prstClr val="black"/>
                  </a:solidFill>
                  <a:effectLst/>
                  <a:uLnTx/>
                  <a:uFillTx/>
                  <a:latin typeface="Calibri"/>
                  <a:ea typeface="+mn-ea"/>
                  <a:cs typeface="+mn-cs"/>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FF0000"/>
                </a:solidFill>
                <a:effectLst/>
                <a:uLnTx/>
                <a:uFillTx/>
                <a:latin typeface="Calibri"/>
                <a:ea typeface="+mn-ea"/>
                <a:cs typeface="+mn-cs"/>
              </a:rPr>
              <a:t>Refresh delays requests by 100s of ns</a:t>
            </a: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prstClr val="white"/>
                  </a:solidFill>
                  <a:effectLst/>
                  <a:uLnTx/>
                  <a:uFillTx/>
                  <a:latin typeface="Calibri"/>
                  <a:ea typeface="+mn-ea"/>
                  <a:cs typeface="+mn-cs"/>
                </a:rPr>
                <a:t>Refresh interferes with memory accesses</a:t>
              </a:r>
            </a:p>
          </p:txBody>
        </p:sp>
      </p:grpSp>
    </p:spTree>
    <p:extLst>
      <p:ext uri="{BB962C8B-B14F-4D97-AF65-F5344CB8AC3E}">
        <p14:creationId xmlns:p14="http://schemas.microsoft.com/office/powerpoint/2010/main" val="58759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Per-bank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mobile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LPDDRx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a:t>Existing Refresh Modes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Box 6"/>
          <p:cNvSpPr txBox="1"/>
          <p:nvPr/>
        </p:nvSpPr>
        <p:spPr>
          <a:xfrm>
            <a:off x="4546324" y="19050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All-bank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commodity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43" name="TextBox 42"/>
          <p:cNvSpPr txBox="1"/>
          <p:nvPr/>
        </p:nvSpPr>
        <p:spPr>
          <a:xfrm rot="5400000">
            <a:off x="6772803" y="2269503"/>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111" name="TextBox 110"/>
            <p:cNvSpPr txBox="1"/>
            <p:nvPr/>
          </p:nvSpPr>
          <p:spPr>
            <a:xfrm rot="5400000">
              <a:off x="6773927" y="4979207"/>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64FBA"/>
                  </a:solidFill>
                  <a:effectLst/>
                  <a:uLnTx/>
                  <a:uFillTx/>
                  <a:latin typeface="Calibri"/>
                  <a:ea typeface="+mn-ea"/>
                  <a:cs typeface="+mn-cs"/>
                </a:rPr>
                <a:t>Round-robin order</a:t>
              </a: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white"/>
                  </a:solidFill>
                  <a:effectLst/>
                  <a:uLnTx/>
                  <a:uFillTx/>
                  <a:latin typeface="Calibri"/>
                  <a:ea typeface="+mn-ea"/>
                  <a:cs typeface="+mn-cs"/>
                </a:rPr>
                <a:t>Per-bank refresh allows accesses to other banks while a bank is refreshing</a:t>
              </a:r>
            </a:p>
          </p:txBody>
        </p:sp>
      </p:grpSp>
    </p:spTree>
    <p:extLst>
      <p:ext uri="{BB962C8B-B14F-4D97-AF65-F5344CB8AC3E}">
        <p14:creationId xmlns:p14="http://schemas.microsoft.com/office/powerpoint/2010/main" val="3279836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1</a:t>
            </a:r>
            <a:r>
              <a:rPr lang="en-US" dirty="0"/>
              <a:t>: Refreshes to different banks are scheduled in a </a:t>
            </a:r>
            <a:r>
              <a:rPr lang="en-US" dirty="0">
                <a:solidFill>
                  <a:srgbClr val="FF0000"/>
                </a:solidFill>
              </a:rPr>
              <a:t>strict round-robin order </a:t>
            </a:r>
          </a:p>
          <a:p>
            <a:pPr lvl="1"/>
            <a:r>
              <a:rPr lang="en-US" dirty="0"/>
              <a:t>The static ordering is hardwired into DRAM chips</a:t>
            </a:r>
          </a:p>
          <a:p>
            <a:pPr lvl="1"/>
            <a:r>
              <a:rPr lang="en-US" dirty="0">
                <a:solidFill>
                  <a:srgbClr val="FF0000"/>
                </a:solidFill>
              </a:rPr>
              <a:t>Refreshes busy banks with many queued requests when other banks are idle</a:t>
            </a:r>
          </a:p>
          <a:p>
            <a:pPr lvl="1"/>
            <a:endParaRPr lang="en-US" dirty="0"/>
          </a:p>
          <a:p>
            <a:r>
              <a:rPr lang="en-US" u="sng" dirty="0">
                <a:solidFill>
                  <a:srgbClr val="064FBA"/>
                </a:solidFill>
              </a:rPr>
              <a:t>Key idea</a:t>
            </a:r>
            <a:r>
              <a:rPr lang="en-US" dirty="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129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First Approach: DARP</a:t>
            </a:r>
          </a:p>
        </p:txBody>
      </p:sp>
      <p:sp>
        <p:nvSpPr>
          <p:cNvPr id="3" name="Content Placeholder 2"/>
          <p:cNvSpPr>
            <a:spLocks noGrp="1"/>
          </p:cNvSpPr>
          <p:nvPr>
            <p:ph idx="1"/>
          </p:nvPr>
        </p:nvSpPr>
        <p:spPr/>
        <p:txBody>
          <a:bodyPr>
            <a:normAutofit/>
          </a:bodyPr>
          <a:lstStyle/>
          <a:p>
            <a:r>
              <a:rPr lang="en-US" b="1" dirty="0"/>
              <a:t>Dynamic Access-Refresh Parallelization (DARP)</a:t>
            </a:r>
          </a:p>
          <a:p>
            <a:pPr lvl="1"/>
            <a:r>
              <a:rPr lang="en-US" dirty="0"/>
              <a:t>An improved scheduling policy for </a:t>
            </a:r>
            <a:r>
              <a:rPr lang="en-US" dirty="0">
                <a:solidFill>
                  <a:srgbClr val="064FBA"/>
                </a:solidFill>
              </a:rPr>
              <a:t>per-bank refreshes</a:t>
            </a:r>
          </a:p>
          <a:p>
            <a:pPr lvl="1"/>
            <a:r>
              <a:rPr lang="en-US" dirty="0">
                <a:solidFill>
                  <a:srgbClr val="000000"/>
                </a:solidFill>
              </a:rPr>
              <a:t>Exploits </a:t>
            </a:r>
            <a:r>
              <a:rPr lang="en-US" dirty="0">
                <a:solidFill>
                  <a:srgbClr val="064FBA"/>
                </a:solidFill>
              </a:rPr>
              <a:t>refresh scheduling flexibility</a:t>
            </a:r>
            <a:r>
              <a:rPr lang="en-US" dirty="0">
                <a:solidFill>
                  <a:srgbClr val="000000"/>
                </a:solidFill>
              </a:rPr>
              <a:t> in DDR DRAM</a:t>
            </a:r>
          </a:p>
          <a:p>
            <a:endParaRPr lang="en-US" dirty="0"/>
          </a:p>
          <a:p>
            <a:r>
              <a:rPr lang="en-US" u="sng" dirty="0"/>
              <a:t>Component 1</a:t>
            </a:r>
            <a:r>
              <a:rPr lang="en-US" dirty="0"/>
              <a:t>: </a:t>
            </a:r>
            <a:r>
              <a:rPr lang="en-US" b="1" dirty="0"/>
              <a:t>Out-of-order per-bank refresh</a:t>
            </a:r>
          </a:p>
          <a:p>
            <a:pPr lvl="1"/>
            <a:r>
              <a:rPr lang="en-US" dirty="0"/>
              <a:t>Avoids poor static scheduling decisions</a:t>
            </a:r>
          </a:p>
          <a:p>
            <a:pPr lvl="1"/>
            <a:r>
              <a:rPr lang="en-US" dirty="0"/>
              <a:t>Dynamically issues per-bank refreshes to idle banks</a:t>
            </a:r>
          </a:p>
          <a:p>
            <a:pPr lvl="1"/>
            <a:endParaRPr lang="en-US" dirty="0"/>
          </a:p>
          <a:p>
            <a:r>
              <a:rPr lang="en-US" u="sng" dirty="0"/>
              <a:t>Component 2</a:t>
            </a:r>
            <a:r>
              <a:rPr lang="en-US" dirty="0"/>
              <a:t>: </a:t>
            </a:r>
            <a:r>
              <a:rPr lang="en-US" b="1" dirty="0"/>
              <a:t>Write-Refresh Parallelization</a:t>
            </a:r>
          </a:p>
          <a:p>
            <a:pPr lvl="1"/>
            <a:r>
              <a:rPr lang="en-US" dirty="0"/>
              <a:t>Avoids refresh interference on latency-critical reads</a:t>
            </a:r>
          </a:p>
          <a:p>
            <a:pPr lvl="1"/>
            <a:r>
              <a:rPr lang="en-US" dirty="0"/>
              <a:t>Parallelizes refreshes with </a:t>
            </a:r>
            <a:r>
              <a:rPr lang="en-US" b="1" dirty="0"/>
              <a:t>a batch of writes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Myriad Pro"/>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sz="1200" b="0" i="0" u="none" strike="noStrike" kern="1200" cap="none" spc="0" normalizeH="0" baseline="0" noProof="0">
              <a:ln>
                <a:noFill/>
              </a:ln>
              <a:solidFill>
                <a:prstClr val="black"/>
              </a:solidFill>
              <a:effectLst/>
              <a:uLnTx/>
              <a:uFillTx/>
              <a:latin typeface="Myriad Pro"/>
              <a:ea typeface="+mn-ea"/>
              <a:cs typeface="+mn-cs"/>
            </a:endParaRPr>
          </a:p>
        </p:txBody>
      </p:sp>
    </p:spTree>
    <p:extLst>
      <p:ext uri="{BB962C8B-B14F-4D97-AF65-F5344CB8AC3E}">
        <p14:creationId xmlns:p14="http://schemas.microsoft.com/office/powerpoint/2010/main" val="577296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Delayed by refresh</a:t>
              </a: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Per-Bank Refresh</a:t>
              </a: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1074148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Refreshing banks cannot concurrently serve memory requests</a:t>
            </a:r>
          </a:p>
          <a:p>
            <a:r>
              <a:rPr lang="en-US" u="sng" dirty="0">
                <a:solidFill>
                  <a:srgbClr val="064FBA"/>
                </a:solidFill>
              </a:rPr>
              <a:t>Key idea</a:t>
            </a:r>
            <a:r>
              <a:rPr lang="en-US" dirty="0">
                <a:solidFill>
                  <a:srgbClr val="064FBA"/>
                </a:solidFill>
              </a:rPr>
              <a:t>: Exploit </a:t>
            </a:r>
            <a:r>
              <a:rPr lang="en-US" b="1" dirty="0">
                <a:solidFill>
                  <a:srgbClr val="064FBA"/>
                </a:solidFill>
              </a:rPr>
              <a:t>subarrays</a:t>
            </a:r>
            <a:r>
              <a:rPr lang="en-US" dirty="0">
                <a:solidFill>
                  <a:srgbClr val="064FBA"/>
                </a:solidFill>
              </a:rPr>
              <a:t> within a bank to parallelize refreshes and accesses across </a:t>
            </a:r>
            <a:r>
              <a:rPr lang="en-US" b="1" dirty="0">
                <a:solidFill>
                  <a:srgbClr val="064FBA"/>
                </a:solidFill>
              </a:rPr>
              <a:t>subarrays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39624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1</a:t>
              </a: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0</a:t>
              </a: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Subarray Refresh</a:t>
            </a: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Parallelize</a:t>
              </a:r>
            </a:p>
          </p:txBody>
        </p:sp>
      </p:grpSp>
    </p:spTree>
    <p:extLst>
      <p:ext uri="{BB962C8B-B14F-4D97-AF65-F5344CB8AC3E}">
        <p14:creationId xmlns:p14="http://schemas.microsoft.com/office/powerpoint/2010/main" val="129414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Methodology</a:t>
            </a:r>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a:t>100 workloads</a:t>
            </a:r>
            <a:r>
              <a:rPr lang="en-US" sz="2400" dirty="0"/>
              <a:t>: </a:t>
            </a:r>
            <a:r>
              <a:rPr lang="en-US" sz="2000" dirty="0"/>
              <a:t>SPEC CPU2006, STREAM, TPC-C/H, random access</a:t>
            </a:r>
            <a:endParaRPr lang="en-US" sz="1800" dirty="0"/>
          </a:p>
          <a:p>
            <a:r>
              <a:rPr lang="en-US" sz="2400" b="1" u="sng" dirty="0"/>
              <a:t>System performance metric</a:t>
            </a:r>
            <a:r>
              <a:rPr lang="en-US" sz="2400" dirty="0"/>
              <a:t>: </a:t>
            </a:r>
            <a:r>
              <a:rPr lang="en-US" sz="2400" i="1" dirty="0"/>
              <a:t>Weighted 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5" name="TextBox 14"/>
          <p:cNvSpPr txBox="1"/>
          <p:nvPr/>
        </p:nvSpPr>
        <p:spPr>
          <a:xfrm>
            <a:off x="3505200" y="1676400"/>
            <a:ext cx="145745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srgbClr val="9BBB59">
                    <a:lumMod val="50000"/>
                  </a:srgbClr>
                </a:solidFill>
                <a:effectLst/>
                <a:uLnTx/>
                <a:uFillTx/>
                <a:latin typeface="Calibri"/>
                <a:ea typeface="+mn-ea"/>
                <a:cs typeface="+mn-cs"/>
              </a:rPr>
              <a:t>DDR3 Rank</a:t>
            </a:r>
          </a:p>
        </p:txBody>
      </p:sp>
      <p:sp>
        <p:nvSpPr>
          <p:cNvPr id="8" name="TextBox 7"/>
          <p:cNvSpPr txBox="1"/>
          <p:nvPr/>
        </p:nvSpPr>
        <p:spPr>
          <a:xfrm>
            <a:off x="336883" y="1219200"/>
            <a:ext cx="33207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prstClr val="black"/>
                </a:solidFill>
                <a:effectLst/>
                <a:uLnTx/>
                <a:uFillTx/>
                <a:latin typeface="Calibri"/>
                <a:ea typeface="+mn-ea"/>
                <a:cs typeface="+mn-cs"/>
              </a:rPr>
              <a:t>Simulator configurations</a:t>
            </a: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8-core</a:t>
              </a:r>
              <a:br>
                <a:rPr kumimoji="0" lang="en-US" sz="2800" b="1" i="1" u="none" strike="noStrike" kern="1200" cap="none" spc="0" normalizeH="0" baseline="0" noProof="0" dirty="0">
                  <a:ln>
                    <a:noFill/>
                  </a:ln>
                  <a:solidFill>
                    <a:prstClr val="black"/>
                  </a:solidFill>
                  <a:effectLst/>
                  <a:uLnTx/>
                  <a:uFillTx/>
                  <a:latin typeface="Calibri"/>
                  <a:ea typeface="+mn-ea"/>
                  <a:cs typeface="+mn-cs"/>
                </a:rPr>
              </a:b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2" name="TextBox 31"/>
              <p:cNvSpPr txBox="1"/>
              <p:nvPr/>
            </p:nvSpPr>
            <p:spPr>
              <a:xfrm rot="5400000">
                <a:off x="6827251" y="2515194"/>
                <a:ext cx="343364" cy="9929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L1 $: 32KB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L2 $: 512KB/core</a:t>
            </a:r>
          </a:p>
        </p:txBody>
      </p:sp>
    </p:spTree>
    <p:extLst>
      <p:ext uri="{BB962C8B-B14F-4D97-AF65-F5344CB8AC3E}">
        <p14:creationId xmlns:p14="http://schemas.microsoft.com/office/powerpoint/2010/main" val="14938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Comparison Points</a:t>
            </a:r>
          </a:p>
        </p:txBody>
      </p:sp>
      <p:sp>
        <p:nvSpPr>
          <p:cNvPr id="3" name="Content Placeholder 2"/>
          <p:cNvSpPr>
            <a:spLocks noGrp="1"/>
          </p:cNvSpPr>
          <p:nvPr>
            <p:ph idx="1"/>
          </p:nvPr>
        </p:nvSpPr>
        <p:spPr/>
        <p:txBody>
          <a:bodyPr>
            <a:normAutofit lnSpcReduction="10000"/>
          </a:bodyPr>
          <a:lstStyle/>
          <a:p>
            <a:r>
              <a:rPr lang="en-US" b="1" dirty="0"/>
              <a:t>All-bank refresh </a:t>
            </a:r>
            <a:r>
              <a:rPr lang="en-US" dirty="0"/>
              <a:t>[DDR3, LPDDR3, …]</a:t>
            </a:r>
          </a:p>
          <a:p>
            <a:endParaRPr lang="en-US" dirty="0"/>
          </a:p>
          <a:p>
            <a:r>
              <a:rPr lang="en-US" b="1" dirty="0"/>
              <a:t>Per-bank refresh </a:t>
            </a:r>
            <a:r>
              <a:rPr lang="en-US" dirty="0"/>
              <a:t>[LPDDR3]</a:t>
            </a:r>
          </a:p>
          <a:p>
            <a:endParaRPr lang="en-US" dirty="0"/>
          </a:p>
          <a:p>
            <a:r>
              <a:rPr lang="en-US" b="1" dirty="0"/>
              <a:t>Elastic refresh </a:t>
            </a:r>
            <a:r>
              <a:rPr lang="en-US" dirty="0"/>
              <a:t>[</a:t>
            </a:r>
            <a:r>
              <a:rPr lang="en-US" dirty="0" err="1"/>
              <a:t>Stuecheli</a:t>
            </a:r>
            <a:r>
              <a:rPr lang="en-US" dirty="0"/>
              <a:t> et al., MICRO ‘10]:</a:t>
            </a:r>
          </a:p>
          <a:p>
            <a:pPr lvl="1"/>
            <a:r>
              <a:rPr lang="en-US" dirty="0"/>
              <a:t>Postpones refreshes by a time delay based on the predicted rank idle time to avoid interference on memory requests</a:t>
            </a:r>
          </a:p>
          <a:p>
            <a:pPr lvl="1"/>
            <a:r>
              <a:rPr lang="en-US" dirty="0">
                <a:solidFill>
                  <a:srgbClr val="FF0000"/>
                </a:solidFill>
              </a:rPr>
              <a:t>Proposed to schedule all-bank refreshes without exploiting per-bank refreshes</a:t>
            </a:r>
          </a:p>
          <a:p>
            <a:pPr lvl="1"/>
            <a:r>
              <a:rPr lang="en-US" dirty="0">
                <a:solidFill>
                  <a:srgbClr val="FF0000"/>
                </a:solidFill>
              </a:rPr>
              <a:t>Cannot parallelize refreshes and accesses within a rank</a:t>
            </a:r>
          </a:p>
          <a:p>
            <a:pPr marL="457200" lvl="1" indent="0">
              <a:buNone/>
            </a:pPr>
            <a:endParaRPr lang="en-US" dirty="0"/>
          </a:p>
          <a:p>
            <a:r>
              <a:rPr lang="en-US" b="1" dirty="0"/>
              <a:t>Ideal (no refresh)</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7040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a:t>System Performance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7.9%</a:t>
              </a:r>
            </a:p>
          </p:txBody>
        </p:sp>
        <p:sp>
          <p:nvSpPr>
            <p:cNvPr id="22" name="TextBox 21"/>
            <p:cNvSpPr txBox="1"/>
            <p:nvPr/>
          </p:nvSpPr>
          <p:spPr>
            <a:xfrm>
              <a:off x="41910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12.3%</a:t>
              </a:r>
            </a:p>
          </p:txBody>
        </p:sp>
        <p:sp>
          <p:nvSpPr>
            <p:cNvPr id="23" name="TextBox 22"/>
            <p:cNvSpPr txBox="1"/>
            <p:nvPr/>
          </p:nvSpPr>
          <p:spPr>
            <a:xfrm>
              <a:off x="60198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20.2%</a:t>
              </a: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1. Both DARP &amp; SARP provide performance gains and combining them (DSARP) improves even more</a:t>
            </a: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1" u="none" strike="noStrike" kern="1200" cap="none" spc="0" normalizeH="0" baseline="0" noProof="0" dirty="0">
                <a:ln>
                  <a:noFill/>
                </a:ln>
                <a:solidFill>
                  <a:prstClr val="white"/>
                </a:solidFill>
                <a:effectLst/>
                <a:uLnTx/>
                <a:uFillTx/>
                <a:latin typeface="Calibri"/>
                <a:ea typeface="+mn-ea"/>
                <a:cs typeface="+mn-cs"/>
              </a:rPr>
              <a:t>2. Consistent system performance improvement across DRAM densities (within </a:t>
            </a:r>
            <a:r>
              <a:rPr kumimoji="0" lang="en-US" sz="2600" b="1" i="1" u="none" strike="noStrike" kern="1200" cap="none" spc="0" normalizeH="0" baseline="0" noProof="0" dirty="0">
                <a:ln>
                  <a:noFill/>
                </a:ln>
                <a:solidFill>
                  <a:prstClr val="white"/>
                </a:solidFill>
                <a:effectLst/>
                <a:uLnTx/>
                <a:uFillTx/>
                <a:latin typeface="Calibri"/>
                <a:ea typeface="+mn-ea"/>
                <a:cs typeface="+mn-cs"/>
              </a:rPr>
              <a:t>0.9%, 1.2%, and 3.8% </a:t>
            </a:r>
            <a:r>
              <a:rPr kumimoji="0" lang="en-US" sz="2600" b="0" i="1" u="none" strike="noStrike" kern="1200" cap="none" spc="0" normalizeH="0" baseline="0" noProof="0" dirty="0">
                <a:ln>
                  <a:noFill/>
                </a:ln>
                <a:solidFill>
                  <a:prstClr val="white"/>
                </a:solidFill>
                <a:effectLst/>
                <a:uLnTx/>
                <a:uFillTx/>
                <a:latin typeface="Calibri"/>
                <a:ea typeface="+mn-ea"/>
                <a:cs typeface="+mn-cs"/>
              </a:rPr>
              <a:t>of ideal)</a:t>
            </a:r>
          </a:p>
        </p:txBody>
      </p:sp>
    </p:spTree>
    <p:extLst>
      <p:ext uri="{BB962C8B-B14F-4D97-AF65-F5344CB8AC3E}">
        <p14:creationId xmlns:p14="http://schemas.microsoft.com/office/powerpoint/2010/main" val="3806753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Efficiency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3.0%</a:t>
              </a:r>
            </a:p>
          </p:txBody>
        </p:sp>
        <p:sp>
          <p:nvSpPr>
            <p:cNvPr id="8" name="TextBox 7"/>
            <p:cNvSpPr txBox="1"/>
            <p:nvPr/>
          </p:nvSpPr>
          <p:spPr>
            <a:xfrm>
              <a:off x="4298769" y="13832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5.2%</a:t>
              </a:r>
            </a:p>
          </p:txBody>
        </p:sp>
        <p:sp>
          <p:nvSpPr>
            <p:cNvPr id="9" name="TextBox 8"/>
            <p:cNvSpPr txBox="1"/>
            <p:nvPr/>
          </p:nvSpPr>
          <p:spPr>
            <a:xfrm>
              <a:off x="6127569" y="13026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9.0%</a:t>
              </a: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Consistent reduction on energy consumption</a:t>
            </a:r>
          </a:p>
        </p:txBody>
      </p:sp>
      <p:graphicFrame>
        <p:nvGraphicFramePr>
          <p:cNvPr id="11" name="Chart 10"/>
          <p:cNvGraphicFramePr>
            <a:graphicFrameLocks/>
          </p:cNvGraphicFramePr>
          <p:nvPr>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909552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a:t>More Information on Refresh-Access Parallelization</a:t>
            </a:r>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3356404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978827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Most Refreshes Are Unnecessary</a:t>
            </a:r>
          </a:p>
        </p:txBody>
      </p:sp>
      <p:sp>
        <p:nvSpPr>
          <p:cNvPr id="3" name="Content Placeholder 2"/>
          <p:cNvSpPr>
            <a:spLocks noGrp="1"/>
          </p:cNvSpPr>
          <p:nvPr>
            <p:ph idx="1"/>
          </p:nvPr>
        </p:nvSpPr>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2769260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A6028A3-F7A4-A942-B3C7-EBDF36001B3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Can reduce refreshes by ~75%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sym typeface="Wingdings" charset="0"/>
              </a:rPr>
              <a:t> reduces </a:t>
            </a: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a:t>RAIDR: Eliminating Unnecessary Refreshes</a:t>
            </a:r>
          </a:p>
        </p:txBody>
      </p:sp>
    </p:spTree>
    <p:extLst>
      <p:ext uri="{BB962C8B-B14F-4D97-AF65-F5344CB8AC3E}">
        <p14:creationId xmlns:p14="http://schemas.microsoft.com/office/powerpoint/2010/main" val="2845913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2C823DA-3129-DE45-970B-03596A06A6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RAIDR can be implemented in either the controller or DRAM</a:t>
            </a:r>
          </a:p>
        </p:txBody>
      </p:sp>
    </p:spTree>
    <p:extLst>
      <p:ext uri="{BB962C8B-B14F-4D97-AF65-F5344CB8AC3E}">
        <p14:creationId xmlns:p14="http://schemas.microsoft.com/office/powerpoint/2010/main" val="665503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834758A-7687-444D-997D-9F964FC2CC5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controller: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1.25 KB Bloom Filters, 3 counters, additional commands    issued for per-row refresh </a:t>
            </a: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(all accounted for in evaluations)</a:t>
            </a:r>
          </a:p>
        </p:txBody>
      </p:sp>
    </p:spTree>
    <p:extLst>
      <p:ext uri="{BB962C8B-B14F-4D97-AF65-F5344CB8AC3E}">
        <p14:creationId xmlns:p14="http://schemas.microsoft.com/office/powerpoint/2010/main" val="1628445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DEC5D3D-8F1B-674A-84E9-D0E872DECC4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Per-chip overhead: 20B Bloom Filters, 1 counter (4 Gbit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Total overhead: 1.25KB Bloom Filters, 64 counters (32 GB DRAM)</a:t>
            </a:r>
            <a:endParaRPr kumimoji="0" lang="en-US" sz="2400" b="0" i="0" u="none" strike="noStrike" kern="1200" cap="none" spc="0" normalizeH="0" baseline="0" noProof="0">
              <a:ln>
                <a:noFill/>
              </a:ln>
              <a:solidFill>
                <a:srgbClr val="FF0000"/>
              </a:solidFill>
              <a:effectLst/>
              <a:uLnTx/>
              <a:uFillTx/>
              <a:latin typeface="Tahoma" charset="0"/>
              <a:ea typeface="ＭＳ Ｐゴシック"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5234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38274DD-0D0B-C842-A329-E318DCDCCF4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34187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DRAM Device Capacity Scaling: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p:cNvSpPr/>
          <p:nvPr/>
        </p:nvSpPr>
        <p:spPr>
          <a:xfrm>
            <a:off x="125760" y="5949280"/>
            <a:ext cx="732656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performance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51732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Energy</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25760" y="5949280"/>
            <a:ext cx="610242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energy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4465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a:t>RAIDR: Eliminating Unnecessary Refreshes</a:t>
            </a:r>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DRAM rows can be refreshed much less often without losing data </a:t>
            </a:r>
            <a:r>
              <a:rPr lang="en-US" sz="1500" b="1" dirty="0">
                <a:solidFill>
                  <a:schemeClr val="accent6">
                    <a:lumMod val="75000"/>
                  </a:schemeClr>
                </a:solidFill>
              </a:rPr>
              <a:t>[Kim+, EDL’09][Liu+ ISCA’13]</a:t>
            </a:r>
          </a:p>
          <a:p>
            <a:endParaRPr lang="en-US" sz="800" dirty="0"/>
          </a:p>
          <a:p>
            <a:r>
              <a:rPr lang="en-US" sz="2200" dirty="0"/>
              <a:t>Key idea: </a:t>
            </a:r>
            <a:r>
              <a:rPr lang="en-US" sz="2200" dirty="0">
                <a:solidFill>
                  <a:srgbClr val="0000FF"/>
                </a:solidFill>
              </a:rPr>
              <a:t>Refresh rows containing weak cells </a:t>
            </a:r>
          </a:p>
          <a:p>
            <a:pPr marL="0" indent="0">
              <a:buNone/>
            </a:pPr>
            <a:r>
              <a:rPr lang="en-US" sz="2200" dirty="0">
                <a:solidFill>
                  <a:srgbClr val="0000FF"/>
                </a:solidFill>
              </a:rPr>
              <a:t>    more frequently, other rows less frequently</a:t>
            </a:r>
          </a:p>
          <a:p>
            <a:pPr marL="344487" lvl="1" indent="0">
              <a:buNone/>
            </a:pPr>
            <a:r>
              <a:rPr lang="en-US" sz="2000" dirty="0">
                <a:solidFill>
                  <a:srgbClr val="FF0000"/>
                </a:solidFill>
              </a:rPr>
              <a:t>1. Profiling: </a:t>
            </a:r>
            <a:r>
              <a:rPr lang="en-US" sz="2000" dirty="0">
                <a:solidFill>
                  <a:srgbClr val="000000"/>
                </a:solidFill>
              </a:rPr>
              <a:t>Profile retention time of all rows</a:t>
            </a:r>
          </a:p>
          <a:p>
            <a:pPr marL="344487" lvl="1" indent="0">
              <a:buNone/>
            </a:pPr>
            <a:r>
              <a:rPr lang="en-US" sz="2000" dirty="0">
                <a:solidFill>
                  <a:srgbClr val="FF0000"/>
                </a:solidFill>
              </a:rPr>
              <a:t>2. Binning: </a:t>
            </a:r>
            <a:r>
              <a:rPr lang="en-US" sz="2000" dirty="0">
                <a:solidFill>
                  <a:srgbClr val="000000"/>
                </a:solidFill>
              </a:rPr>
              <a:t>Store rows into bins by retention time in memory controller</a:t>
            </a:r>
          </a:p>
          <a:p>
            <a:pPr marL="344487" lvl="1" indent="0">
              <a:buNone/>
            </a:pPr>
            <a:r>
              <a:rPr lang="en-US" sz="2000" dirty="0">
                <a:solidFill>
                  <a:srgbClr val="000000"/>
                </a:solidFill>
                <a:sym typeface="Wingdings"/>
              </a:rPr>
              <a:t>	</a:t>
            </a:r>
            <a:r>
              <a:rPr lang="en-US" sz="2000" i="1" dirty="0">
                <a:solidFill>
                  <a:srgbClr val="000000"/>
                </a:solidFill>
                <a:sym typeface="Wingdings"/>
              </a:rPr>
              <a:t>Efficient storage with Bloom Filters</a:t>
            </a:r>
            <a:r>
              <a:rPr lang="en-US" sz="2000" dirty="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a:p>
          <a:p>
            <a:r>
              <a:rPr lang="en-US" sz="2200" dirty="0"/>
              <a:t>Results: 8-core, 32GB, SPEC, TPC-C, TPC-H</a:t>
            </a:r>
          </a:p>
          <a:p>
            <a:pPr lvl="1"/>
            <a:r>
              <a:rPr lang="en-US" sz="1800" dirty="0">
                <a:solidFill>
                  <a:srgbClr val="0000FF"/>
                </a:solidFill>
              </a:rPr>
              <a:t>74.6% refresh reduction @ 1.25KB storage</a:t>
            </a:r>
          </a:p>
          <a:p>
            <a:pPr lvl="1"/>
            <a:r>
              <a:rPr lang="en-US" sz="1800" dirty="0">
                <a:solidFill>
                  <a:srgbClr val="0000FF"/>
                </a:solidFill>
              </a:rPr>
              <a:t>~16%/20% DRAM dynamic/idle power reduction</a:t>
            </a:r>
          </a:p>
          <a:p>
            <a:pPr lvl="1"/>
            <a:r>
              <a:rPr lang="en-US" sz="1800" dirty="0">
                <a:solidFill>
                  <a:srgbClr val="0000FF"/>
                </a:solidFill>
              </a:rPr>
              <a:t>~9% performance improvement </a:t>
            </a:r>
          </a:p>
          <a:p>
            <a:pPr lvl="1"/>
            <a:r>
              <a:rPr lang="en-US" sz="1800" dirty="0">
                <a:solidFill>
                  <a:srgbClr val="0000FF"/>
                </a:solidFill>
              </a:rPr>
              <a:t>Benefits increase with DRAM capacity</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mn-ea"/>
                <a:cs typeface="+mn-cs"/>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mn-ea"/>
                <a:cs typeface="+mn-cs"/>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 ISCA 2012.</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54647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RAIDR</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1212322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3177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a:latin typeface="Garamond" charset="0"/>
                <a:ea typeface="ＭＳ Ｐゴシック" charset="0"/>
                <a:cs typeface="ＭＳ Ｐゴシック" charset="0"/>
              </a:rPr>
              <a:t>Motivation: Understanding Retention</a:t>
            </a:r>
          </a:p>
        </p:txBody>
      </p:sp>
      <p:sp>
        <p:nvSpPr>
          <p:cNvPr id="3" name="Content Placeholder 2"/>
          <p:cNvSpPr>
            <a:spLocks noGrp="1"/>
          </p:cNvSpPr>
          <p:nvPr>
            <p:ph idx="1"/>
          </p:nvPr>
        </p:nvSpPr>
        <p:spPr/>
        <p:txBody>
          <a:bodyPr/>
          <a:lstStyle/>
          <a:p>
            <a:r>
              <a:rPr lang="en-US">
                <a:latin typeface="Tahoma" charset="0"/>
                <a:ea typeface="ＭＳ Ｐゴシック" charset="0"/>
                <a:cs typeface="ＭＳ Ｐゴシック" charset="0"/>
              </a:rPr>
              <a:t>Past works require </a:t>
            </a:r>
            <a:r>
              <a:rPr lang="en-US">
                <a:solidFill>
                  <a:srgbClr val="FF0000"/>
                </a:solidFill>
                <a:latin typeface="Tahoma" charset="0"/>
                <a:ea typeface="ＭＳ Ｐゴシック" charset="0"/>
                <a:cs typeface="ＭＳ Ｐゴシック" charset="0"/>
              </a:rPr>
              <a:t>accurate and reliable measurement of retention time of each DRAM row</a:t>
            </a:r>
          </a:p>
          <a:p>
            <a:pPr lvl="1"/>
            <a:r>
              <a:rPr lang="en-US">
                <a:latin typeface="Tahoma" charset="0"/>
                <a:ea typeface="ＭＳ Ｐゴシック" charset="0"/>
                <a:cs typeface="ＭＳ Ｐゴシック" charset="0"/>
              </a:rPr>
              <a:t>To maintain data integrity while reducing refreshes</a:t>
            </a:r>
            <a:endParaRPr lang="en-US">
              <a:solidFill>
                <a:srgbClr val="FF0000"/>
              </a:solidFill>
              <a:latin typeface="Tahoma" charset="0"/>
              <a:ea typeface="ＭＳ Ｐゴシック" charset="0"/>
              <a:cs typeface="ＭＳ Ｐゴシック" charset="0"/>
            </a:endParaRP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a:latin typeface="Tahoma" charset="0"/>
                <a:ea typeface="ＭＳ Ｐゴシック" charset="0"/>
              </a:rPr>
              <a:t>Some works propose writing all 1’s and 0’s to a row, and measuring the time before data corruption</a:t>
            </a:r>
          </a:p>
          <a:p>
            <a:pPr lvl="1"/>
            <a:endParaRPr lang="en-US">
              <a:latin typeface="Tahoma" charset="0"/>
              <a:ea typeface="ＭＳ Ｐゴシック" charset="0"/>
            </a:endParaRPr>
          </a:p>
          <a:p>
            <a:r>
              <a:rPr lang="en-US">
                <a:latin typeface="Tahoma" charset="0"/>
                <a:ea typeface="ＭＳ Ｐゴシック" charset="0"/>
                <a:cs typeface="ＭＳ Ｐゴシック" charset="0"/>
              </a:rPr>
              <a:t>Question:</a:t>
            </a:r>
          </a:p>
          <a:p>
            <a:pPr lvl="1"/>
            <a:r>
              <a:rPr lang="en-US">
                <a:latin typeface="Tahoma" charset="0"/>
                <a:ea typeface="ＭＳ Ｐゴシック" charset="0"/>
              </a:rPr>
              <a:t>Can we reliably and accurately determine retention times of all DRAM rows?</a:t>
            </a:r>
          </a:p>
          <a:p>
            <a:pPr lvl="1"/>
            <a:endParaRPr lang="en-US">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07F6522-63C6-124D-A08A-0DFE8A5AF26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24523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985715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384401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a:t>Problem 1: </a:t>
            </a:r>
            <a:r>
              <a:rPr lang="en-US" dirty="0">
                <a:solidFill>
                  <a:srgbClr val="FF0000"/>
                </a:solidFill>
              </a:rPr>
              <a:t>There does not seem to be a way of determining if a cell exhibits VRT without actually observing a cell exhibiting VRT</a:t>
            </a:r>
          </a:p>
          <a:p>
            <a:pPr lvl="1">
              <a:defRPr/>
            </a:pPr>
            <a:r>
              <a:rPr lang="en-US" sz="2000" dirty="0"/>
              <a:t>VRT is a </a:t>
            </a:r>
            <a:r>
              <a:rPr lang="en-US" sz="2000" dirty="0" err="1"/>
              <a:t>memoryless</a:t>
            </a:r>
            <a:r>
              <a:rPr lang="en-US" sz="2000" dirty="0"/>
              <a:t> random process </a:t>
            </a:r>
            <a:r>
              <a:rPr lang="en-US" sz="1800" b="1" dirty="0">
                <a:solidFill>
                  <a:srgbClr val="2C6123"/>
                </a:solidFill>
              </a:rPr>
              <a:t>[Kim+ JJAP 2010]</a:t>
            </a:r>
          </a:p>
          <a:p>
            <a:pPr lvl="1">
              <a:defRPr/>
            </a:pPr>
            <a:endParaRPr lang="en-US" sz="1500" dirty="0"/>
          </a:p>
          <a:p>
            <a:pPr>
              <a:defRPr/>
            </a:pPr>
            <a:r>
              <a:rPr lang="en-US" dirty="0"/>
              <a:t>Problem 2</a:t>
            </a:r>
            <a:r>
              <a:rPr lang="en-US" dirty="0">
                <a:solidFill>
                  <a:srgbClr val="FF0000"/>
                </a:solidFill>
              </a:rPr>
              <a:t>: VRT complicates retention time profiling by DRAM manufacturers</a:t>
            </a:r>
          </a:p>
          <a:p>
            <a:pPr lvl="1">
              <a:defRPr/>
            </a:pPr>
            <a:r>
              <a:rPr lang="en-US" sz="2000" dirty="0"/>
              <a:t>Exposure to very high temperatures can induce VRT in cells that were not previously susceptible </a:t>
            </a:r>
          </a:p>
          <a:p>
            <a:pPr marL="344487" lvl="1" indent="0">
              <a:buFont typeface="Wingdings" charset="0"/>
              <a:buNone/>
              <a:defRPr/>
            </a:pPr>
            <a:r>
              <a:rPr lang="en-US" sz="2000" dirty="0"/>
              <a:t>    </a:t>
            </a:r>
            <a:r>
              <a:rPr lang="en-US" sz="2000" dirty="0">
                <a:sym typeface="Wingdings"/>
              </a:rPr>
              <a:t> </a:t>
            </a:r>
            <a:r>
              <a:rPr lang="en-US" sz="2000" dirty="0"/>
              <a:t>can happen during soldering of DRAM chips</a:t>
            </a:r>
          </a:p>
          <a:p>
            <a:pPr marL="344487" lvl="1" indent="0">
              <a:buFont typeface="Wingdings" charset="0"/>
              <a:buNone/>
              <a:defRPr/>
            </a:pPr>
            <a:r>
              <a:rPr lang="en-US" sz="2000" dirty="0">
                <a:sym typeface="Wingdings"/>
              </a:rPr>
              <a:t>     manufacturer’s retention time profile may not be accurate</a:t>
            </a:r>
            <a:endParaRPr lang="en-US" sz="2000" dirty="0"/>
          </a:p>
          <a:p>
            <a:pPr>
              <a:defRPr/>
            </a:pPr>
            <a:endParaRPr lang="en-US" sz="1500" dirty="0"/>
          </a:p>
          <a:p>
            <a:pPr>
              <a:defRPr/>
            </a:pPr>
            <a:r>
              <a:rPr lang="en-US" dirty="0"/>
              <a:t>One option for future work: </a:t>
            </a:r>
            <a:r>
              <a:rPr lang="en-US" dirty="0">
                <a:solidFill>
                  <a:srgbClr val="0000FF"/>
                </a:solidFill>
              </a:rPr>
              <a:t>Use ECC to continuously profile DRAM online while aggressively reducing refresh rate</a:t>
            </a:r>
          </a:p>
          <a:p>
            <a:pPr lvl="1">
              <a:defRPr/>
            </a:pPr>
            <a:r>
              <a:rPr lang="en-US" sz="2000" dirty="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7E8F060-6476-DF4F-B22D-19F74906D26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54187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9816530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9469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failures</a:t>
            </a:r>
          </a:p>
          <a:p>
            <a:r>
              <a:rPr lang="en-US" b="1" dirty="0">
                <a:solidFill>
                  <a:srgbClr val="FF0000"/>
                </a:solidFill>
              </a:rPr>
              <a:t>Combination </a:t>
            </a:r>
            <a:r>
              <a:rPr lang="en-US" b="1" dirty="0">
                <a:solidFill>
                  <a:srgbClr val="000000"/>
                </a:solidFill>
              </a:rPr>
              <a:t>of ECC and other mitigation techniques is much more</a:t>
            </a:r>
            <a:r>
              <a:rPr lang="en-US" b="1" dirty="0">
                <a:solidFill>
                  <a:srgbClr val="FF0000"/>
                </a:solidFill>
              </a:rPr>
              <a:t> effective</a:t>
            </a:r>
          </a:p>
          <a:p>
            <a:pPr lvl="1"/>
            <a:r>
              <a:rPr lang="en-US" b="1" dirty="0">
                <a:solidFill>
                  <a:srgbClr val="FF0000"/>
                </a:solidFill>
              </a:rPr>
              <a:t>But degrades performance</a:t>
            </a:r>
          </a:p>
          <a:p>
            <a:r>
              <a:rPr lang="en-US" b="1" dirty="0">
                <a:solidFill>
                  <a:srgbClr val="FF0000"/>
                </a:solidFill>
              </a:rPr>
              <a:t>Testing </a:t>
            </a:r>
            <a:r>
              <a:rPr lang="en-US" b="1" dirty="0">
                <a:solidFill>
                  <a:srgbClr val="000000"/>
                </a:solidFill>
              </a:rPr>
              <a:t>can help to reduce the </a:t>
            </a:r>
            <a:r>
              <a:rPr lang="en-US" b="1" dirty="0">
                <a:solidFill>
                  <a:srgbClr val="FF0000"/>
                </a:solidFill>
              </a:rPr>
              <a:t>ECC strength</a:t>
            </a:r>
          </a:p>
          <a:p>
            <a:pPr lvl="1"/>
            <a:r>
              <a:rPr lang="en-US" b="1" dirty="0">
                <a:solidFill>
                  <a:srgbClr val="000000"/>
                </a:solidFill>
              </a:rPr>
              <a:t>Even when starting with a</a:t>
            </a:r>
            <a:r>
              <a:rPr lang="en-US" b="1" dirty="0">
                <a:solidFill>
                  <a:srgbClr val="FF0000"/>
                </a:solidFill>
              </a:rPr>
              <a:t> higher strength ECC</a:t>
            </a:r>
          </a:p>
          <a:p>
            <a:endParaRPr lang="en-US" b="1" dirty="0">
              <a:solidFill>
                <a:srgbClr val="FF0000"/>
              </a:solidFill>
            </a:endParaRPr>
          </a:p>
          <a:p>
            <a:endParaRPr lang="en-US" b="1" dirty="0">
              <a:solidFill>
                <a:srgbClr val="FF0000"/>
              </a:solidFill>
            </a:endParaRPr>
          </a:p>
          <a:p>
            <a:endParaRPr lang="en-US" b="1" dirty="0">
              <a:solidFill>
                <a:srgbClr val="FF0000"/>
              </a:solidFill>
            </a:endParaRPr>
          </a:p>
          <a:p>
            <a:pPr marL="0" indent="0">
              <a:buNone/>
            </a:pPr>
            <a:endParaRPr lang="en-US" dirty="0"/>
          </a:p>
          <a:p>
            <a:endParaRPr lang="en-US" dirty="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a:t>Towards an Online Profiling System</a:t>
            </a:r>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Khan+,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The Efficacy of Error Mitigation Techniques for DRAM Retention Failures: A Comparative Experimental Study</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2750566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Run tests periodically after a short interval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at smaller regions of memory </a:t>
            </a: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a:t>Towards an Online Profiling System</a:t>
            </a: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Initially Protect DRAM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with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1</a:t>
            </a: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Periodically Test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libri"/>
                <a:ea typeface="+mn-ea"/>
                <a:cs typeface="+mn-cs"/>
              </a:rPr>
              <a:t>ECC</a:t>
            </a: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Mitigate errors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3</a:t>
            </a: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209818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More on Online Profiling of DRAM</a:t>
            </a:r>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2697864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a:latin typeface="Garamond" charset="0"/>
              </a:rPr>
              <a:t>How Do We Make RAIDR Work in the Presence of the VRT Phenomenon?</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4060739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2330400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AVATAR</a:t>
            </a:r>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a:solidFill>
                  <a:srgbClr val="800000"/>
                </a:solidFill>
              </a:rPr>
              <a:t>Insight: </a:t>
            </a:r>
            <a:r>
              <a:rPr lang="en-US" sz="2400" dirty="0"/>
              <a:t>Avoid retention failures </a:t>
            </a:r>
            <a:r>
              <a:rPr lang="en-US" sz="2400" dirty="0">
                <a:sym typeface="Wingdings"/>
              </a:rPr>
              <a:t> </a:t>
            </a:r>
            <a:r>
              <a:rPr lang="en-US" sz="2400" dirty="0"/>
              <a:t>Upgrade row on ECC error</a:t>
            </a:r>
          </a:p>
          <a:p>
            <a:pPr marL="0" indent="0">
              <a:buNone/>
            </a:pPr>
            <a:r>
              <a:rPr lang="en-US" sz="2400" dirty="0">
                <a:solidFill>
                  <a:srgbClr val="800000"/>
                </a:solidFill>
              </a:rPr>
              <a:t>Observation: </a:t>
            </a:r>
            <a:r>
              <a:rPr lang="en-US" sz="2400" dirty="0"/>
              <a:t>Rate of VRT &gt;&gt; Rate of soft error (50x-2500x)</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rial"/>
                <a:ea typeface="+mn-ea"/>
                <a:cs typeface="Arial"/>
              </a:rPr>
              <a:t>RETENTION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rial"/>
                <a:ea typeface="+mn-ea"/>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00000"/>
                </a:solidFill>
                <a:effectLst/>
                <a:uLnTx/>
                <a:uFillTx/>
                <a:latin typeface="Arial"/>
                <a:ea typeface="+mn-ea"/>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mitigates VRT by increasing refresh rate on error</a:t>
            </a: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Scrub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(15 min)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Row protected from future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retention failures</a:t>
            </a:r>
          </a:p>
        </p:txBody>
      </p:sp>
    </p:spTree>
    <p:extLst>
      <p:ext uri="{BB962C8B-B14F-4D97-AF65-F5344CB8AC3E}">
        <p14:creationId xmlns:p14="http://schemas.microsoft.com/office/powerpoint/2010/main" val="3105909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RESULTS: REFRESH SAVINGS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refresh by 60%-70%, similar to multi rate refresh but with VRT tolerance</a:t>
            </a: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Retention Testing Once a Year can revert refresh saving from 60% to 70%</a:t>
            </a:r>
          </a:p>
        </p:txBody>
      </p:sp>
    </p:spTree>
    <p:extLst>
      <p:ext uri="{BB962C8B-B14F-4D97-AF65-F5344CB8AC3E}">
        <p14:creationId xmlns:p14="http://schemas.microsoft.com/office/powerpoint/2010/main" val="1440187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Speedup</a:t>
            </a:r>
          </a:p>
        </p:txBody>
      </p:sp>
      <p:graphicFrame>
        <p:nvGraphicFramePr>
          <p:cNvPr id="16" name="Chart 15"/>
          <p:cNvGraphicFramePr>
            <a:graphicFrameLocks/>
          </p:cNvGraphicFramePr>
          <p:nvPr>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gets 2/3</a:t>
            </a:r>
            <a:r>
              <a:rPr kumimoji="0" lang="en-US" sz="2800" b="1" i="0" u="none" strike="noStrike" kern="1200" cap="none" spc="0" normalizeH="0" baseline="30000" noProof="0" dirty="0">
                <a:ln>
                  <a:noFill/>
                </a:ln>
                <a:solidFill>
                  <a:prstClr val="black"/>
                </a:solidFill>
                <a:effectLst/>
                <a:uLnTx/>
                <a:uFillTx/>
                <a:latin typeface="Calibri"/>
                <a:ea typeface="+mn-ea"/>
                <a:cs typeface="+mn-cs"/>
              </a:rPr>
              <a:t>rd</a:t>
            </a:r>
            <a:r>
              <a:rPr kumimoji="0" lang="en-US" sz="2800" b="1" i="0" u="none" strike="noStrike" kern="1200" cap="none" spc="0" normalizeH="0" baseline="0" noProof="0" dirty="0">
                <a:ln>
                  <a:noFill/>
                </a:ln>
                <a:solidFill>
                  <a:prstClr val="black"/>
                </a:solidFill>
                <a:effectLst/>
                <a:uLnTx/>
                <a:uFillTx/>
                <a:latin typeface="Calibri"/>
                <a:ea typeface="+mn-ea"/>
                <a:cs typeface="+mn-cs"/>
              </a:rPr>
              <a:t> the performance of </a:t>
            </a:r>
            <a:r>
              <a:rPr kumimoji="0" lang="en-US" sz="2800" b="1" i="0" u="none" strike="noStrike" kern="1200" cap="none" spc="0" normalizeH="0" baseline="0" noProof="0" dirty="0" err="1">
                <a:ln>
                  <a:noFill/>
                </a:ln>
                <a:solidFill>
                  <a:prstClr val="black"/>
                </a:solidFill>
                <a:effectLst/>
                <a:uLnTx/>
                <a:uFillTx/>
                <a:latin typeface="Calibri"/>
                <a:ea typeface="+mn-ea"/>
                <a:cs typeface="+mn-cs"/>
              </a:rPr>
              <a:t>NoRefresh</a:t>
            </a:r>
            <a:r>
              <a:rPr kumimoji="0" lang="en-US" sz="2800" b="1" i="0" u="none" strike="noStrike" kern="1200" cap="none" spc="0" normalizeH="0" baseline="0" noProof="0" dirty="0">
                <a:ln>
                  <a:noFill/>
                </a:ln>
                <a:solidFill>
                  <a:prstClr val="black"/>
                </a:solidFill>
                <a:effectLst/>
                <a:uLnTx/>
                <a:uFillTx/>
                <a:latin typeface="Calibri"/>
                <a:ea typeface="+mn-ea"/>
                <a:cs typeface="+mn-cs"/>
              </a:rPr>
              <a:t>. More gains at higher capacity nodes</a:t>
            </a: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Tree>
    <p:extLst>
      <p:ext uri="{BB962C8B-B14F-4D97-AF65-F5344CB8AC3E}">
        <p14:creationId xmlns:p14="http://schemas.microsoft.com/office/powerpoint/2010/main" val="89614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a:t>ENERGY DELAY PRODUCT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EDP,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Significant reduction at higher capacity nodes</a:t>
            </a:r>
          </a:p>
        </p:txBody>
      </p:sp>
    </p:spTree>
    <p:extLst>
      <p:ext uri="{BB962C8B-B14F-4D97-AF65-F5344CB8AC3E}">
        <p14:creationId xmlns:p14="http://schemas.microsoft.com/office/powerpoint/2010/main" val="2283337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3240912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a:latin typeface="Garamond" charset="0"/>
                <a:ea typeface="ＭＳ Ｐゴシック" charset="0"/>
                <a:cs typeface="ＭＳ Ｐゴシック" charset="0"/>
              </a:rPr>
              <a:t>DRAM Refresh: Summary 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p>
          <a:p>
            <a:pPr lvl="1"/>
            <a:r>
              <a:rPr lang="en-US" sz="2000" dirty="0">
                <a:solidFill>
                  <a:srgbClr val="000000"/>
                </a:solidFill>
                <a:latin typeface="Tahoma" charset="0"/>
                <a:ea typeface="ＭＳ Ｐゴシック" charset="0"/>
                <a:cs typeface="ＭＳ Ｐゴシック" charset="0"/>
              </a:rPr>
              <a:t>in scaling DRAM technology efficiently to higher capacities</a:t>
            </a:r>
          </a:p>
          <a:p>
            <a:pPr lvl="1"/>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Discussed several promising solution directions</a:t>
            </a:r>
          </a:p>
          <a:p>
            <a:pPr lvl="1"/>
            <a:r>
              <a:rPr lang="en-US" sz="2000" dirty="0">
                <a:solidFill>
                  <a:srgbClr val="0000FF"/>
                </a:solidFill>
              </a:rPr>
              <a:t>Parallelize refreshes with accesses </a:t>
            </a:r>
            <a:r>
              <a:rPr lang="en-US" sz="1600" dirty="0">
                <a:solidFill>
                  <a:schemeClr val="accent2">
                    <a:lumMod val="75000"/>
                  </a:schemeClr>
                </a:solidFill>
              </a:rPr>
              <a:t>[Chang+ HPCA’14]</a:t>
            </a:r>
            <a:endParaRPr lang="en-US" dirty="0">
              <a:solidFill>
                <a:schemeClr val="accent2">
                  <a:lumMod val="75000"/>
                </a:schemeClr>
              </a:solidFill>
            </a:endParaRPr>
          </a:p>
          <a:p>
            <a:pPr lvl="1"/>
            <a:r>
              <a:rPr lang="en-US" sz="2000" dirty="0">
                <a:solidFill>
                  <a:srgbClr val="0000FF"/>
                </a:solidFill>
              </a:rPr>
              <a:t>Eliminate unnecessary refreshes </a:t>
            </a:r>
            <a:r>
              <a:rPr lang="en-US" sz="1600" dirty="0">
                <a:solidFill>
                  <a:srgbClr val="2C6123"/>
                </a:solidFill>
              </a:rPr>
              <a:t>[Liu+ ISCA’12]</a:t>
            </a:r>
            <a:endParaRPr lang="en-US" dirty="0">
              <a:solidFill>
                <a:srgbClr val="2C6123"/>
              </a:solidFill>
            </a:endParaRPr>
          </a:p>
          <a:p>
            <a:pPr lvl="1"/>
            <a:r>
              <a:rPr lang="en-US" sz="2000" dirty="0">
                <a:solidFill>
                  <a:srgbClr val="0000FF"/>
                </a:solidFill>
              </a:rPr>
              <a:t>Reduce refresh rate and </a:t>
            </a:r>
            <a:r>
              <a:rPr lang="en-US" sz="2000" dirty="0" err="1">
                <a:solidFill>
                  <a:srgbClr val="0000FF"/>
                </a:solidFill>
              </a:rPr>
              <a:t>detect+correct</a:t>
            </a:r>
            <a:r>
              <a:rPr lang="en-US" sz="2000" dirty="0">
                <a:solidFill>
                  <a:srgbClr val="0000FF"/>
                </a:solidFill>
              </a:rPr>
              <a:t> errors that occur </a:t>
            </a:r>
            <a:r>
              <a:rPr lang="en-US" sz="1600" dirty="0">
                <a:solidFill>
                  <a:srgbClr val="2C6123"/>
                </a:solidFill>
              </a:rPr>
              <a:t>[Khan+ SIGMETRICS’14]</a:t>
            </a:r>
          </a:p>
          <a:p>
            <a:endParaRPr lang="en-US" sz="1000" dirty="0">
              <a:solidFill>
                <a:schemeClr val="accent2">
                  <a:lumMod val="75000"/>
                </a:schemeClr>
              </a:solidFill>
            </a:endParaRPr>
          </a:p>
          <a:p>
            <a:r>
              <a:rPr lang="en-US" dirty="0">
                <a:solidFill>
                  <a:srgbClr val="FF0000"/>
                </a:solidFill>
              </a:rPr>
              <a:t>Examined properties of retention time behavior </a:t>
            </a:r>
            <a:r>
              <a:rPr lang="en-US" sz="1800" dirty="0">
                <a:solidFill>
                  <a:srgbClr val="2C6123"/>
                </a:solidFill>
              </a:rPr>
              <a:t>[Liu+ ISCA’13]</a:t>
            </a:r>
          </a:p>
          <a:p>
            <a:pPr lvl="1">
              <a:buClr>
                <a:srgbClr val="3B812F"/>
              </a:buClr>
            </a:pPr>
            <a:r>
              <a:rPr lang="en-US" sz="2000" dirty="0">
                <a:solidFill>
                  <a:srgbClr val="0000FF"/>
                </a:solidFill>
                <a:latin typeface="Tahoma" charset="0"/>
                <a:ea typeface="ＭＳ Ｐゴシック" charset="0"/>
                <a:cs typeface="ＭＳ Ｐゴシック" charset="0"/>
              </a:rPr>
              <a:t>Enable realistic VRT-Aware refresh techniques </a:t>
            </a:r>
            <a:r>
              <a:rPr lang="en-US" sz="1600" dirty="0">
                <a:solidFill>
                  <a:srgbClr val="2C6123"/>
                </a:solidFill>
                <a:latin typeface="Tahoma" charset="0"/>
                <a:ea typeface="ＭＳ Ｐゴシック" charset="0"/>
                <a:cs typeface="ＭＳ Ｐゴシック" charset="0"/>
              </a:rPr>
              <a:t>[</a:t>
            </a:r>
            <a:r>
              <a:rPr lang="en-US" sz="1600" dirty="0" err="1">
                <a:solidFill>
                  <a:srgbClr val="2C6123"/>
                </a:solidFill>
              </a:rPr>
              <a:t>Qureshi</a:t>
            </a:r>
            <a:r>
              <a:rPr lang="en-US" sz="1600" dirty="0">
                <a:solidFill>
                  <a:srgbClr val="2C6123"/>
                </a:solidFill>
              </a:rPr>
              <a:t>+ DSN’15]</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Handling DPD/VRT phenomena </a:t>
            </a:r>
          </a:p>
          <a:p>
            <a:pPr lvl="1"/>
            <a:r>
              <a:rPr lang="en-US" sz="2000" dirty="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FBED20E-E718-0749-B170-6E440F70779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993599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Other Backup Slides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68321858"/>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813028568"/>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832767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24228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26349"/>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a:t>
            </a:r>
            <a:br>
              <a:rPr kumimoji="0" lang="en-US" sz="3000" b="1" i="0" u="none" strike="noStrike" kern="1200" cap="none" spc="0" normalizeH="0" baseline="0" noProof="0" dirty="0">
                <a:ln>
                  <a:noFill/>
                </a:ln>
                <a:solidFill>
                  <a:prstClr val="black"/>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95000"/>
                        </a:prstClr>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chemeClr val="accent2">
                    <a:lumMod val="7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L1</a:t>
                  </a:r>
                  <a:endParaRPr kumimoji="0" lang="en-US" sz="105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CPU</a:t>
                </a:r>
                <a:endParaRPr kumimoji="0" lang="en-US" sz="12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Compute Unit </a:t>
            </a:r>
          </a:p>
        </p:txBody>
      </p:sp>
    </p:spTree>
    <p:extLst>
      <p:ext uri="{BB962C8B-B14F-4D97-AF65-F5344CB8AC3E}">
        <p14:creationId xmlns:p14="http://schemas.microsoft.com/office/powerpoint/2010/main" val="1111238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implement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3053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by 55.4%</a:t>
            </a:r>
            <a:br>
              <a:rPr kumimoji="0" lang="en-US" sz="2800" b="1" i="0" u="none" strike="noStrike" kern="1200" cap="none" spc="0" normalizeH="0" baseline="0" noProof="0" dirty="0">
                <a:ln>
                  <a:noFill/>
                </a:ln>
                <a:solidFill>
                  <a:srgbClr val="FFFFFF"/>
                </a:solidFill>
                <a:effectLst/>
                <a:uLnTx/>
                <a:uFillTx/>
                <a:latin typeface="Gill Sans MT"/>
                <a:ea typeface="+mn-ea"/>
                <a:cs typeface="+mn-cs"/>
              </a:rPr>
            </a:br>
            <a:r>
              <a:rPr kumimoji="0" lang="en-US" sz="2800" b="1" i="0" u="none" strike="noStrike" kern="1200" cap="none" spc="0" normalizeH="0" baseline="0" noProof="0" dirty="0">
                <a:ln>
                  <a:noFill/>
                </a:ln>
                <a:solidFill>
                  <a:srgbClr val="FFFFFF"/>
                </a:solidFill>
                <a:effectLst/>
                <a:uLnTx/>
                <a:uFillTx/>
                <a:latin typeface="Gill Sans MT"/>
                <a:ea typeface="+mn-ea"/>
                <a:cs typeface="+mn-cs"/>
              </a:rPr>
              <a:t>and improves performance by 54.2% on average</a:t>
            </a:r>
          </a:p>
        </p:txBody>
      </p:sp>
    </p:spTree>
    <p:extLst>
      <p:ext uri="{BB962C8B-B14F-4D97-AF65-F5344CB8AC3E}">
        <p14:creationId xmlns:p14="http://schemas.microsoft.com/office/powerpoint/2010/main" val="3231641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Goals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TextBox 7"/>
          <p:cNvSpPr txBox="1"/>
          <p:nvPr/>
        </p:nvSpPr>
        <p:spPr>
          <a:xfrm>
            <a:off x="152400" y="144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10" name="TextBox 9"/>
          <p:cNvSpPr txBox="1"/>
          <p:nvPr/>
        </p:nvSpPr>
        <p:spPr>
          <a:xfrm>
            <a:off x="152400" y="2895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2</a:t>
            </a:r>
          </a:p>
        </p:txBody>
      </p:sp>
      <p:sp>
        <p:nvSpPr>
          <p:cNvPr id="5" name="TextBox 4"/>
          <p:cNvSpPr txBox="1"/>
          <p:nvPr/>
        </p:nvSpPr>
        <p:spPr>
          <a:xfrm>
            <a:off x="990599" y="1477090"/>
            <a:ext cx="8001002"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Understand the</a:t>
            </a:r>
            <a:r>
              <a:rPr kumimoji="0" lang="en-US" sz="2800" b="1" i="0" u="none" strike="noStrike" kern="1200" cap="none" spc="0" normalizeH="0" baseline="0" noProof="0" dirty="0">
                <a:ln>
                  <a:noFill/>
                </a:ln>
                <a:solidFill>
                  <a:prstClr val="black">
                    <a:lumMod val="65000"/>
                    <a:lumOff val="35000"/>
                  </a:prstClr>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related bottlenecks in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modern consumer workloads</a:t>
            </a:r>
            <a:endParaRPr kumimoji="0" lang="en-US" sz="32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1" name="Rectangle 10"/>
          <p:cNvSpPr/>
          <p:nvPr/>
        </p:nvSpPr>
        <p:spPr>
          <a:xfrm>
            <a:off x="990600" y="2932459"/>
            <a:ext cx="8001000" cy="126188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Analyze opportunities to </a:t>
            </a:r>
            <a:r>
              <a:rPr kumimoji="0" lang="en-US" sz="2800" b="1" i="0" u="none" strike="noStrike" kern="1200" cap="none" spc="-100" normalizeH="0" baseline="0" noProof="0" dirty="0">
                <a:ln>
                  <a:noFill/>
                </a:ln>
                <a:solidFill>
                  <a:srgbClr val="0000FF"/>
                </a:solidFill>
                <a:effectLst/>
                <a:uLnTx/>
                <a:uFillTx/>
                <a:latin typeface="Gill Sans MT"/>
                <a:ea typeface="+mn-ea"/>
                <a:cs typeface="Adobe Garamond Pro"/>
              </a:rPr>
              <a:t>mitigate</a:t>
            </a: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 </a:t>
            </a:r>
            <a:r>
              <a:rPr kumimoji="0" lang="en-US" sz="2800" b="1" i="0" u="none" strike="noStrike" kern="1200" cap="none" spc="-10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by using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processing-in-memory (PIM)</a:t>
            </a:r>
            <a:b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br>
            <a:endParaRPr kumimoji="0" lang="en-US" sz="2000" b="0"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4" name="Rectangle 13"/>
          <p:cNvSpPr/>
          <p:nvPr/>
        </p:nvSpPr>
        <p:spPr>
          <a:xfrm>
            <a:off x="990599" y="4482405"/>
            <a:ext cx="8001001" cy="1384995"/>
          </a:xfrm>
          <a:prstGeom prst="rect">
            <a:avLst/>
          </a:prstGeom>
        </p:spPr>
        <p:txBody>
          <a:bodyPr wrap="square">
            <a:spAutoFit/>
          </a:bodyPr>
          <a:lstStyle/>
          <a:p>
            <a:pPr marL="0" marR="0" lvl="2" indent="0" algn="ctr" defTabSz="914400" rtl="0" eaLnBrk="1" fontAlgn="auto" latinLnBrk="0" hangingPunct="1">
              <a:lnSpc>
                <a:spcPct val="100000"/>
              </a:lnSpc>
              <a:spcBef>
                <a:spcPct val="2000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Design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PIM logic</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that can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maximize energy efficiency</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 given</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the limited area and energy budget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in consumer devices</a:t>
            </a:r>
            <a:endParaRPr kumimoji="0" lang="en-US" sz="2800" b="1" i="0" u="none" strike="noStrike" kern="1200" cap="none" spc="0" normalizeH="0" baseline="0" noProof="0" dirty="0">
              <a:ln>
                <a:noFill/>
              </a:ln>
              <a:solidFill>
                <a:srgbClr val="C00000"/>
              </a:solidFill>
              <a:effectLst/>
              <a:uLnTx/>
              <a:uFillTx/>
              <a:latin typeface="Gill Sans MT"/>
              <a:ea typeface="+mn-ea"/>
              <a:cs typeface="Adobe Garamond Pro"/>
            </a:endParaRPr>
          </a:p>
        </p:txBody>
      </p:sp>
      <p:sp>
        <p:nvSpPr>
          <p:cNvPr id="15" name="TextBox 14"/>
          <p:cNvSpPr txBox="1"/>
          <p:nvPr/>
        </p:nvSpPr>
        <p:spPr>
          <a:xfrm>
            <a:off x="152400" y="4489608"/>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3</a:t>
            </a:r>
          </a:p>
        </p:txBody>
      </p:sp>
    </p:spTree>
    <p:extLst>
      <p:ext uri="{BB962C8B-B14F-4D97-AF65-F5344CB8AC3E}">
        <p14:creationId xmlns:p14="http://schemas.microsoft.com/office/powerpoint/2010/main" val="2563212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5" grpId="0"/>
      <p:bldP spid="11" grpId="0"/>
      <p:bldP spid="14" grpId="0"/>
      <p:bldP spid="15"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sz="3600" dirty="0">
                <a:solidFill>
                  <a:schemeClr val="tx2"/>
                </a:solidFill>
                <a:cs typeface="Adobe Garamond Pro"/>
              </a:rPr>
              <a:t>Background</a:t>
            </a:r>
            <a:endParaRPr lang="en-US" sz="3600" dirty="0">
              <a:solidFill>
                <a:schemeClr val="bg1">
                  <a:lumMod val="65000"/>
                </a:schemeClr>
              </a:solidFill>
              <a:cs typeface="Adobe Garamond Pro"/>
            </a:endParaRP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4274139301"/>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9"/>
          <p:cNvPicPr>
            <a:picLocks noChangeAspect="1"/>
          </p:cNvPicPr>
          <p:nvPr/>
        </p:nvPicPr>
        <p:blipFill>
          <a:blip r:embed="rId3"/>
          <a:stretch>
            <a:fillRect/>
          </a:stretch>
        </p:blipFill>
        <p:spPr>
          <a:xfrm>
            <a:off x="2438400" y="4267200"/>
            <a:ext cx="5111462" cy="2457974"/>
          </a:xfrm>
          <a:prstGeom prst="rect">
            <a:avLst/>
          </a:prstGeom>
        </p:spPr>
      </p:pic>
      <p:sp>
        <p:nvSpPr>
          <p:cNvPr id="2" name="Title 1"/>
          <p:cNvSpPr>
            <a:spLocks noGrp="1"/>
          </p:cNvSpPr>
          <p:nvPr>
            <p:ph type="title"/>
          </p:nvPr>
        </p:nvSpPr>
        <p:spPr>
          <a:xfrm>
            <a:off x="-304800" y="0"/>
            <a:ext cx="9753600" cy="914400"/>
          </a:xfrm>
        </p:spPr>
        <p:txBody>
          <a:bodyPr/>
          <a:lstStyle/>
          <a:p>
            <a:r>
              <a:rPr lang="en-US" sz="3300" dirty="0"/>
              <a:t>Potential Solution to Address Data Movement </a:t>
            </a:r>
          </a:p>
        </p:txBody>
      </p:sp>
      <p:sp>
        <p:nvSpPr>
          <p:cNvPr id="3" name="Content Placeholder 2"/>
          <p:cNvSpPr>
            <a:spLocks noGrp="1"/>
          </p:cNvSpPr>
          <p:nvPr>
            <p:ph idx="1"/>
          </p:nvPr>
        </p:nvSpPr>
        <p:spPr>
          <a:xfrm>
            <a:off x="152400" y="838200"/>
            <a:ext cx="9067800" cy="5410200"/>
          </a:xfrm>
        </p:spPr>
        <p:txBody>
          <a:bodyPr>
            <a:normAutofit/>
          </a:bodyPr>
          <a:lstStyle/>
          <a:p>
            <a:r>
              <a:rPr lang="en-US" sz="2800" dirty="0">
                <a:solidFill>
                  <a:schemeClr val="tx2"/>
                </a:solidFill>
              </a:rPr>
              <a:t>Processing-in-Memory (PIM) </a:t>
            </a:r>
          </a:p>
          <a:p>
            <a:pPr lvl="1"/>
            <a:r>
              <a:rPr lang="en-US" sz="2400" dirty="0"/>
              <a:t>A potential solution to </a:t>
            </a:r>
            <a:r>
              <a:rPr lang="en-US" sz="2400" dirty="0">
                <a:solidFill>
                  <a:srgbClr val="0000FF"/>
                </a:solidFill>
              </a:rPr>
              <a:t>reduce data movement</a:t>
            </a:r>
          </a:p>
          <a:p>
            <a:pPr lvl="1"/>
            <a:r>
              <a:rPr lang="en-US" sz="2400" dirty="0">
                <a:solidFill>
                  <a:srgbClr val="0000FF"/>
                </a:solidFill>
              </a:rPr>
              <a:t>Idea:</a:t>
            </a:r>
            <a:r>
              <a:rPr lang="en-US" sz="2400" dirty="0"/>
              <a:t> move computation close to data</a:t>
            </a:r>
          </a:p>
          <a:p>
            <a:pPr lvl="1"/>
            <a:endParaRPr lang="en-US" sz="2200" dirty="0"/>
          </a:p>
          <a:p>
            <a:pPr marL="457200" lvl="1" indent="0">
              <a:buNone/>
            </a:pPr>
            <a:endParaRPr lang="en-US" sz="2000" dirty="0"/>
          </a:p>
          <a:p>
            <a:endParaRPr lang="en-US" sz="2600" dirty="0">
              <a:solidFill>
                <a:schemeClr val="tx2"/>
              </a:solidFill>
            </a:endParaRPr>
          </a:p>
          <a:p>
            <a:pPr marL="0" indent="0">
              <a:buNone/>
            </a:pPr>
            <a:endParaRPr lang="en-US" sz="2600" dirty="0">
              <a:solidFill>
                <a:schemeClr val="tx2"/>
              </a:solidFill>
            </a:endParaRPr>
          </a:p>
          <a:p>
            <a:r>
              <a:rPr lang="en-US" sz="2800" dirty="0">
                <a:solidFill>
                  <a:schemeClr val="tx2"/>
                </a:solidFill>
              </a:rPr>
              <a:t>Enabled by recent advances in 3D-stacked memory</a:t>
            </a:r>
          </a:p>
        </p:txBody>
      </p:sp>
      <p:pic>
        <p:nvPicPr>
          <p:cNvPr id="26" name="Picture 25"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8</a:t>
            </a:r>
          </a:p>
        </p:txBody>
      </p:sp>
      <p:sp>
        <p:nvSpPr>
          <p:cNvPr id="29" name="Rectangle 28"/>
          <p:cNvSpPr/>
          <p:nvPr/>
        </p:nvSpPr>
        <p:spPr>
          <a:xfrm>
            <a:off x="1600200" y="2286000"/>
            <a:ext cx="4572000" cy="46166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Reduces data movement</a:t>
            </a:r>
          </a:p>
        </p:txBody>
      </p:sp>
      <p:sp>
        <p:nvSpPr>
          <p:cNvPr id="33" name="TextBox 32"/>
          <p:cNvSpPr txBox="1"/>
          <p:nvPr/>
        </p:nvSpPr>
        <p:spPr>
          <a:xfrm>
            <a:off x="1524000" y="2743200"/>
            <a:ext cx="553528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65000"/>
                    <a:lumOff val="35000"/>
                  </a:prstClr>
                </a:solidFill>
                <a:effectLst/>
                <a:uLnTx/>
                <a:uFillTx/>
                <a:latin typeface="Gill Sans MT"/>
                <a:ea typeface="+mn-ea"/>
                <a:cs typeface="+mn-cs"/>
              </a:rPr>
              <a:t>Exploits large in-memory bandwidth</a:t>
            </a:r>
          </a:p>
        </p:txBody>
      </p:sp>
      <p:sp>
        <p:nvSpPr>
          <p:cNvPr id="36" name="TextBox 35"/>
          <p:cNvSpPr txBox="1"/>
          <p:nvPr/>
        </p:nvSpPr>
        <p:spPr>
          <a:xfrm>
            <a:off x="1524001" y="3200400"/>
            <a:ext cx="64008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Exploits shorter access latency to memory</a:t>
            </a:r>
          </a:p>
        </p:txBody>
      </p:sp>
      <p:pic>
        <p:nvPicPr>
          <p:cNvPr id="37" name="Picture 36"/>
          <p:cNvPicPr>
            <a:picLocks noChangeAspect="1"/>
          </p:cNvPicPr>
          <p:nvPr/>
        </p:nvPicPr>
        <p:blipFill>
          <a:blip r:embed="rId5"/>
          <a:stretch>
            <a:fillRect/>
          </a:stretch>
        </p:blipFill>
        <p:spPr>
          <a:xfrm>
            <a:off x="1143000" y="2286000"/>
            <a:ext cx="457200" cy="533400"/>
          </a:xfrm>
          <a:prstGeom prst="rect">
            <a:avLst/>
          </a:prstGeom>
        </p:spPr>
      </p:pic>
      <p:pic>
        <p:nvPicPr>
          <p:cNvPr id="38" name="Picture 37"/>
          <p:cNvPicPr>
            <a:picLocks noChangeAspect="1"/>
          </p:cNvPicPr>
          <p:nvPr/>
        </p:nvPicPr>
        <p:blipFill>
          <a:blip r:embed="rId5"/>
          <a:stretch>
            <a:fillRect/>
          </a:stretch>
        </p:blipFill>
        <p:spPr>
          <a:xfrm>
            <a:off x="1143000" y="2743200"/>
            <a:ext cx="457200" cy="533400"/>
          </a:xfrm>
          <a:prstGeom prst="rect">
            <a:avLst/>
          </a:prstGeom>
        </p:spPr>
      </p:pic>
      <p:pic>
        <p:nvPicPr>
          <p:cNvPr id="39" name="Picture 38"/>
          <p:cNvPicPr>
            <a:picLocks noChangeAspect="1"/>
          </p:cNvPicPr>
          <p:nvPr/>
        </p:nvPicPr>
        <p:blipFill>
          <a:blip r:embed="rId5"/>
          <a:stretch>
            <a:fillRect/>
          </a:stretch>
        </p:blipFill>
        <p:spPr>
          <a:xfrm>
            <a:off x="1143000" y="3200400"/>
            <a:ext cx="457200" cy="533400"/>
          </a:xfrm>
          <a:prstGeom prst="rect">
            <a:avLst/>
          </a:prstGeom>
        </p:spPr>
      </p:pic>
    </p:spTree>
    <p:extLst>
      <p:ext uri="{BB962C8B-B14F-4D97-AF65-F5344CB8AC3E}">
        <p14:creationId xmlns:p14="http://schemas.microsoft.com/office/powerpoint/2010/main" val="2245685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500"/>
                                        <p:tgtEl>
                                          <p:spTgt spid="3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par>
                                <p:cTn id="25" presetID="10" presetClass="entr" presetSubtype="0" fill="hold" nodeType="with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500"/>
                                        <p:tgtEl>
                                          <p:spTgt spid="3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par>
                                <p:cTn id="31" presetID="10" presetClass="entr" presetSubtype="0" fill="hold" nodeType="with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3">
                                            <p:txEl>
                                              <p:pRg st="7" end="7"/>
                                            </p:txEl>
                                          </p:spTgt>
                                        </p:tgtEl>
                                        <p:attrNameLst>
                                          <p:attrName>style.visibility</p:attrName>
                                        </p:attrNameLst>
                                      </p:cBhvr>
                                      <p:to>
                                        <p:strVal val="visible"/>
                                      </p:to>
                                    </p:set>
                                    <p:animEffect transition="in" filter="fade">
                                      <p:cBhvr>
                                        <p:cTn id="38" dur="500"/>
                                        <p:tgtEl>
                                          <p:spTgt spid="3">
                                            <p:txEl>
                                              <p:pRg st="7" end="7"/>
                                            </p:txEl>
                                          </p:spTgt>
                                        </p:tgtEl>
                                      </p:cBhvr>
                                    </p:animEffec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3" grpId="0"/>
      <p:bldP spid="36"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sz="3600" dirty="0">
                <a:solidFill>
                  <a:schemeClr val="tx2"/>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788433820"/>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Workload Analysis Methodology</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sz="2800" dirty="0">
                <a:solidFill>
                  <a:schemeClr val="tx2"/>
                </a:solidFill>
                <a:cs typeface="Adobe Garamond Pro"/>
              </a:rPr>
              <a:t>Workload Characterization</a:t>
            </a:r>
          </a:p>
          <a:p>
            <a:pPr lvl="1"/>
            <a:r>
              <a:rPr lang="en-US" sz="2400" dirty="0">
                <a:cs typeface="Adobe Garamond Pro"/>
              </a:rPr>
              <a:t>Chromebook with an</a:t>
            </a:r>
            <a:br>
              <a:rPr lang="en-US" sz="2400" dirty="0">
                <a:cs typeface="Adobe Garamond Pro"/>
              </a:rPr>
            </a:br>
            <a:r>
              <a:rPr lang="en-US" sz="2400" dirty="0">
                <a:cs typeface="Adobe Garamond Pro"/>
              </a:rPr>
              <a:t>Intel Celeron </a:t>
            </a:r>
            <a:r>
              <a:rPr lang="en-US" sz="2400" dirty="0" err="1">
                <a:cs typeface="Adobe Garamond Pro"/>
              </a:rPr>
              <a:t>SoC</a:t>
            </a:r>
            <a:r>
              <a:rPr lang="en-US" sz="2400" dirty="0">
                <a:cs typeface="Adobe Garamond Pro"/>
              </a:rPr>
              <a:t> and 2GB of DRAM</a:t>
            </a:r>
          </a:p>
          <a:p>
            <a:pPr lvl="1"/>
            <a:r>
              <a:rPr lang="en-US" sz="2400" dirty="0">
                <a:cs typeface="Adobe Garamond Pro"/>
              </a:rPr>
              <a:t>Extensively use performance counters within </a:t>
            </a:r>
            <a:r>
              <a:rPr lang="en-US" sz="2400" dirty="0" err="1">
                <a:cs typeface="Adobe Garamond Pro"/>
              </a:rPr>
              <a:t>SoC</a:t>
            </a:r>
            <a:br>
              <a:rPr lang="en-US" sz="2400" dirty="0">
                <a:cs typeface="Adobe Garamond Pro"/>
              </a:rPr>
            </a:br>
            <a:endParaRPr lang="en-US" sz="2200" dirty="0">
              <a:cs typeface="Adobe Garamond Pro"/>
            </a:endParaRPr>
          </a:p>
          <a:p>
            <a:r>
              <a:rPr lang="en-US" sz="2800" dirty="0">
                <a:solidFill>
                  <a:schemeClr val="tx2"/>
                </a:solidFill>
                <a:cs typeface="Adobe Garamond Pro"/>
              </a:rPr>
              <a:t>Energy Model</a:t>
            </a:r>
          </a:p>
          <a:p>
            <a:pPr lvl="1"/>
            <a:r>
              <a:rPr lang="en-US" sz="2400" dirty="0">
                <a:cs typeface="Adobe Garamond Pro"/>
              </a:rPr>
              <a:t>Sum of the energy consumption within the </a:t>
            </a:r>
            <a:r>
              <a:rPr lang="en-US" sz="2400" dirty="0">
                <a:solidFill>
                  <a:srgbClr val="0000FF"/>
                </a:solidFill>
                <a:cs typeface="Adobe Garamond Pro"/>
              </a:rPr>
              <a:t>CPU</a:t>
            </a:r>
            <a:r>
              <a:rPr lang="en-US" sz="2400" dirty="0">
                <a:cs typeface="Adobe Garamond Pro"/>
              </a:rPr>
              <a:t>, </a:t>
            </a:r>
            <a:br>
              <a:rPr lang="en-US" sz="2400" dirty="0">
                <a:cs typeface="Adobe Garamond Pro"/>
              </a:rPr>
            </a:br>
            <a:r>
              <a:rPr lang="en-US" sz="2400" dirty="0">
                <a:solidFill>
                  <a:srgbClr val="0000FF"/>
                </a:solidFill>
                <a:cs typeface="Adobe Garamond Pro"/>
              </a:rPr>
              <a:t>all caches</a:t>
            </a:r>
            <a:r>
              <a:rPr lang="en-US" sz="2400" dirty="0">
                <a:cs typeface="Adobe Garamond Pro"/>
              </a:rPr>
              <a:t>, </a:t>
            </a:r>
            <a:r>
              <a:rPr lang="en-US" sz="2400" dirty="0">
                <a:solidFill>
                  <a:srgbClr val="0000FF"/>
                </a:solidFill>
                <a:cs typeface="Adobe Garamond Pro"/>
              </a:rPr>
              <a:t>off-chip interconnects</a:t>
            </a:r>
            <a:r>
              <a:rPr lang="en-US" sz="2400" dirty="0">
                <a:cs typeface="Adobe Garamond Pro"/>
              </a:rPr>
              <a:t>, and </a:t>
            </a:r>
            <a:r>
              <a:rPr lang="en-US" sz="2400" dirty="0">
                <a:solidFill>
                  <a:srgbClr val="0000FF"/>
                </a:solidFill>
                <a:cs typeface="Adobe Garamond Pro"/>
              </a:rPr>
              <a:t>DRAM</a:t>
            </a:r>
          </a:p>
          <a:p>
            <a:pPr marL="457200" lvl="1" indent="0">
              <a:buNone/>
            </a:pPr>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6" name="Group 5"/>
          <p:cNvGrpSpPr/>
          <p:nvPr/>
        </p:nvGrpSpPr>
        <p:grpSpPr>
          <a:xfrm>
            <a:off x="1371600" y="4876800"/>
            <a:ext cx="6526566" cy="1767840"/>
            <a:chOff x="1094015" y="1981200"/>
            <a:chExt cx="6547757" cy="2209800"/>
          </a:xfrm>
        </p:grpSpPr>
        <p:grpSp>
          <p:nvGrpSpPr>
            <p:cNvPr id="8" name="Group 7"/>
            <p:cNvGrpSpPr/>
            <p:nvPr/>
          </p:nvGrpSpPr>
          <p:grpSpPr>
            <a:xfrm>
              <a:off x="1094015" y="1981200"/>
              <a:ext cx="6547757" cy="2209800"/>
              <a:chOff x="1094015" y="1981200"/>
              <a:chExt cx="6547757" cy="2209800"/>
            </a:xfrm>
          </p:grpSpPr>
          <p:sp>
            <p:nvSpPr>
              <p:cNvPr id="11" name="Rounded Rectangle 10"/>
              <p:cNvSpPr/>
              <p:nvPr/>
            </p:nvSpPr>
            <p:spPr>
              <a:xfrm>
                <a:off x="6727372" y="1981200"/>
                <a:ext cx="914400" cy="2209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2" name="Left-Right Arrow 11"/>
              <p:cNvSpPr/>
              <p:nvPr/>
            </p:nvSpPr>
            <p:spPr>
              <a:xfrm rot="10800000">
                <a:off x="5421087" y="3035299"/>
                <a:ext cx="1224643" cy="266700"/>
              </a:xfrm>
              <a:prstGeom prst="leftRightArrow">
                <a:avLst/>
              </a:prstGeom>
              <a:solidFill>
                <a:srgbClr val="000000"/>
              </a:solidFill>
              <a:ln w="28575" cmpd="sng">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3" name="Rounded Rectangle 12"/>
              <p:cNvSpPr/>
              <p:nvPr/>
            </p:nvSpPr>
            <p:spPr>
              <a:xfrm>
                <a:off x="1094015" y="2146300"/>
                <a:ext cx="4735285" cy="19050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4686300" y="2286000"/>
                <a:ext cx="609600" cy="16002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Gill Sans MT"/>
                    <a:ea typeface="+mn-ea"/>
                    <a:cs typeface="+mn-cs"/>
                  </a:rPr>
                  <a:t>L2</a:t>
                </a:r>
                <a:endParaRPr kumimoji="0" lang="en-US" sz="1400" b="1" i="0" u="none" strike="noStrike" kern="1200" cap="none" spc="0" normalizeH="0" baseline="0" noProof="0" dirty="0">
                  <a:ln>
                    <a:noFill/>
                  </a:ln>
                  <a:solidFill>
                    <a:srgbClr val="FFFFFF"/>
                  </a:solidFill>
                  <a:effectLst/>
                  <a:uLnTx/>
                  <a:uFillTx/>
                  <a:latin typeface="Gill Sans MT"/>
                  <a:ea typeface="+mn-ea"/>
                  <a:cs typeface="+mn-cs"/>
                </a:endParaRPr>
              </a:p>
            </p:txBody>
          </p:sp>
          <p:cxnSp>
            <p:nvCxnSpPr>
              <p:cNvPr id="15" name="Straight Arrow Connector 14"/>
              <p:cNvCxnSpPr/>
              <p:nvPr/>
            </p:nvCxnSpPr>
            <p:spPr>
              <a:xfrm flipH="1">
                <a:off x="2563586" y="3213100"/>
                <a:ext cx="555172" cy="0"/>
              </a:xfrm>
              <a:prstGeom prst="straightConnector1">
                <a:avLst/>
              </a:prstGeom>
              <a:noFill/>
              <a:ln w="38100" cap="flat" cmpd="sng" algn="ctr">
                <a:solidFill>
                  <a:srgbClr val="000000"/>
                </a:solidFill>
                <a:prstDash val="solid"/>
                <a:miter lim="800000"/>
                <a:headEnd type="arrow"/>
                <a:tailEnd type="arrow"/>
              </a:ln>
              <a:effectLst/>
            </p:spPr>
          </p:cxnSp>
          <p:sp>
            <p:nvSpPr>
              <p:cNvPr id="16" name="Rounded Rectangle 15"/>
              <p:cNvSpPr/>
              <p:nvPr/>
            </p:nvSpPr>
            <p:spPr>
              <a:xfrm>
                <a:off x="3207822" y="2527300"/>
                <a:ext cx="482434" cy="1219200"/>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Gill Sans MT"/>
                    <a:ea typeface="+mn-ea"/>
                    <a:cs typeface="+mn-cs"/>
                  </a:rPr>
                  <a:t>L1</a:t>
                </a:r>
                <a:endParaRPr kumimoji="0" lang="en-US" sz="900" b="1" i="0" u="none" strike="noStrike" kern="1200" cap="none" spc="0" normalizeH="0" baseline="0" noProof="0" dirty="0">
                  <a:ln>
                    <a:noFill/>
                  </a:ln>
                  <a:solidFill>
                    <a:srgbClr val="FFFFFF"/>
                  </a:solidFill>
                  <a:effectLst/>
                  <a:uLnTx/>
                  <a:uFillTx/>
                  <a:latin typeface="Gill Sans MT"/>
                  <a:ea typeface="+mn-ea"/>
                  <a:cs typeface="+mn-cs"/>
                </a:endParaRPr>
              </a:p>
            </p:txBody>
          </p:sp>
          <p:sp>
            <p:nvSpPr>
              <p:cNvPr id="21" name="Rounded Rectangle 20"/>
              <p:cNvSpPr/>
              <p:nvPr/>
            </p:nvSpPr>
            <p:spPr>
              <a:xfrm>
                <a:off x="1266957" y="28575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cxnSp>
            <p:nvCxnSpPr>
              <p:cNvPr id="18" name="Straight Arrow Connector 17"/>
              <p:cNvCxnSpPr/>
              <p:nvPr/>
            </p:nvCxnSpPr>
            <p:spPr>
              <a:xfrm flipH="1">
                <a:off x="3788229" y="3213100"/>
                <a:ext cx="838200" cy="0"/>
              </a:xfrm>
              <a:prstGeom prst="straightConnector1">
                <a:avLst/>
              </a:prstGeom>
              <a:noFill/>
              <a:ln w="38100" cap="flat" cmpd="sng" algn="ctr">
                <a:solidFill>
                  <a:schemeClr val="tx1"/>
                </a:solidFill>
                <a:prstDash val="solid"/>
                <a:miter lim="800000"/>
                <a:headEnd type="arrow"/>
                <a:tailEnd type="arrow"/>
              </a:ln>
              <a:effectLst/>
            </p:spPr>
          </p:cxnSp>
        </p:grpSp>
        <p:sp>
          <p:nvSpPr>
            <p:cNvPr id="10" name="Rounded Rectangle 9"/>
            <p:cNvSpPr/>
            <p:nvPr/>
          </p:nvSpPr>
          <p:spPr>
            <a:xfrm>
              <a:off x="1419359" y="30099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grpSp>
      <p:pic>
        <p:nvPicPr>
          <p:cNvPr id="22" name="Picture 21"/>
          <p:cNvPicPr>
            <a:picLocks noChangeAspect="1"/>
          </p:cNvPicPr>
          <p:nvPr/>
        </p:nvPicPr>
        <p:blipFill>
          <a:blip r:embed="rId4"/>
          <a:stretch>
            <a:fillRect/>
          </a:stretch>
        </p:blipFill>
        <p:spPr>
          <a:xfrm>
            <a:off x="5791200" y="1282699"/>
            <a:ext cx="609600" cy="609600"/>
          </a:xfrm>
          <a:prstGeom prst="rect">
            <a:avLst/>
          </a:prstGeom>
        </p:spPr>
      </p:pic>
      <p:pic>
        <p:nvPicPr>
          <p:cNvPr id="23" name="Picture 22"/>
          <p:cNvPicPr>
            <a:picLocks noChangeAspect="1"/>
          </p:cNvPicPr>
          <p:nvPr/>
        </p:nvPicPr>
        <p:blipFill>
          <a:blip r:embed="rId5"/>
          <a:stretch>
            <a:fillRect/>
          </a:stretch>
        </p:blipFill>
        <p:spPr>
          <a:xfrm>
            <a:off x="6477004" y="1282699"/>
            <a:ext cx="577111" cy="617220"/>
          </a:xfrm>
          <a:prstGeom prst="rect">
            <a:avLst/>
          </a:prstGeom>
        </p:spPr>
      </p:pic>
      <p:pic>
        <p:nvPicPr>
          <p:cNvPr id="24" name="Picture 23"/>
          <p:cNvPicPr>
            <a:picLocks noChangeAspect="1"/>
          </p:cNvPicPr>
          <p:nvPr/>
        </p:nvPicPr>
        <p:blipFill>
          <a:blip r:embed="rId6"/>
          <a:stretch>
            <a:fillRect/>
          </a:stretch>
        </p:blipFill>
        <p:spPr>
          <a:xfrm>
            <a:off x="7086600" y="1358899"/>
            <a:ext cx="1066800" cy="533400"/>
          </a:xfrm>
          <a:prstGeom prst="rect">
            <a:avLst/>
          </a:prstGeom>
        </p:spPr>
      </p:pic>
    </p:spTree>
    <p:extLst>
      <p:ext uri="{BB962C8B-B14F-4D97-AF65-F5344CB8AC3E}">
        <p14:creationId xmlns:p14="http://schemas.microsoft.com/office/powerpoint/2010/main" val="246123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500"/>
                                        <p:tgtEl>
                                          <p:spTgt spid="22"/>
                                        </p:tgtEl>
                                      </p:cBhvr>
                                    </p:animEffect>
                                  </p:childTnLst>
                                </p:cTn>
                              </p:par>
                              <p:par>
                                <p:cTn id="17" presetID="10" presetClass="entr" presetSubtype="0"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Effect transition="in" filter="fade">
                                      <p:cBhvr>
                                        <p:cTn id="27" dur="500"/>
                                        <p:tgtEl>
                                          <p:spTgt spid="3">
                                            <p:txEl>
                                              <p:pRg st="3" end="3"/>
                                            </p:txEl>
                                          </p:spTgt>
                                        </p:tgtEl>
                                      </p:cBhvr>
                                    </p:animEffect>
                                  </p:childTnLst>
                                </p:cTn>
                              </p:par>
                              <p:par>
                                <p:cTn id="28" presetID="10" presetClass="entr" presetSubtype="0" fill="hold" nodeType="withEffect">
                                  <p:stCondLst>
                                    <p:cond delay="0"/>
                                  </p:stCondLst>
                                  <p:childTnLst>
                                    <p:set>
                                      <p:cBhvr>
                                        <p:cTn id="29" dur="1" fill="hold">
                                          <p:stCondLst>
                                            <p:cond delay="0"/>
                                          </p:stCondLst>
                                        </p:cTn>
                                        <p:tgtEl>
                                          <p:spTgt spid="3">
                                            <p:txEl>
                                              <p:pRg st="4" end="4"/>
                                            </p:txEl>
                                          </p:spTgt>
                                        </p:tgtEl>
                                        <p:attrNameLst>
                                          <p:attrName>style.visibility</p:attrName>
                                        </p:attrNameLst>
                                      </p:cBhvr>
                                      <p:to>
                                        <p:strVal val="visible"/>
                                      </p:to>
                                    </p:set>
                                    <p:animEffect transition="in" filter="fade">
                                      <p:cBhvr>
                                        <p:cTn id="30" dur="500"/>
                                        <p:tgtEl>
                                          <p:spTgt spid="3">
                                            <p:txEl>
                                              <p:pRg st="4" end="4"/>
                                            </p:txEl>
                                          </p:spTgt>
                                        </p:tgtEl>
                                      </p:cBhvr>
                                    </p:animEffect>
                                  </p:childTnLst>
                                </p:cTn>
                              </p:par>
                              <p:par>
                                <p:cTn id="31" presetID="10"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363200" cy="914400"/>
          </a:xfrm>
        </p:spPr>
        <p:txBody>
          <a:bodyPr/>
          <a:lstStyle/>
          <a:p>
            <a:r>
              <a:rPr lang="en-US" dirty="0">
                <a:solidFill>
                  <a:prstClr val="black">
                    <a:lumMod val="65000"/>
                    <a:lumOff val="35000"/>
                  </a:prstClr>
                </a:solidFill>
              </a:rPr>
              <a:t>PIM Logic Implementation</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11</a:t>
            </a:r>
          </a:p>
        </p:txBody>
      </p:sp>
      <p:pic>
        <p:nvPicPr>
          <p:cNvPr id="45" name="Picture 44"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118" name="Group 117"/>
          <p:cNvGrpSpPr/>
          <p:nvPr/>
        </p:nvGrpSpPr>
        <p:grpSpPr>
          <a:xfrm>
            <a:off x="1295400" y="1224248"/>
            <a:ext cx="5017711" cy="1518952"/>
            <a:chOff x="7171441" y="1731293"/>
            <a:chExt cx="4703468" cy="2441986"/>
          </a:xfrm>
        </p:grpSpPr>
        <p:grpSp>
          <p:nvGrpSpPr>
            <p:cNvPr id="119" name="Group 118"/>
            <p:cNvGrpSpPr/>
            <p:nvPr/>
          </p:nvGrpSpPr>
          <p:grpSpPr>
            <a:xfrm>
              <a:off x="7171441" y="1731293"/>
              <a:ext cx="4703468" cy="2441986"/>
              <a:chOff x="4080528" y="1218410"/>
              <a:chExt cx="4126867" cy="1622784"/>
            </a:xfrm>
          </p:grpSpPr>
          <p:cxnSp>
            <p:nvCxnSpPr>
              <p:cNvPr id="122" name="Straight Connector 121"/>
              <p:cNvCxnSpPr/>
              <p:nvPr/>
            </p:nvCxnSpPr>
            <p:spPr>
              <a:xfrm>
                <a:off x="7785350" y="2773501"/>
                <a:ext cx="0" cy="67693"/>
              </a:xfrm>
              <a:prstGeom prst="line">
                <a:avLst/>
              </a:prstGeom>
              <a:noFill/>
              <a:ln w="6350" cap="flat" cmpd="sng" algn="ctr">
                <a:solidFill>
                  <a:sysClr val="windowText" lastClr="000000"/>
                </a:solidFill>
                <a:prstDash val="solid"/>
                <a:miter lim="800000"/>
              </a:ln>
              <a:effectLst/>
            </p:spPr>
          </p:cxnSp>
          <p:sp>
            <p:nvSpPr>
              <p:cNvPr id="123" name="Cube 122"/>
              <p:cNvSpPr/>
              <p:nvPr/>
            </p:nvSpPr>
            <p:spPr>
              <a:xfrm>
                <a:off x="6644730" y="1682868"/>
                <a:ext cx="1562665" cy="710227"/>
              </a:xfrm>
              <a:prstGeom prst="cube">
                <a:avLst>
                  <a:gd name="adj" fmla="val 85440"/>
                </a:avLst>
              </a:prstGeom>
              <a:solidFill>
                <a:schemeClr val="tx2"/>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4" name="Cube 123"/>
              <p:cNvSpPr/>
              <p:nvPr/>
            </p:nvSpPr>
            <p:spPr>
              <a:xfrm>
                <a:off x="6745867" y="1587814"/>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5" name="Cube 124"/>
              <p:cNvSpPr/>
              <p:nvPr/>
            </p:nvSpPr>
            <p:spPr>
              <a:xfrm>
                <a:off x="6745867" y="1406221"/>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8" name="Cube 127"/>
              <p:cNvSpPr/>
              <p:nvPr/>
            </p:nvSpPr>
            <p:spPr>
              <a:xfrm>
                <a:off x="4080528" y="1612872"/>
                <a:ext cx="1505044" cy="820099"/>
              </a:xfrm>
              <a:prstGeom prst="cube">
                <a:avLst>
                  <a:gd name="adj" fmla="val 82478"/>
                </a:avLst>
              </a:prstGeom>
              <a:solidFill>
                <a:schemeClr val="bg2">
                  <a:lumMod val="50000"/>
                </a:schemeClr>
              </a:solidFill>
              <a:ln w="1270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ysClr val="window" lastClr="FFFFFF"/>
                  </a:solidFill>
                  <a:effectLst/>
                  <a:uLnTx/>
                  <a:uFillTx/>
                  <a:latin typeface="Times New Roman"/>
                  <a:ea typeface="+mn-ea"/>
                  <a:cs typeface="Times New Roman"/>
                </a:endParaRPr>
              </a:p>
            </p:txBody>
          </p:sp>
          <p:cxnSp>
            <p:nvCxnSpPr>
              <p:cNvPr id="129" name="Straight Arrow Connector 128"/>
              <p:cNvCxnSpPr/>
              <p:nvPr/>
            </p:nvCxnSpPr>
            <p:spPr>
              <a:xfrm flipH="1">
                <a:off x="5592804" y="2057346"/>
                <a:ext cx="872449" cy="7211"/>
              </a:xfrm>
              <a:prstGeom prst="straightConnector1">
                <a:avLst/>
              </a:prstGeom>
              <a:noFill/>
              <a:ln w="57150" cap="flat" cmpd="sng" algn="ctr">
                <a:solidFill>
                  <a:sysClr val="windowText" lastClr="000000"/>
                </a:solidFill>
                <a:prstDash val="solid"/>
                <a:miter lim="800000"/>
                <a:headEnd type="arrow"/>
                <a:tailEnd type="arrow"/>
              </a:ln>
              <a:effectLst/>
            </p:spPr>
          </p:cxnSp>
          <p:sp>
            <p:nvSpPr>
              <p:cNvPr id="130" name="TextBox 129"/>
              <p:cNvSpPr txBox="1"/>
              <p:nvPr/>
            </p:nvSpPr>
            <p:spPr>
              <a:xfrm>
                <a:off x="4456557" y="1663818"/>
                <a:ext cx="875531" cy="52610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1" u="none" strike="noStrike" kern="0" cap="none" spc="0" normalizeH="0" baseline="0" noProof="0" dirty="0" err="1">
                    <a:ln>
                      <a:noFill/>
                    </a:ln>
                    <a:solidFill>
                      <a:sysClr val="windowText" lastClr="000000"/>
                    </a:solidFill>
                    <a:effectLst/>
                    <a:uLnTx/>
                    <a:uFillTx/>
                    <a:latin typeface="Gill Sans MT"/>
                    <a:ea typeface="+mn-ea"/>
                    <a:cs typeface="Gill Sans MT"/>
                  </a:rPr>
                  <a:t>SoC</a:t>
                </a:r>
                <a:endParaRPr kumimoji="0" lang="en-US" sz="2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sp>
            <p:nvSpPr>
              <p:cNvPr id="126" name="Cube 125"/>
              <p:cNvSpPr/>
              <p:nvPr/>
            </p:nvSpPr>
            <p:spPr>
              <a:xfrm>
                <a:off x="6745865" y="1218410"/>
                <a:ext cx="1391953" cy="651122"/>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grpSp>
        <p:sp>
          <p:nvSpPr>
            <p:cNvPr id="120" name="TextBox 119"/>
            <p:cNvSpPr txBox="1"/>
            <p:nvPr/>
          </p:nvSpPr>
          <p:spPr>
            <a:xfrm>
              <a:off x="10540131" y="1743569"/>
              <a:ext cx="1224402" cy="64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0" cap="none" spc="0" normalizeH="0" baseline="0" noProof="0" dirty="0">
                  <a:ln>
                    <a:noFill/>
                  </a:ln>
                  <a:solidFill>
                    <a:sysClr val="windowText" lastClr="000000"/>
                  </a:solidFill>
                  <a:effectLst/>
                  <a:uLnTx/>
                  <a:uFillTx/>
                  <a:latin typeface="Gill Sans MT"/>
                  <a:ea typeface="+mn-ea"/>
                  <a:cs typeface="Gill Sans MT"/>
                </a:rPr>
                <a:t>DRAM</a:t>
              </a:r>
              <a:endParaRPr kumimoji="0" lang="en-US" sz="1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grpSp>
      <p:cxnSp>
        <p:nvCxnSpPr>
          <p:cNvPr id="116" name="Straight Arrow Connector 115"/>
          <p:cNvCxnSpPr/>
          <p:nvPr/>
        </p:nvCxnSpPr>
        <p:spPr>
          <a:xfrm flipV="1">
            <a:off x="6248400" y="1752600"/>
            <a:ext cx="685800" cy="228601"/>
          </a:xfrm>
          <a:prstGeom prst="straightConnector1">
            <a:avLst/>
          </a:prstGeom>
          <a:ln w="25400">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6973531" y="1447800"/>
            <a:ext cx="1560869"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Logic Layer</a:t>
            </a:r>
          </a:p>
        </p:txBody>
      </p:sp>
      <p:sp>
        <p:nvSpPr>
          <p:cNvPr id="95" name="Rounded Rectangle 94"/>
          <p:cNvSpPr/>
          <p:nvPr/>
        </p:nvSpPr>
        <p:spPr>
          <a:xfrm>
            <a:off x="1638300" y="3595333"/>
            <a:ext cx="2209800" cy="824267"/>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21" name="Group 20"/>
          <p:cNvGrpSpPr/>
          <p:nvPr/>
        </p:nvGrpSpPr>
        <p:grpSpPr>
          <a:xfrm>
            <a:off x="5562600" y="3505200"/>
            <a:ext cx="2438400" cy="990600"/>
            <a:chOff x="5562600" y="3276600"/>
            <a:chExt cx="2438400" cy="990600"/>
          </a:xfrm>
        </p:grpSpPr>
        <p:sp>
          <p:nvSpPr>
            <p:cNvPr id="76" name="Rounded Rectangle 75"/>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0" name="Rounded Rectangle 7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1" name="Rounded Rectangle 8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 N</a:t>
              </a:r>
            </a:p>
          </p:txBody>
        </p:sp>
      </p:grpSp>
      <p:cxnSp>
        <p:nvCxnSpPr>
          <p:cNvPr id="131" name="Straight Arrow Connector 130"/>
          <p:cNvCxnSpPr/>
          <p:nvPr/>
        </p:nvCxnSpPr>
        <p:spPr>
          <a:xfrm flipH="1">
            <a:off x="3429000" y="2438400"/>
            <a:ext cx="1421522" cy="8382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257800" y="2438400"/>
            <a:ext cx="1219200" cy="9144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914400" y="4475083"/>
            <a:ext cx="36576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Customized embedded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general-purpose core</a:t>
            </a:r>
          </a:p>
        </p:txBody>
      </p:sp>
      <p:sp>
        <p:nvSpPr>
          <p:cNvPr id="8" name="Rectangle 7"/>
          <p:cNvSpPr/>
          <p:nvPr/>
        </p:nvSpPr>
        <p:spPr>
          <a:xfrm>
            <a:off x="762000" y="5828412"/>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256-bit SIMD </a:t>
            </a: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unit </a:t>
            </a:r>
          </a:p>
        </p:txBody>
      </p:sp>
      <p:sp>
        <p:nvSpPr>
          <p:cNvPr id="53" name="Rectangle 52"/>
          <p:cNvSpPr/>
          <p:nvPr/>
        </p:nvSpPr>
        <p:spPr>
          <a:xfrm>
            <a:off x="762000" y="5431720"/>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No aggressive ILP techniques</a:t>
            </a:r>
          </a:p>
        </p:txBody>
      </p:sp>
      <p:sp>
        <p:nvSpPr>
          <p:cNvPr id="55" name="Rectangle 54"/>
          <p:cNvSpPr/>
          <p:nvPr/>
        </p:nvSpPr>
        <p:spPr>
          <a:xfrm>
            <a:off x="5181599" y="4495800"/>
            <a:ext cx="35052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Small fixed-function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accelerators</a:t>
            </a:r>
          </a:p>
        </p:txBody>
      </p:sp>
      <p:sp>
        <p:nvSpPr>
          <p:cNvPr id="56" name="Rectangle 55"/>
          <p:cNvSpPr/>
          <p:nvPr/>
        </p:nvSpPr>
        <p:spPr>
          <a:xfrm>
            <a:off x="4953000" y="5429310"/>
            <a:ext cx="3962399" cy="830997"/>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Multiple copies of customized </a:t>
            </a:r>
            <a:b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b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in-memory logic unit</a:t>
            </a:r>
          </a:p>
        </p:txBody>
      </p:sp>
    </p:spTree>
    <p:extLst>
      <p:ext uri="{BB962C8B-B14F-4D97-AF65-F5344CB8AC3E}">
        <p14:creationId xmlns:p14="http://schemas.microsoft.com/office/powerpoint/2010/main" val="44164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par>
                                <p:cTn id="8" presetID="10" presetClass="entr" presetSubtype="0" fill="hold" nodeType="withEffect">
                                  <p:stCondLst>
                                    <p:cond delay="0"/>
                                  </p:stCondLst>
                                  <p:childTnLst>
                                    <p:set>
                                      <p:cBhvr>
                                        <p:cTn id="9" dur="1" fill="hold">
                                          <p:stCondLst>
                                            <p:cond delay="0"/>
                                          </p:stCondLst>
                                        </p:cTn>
                                        <p:tgtEl>
                                          <p:spTgt spid="116"/>
                                        </p:tgtEl>
                                        <p:attrNameLst>
                                          <p:attrName>style.visibility</p:attrName>
                                        </p:attrNameLst>
                                      </p:cBhvr>
                                      <p:to>
                                        <p:strVal val="visible"/>
                                      </p:to>
                                    </p:set>
                                    <p:animEffect transition="in" filter="fade">
                                      <p:cBhvr>
                                        <p:cTn id="10" dur="500"/>
                                        <p:tgtEl>
                                          <p:spTgt spid="1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7"/>
                                        </p:tgtEl>
                                        <p:attrNameLst>
                                          <p:attrName>style.visibility</p:attrName>
                                        </p:attrNameLst>
                                      </p:cBhvr>
                                      <p:to>
                                        <p:strVal val="visible"/>
                                      </p:to>
                                    </p:set>
                                    <p:animEffect transition="in" filter="fade">
                                      <p:cBhvr>
                                        <p:cTn id="13" dur="500"/>
                                        <p:tgtEl>
                                          <p:spTgt spid="11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fade">
                                      <p:cBhvr>
                                        <p:cTn id="18" dur="500"/>
                                        <p:tgtEl>
                                          <p:spTgt spid="13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5"/>
                                        </p:tgtEl>
                                        <p:attrNameLst>
                                          <p:attrName>style.visibility</p:attrName>
                                        </p:attrNameLst>
                                      </p:cBhvr>
                                      <p:to>
                                        <p:strVal val="visible"/>
                                      </p:to>
                                    </p:set>
                                    <p:animEffect transition="in" filter="fade">
                                      <p:cBhvr>
                                        <p:cTn id="21" dur="500"/>
                                        <p:tgtEl>
                                          <p:spTgt spid="95"/>
                                        </p:tgtEl>
                                      </p:cBhvr>
                                    </p:animEffect>
                                  </p:childTnLst>
                                </p:cTn>
                              </p:par>
                              <p:par>
                                <p:cTn id="22" presetID="10" presetClass="entr" presetSubtype="0" fill="hold" nodeType="withEffect">
                                  <p:stCondLst>
                                    <p:cond delay="0"/>
                                  </p:stCondLst>
                                  <p:childTnLst>
                                    <p:set>
                                      <p:cBhvr>
                                        <p:cTn id="23" dur="1" fill="hold">
                                          <p:stCondLst>
                                            <p:cond delay="0"/>
                                          </p:stCondLst>
                                        </p:cTn>
                                        <p:tgtEl>
                                          <p:spTgt spid="135"/>
                                        </p:tgtEl>
                                        <p:attrNameLst>
                                          <p:attrName>style.visibility</p:attrName>
                                        </p:attrNameLst>
                                      </p:cBhvr>
                                      <p:to>
                                        <p:strVal val="visible"/>
                                      </p:to>
                                    </p:set>
                                    <p:animEffect transition="in" filter="fade">
                                      <p:cBhvr>
                                        <p:cTn id="24" dur="500"/>
                                        <p:tgtEl>
                                          <p:spTgt spid="135"/>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500"/>
                                        <p:tgtEl>
                                          <p:spTgt spid="5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fade">
                                      <p:cBhvr>
                                        <p:cTn id="43" dur="500"/>
                                        <p:tgtEl>
                                          <p:spTgt spid="5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fade">
                                      <p:cBhvr>
                                        <p:cTn id="46"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95" grpId="0" animBg="1"/>
      <p:bldP spid="51" grpId="0"/>
      <p:bldP spid="8" grpId="0"/>
      <p:bldP spid="53" grpId="0"/>
      <p:bldP spid="55" grpId="0"/>
      <p:bldP spid="56" grpId="0"/>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10210800" cy="914400"/>
          </a:xfrm>
        </p:spPr>
        <p:txBody>
          <a:bodyPr/>
          <a:lstStyle/>
          <a:p>
            <a:r>
              <a:rPr lang="en-US" dirty="0"/>
              <a:t>Workload Analysis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spTree>
    <p:extLst>
      <p:ext uri="{BB962C8B-B14F-4D97-AF65-F5344CB8AC3E}">
        <p14:creationId xmlns:p14="http://schemas.microsoft.com/office/powerpoint/2010/main" val="3122145419"/>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prstClr val="white">
                    <a:lumMod val="75000"/>
                  </a:prstClr>
                </a:solidFill>
                <a:effectLst/>
                <a:uLnTx/>
                <a:uFillTx/>
                <a:latin typeface="Gill Sans MT"/>
                <a:ea typeface="+mn-ea"/>
                <a:cs typeface="+mn-cs"/>
              </a:rPr>
              <a:t>TensorFlow</a:t>
            </a:r>
            <a:endParaRPr kumimoji="0" lang="en-US" sz="26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p>
        </p:txBody>
      </p:sp>
      <p:pic>
        <p:nvPicPr>
          <p:cNvPr id="14" name="Picture 13"/>
          <p:cNvPicPr>
            <a:picLocks noChangeAspect="1"/>
          </p:cNvPicPr>
          <p:nvPr/>
        </p:nvPicPr>
        <p:blipFill>
          <a:blip r:embed="rId4">
            <a:alphaModFix amt="33000"/>
          </a:blip>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pic>
        <p:nvPicPr>
          <p:cNvPr id="31" name="Picture 30"/>
          <p:cNvPicPr>
            <a:picLocks noChangeAspect="1"/>
          </p:cNvPicPr>
          <p:nvPr/>
        </p:nvPicPr>
        <p:blipFill>
          <a:blip r:embed="rId5">
            <a:alphaModFix amt="35000"/>
          </a:blip>
          <a:stretch>
            <a:fillRect/>
          </a:stretch>
        </p:blipFill>
        <p:spPr>
          <a:xfrm>
            <a:off x="1854200" y="5025189"/>
            <a:ext cx="335588" cy="385011"/>
          </a:xfrm>
          <a:prstGeom prst="rect">
            <a:avLst/>
          </a:prstGeom>
        </p:spPr>
      </p:pic>
      <p:pic>
        <p:nvPicPr>
          <p:cNvPr id="24" name="Picture 23"/>
          <p:cNvPicPr>
            <a:picLocks noChangeAspect="1"/>
          </p:cNvPicPr>
          <p:nvPr/>
        </p:nvPicPr>
        <p:blipFill>
          <a:blip r:embed="rId6">
            <a:alphaModFix amt="37000"/>
          </a:blip>
          <a:stretch>
            <a:fillRect/>
          </a:stretch>
        </p:blipFill>
        <p:spPr>
          <a:xfrm>
            <a:off x="2209800" y="5073519"/>
            <a:ext cx="1007533" cy="273864"/>
          </a:xfrm>
          <a:prstGeom prst="rect">
            <a:avLst/>
          </a:prstGeom>
        </p:spPr>
      </p:pic>
      <p:pic>
        <p:nvPicPr>
          <p:cNvPr id="8" name="Picture 7"/>
          <p:cNvPicPr>
            <a:picLocks noChangeAspect="1"/>
          </p:cNvPicPr>
          <p:nvPr/>
        </p:nvPicPr>
        <p:blipFill>
          <a:blip r:embed="rId7">
            <a:alphaModFix amt="29000"/>
          </a:blip>
          <a:stretch>
            <a:fillRect/>
          </a:stretch>
        </p:blipFill>
        <p:spPr>
          <a:xfrm>
            <a:off x="1676400" y="4191000"/>
            <a:ext cx="1600200" cy="787443"/>
          </a:xfrm>
          <a:prstGeom prst="rect">
            <a:avLst/>
          </a:prstGeom>
        </p:spPr>
      </p:pic>
      <p:pic>
        <p:nvPicPr>
          <p:cNvPr id="26" name="Picture 25"/>
          <p:cNvPicPr>
            <a:picLocks noChangeAspect="1"/>
          </p:cNvPicPr>
          <p:nvPr/>
        </p:nvPicPr>
        <p:blipFill>
          <a:blip r:embed="rId5">
            <a:alphaModFix amt="49000"/>
          </a:blip>
          <a:stretch>
            <a:fillRect/>
          </a:stretch>
        </p:blipFill>
        <p:spPr>
          <a:xfrm>
            <a:off x="6206067" y="5101389"/>
            <a:ext cx="351568" cy="385011"/>
          </a:xfrm>
          <a:prstGeom prst="rect">
            <a:avLst/>
          </a:prstGeom>
        </p:spPr>
      </p:pic>
      <p:pic>
        <p:nvPicPr>
          <p:cNvPr id="27" name="Picture 26"/>
          <p:cNvPicPr>
            <a:picLocks noChangeAspect="1"/>
          </p:cNvPicPr>
          <p:nvPr/>
        </p:nvPicPr>
        <p:blipFill>
          <a:blip r:embed="rId6">
            <a:alphaModFix amt="35000"/>
          </a:blip>
          <a:stretch>
            <a:fillRect/>
          </a:stretch>
        </p:blipFill>
        <p:spPr>
          <a:xfrm>
            <a:off x="6578600" y="5149719"/>
            <a:ext cx="1055511" cy="273864"/>
          </a:xfrm>
          <a:prstGeom prst="rect">
            <a:avLst/>
          </a:prstGeom>
        </p:spPr>
      </p:pic>
      <p:pic>
        <p:nvPicPr>
          <p:cNvPr id="28" name="Picture 27"/>
          <p:cNvPicPr>
            <a:picLocks noChangeAspect="1"/>
          </p:cNvPicPr>
          <p:nvPr/>
        </p:nvPicPr>
        <p:blipFill>
          <a:blip r:embed="rId7">
            <a:alphaModFix amt="28000"/>
          </a:blip>
          <a:stretch>
            <a:fillRect/>
          </a:stretch>
        </p:blipFill>
        <p:spPr>
          <a:xfrm>
            <a:off x="6019800" y="4267200"/>
            <a:ext cx="1676400" cy="787443"/>
          </a:xfrm>
          <a:prstGeom prst="rect">
            <a:avLst/>
          </a:prstGeom>
        </p:spPr>
      </p:pic>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b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br>
            <a:endPar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25" name="Title 1"/>
          <p:cNvSpPr>
            <a:spLocks noGrp="1"/>
          </p:cNvSpPr>
          <p:nvPr>
            <p:ph type="title"/>
          </p:nvPr>
        </p:nvSpPr>
        <p:spPr>
          <a:xfrm>
            <a:off x="0" y="0"/>
            <a:ext cx="10210800" cy="914400"/>
          </a:xfrm>
        </p:spPr>
        <p:txBody>
          <a:bodyPr/>
          <a:lstStyle/>
          <a:p>
            <a:r>
              <a:rPr lang="en-US" dirty="0"/>
              <a:t>Workload Analysis</a:t>
            </a:r>
          </a:p>
        </p:txBody>
      </p:sp>
      <p:sp>
        <p:nvSpPr>
          <p:cNvPr id="23" name="Rectangle 22"/>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29" name="TextBox 2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33" name="Picture 32"/>
          <p:cNvPicPr>
            <a:picLocks noChangeAspect="1"/>
          </p:cNvPicPr>
          <p:nvPr/>
        </p:nvPicPr>
        <p:blipFill>
          <a:blip r:embed="rId8"/>
          <a:stretch>
            <a:fillRect/>
          </a:stretch>
        </p:blipFill>
        <p:spPr>
          <a:xfrm>
            <a:off x="1828800" y="1295400"/>
            <a:ext cx="1066800" cy="1066800"/>
          </a:xfrm>
          <a:prstGeom prst="rect">
            <a:avLst/>
          </a:prstGeom>
        </p:spPr>
      </p:pic>
    </p:spTree>
    <p:extLst>
      <p:ext uri="{BB962C8B-B14F-4D97-AF65-F5344CB8AC3E}">
        <p14:creationId xmlns:p14="http://schemas.microsoft.com/office/powerpoint/2010/main" val="581474531"/>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467100" y="4038600"/>
            <a:ext cx="14859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6167710"/>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224" name="Straight Connector 223"/>
          <p:cNvCxnSpPr/>
          <p:nvPr/>
        </p:nvCxnSpPr>
        <p:spPr>
          <a:xfrm>
            <a:off x="28194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230" name="Straight Connector 229"/>
          <p:cNvCxnSpPr/>
          <p:nvPr/>
        </p:nvCxnSpPr>
        <p:spPr>
          <a:xfrm>
            <a:off x="55626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1" name="TextBox 230"/>
          <p:cNvSpPr txBox="1"/>
          <p:nvPr/>
        </p:nvSpPr>
        <p:spPr>
          <a:xfrm>
            <a:off x="2667000" y="952381"/>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Gill Sans MT"/>
                <a:ea typeface="+mn-ea"/>
                <a:cs typeface="+mn-cs"/>
              </a:rPr>
              <a:t>Layouting</a:t>
            </a:r>
            <a:endParaRPr kumimoji="0" lang="en-US" sz="2200" b="1" i="0" u="none" strike="noStrike" kern="1200" cap="none" spc="0" normalizeH="0" baseline="0" noProof="0" dirty="0">
              <a:ln>
                <a:noFill/>
              </a:ln>
              <a:solidFill>
                <a:srgbClr val="FFFFFF"/>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36" name="Group 35"/>
          <p:cNvGrpSpPr/>
          <p:nvPr/>
        </p:nvGrpSpPr>
        <p:grpSpPr>
          <a:xfrm>
            <a:off x="4800600" y="4952999"/>
            <a:ext cx="4800600" cy="850392"/>
            <a:chOff x="-2299154" y="679007"/>
            <a:chExt cx="12249693" cy="592196"/>
          </a:xfrm>
        </p:grpSpPr>
        <p:sp>
          <p:nvSpPr>
            <p:cNvPr id="38" name="Rounded Rectangle 37"/>
            <p:cNvSpPr/>
            <p:nvPr/>
          </p:nvSpPr>
          <p:spPr bwMode="auto">
            <a:xfrm>
              <a:off x="-938077" y="679007"/>
              <a:ext cx="9527539" cy="59219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0" name="Rectangle 39"/>
            <p:cNvSpPr/>
            <p:nvPr/>
          </p:nvSpPr>
          <p:spPr>
            <a:xfrm>
              <a:off x="-2299154" y="726889"/>
              <a:ext cx="12249693" cy="53582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Gill Sans MT"/>
                  <a:ea typeface="+mn-ea"/>
                  <a:cs typeface="+mn-cs"/>
                </a:rPr>
                <a:t>paints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those objects</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a:t>
              </a:r>
              <a:br>
                <a:rPr kumimoji="0" lang="en-US" sz="2200" b="1" i="0" u="none" strike="noStrike" kern="1200" cap="none" spc="0" normalizeH="0" baseline="0" noProof="0" dirty="0">
                  <a:ln>
                    <a:noFill/>
                  </a:ln>
                  <a:solidFill>
                    <a:srgbClr val="0000FF"/>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and generates the</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bitmaps</a:t>
              </a:r>
            </a:p>
          </p:txBody>
        </p:sp>
      </p:grpSp>
      <p:grpSp>
        <p:nvGrpSpPr>
          <p:cNvPr id="98" name="Group 97"/>
          <p:cNvGrpSpPr/>
          <p:nvPr/>
        </p:nvGrpSpPr>
        <p:grpSpPr>
          <a:xfrm>
            <a:off x="1524000" y="5181600"/>
            <a:ext cx="3886200" cy="1207008"/>
            <a:chOff x="-543442" y="838201"/>
            <a:chExt cx="6403837" cy="418366"/>
          </a:xfrm>
        </p:grpSpPr>
        <p:sp>
          <p:nvSpPr>
            <p:cNvPr id="99" name="Rounded Rectangle 98"/>
            <p:cNvSpPr/>
            <p:nvPr/>
          </p:nvSpPr>
          <p:spPr bwMode="auto">
            <a:xfrm>
              <a:off x="84385" y="838201"/>
              <a:ext cx="5273748" cy="41836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100" name="Rectangle 99"/>
            <p:cNvSpPr/>
            <p:nvPr/>
          </p:nvSpPr>
          <p:spPr>
            <a:xfrm>
              <a:off x="-543442" y="864613"/>
              <a:ext cx="6403837" cy="384047"/>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calculates the</a:t>
              </a:r>
              <a:br>
                <a:rPr kumimoji="0" lang="en-US" sz="2200" b="1" i="0" u="none" strike="noStrike" kern="1200" cap="none" spc="0" normalizeH="0" baseline="0" noProof="0" dirty="0">
                  <a:ln>
                    <a:noFill/>
                  </a:ln>
                  <a:solidFill>
                    <a:prstClr val="black"/>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visual</a:t>
              </a:r>
              <a:r>
                <a:rPr kumimoji="0" lang="ar-IQ" sz="2200" b="1" i="0" u="none" strike="noStrike" kern="1200" cap="none" spc="0" normalizeH="0" baseline="0" noProof="0" dirty="0">
                  <a:ln>
                    <a:noFill/>
                  </a:ln>
                  <a:solidFill>
                    <a:srgbClr val="0000FF"/>
                  </a:solidFill>
                  <a:effectLst/>
                  <a:uLnTx/>
                  <a:uFillTx/>
                  <a:latin typeface="Gill Sans MT"/>
                  <a:ea typeface="+mn-ea"/>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elements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position</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of each </a:t>
              </a:r>
              <a:r>
                <a:rPr kumimoji="0" lang="en-US" sz="2200" b="1" i="1" u="sng" strike="noStrike" kern="1200" cap="none" spc="0" normalizeH="0" baseline="0" noProof="0" dirty="0">
                  <a:ln>
                    <a:noFill/>
                  </a:ln>
                  <a:solidFill>
                    <a:prstClr val="black"/>
                  </a:solidFill>
                  <a:effectLst/>
                  <a:uLnTx/>
                  <a:uFillTx/>
                  <a:latin typeface="Gill Sans MT"/>
                  <a:ea typeface="+mn-ea"/>
                  <a:cs typeface="+mn-cs"/>
                </a:rPr>
                <a:t>object</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p:txBody>
        </p:sp>
      </p:gr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505200" y="4038600"/>
            <a:ext cx="14478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724400" y="1849161"/>
            <a:ext cx="4343400" cy="1122640"/>
            <a:chOff x="-3684537" y="679008"/>
            <a:chExt cx="14546511" cy="781784"/>
          </a:xfrm>
        </p:grpSpPr>
        <p:sp>
          <p:nvSpPr>
            <p:cNvPr id="42" name="Rounded Rectangle 41"/>
            <p:cNvSpPr/>
            <p:nvPr/>
          </p:nvSpPr>
          <p:spPr bwMode="auto">
            <a:xfrm>
              <a:off x="-2408527" y="679008"/>
              <a:ext cx="12504895" cy="63677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3" name="Rectangle 42"/>
            <p:cNvSpPr/>
            <p:nvPr/>
          </p:nvSpPr>
          <p:spPr>
            <a:xfrm>
              <a:off x="-3684537" y="732072"/>
              <a:ext cx="14546511" cy="7287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assembles all layers</a:t>
              </a:r>
              <a:br>
                <a:rPr kumimoji="0" lang="en-US" sz="2200" b="1" i="0" u="none" strike="noStrike" kern="1200" cap="none" spc="0" normalizeH="0" baseline="0" noProof="0" dirty="0">
                  <a:ln>
                    <a:noFill/>
                  </a:ln>
                  <a:solidFill>
                    <a:srgbClr val="000000"/>
                  </a:solidFill>
                  <a:effectLst/>
                  <a:uLnTx/>
                  <a:uFillTx/>
                  <a:latin typeface="Gill Sans MT"/>
                  <a:ea typeface="+mn-ea"/>
                  <a:cs typeface="+mn-cs"/>
                </a:rPr>
              </a:br>
              <a:r>
                <a:rPr kumimoji="0" lang="en-US" sz="2200" b="1" i="0" u="none" strike="noStrike" kern="1200" cap="none" spc="0" normalizeH="0" baseline="0" noProof="0" dirty="0">
                  <a:ln>
                    <a:noFill/>
                  </a:ln>
                  <a:solidFill>
                    <a:srgbClr val="000000"/>
                  </a:solidFill>
                  <a:effectLst/>
                  <a:uLnTx/>
                  <a:uFillTx/>
                  <a:latin typeface="Gill Sans MT"/>
                  <a:ea typeface="+mn-ea"/>
                  <a:cs typeface="+mn-cs"/>
                </a:rPr>
                <a:t>into a final screen image</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spTree>
    <p:extLst>
      <p:ext uri="{BB962C8B-B14F-4D97-AF65-F5344CB8AC3E}">
        <p14:creationId xmlns:p14="http://schemas.microsoft.com/office/powerpoint/2010/main" val="145239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0"/>
                                        </p:tgtEl>
                                        <p:attrNameLst>
                                          <p:attrName>style.visibility</p:attrName>
                                        </p:attrNameLst>
                                      </p:cBhvr>
                                      <p:to>
                                        <p:strVal val="visible"/>
                                      </p:to>
                                    </p:set>
                                    <p:animEffect transition="in" filter="fade">
                                      <p:cBhvr>
                                        <p:cTn id="12" dur="500"/>
                                        <p:tgtEl>
                                          <p:spTgt spid="22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8"/>
                                        </p:tgtEl>
                                        <p:attrNameLst>
                                          <p:attrName>style.visibility</p:attrName>
                                        </p:attrNameLst>
                                      </p:cBhvr>
                                      <p:to>
                                        <p:strVal val="visible"/>
                                      </p:to>
                                    </p:set>
                                    <p:animEffect transition="in" filter="fade">
                                      <p:cBhvr>
                                        <p:cTn id="15" dur="500"/>
                                        <p:tgtEl>
                                          <p:spTgt spid="2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21"/>
                                        </p:tgtEl>
                                        <p:attrNameLst>
                                          <p:attrName>style.visibility</p:attrName>
                                        </p:attrNameLst>
                                      </p:cBhvr>
                                      <p:to>
                                        <p:strVal val="visible"/>
                                      </p:to>
                                    </p:set>
                                    <p:animEffect transition="in" filter="fade">
                                      <p:cBhvr>
                                        <p:cTn id="18" dur="500"/>
                                        <p:tgtEl>
                                          <p:spTgt spid="22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9"/>
                                        </p:tgtEl>
                                        <p:attrNameLst>
                                          <p:attrName>style.visibility</p:attrName>
                                        </p:attrNameLst>
                                      </p:cBhvr>
                                      <p:to>
                                        <p:strVal val="visible"/>
                                      </p:to>
                                    </p:set>
                                    <p:animEffect transition="in" filter="fade">
                                      <p:cBhvr>
                                        <p:cTn id="21" dur="500"/>
                                        <p:tgtEl>
                                          <p:spTgt spid="219"/>
                                        </p:tgtEl>
                                      </p:cBhvr>
                                    </p:animEffec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224"/>
                                        </p:tgtEl>
                                        <p:attrNameLst>
                                          <p:attrName>style.visibility</p:attrName>
                                        </p:attrNameLst>
                                      </p:cBhvr>
                                      <p:to>
                                        <p:strVal val="visible"/>
                                      </p:to>
                                    </p:set>
                                    <p:animEffect transition="in" filter="fade">
                                      <p:cBhvr>
                                        <p:cTn id="25" dur="500"/>
                                        <p:tgtEl>
                                          <p:spTgt spid="2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26"/>
                                        </p:tgtEl>
                                        <p:attrNameLst>
                                          <p:attrName>style.visibility</p:attrName>
                                        </p:attrNameLst>
                                      </p:cBhvr>
                                      <p:to>
                                        <p:strVal val="visible"/>
                                      </p:to>
                                    </p:set>
                                    <p:animEffect transition="in" filter="fade">
                                      <p:cBhvr>
                                        <p:cTn id="28" dur="500"/>
                                        <p:tgtEl>
                                          <p:spTgt spid="22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29"/>
                                        </p:tgtEl>
                                        <p:attrNameLst>
                                          <p:attrName>style.visibility</p:attrName>
                                        </p:attrNameLst>
                                      </p:cBhvr>
                                      <p:to>
                                        <p:strVal val="visible"/>
                                      </p:to>
                                    </p:set>
                                    <p:animEffect transition="in" filter="fade">
                                      <p:cBhvr>
                                        <p:cTn id="33" dur="500"/>
                                        <p:tgtEl>
                                          <p:spTgt spid="22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28"/>
                                        </p:tgtEl>
                                        <p:attrNameLst>
                                          <p:attrName>style.visibility</p:attrName>
                                        </p:attrNameLst>
                                      </p:cBhvr>
                                      <p:to>
                                        <p:strVal val="visible"/>
                                      </p:to>
                                    </p:set>
                                    <p:animEffect transition="in" filter="fade">
                                      <p:cBhvr>
                                        <p:cTn id="36" dur="500"/>
                                        <p:tgtEl>
                                          <p:spTgt spid="228"/>
                                        </p:tgtEl>
                                      </p:cBhvr>
                                    </p:animEffect>
                                  </p:childTnLst>
                                </p:cTn>
                              </p:par>
                            </p:childTnLst>
                          </p:cTn>
                        </p:par>
                        <p:par>
                          <p:cTn id="37" fill="hold">
                            <p:stCondLst>
                              <p:cond delay="500"/>
                            </p:stCondLst>
                            <p:childTnLst>
                              <p:par>
                                <p:cTn id="38" presetID="10" presetClass="entr" presetSubtype="0" fill="hold" nodeType="afterEffect">
                                  <p:stCondLst>
                                    <p:cond delay="0"/>
                                  </p:stCondLst>
                                  <p:childTnLst>
                                    <p:set>
                                      <p:cBhvr>
                                        <p:cTn id="39" dur="1" fill="hold">
                                          <p:stCondLst>
                                            <p:cond delay="0"/>
                                          </p:stCondLst>
                                        </p:cTn>
                                        <p:tgtEl>
                                          <p:spTgt spid="230"/>
                                        </p:tgtEl>
                                        <p:attrNameLst>
                                          <p:attrName>style.visibility</p:attrName>
                                        </p:attrNameLst>
                                      </p:cBhvr>
                                      <p:to>
                                        <p:strVal val="visible"/>
                                      </p:to>
                                    </p:set>
                                    <p:animEffect transition="in" filter="fade">
                                      <p:cBhvr>
                                        <p:cTn id="40" dur="500"/>
                                        <p:tgtEl>
                                          <p:spTgt spid="2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1"/>
                                        </p:tgtEl>
                                        <p:attrNameLst>
                                          <p:attrName>style.visibility</p:attrName>
                                        </p:attrNameLst>
                                      </p:cBhvr>
                                      <p:to>
                                        <p:strVal val="visible"/>
                                      </p:to>
                                    </p:set>
                                    <p:animEffect transition="in" filter="fade">
                                      <p:cBhvr>
                                        <p:cTn id="43" dur="500"/>
                                        <p:tgtEl>
                                          <p:spTgt spid="231"/>
                                        </p:tgtEl>
                                      </p:cBhvr>
                                    </p:animEffect>
                                  </p:childTnLst>
                                </p:cTn>
                              </p:par>
                            </p:childTnLst>
                          </p:cTn>
                        </p:par>
                        <p:par>
                          <p:cTn id="44" fill="hold">
                            <p:stCondLst>
                              <p:cond delay="1000"/>
                            </p:stCondLst>
                            <p:childTnLst>
                              <p:par>
                                <p:cTn id="45" presetID="10" presetClass="entr" presetSubtype="0"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fade">
                                      <p:cBhvr>
                                        <p:cTn id="47" dur="500"/>
                                        <p:tgtEl>
                                          <p:spTgt spid="98"/>
                                        </p:tgtEl>
                                      </p:cBhvr>
                                    </p:animEffect>
                                  </p:childTnLst>
                                </p:cTn>
                              </p:par>
                              <p:par>
                                <p:cTn id="48" presetID="10" presetClass="entr" presetSubtype="0" fill="hold" nodeType="withEffect">
                                  <p:stCondLst>
                                    <p:cond delay="0"/>
                                  </p:stCondLst>
                                  <p:childTnLst>
                                    <p:set>
                                      <p:cBhvr>
                                        <p:cTn id="49" dur="1" fill="hold">
                                          <p:stCondLst>
                                            <p:cond delay="0"/>
                                          </p:stCondLst>
                                        </p:cTn>
                                        <p:tgtEl>
                                          <p:spTgt spid="53"/>
                                        </p:tgtEl>
                                        <p:attrNameLst>
                                          <p:attrName>style.visibility</p:attrName>
                                        </p:attrNameLst>
                                      </p:cBhvr>
                                      <p:to>
                                        <p:strVal val="visible"/>
                                      </p:to>
                                    </p:set>
                                    <p:animEffect transition="in" filter="fade">
                                      <p:cBhvr>
                                        <p:cTn id="50" dur="500"/>
                                        <p:tgtEl>
                                          <p:spTgt spid="53"/>
                                        </p:tgtEl>
                                      </p:cBhvr>
                                    </p:animEffect>
                                  </p:childTnLst>
                                </p:cTn>
                              </p:par>
                              <p:par>
                                <p:cTn id="51" presetID="10" presetClass="entr" presetSubtype="0" fill="hold" nodeType="withEffect">
                                  <p:stCondLst>
                                    <p:cond delay="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500"/>
                                        <p:tgtEl>
                                          <p:spTgt spid="5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98"/>
                                        </p:tgtEl>
                                      </p:cBhvr>
                                    </p:animEffect>
                                    <p:set>
                                      <p:cBhvr>
                                        <p:cTn id="58" dur="1" fill="hold">
                                          <p:stCondLst>
                                            <p:cond delay="499"/>
                                          </p:stCondLst>
                                        </p:cTn>
                                        <p:tgtEl>
                                          <p:spTgt spid="98"/>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53"/>
                                        </p:tgtEl>
                                      </p:cBhvr>
                                    </p:animEffect>
                                    <p:set>
                                      <p:cBhvr>
                                        <p:cTn id="61" dur="1" fill="hold">
                                          <p:stCondLst>
                                            <p:cond delay="499"/>
                                          </p:stCondLst>
                                        </p:cTn>
                                        <p:tgtEl>
                                          <p:spTgt spid="53"/>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57"/>
                                        </p:tgtEl>
                                      </p:cBhvr>
                                    </p:animEffect>
                                    <p:set>
                                      <p:cBhvr>
                                        <p:cTn id="64" dur="1" fill="hold">
                                          <p:stCondLst>
                                            <p:cond delay="499"/>
                                          </p:stCondLst>
                                        </p:cTn>
                                        <p:tgtEl>
                                          <p:spTgt spid="57"/>
                                        </p:tgtEl>
                                        <p:attrNameLst>
                                          <p:attrName>style.visibility</p:attrName>
                                        </p:attrNameLst>
                                      </p:cBhvr>
                                      <p:to>
                                        <p:strVal val="hidden"/>
                                      </p:to>
                                    </p:set>
                                  </p:childTnLst>
                                </p:cTn>
                              </p:par>
                            </p:childTnLst>
                          </p:cTn>
                        </p:par>
                        <p:par>
                          <p:cTn id="65" fill="hold">
                            <p:stCondLst>
                              <p:cond delay="500"/>
                            </p:stCondLst>
                            <p:childTnLst>
                              <p:par>
                                <p:cTn id="66" presetID="10" presetClass="entr" presetSubtype="0" fill="hold" grpId="0" nodeType="afterEffect">
                                  <p:stCondLst>
                                    <p:cond delay="0"/>
                                  </p:stCondLst>
                                  <p:childTnLst>
                                    <p:set>
                                      <p:cBhvr>
                                        <p:cTn id="67" dur="1" fill="hold">
                                          <p:stCondLst>
                                            <p:cond delay="0"/>
                                          </p:stCondLst>
                                        </p:cTn>
                                        <p:tgtEl>
                                          <p:spTgt spid="234"/>
                                        </p:tgtEl>
                                        <p:attrNameLst>
                                          <p:attrName>style.visibility</p:attrName>
                                        </p:attrNameLst>
                                      </p:cBhvr>
                                      <p:to>
                                        <p:strVal val="visible"/>
                                      </p:to>
                                    </p:set>
                                    <p:animEffect transition="in" filter="fade">
                                      <p:cBhvr>
                                        <p:cTn id="68" dur="500"/>
                                        <p:tgtEl>
                                          <p:spTgt spid="23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36"/>
                                        </p:tgtEl>
                                        <p:attrNameLst>
                                          <p:attrName>style.visibility</p:attrName>
                                        </p:attrNameLst>
                                      </p:cBhvr>
                                      <p:to>
                                        <p:strVal val="visible"/>
                                      </p:to>
                                    </p:set>
                                    <p:animEffect transition="in" filter="fade">
                                      <p:cBhvr>
                                        <p:cTn id="71" dur="500"/>
                                        <p:tgtEl>
                                          <p:spTgt spid="236"/>
                                        </p:tgtEl>
                                      </p:cBhvr>
                                    </p:animEffect>
                                  </p:childTnLst>
                                </p:cTn>
                              </p:par>
                            </p:childTnLst>
                          </p:cTn>
                        </p:par>
                        <p:par>
                          <p:cTn id="72" fill="hold">
                            <p:stCondLst>
                              <p:cond delay="1000"/>
                            </p:stCondLst>
                            <p:childTnLst>
                              <p:par>
                                <p:cTn id="73" presetID="10" presetClass="entr" presetSubtype="0"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fade">
                                      <p:cBhvr>
                                        <p:cTn id="75" dur="500"/>
                                        <p:tgtEl>
                                          <p:spTgt spid="36"/>
                                        </p:tgtEl>
                                      </p:cBhvr>
                                    </p:animEffect>
                                  </p:childTnLst>
                                </p:cTn>
                              </p:par>
                              <p:par>
                                <p:cTn id="76" presetID="10" presetClass="entr" presetSubtype="0" fill="hold" nodeType="withEffect">
                                  <p:stCondLst>
                                    <p:cond delay="0"/>
                                  </p:stCondLst>
                                  <p:childTnLst>
                                    <p:set>
                                      <p:cBhvr>
                                        <p:cTn id="77" dur="1" fill="hold">
                                          <p:stCondLst>
                                            <p:cond delay="0"/>
                                          </p:stCondLst>
                                        </p:cTn>
                                        <p:tgtEl>
                                          <p:spTgt spid="76"/>
                                        </p:tgtEl>
                                        <p:attrNameLst>
                                          <p:attrName>style.visibility</p:attrName>
                                        </p:attrNameLst>
                                      </p:cBhvr>
                                      <p:to>
                                        <p:strVal val="visible"/>
                                      </p:to>
                                    </p:set>
                                    <p:animEffect transition="in" filter="fade">
                                      <p:cBhvr>
                                        <p:cTn id="78" dur="500"/>
                                        <p:tgtEl>
                                          <p:spTgt spid="7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36"/>
                                        </p:tgtEl>
                                      </p:cBhvr>
                                    </p:animEffect>
                                    <p:set>
                                      <p:cBhvr>
                                        <p:cTn id="83" dur="1" fill="hold">
                                          <p:stCondLst>
                                            <p:cond delay="499"/>
                                          </p:stCondLst>
                                        </p:cTn>
                                        <p:tgtEl>
                                          <p:spTgt spid="36"/>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76"/>
                                        </p:tgtEl>
                                      </p:cBhvr>
                                    </p:animEffect>
                                    <p:set>
                                      <p:cBhvr>
                                        <p:cTn id="86" dur="1" fill="hold">
                                          <p:stCondLst>
                                            <p:cond delay="499"/>
                                          </p:stCondLst>
                                        </p:cTn>
                                        <p:tgtEl>
                                          <p:spTgt spid="76"/>
                                        </p:tgtEl>
                                        <p:attrNameLst>
                                          <p:attrName>style.visibility</p:attrName>
                                        </p:attrNameLst>
                                      </p:cBhvr>
                                      <p:to>
                                        <p:strVal val="hidden"/>
                                      </p:to>
                                    </p:set>
                                  </p:childTnLst>
                                </p:cTn>
                              </p:par>
                            </p:childTnLst>
                          </p:cTn>
                        </p:par>
                        <p:par>
                          <p:cTn id="87" fill="hold">
                            <p:stCondLst>
                              <p:cond delay="500"/>
                            </p:stCondLst>
                            <p:childTnLst>
                              <p:par>
                                <p:cTn id="88" presetID="10" presetClass="entr" presetSubtype="0" fill="hold" grpId="0" nodeType="afterEffect">
                                  <p:stCondLst>
                                    <p:cond delay="0"/>
                                  </p:stCondLst>
                                  <p:childTnLst>
                                    <p:set>
                                      <p:cBhvr>
                                        <p:cTn id="89" dur="1" fill="hold">
                                          <p:stCondLst>
                                            <p:cond delay="0"/>
                                          </p:stCondLst>
                                        </p:cTn>
                                        <p:tgtEl>
                                          <p:spTgt spid="235"/>
                                        </p:tgtEl>
                                        <p:attrNameLst>
                                          <p:attrName>style.visibility</p:attrName>
                                        </p:attrNameLst>
                                      </p:cBhvr>
                                      <p:to>
                                        <p:strVal val="visible"/>
                                      </p:to>
                                    </p:set>
                                    <p:animEffect transition="in" filter="fade">
                                      <p:cBhvr>
                                        <p:cTn id="90" dur="500"/>
                                        <p:tgtEl>
                                          <p:spTgt spid="235"/>
                                        </p:tgtEl>
                                      </p:cBhvr>
                                    </p:animEffect>
                                  </p:childTnLst>
                                </p:cTn>
                              </p:par>
                            </p:childTnLst>
                          </p:cTn>
                        </p:par>
                        <p:par>
                          <p:cTn id="91" fill="hold">
                            <p:stCondLst>
                              <p:cond delay="1000"/>
                            </p:stCondLst>
                            <p:childTnLst>
                              <p:par>
                                <p:cTn id="92" presetID="10" presetClass="entr" presetSubtype="0" fill="hold" nodeType="afterEffect">
                                  <p:stCondLst>
                                    <p:cond delay="0"/>
                                  </p:stCondLst>
                                  <p:childTnLst>
                                    <p:set>
                                      <p:cBhvr>
                                        <p:cTn id="93" dur="1" fill="hold">
                                          <p:stCondLst>
                                            <p:cond delay="0"/>
                                          </p:stCondLst>
                                        </p:cTn>
                                        <p:tgtEl>
                                          <p:spTgt spid="110"/>
                                        </p:tgtEl>
                                        <p:attrNameLst>
                                          <p:attrName>style.visibility</p:attrName>
                                        </p:attrNameLst>
                                      </p:cBhvr>
                                      <p:to>
                                        <p:strVal val="visible"/>
                                      </p:to>
                                    </p:set>
                                    <p:animEffect transition="in" filter="fade">
                                      <p:cBhvr>
                                        <p:cTn id="94" dur="500"/>
                                        <p:tgtEl>
                                          <p:spTgt spid="110"/>
                                        </p:tgtEl>
                                      </p:cBhvr>
                                    </p:animEffect>
                                  </p:childTnLst>
                                </p:cTn>
                              </p:par>
                              <p:par>
                                <p:cTn id="95" presetID="10" presetClass="entr" presetSubtype="0" fill="hold" nodeType="with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nodeType="clickEffect">
                                  <p:stCondLst>
                                    <p:cond delay="0"/>
                                  </p:stCondLst>
                                  <p:childTnLst>
                                    <p:animEffect transition="out" filter="fade">
                                      <p:cBhvr>
                                        <p:cTn id="101" dur="500"/>
                                        <p:tgtEl>
                                          <p:spTgt spid="41"/>
                                        </p:tgtEl>
                                      </p:cBhvr>
                                    </p:animEffect>
                                    <p:set>
                                      <p:cBhvr>
                                        <p:cTn id="102" dur="1" fill="hold">
                                          <p:stCondLst>
                                            <p:cond delay="499"/>
                                          </p:stCondLst>
                                        </p:cTn>
                                        <p:tgtEl>
                                          <p:spTgt spid="41"/>
                                        </p:tgtEl>
                                        <p:attrNameLst>
                                          <p:attrName>style.visibility</p:attrName>
                                        </p:attrNameLst>
                                      </p:cBhvr>
                                      <p:to>
                                        <p:strVal val="hidden"/>
                                      </p:to>
                                    </p:set>
                                  </p:childTnLst>
                                </p:cTn>
                              </p:par>
                              <p:par>
                                <p:cTn id="103" presetID="10" presetClass="exit" presetSubtype="0" fill="hold" nodeType="withEffect">
                                  <p:stCondLst>
                                    <p:cond delay="0"/>
                                  </p:stCondLst>
                                  <p:childTnLst>
                                    <p:animEffect transition="out" filter="fade">
                                      <p:cBhvr>
                                        <p:cTn id="104" dur="500"/>
                                        <p:tgtEl>
                                          <p:spTgt spid="110"/>
                                        </p:tgtEl>
                                      </p:cBhvr>
                                    </p:animEffect>
                                    <p:set>
                                      <p:cBhvr>
                                        <p:cTn id="105" dur="1" fill="hold">
                                          <p:stCondLst>
                                            <p:cond delay="499"/>
                                          </p:stCondLst>
                                        </p:cTn>
                                        <p:tgtEl>
                                          <p:spTgt spid="1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18" grpId="0" animBg="1"/>
      <p:bldP spid="219" grpId="0" animBg="1"/>
      <p:bldP spid="220" grpId="0" animBg="1"/>
      <p:bldP spid="221" grpId="0" animBg="1"/>
      <p:bldP spid="226" grpId="0"/>
      <p:bldP spid="228" grpId="0" animBg="1"/>
      <p:bldP spid="229" grpId="0" animBg="1"/>
      <p:bldP spid="231" grpId="0"/>
      <p:bldP spid="234" grpId="0" animBg="1"/>
      <p:bldP spid="235" grpId="0" animBg="1"/>
      <p:bldP spid="236" grpId="0"/>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Browser Analysis</a:t>
            </a:r>
          </a:p>
        </p:txBody>
      </p:sp>
      <p:sp>
        <p:nvSpPr>
          <p:cNvPr id="3" name="Content Placeholder 2"/>
          <p:cNvSpPr>
            <a:spLocks noGrp="1"/>
          </p:cNvSpPr>
          <p:nvPr>
            <p:ph idx="1"/>
          </p:nvPr>
        </p:nvSpPr>
        <p:spPr>
          <a:xfrm>
            <a:off x="152400" y="1143000"/>
            <a:ext cx="8991600" cy="5257800"/>
          </a:xfrm>
        </p:spPr>
        <p:txBody>
          <a:bodyPr>
            <a:normAutofit/>
          </a:bodyPr>
          <a:lstStyle/>
          <a:p>
            <a:pPr lvl="0"/>
            <a:r>
              <a:rPr lang="en-US" sz="2800" dirty="0">
                <a:solidFill>
                  <a:schemeClr val="tx2"/>
                </a:solidFill>
              </a:rPr>
              <a:t>To satisfy user experience, the browser must provide:</a:t>
            </a:r>
          </a:p>
          <a:p>
            <a:pPr lvl="1"/>
            <a:r>
              <a:rPr lang="en-US" sz="2400" dirty="0">
                <a:solidFill>
                  <a:srgbClr val="595959"/>
                </a:solidFill>
              </a:rPr>
              <a:t>Fast </a:t>
            </a:r>
            <a:r>
              <a:rPr lang="en-US" sz="2400" dirty="0">
                <a:solidFill>
                  <a:srgbClr val="0000FF"/>
                </a:solidFill>
              </a:rPr>
              <a:t>loading </a:t>
            </a:r>
            <a:r>
              <a:rPr lang="en-US" sz="2400" dirty="0"/>
              <a:t>of webpages</a:t>
            </a:r>
          </a:p>
          <a:p>
            <a:pPr lvl="1"/>
            <a:r>
              <a:rPr lang="en-US" sz="2400" dirty="0">
                <a:solidFill>
                  <a:srgbClr val="595959"/>
                </a:solidFill>
              </a:rPr>
              <a:t>Smooth </a:t>
            </a:r>
            <a:r>
              <a:rPr lang="en-US" sz="2400" dirty="0">
                <a:solidFill>
                  <a:srgbClr val="0000FF"/>
                </a:solidFill>
              </a:rPr>
              <a:t>scrolling</a:t>
            </a:r>
            <a:r>
              <a:rPr lang="en-US" sz="2400" dirty="0">
                <a:solidFill>
                  <a:srgbClr val="595959"/>
                </a:solidFill>
              </a:rPr>
              <a:t> of webpages</a:t>
            </a:r>
          </a:p>
          <a:p>
            <a:pPr lvl="1"/>
            <a:r>
              <a:rPr lang="en-US" sz="2400" dirty="0">
                <a:solidFill>
                  <a:srgbClr val="595959"/>
                </a:solidFill>
              </a:rPr>
              <a:t>Quick </a:t>
            </a:r>
            <a:r>
              <a:rPr lang="en-US" sz="2400" dirty="0">
                <a:solidFill>
                  <a:srgbClr val="0000FF"/>
                </a:solidFill>
              </a:rPr>
              <a:t>switching</a:t>
            </a:r>
            <a:r>
              <a:rPr lang="en-US" sz="2400" dirty="0">
                <a:solidFill>
                  <a:srgbClr val="595959"/>
                </a:solidFill>
              </a:rPr>
              <a:t> between browser tabs</a:t>
            </a:r>
            <a:endParaRPr lang="en-US" sz="2400" dirty="0">
              <a:solidFill>
                <a:srgbClr val="0000FF"/>
              </a:solidFill>
            </a:endParaRPr>
          </a:p>
          <a:p>
            <a:pPr lvl="1"/>
            <a:endParaRPr lang="en-US" sz="2400" dirty="0">
              <a:solidFill>
                <a:srgbClr val="595959"/>
              </a:solidFill>
            </a:endParaRPr>
          </a:p>
          <a:p>
            <a:pPr lvl="0"/>
            <a:r>
              <a:rPr lang="en-US" sz="2800" dirty="0">
                <a:solidFill>
                  <a:schemeClr val="tx2"/>
                </a:solidFill>
              </a:rPr>
              <a:t>We focus on two important user interactions:</a:t>
            </a:r>
            <a:br>
              <a:rPr lang="en-US" sz="2800" dirty="0">
                <a:solidFill>
                  <a:schemeClr val="tx2"/>
                </a:solidFill>
              </a:rPr>
            </a:br>
            <a:r>
              <a:rPr lang="en-US" sz="2800" dirty="0">
                <a:solidFill>
                  <a:schemeClr val="tx2"/>
                </a:solidFill>
              </a:rPr>
              <a:t> 1)  </a:t>
            </a:r>
            <a:r>
              <a:rPr lang="en-US" sz="2800" dirty="0">
                <a:solidFill>
                  <a:srgbClr val="0000FF"/>
                </a:solidFill>
              </a:rPr>
              <a:t>Page Scrolling </a:t>
            </a:r>
            <a:br>
              <a:rPr lang="en-US" sz="2800" dirty="0">
                <a:solidFill>
                  <a:srgbClr val="0000FF"/>
                </a:solidFill>
              </a:rPr>
            </a:br>
            <a:r>
              <a:rPr lang="en-US" sz="2800" dirty="0">
                <a:solidFill>
                  <a:srgbClr val="0000FF"/>
                </a:solidFill>
              </a:rPr>
              <a:t> </a:t>
            </a:r>
            <a:r>
              <a:rPr lang="en-US" sz="2800" dirty="0">
                <a:solidFill>
                  <a:schemeClr val="tx2"/>
                </a:solidFill>
              </a:rPr>
              <a:t>2)   </a:t>
            </a:r>
            <a:r>
              <a:rPr lang="en-US" sz="2800" dirty="0">
                <a:solidFill>
                  <a:srgbClr val="0000FF"/>
                </a:solidFill>
              </a:rPr>
              <a:t>Tab Switching</a:t>
            </a:r>
          </a:p>
          <a:p>
            <a:pPr lvl="1"/>
            <a:r>
              <a:rPr lang="en-US" sz="2400" dirty="0">
                <a:solidFill>
                  <a:srgbClr val="595959"/>
                </a:solidFill>
              </a:rPr>
              <a:t>Both include </a:t>
            </a:r>
            <a:r>
              <a:rPr lang="en-US" sz="2400" u="sng" dirty="0">
                <a:solidFill>
                  <a:srgbClr val="595959"/>
                </a:solidFill>
              </a:rPr>
              <a:t>page loading</a:t>
            </a:r>
          </a:p>
          <a:p>
            <a:pPr lvl="1"/>
            <a:endParaRPr lang="en-US" sz="1600" dirty="0">
              <a:solidFill>
                <a:srgbClr val="595959"/>
              </a:solidFill>
            </a:endParaRPr>
          </a:p>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48554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animEffect transition="in" filter="fade">
                                      <p:cBhvr>
                                        <p:cTn id="21" dur="500"/>
                                        <p:tgtEl>
                                          <p:spTgt spid="3">
                                            <p:txEl>
                                              <p:pRg st="5" end="5"/>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3">
                                            <p:txEl>
                                              <p:pRg st="6" end="6"/>
                                            </p:txEl>
                                          </p:spTgt>
                                        </p:tgtEl>
                                        <p:attrNameLst>
                                          <p:attrName>style.visibility</p:attrName>
                                        </p:attrNameLst>
                                      </p:cBhvr>
                                      <p:to>
                                        <p:strVal val="visible"/>
                                      </p:to>
                                    </p:set>
                                    <p:animEffect transition="in" filter="fade">
                                      <p:cBhvr>
                                        <p:cTn id="24"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Scrolling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877740485"/>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906000" cy="914400"/>
          </a:xfrm>
        </p:spPr>
        <p:txBody>
          <a:bodyPr/>
          <a:lstStyle/>
          <a:p>
            <a:r>
              <a:rPr lang="en-US" sz="4000" dirty="0"/>
              <a:t>What Does Happen During Scrolling?</a:t>
            </a:r>
          </a:p>
        </p:txBody>
      </p:sp>
      <p:sp>
        <p:nvSpPr>
          <p:cNvPr id="3" name="Content Placeholder 2"/>
          <p:cNvSpPr>
            <a:spLocks noGrp="1"/>
          </p:cNvSpPr>
          <p:nvPr>
            <p:ph idx="1"/>
          </p:nvPr>
        </p:nvSpPr>
        <p:spPr>
          <a:xfrm>
            <a:off x="762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Composi-itng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grpSp>
        <p:nvGrpSpPr>
          <p:cNvPr id="28" name="Group 27"/>
          <p:cNvGrpSpPr/>
          <p:nvPr/>
        </p:nvGrpSpPr>
        <p:grpSpPr>
          <a:xfrm>
            <a:off x="9753600" y="1648968"/>
            <a:ext cx="5638800" cy="941832"/>
            <a:chOff x="-4918784" y="732071"/>
            <a:chExt cx="16481404" cy="903816"/>
          </a:xfrm>
        </p:grpSpPr>
        <p:sp>
          <p:nvSpPr>
            <p:cNvPr id="29" name="Rounded Rectangle 28"/>
            <p:cNvSpPr/>
            <p:nvPr/>
          </p:nvSpPr>
          <p:spPr bwMode="auto">
            <a:xfrm>
              <a:off x="-4696062" y="732071"/>
              <a:ext cx="16258682" cy="90381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0" name="Rectangle 29"/>
            <p:cNvSpPr/>
            <p:nvPr/>
          </p:nvSpPr>
          <p:spPr>
            <a:xfrm>
              <a:off x="-4918784" y="798054"/>
              <a:ext cx="16481404" cy="79745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Rasterization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generates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bitmap</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sends it to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GPU</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p>
          </p:txBody>
        </p:sp>
      </p:grpSp>
      <p:sp>
        <p:nvSpPr>
          <p:cNvPr id="31" name="Rounded Rectangle 30"/>
          <p:cNvSpPr/>
          <p:nvPr/>
        </p:nvSpPr>
        <p:spPr>
          <a:xfrm>
            <a:off x="6781800" y="4238190"/>
            <a:ext cx="1371600" cy="714810"/>
          </a:xfrm>
          <a:prstGeom prst="roundRect">
            <a:avLst/>
          </a:prstGeom>
          <a:solidFill>
            <a:schemeClr val="bg2">
              <a:lumMod val="25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32" name="Elbow Connector 31"/>
          <p:cNvCxnSpPr>
            <a:endCxn id="31" idx="1"/>
          </p:cNvCxnSpPr>
          <p:nvPr/>
        </p:nvCxnSpPr>
        <p:spPr>
          <a:xfrm rot="16200000" flipH="1">
            <a:off x="6293753" y="4107547"/>
            <a:ext cx="633195" cy="342900"/>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3" name="Elbow Connector 32"/>
          <p:cNvCxnSpPr>
            <a:stCxn id="31" idx="3"/>
          </p:cNvCxnSpPr>
          <p:nvPr/>
        </p:nvCxnSpPr>
        <p:spPr>
          <a:xfrm flipV="1">
            <a:off x="8153400" y="3962400"/>
            <a:ext cx="152400" cy="633195"/>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2971800" y="5303521"/>
            <a:ext cx="5791201" cy="1325879"/>
            <a:chOff x="-4694065" y="811665"/>
            <a:chExt cx="16296395" cy="955146"/>
          </a:xfrm>
        </p:grpSpPr>
        <p:sp>
          <p:nvSpPr>
            <p:cNvPr id="35" name="Rounded Rectangle 34"/>
            <p:cNvSpPr/>
            <p:nvPr/>
          </p:nvSpPr>
          <p:spPr bwMode="auto">
            <a:xfrm>
              <a:off x="-4694065" y="811665"/>
              <a:ext cx="16296395" cy="95514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6" name="Rectangle 35"/>
            <p:cNvSpPr/>
            <p:nvPr/>
          </p:nvSpPr>
          <p:spPr>
            <a:xfrm>
              <a:off x="-4694065" y="833622"/>
              <a:ext cx="16296392" cy="86470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to minimize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cache misses </a:t>
              </a:r>
              <a:br>
                <a:rPr kumimoji="0" lang="en-US" sz="2400" b="1" i="0" u="none" strike="noStrike" kern="1200" cap="none" spc="0" normalizeH="0" baseline="0" noProof="0" dirty="0">
                  <a:ln>
                    <a:noFill/>
                  </a:ln>
                  <a:solidFill>
                    <a:srgbClr val="C00000"/>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graphics driver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reorganizes the bitmaps</a:t>
              </a:r>
            </a:p>
          </p:txBody>
        </p:sp>
      </p:grpSp>
      <p:sp>
        <p:nvSpPr>
          <p:cNvPr id="40" name="Rounded Rectangle 39"/>
          <p:cNvSpPr/>
          <p:nvPr/>
        </p:nvSpPr>
        <p:spPr>
          <a:xfrm>
            <a:off x="6781800" y="4238190"/>
            <a:ext cx="1371600" cy="714810"/>
          </a:xfrm>
          <a:prstGeom prst="roundRect">
            <a:avLst/>
          </a:prstGeom>
          <a:solidFill>
            <a:schemeClr val="tx1">
              <a:alpha val="70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41" name="Group 40"/>
          <p:cNvGrpSpPr/>
          <p:nvPr/>
        </p:nvGrpSpPr>
        <p:grpSpPr>
          <a:xfrm>
            <a:off x="432951" y="882590"/>
            <a:ext cx="5282049" cy="1327210"/>
            <a:chOff x="506014" y="5486398"/>
            <a:chExt cx="7709778" cy="567307"/>
          </a:xfrm>
        </p:grpSpPr>
        <p:grpSp>
          <p:nvGrpSpPr>
            <p:cNvPr id="42" name="Group 41"/>
            <p:cNvGrpSpPr/>
            <p:nvPr/>
          </p:nvGrpSpPr>
          <p:grpSpPr>
            <a:xfrm>
              <a:off x="763854" y="5486398"/>
              <a:ext cx="7229492" cy="553710"/>
              <a:chOff x="-1813577" y="838199"/>
              <a:chExt cx="11272566" cy="321274"/>
            </a:xfrm>
          </p:grpSpPr>
          <p:sp>
            <p:nvSpPr>
              <p:cNvPr id="44" name="Rounded Rectangle 43"/>
              <p:cNvSpPr/>
              <p:nvPr/>
            </p:nvSpPr>
            <p:spPr bwMode="auto">
              <a:xfrm>
                <a:off x="-1813577" y="845517"/>
                <a:ext cx="11272566" cy="31395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5" name="Rectangle 44"/>
              <p:cNvSpPr/>
              <p:nvPr/>
            </p:nvSpPr>
            <p:spPr>
              <a:xfrm>
                <a:off x="-153064" y="838199"/>
                <a:ext cx="9386361" cy="1204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43" name="Rectangle 42"/>
            <p:cNvSpPr/>
            <p:nvPr/>
          </p:nvSpPr>
          <p:spPr>
            <a:xfrm>
              <a:off x="506014" y="5540633"/>
              <a:ext cx="7709778" cy="513072"/>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rasterization uses</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blitters</a:t>
              </a:r>
              <a:br>
                <a:rPr kumimoji="0" lang="en-US" sz="2400" b="1" i="0" u="none" strike="noStrike" kern="1200" cap="none" spc="0" normalizeH="0" baseline="0" noProof="0" dirty="0">
                  <a:ln>
                    <a:noFill/>
                  </a:ln>
                  <a:solidFill>
                    <a:srgbClr val="0000FF"/>
                  </a:solidFill>
                  <a:effectLst/>
                  <a:uLnTx/>
                  <a:uFillTx/>
                  <a:latin typeface="Gill Sans MT"/>
                  <a:ea typeface="+mn-ea"/>
                  <a:cs typeface="+mn-cs"/>
                </a:rPr>
              </a:b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to</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convert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basic primitives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bitmaps</a:t>
              </a:r>
            </a:p>
          </p:txBody>
        </p:sp>
      </p:grpSp>
      <p:grpSp>
        <p:nvGrpSpPr>
          <p:cNvPr id="48" name="Group 47"/>
          <p:cNvGrpSpPr/>
          <p:nvPr/>
        </p:nvGrpSpPr>
        <p:grpSpPr>
          <a:xfrm>
            <a:off x="609600" y="5562605"/>
            <a:ext cx="5748078" cy="621271"/>
            <a:chOff x="1271333" y="5486395"/>
            <a:chExt cx="6577268" cy="279471"/>
          </a:xfrm>
        </p:grpSpPr>
        <p:sp>
          <p:nvSpPr>
            <p:cNvPr id="57" name="Rectangle 56"/>
            <p:cNvSpPr/>
            <p:nvPr/>
          </p:nvSpPr>
          <p:spPr>
            <a:xfrm>
              <a:off x="1828799" y="5486395"/>
              <a:ext cx="6019802" cy="2076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3" name="Rectangle 52"/>
            <p:cNvSpPr/>
            <p:nvPr/>
          </p:nvSpPr>
          <p:spPr>
            <a:xfrm>
              <a:off x="1271333" y="5558192"/>
              <a:ext cx="4882766" cy="20767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58" name="Straight Arrow Connector 57"/>
          <p:cNvCxnSpPr/>
          <p:nvPr/>
        </p:nvCxnSpPr>
        <p:spPr>
          <a:xfrm flipH="1" flipV="1">
            <a:off x="4800600" y="2286000"/>
            <a:ext cx="914400" cy="228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a:endCxn id="35" idx="0"/>
          </p:cNvCxnSpPr>
          <p:nvPr/>
        </p:nvCxnSpPr>
        <p:spPr>
          <a:xfrm flipH="1">
            <a:off x="5867401" y="4953000"/>
            <a:ext cx="1028700" cy="350521"/>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flipV="1">
            <a:off x="6477000" y="2895600"/>
            <a:ext cx="0" cy="381000"/>
          </a:xfrm>
          <a:prstGeom prst="straightConnector1">
            <a:avLst/>
          </a:prstGeom>
          <a:ln w="38100" cmpd="sng">
            <a:solidFill>
              <a:schemeClr val="tx1"/>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9" name="Rounded Rectangle 58"/>
          <p:cNvSpPr/>
          <p:nvPr/>
        </p:nvSpPr>
        <p:spPr>
          <a:xfrm>
            <a:off x="5791200" y="2209800"/>
            <a:ext cx="1371600" cy="685800"/>
          </a:xfrm>
          <a:prstGeom prst="roundRect">
            <a:avLst/>
          </a:prstGeom>
          <a:solidFill>
            <a:schemeClr val="bg2">
              <a:lumMod val="2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Color </a:t>
            </a: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Blitting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Tree>
    <p:extLst>
      <p:ext uri="{BB962C8B-B14F-4D97-AF65-F5344CB8AC3E}">
        <p14:creationId xmlns:p14="http://schemas.microsoft.com/office/powerpoint/2010/main" val="325229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9"/>
                                        </p:tgtEl>
                                        <p:attrNameLst>
                                          <p:attrName>style.visibility</p:attrName>
                                        </p:attrNameLst>
                                      </p:cBhvr>
                                      <p:to>
                                        <p:strVal val="visible"/>
                                      </p:to>
                                    </p:set>
                                    <p:animEffect transition="in" filter="fade">
                                      <p:cBhvr>
                                        <p:cTn id="12" dur="500"/>
                                        <p:tgtEl>
                                          <p:spTgt spid="22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4"/>
                                        </p:tgtEl>
                                        <p:attrNameLst>
                                          <p:attrName>style.visibility</p:attrName>
                                        </p:attrNameLst>
                                      </p:cBhvr>
                                      <p:to>
                                        <p:strVal val="visible"/>
                                      </p:to>
                                    </p:set>
                                    <p:animEffect transition="in" filter="fade">
                                      <p:cBhvr>
                                        <p:cTn id="17" dur="500"/>
                                        <p:tgtEl>
                                          <p:spTgt spid="2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5"/>
                                        </p:tgtEl>
                                        <p:attrNameLst>
                                          <p:attrName>style.visibility</p:attrName>
                                        </p:attrNameLst>
                                      </p:cBhvr>
                                      <p:to>
                                        <p:strVal val="visible"/>
                                      </p:to>
                                    </p:set>
                                    <p:animEffect transition="in" filter="fade">
                                      <p:cBhvr>
                                        <p:cTn id="22" dur="500"/>
                                        <p:tgtEl>
                                          <p:spTgt spid="23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229"/>
                                        </p:tgtEl>
                                      </p:cBhvr>
                                    </p:animEffect>
                                    <p:set>
                                      <p:cBhvr>
                                        <p:cTn id="27" dur="1" fill="hold">
                                          <p:stCondLst>
                                            <p:cond delay="499"/>
                                          </p:stCondLst>
                                        </p:cTn>
                                        <p:tgtEl>
                                          <p:spTgt spid="229"/>
                                        </p:tgtEl>
                                        <p:attrNameLst>
                                          <p:attrName>style.visibility</p:attrName>
                                        </p:attrNameLst>
                                      </p:cBhvr>
                                      <p:to>
                                        <p:strVal val="hidden"/>
                                      </p:to>
                                    </p:set>
                                  </p:childTnLst>
                                </p:cTn>
                              </p:par>
                              <p:par>
                                <p:cTn id="28" presetID="10" presetClass="entr" presetSubtype="0"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par>
                                <p:cTn id="37" presetID="10" presetClass="exit" presetSubtype="0" fill="hold" nodeType="withEffect">
                                  <p:stCondLst>
                                    <p:cond delay="0"/>
                                  </p:stCondLst>
                                  <p:childTnLst>
                                    <p:animEffect transition="out" filter="fade">
                                      <p:cBhvr>
                                        <p:cTn id="38" dur="500"/>
                                        <p:tgtEl>
                                          <p:spTgt spid="126"/>
                                        </p:tgtEl>
                                      </p:cBhvr>
                                    </p:animEffect>
                                    <p:set>
                                      <p:cBhvr>
                                        <p:cTn id="39" dur="1" fill="hold">
                                          <p:stCondLst>
                                            <p:cond delay="499"/>
                                          </p:stCondLst>
                                        </p:cTn>
                                        <p:tgtEl>
                                          <p:spTgt spid="126"/>
                                        </p:tgtEl>
                                        <p:attrNameLst>
                                          <p:attrName>style.visibility</p:attrName>
                                        </p:attrNameLst>
                                      </p:cBhvr>
                                      <p:to>
                                        <p:strVal val="hidden"/>
                                      </p:to>
                                    </p:se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fade">
                                      <p:cBhvr>
                                        <p:cTn id="43" dur="500"/>
                                        <p:tgtEl>
                                          <p:spTgt spid="49"/>
                                        </p:tgtEl>
                                      </p:cBhvr>
                                    </p:animEffect>
                                  </p:childTnLst>
                                </p:cTn>
                              </p:par>
                              <p:par>
                                <p:cTn id="44" presetID="10" presetClass="entr" presetSubtype="0" fill="hold" nodeType="with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fade">
                                      <p:cBhvr>
                                        <p:cTn id="46" dur="500"/>
                                        <p:tgtEl>
                                          <p:spTgt spid="3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nodeType="clickEffect">
                                  <p:stCondLst>
                                    <p:cond delay="0"/>
                                  </p:stCondLst>
                                  <p:childTnLst>
                                    <p:animEffect transition="out" filter="fade">
                                      <p:cBhvr>
                                        <p:cTn id="50" dur="500"/>
                                        <p:tgtEl>
                                          <p:spTgt spid="34"/>
                                        </p:tgtEl>
                                      </p:cBhvr>
                                    </p:animEffect>
                                    <p:set>
                                      <p:cBhvr>
                                        <p:cTn id="51" dur="1" fill="hold">
                                          <p:stCondLst>
                                            <p:cond delay="499"/>
                                          </p:stCondLst>
                                        </p:cTn>
                                        <p:tgtEl>
                                          <p:spTgt spid="34"/>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par>
                                <p:cTn id="55" presetID="10" presetClass="exit" presetSubtype="0" fill="hold" grpId="1" nodeType="withEffect">
                                  <p:stCondLst>
                                    <p:cond delay="0"/>
                                  </p:stCondLst>
                                  <p:childTnLst>
                                    <p:animEffect transition="out" filter="fade">
                                      <p:cBhvr>
                                        <p:cTn id="56" dur="500"/>
                                        <p:tgtEl>
                                          <p:spTgt spid="235"/>
                                        </p:tgtEl>
                                      </p:cBhvr>
                                    </p:animEffect>
                                    <p:set>
                                      <p:cBhvr>
                                        <p:cTn id="57" dur="1" fill="hold">
                                          <p:stCondLst>
                                            <p:cond delay="499"/>
                                          </p:stCondLst>
                                        </p:cTn>
                                        <p:tgtEl>
                                          <p:spTgt spid="235"/>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49"/>
                                        </p:tgtEl>
                                      </p:cBhvr>
                                    </p:animEffect>
                                    <p:set>
                                      <p:cBhvr>
                                        <p:cTn id="60" dur="1" fill="hold">
                                          <p:stCondLst>
                                            <p:cond delay="499"/>
                                          </p:stCondLst>
                                        </p:cTn>
                                        <p:tgtEl>
                                          <p:spTgt spid="4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59"/>
                                        </p:tgtEl>
                                        <p:attrNameLst>
                                          <p:attrName>style.visibility</p:attrName>
                                        </p:attrNameLst>
                                      </p:cBhvr>
                                      <p:to>
                                        <p:strVal val="visible"/>
                                      </p:to>
                                    </p:set>
                                    <p:animEffect transition="in" filter="fade">
                                      <p:cBhvr>
                                        <p:cTn id="68" dur="500"/>
                                        <p:tgtEl>
                                          <p:spTgt spid="59"/>
                                        </p:tgtEl>
                                      </p:cBhvr>
                                    </p:animEffect>
                                  </p:childTnLst>
                                </p:cTn>
                              </p:par>
                            </p:childTnLst>
                          </p:cTn>
                        </p:par>
                        <p:par>
                          <p:cTn id="69" fill="hold">
                            <p:stCondLst>
                              <p:cond delay="500"/>
                            </p:stCondLst>
                            <p:childTnLst>
                              <p:par>
                                <p:cTn id="70" presetID="10" presetClass="entr" presetSubtype="0" fill="hold" nodeType="afterEffect">
                                  <p:stCondLst>
                                    <p:cond delay="0"/>
                                  </p:stCondLst>
                                  <p:childTnLst>
                                    <p:set>
                                      <p:cBhvr>
                                        <p:cTn id="71" dur="1" fill="hold">
                                          <p:stCondLst>
                                            <p:cond delay="0"/>
                                          </p:stCondLst>
                                        </p:cTn>
                                        <p:tgtEl>
                                          <p:spTgt spid="58"/>
                                        </p:tgtEl>
                                        <p:attrNameLst>
                                          <p:attrName>style.visibility</p:attrName>
                                        </p:attrNameLst>
                                      </p:cBhvr>
                                      <p:to>
                                        <p:strVal val="visible"/>
                                      </p:to>
                                    </p:set>
                                    <p:animEffect transition="in" filter="fade">
                                      <p:cBhvr>
                                        <p:cTn id="72" dur="500"/>
                                        <p:tgtEl>
                                          <p:spTgt spid="58"/>
                                        </p:tgtEl>
                                      </p:cBhvr>
                                    </p:animEffect>
                                  </p:childTnLst>
                                </p:cTn>
                              </p:par>
                              <p:par>
                                <p:cTn id="73" presetID="10" presetClass="entr" presetSubtype="0" fill="hold" nodeType="with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fade">
                                      <p:cBhvr>
                                        <p:cTn id="75" dur="500"/>
                                        <p:tgtEl>
                                          <p:spTgt spid="4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xit" presetSubtype="0" fill="hold" nodeType="clickEffect">
                                  <p:stCondLst>
                                    <p:cond delay="0"/>
                                  </p:stCondLst>
                                  <p:childTnLst>
                                    <p:animEffect transition="out" filter="fade">
                                      <p:cBhvr>
                                        <p:cTn id="79" dur="500"/>
                                        <p:tgtEl>
                                          <p:spTgt spid="41"/>
                                        </p:tgtEl>
                                      </p:cBhvr>
                                    </p:animEffect>
                                    <p:set>
                                      <p:cBhvr>
                                        <p:cTn id="80" dur="1" fill="hold">
                                          <p:stCondLst>
                                            <p:cond delay="499"/>
                                          </p:stCondLst>
                                        </p:cTn>
                                        <p:tgtEl>
                                          <p:spTgt spid="41"/>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58"/>
                                        </p:tgtEl>
                                      </p:cBhvr>
                                    </p:animEffect>
                                    <p:set>
                                      <p:cBhvr>
                                        <p:cTn id="83" dur="1" fill="hold">
                                          <p:stCondLst>
                                            <p:cond delay="499"/>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29" grpId="0" animBg="1"/>
      <p:bldP spid="229" grpId="1" animBg="1"/>
      <p:bldP spid="234" grpId="0" animBg="1"/>
      <p:bldP spid="235" grpId="0" animBg="1"/>
      <p:bldP spid="235" grpId="1" animBg="1"/>
      <p:bldP spid="31" grpId="0" animBg="1"/>
      <p:bldP spid="40" grpId="0" animBg="1"/>
      <p:bldP spid="59" grpId="0" animBg="1"/>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Energy Analysis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5" name="Group 4"/>
          <p:cNvGrpSpPr/>
          <p:nvPr/>
        </p:nvGrpSpPr>
        <p:grpSpPr>
          <a:xfrm>
            <a:off x="76200" y="1676400"/>
            <a:ext cx="8915400" cy="3352800"/>
            <a:chOff x="76200" y="2286000"/>
            <a:chExt cx="8915400" cy="3352800"/>
          </a:xfrm>
        </p:grpSpPr>
        <p:graphicFrame>
          <p:nvGraphicFramePr>
            <p:cNvPr id="16" name="Chart 15"/>
            <p:cNvGraphicFramePr>
              <a:graphicFrameLocks/>
            </p:cNvGraphicFramePr>
            <p:nvPr>
              <p:extLst/>
            </p:nvPr>
          </p:nvGraphicFramePr>
          <p:xfrm>
            <a:off x="76200" y="2286000"/>
            <a:ext cx="8915400" cy="3352800"/>
          </p:xfrm>
          <a:graphic>
            <a:graphicData uri="http://schemas.openxmlformats.org/drawingml/2006/chart">
              <c:chart xmlns:c="http://schemas.openxmlformats.org/drawingml/2006/chart" xmlns:r="http://schemas.openxmlformats.org/officeDocument/2006/relationships" r:id="rId4"/>
            </a:graphicData>
          </a:graphic>
        </p:graphicFrame>
        <p:cxnSp>
          <p:nvCxnSpPr>
            <p:cNvPr id="17" name="Straight Connector 16"/>
            <p:cNvCxnSpPr/>
            <p:nvPr/>
          </p:nvCxnSpPr>
          <p:spPr>
            <a:xfrm>
              <a:off x="7924800" y="2771335"/>
              <a:ext cx="0" cy="2334065"/>
            </a:xfrm>
            <a:prstGeom prst="line">
              <a:avLst/>
            </a:prstGeom>
            <a:noFill/>
            <a:ln w="25400" cap="flat" cmpd="sng" algn="ctr">
              <a:solidFill>
                <a:srgbClr val="000000"/>
              </a:solidFill>
              <a:prstDash val="dash"/>
            </a:ln>
            <a:effectLst/>
          </p:spPr>
        </p:cxnSp>
        <p:sp>
          <p:nvSpPr>
            <p:cNvPr id="18" name="TextBox 17"/>
            <p:cNvSpPr txBox="1"/>
            <p:nvPr/>
          </p:nvSpPr>
          <p:spPr>
            <a:xfrm>
              <a:off x="1776912" y="4648207"/>
              <a:ext cx="81346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Docs</a:t>
              </a:r>
            </a:p>
          </p:txBody>
        </p:sp>
        <p:sp>
          <p:nvSpPr>
            <p:cNvPr id="19" name="TextBox 18"/>
            <p:cNvSpPr txBox="1"/>
            <p:nvPr/>
          </p:nvSpPr>
          <p:spPr>
            <a:xfrm>
              <a:off x="2895034" y="4648200"/>
              <a:ext cx="6679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Gmail</a:t>
              </a:r>
            </a:p>
          </p:txBody>
        </p:sp>
        <p:sp>
          <p:nvSpPr>
            <p:cNvPr id="20" name="TextBox 19"/>
            <p:cNvSpPr txBox="1"/>
            <p:nvPr/>
          </p:nvSpPr>
          <p:spPr>
            <a:xfrm>
              <a:off x="3729793" y="4648208"/>
              <a:ext cx="1025922"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Calendar</a:t>
              </a:r>
            </a:p>
          </p:txBody>
        </p:sp>
        <p:sp>
          <p:nvSpPr>
            <p:cNvPr id="21" name="TextBox 20"/>
            <p:cNvSpPr txBox="1"/>
            <p:nvPr/>
          </p:nvSpPr>
          <p:spPr>
            <a:xfrm>
              <a:off x="4910363" y="4648208"/>
              <a:ext cx="732735"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Word-</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Press</a:t>
              </a:r>
            </a:p>
          </p:txBody>
        </p:sp>
        <p:sp>
          <p:nvSpPr>
            <p:cNvPr id="22" name="TextBox 21"/>
            <p:cNvSpPr txBox="1"/>
            <p:nvPr/>
          </p:nvSpPr>
          <p:spPr>
            <a:xfrm>
              <a:off x="5888255" y="4648200"/>
              <a:ext cx="8215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Twitter</a:t>
              </a:r>
            </a:p>
          </p:txBody>
        </p:sp>
        <p:sp>
          <p:nvSpPr>
            <p:cNvPr id="24" name="TextBox 23"/>
            <p:cNvSpPr txBox="1"/>
            <p:nvPr/>
          </p:nvSpPr>
          <p:spPr>
            <a:xfrm>
              <a:off x="6882203" y="4648208"/>
              <a:ext cx="81470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Ani-</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err="1">
                  <a:ln>
                    <a:noFill/>
                  </a:ln>
                  <a:solidFill>
                    <a:prstClr val="black"/>
                  </a:solidFill>
                  <a:effectLst/>
                  <a:uLnTx/>
                  <a:uFillTx/>
                  <a:latin typeface="Gill Sans MT"/>
                  <a:ea typeface="+mn-ea"/>
                  <a:cs typeface="+mn-cs"/>
                </a:rPr>
                <a:t>mation</a:t>
              </a: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
          <p:nvSpPr>
            <p:cNvPr id="25" name="TextBox 24"/>
            <p:cNvSpPr txBox="1"/>
            <p:nvPr/>
          </p:nvSpPr>
          <p:spPr>
            <a:xfrm>
              <a:off x="8116935" y="4648200"/>
              <a:ext cx="501302"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AVG</a:t>
              </a:r>
            </a:p>
          </p:txBody>
        </p:sp>
      </p:grpSp>
      <p:grpSp>
        <p:nvGrpSpPr>
          <p:cNvPr id="3" name="Group 2"/>
          <p:cNvGrpSpPr/>
          <p:nvPr/>
        </p:nvGrpSpPr>
        <p:grpSpPr>
          <a:xfrm>
            <a:off x="0" y="5105400"/>
            <a:ext cx="9144000" cy="1049357"/>
            <a:chOff x="1828800" y="5486399"/>
            <a:chExt cx="6019800" cy="839482"/>
          </a:xfrm>
          <a:solidFill>
            <a:srgbClr val="E4E4E4"/>
          </a:solidFill>
        </p:grpSpPr>
        <p:sp>
          <p:nvSpPr>
            <p:cNvPr id="42" name="Rectangle 41"/>
            <p:cNvSpPr/>
            <p:nvPr/>
          </p:nvSpPr>
          <p:spPr>
            <a:xfrm>
              <a:off x="1828800" y="5486399"/>
              <a:ext cx="6019800"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43" name="Rectangle 42"/>
            <p:cNvSpPr/>
            <p:nvPr/>
          </p:nvSpPr>
          <p:spPr>
            <a:xfrm>
              <a:off x="1828800" y="5562599"/>
              <a:ext cx="6019800" cy="763282"/>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41.9%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page scrolling energy is spent on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46" name="Rounded Rectangle 45"/>
          <p:cNvSpPr/>
          <p:nvPr/>
        </p:nvSpPr>
        <p:spPr bwMode="auto">
          <a:xfrm>
            <a:off x="7924800" y="2133600"/>
            <a:ext cx="914400" cy="2286000"/>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3244416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 name="Title 1"/>
          <p:cNvSpPr>
            <a:spLocks noGrp="1"/>
          </p:cNvSpPr>
          <p:nvPr>
            <p:ph type="title"/>
          </p:nvPr>
        </p:nvSpPr>
        <p:spPr>
          <a:xfrm>
            <a:off x="-228600" y="0"/>
            <a:ext cx="9677400" cy="914400"/>
          </a:xfrm>
        </p:spPr>
        <p:txBody>
          <a:bodyPr/>
          <a:lstStyle/>
          <a:p>
            <a:r>
              <a:rPr lang="en-US" dirty="0"/>
              <a:t>Scrolling a Google Docs Web Page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904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par>
                                <p:cTn id="28" presetID="10" presetClass="entr" presetSubtype="0" fill="hold" nodeType="with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500"/>
                                        <p:tgtEl>
                                          <p:spTgt spid="2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8" grpId="0"/>
      <p:bldP spid="21" grpId="0"/>
      <p:bldGraphic spid="14" grpId="0">
        <p:bldAsOne/>
      </p:bldGraphic>
      <p:bldGraphic spid="15" grpId="0">
        <p:bldAsOne/>
      </p:bldGraphic>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28600" y="0"/>
            <a:ext cx="9677400" cy="914400"/>
          </a:xfrm>
        </p:spPr>
        <p:txBody>
          <a:bodyPr/>
          <a:lstStyle/>
          <a:p>
            <a:r>
              <a:rPr lang="en-US" dirty="0"/>
              <a:t>Scrolling a Google Docs Web Page</a:t>
            </a:r>
          </a:p>
        </p:txBody>
      </p:sp>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sp>
        <p:nvSpPr>
          <p:cNvPr id="27" name="Rectangle 26"/>
          <p:cNvSpPr/>
          <p:nvPr/>
        </p:nvSpPr>
        <p:spPr>
          <a:xfrm>
            <a:off x="-1"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31" name="Group 30"/>
          <p:cNvGrpSpPr/>
          <p:nvPr/>
        </p:nvGrpSpPr>
        <p:grpSpPr>
          <a:xfrm>
            <a:off x="-228599" y="2971799"/>
            <a:ext cx="9601199" cy="1219200"/>
            <a:chOff x="1213867" y="5486400"/>
            <a:chExt cx="7748159" cy="508835"/>
          </a:xfrm>
        </p:grpSpPr>
        <p:grpSp>
          <p:nvGrpSpPr>
            <p:cNvPr id="32" name="Group 31"/>
            <p:cNvGrpSpPr/>
            <p:nvPr/>
          </p:nvGrpSpPr>
          <p:grpSpPr>
            <a:xfrm>
              <a:off x="1459839" y="5486400"/>
              <a:ext cx="7256214" cy="508835"/>
              <a:chOff x="-728366" y="838199"/>
              <a:chExt cx="11314238" cy="295236"/>
            </a:xfrm>
          </p:grpSpPr>
          <p:sp>
            <p:nvSpPr>
              <p:cNvPr id="34" name="Rounded Rectangle 33"/>
              <p:cNvSpPr/>
              <p:nvPr/>
            </p:nvSpPr>
            <p:spPr bwMode="auto">
              <a:xfrm>
                <a:off x="-728366" y="857675"/>
                <a:ext cx="11314238" cy="27576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5" name="Rectangle 34"/>
              <p:cNvSpPr/>
              <p:nvPr/>
            </p:nvSpPr>
            <p:spPr>
              <a:xfrm>
                <a:off x="-153065" y="838199"/>
                <a:ext cx="9386361" cy="1117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33" name="Rectangle 32"/>
            <p:cNvSpPr/>
            <p:nvPr/>
          </p:nvSpPr>
          <p:spPr>
            <a:xfrm>
              <a:off x="1213867" y="5581798"/>
              <a:ext cx="7748159" cy="3981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Can we use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PIM</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to mitigate the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for</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2213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601200" cy="914400"/>
          </a:xfrm>
        </p:spPr>
        <p:txBody>
          <a:bodyPr/>
          <a:lstStyle/>
          <a:p>
            <a:r>
              <a:rPr lang="en-US" sz="3600" dirty="0"/>
              <a:t>Can We Use PIM for Texture Tiling?</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22</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61" name="Straight Arrow Connector 60"/>
          <p:cNvCxnSpPr>
            <a:stCxn id="50" idx="3"/>
          </p:cNvCxnSpPr>
          <p:nvPr/>
        </p:nvCxnSpPr>
        <p:spPr>
          <a:xfrm>
            <a:off x="2442161" y="4473692"/>
            <a:ext cx="458772" cy="422346"/>
          </a:xfrm>
          <a:prstGeom prst="straightConnector1">
            <a:avLst/>
          </a:prstGeom>
          <a:noFill/>
          <a:ln w="38100" cap="flat" cmpd="sng" algn="ctr">
            <a:solidFill>
              <a:srgbClr val="006600"/>
            </a:solidFill>
            <a:prstDash val="sysDot"/>
            <a:miter lim="800000"/>
            <a:tailEnd type="stealth" w="lg" len="lg"/>
          </a:ln>
          <a:effectLst/>
        </p:spPr>
      </p:cxnSp>
      <p:cxnSp>
        <p:nvCxnSpPr>
          <p:cNvPr id="57" name="Straight Arrow Connector 56"/>
          <p:cNvCxnSpPr>
            <a:endCxn id="47" idx="3"/>
          </p:cNvCxnSpPr>
          <p:nvPr/>
        </p:nvCxnSpPr>
        <p:spPr>
          <a:xfrm flipH="1">
            <a:off x="2443734" y="2819400"/>
            <a:ext cx="457199" cy="249814"/>
          </a:xfrm>
          <a:prstGeom prst="straightConnector1">
            <a:avLst/>
          </a:prstGeom>
          <a:noFill/>
          <a:ln w="38100" cap="flat" cmpd="sng" algn="ctr">
            <a:solidFill>
              <a:srgbClr val="006600"/>
            </a:solidFill>
            <a:prstDash val="sysDot"/>
            <a:miter lim="800000"/>
            <a:tailEnd type="stealth" w="lg" len="lg"/>
          </a:ln>
          <a:effectLst/>
        </p:spPr>
      </p:cxnSp>
      <p:grpSp>
        <p:nvGrpSpPr>
          <p:cNvPr id="9" name="Group 8"/>
          <p:cNvGrpSpPr/>
          <p:nvPr/>
        </p:nvGrpSpPr>
        <p:grpSpPr>
          <a:xfrm>
            <a:off x="1386568" y="914400"/>
            <a:ext cx="3762417" cy="4648200"/>
            <a:chOff x="1881233" y="1875505"/>
            <a:chExt cx="3007069" cy="4012731"/>
          </a:xfrm>
        </p:grpSpPr>
        <p:cxnSp>
          <p:nvCxnSpPr>
            <p:cNvPr id="23" name="Straight Connector 22"/>
            <p:cNvCxnSpPr/>
            <p:nvPr/>
          </p:nvCxnSpPr>
          <p:spPr>
            <a:xfrm>
              <a:off x="4614877" y="2212877"/>
              <a:ext cx="0" cy="355476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366251" y="1875505"/>
              <a:ext cx="522051" cy="3188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9" name="Straight Connector 28"/>
            <p:cNvCxnSpPr/>
            <p:nvPr/>
          </p:nvCxnSpPr>
          <p:spPr>
            <a:xfrm flipH="1">
              <a:off x="2056238" y="2508040"/>
              <a:ext cx="24228" cy="3380196"/>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881233" y="2270396"/>
              <a:ext cx="398468"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cxnSp>
          <p:nvCxnSpPr>
            <p:cNvPr id="36" name="Straight Connector 35"/>
            <p:cNvCxnSpPr/>
            <p:nvPr/>
          </p:nvCxnSpPr>
          <p:spPr>
            <a:xfrm>
              <a:off x="3728365" y="2508040"/>
              <a:ext cx="0" cy="334701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07034" y="2270396"/>
              <a:ext cx="770511"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endParaRPr kumimoji="0" lang="en-US" sz="18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grpSp>
      <p:sp>
        <p:nvSpPr>
          <p:cNvPr id="38" name="Rounded Rectangle 37"/>
          <p:cNvSpPr/>
          <p:nvPr/>
        </p:nvSpPr>
        <p:spPr>
          <a:xfrm>
            <a:off x="768147" y="1935913"/>
            <a:ext cx="1674020" cy="654887"/>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 name="Group 2"/>
          <p:cNvGrpSpPr/>
          <p:nvPr/>
        </p:nvGrpSpPr>
        <p:grpSpPr>
          <a:xfrm>
            <a:off x="813917" y="2818506"/>
            <a:ext cx="1629817" cy="1905894"/>
            <a:chOff x="1189584" y="2802979"/>
            <a:chExt cx="1629817" cy="1905894"/>
          </a:xfrm>
        </p:grpSpPr>
        <p:sp>
          <p:nvSpPr>
            <p:cNvPr id="47" name="Rounded Rectangle 46"/>
            <p:cNvSpPr/>
            <p:nvPr/>
          </p:nvSpPr>
          <p:spPr>
            <a:xfrm>
              <a:off x="1191153" y="2802979"/>
              <a:ext cx="1628248"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Bitmap</a:t>
              </a:r>
            </a:p>
          </p:txBody>
        </p:sp>
        <p:sp>
          <p:nvSpPr>
            <p:cNvPr id="48" name="Rounded Rectangle 47"/>
            <p:cNvSpPr/>
            <p:nvPr/>
          </p:nvSpPr>
          <p:spPr>
            <a:xfrm>
              <a:off x="1189586" y="3494267"/>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50" name="Rounded Rectangle 49"/>
            <p:cNvSpPr/>
            <p:nvPr/>
          </p:nvSpPr>
          <p:spPr>
            <a:xfrm>
              <a:off x="1189584" y="4207457"/>
              <a:ext cx="1628244"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grpSp>
      <p:sp>
        <p:nvSpPr>
          <p:cNvPr id="51" name="Left Brace 50"/>
          <p:cNvSpPr/>
          <p:nvPr/>
        </p:nvSpPr>
        <p:spPr>
          <a:xfrm>
            <a:off x="500037" y="2802978"/>
            <a:ext cx="191096" cy="1905899"/>
          </a:xfrm>
          <a:prstGeom prst="leftBrace">
            <a:avLst>
              <a:gd name="adj1" fmla="val 101669"/>
              <a:gd name="adj2" fmla="val 50000"/>
            </a:avLst>
          </a:prstGeom>
          <a:noFill/>
          <a:ln w="1905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a:ea typeface="+mn-ea"/>
              <a:cs typeface="+mn-cs"/>
            </a:endParaRPr>
          </a:p>
        </p:txBody>
      </p:sp>
      <p:cxnSp>
        <p:nvCxnSpPr>
          <p:cNvPr id="56" name="Straight Arrow Connector 55"/>
          <p:cNvCxnSpPr>
            <a:stCxn id="38" idx="3"/>
          </p:cNvCxnSpPr>
          <p:nvPr/>
        </p:nvCxnSpPr>
        <p:spPr>
          <a:xfrm>
            <a:off x="2442167" y="2263357"/>
            <a:ext cx="458766" cy="556043"/>
          </a:xfrm>
          <a:prstGeom prst="straightConnector1">
            <a:avLst/>
          </a:prstGeom>
          <a:noFill/>
          <a:ln w="38100" cap="flat" cmpd="sng" algn="ctr">
            <a:solidFill>
              <a:srgbClr val="006600"/>
            </a:solidFill>
            <a:prstDash val="sysDot"/>
            <a:miter lim="800000"/>
            <a:tailEnd type="stealth" w="lg" len="lg"/>
          </a:ln>
          <a:effectLst/>
        </p:spPr>
      </p:cxnSp>
      <p:sp>
        <p:nvSpPr>
          <p:cNvPr id="63" name="TextBox 62"/>
          <p:cNvSpPr txBox="1"/>
          <p:nvPr/>
        </p:nvSpPr>
        <p:spPr>
          <a:xfrm>
            <a:off x="2895600" y="38669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grpSp>
        <p:nvGrpSpPr>
          <p:cNvPr id="11" name="Group 10"/>
          <p:cNvGrpSpPr/>
          <p:nvPr/>
        </p:nvGrpSpPr>
        <p:grpSpPr>
          <a:xfrm>
            <a:off x="5767621" y="838200"/>
            <a:ext cx="2511311" cy="4554670"/>
            <a:chOff x="5409421" y="914400"/>
            <a:chExt cx="2511309" cy="4554670"/>
          </a:xfrm>
        </p:grpSpPr>
        <p:cxnSp>
          <p:nvCxnSpPr>
            <p:cNvPr id="42" name="Straight Connector 41"/>
            <p:cNvCxnSpPr/>
            <p:nvPr/>
          </p:nvCxnSpPr>
          <p:spPr>
            <a:xfrm>
              <a:off x="5658700" y="1646878"/>
              <a:ext cx="2898" cy="382219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5409421" y="13716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cxnSp>
          <p:nvCxnSpPr>
            <p:cNvPr id="44" name="Straight Connector 43"/>
            <p:cNvCxnSpPr/>
            <p:nvPr/>
          </p:nvCxnSpPr>
          <p:spPr>
            <a:xfrm flipH="1">
              <a:off x="7718996" y="1646878"/>
              <a:ext cx="1540" cy="376332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7430061" y="13716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sp>
          <p:nvSpPr>
            <p:cNvPr id="46" name="TextBox 45"/>
            <p:cNvSpPr txBox="1"/>
            <p:nvPr/>
          </p:nvSpPr>
          <p:spPr>
            <a:xfrm>
              <a:off x="5771779" y="914400"/>
              <a:ext cx="1705394"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 CPU + PIM</a:t>
              </a:r>
            </a:p>
          </p:txBody>
        </p:sp>
      </p:grpSp>
      <p:sp>
        <p:nvSpPr>
          <p:cNvPr id="53" name="Rounded Rectangle 52"/>
          <p:cNvSpPr/>
          <p:nvPr/>
        </p:nvSpPr>
        <p:spPr>
          <a:xfrm>
            <a:off x="5183978" y="1828800"/>
            <a:ext cx="1674020" cy="609600"/>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4" name="Straight Arrow Connector 53"/>
          <p:cNvCxnSpPr>
            <a:stCxn id="53" idx="3"/>
          </p:cNvCxnSpPr>
          <p:nvPr/>
        </p:nvCxnSpPr>
        <p:spPr>
          <a:xfrm>
            <a:off x="6857998" y="2133600"/>
            <a:ext cx="457200" cy="304801"/>
          </a:xfrm>
          <a:prstGeom prst="straightConnector1">
            <a:avLst/>
          </a:prstGeom>
          <a:noFill/>
          <a:ln w="38100" cap="flat" cmpd="sng" algn="ctr">
            <a:solidFill>
              <a:srgbClr val="006600"/>
            </a:solidFill>
            <a:prstDash val="sysDot"/>
            <a:miter lim="800000"/>
            <a:tailEnd type="stealth" w="lg" len="lg"/>
          </a:ln>
          <a:effectLst/>
        </p:spPr>
      </p:cxnSp>
      <p:sp>
        <p:nvSpPr>
          <p:cNvPr id="59" name="Rounded Rectangle 58"/>
          <p:cNvSpPr/>
          <p:nvPr/>
        </p:nvSpPr>
        <p:spPr>
          <a:xfrm>
            <a:off x="7287153" y="2851384"/>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65" name="TextBox 64"/>
          <p:cNvSpPr txBox="1"/>
          <p:nvPr/>
        </p:nvSpPr>
        <p:spPr>
          <a:xfrm rot="16200000">
            <a:off x="5254172" y="2921565"/>
            <a:ext cx="1096390" cy="130061"/>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50000"/>
                    <a:lumOff val="50000"/>
                  </a:prstClr>
                </a:solidFill>
                <a:effectLst/>
                <a:uLnTx/>
                <a:uFillTx/>
                <a:latin typeface="Calibri"/>
                <a:ea typeface="+mn-ea"/>
                <a:cs typeface="+mn-cs"/>
              </a:rPr>
              <a:t>idle</a:t>
            </a:r>
          </a:p>
        </p:txBody>
      </p:sp>
      <p:grpSp>
        <p:nvGrpSpPr>
          <p:cNvPr id="66" name="Group 65"/>
          <p:cNvGrpSpPr/>
          <p:nvPr/>
        </p:nvGrpSpPr>
        <p:grpSpPr>
          <a:xfrm>
            <a:off x="4419600" y="1600206"/>
            <a:ext cx="4571998" cy="531443"/>
            <a:chOff x="940262" y="5486401"/>
            <a:chExt cx="7631303" cy="271663"/>
          </a:xfrm>
        </p:grpSpPr>
        <p:sp>
          <p:nvSpPr>
            <p:cNvPr id="70" name="Rectangle 69"/>
            <p:cNvSpPr/>
            <p:nvPr/>
          </p:nvSpPr>
          <p:spPr>
            <a:xfrm>
              <a:off x="940262" y="5486401"/>
              <a:ext cx="6019799"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68" name="Rectangle 67"/>
            <p:cNvSpPr/>
            <p:nvPr/>
          </p:nvSpPr>
          <p:spPr>
            <a:xfrm>
              <a:off x="1703388" y="5522070"/>
              <a:ext cx="6868177"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104" name="Rectangle 103"/>
          <p:cNvSpPr/>
          <p:nvPr/>
        </p:nvSpPr>
        <p:spPr>
          <a:xfrm>
            <a:off x="9144000" y="5257800"/>
            <a:ext cx="4343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1) Eliminate a significant portion of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05" name="Rectangle 104"/>
          <p:cNvSpPr/>
          <p:nvPr/>
        </p:nvSpPr>
        <p:spPr>
          <a:xfrm>
            <a:off x="9296400" y="6122313"/>
            <a:ext cx="3962400"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 2)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Free up</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CPU to perform</a:t>
            </a:r>
            <a:endParaRPr kumimoji="0" lang="en-US" sz="22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11" name="TextBox 110"/>
          <p:cNvSpPr txBox="1"/>
          <p:nvPr/>
        </p:nvSpPr>
        <p:spPr>
          <a:xfrm>
            <a:off x="1854873" y="8382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grpSp>
        <p:nvGrpSpPr>
          <p:cNvPr id="133" name="Group 132"/>
          <p:cNvGrpSpPr/>
          <p:nvPr/>
        </p:nvGrpSpPr>
        <p:grpSpPr>
          <a:xfrm>
            <a:off x="2895600" y="2438400"/>
            <a:ext cx="1524000" cy="685800"/>
            <a:chOff x="3276600" y="2362200"/>
            <a:chExt cx="1524000" cy="685800"/>
          </a:xfrm>
        </p:grpSpPr>
        <p:sp>
          <p:nvSpPr>
            <p:cNvPr id="58" name="Rounded Rectangle 57"/>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18" name="TextBox 117"/>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19" name="TextBox 118"/>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34" name="Group 133"/>
          <p:cNvGrpSpPr/>
          <p:nvPr/>
        </p:nvGrpSpPr>
        <p:grpSpPr>
          <a:xfrm>
            <a:off x="2895600" y="4545687"/>
            <a:ext cx="1524000" cy="712113"/>
            <a:chOff x="3276600" y="4469487"/>
            <a:chExt cx="1524000" cy="712113"/>
          </a:xfrm>
        </p:grpSpPr>
        <p:sp>
          <p:nvSpPr>
            <p:cNvPr id="62" name="Rounded Rectangle 61"/>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20" name="TextBox 119"/>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21" name="TextBox 120"/>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139" name="Group 138"/>
          <p:cNvGrpSpPr/>
          <p:nvPr/>
        </p:nvGrpSpPr>
        <p:grpSpPr>
          <a:xfrm>
            <a:off x="764768" y="4826913"/>
            <a:ext cx="1678965" cy="735687"/>
            <a:chOff x="1140435" y="4750713"/>
            <a:chExt cx="1678965" cy="735687"/>
          </a:xfrm>
        </p:grpSpPr>
        <p:sp>
          <p:nvSpPr>
            <p:cNvPr id="49" name="Rounded Rectangle 48"/>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35" name="TextBox 134"/>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36" name="TextBox 135"/>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1" name="Group 140"/>
          <p:cNvGrpSpPr/>
          <p:nvPr/>
        </p:nvGrpSpPr>
        <p:grpSpPr>
          <a:xfrm>
            <a:off x="5181598" y="3760113"/>
            <a:ext cx="1678965" cy="735687"/>
            <a:chOff x="1140435" y="4750713"/>
            <a:chExt cx="1678965" cy="735687"/>
          </a:xfrm>
        </p:grpSpPr>
        <p:sp>
          <p:nvSpPr>
            <p:cNvPr id="142" name="Rounded Rectangle 141"/>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43" name="TextBox 142"/>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44" name="TextBox 143"/>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5" name="Group 144"/>
          <p:cNvGrpSpPr/>
          <p:nvPr/>
        </p:nvGrpSpPr>
        <p:grpSpPr>
          <a:xfrm>
            <a:off x="7315198" y="2057400"/>
            <a:ext cx="1524000" cy="685800"/>
            <a:chOff x="3276600" y="2362200"/>
            <a:chExt cx="1524000" cy="685800"/>
          </a:xfrm>
        </p:grpSpPr>
        <p:sp>
          <p:nvSpPr>
            <p:cNvPr id="146" name="Rounded Rectangle 145"/>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47" name="TextBox 146"/>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48" name="TextBox 147"/>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53" name="Group 152"/>
          <p:cNvGrpSpPr/>
          <p:nvPr/>
        </p:nvGrpSpPr>
        <p:grpSpPr>
          <a:xfrm>
            <a:off x="7315198" y="3429000"/>
            <a:ext cx="1524000" cy="712113"/>
            <a:chOff x="3276600" y="4469487"/>
            <a:chExt cx="1524000" cy="712113"/>
          </a:xfrm>
        </p:grpSpPr>
        <p:sp>
          <p:nvSpPr>
            <p:cNvPr id="154" name="Rounded Rectangle 153"/>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55" name="TextBox 154"/>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56" name="TextBox 155"/>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80" name="Group 79"/>
          <p:cNvGrpSpPr/>
          <p:nvPr/>
        </p:nvGrpSpPr>
        <p:grpSpPr>
          <a:xfrm>
            <a:off x="457200" y="5334004"/>
            <a:ext cx="6172200" cy="1447796"/>
            <a:chOff x="331393" y="759953"/>
            <a:chExt cx="8255667" cy="770812"/>
          </a:xfrm>
        </p:grpSpPr>
        <p:sp>
          <p:nvSpPr>
            <p:cNvPr id="82" name="Rounded Rectangle 81"/>
            <p:cNvSpPr/>
            <p:nvPr/>
          </p:nvSpPr>
          <p:spPr bwMode="auto">
            <a:xfrm>
              <a:off x="331393" y="759953"/>
              <a:ext cx="8255667" cy="770812"/>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83" name="Rectangle 82"/>
            <p:cNvSpPr/>
            <p:nvPr/>
          </p:nvSpPr>
          <p:spPr>
            <a:xfrm>
              <a:off x="467797" y="800523"/>
              <a:ext cx="8119263" cy="63905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Major sources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data movement</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1)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poor</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data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locality</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2)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large</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rasterized bitmap size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e.g. 4MB</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p>
          </p:txBody>
        </p:sp>
      </p:grpSp>
      <p:sp>
        <p:nvSpPr>
          <p:cNvPr id="157" name="TextBox 156"/>
          <p:cNvSpPr txBox="1"/>
          <p:nvPr/>
        </p:nvSpPr>
        <p:spPr>
          <a:xfrm>
            <a:off x="2824733" y="36383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sp>
        <p:nvSpPr>
          <p:cNvPr id="67" name="TextBox 66"/>
          <p:cNvSpPr txBox="1"/>
          <p:nvPr/>
        </p:nvSpPr>
        <p:spPr>
          <a:xfrm rot="16200000">
            <a:off x="-276324" y="3457476"/>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prstClr val="black"/>
                </a:solidFill>
                <a:effectLst/>
                <a:uLnTx/>
                <a:uFillTx/>
                <a:latin typeface="Calibri"/>
                <a:ea typeface="+mn-ea"/>
                <a:cs typeface="+mn-cs"/>
              </a:rPr>
              <a:t>Texture Tiling</a:t>
            </a:r>
          </a:p>
        </p:txBody>
      </p:sp>
      <p:sp>
        <p:nvSpPr>
          <p:cNvPr id="69" name="Rectangle 68"/>
          <p:cNvSpPr/>
          <p:nvPr/>
        </p:nvSpPr>
        <p:spPr>
          <a:xfrm>
            <a:off x="0" y="5599093"/>
            <a:ext cx="9144000" cy="984885"/>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FFFFFF"/>
                </a:solidFill>
                <a:effectLst/>
                <a:uLnTx/>
                <a:uFillTx/>
                <a:latin typeface="Gill Sans MT"/>
                <a:ea typeface="+mn-ea"/>
                <a:cs typeface="+mn-cs"/>
              </a:rPr>
              <a:t>Texture tiling is a good candidate for</a:t>
            </a:r>
            <a:br>
              <a:rPr kumimoji="0" lang="en-US" sz="2900" b="1" i="0" u="none" strike="noStrike" kern="1200" cap="none" spc="0" normalizeH="0" baseline="0" noProof="0" dirty="0">
                <a:ln>
                  <a:noFill/>
                </a:ln>
                <a:solidFill>
                  <a:srgbClr val="FFFFFF"/>
                </a:solidFill>
                <a:effectLst/>
                <a:uLnTx/>
                <a:uFillTx/>
                <a:latin typeface="Gill Sans MT"/>
                <a:ea typeface="+mn-ea"/>
                <a:cs typeface="+mn-cs"/>
              </a:rPr>
            </a:br>
            <a:r>
              <a:rPr kumimoji="0" lang="en-US" sz="2900" b="1" i="0" u="none" strike="noStrike" kern="1200" cap="none" spc="0" normalizeH="0" baseline="0" noProof="0" dirty="0">
                <a:ln>
                  <a:noFill/>
                </a:ln>
                <a:solidFill>
                  <a:srgbClr val="FFFFFF"/>
                </a:solidFill>
                <a:effectLst/>
                <a:uLnTx/>
                <a:uFillTx/>
                <a:latin typeface="Gill Sans MT"/>
                <a:ea typeface="+mn-ea"/>
                <a:cs typeface="+mn-cs"/>
              </a:rPr>
              <a:t> PIM execution</a:t>
            </a:r>
          </a:p>
        </p:txBody>
      </p:sp>
    </p:spTree>
    <p:extLst>
      <p:ext uri="{BB962C8B-B14F-4D97-AF65-F5344CB8AC3E}">
        <p14:creationId xmlns:p14="http://schemas.microsoft.com/office/powerpoint/2010/main" val="376490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1"/>
                                        </p:tgtEl>
                                        <p:attrNameLst>
                                          <p:attrName>style.visibility</p:attrName>
                                        </p:attrNameLst>
                                      </p:cBhvr>
                                      <p:to>
                                        <p:strVal val="visible"/>
                                      </p:to>
                                    </p:set>
                                    <p:animEffect transition="in" filter="fade">
                                      <p:cBhvr>
                                        <p:cTn id="10" dur="500"/>
                                        <p:tgtEl>
                                          <p:spTgt spid="1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par>
                                <p:cTn id="20" presetID="10" presetClass="entr" presetSubtype="0" fill="hold" nodeType="withEffect">
                                  <p:stCondLst>
                                    <p:cond delay="0"/>
                                  </p:stCondLst>
                                  <p:childTnLst>
                                    <p:set>
                                      <p:cBhvr>
                                        <p:cTn id="21" dur="1" fill="hold">
                                          <p:stCondLst>
                                            <p:cond delay="0"/>
                                          </p:stCondLst>
                                        </p:cTn>
                                        <p:tgtEl>
                                          <p:spTgt spid="133"/>
                                        </p:tgtEl>
                                        <p:attrNameLst>
                                          <p:attrName>style.visibility</p:attrName>
                                        </p:attrNameLst>
                                      </p:cBhvr>
                                      <p:to>
                                        <p:strVal val="visible"/>
                                      </p:to>
                                    </p:set>
                                    <p:animEffect transition="in" filter="fade">
                                      <p:cBhvr>
                                        <p:cTn id="22" dur="500"/>
                                        <p:tgtEl>
                                          <p:spTgt spid="133"/>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139"/>
                                        </p:tgtEl>
                                        <p:attrNameLst>
                                          <p:attrName>style.visibility</p:attrName>
                                        </p:attrNameLst>
                                      </p:cBhvr>
                                      <p:to>
                                        <p:strVal val="visible"/>
                                      </p:to>
                                    </p:set>
                                    <p:animEffect transition="in" filter="fade">
                                      <p:cBhvr>
                                        <p:cTn id="26" dur="500"/>
                                        <p:tgtEl>
                                          <p:spTgt spid="13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par>
                                <p:cTn id="32" presetID="10" presetClass="entr" presetSubtype="0" fill="hold" nodeType="withEffect">
                                  <p:stCondLst>
                                    <p:cond delay="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500"/>
                                        <p:tgtEl>
                                          <p:spTgt spid="57"/>
                                        </p:tgtEl>
                                      </p:cBhvr>
                                    </p:animEffect>
                                  </p:childTnLst>
                                </p:cTn>
                              </p:par>
                              <p:par>
                                <p:cTn id="35" presetID="10" presetClass="entr" presetSubtype="0" fill="hold" nodeType="withEffect">
                                  <p:stCondLst>
                                    <p:cond delay="0"/>
                                  </p:stCondLst>
                                  <p:childTnLst>
                                    <p:set>
                                      <p:cBhvr>
                                        <p:cTn id="36" dur="1" fill="hold">
                                          <p:stCondLst>
                                            <p:cond delay="0"/>
                                          </p:stCondLst>
                                        </p:cTn>
                                        <p:tgtEl>
                                          <p:spTgt spid="61"/>
                                        </p:tgtEl>
                                        <p:attrNameLst>
                                          <p:attrName>style.visibility</p:attrName>
                                        </p:attrNameLst>
                                      </p:cBhvr>
                                      <p:to>
                                        <p:strVal val="visible"/>
                                      </p:to>
                                    </p:set>
                                    <p:animEffect transition="in" filter="fade">
                                      <p:cBhvr>
                                        <p:cTn id="37" dur="500"/>
                                        <p:tgtEl>
                                          <p:spTgt spid="61"/>
                                        </p:tgtEl>
                                      </p:cBhvr>
                                    </p:animEffect>
                                  </p:childTnLst>
                                </p:cTn>
                              </p:par>
                              <p:par>
                                <p:cTn id="38" presetID="10" presetClass="entr" presetSubtype="0" fill="hold" nodeType="withEffect">
                                  <p:stCondLst>
                                    <p:cond delay="0"/>
                                  </p:stCondLst>
                                  <p:childTnLst>
                                    <p:set>
                                      <p:cBhvr>
                                        <p:cTn id="39" dur="1" fill="hold">
                                          <p:stCondLst>
                                            <p:cond delay="0"/>
                                          </p:stCondLst>
                                        </p:cTn>
                                        <p:tgtEl>
                                          <p:spTgt spid="134"/>
                                        </p:tgtEl>
                                        <p:attrNameLst>
                                          <p:attrName>style.visibility</p:attrName>
                                        </p:attrNameLst>
                                      </p:cBhvr>
                                      <p:to>
                                        <p:strVal val="visible"/>
                                      </p:to>
                                    </p:set>
                                    <p:animEffect transition="in" filter="fade">
                                      <p:cBhvr>
                                        <p:cTn id="40" dur="500"/>
                                        <p:tgtEl>
                                          <p:spTgt spid="134"/>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fade">
                                      <p:cBhvr>
                                        <p:cTn id="44" dur="500"/>
                                        <p:tgtEl>
                                          <p:spTgt spid="51"/>
                                        </p:tgtEl>
                                      </p:cBhvr>
                                    </p:animEffect>
                                  </p:childTnLst>
                                </p:cTn>
                              </p:par>
                            </p:childTnLst>
                          </p:cTn>
                        </p:par>
                        <p:par>
                          <p:cTn id="45" fill="hold">
                            <p:stCondLst>
                              <p:cond delay="1000"/>
                            </p:stCondLst>
                            <p:childTnLst>
                              <p:par>
                                <p:cTn id="46" presetID="10" presetClass="entr" presetSubtype="0" fill="hold" grpId="0" nodeType="afterEffect">
                                  <p:stCondLst>
                                    <p:cond delay="0"/>
                                  </p:stCondLst>
                                  <p:childTnLst>
                                    <p:set>
                                      <p:cBhvr>
                                        <p:cTn id="47" dur="1" fill="hold">
                                          <p:stCondLst>
                                            <p:cond delay="0"/>
                                          </p:stCondLst>
                                        </p:cTn>
                                        <p:tgtEl>
                                          <p:spTgt spid="67"/>
                                        </p:tgtEl>
                                        <p:attrNameLst>
                                          <p:attrName>style.visibility</p:attrName>
                                        </p:attrNameLst>
                                      </p:cBhvr>
                                      <p:to>
                                        <p:strVal val="visible"/>
                                      </p:to>
                                    </p:set>
                                    <p:animEffect transition="in" filter="fade">
                                      <p:cBhvr>
                                        <p:cTn id="48" dur="500"/>
                                        <p:tgtEl>
                                          <p:spTgt spid="6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57"/>
                                        </p:tgtEl>
                                        <p:attrNameLst>
                                          <p:attrName>style.visibility</p:attrName>
                                        </p:attrNameLst>
                                      </p:cBhvr>
                                      <p:to>
                                        <p:strVal val="visible"/>
                                      </p:to>
                                    </p:set>
                                    <p:animEffect transition="in" filter="fade">
                                      <p:cBhvr>
                                        <p:cTn id="53" dur="500"/>
                                        <p:tgtEl>
                                          <p:spTgt spid="15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childTnLst>
                                </p:cTn>
                              </p:par>
                            </p:childTnLst>
                          </p:cTn>
                        </p:par>
                        <p:par>
                          <p:cTn id="57" fill="hold">
                            <p:stCondLst>
                              <p:cond delay="500"/>
                            </p:stCondLst>
                            <p:childTnLst>
                              <p:par>
                                <p:cTn id="58" presetID="10" presetClass="entr" presetSubtype="0" fill="hold" nodeType="afterEffect">
                                  <p:stCondLst>
                                    <p:cond delay="0"/>
                                  </p:stCondLst>
                                  <p:childTnLst>
                                    <p:set>
                                      <p:cBhvr>
                                        <p:cTn id="59" dur="1" fill="hold">
                                          <p:stCondLst>
                                            <p:cond delay="0"/>
                                          </p:stCondLst>
                                        </p:cTn>
                                        <p:tgtEl>
                                          <p:spTgt spid="80"/>
                                        </p:tgtEl>
                                        <p:attrNameLst>
                                          <p:attrName>style.visibility</p:attrName>
                                        </p:attrNameLst>
                                      </p:cBhvr>
                                      <p:to>
                                        <p:strVal val="visible"/>
                                      </p:to>
                                    </p:set>
                                    <p:animEffect transition="in" filter="fade">
                                      <p:cBhvr>
                                        <p:cTn id="60" dur="500"/>
                                        <p:tgtEl>
                                          <p:spTgt spid="8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80"/>
                                        </p:tgtEl>
                                      </p:cBhvr>
                                    </p:animEffect>
                                    <p:set>
                                      <p:cBhvr>
                                        <p:cTn id="65" dur="1" fill="hold">
                                          <p:stCondLst>
                                            <p:cond delay="499"/>
                                          </p:stCondLst>
                                        </p:cTn>
                                        <p:tgtEl>
                                          <p:spTgt spid="80"/>
                                        </p:tgtEl>
                                        <p:attrNameLst>
                                          <p:attrName>style.visibility</p:attrName>
                                        </p:attrNameLst>
                                      </p:cBhvr>
                                      <p:to>
                                        <p:strVal val="hidden"/>
                                      </p:to>
                                    </p:set>
                                  </p:childTnLst>
                                </p:cTn>
                              </p:par>
                            </p:childTnLst>
                          </p:cTn>
                        </p:par>
                        <p:par>
                          <p:cTn id="66" fill="hold">
                            <p:stCondLst>
                              <p:cond delay="500"/>
                            </p:stCondLst>
                            <p:childTnLst>
                              <p:par>
                                <p:cTn id="67" presetID="10" presetClass="entr" presetSubtype="0" fill="hold" nodeType="after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par>
                          <p:cTn id="70" fill="hold">
                            <p:stCondLst>
                              <p:cond delay="1000"/>
                            </p:stCondLst>
                            <p:childTnLst>
                              <p:par>
                                <p:cTn id="71" presetID="10"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Effect transition="in" filter="fade">
                                      <p:cBhvr>
                                        <p:cTn id="73" dur="500"/>
                                        <p:tgtEl>
                                          <p:spTgt spid="53"/>
                                        </p:tgtEl>
                                      </p:cBhvr>
                                    </p:animEffect>
                                  </p:childTnLst>
                                </p:cTn>
                              </p:par>
                              <p:par>
                                <p:cTn id="74" presetID="10" presetClass="entr" presetSubtype="0" fill="hold" nodeType="withEffect">
                                  <p:stCondLst>
                                    <p:cond delay="0"/>
                                  </p:stCondLst>
                                  <p:childTnLst>
                                    <p:set>
                                      <p:cBhvr>
                                        <p:cTn id="75" dur="1" fill="hold">
                                          <p:stCondLst>
                                            <p:cond delay="0"/>
                                          </p:stCondLst>
                                        </p:cTn>
                                        <p:tgtEl>
                                          <p:spTgt spid="141"/>
                                        </p:tgtEl>
                                        <p:attrNameLst>
                                          <p:attrName>style.visibility</p:attrName>
                                        </p:attrNameLst>
                                      </p:cBhvr>
                                      <p:to>
                                        <p:strVal val="visible"/>
                                      </p:to>
                                    </p:set>
                                    <p:animEffect transition="in" filter="fade">
                                      <p:cBhvr>
                                        <p:cTn id="76" dur="500"/>
                                        <p:tgtEl>
                                          <p:spTgt spid="14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54"/>
                                        </p:tgtEl>
                                        <p:attrNameLst>
                                          <p:attrName>style.visibility</p:attrName>
                                        </p:attrNameLst>
                                      </p:cBhvr>
                                      <p:to>
                                        <p:strVal val="visible"/>
                                      </p:to>
                                    </p:set>
                                    <p:animEffect transition="in" filter="fade">
                                      <p:cBhvr>
                                        <p:cTn id="81" dur="500"/>
                                        <p:tgtEl>
                                          <p:spTgt spid="5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5"/>
                                        </p:tgtEl>
                                        <p:attrNameLst>
                                          <p:attrName>style.visibility</p:attrName>
                                        </p:attrNameLst>
                                      </p:cBhvr>
                                      <p:to>
                                        <p:strVal val="visible"/>
                                      </p:to>
                                    </p:set>
                                    <p:animEffect transition="in" filter="fade">
                                      <p:cBhvr>
                                        <p:cTn id="84" dur="500"/>
                                        <p:tgtEl>
                                          <p:spTgt spid="65"/>
                                        </p:tgtEl>
                                      </p:cBhvr>
                                    </p:animEffect>
                                  </p:childTnLst>
                                </p:cTn>
                              </p:par>
                              <p:par>
                                <p:cTn id="85" presetID="10" presetClass="entr" presetSubtype="0" fill="hold" nodeType="withEffect">
                                  <p:stCondLst>
                                    <p:cond delay="0"/>
                                  </p:stCondLst>
                                  <p:childTnLst>
                                    <p:set>
                                      <p:cBhvr>
                                        <p:cTn id="86" dur="1" fill="hold">
                                          <p:stCondLst>
                                            <p:cond delay="0"/>
                                          </p:stCondLst>
                                        </p:cTn>
                                        <p:tgtEl>
                                          <p:spTgt spid="145"/>
                                        </p:tgtEl>
                                        <p:attrNameLst>
                                          <p:attrName>style.visibility</p:attrName>
                                        </p:attrNameLst>
                                      </p:cBhvr>
                                      <p:to>
                                        <p:strVal val="visible"/>
                                      </p:to>
                                    </p:set>
                                    <p:animEffect transition="in" filter="fade">
                                      <p:cBhvr>
                                        <p:cTn id="87" dur="500"/>
                                        <p:tgtEl>
                                          <p:spTgt spid="145"/>
                                        </p:tgtEl>
                                      </p:cBhvr>
                                    </p:animEffect>
                                  </p:childTnLst>
                                </p:cTn>
                              </p:par>
                            </p:childTnLst>
                          </p:cTn>
                        </p:par>
                        <p:par>
                          <p:cTn id="88" fill="hold">
                            <p:stCondLst>
                              <p:cond delay="500"/>
                            </p:stCondLst>
                            <p:childTnLst>
                              <p:par>
                                <p:cTn id="89" presetID="10" presetClass="entr" presetSubtype="0" fill="hold" grpId="0" nodeType="afterEffect">
                                  <p:stCondLst>
                                    <p:cond delay="0"/>
                                  </p:stCondLst>
                                  <p:childTnLst>
                                    <p:set>
                                      <p:cBhvr>
                                        <p:cTn id="90" dur="1" fill="hold">
                                          <p:stCondLst>
                                            <p:cond delay="0"/>
                                          </p:stCondLst>
                                        </p:cTn>
                                        <p:tgtEl>
                                          <p:spTgt spid="59"/>
                                        </p:tgtEl>
                                        <p:attrNameLst>
                                          <p:attrName>style.visibility</p:attrName>
                                        </p:attrNameLst>
                                      </p:cBhvr>
                                      <p:to>
                                        <p:strVal val="visible"/>
                                      </p:to>
                                    </p:set>
                                    <p:animEffect transition="in" filter="fade">
                                      <p:cBhvr>
                                        <p:cTn id="91" dur="500"/>
                                        <p:tgtEl>
                                          <p:spTgt spid="59"/>
                                        </p:tgtEl>
                                      </p:cBhvr>
                                    </p:animEffect>
                                  </p:childTnLst>
                                </p:cTn>
                              </p:par>
                              <p:par>
                                <p:cTn id="92" presetID="10" presetClass="entr" presetSubtype="0" fill="hold" nodeType="withEffect">
                                  <p:stCondLst>
                                    <p:cond delay="0"/>
                                  </p:stCondLst>
                                  <p:childTnLst>
                                    <p:set>
                                      <p:cBhvr>
                                        <p:cTn id="93" dur="1" fill="hold">
                                          <p:stCondLst>
                                            <p:cond delay="0"/>
                                          </p:stCondLst>
                                        </p:cTn>
                                        <p:tgtEl>
                                          <p:spTgt spid="153"/>
                                        </p:tgtEl>
                                        <p:attrNameLst>
                                          <p:attrName>style.visibility</p:attrName>
                                        </p:attrNameLst>
                                      </p:cBhvr>
                                      <p:to>
                                        <p:strVal val="visible"/>
                                      </p:to>
                                    </p:set>
                                    <p:animEffect transition="in" filter="fade">
                                      <p:cBhvr>
                                        <p:cTn id="94" dur="500"/>
                                        <p:tgtEl>
                                          <p:spTgt spid="153"/>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fade">
                                      <p:cBhvr>
                                        <p:cTn id="99"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51" grpId="0" animBg="1"/>
      <p:bldP spid="63" grpId="0"/>
      <p:bldP spid="53" grpId="0" animBg="1"/>
      <p:bldP spid="59" grpId="0" animBg="1"/>
      <p:bldP spid="65" grpId="0"/>
      <p:bldP spid="111" grpId="0"/>
      <p:bldP spid="157" grpId="0"/>
      <p:bldP spid="67" grpId="0"/>
      <p:bldP spid="69" grpId="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9753600" cy="914400"/>
          </a:xfrm>
        </p:spPr>
        <p:txBody>
          <a:bodyPr/>
          <a:lstStyle/>
          <a:p>
            <a:r>
              <a:rPr lang="en-US" sz="3200" dirty="0"/>
              <a:t>Can We Implement Texture Tiling in PIM Logic?</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15" name="Picture 14"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3" name="Rectangle 72"/>
          <p:cNvSpPr/>
          <p:nvPr/>
        </p:nvSpPr>
        <p:spPr>
          <a:xfrm>
            <a:off x="0" y="2017693"/>
            <a:ext cx="9143999"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Requires simple primitives: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memcopy</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bitwise operations</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simple</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arithmetic operations</a:t>
            </a:r>
          </a:p>
        </p:txBody>
      </p:sp>
      <p:sp>
        <p:nvSpPr>
          <p:cNvPr id="74" name="Rounded Rectangle 73"/>
          <p:cNvSpPr/>
          <p:nvPr/>
        </p:nvSpPr>
        <p:spPr>
          <a:xfrm>
            <a:off x="1066800" y="3505200"/>
            <a:ext cx="21336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sp>
        <p:nvSpPr>
          <p:cNvPr id="75" name="Rounded Rectangle 74"/>
          <p:cNvSpPr/>
          <p:nvPr/>
        </p:nvSpPr>
        <p:spPr>
          <a:xfrm>
            <a:off x="5638800" y="3505200"/>
            <a:ext cx="22098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3581400" y="1173691"/>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26" name="Straight Arrow Connector 25"/>
          <p:cNvCxnSpPr/>
          <p:nvPr/>
        </p:nvCxnSpPr>
        <p:spPr>
          <a:xfrm>
            <a:off x="1981200" y="16308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1524000" y="1097491"/>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Linear Bitmap</a:t>
            </a:r>
          </a:p>
        </p:txBody>
      </p:sp>
      <p:cxnSp>
        <p:nvCxnSpPr>
          <p:cNvPr id="37" name="Straight Arrow Connector 36"/>
          <p:cNvCxnSpPr/>
          <p:nvPr/>
        </p:nvCxnSpPr>
        <p:spPr>
          <a:xfrm>
            <a:off x="5486400" y="17070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5410200" y="1173691"/>
            <a:ext cx="1828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Tiled Texture</a:t>
            </a:r>
          </a:p>
        </p:txBody>
      </p:sp>
      <p:sp>
        <p:nvSpPr>
          <p:cNvPr id="10" name="Rectangle 9"/>
          <p:cNvSpPr/>
          <p:nvPr/>
        </p:nvSpPr>
        <p:spPr>
          <a:xfrm>
            <a:off x="381000" y="4426803"/>
            <a:ext cx="3429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9.4%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1" name="Rectangle 10"/>
          <p:cNvSpPr/>
          <p:nvPr/>
        </p:nvSpPr>
        <p:spPr>
          <a:xfrm>
            <a:off x="5029200" y="4503003"/>
            <a:ext cx="3581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7.1%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7" name="Rectangle 16"/>
          <p:cNvSpPr/>
          <p:nvPr/>
        </p:nvSpPr>
        <p:spPr>
          <a:xfrm>
            <a:off x="0" y="5399782"/>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Texture Tiling</a:t>
            </a:r>
          </a:p>
        </p:txBody>
      </p:sp>
    </p:spTree>
    <p:extLst>
      <p:ext uri="{BB962C8B-B14F-4D97-AF65-F5344CB8AC3E}">
        <p14:creationId xmlns:p14="http://schemas.microsoft.com/office/powerpoint/2010/main" val="1117595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par>
                                <p:cTn id="14" presetID="10" presetClass="entr" presetSubtype="0" fill="hold" nodeType="with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5"/>
                                        </p:tgtEl>
                                        <p:attrNameLst>
                                          <p:attrName>style.visibility</p:attrName>
                                        </p:attrNameLst>
                                      </p:cBhvr>
                                      <p:to>
                                        <p:strVal val="visible"/>
                                      </p:to>
                                    </p:set>
                                    <p:animEffect transition="in" filter="fade">
                                      <p:cBhvr>
                                        <p:cTn id="30" dur="500"/>
                                        <p:tgtEl>
                                          <p:spTgt spid="75"/>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25" grpId="0" animBg="1"/>
      <p:bldP spid="35" grpId="0"/>
      <p:bldP spid="38" grpId="0"/>
      <p:bldP spid="10" grpId="0"/>
      <p:bldP spid="11" grpId="0"/>
      <p:bldP spid="17" grpId="0" animBg="1"/>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Color </a:t>
            </a:r>
            <a:r>
              <a:rPr lang="en-US" dirty="0" err="1"/>
              <a:t>Blitting</a:t>
            </a:r>
            <a:r>
              <a:rPr lang="en-US" dirty="0"/>
              <a:t> Analysis</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0" y="2362200"/>
            <a:ext cx="9144000" cy="98488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Color </a:t>
            </a:r>
            <a:r>
              <a:rPr kumimoji="0" lang="en-US" sz="29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is a good candidate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for </a:t>
            </a:r>
            <a:r>
              <a:rPr kumimoji="0" lang="en-US" sz="2900" b="1" i="0" u="none" strike="noStrike" kern="1200" cap="none" spc="0" normalizeH="0" baseline="0" noProof="0" dirty="0">
                <a:ln>
                  <a:noFill/>
                </a:ln>
                <a:solidFill>
                  <a:srgbClr val="006600"/>
                </a:solidFill>
                <a:effectLst/>
                <a:uLnTx/>
                <a:uFillTx/>
                <a:latin typeface="Gill Sans MT"/>
                <a:ea typeface="+mn-ea"/>
                <a:cs typeface="+mn-cs"/>
              </a:rPr>
              <a:t>PIM execution </a:t>
            </a:r>
          </a:p>
        </p:txBody>
      </p:sp>
      <p:sp>
        <p:nvSpPr>
          <p:cNvPr id="14" name="Rectangle 13"/>
          <p:cNvSpPr/>
          <p:nvPr/>
        </p:nvSpPr>
        <p:spPr>
          <a:xfrm>
            <a:off x="0" y="4927937"/>
            <a:ext cx="9144000" cy="1015663"/>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Gill Sans MT"/>
                <a:ea typeface="+mn-ea"/>
                <a:cs typeface="+mn-cs"/>
              </a:rPr>
              <a:t>It is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feasible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to implement </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color </a:t>
            </a:r>
            <a:r>
              <a:rPr kumimoji="0" lang="en-US" sz="30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br>
              <a:rPr kumimoji="0" lang="en-US" sz="3000" b="1" i="0" u="none" strike="noStrike" kern="1200" cap="none" spc="0" normalizeH="0" baseline="0" noProof="0" dirty="0">
                <a:ln>
                  <a:noFill/>
                </a:ln>
                <a:solidFill>
                  <a:srgbClr val="1F497D"/>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in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core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accelerator</a:t>
            </a:r>
          </a:p>
        </p:txBody>
      </p:sp>
      <p:sp>
        <p:nvSpPr>
          <p:cNvPr id="8" name="Rectangle 7"/>
          <p:cNvSpPr/>
          <p:nvPr/>
        </p:nvSpPr>
        <p:spPr>
          <a:xfrm>
            <a:off x="-990600" y="1143000"/>
            <a:ext cx="11201400" cy="492443"/>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Generates a large amount of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8" name="Rectangle 17"/>
          <p:cNvSpPr/>
          <p:nvPr/>
        </p:nvSpPr>
        <p:spPr>
          <a:xfrm>
            <a:off x="457200" y="3660338"/>
            <a:ext cx="8305800" cy="129266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Requires </a:t>
            </a:r>
            <a:r>
              <a:rPr kumimoji="0" lang="en-US" sz="2600" b="1" i="0" u="none" strike="noStrike" kern="1200" cap="none" spc="0" normalizeH="0" baseline="0" noProof="0" dirty="0">
                <a:ln>
                  <a:noFill/>
                </a:ln>
                <a:solidFill>
                  <a:srgbClr val="006600"/>
                </a:solidFill>
                <a:effectLst/>
                <a:uLnTx/>
                <a:uFillTx/>
                <a:latin typeface="Gill Sans MT"/>
                <a:ea typeface="+mn-ea"/>
                <a:cs typeface="+mn-cs"/>
              </a:rPr>
              <a:t>low-cost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operations: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Memset</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simple arithmetic</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shift operations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7" name="Rectangle 6"/>
          <p:cNvSpPr/>
          <p:nvPr/>
        </p:nvSpPr>
        <p:spPr>
          <a:xfrm>
            <a:off x="-76200" y="1626513"/>
            <a:ext cx="9067800" cy="430887"/>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Accounts for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19.1%</a:t>
            </a:r>
            <a:r>
              <a:rPr kumimoji="0" lang="en-US" sz="2200" b="1" i="0" u="none" strike="noStrike" kern="1200" cap="none" spc="0" normalizeH="0" baseline="0" noProof="0" dirty="0">
                <a:ln>
                  <a:noFill/>
                </a:ln>
                <a:solidFill>
                  <a:srgbClr val="000000"/>
                </a:solidFill>
                <a:effectLst/>
                <a:uLnTx/>
                <a:uFillTx/>
                <a:latin typeface="Gill Sans MT"/>
                <a:ea typeface="+mn-ea"/>
                <a:cs typeface="+mn-cs"/>
              </a:rPr>
              <a:t> of the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total system energy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during</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scrolling</a:t>
            </a:r>
          </a:p>
        </p:txBody>
      </p:sp>
    </p:spTree>
    <p:extLst>
      <p:ext uri="{BB962C8B-B14F-4D97-AF65-F5344CB8AC3E}">
        <p14:creationId xmlns:p14="http://schemas.microsoft.com/office/powerpoint/2010/main" val="984480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P spid="8" grpId="0"/>
      <p:bldP spid="18" grpId="0"/>
      <p:bldP spid="7"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1219200"/>
            <a:ext cx="9144000"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account for</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a significant portion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41.9%</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energy consumption</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1" name="Rectangle 10"/>
          <p:cNvSpPr/>
          <p:nvPr/>
        </p:nvSpPr>
        <p:spPr>
          <a:xfrm>
            <a:off x="1219200" y="2514600"/>
            <a:ext cx="6858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goes to</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data movement generated by these functions</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cxnSp>
        <p:nvCxnSpPr>
          <p:cNvPr id="12" name="Straight Arrow Connector 11"/>
          <p:cNvCxnSpPr/>
          <p:nvPr/>
        </p:nvCxnSpPr>
        <p:spPr>
          <a:xfrm>
            <a:off x="4572000" y="2209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0" y="36576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significantly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from PIM execution</a:t>
            </a:r>
          </a:p>
        </p:txBody>
      </p:sp>
      <p:sp>
        <p:nvSpPr>
          <p:cNvPr id="15" name="Rectangle 14"/>
          <p:cNvSpPr/>
          <p:nvPr/>
        </p:nvSpPr>
        <p:spPr>
          <a:xfrm>
            <a:off x="0" y="5156537"/>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    Both functions are feasible to implement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as PIM logic</a:t>
            </a:r>
          </a:p>
        </p:txBody>
      </p:sp>
      <p:sp>
        <p:nvSpPr>
          <p:cNvPr id="16" name="TextBox 15"/>
          <p:cNvSpPr txBox="1"/>
          <p:nvPr/>
        </p:nvSpPr>
        <p:spPr>
          <a:xfrm>
            <a:off x="152400" y="3657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1</a:t>
            </a: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Tree>
    <p:extLst>
      <p:ext uri="{BB962C8B-B14F-4D97-AF65-F5344CB8AC3E}">
        <p14:creationId xmlns:p14="http://schemas.microsoft.com/office/powerpoint/2010/main" val="2366445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3" fill="hold">
                            <p:stCondLst>
                              <p:cond delay="500"/>
                            </p:stCondLst>
                            <p:childTnLst>
                              <p:par>
                                <p:cTn id="24" presetID="10" presetClass="entr" presetSubtype="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3" grpId="0" animBg="1"/>
      <p:bldP spid="15" grpId="0" animBg="1"/>
      <p:bldP spid="16" grpId="0"/>
      <p:bldP spid="17" grpId="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Tab Switching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1425374945"/>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525000" cy="914400"/>
          </a:xfrm>
        </p:spPr>
        <p:txBody>
          <a:bodyPr/>
          <a:lstStyle/>
          <a:p>
            <a:r>
              <a:rPr lang="en-US" sz="4000" dirty="0"/>
              <a:t>What Happens During Tab Switching?</a:t>
            </a:r>
          </a:p>
        </p:txBody>
      </p:sp>
      <p:sp>
        <p:nvSpPr>
          <p:cNvPr id="3" name="Content Placeholder 2"/>
          <p:cNvSpPr>
            <a:spLocks noGrp="1"/>
          </p:cNvSpPr>
          <p:nvPr>
            <p:ph idx="1"/>
          </p:nvPr>
        </p:nvSpPr>
        <p:spPr>
          <a:xfrm>
            <a:off x="152400" y="990600"/>
            <a:ext cx="8991600" cy="6858000"/>
          </a:xfrm>
        </p:spPr>
        <p:txBody>
          <a:bodyPr>
            <a:normAutofit/>
          </a:bodyPr>
          <a:lstStyle/>
          <a:p>
            <a:pPr lvl="0"/>
            <a:r>
              <a:rPr lang="en-US" sz="2800" dirty="0">
                <a:solidFill>
                  <a:schemeClr val="tx2"/>
                </a:solidFill>
              </a:rPr>
              <a:t>Chrome employs a </a:t>
            </a:r>
            <a:r>
              <a:rPr lang="en-US" sz="2800" dirty="0">
                <a:solidFill>
                  <a:srgbClr val="0000FF"/>
                </a:solidFill>
              </a:rPr>
              <a:t>multi-process </a:t>
            </a:r>
            <a:r>
              <a:rPr lang="en-US" sz="2800" dirty="0">
                <a:solidFill>
                  <a:schemeClr val="tx2"/>
                </a:solidFill>
              </a:rPr>
              <a:t>architecture</a:t>
            </a:r>
          </a:p>
          <a:p>
            <a:pPr lvl="1"/>
            <a:r>
              <a:rPr lang="en-US" sz="2400" dirty="0">
                <a:solidFill>
                  <a:srgbClr val="595959"/>
                </a:solidFill>
              </a:rPr>
              <a:t>Each tab is a </a:t>
            </a:r>
            <a:r>
              <a:rPr lang="en-US" sz="2400" u="sng" dirty="0">
                <a:solidFill>
                  <a:srgbClr val="595959"/>
                </a:solidFill>
              </a:rPr>
              <a:t>separate process</a:t>
            </a: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r>
              <a:rPr lang="en-US" sz="2800" dirty="0">
                <a:solidFill>
                  <a:schemeClr val="tx2"/>
                </a:solidFill>
              </a:rPr>
              <a:t>Main operations during </a:t>
            </a:r>
            <a:r>
              <a:rPr lang="en-US" sz="2800" dirty="0">
                <a:solidFill>
                  <a:srgbClr val="0000FF"/>
                </a:solidFill>
              </a:rPr>
              <a:t>tab switching</a:t>
            </a:r>
            <a:r>
              <a:rPr lang="en-US" sz="2800" dirty="0">
                <a:solidFill>
                  <a:schemeClr val="tx2"/>
                </a:solidFill>
              </a:rPr>
              <a:t>:</a:t>
            </a:r>
          </a:p>
          <a:p>
            <a:pPr lvl="1"/>
            <a:r>
              <a:rPr lang="en-US" sz="2400" dirty="0"/>
              <a:t>Context switch</a:t>
            </a:r>
          </a:p>
          <a:p>
            <a:pPr lvl="1"/>
            <a:r>
              <a:rPr lang="en-US" sz="2400" dirty="0"/>
              <a:t>Load the new page</a:t>
            </a:r>
          </a:p>
          <a:p>
            <a:pPr lvl="1"/>
            <a:endParaRPr lang="en-US" sz="2200" dirty="0">
              <a:solidFill>
                <a:schemeClr val="tx2"/>
              </a:solidFill>
            </a:endParaRPr>
          </a:p>
          <a:p>
            <a:pPr lvl="1"/>
            <a:endParaRPr lang="en-US" sz="2200" dirty="0">
              <a:solidFill>
                <a:schemeClr val="tx2"/>
              </a:solidFill>
            </a:endParaRPr>
          </a:p>
          <a:p>
            <a:pPr lvl="1"/>
            <a:endParaRPr lang="en-US" sz="2200" dirty="0">
              <a:solidFill>
                <a:schemeClr val="tx2"/>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43" name="Group 42"/>
          <p:cNvGrpSpPr/>
          <p:nvPr/>
        </p:nvGrpSpPr>
        <p:grpSpPr>
          <a:xfrm>
            <a:off x="1981200" y="2209800"/>
            <a:ext cx="5105401" cy="3065777"/>
            <a:chOff x="4045131" y="2539424"/>
            <a:chExt cx="5251269" cy="4143513"/>
          </a:xfrm>
        </p:grpSpPr>
        <p:cxnSp>
          <p:nvCxnSpPr>
            <p:cNvPr id="19" name="Elbow Connector 18"/>
            <p:cNvCxnSpPr>
              <a:stCxn id="7" idx="2"/>
              <a:endCxn id="14" idx="0"/>
            </p:cNvCxnSpPr>
            <p:nvPr/>
          </p:nvCxnSpPr>
          <p:spPr>
            <a:xfrm rot="5400000">
              <a:off x="6248400" y="3339524"/>
              <a:ext cx="609600" cy="3810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045131" y="2539424"/>
              <a:ext cx="5251269" cy="4143513"/>
              <a:chOff x="4045131" y="2209800"/>
              <a:chExt cx="5251269" cy="4143513"/>
            </a:xfrm>
          </p:grpSpPr>
          <p:cxnSp>
            <p:nvCxnSpPr>
              <p:cNvPr id="17" name="Elbow Connector 16"/>
              <p:cNvCxnSpPr>
                <a:stCxn id="7" idx="2"/>
                <a:endCxn id="11" idx="0"/>
              </p:cNvCxnSpPr>
              <p:nvPr/>
            </p:nvCxnSpPr>
            <p:spPr>
              <a:xfrm rot="5400000">
                <a:off x="5600700" y="2362200"/>
                <a:ext cx="609600" cy="16764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4045131" y="2209800"/>
                <a:ext cx="5251269" cy="4143513"/>
                <a:chOff x="4045131" y="2209800"/>
                <a:chExt cx="5251269" cy="4143513"/>
              </a:xfrm>
            </p:grpSpPr>
            <p:grpSp>
              <p:nvGrpSpPr>
                <p:cNvPr id="9" name="Group 8"/>
                <p:cNvGrpSpPr/>
                <p:nvPr/>
              </p:nvGrpSpPr>
              <p:grpSpPr>
                <a:xfrm>
                  <a:off x="5257799" y="2209800"/>
                  <a:ext cx="2971801" cy="685800"/>
                  <a:chOff x="4571999" y="2362201"/>
                  <a:chExt cx="2971801" cy="685800"/>
                </a:xfrm>
              </p:grpSpPr>
              <p:sp>
                <p:nvSpPr>
                  <p:cNvPr id="7" name="Rounded Rectangle 6"/>
                  <p:cNvSpPr/>
                  <p:nvPr/>
                </p:nvSpPr>
                <p:spPr>
                  <a:xfrm>
                    <a:off x="4571999" y="2362201"/>
                    <a:ext cx="2971801" cy="685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5" name="TextBox 4"/>
                  <p:cNvSpPr txBox="1"/>
                  <p:nvPr/>
                </p:nvSpPr>
                <p:spPr>
                  <a:xfrm>
                    <a:off x="4637076" y="2362201"/>
                    <a:ext cx="2234458" cy="5407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Process</a:t>
                    </a:r>
                  </a:p>
                </p:txBody>
              </p:sp>
              <p:pic>
                <p:nvPicPr>
                  <p:cNvPr id="8" name="Picture 7"/>
                  <p:cNvPicPr>
                    <a:picLocks noChangeAspect="1"/>
                  </p:cNvPicPr>
                  <p:nvPr/>
                </p:nvPicPr>
                <p:blipFill>
                  <a:blip r:embed="rId4"/>
                  <a:stretch>
                    <a:fillRect/>
                  </a:stretch>
                </p:blipFill>
                <p:spPr>
                  <a:xfrm>
                    <a:off x="6858000" y="2438401"/>
                    <a:ext cx="533400" cy="533400"/>
                  </a:xfrm>
                  <a:prstGeom prst="rect">
                    <a:avLst/>
                  </a:prstGeom>
                </p:spPr>
              </p:pic>
            </p:grpSp>
            <p:sp>
              <p:nvSpPr>
                <p:cNvPr id="11" name="Rounded Rectangle 10"/>
                <p:cNvSpPr/>
                <p:nvPr/>
              </p:nvSpPr>
              <p:spPr>
                <a:xfrm>
                  <a:off x="45720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58674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5" name="Rounded Rectangle 14"/>
                <p:cNvSpPr/>
                <p:nvPr/>
              </p:nvSpPr>
              <p:spPr>
                <a:xfrm>
                  <a:off x="78486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cxnSp>
              <p:nvCxnSpPr>
                <p:cNvPr id="22" name="Elbow Connector 21"/>
                <p:cNvCxnSpPr>
                  <a:stCxn id="7" idx="2"/>
                  <a:endCxn id="15" idx="0"/>
                </p:cNvCxnSpPr>
                <p:nvPr/>
              </p:nvCxnSpPr>
              <p:spPr>
                <a:xfrm rot="16200000" flipH="1">
                  <a:off x="7239000" y="2400300"/>
                  <a:ext cx="609600" cy="16002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7096982" y="3809999"/>
                  <a:ext cx="585971" cy="8735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3600" b="1" i="0" u="none" strike="noStrike" kern="1200" cap="none" spc="0" normalizeH="0" baseline="0" noProof="0" dirty="0">
                      <a:ln>
                        <a:noFill/>
                      </a:ln>
                      <a:solidFill>
                        <a:prstClr val="black">
                          <a:lumMod val="75000"/>
                          <a:lumOff val="25000"/>
                        </a:prstClr>
                      </a:solidFill>
                      <a:effectLst/>
                      <a:uLnTx/>
                      <a:uFillTx/>
                      <a:latin typeface="Gill Sans MT"/>
                      <a:ea typeface="+mn-ea"/>
                      <a:cs typeface="Mangal" panose="02040503050203030202" pitchFamily="18" charset="0"/>
                    </a:rPr>
                    <a:t>…</a:t>
                  </a:r>
                  <a:endParaRPr kumimoji="0" lang="en-US" sz="36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29" name="Picture 28"/>
                <p:cNvPicPr>
                  <a:picLocks noChangeAspect="1"/>
                </p:cNvPicPr>
                <p:nvPr/>
              </p:nvPicPr>
              <p:blipFill>
                <a:blip r:embed="rId5"/>
                <a:stretch>
                  <a:fillRect/>
                </a:stretch>
              </p:blipFill>
              <p:spPr>
                <a:xfrm>
                  <a:off x="4572000" y="4038600"/>
                  <a:ext cx="965200" cy="965200"/>
                </a:xfrm>
                <a:prstGeom prst="rect">
                  <a:avLst/>
                </a:prstGeom>
              </p:spPr>
            </p:pic>
            <p:pic>
              <p:nvPicPr>
                <p:cNvPr id="30" name="Picture 29"/>
                <p:cNvPicPr>
                  <a:picLocks noChangeAspect="1"/>
                </p:cNvPicPr>
                <p:nvPr/>
              </p:nvPicPr>
              <p:blipFill>
                <a:blip r:embed="rId5"/>
                <a:stretch>
                  <a:fillRect/>
                </a:stretch>
              </p:blipFill>
              <p:spPr>
                <a:xfrm>
                  <a:off x="5867400" y="4038600"/>
                  <a:ext cx="965200" cy="965200"/>
                </a:xfrm>
                <a:prstGeom prst="rect">
                  <a:avLst/>
                </a:prstGeom>
              </p:spPr>
            </p:pic>
            <p:pic>
              <p:nvPicPr>
                <p:cNvPr id="31" name="Picture 30"/>
                <p:cNvPicPr>
                  <a:picLocks noChangeAspect="1"/>
                </p:cNvPicPr>
                <p:nvPr/>
              </p:nvPicPr>
              <p:blipFill>
                <a:blip r:embed="rId5"/>
                <a:stretch>
                  <a:fillRect/>
                </a:stretch>
              </p:blipFill>
              <p:spPr>
                <a:xfrm>
                  <a:off x="7848600" y="4038600"/>
                  <a:ext cx="965200" cy="965200"/>
                </a:xfrm>
                <a:prstGeom prst="rect">
                  <a:avLst/>
                </a:prstGeom>
              </p:spPr>
            </p:pic>
            <p:pic>
              <p:nvPicPr>
                <p:cNvPr id="32" name="Picture 31"/>
                <p:cNvPicPr>
                  <a:picLocks noChangeAspect="1"/>
                </p:cNvPicPr>
                <p:nvPr/>
              </p:nvPicPr>
              <p:blipFill>
                <a:blip r:embed="rId6"/>
                <a:stretch>
                  <a:fillRect/>
                </a:stretch>
              </p:blipFill>
              <p:spPr>
                <a:xfrm>
                  <a:off x="4724400" y="3657600"/>
                  <a:ext cx="584200" cy="584200"/>
                </a:xfrm>
                <a:prstGeom prst="rect">
                  <a:avLst/>
                </a:prstGeom>
              </p:spPr>
            </p:pic>
            <p:pic>
              <p:nvPicPr>
                <p:cNvPr id="33" name="Picture 32"/>
                <p:cNvPicPr>
                  <a:picLocks noChangeAspect="1"/>
                </p:cNvPicPr>
                <p:nvPr/>
              </p:nvPicPr>
              <p:blipFill>
                <a:blip r:embed="rId6"/>
                <a:stretch>
                  <a:fillRect/>
                </a:stretch>
              </p:blipFill>
              <p:spPr>
                <a:xfrm>
                  <a:off x="6045200" y="3657600"/>
                  <a:ext cx="584200" cy="584200"/>
                </a:xfrm>
                <a:prstGeom prst="rect">
                  <a:avLst/>
                </a:prstGeom>
              </p:spPr>
            </p:pic>
            <p:pic>
              <p:nvPicPr>
                <p:cNvPr id="34" name="Picture 33"/>
                <p:cNvPicPr>
                  <a:picLocks noChangeAspect="1"/>
                </p:cNvPicPr>
                <p:nvPr/>
              </p:nvPicPr>
              <p:blipFill>
                <a:blip r:embed="rId6"/>
                <a:stretch>
                  <a:fillRect/>
                </a:stretch>
              </p:blipFill>
              <p:spPr>
                <a:xfrm>
                  <a:off x="8026400" y="3606800"/>
                  <a:ext cx="584200" cy="584200"/>
                </a:xfrm>
                <a:prstGeom prst="rect">
                  <a:avLst/>
                </a:prstGeom>
              </p:spPr>
            </p:pic>
            <p:sp>
              <p:nvSpPr>
                <p:cNvPr id="37" name="TextBox 36"/>
                <p:cNvSpPr txBox="1"/>
                <p:nvPr/>
              </p:nvSpPr>
              <p:spPr>
                <a:xfrm>
                  <a:off x="4045131"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1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8" name="TextBox 37"/>
                <p:cNvSpPr txBox="1"/>
                <p:nvPr/>
              </p:nvSpPr>
              <p:spPr>
                <a:xfrm>
                  <a:off x="5299165"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2</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9" name="TextBox 38"/>
                <p:cNvSpPr txBox="1"/>
                <p:nvPr/>
              </p:nvSpPr>
              <p:spPr>
                <a:xfrm>
                  <a:off x="7315200" y="5105398"/>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N</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grpSp>
      </p:grpSp>
      <p:sp>
        <p:nvSpPr>
          <p:cNvPr id="10" name="Rectangle 9"/>
          <p:cNvSpPr/>
          <p:nvPr/>
        </p:nvSpPr>
        <p:spPr>
          <a:xfrm>
            <a:off x="1066800" y="5486408"/>
            <a:ext cx="7391400" cy="43088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Tree>
    <p:extLst>
      <p:ext uri="{BB962C8B-B14F-4D97-AF65-F5344CB8AC3E}">
        <p14:creationId xmlns:p14="http://schemas.microsoft.com/office/powerpoint/2010/main" val="1280380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animEffect transition="in" filter="fade">
                                      <p:cBhvr>
                                        <p:cTn id="19" dur="500"/>
                                        <p:tgtEl>
                                          <p:spTgt spid="3">
                                            <p:txEl>
                                              <p:pRg st="9" end="9"/>
                                            </p:txEl>
                                          </p:spTgt>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animEffect transition="in" filter="fade">
                                      <p:cBhvr>
                                        <p:cTn id="23" dur="500"/>
                                        <p:tgtEl>
                                          <p:spTgt spid="3">
                                            <p:txEl>
                                              <p:pRg st="10" end="10"/>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11" end="11"/>
                                            </p:txEl>
                                          </p:spTgt>
                                        </p:tgtEl>
                                        <p:attrNameLst>
                                          <p:attrName>style.visibility</p:attrName>
                                        </p:attrNameLst>
                                      </p:cBhvr>
                                      <p:to>
                                        <p:strVal val="visible"/>
                                      </p:to>
                                    </p:set>
                                    <p:animEffect transition="in" filter="fade">
                                      <p:cBhvr>
                                        <p:cTn id="26"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Consumption</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600" dirty="0">
                <a:solidFill>
                  <a:schemeClr val="tx2"/>
                </a:solidFill>
              </a:rPr>
              <a:t>Primary concerns during tab switching:</a:t>
            </a:r>
          </a:p>
          <a:p>
            <a:pPr lvl="1"/>
            <a:r>
              <a:rPr lang="en-US" sz="2200" dirty="0">
                <a:solidFill>
                  <a:srgbClr val="595959"/>
                </a:solidFill>
              </a:rPr>
              <a:t> How fast a new tab </a:t>
            </a:r>
            <a:r>
              <a:rPr lang="en-US" sz="2200" dirty="0">
                <a:solidFill>
                  <a:srgbClr val="0000FF"/>
                </a:solidFill>
              </a:rPr>
              <a:t>loads</a:t>
            </a:r>
            <a:r>
              <a:rPr lang="en-US" sz="2200" dirty="0">
                <a:solidFill>
                  <a:srgbClr val="595959"/>
                </a:solidFill>
              </a:rPr>
              <a:t> and </a:t>
            </a:r>
            <a:r>
              <a:rPr lang="en-US" sz="2200" dirty="0">
                <a:solidFill>
                  <a:srgbClr val="0000FF"/>
                </a:solidFill>
              </a:rPr>
              <a:t>becomes interactive</a:t>
            </a:r>
          </a:p>
          <a:p>
            <a:pPr lvl="1"/>
            <a:r>
              <a:rPr lang="en-US" sz="2200" dirty="0"/>
              <a:t> </a:t>
            </a:r>
            <a:r>
              <a:rPr lang="en-US" sz="2200" dirty="0">
                <a:solidFill>
                  <a:srgbClr val="C00000"/>
                </a:solidFill>
              </a:rPr>
              <a:t>Memory consumption</a:t>
            </a:r>
          </a:p>
          <a:p>
            <a:pPr marL="0" indent="0">
              <a:buNone/>
            </a:pPr>
            <a:endParaRPr lang="en-US" sz="2800" dirty="0">
              <a:solidFill>
                <a:schemeClr val="tx2"/>
              </a:solidFill>
            </a:endParaRPr>
          </a:p>
          <a:p>
            <a:pPr lvl="1"/>
            <a:endParaRPr lang="en-US" sz="2200" dirty="0">
              <a:solidFill>
                <a:srgbClr val="0000FF"/>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ounded Rectangle 7"/>
          <p:cNvSpPr/>
          <p:nvPr/>
        </p:nvSpPr>
        <p:spPr>
          <a:xfrm>
            <a:off x="1715020" y="5120330"/>
            <a:ext cx="1409180" cy="82327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27" name="Group 26"/>
          <p:cNvGrpSpPr/>
          <p:nvPr/>
        </p:nvGrpSpPr>
        <p:grpSpPr>
          <a:xfrm>
            <a:off x="5867400" y="4449621"/>
            <a:ext cx="1346200" cy="1874979"/>
            <a:chOff x="5867400" y="4449621"/>
            <a:chExt cx="1346200" cy="1874979"/>
          </a:xfrm>
        </p:grpSpPr>
        <p:sp>
          <p:nvSpPr>
            <p:cNvPr id="7" name="Rounded Rectangle 6"/>
            <p:cNvSpPr/>
            <p:nvPr/>
          </p:nvSpPr>
          <p:spPr>
            <a:xfrm>
              <a:off x="5867400" y="4449621"/>
              <a:ext cx="1346200" cy="187497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5" name="TextBox 4"/>
            <p:cNvSpPr txBox="1"/>
            <p:nvPr/>
          </p:nvSpPr>
          <p:spPr>
            <a:xfrm>
              <a:off x="5943600" y="4800600"/>
              <a:ext cx="115232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DRAM</a:t>
              </a:r>
            </a:p>
          </p:txBody>
        </p:sp>
      </p:grpSp>
      <p:cxnSp>
        <p:nvCxnSpPr>
          <p:cNvPr id="17" name="Straight Arrow Connector 16"/>
          <p:cNvCxnSpPr/>
          <p:nvPr/>
        </p:nvCxnSpPr>
        <p:spPr>
          <a:xfrm>
            <a:off x="3657600" y="5791200"/>
            <a:ext cx="1828800" cy="0"/>
          </a:xfrm>
          <a:prstGeom prst="straightConnector1">
            <a:avLst/>
          </a:prstGeom>
          <a:ln w="5715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3352800" y="4190999"/>
            <a:ext cx="2286000" cy="1524001"/>
            <a:chOff x="3202057" y="3581400"/>
            <a:chExt cx="1725765" cy="1269087"/>
          </a:xfrm>
        </p:grpSpPr>
        <p:grpSp>
          <p:nvGrpSpPr>
            <p:cNvPr id="15" name="Group 14"/>
            <p:cNvGrpSpPr/>
            <p:nvPr/>
          </p:nvGrpSpPr>
          <p:grpSpPr>
            <a:xfrm>
              <a:off x="3733800" y="3581400"/>
              <a:ext cx="713316" cy="914400"/>
              <a:chOff x="2722033" y="4454815"/>
              <a:chExt cx="963083" cy="1108810"/>
            </a:xfrm>
          </p:grpSpPr>
          <p:sp>
            <p:nvSpPr>
              <p:cNvPr id="11" name="Rounded Rectangle 10"/>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12" name="Picture 11"/>
              <p:cNvPicPr>
                <a:picLocks noChangeAspect="1"/>
              </p:cNvPicPr>
              <p:nvPr/>
            </p:nvPicPr>
            <p:blipFill>
              <a:blip r:embed="rId4"/>
              <a:stretch>
                <a:fillRect/>
              </a:stretch>
            </p:blipFill>
            <p:spPr>
              <a:xfrm>
                <a:off x="2722033" y="4849476"/>
                <a:ext cx="938389" cy="714149"/>
              </a:xfrm>
              <a:prstGeom prst="rect">
                <a:avLst/>
              </a:prstGeom>
            </p:spPr>
          </p:pic>
          <p:pic>
            <p:nvPicPr>
              <p:cNvPr id="13" name="Picture 12"/>
              <p:cNvPicPr>
                <a:picLocks noChangeAspect="1"/>
              </p:cNvPicPr>
              <p:nvPr/>
            </p:nvPicPr>
            <p:blipFill>
              <a:blip r:embed="rId5"/>
              <a:stretch>
                <a:fillRect/>
              </a:stretch>
            </p:blipFill>
            <p:spPr>
              <a:xfrm>
                <a:off x="2870200" y="4567575"/>
                <a:ext cx="567972" cy="432248"/>
              </a:xfrm>
              <a:prstGeom prst="rect">
                <a:avLst/>
              </a:prstGeom>
            </p:spPr>
          </p:pic>
        </p:grpSp>
        <p:sp>
          <p:nvSpPr>
            <p:cNvPr id="19" name="TextBox 18"/>
            <p:cNvSpPr txBox="1"/>
            <p:nvPr/>
          </p:nvSpPr>
          <p:spPr>
            <a:xfrm>
              <a:off x="3202057" y="4419600"/>
              <a:ext cx="172576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Inactive Tab</a:t>
              </a:r>
            </a:p>
          </p:txBody>
        </p:sp>
      </p:grpSp>
      <p:sp>
        <p:nvSpPr>
          <p:cNvPr id="20" name="TextBox 19"/>
          <p:cNvSpPr txBox="1"/>
          <p:nvPr/>
        </p:nvSpPr>
        <p:spPr>
          <a:xfrm>
            <a:off x="3555926" y="5867400"/>
            <a:ext cx="193047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Compression</a:t>
            </a:r>
          </a:p>
        </p:txBody>
      </p:sp>
      <p:cxnSp>
        <p:nvCxnSpPr>
          <p:cNvPr id="22" name="Straight Arrow Connector 21"/>
          <p:cNvCxnSpPr/>
          <p:nvPr/>
        </p:nvCxnSpPr>
        <p:spPr>
          <a:xfrm>
            <a:off x="3581400" y="5791200"/>
            <a:ext cx="1828800" cy="0"/>
          </a:xfrm>
          <a:prstGeom prst="straightConnector1">
            <a:avLst/>
          </a:prstGeom>
          <a:ln w="57150" cmpd="sng">
            <a:solidFill>
              <a:srgbClr val="000000"/>
            </a:solidFill>
            <a:headEnd type="arrow" w="med" len="med"/>
            <a:tailEnd type="non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429000" y="5867400"/>
            <a:ext cx="223588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Decompression</a:t>
            </a:r>
          </a:p>
        </p:txBody>
      </p:sp>
      <p:sp>
        <p:nvSpPr>
          <p:cNvPr id="25" name="Rectangle 24"/>
          <p:cNvSpPr/>
          <p:nvPr/>
        </p:nvSpPr>
        <p:spPr>
          <a:xfrm>
            <a:off x="-1219200" y="2667000"/>
            <a:ext cx="11201400" cy="135421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Chrome</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uses</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compression</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to</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reduce each tab’s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memory footprint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9" name="Rounded Rectangle 8"/>
          <p:cNvSpPr/>
          <p:nvPr/>
        </p:nvSpPr>
        <p:spPr>
          <a:xfrm>
            <a:off x="5867400" y="5592621"/>
            <a:ext cx="1325880" cy="59467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ZRAM</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0" name="Group 29"/>
          <p:cNvGrpSpPr/>
          <p:nvPr/>
        </p:nvGrpSpPr>
        <p:grpSpPr>
          <a:xfrm>
            <a:off x="3276600" y="4191000"/>
            <a:ext cx="2355733" cy="1437451"/>
            <a:chOff x="3175735" y="3581400"/>
            <a:chExt cx="1778407" cy="1197014"/>
          </a:xfrm>
        </p:grpSpPr>
        <p:grpSp>
          <p:nvGrpSpPr>
            <p:cNvPr id="31" name="Group 30"/>
            <p:cNvGrpSpPr/>
            <p:nvPr/>
          </p:nvGrpSpPr>
          <p:grpSpPr>
            <a:xfrm>
              <a:off x="3733800" y="3581400"/>
              <a:ext cx="713316" cy="914400"/>
              <a:chOff x="2722033" y="4454815"/>
              <a:chExt cx="963083" cy="1108810"/>
            </a:xfrm>
          </p:grpSpPr>
          <p:sp>
            <p:nvSpPr>
              <p:cNvPr id="33" name="Rounded Rectangle 32"/>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34" name="Picture 33"/>
              <p:cNvPicPr>
                <a:picLocks noChangeAspect="1"/>
              </p:cNvPicPr>
              <p:nvPr/>
            </p:nvPicPr>
            <p:blipFill>
              <a:blip r:embed="rId4"/>
              <a:stretch>
                <a:fillRect/>
              </a:stretch>
            </p:blipFill>
            <p:spPr>
              <a:xfrm>
                <a:off x="2722033" y="4849476"/>
                <a:ext cx="938389" cy="714149"/>
              </a:xfrm>
              <a:prstGeom prst="rect">
                <a:avLst/>
              </a:prstGeom>
            </p:spPr>
          </p:pic>
          <p:pic>
            <p:nvPicPr>
              <p:cNvPr id="35" name="Picture 34"/>
              <p:cNvPicPr>
                <a:picLocks noChangeAspect="1"/>
              </p:cNvPicPr>
              <p:nvPr/>
            </p:nvPicPr>
            <p:blipFill>
              <a:blip r:embed="rId5"/>
              <a:stretch>
                <a:fillRect/>
              </a:stretch>
            </p:blipFill>
            <p:spPr>
              <a:xfrm>
                <a:off x="2870200" y="4567575"/>
                <a:ext cx="567972" cy="432248"/>
              </a:xfrm>
              <a:prstGeom prst="rect">
                <a:avLst/>
              </a:prstGeom>
            </p:spPr>
          </p:pic>
        </p:grpSp>
        <p:sp>
          <p:nvSpPr>
            <p:cNvPr id="32" name="TextBox 31"/>
            <p:cNvSpPr txBox="1"/>
            <p:nvPr/>
          </p:nvSpPr>
          <p:spPr>
            <a:xfrm>
              <a:off x="3175735" y="4419600"/>
              <a:ext cx="1778407" cy="35881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Compressed Tab</a:t>
              </a:r>
            </a:p>
          </p:txBody>
        </p:sp>
      </p:grpSp>
    </p:spTree>
    <p:extLst>
      <p:ext uri="{BB962C8B-B14F-4D97-AF65-F5344CB8AC3E}">
        <p14:creationId xmlns:p14="http://schemas.microsoft.com/office/powerpoint/2010/main" val="872784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Effect transition="in" filter="fade">
                                      <p:cBhvr>
                                        <p:cTn id="11" dur="500"/>
                                        <p:tgtEl>
                                          <p:spTgt spid="3">
                                            <p:txEl>
                                              <p:pRg st="1" end="1"/>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500"/>
                                        <p:tgtEl>
                                          <p:spTgt spid="3">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par>
                                <p:cTn id="33" presetID="10" presetClass="entr" presetSubtype="0" fill="hold" nodeType="with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20"/>
                                        </p:tgtEl>
                                      </p:cBhvr>
                                    </p:animEffect>
                                    <p:set>
                                      <p:cBhvr>
                                        <p:cTn id="45" dur="1" fill="hold">
                                          <p:stCondLst>
                                            <p:cond delay="499"/>
                                          </p:stCondLst>
                                        </p:cTn>
                                        <p:tgtEl>
                                          <p:spTgt spid="20"/>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7"/>
                                        </p:tgtEl>
                                      </p:cBhvr>
                                    </p:animEffect>
                                    <p:set>
                                      <p:cBhvr>
                                        <p:cTn id="48" dur="1" fill="hold">
                                          <p:stCondLst>
                                            <p:cond delay="499"/>
                                          </p:stCondLst>
                                        </p:cTn>
                                        <p:tgtEl>
                                          <p:spTgt spid="17"/>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6"/>
                                        </p:tgtEl>
                                      </p:cBhvr>
                                    </p:animEffect>
                                    <p:set>
                                      <p:cBhvr>
                                        <p:cTn id="51" dur="1" fill="hold">
                                          <p:stCondLst>
                                            <p:cond delay="499"/>
                                          </p:stCondLst>
                                        </p:cTn>
                                        <p:tgtEl>
                                          <p:spTgt spid="26"/>
                                        </p:tgtEl>
                                        <p:attrNameLst>
                                          <p:attrName>style.visibility</p:attrName>
                                        </p:attrNameLst>
                                      </p:cBhvr>
                                      <p:to>
                                        <p:strVal val="hidden"/>
                                      </p:to>
                                    </p:set>
                                  </p:childTnLst>
                                </p:cTn>
                              </p:par>
                            </p:childTnLst>
                          </p:cTn>
                        </p:par>
                        <p:par>
                          <p:cTn id="52" fill="hold">
                            <p:stCondLst>
                              <p:cond delay="500"/>
                            </p:stCondLst>
                            <p:childTnLst>
                              <p:par>
                                <p:cTn id="53" presetID="10" presetClass="entr" presetSubtype="0" fill="hold"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par>
                                <p:cTn id="59" presetID="10" presetClass="entr" presetSubtype="0" fill="hold"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0" grpId="0"/>
      <p:bldP spid="20" grpId="1"/>
      <p:bldP spid="23" grpId="0"/>
      <p:bldP spid="25" grpId="0"/>
      <p:bldP spid="9" grpId="0" animBg="1"/>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Data Movement Study</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800" dirty="0">
                <a:solidFill>
                  <a:schemeClr val="tx2"/>
                </a:solidFill>
              </a:rPr>
              <a:t>To study </a:t>
            </a:r>
            <a:r>
              <a:rPr lang="en-US" sz="2800" dirty="0">
                <a:solidFill>
                  <a:srgbClr val="800000"/>
                </a:solidFill>
              </a:rPr>
              <a:t>data movement</a:t>
            </a:r>
            <a:r>
              <a:rPr lang="en-US" sz="2800" dirty="0">
                <a:solidFill>
                  <a:schemeClr val="tx2"/>
                </a:solidFill>
              </a:rPr>
              <a:t> during tab switching, </a:t>
            </a:r>
            <a:br>
              <a:rPr lang="en-US" sz="2800" dirty="0">
                <a:solidFill>
                  <a:schemeClr val="tx2"/>
                </a:solidFill>
              </a:rPr>
            </a:br>
            <a:r>
              <a:rPr lang="en-US" sz="2800" dirty="0">
                <a:solidFill>
                  <a:schemeClr val="tx2"/>
                </a:solidFill>
              </a:rPr>
              <a:t>we emulate a user switching through 50 tabs</a:t>
            </a:r>
          </a:p>
          <a:p>
            <a:pPr lvl="1"/>
            <a:endParaRPr lang="en-US" sz="2200" dirty="0">
              <a:solidFill>
                <a:srgbClr val="595959"/>
              </a:solidFill>
            </a:endParaRPr>
          </a:p>
          <a:p>
            <a:pPr marL="0" indent="0">
              <a:buNone/>
            </a:pPr>
            <a:br>
              <a:rPr lang="en-US" sz="2200" dirty="0">
                <a:solidFill>
                  <a:srgbClr val="0000FF"/>
                </a:solidFill>
              </a:rPr>
            </a:br>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3415606"/>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mn-cs"/>
              </a:rPr>
              <a:t>Compression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decompression</a:t>
            </a:r>
            <a:br>
              <a:rPr kumimoji="0" lang="en-US" sz="2800" b="1" i="0" u="none" strike="noStrike" kern="1200" cap="none" spc="0" normalizeH="0" baseline="0" noProof="0" dirty="0">
                <a:ln>
                  <a:noFill/>
                </a:ln>
                <a:solidFill>
                  <a:srgbClr val="1F497D"/>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contribute to</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18.1%</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the total system energy</a:t>
            </a:r>
          </a:p>
        </p:txBody>
      </p:sp>
      <p:sp>
        <p:nvSpPr>
          <p:cNvPr id="10" name="Rectangle 9"/>
          <p:cNvSpPr/>
          <p:nvPr/>
        </p:nvSpPr>
        <p:spPr>
          <a:xfrm>
            <a:off x="0" y="4522113"/>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19.6 GB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data moves between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1F497D"/>
                </a:solidFill>
                <a:effectLst/>
                <a:uLnTx/>
                <a:uFillTx/>
                <a:latin typeface="Gill Sans MT"/>
                <a:ea typeface="+mn-ea"/>
                <a:cs typeface="+mn-cs"/>
              </a:rPr>
              <a:t>CPU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and</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 ZRAM</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152400" y="4652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2</a:t>
            </a:r>
          </a:p>
        </p:txBody>
      </p:sp>
      <p:sp>
        <p:nvSpPr>
          <p:cNvPr id="7" name="TextBox 6"/>
          <p:cNvSpPr txBox="1"/>
          <p:nvPr/>
        </p:nvSpPr>
        <p:spPr>
          <a:xfrm>
            <a:off x="135589" y="3509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5" name="Rectangle 4"/>
          <p:cNvSpPr/>
          <p:nvPr/>
        </p:nvSpPr>
        <p:spPr>
          <a:xfrm>
            <a:off x="1752600" y="2667000"/>
            <a:ext cx="5483793"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We make two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key observations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p>
        </p:txBody>
      </p:sp>
    </p:spTree>
    <p:extLst>
      <p:ext uri="{BB962C8B-B14F-4D97-AF65-F5344CB8AC3E}">
        <p14:creationId xmlns:p14="http://schemas.microsoft.com/office/powerpoint/2010/main" val="3523263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9" grpId="0"/>
      <p:bldP spid="7" grpId="0"/>
      <p:bldP spid="5" grpId="0"/>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10820400" cy="914400"/>
          </a:xfrm>
        </p:spPr>
        <p:txBody>
          <a:bodyPr/>
          <a:lstStyle/>
          <a:p>
            <a:r>
              <a:rPr lang="en-US" sz="3800" dirty="0"/>
              <a:t>Can We Use PIM to Mitigate the Cost?</a:t>
            </a:r>
          </a:p>
        </p:txBody>
      </p:sp>
      <p:sp>
        <p:nvSpPr>
          <p:cNvPr id="3" name="Content Placeholder 2"/>
          <p:cNvSpPr>
            <a:spLocks noGrp="1"/>
          </p:cNvSpPr>
          <p:nvPr>
            <p:ph idx="1"/>
          </p:nvPr>
        </p:nvSpPr>
        <p:spPr>
          <a:xfrm>
            <a:off x="152400" y="990600"/>
            <a:ext cx="8991600" cy="5943600"/>
          </a:xfrm>
        </p:spPr>
        <p:txBody>
          <a:bodyPr>
            <a:normAutofit/>
          </a:bodyPr>
          <a:lstStyle/>
          <a:p>
            <a:pPr lvl="0"/>
            <a:endParaRPr lang="en-US" sz="2200" dirty="0">
              <a:solidFill>
                <a:srgbClr val="595959"/>
              </a:solidFill>
            </a:endParaRP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marL="457200" lvl="1" indent="0">
              <a:buNone/>
            </a:pPr>
            <a:endParaRPr lang="en-US" sz="2200" dirty="0">
              <a:solidFill>
                <a:srgbClr val="595959"/>
              </a:solidFill>
            </a:endParaRPr>
          </a:p>
          <a:p>
            <a:pPr marL="457200" lvl="1" indent="0">
              <a:buNone/>
            </a:pPr>
            <a:endParaRPr lang="en-US" sz="2200" dirty="0">
              <a:solidFill>
                <a:srgbClr val="595959"/>
              </a:solidFill>
            </a:endParaRPr>
          </a:p>
          <a:p>
            <a:pPr marL="457200" lvl="1" indent="0">
              <a:buNone/>
            </a:pPr>
            <a:br>
              <a:rPr lang="en-US" sz="2200" dirty="0">
                <a:solidFill>
                  <a:schemeClr val="tx2"/>
                </a:solidFill>
              </a:rPr>
            </a:br>
            <a:endParaRPr lang="en-US" sz="2200" dirty="0">
              <a:solidFill>
                <a:schemeClr val="tx2"/>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7543800" y="6492883"/>
            <a:ext cx="1600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8" name="Straight Arrow Connector 7"/>
          <p:cNvCxnSpPr/>
          <p:nvPr/>
        </p:nvCxnSpPr>
        <p:spPr>
          <a:xfrm flipH="1">
            <a:off x="2392450" y="2438400"/>
            <a:ext cx="487796" cy="275713"/>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14" name="TextBox 13"/>
          <p:cNvSpPr txBox="1"/>
          <p:nvPr/>
        </p:nvSpPr>
        <p:spPr>
          <a:xfrm>
            <a:off x="1330241"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15" name="TextBox 14"/>
          <p:cNvSpPr txBox="1"/>
          <p:nvPr/>
        </p:nvSpPr>
        <p:spPr>
          <a:xfrm>
            <a:off x="1905000" y="9906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cxnSp>
        <p:nvCxnSpPr>
          <p:cNvPr id="16" name="Straight Connector 15"/>
          <p:cNvCxnSpPr/>
          <p:nvPr/>
        </p:nvCxnSpPr>
        <p:spPr>
          <a:xfrm>
            <a:off x="3853886" y="1676400"/>
            <a:ext cx="32314" cy="3124200"/>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3347542" y="1295400"/>
            <a:ext cx="96405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p>
        </p:txBody>
      </p:sp>
      <p:cxnSp>
        <p:nvCxnSpPr>
          <p:cNvPr id="18" name="Straight Connector 17"/>
          <p:cNvCxnSpPr/>
          <p:nvPr/>
        </p:nvCxnSpPr>
        <p:spPr>
          <a:xfrm>
            <a:off x="5973038" y="1636553"/>
            <a:ext cx="46762"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5723754"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20" name="TextBox 19"/>
          <p:cNvSpPr txBox="1"/>
          <p:nvPr/>
        </p:nvSpPr>
        <p:spPr>
          <a:xfrm>
            <a:off x="6172200" y="1002268"/>
            <a:ext cx="1619885"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 + PIM</a:t>
            </a:r>
          </a:p>
        </p:txBody>
      </p:sp>
      <p:cxnSp>
        <p:nvCxnSpPr>
          <p:cNvPr id="21" name="Straight Connector 20"/>
          <p:cNvCxnSpPr/>
          <p:nvPr/>
        </p:nvCxnSpPr>
        <p:spPr>
          <a:xfrm>
            <a:off x="8185986" y="1636553"/>
            <a:ext cx="43614"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940655" y="12954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p>
        </p:txBody>
      </p:sp>
      <p:cxnSp>
        <p:nvCxnSpPr>
          <p:cNvPr id="23" name="Straight Connector 22"/>
          <p:cNvCxnSpPr/>
          <p:nvPr/>
        </p:nvCxnSpPr>
        <p:spPr>
          <a:xfrm>
            <a:off x="4876800" y="1450572"/>
            <a:ext cx="0" cy="335002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566873" y="990600"/>
            <a:ext cx="653186"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cxnSp>
        <p:nvCxnSpPr>
          <p:cNvPr id="25" name="Straight Connector 24"/>
          <p:cNvCxnSpPr/>
          <p:nvPr/>
        </p:nvCxnSpPr>
        <p:spPr>
          <a:xfrm flipH="1">
            <a:off x="1554250" y="1652315"/>
            <a:ext cx="17690" cy="3148285"/>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 name="Rounded Rectangle 25"/>
          <p:cNvSpPr/>
          <p:nvPr/>
        </p:nvSpPr>
        <p:spPr>
          <a:xfrm>
            <a:off x="487450" y="1752600"/>
            <a:ext cx="2209800" cy="533400"/>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white"/>
                </a:solidFill>
                <a:effectLst/>
                <a:uLnTx/>
                <a:uFillTx/>
                <a:latin typeface="Gill Sans MT"/>
                <a:ea typeface="+mn-ea"/>
                <a:cs typeface="+mn-cs"/>
              </a:rPr>
              <a:t>Swap out N pages</a:t>
            </a:r>
            <a:endParaRPr kumimoji="0" lang="en-US" sz="2200" b="0" i="0" u="none" strike="noStrike" kern="0" cap="none" spc="-40" normalizeH="0" baseline="0" noProof="0" dirty="0">
              <a:ln>
                <a:noFill/>
              </a:ln>
              <a:solidFill>
                <a:prstClr val="white"/>
              </a:solidFill>
              <a:effectLst/>
              <a:uLnTx/>
              <a:uFillTx/>
              <a:latin typeface="Gill Sans MT"/>
              <a:ea typeface="+mn-ea"/>
              <a:cs typeface="+mn-cs"/>
            </a:endParaRPr>
          </a:p>
        </p:txBody>
      </p:sp>
      <p:sp>
        <p:nvSpPr>
          <p:cNvPr id="27" name="Rounded Rectangle 26"/>
          <p:cNvSpPr/>
          <p:nvPr/>
        </p:nvSpPr>
        <p:spPr>
          <a:xfrm>
            <a:off x="639851" y="2438400"/>
            <a:ext cx="1721192" cy="415636"/>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N Pages</a:t>
            </a:r>
          </a:p>
        </p:txBody>
      </p:sp>
      <p:sp>
        <p:nvSpPr>
          <p:cNvPr id="28" name="Rounded Rectangle 27"/>
          <p:cNvSpPr/>
          <p:nvPr/>
        </p:nvSpPr>
        <p:spPr>
          <a:xfrm>
            <a:off x="639851" y="2971800"/>
            <a:ext cx="1721192" cy="38981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29" name="Rounded Rectangle 28"/>
          <p:cNvSpPr/>
          <p:nvPr/>
        </p:nvSpPr>
        <p:spPr>
          <a:xfrm>
            <a:off x="738037" y="4149437"/>
            <a:ext cx="1578213" cy="498763"/>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30" name="Rounded Rectangle 29"/>
          <p:cNvSpPr/>
          <p:nvPr/>
        </p:nvSpPr>
        <p:spPr>
          <a:xfrm>
            <a:off x="639851" y="3505200"/>
            <a:ext cx="1721192" cy="457200"/>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cxnSp>
        <p:nvCxnSpPr>
          <p:cNvPr id="31" name="Straight Arrow Connector 30"/>
          <p:cNvCxnSpPr/>
          <p:nvPr/>
        </p:nvCxnSpPr>
        <p:spPr>
          <a:xfrm>
            <a:off x="2392450" y="3886192"/>
            <a:ext cx="609600" cy="381008"/>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32" name="Left Brace 31"/>
          <p:cNvSpPr/>
          <p:nvPr/>
        </p:nvSpPr>
        <p:spPr>
          <a:xfrm>
            <a:off x="415172" y="2720842"/>
            <a:ext cx="102529" cy="1317750"/>
          </a:xfrm>
          <a:prstGeom prst="leftBrace">
            <a:avLst>
              <a:gd name="adj1" fmla="val 101669"/>
              <a:gd name="adj2" fmla="val 50000"/>
            </a:avLst>
          </a:prstGeom>
          <a:noFill/>
          <a:ln w="1905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latin typeface="Calibri"/>
              <a:ea typeface="+mn-ea"/>
              <a:cs typeface="+mn-cs"/>
            </a:endParaRPr>
          </a:p>
        </p:txBody>
      </p:sp>
      <p:sp>
        <p:nvSpPr>
          <p:cNvPr id="33" name="TextBox 32"/>
          <p:cNvSpPr txBox="1"/>
          <p:nvPr/>
        </p:nvSpPr>
        <p:spPr>
          <a:xfrm rot="16200000">
            <a:off x="-355417" y="3161693"/>
            <a:ext cx="881566" cy="262632"/>
          </a:xfrm>
          <a:prstGeom prst="rect">
            <a:avLst/>
          </a:prstGeom>
          <a:solidFill>
            <a:sysClr val="window" lastClr="FFFFFF"/>
          </a:solidFill>
        </p:spPr>
        <p:txBody>
          <a:bodyPr wrap="non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prstClr val="black"/>
                </a:solidFill>
                <a:effectLst/>
                <a:uLnTx/>
                <a:uFillTx/>
                <a:latin typeface="Calibri"/>
                <a:ea typeface="+mn-ea"/>
                <a:cs typeface="+mn-cs"/>
              </a:rPr>
              <a:t>compression</a:t>
            </a:r>
          </a:p>
        </p:txBody>
      </p:sp>
      <p:sp>
        <p:nvSpPr>
          <p:cNvPr id="35" name="Rounded Rectangle 34"/>
          <p:cNvSpPr/>
          <p:nvPr/>
        </p:nvSpPr>
        <p:spPr>
          <a:xfrm>
            <a:off x="3002050" y="4043864"/>
            <a:ext cx="1646150" cy="451936"/>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37" name="Rounded Rectangle 36"/>
          <p:cNvSpPr/>
          <p:nvPr/>
        </p:nvSpPr>
        <p:spPr>
          <a:xfrm>
            <a:off x="5029200" y="1752600"/>
            <a:ext cx="2057400" cy="481008"/>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Swap out </a:t>
            </a:r>
            <a:r>
              <a:rPr kumimoji="0" lang="en-US" sz="2200" b="0" i="1" u="none" strike="noStrike" kern="0" cap="none" spc="-40" normalizeH="0" baseline="0" noProof="0" dirty="0">
                <a:ln>
                  <a:noFill/>
                </a:ln>
                <a:solidFill>
                  <a:srgbClr val="FFFFFF"/>
                </a:solidFill>
                <a:effectLst/>
                <a:uLnTx/>
                <a:uFillTx/>
                <a:latin typeface="Gill Sans MT"/>
                <a:ea typeface="+mn-ea"/>
                <a:cs typeface="+mn-cs"/>
              </a:rPr>
              <a:t>N</a:t>
            </a:r>
            <a:r>
              <a:rPr kumimoji="0" lang="en-US" sz="2200" b="0" i="0" u="none" strike="noStrike" kern="0" cap="none" spc="-40" normalizeH="0" baseline="0" noProof="0" dirty="0">
                <a:ln>
                  <a:noFill/>
                </a:ln>
                <a:solidFill>
                  <a:srgbClr val="FFFFFF"/>
                </a:solidFill>
                <a:effectLst/>
                <a:uLnTx/>
                <a:uFillTx/>
                <a:latin typeface="Gill Sans MT"/>
                <a:ea typeface="+mn-ea"/>
                <a:cs typeface="+mn-cs"/>
              </a:rPr>
              <a:t> pages</a:t>
            </a:r>
          </a:p>
        </p:txBody>
      </p:sp>
      <p:sp>
        <p:nvSpPr>
          <p:cNvPr id="38" name="Rounded Rectangle 37"/>
          <p:cNvSpPr/>
          <p:nvPr/>
        </p:nvSpPr>
        <p:spPr>
          <a:xfrm>
            <a:off x="5191842" y="2479956"/>
            <a:ext cx="1666158" cy="491836"/>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13" name="Rounded Rectangle 12"/>
          <p:cNvSpPr/>
          <p:nvPr/>
        </p:nvSpPr>
        <p:spPr>
          <a:xfrm>
            <a:off x="7399495" y="2725527"/>
            <a:ext cx="1592105" cy="47486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11" name="Rounded Rectangle 10"/>
          <p:cNvSpPr/>
          <p:nvPr/>
        </p:nvSpPr>
        <p:spPr>
          <a:xfrm>
            <a:off x="7391400" y="3410714"/>
            <a:ext cx="1676400" cy="475478"/>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42" name="Rectangle 41"/>
          <p:cNvSpPr/>
          <p:nvPr/>
        </p:nvSpPr>
        <p:spPr>
          <a:xfrm>
            <a:off x="4876800" y="3116751"/>
            <a:ext cx="2514600" cy="76944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No off-chip data movement</a:t>
            </a:r>
          </a:p>
        </p:txBody>
      </p:sp>
      <p:sp>
        <p:nvSpPr>
          <p:cNvPr id="45" name="TextBox 44"/>
          <p:cNvSpPr txBox="1"/>
          <p:nvPr/>
        </p:nvSpPr>
        <p:spPr>
          <a:xfrm>
            <a:off x="-29882" y="6140824"/>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5" name="Rectangle 54"/>
          <p:cNvSpPr/>
          <p:nvPr/>
        </p:nvSpPr>
        <p:spPr>
          <a:xfrm>
            <a:off x="1" y="5334000"/>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compression/decompression</a:t>
            </a:r>
          </a:p>
        </p:txBody>
      </p:sp>
      <p:grpSp>
        <p:nvGrpSpPr>
          <p:cNvPr id="58" name="Group 57"/>
          <p:cNvGrpSpPr/>
          <p:nvPr/>
        </p:nvGrpSpPr>
        <p:grpSpPr>
          <a:xfrm>
            <a:off x="2971800" y="3048000"/>
            <a:ext cx="1524000" cy="857448"/>
            <a:chOff x="2971800" y="3048000"/>
            <a:chExt cx="1524000" cy="857448"/>
          </a:xfrm>
        </p:grpSpPr>
        <p:sp>
          <p:nvSpPr>
            <p:cNvPr id="56" name="TextBox 55"/>
            <p:cNvSpPr txBox="1"/>
            <p:nvPr/>
          </p:nvSpPr>
          <p:spPr>
            <a:xfrm>
              <a:off x="2971800" y="33528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sp>
          <p:nvSpPr>
            <p:cNvPr id="57" name="TextBox 56"/>
            <p:cNvSpPr txBox="1"/>
            <p:nvPr/>
          </p:nvSpPr>
          <p:spPr>
            <a:xfrm>
              <a:off x="2971800" y="30480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grpSp>
      <p:grpSp>
        <p:nvGrpSpPr>
          <p:cNvPr id="64" name="Group 63"/>
          <p:cNvGrpSpPr/>
          <p:nvPr/>
        </p:nvGrpSpPr>
        <p:grpSpPr>
          <a:xfrm>
            <a:off x="2819400" y="1899742"/>
            <a:ext cx="1900580" cy="691057"/>
            <a:chOff x="2819400" y="1896095"/>
            <a:chExt cx="1900580" cy="770905"/>
          </a:xfrm>
        </p:grpSpPr>
        <p:sp>
          <p:nvSpPr>
            <p:cNvPr id="34" name="Rounded Rectangle 33"/>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63" name="Group 62"/>
            <p:cNvGrpSpPr/>
            <p:nvPr/>
          </p:nvGrpSpPr>
          <p:grpSpPr>
            <a:xfrm>
              <a:off x="2819400" y="1896095"/>
              <a:ext cx="1900580" cy="749569"/>
              <a:chOff x="2819400" y="1896095"/>
              <a:chExt cx="1900580" cy="749569"/>
            </a:xfrm>
          </p:grpSpPr>
          <p:sp>
            <p:nvSpPr>
              <p:cNvPr id="59" name="TextBox 58"/>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62" name="TextBox 61"/>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grpSp>
        <p:nvGrpSpPr>
          <p:cNvPr id="70" name="Group 69"/>
          <p:cNvGrpSpPr/>
          <p:nvPr/>
        </p:nvGrpSpPr>
        <p:grpSpPr>
          <a:xfrm>
            <a:off x="7206067" y="1905000"/>
            <a:ext cx="1900580" cy="691057"/>
            <a:chOff x="2819400" y="1896095"/>
            <a:chExt cx="1900580" cy="770905"/>
          </a:xfrm>
        </p:grpSpPr>
        <p:sp>
          <p:nvSpPr>
            <p:cNvPr id="71" name="Rounded Rectangle 70"/>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72" name="Group 71"/>
            <p:cNvGrpSpPr/>
            <p:nvPr/>
          </p:nvGrpSpPr>
          <p:grpSpPr>
            <a:xfrm>
              <a:off x="2819400" y="1896095"/>
              <a:ext cx="1900580" cy="749569"/>
              <a:chOff x="2819400" y="1896095"/>
              <a:chExt cx="1900580" cy="749569"/>
            </a:xfrm>
          </p:grpSpPr>
          <p:sp>
            <p:nvSpPr>
              <p:cNvPr id="73" name="TextBox 72"/>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74" name="TextBox 73"/>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spTree>
    <p:extLst>
      <p:ext uri="{BB962C8B-B14F-4D97-AF65-F5344CB8AC3E}">
        <p14:creationId xmlns:p14="http://schemas.microsoft.com/office/powerpoint/2010/main" val="1668698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64"/>
                                        </p:tgtEl>
                                        <p:attrNameLst>
                                          <p:attrName>style.visibility</p:attrName>
                                        </p:attrNameLst>
                                      </p:cBhvr>
                                      <p:to>
                                        <p:strVal val="visible"/>
                                      </p:to>
                                    </p:set>
                                    <p:animEffect transition="in" filter="fade">
                                      <p:cBhvr>
                                        <p:cTn id="34" dur="500"/>
                                        <p:tgtEl>
                                          <p:spTgt spid="64"/>
                                        </p:tgtEl>
                                      </p:cBhvr>
                                    </p:animEffect>
                                  </p:childTnLst>
                                </p:cTn>
                              </p:par>
                            </p:childTnLst>
                          </p:cTn>
                        </p:par>
                        <p:par>
                          <p:cTn id="35" fill="hold">
                            <p:stCondLst>
                              <p:cond delay="500"/>
                            </p:stCondLst>
                            <p:childTnLst>
                              <p:par>
                                <p:cTn id="36" presetID="10" presetClass="entr" presetSubtype="0"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
                                            <p:txEl>
                                              <p:pRg st="2" end="2"/>
                                            </p:txEl>
                                          </p:spTgt>
                                        </p:tgtEl>
                                        <p:attrNameLst>
                                          <p:attrName>style.visibility</p:attrName>
                                        </p:attrNameLst>
                                      </p:cBhvr>
                                      <p:to>
                                        <p:strVal val="visible"/>
                                      </p:to>
                                    </p:set>
                                    <p:animEffect transition="in" filter="fade">
                                      <p:cBhvr>
                                        <p:cTn id="50" dur="500"/>
                                        <p:tgtEl>
                                          <p:spTgt spid="3">
                                            <p:txEl>
                                              <p:pRg st="2" end="2"/>
                                            </p:txEl>
                                          </p:spTgt>
                                        </p:tgtEl>
                                      </p:cBhvr>
                                    </p:animEffec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childTnLst>
                          </p:cTn>
                        </p:par>
                        <p:par>
                          <p:cTn id="58" fill="hold">
                            <p:stCondLst>
                              <p:cond delay="1500"/>
                            </p:stCondLst>
                            <p:childTnLst>
                              <p:par>
                                <p:cTn id="59" presetID="10" presetClass="entr" presetSubtype="0" fill="hold" grpId="0" nodeType="after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fade">
                                      <p:cBhvr>
                                        <p:cTn id="61" dur="500"/>
                                        <p:tgtEl>
                                          <p:spTgt spid="3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29"/>
                                        </p:tgtEl>
                                        <p:attrNameLst>
                                          <p:attrName>style.visibility</p:attrName>
                                        </p:attrNameLst>
                                      </p:cBhvr>
                                      <p:to>
                                        <p:strVal val="visible"/>
                                      </p:to>
                                    </p:set>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500"/>
                                        <p:tgtEl>
                                          <p:spTgt spid="5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500"/>
                                        <p:tgtEl>
                                          <p:spTgt spid="19"/>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fade">
                                      <p:cBhvr>
                                        <p:cTn id="81" dur="500"/>
                                        <p:tgtEl>
                                          <p:spTgt spid="22"/>
                                        </p:tgtEl>
                                      </p:cBhvr>
                                    </p:animEffect>
                                  </p:childTnLst>
                                </p:cTn>
                              </p:par>
                              <p:par>
                                <p:cTn id="82" presetID="10" presetClass="entr" presetSubtype="0" fill="hold" nodeType="withEffect">
                                  <p:stCondLst>
                                    <p:cond delay="0"/>
                                  </p:stCondLst>
                                  <p:childTnLst>
                                    <p:set>
                                      <p:cBhvr>
                                        <p:cTn id="83" dur="1" fill="hold">
                                          <p:stCondLst>
                                            <p:cond delay="0"/>
                                          </p:stCondLst>
                                        </p:cTn>
                                        <p:tgtEl>
                                          <p:spTgt spid="18"/>
                                        </p:tgtEl>
                                        <p:attrNameLst>
                                          <p:attrName>style.visibility</p:attrName>
                                        </p:attrNameLst>
                                      </p:cBhvr>
                                      <p:to>
                                        <p:strVal val="visible"/>
                                      </p:to>
                                    </p:set>
                                    <p:animEffect transition="in" filter="fade">
                                      <p:cBhvr>
                                        <p:cTn id="84" dur="500"/>
                                        <p:tgtEl>
                                          <p:spTgt spid="18"/>
                                        </p:tgtEl>
                                      </p:cBhvr>
                                    </p:animEffect>
                                  </p:childTnLst>
                                </p:cTn>
                              </p:par>
                              <p:par>
                                <p:cTn id="85" presetID="10" presetClass="entr" presetSubtype="0" fill="hold" nodeType="withEffect">
                                  <p:stCondLst>
                                    <p:cond delay="0"/>
                                  </p:stCondLst>
                                  <p:childTnLst>
                                    <p:set>
                                      <p:cBhvr>
                                        <p:cTn id="86" dur="1" fill="hold">
                                          <p:stCondLst>
                                            <p:cond delay="0"/>
                                          </p:stCondLst>
                                        </p:cTn>
                                        <p:tgtEl>
                                          <p:spTgt spid="21"/>
                                        </p:tgtEl>
                                        <p:attrNameLst>
                                          <p:attrName>style.visibility</p:attrName>
                                        </p:attrNameLst>
                                      </p:cBhvr>
                                      <p:to>
                                        <p:strVal val="visible"/>
                                      </p:to>
                                    </p:set>
                                    <p:animEffect transition="in" filter="fade">
                                      <p:cBhvr>
                                        <p:cTn id="87" dur="500"/>
                                        <p:tgtEl>
                                          <p:spTgt spid="21"/>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Effect transition="in" filter="fade">
                                      <p:cBhvr>
                                        <p:cTn id="90" dur="500"/>
                                        <p:tgtEl>
                                          <p:spTgt spid="20"/>
                                        </p:tgtEl>
                                      </p:cBhvr>
                                    </p:animEffect>
                                  </p:childTnLst>
                                </p:cTn>
                              </p:par>
                            </p:childTnLst>
                          </p:cTn>
                        </p:par>
                        <p:par>
                          <p:cTn id="91" fill="hold">
                            <p:stCondLst>
                              <p:cond delay="500"/>
                            </p:stCondLst>
                            <p:childTnLst>
                              <p:par>
                                <p:cTn id="92" presetID="10" presetClass="entr" presetSubtype="0" fill="hold" grpId="0" nodeType="afterEffect">
                                  <p:stCondLst>
                                    <p:cond delay="0"/>
                                  </p:stCondLst>
                                  <p:childTnLst>
                                    <p:set>
                                      <p:cBhvr>
                                        <p:cTn id="93" dur="1" fill="hold">
                                          <p:stCondLst>
                                            <p:cond delay="0"/>
                                          </p:stCondLst>
                                        </p:cTn>
                                        <p:tgtEl>
                                          <p:spTgt spid="37"/>
                                        </p:tgtEl>
                                        <p:attrNameLst>
                                          <p:attrName>style.visibility</p:attrName>
                                        </p:attrNameLst>
                                      </p:cBhvr>
                                      <p:to>
                                        <p:strVal val="visible"/>
                                      </p:to>
                                    </p:set>
                                    <p:animEffect transition="in" filter="fade">
                                      <p:cBhvr>
                                        <p:cTn id="94" dur="500"/>
                                        <p:tgtEl>
                                          <p:spTgt spid="37"/>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70"/>
                                        </p:tgtEl>
                                        <p:attrNameLst>
                                          <p:attrName>style.visibility</p:attrName>
                                        </p:attrNameLst>
                                      </p:cBhvr>
                                      <p:to>
                                        <p:strVal val="visible"/>
                                      </p:to>
                                    </p:set>
                                    <p:animEffect transition="in" filter="fade">
                                      <p:cBhvr>
                                        <p:cTn id="99" dur="500"/>
                                        <p:tgtEl>
                                          <p:spTgt spid="70"/>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13"/>
                                        </p:tgtEl>
                                        <p:attrNameLst>
                                          <p:attrName>style.visibility</p:attrName>
                                        </p:attrNameLst>
                                      </p:cBhvr>
                                      <p:to>
                                        <p:strVal val="visible"/>
                                      </p:to>
                                    </p:set>
                                    <p:animEffect transition="in" filter="fade">
                                      <p:cBhvr>
                                        <p:cTn id="102" dur="500"/>
                                        <p:tgtEl>
                                          <p:spTgt spid="1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Effect transition="in" filter="fade">
                                      <p:cBhvr>
                                        <p:cTn id="105" dur="500"/>
                                        <p:tgtEl>
                                          <p:spTgt spid="1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42"/>
                                        </p:tgtEl>
                                        <p:attrNameLst>
                                          <p:attrName>style.visibility</p:attrName>
                                        </p:attrNameLst>
                                      </p:cBhvr>
                                      <p:to>
                                        <p:strVal val="visible"/>
                                      </p:to>
                                    </p:set>
                                    <p:animEffect transition="in" filter="fade">
                                      <p:cBhvr>
                                        <p:cTn id="110" dur="500"/>
                                        <p:tgtEl>
                                          <p:spTgt spid="42"/>
                                        </p:tgtEl>
                                      </p:cBhvr>
                                    </p:animEffect>
                                  </p:childTnLst>
                                </p:cTn>
                              </p:par>
                            </p:childTnLst>
                          </p:cTn>
                        </p:par>
                        <p:par>
                          <p:cTn id="111" fill="hold">
                            <p:stCondLst>
                              <p:cond delay="500"/>
                            </p:stCondLst>
                            <p:childTnLst>
                              <p:par>
                                <p:cTn id="112" presetID="10" presetClass="entr" presetSubtype="0" fill="hold" grpId="0" nodeType="afterEffect">
                                  <p:stCondLst>
                                    <p:cond delay="0"/>
                                  </p:stCondLst>
                                  <p:childTnLst>
                                    <p:set>
                                      <p:cBhvr>
                                        <p:cTn id="113" dur="1" fill="hold">
                                          <p:stCondLst>
                                            <p:cond delay="0"/>
                                          </p:stCondLst>
                                        </p:cTn>
                                        <p:tgtEl>
                                          <p:spTgt spid="38"/>
                                        </p:tgtEl>
                                        <p:attrNameLst>
                                          <p:attrName>style.visibility</p:attrName>
                                        </p:attrNameLst>
                                      </p:cBhvr>
                                      <p:to>
                                        <p:strVal val="visible"/>
                                      </p:to>
                                    </p:set>
                                    <p:animEffect transition="in" filter="fade">
                                      <p:cBhvr>
                                        <p:cTn id="114" dur="500"/>
                                        <p:tgtEl>
                                          <p:spTgt spid="38"/>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55"/>
                                        </p:tgtEl>
                                        <p:attrNameLst>
                                          <p:attrName>style.visibility</p:attrName>
                                        </p:attrNameLst>
                                      </p:cBhvr>
                                      <p:to>
                                        <p:strVal val="visible"/>
                                      </p:to>
                                    </p:set>
                                    <p:animEffect transition="in" filter="fade">
                                      <p:cBhvr>
                                        <p:cTn id="11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4" grpId="0"/>
      <p:bldP spid="15" grpId="0"/>
      <p:bldP spid="17" grpId="0"/>
      <p:bldP spid="19" grpId="0"/>
      <p:bldP spid="20" grpId="0"/>
      <p:bldP spid="22" grpId="0"/>
      <p:bldP spid="24" grpId="0"/>
      <p:bldP spid="26" grpId="0" animBg="1"/>
      <p:bldP spid="27" grpId="0" animBg="1"/>
      <p:bldP spid="28" grpId="0" animBg="1"/>
      <p:bldP spid="29" grpId="0" animBg="1"/>
      <p:bldP spid="30" grpId="0" animBg="1"/>
      <p:bldP spid="32" grpId="0" animBg="1"/>
      <p:bldP spid="33" grpId="0" animBg="1"/>
      <p:bldP spid="35" grpId="0" animBg="1"/>
      <p:bldP spid="37" grpId="0" animBg="1"/>
      <p:bldP spid="38" grpId="0" animBg="1"/>
      <p:bldP spid="13" grpId="0" animBg="1"/>
      <p:bldP spid="11" grpId="0" animBg="1"/>
      <p:bldP spid="42" grpId="0"/>
      <p:bldP spid="55" grpId="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Tab Switching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381000" y="1219200"/>
            <a:ext cx="8534400" cy="13849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large amount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happens during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tab switching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as Chrome attempts to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tabs</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
        <p:nvSpPr>
          <p:cNvPr id="14" name="Rectangle 13"/>
          <p:cNvSpPr/>
          <p:nvPr/>
        </p:nvSpPr>
        <p:spPr>
          <a:xfrm>
            <a:off x="0" y="32004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from PIM execution and can be implemented as PIM logic</a:t>
            </a:r>
          </a:p>
        </p:txBody>
      </p:sp>
    </p:spTree>
    <p:extLst>
      <p:ext uri="{BB962C8B-B14F-4D97-AF65-F5344CB8AC3E}">
        <p14:creationId xmlns:p14="http://schemas.microsoft.com/office/powerpoint/2010/main" val="527500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913756064"/>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lumMod val="85000"/>
                  </a:prstClr>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white">
                  <a:lumMod val="85000"/>
                </a:prstClr>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85000"/>
                  </a:prstClr>
                </a:solidFill>
                <a:effectLst/>
                <a:uLnTx/>
                <a:uFillTx/>
                <a:latin typeface="Gill Sans MT"/>
                <a:ea typeface="+mn-ea"/>
                <a:cs typeface="+mn-cs"/>
              </a:rPr>
              <a:t>Google’s web browser</a:t>
            </a: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alphaModFix amt="27000"/>
          </a:blip>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1524251998"/>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13" name="Picture 12"/>
          <p:cNvPicPr>
            <a:picLocks noChangeAspect="1"/>
          </p:cNvPicPr>
          <p:nvPr/>
        </p:nvPicPr>
        <p:blipFill>
          <a:blip r:embed="rId4"/>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205948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134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1557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23" name="Group 22"/>
          <p:cNvGrpSpPr/>
          <p:nvPr/>
        </p:nvGrpSpPr>
        <p:grpSpPr>
          <a:xfrm>
            <a:off x="143435" y="2643094"/>
            <a:ext cx="9080329" cy="1752600"/>
            <a:chOff x="1867295" y="5452953"/>
            <a:chExt cx="6877144" cy="668851"/>
          </a:xfrm>
        </p:grpSpPr>
        <p:grpSp>
          <p:nvGrpSpPr>
            <p:cNvPr id="24" name="Group 23"/>
            <p:cNvGrpSpPr/>
            <p:nvPr/>
          </p:nvGrpSpPr>
          <p:grpSpPr>
            <a:xfrm>
              <a:off x="1867295" y="5452953"/>
              <a:ext cx="6535685" cy="668851"/>
              <a:chOff x="-93042" y="818790"/>
              <a:chExt cx="10190753" cy="388079"/>
            </a:xfrm>
          </p:grpSpPr>
          <p:sp>
            <p:nvSpPr>
              <p:cNvPr id="26" name="Rounded Rectangle 25"/>
              <p:cNvSpPr/>
              <p:nvPr/>
            </p:nvSpPr>
            <p:spPr bwMode="auto">
              <a:xfrm>
                <a:off x="109225" y="818790"/>
                <a:ext cx="9988486" cy="388079"/>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7" name="Rectangle 26"/>
              <p:cNvSpPr/>
              <p:nvPr/>
            </p:nvSpPr>
            <p:spPr>
              <a:xfrm>
                <a:off x="-93042" y="854529"/>
                <a:ext cx="9386361" cy="12540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25" name="Rectangle 24"/>
            <p:cNvSpPr/>
            <p:nvPr/>
          </p:nvSpPr>
          <p:spPr>
            <a:xfrm>
              <a:off x="2112440" y="5486396"/>
              <a:ext cx="6631999" cy="55205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Based on our analysis, we conclude that:</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Both functions are good candidates for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execution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It is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feasible </a:t>
              </a:r>
              <a:r>
                <a:rPr kumimoji="0" lang="en-US" sz="2800" b="0" i="0" u="none" strike="noStrike" kern="1200" cap="none" spc="0" normalizeH="0" baseline="0" noProof="0" dirty="0">
                  <a:ln>
                    <a:noFill/>
                  </a:ln>
                  <a:solidFill>
                    <a:prstClr val="black"/>
                  </a:solidFill>
                  <a:effectLst/>
                  <a:uLnTx/>
                  <a:uFillTx/>
                  <a:latin typeface="Gill Sans MT"/>
                  <a:ea typeface="+mn-ea"/>
                  <a:cs typeface="+mn-cs"/>
                </a:rPr>
                <a:t>to implement them in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logic</a:t>
              </a:r>
            </a:p>
          </p:txBody>
        </p:sp>
      </p:grpSp>
    </p:spTree>
    <p:extLst>
      <p:ext uri="{BB962C8B-B14F-4D97-AF65-F5344CB8AC3E}">
        <p14:creationId xmlns:p14="http://schemas.microsoft.com/office/powerpoint/2010/main" val="471649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Video Playback and Capture</a:t>
            </a:r>
          </a:p>
        </p:txBody>
      </p:sp>
      <p:sp>
        <p:nvSpPr>
          <p:cNvPr id="3" name="Content Placeholder 2"/>
          <p:cNvSpPr>
            <a:spLocks noGrp="1"/>
          </p:cNvSpPr>
          <p:nvPr>
            <p:ph idx="1"/>
          </p:nvPr>
        </p:nvSpPr>
        <p:spPr>
          <a:xfrm>
            <a:off x="227106" y="1107141"/>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9" name="Group 8"/>
          <p:cNvGrpSpPr/>
          <p:nvPr/>
        </p:nvGrpSpPr>
        <p:grpSpPr>
          <a:xfrm>
            <a:off x="-40966" y="1882914"/>
            <a:ext cx="4528327" cy="1088886"/>
            <a:chOff x="-40966" y="1715035"/>
            <a:chExt cx="4528327" cy="1088886"/>
          </a:xfrm>
        </p:grpSpPr>
        <p:pic>
          <p:nvPicPr>
            <p:cNvPr id="35" name="Picture 34"/>
            <p:cNvPicPr>
              <a:picLocks noChangeAspect="1"/>
            </p:cNvPicPr>
            <p:nvPr/>
          </p:nvPicPr>
          <p:blipFill>
            <a:blip r:embed="rId4"/>
            <a:stretch>
              <a:fillRect/>
            </a:stretch>
          </p:blipFill>
          <p:spPr>
            <a:xfrm>
              <a:off x="3505200" y="1800940"/>
              <a:ext cx="982161" cy="942260"/>
            </a:xfrm>
            <a:prstGeom prst="rect">
              <a:avLst/>
            </a:prstGeom>
          </p:spPr>
        </p:pic>
        <p:grpSp>
          <p:nvGrpSpPr>
            <p:cNvPr id="17" name="Group 16"/>
            <p:cNvGrpSpPr/>
            <p:nvPr/>
          </p:nvGrpSpPr>
          <p:grpSpPr>
            <a:xfrm>
              <a:off x="-40966" y="1715035"/>
              <a:ext cx="3870016" cy="1088886"/>
              <a:chOff x="698940" y="1727404"/>
              <a:chExt cx="5160021" cy="1242217"/>
            </a:xfrm>
          </p:grpSpPr>
          <p:grpSp>
            <p:nvGrpSpPr>
              <p:cNvPr id="15" name="Group 14"/>
              <p:cNvGrpSpPr/>
              <p:nvPr/>
            </p:nvGrpSpPr>
            <p:grpSpPr>
              <a:xfrm>
                <a:off x="698940" y="1727404"/>
                <a:ext cx="4931421" cy="1242217"/>
                <a:chOff x="698940" y="1727404"/>
                <a:chExt cx="4931421" cy="1242217"/>
              </a:xfrm>
            </p:grpSpPr>
            <p:pic>
              <p:nvPicPr>
                <p:cNvPr id="26" name="Picture 25"/>
                <p:cNvPicPr>
                  <a:picLocks noChangeAspect="1"/>
                </p:cNvPicPr>
                <p:nvPr/>
              </p:nvPicPr>
              <p:blipFill>
                <a:blip r:embed="rId5"/>
                <a:stretch>
                  <a:fillRect/>
                </a:stretch>
              </p:blipFill>
              <p:spPr>
                <a:xfrm>
                  <a:off x="698940" y="2100320"/>
                  <a:ext cx="739336" cy="687583"/>
                </a:xfrm>
                <a:prstGeom prst="rect">
                  <a:avLst/>
                </a:prstGeom>
              </p:spPr>
            </p:pic>
            <p:cxnSp>
              <p:nvCxnSpPr>
                <p:cNvPr id="27" name="Straight Arrow Connector 26"/>
                <p:cNvCxnSpPr/>
                <p:nvPr/>
              </p:nvCxnSpPr>
              <p:spPr>
                <a:xfrm>
                  <a:off x="1430924" y="2590799"/>
                  <a:ext cx="12192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956761" y="1727404"/>
                  <a:ext cx="2336800" cy="80756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4" name="Straight Arrow Connector 43"/>
                <p:cNvCxnSpPr/>
                <p:nvPr/>
              </p:nvCxnSpPr>
              <p:spPr>
                <a:xfrm>
                  <a:off x="4715961" y="2590799"/>
                  <a:ext cx="9144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Rounded Rectangle 44"/>
                <p:cNvSpPr/>
                <p:nvPr/>
              </p:nvSpPr>
              <p:spPr>
                <a:xfrm>
                  <a:off x="2785563" y="2209800"/>
                  <a:ext cx="1727200" cy="759821"/>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Decoder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46" name="Rectangle 45"/>
              <p:cNvSpPr/>
              <p:nvPr/>
            </p:nvSpPr>
            <p:spPr>
              <a:xfrm>
                <a:off x="4411161" y="1839530"/>
                <a:ext cx="14478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Display</a:t>
                </a:r>
                <a:endParaRPr kumimoji="0" lang="en-US" sz="1600" b="1" i="0" u="sng" strike="noStrike" kern="1200" cap="none" spc="0" normalizeH="0" baseline="0" noProof="0" dirty="0">
                  <a:ln>
                    <a:noFill/>
                  </a:ln>
                  <a:solidFill>
                    <a:prstClr val="black"/>
                  </a:solidFill>
                  <a:effectLst/>
                  <a:uLnTx/>
                  <a:uFillTx/>
                  <a:latin typeface="Gill Sans MT"/>
                  <a:ea typeface="+mn-ea"/>
                  <a:cs typeface="+mn-cs"/>
                </a:endParaRPr>
              </a:p>
            </p:txBody>
          </p:sp>
        </p:grpSp>
      </p:grpSp>
      <p:pic>
        <p:nvPicPr>
          <p:cNvPr id="47" name="Picture 46"/>
          <p:cNvPicPr>
            <a:picLocks noChangeAspect="1"/>
          </p:cNvPicPr>
          <p:nvPr/>
        </p:nvPicPr>
        <p:blipFill>
          <a:blip r:embed="rId6"/>
          <a:stretch>
            <a:fillRect/>
          </a:stretch>
        </p:blipFill>
        <p:spPr>
          <a:xfrm>
            <a:off x="3962400" y="1066800"/>
            <a:ext cx="1295400" cy="588759"/>
          </a:xfrm>
          <a:prstGeom prst="rect">
            <a:avLst/>
          </a:prstGeom>
        </p:spPr>
      </p:pic>
      <p:grpSp>
        <p:nvGrpSpPr>
          <p:cNvPr id="23" name="Group 22"/>
          <p:cNvGrpSpPr/>
          <p:nvPr/>
        </p:nvGrpSpPr>
        <p:grpSpPr>
          <a:xfrm>
            <a:off x="4580439" y="1828800"/>
            <a:ext cx="4685645" cy="1111502"/>
            <a:chOff x="2103501" y="1752600"/>
            <a:chExt cx="4685645" cy="1111502"/>
          </a:xfrm>
        </p:grpSpPr>
        <p:grpSp>
          <p:nvGrpSpPr>
            <p:cNvPr id="24" name="Group 23"/>
            <p:cNvGrpSpPr/>
            <p:nvPr/>
          </p:nvGrpSpPr>
          <p:grpSpPr>
            <a:xfrm>
              <a:off x="2103501" y="1752600"/>
              <a:ext cx="4685645" cy="1111502"/>
              <a:chOff x="2103501" y="1752600"/>
              <a:chExt cx="4685645" cy="1111502"/>
            </a:xfrm>
          </p:grpSpPr>
          <p:pic>
            <p:nvPicPr>
              <p:cNvPr id="28" name="Picture 27"/>
              <p:cNvPicPr>
                <a:picLocks noChangeAspect="1"/>
              </p:cNvPicPr>
              <p:nvPr/>
            </p:nvPicPr>
            <p:blipFill>
              <a:blip r:embed="rId4"/>
              <a:stretch>
                <a:fillRect/>
              </a:stretch>
            </p:blipFill>
            <p:spPr>
              <a:xfrm>
                <a:off x="2103501" y="1898809"/>
                <a:ext cx="982161" cy="942260"/>
              </a:xfrm>
              <a:prstGeom prst="rect">
                <a:avLst/>
              </a:prstGeom>
            </p:spPr>
          </p:pic>
          <p:pic>
            <p:nvPicPr>
              <p:cNvPr id="29" name="Picture 28"/>
              <p:cNvPicPr>
                <a:picLocks noChangeAspect="1"/>
              </p:cNvPicPr>
              <p:nvPr/>
            </p:nvPicPr>
            <p:blipFill>
              <a:blip r:embed="rId5"/>
              <a:stretch>
                <a:fillRect/>
              </a:stretch>
            </p:blipFill>
            <p:spPr>
              <a:xfrm>
                <a:off x="6133662" y="2133600"/>
                <a:ext cx="655484" cy="609600"/>
              </a:xfrm>
              <a:prstGeom prst="rect">
                <a:avLst/>
              </a:prstGeom>
            </p:spPr>
          </p:pic>
          <p:cxnSp>
            <p:nvCxnSpPr>
              <p:cNvPr id="31" name="Straight Arrow Connector 30"/>
              <p:cNvCxnSpPr/>
              <p:nvPr/>
            </p:nvCxnSpPr>
            <p:spPr>
              <a:xfrm>
                <a:off x="2933262" y="2514600"/>
                <a:ext cx="905961"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2552262" y="175260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Captured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33" name="Straight Arrow Connector 32"/>
              <p:cNvCxnSpPr/>
              <p:nvPr/>
            </p:nvCxnSpPr>
            <p:spPr>
              <a:xfrm>
                <a:off x="5295462" y="2514600"/>
                <a:ext cx="922839"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Rounded Rectangle 33"/>
              <p:cNvSpPr/>
              <p:nvPr/>
            </p:nvSpPr>
            <p:spPr>
              <a:xfrm>
                <a:off x="3906984" y="2209799"/>
                <a:ext cx="1312278" cy="654303"/>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Encoder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25" name="Rectangle 24"/>
            <p:cNvSpPr/>
            <p:nvPr/>
          </p:nvSpPr>
          <p:spPr>
            <a:xfrm>
              <a:off x="4838262" y="180969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a:t>
              </a:r>
              <a:br>
                <a:rPr kumimoji="0" lang="en-US" sz="2000" b="1" i="0" u="none" strike="noStrike" kern="1200" cap="none" spc="0" normalizeH="0" baseline="0" noProof="0" dirty="0">
                  <a:ln>
                    <a:noFill/>
                  </a:ln>
                  <a:solidFill>
                    <a:prstClr val="black"/>
                  </a:solidFill>
                  <a:effectLst/>
                  <a:uLnTx/>
                  <a:uFillTx/>
                  <a:latin typeface="Gill Sans MT"/>
                  <a:ea typeface="+mn-ea"/>
                  <a:cs typeface="+mn-cs"/>
                </a:rPr>
              </a:b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a:t>
              </a:r>
            </a:p>
          </p:txBody>
        </p:sp>
      </p:grpSp>
      <p:sp>
        <p:nvSpPr>
          <p:cNvPr id="36" name="Rectangle 35"/>
          <p:cNvSpPr/>
          <p:nvPr/>
        </p:nvSpPr>
        <p:spPr>
          <a:xfrm>
            <a:off x="0" y="3588603"/>
            <a:ext cx="9144000" cy="523220"/>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energy is spent 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800" b="1" i="0" u="sng" strike="noStrike" kern="1200" cap="none" spc="0" normalizeH="0" baseline="0" noProof="0" dirty="0">
              <a:ln>
                <a:noFill/>
              </a:ln>
              <a:solidFill>
                <a:srgbClr val="C00000"/>
              </a:solidFill>
              <a:effectLst/>
              <a:uLnTx/>
              <a:uFillTx/>
              <a:latin typeface="Gill Sans MT"/>
              <a:ea typeface="+mn-ea"/>
              <a:cs typeface="+mn-cs"/>
            </a:endParaRPr>
          </a:p>
        </p:txBody>
      </p:sp>
      <p:sp>
        <p:nvSpPr>
          <p:cNvPr id="37" name="Rectangle 36"/>
          <p:cNvSpPr/>
          <p:nvPr/>
        </p:nvSpPr>
        <p:spPr>
          <a:xfrm>
            <a:off x="0" y="4724400"/>
            <a:ext cx="9144000" cy="95410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comes from </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0000FF"/>
                </a:solidFill>
                <a:effectLst/>
                <a:uLnTx/>
                <a:uFillTx/>
                <a:latin typeface="Gill Sans MT"/>
                <a:ea typeface="+mn-ea"/>
                <a:cs typeface="+mn-cs"/>
              </a:rPr>
              <a:t>simple functions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encoding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pipelines</a:t>
            </a:r>
            <a:endParaRPr kumimoji="0" lang="en-US" sz="2800" b="1" i="0" u="sng"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486330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par>
                                <p:cTn id="12" presetID="10" presetClass="entr" presetSubtype="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endParaRPr lang="en-US" dirty="0">
              <a:solidFill>
                <a:srgbClr val="A6A6A6"/>
              </a:solidFill>
              <a:cs typeface="Adobe Garamond Pro"/>
            </a:endParaRPr>
          </a:p>
          <a:p>
            <a:pPr marL="342900" lvl="1" indent="-342900">
              <a:buFont typeface="Arial" pitchFamily="34" charset="0"/>
              <a:buChar char="•"/>
            </a:pPr>
            <a:r>
              <a:rPr lang="en-US" sz="3600" dirty="0">
                <a:solidFill>
                  <a:schemeClr val="tx2"/>
                </a:solidFill>
                <a:cs typeface="Adobe Garamond Pro"/>
              </a:rPr>
              <a:t>Evaluation</a:t>
            </a:r>
          </a:p>
          <a:p>
            <a:pPr marL="342900" lvl="1" indent="-342900">
              <a:buFont typeface="Arial" pitchFamily="34" charset="0"/>
              <a:buChar char="•"/>
            </a:pPr>
            <a:r>
              <a:rPr lang="en-US" dirty="0">
                <a:solidFill>
                  <a:schemeClr val="bg1">
                    <a:lumMod val="7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182333049"/>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Evaluation Methodology </a:t>
            </a:r>
          </a:p>
        </p:txBody>
      </p:sp>
      <p:sp>
        <p:nvSpPr>
          <p:cNvPr id="3" name="Content Placeholder 2"/>
          <p:cNvSpPr>
            <a:spLocks noGrp="1"/>
          </p:cNvSpPr>
          <p:nvPr>
            <p:ph idx="1"/>
          </p:nvPr>
        </p:nvSpPr>
        <p:spPr>
          <a:xfrm>
            <a:off x="10459" y="990600"/>
            <a:ext cx="9296400" cy="5562600"/>
          </a:xfrm>
        </p:spPr>
        <p:txBody>
          <a:bodyPr>
            <a:normAutofit/>
          </a:bodyPr>
          <a:lstStyle/>
          <a:p>
            <a:pPr lvl="0"/>
            <a:r>
              <a:rPr lang="en-US" sz="2800" dirty="0">
                <a:solidFill>
                  <a:schemeClr val="tx2"/>
                </a:solidFill>
              </a:rPr>
              <a:t>System Configuration (gem5 Simulator)</a:t>
            </a:r>
          </a:p>
          <a:p>
            <a:pPr lvl="1"/>
            <a:r>
              <a:rPr lang="en-US" sz="2400" dirty="0" err="1">
                <a:solidFill>
                  <a:schemeClr val="accent2"/>
                </a:solidFill>
              </a:rPr>
              <a:t>SoC</a:t>
            </a:r>
            <a:r>
              <a:rPr lang="en-US" sz="2400" dirty="0">
                <a:solidFill>
                  <a:schemeClr val="accent2"/>
                </a:solidFill>
              </a:rPr>
              <a:t>:  </a:t>
            </a:r>
            <a:r>
              <a:rPr lang="en-US" sz="2400" dirty="0">
                <a:solidFill>
                  <a:srgbClr val="595959"/>
                </a:solidFill>
              </a:rPr>
              <a:t>4 </a:t>
            </a:r>
            <a:r>
              <a:rPr lang="en-US" sz="2400" dirty="0" err="1">
                <a:solidFill>
                  <a:srgbClr val="595959"/>
                </a:solidFill>
              </a:rPr>
              <a:t>OoO</a:t>
            </a:r>
            <a:r>
              <a:rPr lang="en-US" sz="2400" dirty="0">
                <a:solidFill>
                  <a:srgbClr val="595959"/>
                </a:solidFill>
              </a:rPr>
              <a:t> cores, 8-wide issue, 64 </a:t>
            </a:r>
            <a:r>
              <a:rPr lang="en-US" sz="2400" dirty="0" err="1">
                <a:solidFill>
                  <a:srgbClr val="595959"/>
                </a:solidFill>
              </a:rPr>
              <a:t>kB</a:t>
            </a:r>
            <a:r>
              <a:rPr lang="en-US" sz="2400" dirty="0">
                <a:solidFill>
                  <a:srgbClr val="595959"/>
                </a:solidFill>
              </a:rPr>
              <a:t> L1cache,</a:t>
            </a:r>
            <a:br>
              <a:rPr lang="en-US" sz="2400" dirty="0">
                <a:solidFill>
                  <a:srgbClr val="595959"/>
                </a:solidFill>
              </a:rPr>
            </a:br>
            <a:r>
              <a:rPr lang="en-US" sz="2400" dirty="0">
                <a:solidFill>
                  <a:srgbClr val="595959"/>
                </a:solidFill>
              </a:rPr>
              <a:t>2MB L2 cache</a:t>
            </a:r>
          </a:p>
          <a:p>
            <a:pPr lvl="1">
              <a:spcBef>
                <a:spcPts val="1776"/>
              </a:spcBef>
            </a:pPr>
            <a:r>
              <a:rPr lang="en-US" sz="2400" dirty="0">
                <a:solidFill>
                  <a:srgbClr val="C00000"/>
                </a:solidFill>
              </a:rPr>
              <a:t>PIM Core:</a:t>
            </a:r>
            <a:r>
              <a:rPr lang="en-US" sz="2400" dirty="0">
                <a:solidFill>
                  <a:srgbClr val="595959"/>
                </a:solidFill>
              </a:rPr>
              <a:t> 1 core per vault, 1-wide issue, 4-wide SIMD, </a:t>
            </a:r>
            <a:br>
              <a:rPr lang="en-US" sz="2400" dirty="0">
                <a:solidFill>
                  <a:srgbClr val="595959"/>
                </a:solidFill>
              </a:rPr>
            </a:br>
            <a:r>
              <a:rPr lang="en-US" sz="2400" dirty="0">
                <a:solidFill>
                  <a:srgbClr val="595959"/>
                </a:solidFill>
              </a:rPr>
              <a:t>32kB L1 cache</a:t>
            </a:r>
          </a:p>
          <a:p>
            <a:pPr lvl="1">
              <a:spcBef>
                <a:spcPts val="1776"/>
              </a:spcBef>
            </a:pPr>
            <a:r>
              <a:rPr lang="en-US" sz="2400" dirty="0">
                <a:solidFill>
                  <a:srgbClr val="C00000"/>
                </a:solidFill>
              </a:rPr>
              <a:t>3D-Stacked Memory: </a:t>
            </a:r>
            <a:r>
              <a:rPr lang="en-US" sz="2400" dirty="0"/>
              <a:t>2GB cube, 16 vaults per cube</a:t>
            </a:r>
          </a:p>
          <a:p>
            <a:pPr lvl="2"/>
            <a:r>
              <a:rPr lang="en-US" sz="2200" dirty="0"/>
              <a:t>Internal Bandwidth: 256GB/S </a:t>
            </a:r>
          </a:p>
          <a:p>
            <a:pPr lvl="2"/>
            <a:r>
              <a:rPr lang="en-US" sz="2200" dirty="0">
                <a:solidFill>
                  <a:srgbClr val="595959"/>
                </a:solidFill>
              </a:rPr>
              <a:t>Off-Chip Channel Bandwidth: 32 GB/s</a:t>
            </a:r>
          </a:p>
          <a:p>
            <a:pPr lvl="1">
              <a:spcBef>
                <a:spcPts val="1776"/>
              </a:spcBef>
            </a:pPr>
            <a:r>
              <a:rPr lang="en-US" sz="2400" dirty="0">
                <a:solidFill>
                  <a:srgbClr val="C00000"/>
                </a:solidFill>
              </a:rPr>
              <a:t>Baseline Memory: </a:t>
            </a:r>
            <a:r>
              <a:rPr lang="en-US" sz="2400" dirty="0"/>
              <a:t>LPDDR3, 2GB, FR-FCFS scheduler</a:t>
            </a:r>
            <a:br>
              <a:rPr lang="en-US" sz="2000" dirty="0"/>
            </a:br>
            <a:endParaRPr lang="en-US" sz="2000" dirty="0">
              <a:solidFill>
                <a:srgbClr val="595959"/>
              </a:solidFill>
            </a:endParaRPr>
          </a:p>
          <a:p>
            <a:r>
              <a:rPr lang="en-US" sz="2800" dirty="0">
                <a:solidFill>
                  <a:schemeClr val="tx2"/>
                </a:solidFill>
              </a:rPr>
              <a:t>We study each target </a:t>
            </a:r>
            <a:r>
              <a:rPr lang="en-US" sz="2800" dirty="0">
                <a:solidFill>
                  <a:srgbClr val="0000FF"/>
                </a:solidFill>
              </a:rPr>
              <a:t>in isolation </a:t>
            </a:r>
            <a:r>
              <a:rPr lang="en-US" sz="2800" dirty="0">
                <a:solidFill>
                  <a:schemeClr val="tx2"/>
                </a:solidFill>
              </a:rPr>
              <a:t>and emulate each separately and run them in our simulator</a:t>
            </a:r>
          </a:p>
          <a:p>
            <a:pPr lvl="1"/>
            <a:endParaRPr lang="en-US" sz="2400" dirty="0">
              <a:solidFill>
                <a:srgbClr val="595959"/>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7530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extLst/>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49.1%</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55.4%</a:t>
            </a:r>
          </a:p>
        </p:txBody>
      </p:sp>
      <p:sp>
        <p:nvSpPr>
          <p:cNvPr id="16" name="Rounded Rectangle 15"/>
          <p:cNvSpPr/>
          <p:nvPr/>
        </p:nvSpPr>
        <p:spPr bwMode="auto">
          <a:xfrm>
            <a:off x="919700" y="222867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17" name="Straight Arrow Connector 16"/>
          <p:cNvCxnSpPr/>
          <p:nvPr/>
        </p:nvCxnSpPr>
        <p:spPr>
          <a:xfrm>
            <a:off x="1224500" y="3905072"/>
            <a:ext cx="1676400" cy="9144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33400" y="4724400"/>
            <a:ext cx="8452900" cy="1143000"/>
            <a:chOff x="-153065" y="679005"/>
            <a:chExt cx="10073325" cy="795961"/>
          </a:xfrm>
        </p:grpSpPr>
        <p:sp>
          <p:nvSpPr>
            <p:cNvPr id="19" name="Rounded Rectangle 18"/>
            <p:cNvSpPr/>
            <p:nvPr/>
          </p:nvSpPr>
          <p:spPr bwMode="auto">
            <a:xfrm>
              <a:off x="-153065" y="679005"/>
              <a:ext cx="10073325" cy="795961"/>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0" name="Rectangle 19"/>
            <p:cNvSpPr/>
            <p:nvPr/>
          </p:nvSpPr>
          <p:spPr>
            <a:xfrm>
              <a:off x="22234" y="785133"/>
              <a:ext cx="9742221" cy="57868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82.6%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energy reduction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packing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comes from eliminating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400" b="1" i="0" u="sng" strike="noStrike" kern="1200" cap="none" spc="0" normalizeH="0" baseline="0" noProof="0" dirty="0">
                <a:ln>
                  <a:noFill/>
                </a:ln>
                <a:solidFill>
                  <a:srgbClr val="0000FF"/>
                </a:solidFill>
                <a:effectLst/>
                <a:uLnTx/>
                <a:uFillTx/>
                <a:latin typeface="Gill Sans MT"/>
                <a:ea typeface="+mn-ea"/>
                <a:cs typeface="+mn-cs"/>
              </a:endParaRPr>
            </a:p>
          </p:txBody>
        </p:sp>
      </p:grpSp>
      <p:sp>
        <p:nvSpPr>
          <p:cNvPr id="21" name="Rounded Rectangle 20"/>
          <p:cNvSpPr/>
          <p:nvPr/>
        </p:nvSpPr>
        <p:spPr bwMode="auto">
          <a:xfrm>
            <a:off x="4572000" y="22860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22" name="Straight Arrow Connector 21"/>
          <p:cNvCxnSpPr>
            <a:endCxn id="19" idx="0"/>
          </p:cNvCxnSpPr>
          <p:nvPr/>
        </p:nvCxnSpPr>
        <p:spPr>
          <a:xfrm flipH="1">
            <a:off x="4759850" y="3962400"/>
            <a:ext cx="193150" cy="7620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 name="Slide Number Placeholder 3"/>
          <p:cNvSpPr>
            <a:spLocks noGrp="1"/>
          </p:cNvSpPr>
          <p:nvPr>
            <p:ph type="sldNum" sz="quarter" idx="12"/>
          </p:nvPr>
        </p:nvSpPr>
        <p:spPr>
          <a:xfrm>
            <a:off x="7315200" y="6492883"/>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41</a:t>
            </a:r>
          </a:p>
        </p:txBody>
      </p:sp>
      <p:pic>
        <p:nvPicPr>
          <p:cNvPr id="24" name="Picture 23"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25" name="Rounded Rectangle 24"/>
          <p:cNvSpPr/>
          <p:nvPr/>
        </p:nvSpPr>
        <p:spPr bwMode="auto">
          <a:xfrm>
            <a:off x="1072100" y="253722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4192153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6"/>
                                        </p:tgtEl>
                                      </p:cBhvr>
                                    </p:animEffect>
                                    <p:set>
                                      <p:cBhvr>
                                        <p:cTn id="34" dur="1" fill="hold">
                                          <p:stCondLst>
                                            <p:cond delay="499"/>
                                          </p:stCondLst>
                                        </p:cTn>
                                        <p:tgtEl>
                                          <p:spTgt spid="16"/>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1"/>
                                        </p:tgtEl>
                                      </p:cBhvr>
                                    </p:animEffect>
                                    <p:set>
                                      <p:cBhvr>
                                        <p:cTn id="40" dur="1" fill="hold">
                                          <p:stCondLst>
                                            <p:cond delay="499"/>
                                          </p:stCondLst>
                                        </p:cTn>
                                        <p:tgtEl>
                                          <p:spTgt spid="21"/>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2"/>
                                        </p:tgtEl>
                                      </p:cBhvr>
                                    </p:animEffect>
                                    <p:set>
                                      <p:cBhvr>
                                        <p:cTn id="43" dur="1" fill="hold">
                                          <p:stCondLst>
                                            <p:cond delay="499"/>
                                          </p:stCondLst>
                                        </p:cTn>
                                        <p:tgtEl>
                                          <p:spTgt spid="2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6" grpId="1" animBg="1"/>
      <p:bldP spid="21" grpId="0" animBg="1"/>
      <p:bldP spid="21" grpId="1" animBg="1"/>
      <p:bldP spid="25" grpId="0" animBg="1"/>
      <p:bldP spid="25" grpId="1" animBg="1"/>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extLst/>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improves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performance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44.6%</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54.2%</a:t>
              </a:r>
            </a:p>
          </p:txBody>
        </p:sp>
      </p:grpSp>
      <p:sp>
        <p:nvSpPr>
          <p:cNvPr id="21" name="Rounded Rectangle 20"/>
          <p:cNvSpPr/>
          <p:nvPr/>
        </p:nvSpPr>
        <p:spPr bwMode="auto">
          <a:xfrm>
            <a:off x="1143000" y="22098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2" name="Rounded Rectangle 21"/>
          <p:cNvSpPr/>
          <p:nvPr/>
        </p:nvSpPr>
        <p:spPr bwMode="auto">
          <a:xfrm>
            <a:off x="3124200" y="20574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2317945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Conclusion</a:t>
            </a:r>
          </a:p>
        </p:txBody>
      </p:sp>
      <p:sp>
        <p:nvSpPr>
          <p:cNvPr id="3" name="Content Placeholder 2"/>
          <p:cNvSpPr>
            <a:spLocks noGrp="1"/>
          </p:cNvSpPr>
          <p:nvPr>
            <p:ph idx="1"/>
          </p:nvPr>
        </p:nvSpPr>
        <p:spPr>
          <a:xfrm>
            <a:off x="76200" y="685800"/>
            <a:ext cx="9144000" cy="6324600"/>
          </a:xfrm>
        </p:spPr>
        <p:txBody>
          <a:bodyPr>
            <a:normAutofit/>
          </a:bodyPr>
          <a:lstStyle/>
          <a:p>
            <a:pPr lvl="0"/>
            <a:r>
              <a:rPr lang="en-US" sz="2500" spc="-80" dirty="0">
                <a:solidFill>
                  <a:schemeClr val="tx2"/>
                </a:solidFill>
              </a:rPr>
              <a:t>Energy consumption is a </a:t>
            </a:r>
            <a:r>
              <a:rPr lang="en-US" sz="2500" spc="-80" dirty="0">
                <a:solidFill>
                  <a:srgbClr val="C00000"/>
                </a:solidFill>
              </a:rPr>
              <a:t>major challenge </a:t>
            </a:r>
            <a:r>
              <a:rPr lang="en-US" sz="2500" spc="-80" dirty="0">
                <a:solidFill>
                  <a:schemeClr val="tx2"/>
                </a:solidFill>
              </a:rPr>
              <a:t>in consumer devices</a:t>
            </a:r>
          </a:p>
          <a:p>
            <a:r>
              <a:rPr lang="en-US" sz="2500" dirty="0">
                <a:solidFill>
                  <a:schemeClr val="tx2"/>
                </a:solidFill>
              </a:rPr>
              <a:t>We conduct an in-depth analysis of popular </a:t>
            </a:r>
            <a:r>
              <a:rPr lang="en-US" sz="2500" dirty="0">
                <a:solidFill>
                  <a:srgbClr val="0000FF"/>
                </a:solidFill>
              </a:rPr>
              <a:t>Google consumer workloads</a:t>
            </a:r>
          </a:p>
          <a:p>
            <a:pPr lvl="1"/>
            <a:r>
              <a:rPr lang="en-US" sz="2200" dirty="0">
                <a:solidFill>
                  <a:schemeClr val="accent2"/>
                </a:solidFill>
              </a:rPr>
              <a:t>62.7%</a:t>
            </a:r>
            <a:r>
              <a:rPr lang="en-US" sz="2200" dirty="0"/>
              <a:t> of the total system energy is spent on </a:t>
            </a:r>
            <a:r>
              <a:rPr lang="en-US" sz="2200" dirty="0">
                <a:solidFill>
                  <a:srgbClr val="C00000"/>
                </a:solidFill>
              </a:rPr>
              <a:t>data movement</a:t>
            </a:r>
          </a:p>
          <a:p>
            <a:pPr lvl="1"/>
            <a:r>
              <a:rPr lang="en-US" sz="2200" dirty="0"/>
              <a:t>Most of the </a:t>
            </a:r>
            <a:r>
              <a:rPr lang="en-US" sz="2200" dirty="0">
                <a:solidFill>
                  <a:srgbClr val="FF0000"/>
                </a:solidFill>
              </a:rPr>
              <a:t>data movement </a:t>
            </a:r>
            <a:r>
              <a:rPr lang="en-US" sz="2200" dirty="0"/>
              <a:t>comes from </a:t>
            </a:r>
            <a:r>
              <a:rPr lang="en-US" sz="2200" u="sng" dirty="0">
                <a:solidFill>
                  <a:srgbClr val="0000FF"/>
                </a:solidFill>
              </a:rPr>
              <a:t>simple functions </a:t>
            </a:r>
            <a:r>
              <a:rPr lang="en-US" sz="2200" dirty="0"/>
              <a:t>that consist of </a:t>
            </a:r>
            <a:r>
              <a:rPr lang="en-US" sz="2200" u="sng" dirty="0">
                <a:solidFill>
                  <a:srgbClr val="0000FF"/>
                </a:solidFill>
              </a:rPr>
              <a:t>simple operations</a:t>
            </a:r>
            <a:r>
              <a:rPr lang="en-US" sz="2200" dirty="0">
                <a:solidFill>
                  <a:srgbClr val="0000FF"/>
                </a:solidFill>
              </a:rPr>
              <a:t> </a:t>
            </a:r>
          </a:p>
          <a:p>
            <a:r>
              <a:rPr lang="en-US" sz="2500" dirty="0">
                <a:solidFill>
                  <a:schemeClr val="tx2"/>
                </a:solidFill>
              </a:rPr>
              <a:t>We use </a:t>
            </a:r>
            <a:r>
              <a:rPr lang="en-US" sz="2500" dirty="0">
                <a:solidFill>
                  <a:srgbClr val="0000FF"/>
                </a:solidFill>
              </a:rPr>
              <a:t>PIM</a:t>
            </a:r>
            <a:r>
              <a:rPr lang="en-US" sz="2500" dirty="0">
                <a:solidFill>
                  <a:schemeClr val="tx2"/>
                </a:solidFill>
              </a:rPr>
              <a:t> to reduce </a:t>
            </a:r>
            <a:r>
              <a:rPr lang="en-US" sz="2500" dirty="0">
                <a:solidFill>
                  <a:schemeClr val="accent2"/>
                </a:solidFill>
              </a:rPr>
              <a:t>data movement cost </a:t>
            </a:r>
          </a:p>
          <a:p>
            <a:pPr lvl="1"/>
            <a:r>
              <a:rPr lang="en-US" sz="2200" dirty="0">
                <a:solidFill>
                  <a:srgbClr val="595959"/>
                </a:solidFill>
              </a:rPr>
              <a:t>We design </a:t>
            </a:r>
            <a:r>
              <a:rPr lang="en-US" sz="2200" dirty="0">
                <a:solidFill>
                  <a:srgbClr val="0000FF"/>
                </a:solidFill>
              </a:rPr>
              <a:t>lightweight logic </a:t>
            </a:r>
            <a:r>
              <a:rPr lang="en-US" sz="2200" dirty="0">
                <a:solidFill>
                  <a:srgbClr val="595959"/>
                </a:solidFill>
              </a:rPr>
              <a:t>to implement</a:t>
            </a:r>
            <a:br>
              <a:rPr lang="en-US" sz="2200" dirty="0">
                <a:solidFill>
                  <a:srgbClr val="595959"/>
                </a:solidFill>
              </a:rPr>
            </a:br>
            <a:r>
              <a:rPr lang="en-US" sz="2200" dirty="0">
                <a:solidFill>
                  <a:srgbClr val="0000FF"/>
                </a:solidFill>
              </a:rPr>
              <a:t>simple operations </a:t>
            </a:r>
            <a:r>
              <a:rPr lang="en-US" sz="2200" dirty="0">
                <a:solidFill>
                  <a:srgbClr val="595959"/>
                </a:solidFill>
              </a:rPr>
              <a:t>in DRAM</a:t>
            </a: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r>
              <a:rPr lang="en-US" sz="2200" dirty="0">
                <a:solidFill>
                  <a:srgbClr val="595959"/>
                </a:solidFill>
              </a:rPr>
              <a:t>Reduces </a:t>
            </a:r>
            <a:r>
              <a:rPr lang="en-US" sz="2200" dirty="0">
                <a:solidFill>
                  <a:schemeClr val="accent2"/>
                </a:solidFill>
              </a:rPr>
              <a:t>total energy </a:t>
            </a:r>
            <a:r>
              <a:rPr lang="en-US" sz="2200" dirty="0">
                <a:solidFill>
                  <a:srgbClr val="595959"/>
                </a:solidFill>
              </a:rPr>
              <a:t>by </a:t>
            </a:r>
            <a:r>
              <a:rPr lang="en-US" sz="2200" dirty="0">
                <a:solidFill>
                  <a:srgbClr val="0000FF"/>
                </a:solidFill>
              </a:rPr>
              <a:t>55.4%</a:t>
            </a:r>
            <a:r>
              <a:rPr lang="en-US" sz="2200" dirty="0">
                <a:solidFill>
                  <a:srgbClr val="595959"/>
                </a:solidFill>
              </a:rPr>
              <a:t> on average </a:t>
            </a:r>
          </a:p>
          <a:p>
            <a:pPr lvl="1"/>
            <a:r>
              <a:rPr lang="en-US" sz="2200" dirty="0">
                <a:solidFill>
                  <a:srgbClr val="595959"/>
                </a:solidFill>
              </a:rPr>
              <a:t>Reduces </a:t>
            </a:r>
            <a:r>
              <a:rPr lang="en-US" sz="2200" dirty="0">
                <a:solidFill>
                  <a:srgbClr val="C00000"/>
                </a:solidFill>
              </a:rPr>
              <a:t>execution time </a:t>
            </a:r>
            <a:r>
              <a:rPr lang="en-US" sz="2200" dirty="0">
                <a:solidFill>
                  <a:srgbClr val="595959"/>
                </a:solidFill>
              </a:rPr>
              <a:t>by </a:t>
            </a:r>
            <a:r>
              <a:rPr lang="en-US" sz="2200" dirty="0">
                <a:solidFill>
                  <a:srgbClr val="0000FF"/>
                </a:solidFill>
              </a:rPr>
              <a:t>54.2</a:t>
            </a:r>
            <a:r>
              <a:rPr lang="en-US" sz="2200" dirty="0">
                <a:solidFill>
                  <a:srgbClr val="595959"/>
                </a:solidFill>
              </a:rPr>
              <a:t>% on average </a:t>
            </a:r>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8534400" y="6477001"/>
            <a:ext cx="609600" cy="381008"/>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43</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 name="Rounded Rectangle 6"/>
          <p:cNvSpPr/>
          <p:nvPr/>
        </p:nvSpPr>
        <p:spPr>
          <a:xfrm>
            <a:off x="2286000" y="4517648"/>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8" name="Group 7"/>
          <p:cNvGrpSpPr/>
          <p:nvPr/>
        </p:nvGrpSpPr>
        <p:grpSpPr>
          <a:xfrm>
            <a:off x="5029200" y="4419600"/>
            <a:ext cx="2667000" cy="914400"/>
            <a:chOff x="5562600" y="3276600"/>
            <a:chExt cx="2438400" cy="990600"/>
          </a:xfrm>
        </p:grpSpPr>
        <p:sp>
          <p:nvSpPr>
            <p:cNvPr id="9" name="Rounded Rectangle 8"/>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0" name="Rounded Rectangle 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1" name="Rounded Rectangle 1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Tree>
    <p:extLst>
      <p:ext uri="{BB962C8B-B14F-4D97-AF65-F5344CB8AC3E}">
        <p14:creationId xmlns:p14="http://schemas.microsoft.com/office/powerpoint/2010/main" val="973180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fade">
                                      <p:cBhvr>
                                        <p:cTn id="23" dur="500"/>
                                        <p:tgtEl>
                                          <p:spTgt spid="3">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fade">
                                      <p:cBhvr>
                                        <p:cTn id="26" dur="500"/>
                                        <p:tgtEl>
                                          <p:spTgt spid="3">
                                            <p:txEl>
                                              <p:pRg st="5" end="5"/>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3">
                                            <p:txEl>
                                              <p:pRg st="8" end="8"/>
                                            </p:txEl>
                                          </p:spTgt>
                                        </p:tgtEl>
                                        <p:attrNameLst>
                                          <p:attrName>style.visibility</p:attrName>
                                        </p:attrNameLst>
                                      </p:cBhvr>
                                      <p:to>
                                        <p:strVal val="visible"/>
                                      </p:to>
                                    </p:set>
                                    <p:animEffect transition="in" filter="fade">
                                      <p:cBhvr>
                                        <p:cTn id="36" dur="500"/>
                                        <p:tgtEl>
                                          <p:spTgt spid="3">
                                            <p:txEl>
                                              <p:pRg st="8" end="8"/>
                                            </p:txEl>
                                          </p:spTgt>
                                        </p:tgtEl>
                                      </p:cBhvr>
                                    </p:animEffect>
                                  </p:childTnLst>
                                </p:cTn>
                              </p:par>
                            </p:childTnLst>
                          </p:cTn>
                        </p:par>
                        <p:par>
                          <p:cTn id="37" fill="hold">
                            <p:stCondLst>
                              <p:cond delay="1000"/>
                            </p:stCondLst>
                            <p:childTnLst>
                              <p:par>
                                <p:cTn id="38" presetID="10" presetClass="entr" presetSubtype="0" fill="hold" nodeType="afterEffect">
                                  <p:stCondLst>
                                    <p:cond delay="0"/>
                                  </p:stCondLst>
                                  <p:childTnLst>
                                    <p:set>
                                      <p:cBhvr>
                                        <p:cTn id="39" dur="1" fill="hold">
                                          <p:stCondLst>
                                            <p:cond delay="0"/>
                                          </p:stCondLst>
                                        </p:cTn>
                                        <p:tgtEl>
                                          <p:spTgt spid="3">
                                            <p:txEl>
                                              <p:pRg st="9" end="9"/>
                                            </p:txEl>
                                          </p:spTgt>
                                        </p:tgtEl>
                                        <p:attrNameLst>
                                          <p:attrName>style.visibility</p:attrName>
                                        </p:attrNameLst>
                                      </p:cBhvr>
                                      <p:to>
                                        <p:strVal val="visible"/>
                                      </p:to>
                                    </p:set>
                                    <p:animEffect transition="in" filter="fade">
                                      <p:cBhvr>
                                        <p:cTn id="40"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3957208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A Motivating Detour:</a:t>
            </a:r>
            <a:br>
              <a:rPr lang="en-US" dirty="0"/>
            </a:br>
            <a:r>
              <a:rPr lang="en-US" dirty="0"/>
              <a:t>	Genome Sequence Analysis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477</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53507793"/>
      </p:ext>
    </p:extLst>
  </p:cSld>
  <p:clrMapOvr>
    <a:masterClrMapping/>
  </p:clrMapOvr>
  <p:transition/>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pPr lvl="1"/>
            <a:r>
              <a:rPr lang="en-US" dirty="0"/>
              <a:t>Which of these DNAs does this DNA segment match with?</a:t>
            </a:r>
          </a:p>
          <a:p>
            <a:pPr lvl="1"/>
            <a:r>
              <a:rPr lang="en-US" dirty="0"/>
              <a:t>What is the likely genetic disposition of this patient to this drug?</a:t>
            </a:r>
          </a:p>
          <a:p>
            <a:pPr lvl="1"/>
            <a:r>
              <a:rPr lang="en-US" dirty="0"/>
              <a:t>. . . </a:t>
            </a:r>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584189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What Is a Genome Made Of?</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10713" t="16302" r="51507" b="48876"/>
          <a:stretch/>
        </p:blipFill>
        <p:spPr bwMode="auto">
          <a:xfrm>
            <a:off x="6930356" y="4772494"/>
            <a:ext cx="2160240" cy="1512168"/>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Image result for dna 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6" y="920585"/>
            <a:ext cx="8291264" cy="53301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flipH="1" flipV="1">
            <a:off x="2854944" y="5251077"/>
            <a:ext cx="926631" cy="532707"/>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3794151" y="5692191"/>
            <a:ext cx="158417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Cell</a:t>
            </a:r>
          </a:p>
        </p:txBody>
      </p:sp>
      <p:sp>
        <p:nvSpPr>
          <p:cNvPr id="9" name="Rectangle 8"/>
          <p:cNvSpPr/>
          <p:nvPr/>
        </p:nvSpPr>
        <p:spPr>
          <a:xfrm>
            <a:off x="722507" y="5899941"/>
            <a:ext cx="97815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Nucleus</a:t>
            </a:r>
          </a:p>
        </p:txBody>
      </p:sp>
      <p:cxnSp>
        <p:nvCxnSpPr>
          <p:cNvPr id="11" name="Straight Arrow Connector 10"/>
          <p:cNvCxnSpPr/>
          <p:nvPr/>
        </p:nvCxnSpPr>
        <p:spPr>
          <a:xfrm flipV="1">
            <a:off x="982736" y="3871940"/>
            <a:ext cx="764410" cy="2028001"/>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pic>
        <p:nvPicPr>
          <p:cNvPr id="15"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72999" t="17063" r="10630" b="48116"/>
          <a:stretch/>
        </p:blipFill>
        <p:spPr bwMode="auto">
          <a:xfrm>
            <a:off x="8132614" y="3292690"/>
            <a:ext cx="936104" cy="151216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1385141" y="6416077"/>
            <a:ext cx="729761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The discovery of DNA’s double-helical structure (Watson+, 1953) </a:t>
            </a:r>
          </a:p>
        </p:txBody>
      </p:sp>
    </p:spTree>
    <p:extLst>
      <p:ext uri="{BB962C8B-B14F-4D97-AF65-F5344CB8AC3E}">
        <p14:creationId xmlns:p14="http://schemas.microsoft.com/office/powerpoint/2010/main" val="2424332270"/>
      </p:ext>
    </p:extLst>
  </p:cSld>
  <p:clrMapOvr>
    <a:masterClrMapping/>
  </p:clrMapOvr>
  <p:transition/>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6868" name="Picture 4" descr="Image result for human dna under a microscope"/>
          <p:cNvPicPr>
            <a:picLocks noChangeAspect="1" noChangeArrowheads="1"/>
          </p:cNvPicPr>
          <p:nvPr/>
        </p:nvPicPr>
        <p:blipFill rotWithShape="1">
          <a:blip r:embed="rId3">
            <a:extLst>
              <a:ext uri="{28A0092B-C50C-407E-A947-70E740481C1C}">
                <a14:useLocalDpi xmlns:a14="http://schemas.microsoft.com/office/drawing/2010/main" val="0"/>
              </a:ext>
            </a:extLst>
          </a:blip>
          <a:srcRect t="33525"/>
          <a:stretch/>
        </p:blipFill>
        <p:spPr bwMode="auto">
          <a:xfrm>
            <a:off x="2488490" y="957129"/>
            <a:ext cx="6350710" cy="3525522"/>
          </a:xfrm>
          <a:prstGeom prst="rect">
            <a:avLst/>
          </a:prstGeom>
          <a:noFill/>
          <a:extLst>
            <a:ext uri="{909E8E84-426E-40DD-AFC4-6F175D3DCCD1}">
              <a14:hiddenFill xmlns:a14="http://schemas.microsoft.com/office/drawing/2010/main">
                <a:solidFill>
                  <a:srgbClr val="FFFFFF"/>
                </a:solidFill>
              </a14:hiddenFill>
            </a:ext>
          </a:extLst>
        </p:spPr>
      </p:pic>
      <p:pic>
        <p:nvPicPr>
          <p:cNvPr id="36870" name="Picture 6" descr="Image result for human dna under a microscop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841718"/>
            <a:ext cx="5738608" cy="250235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751320" y="5535752"/>
            <a:ext cx="3087880" cy="707886"/>
          </a:xfrm>
          <a:prstGeom prst="rect">
            <a:avLst/>
          </a:prstGeom>
          <a:solidFill>
            <a:schemeClr val="bg1"/>
          </a:solid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chromosome #12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from HeLa’s cell</a:t>
            </a:r>
          </a:p>
        </p:txBody>
      </p:sp>
      <p:sp>
        <p:nvSpPr>
          <p:cNvPr id="9" name="Title 8"/>
          <p:cNvSpPr>
            <a:spLocks noGrp="1"/>
          </p:cNvSpPr>
          <p:nvPr>
            <p:ph type="title"/>
          </p:nvPr>
        </p:nvSpPr>
        <p:spPr/>
        <p:txBody>
          <a:bodyPr/>
          <a:lstStyle/>
          <a:p>
            <a:r>
              <a:rPr lang="en-US" dirty="0"/>
              <a:t>DNA Under Electron Microscope</a:t>
            </a:r>
          </a:p>
        </p:txBody>
      </p:sp>
    </p:spTree>
    <p:extLst>
      <p:ext uri="{BB962C8B-B14F-4D97-AF65-F5344CB8AC3E}">
        <p14:creationId xmlns:p14="http://schemas.microsoft.com/office/powerpoint/2010/main" val="1277009152"/>
      </p:ext>
    </p:extLst>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DNA Sequencing</a:t>
            </a:r>
          </a:p>
        </p:txBody>
      </p:sp>
      <p:sp>
        <p:nvSpPr>
          <p:cNvPr id="3" name="Content Placeholder 2"/>
          <p:cNvSpPr>
            <a:spLocks noGrp="1"/>
          </p:cNvSpPr>
          <p:nvPr>
            <p:ph idx="1"/>
          </p:nvPr>
        </p:nvSpPr>
        <p:spPr>
          <a:xfrm>
            <a:off x="228600" y="1371600"/>
            <a:ext cx="8915400" cy="4876800"/>
          </a:xfrm>
        </p:spPr>
        <p:txBody>
          <a:bodyPr/>
          <a:lstStyle/>
          <a:p>
            <a:r>
              <a:rPr lang="en-US" dirty="0"/>
              <a:t>Goal: </a:t>
            </a:r>
          </a:p>
          <a:p>
            <a:pPr lvl="1"/>
            <a:r>
              <a:rPr lang="en-US" dirty="0"/>
              <a:t>Find the complete sequence of A, C, G, T’s in DNA.</a:t>
            </a:r>
          </a:p>
          <a:p>
            <a:endParaRPr lang="en-US" dirty="0"/>
          </a:p>
          <a:p>
            <a:r>
              <a:rPr lang="en-US" dirty="0"/>
              <a:t>Challenge: </a:t>
            </a:r>
          </a:p>
          <a:p>
            <a:pPr lvl="1"/>
            <a:r>
              <a:rPr lang="en-US" dirty="0"/>
              <a:t>There is no machine that takes long DNA as an input, and gives the complete sequence as output</a:t>
            </a:r>
          </a:p>
          <a:p>
            <a:pPr lvl="1"/>
            <a:r>
              <a:rPr lang="en-US" dirty="0"/>
              <a:t>All sequencing machines chop DNA into pieces and identify relatively small pieces (but not how they fit together)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882900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Untangling Yarn Balls &amp; DNA Sequencing</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482</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7890" name="Picture 2" descr="Related image"/>
          <p:cNvPicPr>
            <a:picLocks noChangeAspect="1" noChangeArrowheads="1"/>
          </p:cNvPicPr>
          <p:nvPr/>
        </p:nvPicPr>
        <p:blipFill rotWithShape="1">
          <a:blip r:embed="rId3">
            <a:extLst>
              <a:ext uri="{28A0092B-C50C-407E-A947-70E740481C1C}">
                <a14:useLocalDpi xmlns:a14="http://schemas.microsoft.com/office/drawing/2010/main" val="0"/>
              </a:ext>
            </a:extLst>
          </a:blip>
          <a:srcRect t="1299" b="1299"/>
          <a:stretch/>
        </p:blipFill>
        <p:spPr bwMode="auto">
          <a:xfrm>
            <a:off x="880066" y="1005800"/>
            <a:ext cx="7251138" cy="5303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9551698"/>
      </p:ext>
    </p:extLst>
  </p:cSld>
  <p:clrMapOvr>
    <a:masterClrMapping/>
  </p:clrMapOvr>
  <p:transition/>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p:cNvSpPr txBox="1">
            <a:spLocks noChangeArrowheads="1"/>
          </p:cNvSpPr>
          <p:nvPr/>
        </p:nvSpPr>
        <p:spPr bwMode="auto">
          <a:xfrm>
            <a:off x="249120" y="84249"/>
            <a:ext cx="3422880" cy="391721"/>
          </a:xfrm>
          <a:prstGeom prst="rect">
            <a:avLst/>
          </a:prstGeom>
          <a:noFill/>
          <a:ln w="9525">
            <a:noFill/>
            <a:round/>
            <a:headEnd/>
            <a:tailEnd/>
          </a:ln>
        </p:spPr>
        <p:txBody>
          <a:bodyPr wrap="none" lIns="81639" tIns="60086"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4000" b="0" i="0" u="none" strike="noStrike" kern="1200" cap="none" spc="0" normalizeH="0" baseline="0" noProof="0" dirty="0">
                <a:ln>
                  <a:noFill/>
                </a:ln>
                <a:solidFill>
                  <a:srgbClr val="3B812F"/>
                </a:solidFill>
                <a:effectLst/>
                <a:uLnTx/>
                <a:uFillTx/>
                <a:latin typeface="Garamond"/>
                <a:ea typeface="+mn-ea"/>
                <a:cs typeface="+mn-cs"/>
              </a:rPr>
              <a:t>Genome Sequencers</a:t>
            </a:r>
          </a:p>
        </p:txBody>
      </p:sp>
      <p:pic>
        <p:nvPicPr>
          <p:cNvPr id="4099" name="Picture 2"/>
          <p:cNvPicPr>
            <a:picLocks noChangeAspect="1" noChangeArrowheads="1"/>
          </p:cNvPicPr>
          <p:nvPr/>
        </p:nvPicPr>
        <p:blipFill>
          <a:blip r:embed="rId3" cstate="print"/>
          <a:srcRect/>
          <a:stretch>
            <a:fillRect/>
          </a:stretch>
        </p:blipFill>
        <p:spPr bwMode="auto">
          <a:xfrm>
            <a:off x="96481" y="829527"/>
            <a:ext cx="1562400" cy="1525121"/>
          </a:xfrm>
          <a:prstGeom prst="rect">
            <a:avLst/>
          </a:prstGeom>
          <a:noFill/>
          <a:ln w="9525">
            <a:noFill/>
            <a:round/>
            <a:headEnd/>
            <a:tailEnd/>
          </a:ln>
        </p:spPr>
      </p:pic>
      <p:pic>
        <p:nvPicPr>
          <p:cNvPr id="4100" name="Picture 3"/>
          <p:cNvPicPr>
            <a:picLocks noChangeAspect="1" noChangeArrowheads="1"/>
          </p:cNvPicPr>
          <p:nvPr/>
        </p:nvPicPr>
        <p:blipFill>
          <a:blip r:embed="rId4" cstate="print"/>
          <a:srcRect/>
          <a:stretch>
            <a:fillRect/>
          </a:stretch>
        </p:blipFill>
        <p:spPr bwMode="auto">
          <a:xfrm>
            <a:off x="83520" y="2737728"/>
            <a:ext cx="2404800" cy="1908200"/>
          </a:xfrm>
          <a:prstGeom prst="rect">
            <a:avLst/>
          </a:prstGeom>
          <a:noFill/>
          <a:ln w="9525">
            <a:noFill/>
            <a:round/>
            <a:headEnd/>
            <a:tailEnd/>
          </a:ln>
        </p:spPr>
      </p:pic>
      <p:pic>
        <p:nvPicPr>
          <p:cNvPr id="4101" name="Picture 4"/>
          <p:cNvPicPr>
            <a:picLocks noChangeAspect="1" noChangeArrowheads="1"/>
          </p:cNvPicPr>
          <p:nvPr/>
        </p:nvPicPr>
        <p:blipFill>
          <a:blip r:embed="rId5" cstate="print"/>
          <a:srcRect/>
          <a:stretch>
            <a:fillRect/>
          </a:stretch>
        </p:blipFill>
        <p:spPr bwMode="auto">
          <a:xfrm>
            <a:off x="1658880" y="829528"/>
            <a:ext cx="2737440" cy="1742583"/>
          </a:xfrm>
          <a:prstGeom prst="rect">
            <a:avLst/>
          </a:prstGeom>
          <a:noFill/>
          <a:ln w="9525">
            <a:noFill/>
            <a:round/>
            <a:headEnd/>
            <a:tailEnd/>
          </a:ln>
        </p:spPr>
      </p:pic>
      <p:pic>
        <p:nvPicPr>
          <p:cNvPr id="4102" name="Picture 5"/>
          <p:cNvPicPr>
            <a:picLocks noChangeAspect="1" noChangeArrowheads="1"/>
          </p:cNvPicPr>
          <p:nvPr/>
        </p:nvPicPr>
        <p:blipFill>
          <a:blip r:embed="rId6" cstate="print"/>
          <a:srcRect/>
          <a:stretch>
            <a:fillRect/>
          </a:stretch>
        </p:blipFill>
        <p:spPr bwMode="auto">
          <a:xfrm>
            <a:off x="282240" y="4977162"/>
            <a:ext cx="1791360" cy="1412789"/>
          </a:xfrm>
          <a:prstGeom prst="rect">
            <a:avLst/>
          </a:prstGeom>
          <a:noFill/>
          <a:ln w="9525">
            <a:noFill/>
            <a:round/>
            <a:headEnd/>
            <a:tailEnd/>
          </a:ln>
        </p:spPr>
      </p:pic>
      <p:pic>
        <p:nvPicPr>
          <p:cNvPr id="4103" name="Picture 6"/>
          <p:cNvPicPr>
            <a:picLocks noChangeAspect="1" noChangeArrowheads="1"/>
          </p:cNvPicPr>
          <p:nvPr/>
        </p:nvPicPr>
        <p:blipFill>
          <a:blip r:embed="rId7" cstate="print"/>
          <a:srcRect/>
          <a:stretch>
            <a:fillRect/>
          </a:stretch>
        </p:blipFill>
        <p:spPr bwMode="auto">
          <a:xfrm>
            <a:off x="2488320" y="4977163"/>
            <a:ext cx="2322720" cy="1575525"/>
          </a:xfrm>
          <a:prstGeom prst="rect">
            <a:avLst/>
          </a:prstGeom>
          <a:noFill/>
          <a:ln w="9525">
            <a:noFill/>
            <a:round/>
            <a:headEnd/>
            <a:tailEnd/>
          </a:ln>
        </p:spPr>
      </p:pic>
      <p:pic>
        <p:nvPicPr>
          <p:cNvPr id="4104" name="Picture 7"/>
          <p:cNvPicPr>
            <a:picLocks noChangeAspect="1" noChangeArrowheads="1"/>
          </p:cNvPicPr>
          <p:nvPr/>
        </p:nvPicPr>
        <p:blipFill>
          <a:blip r:embed="rId8" cstate="print"/>
          <a:srcRect/>
          <a:stretch>
            <a:fillRect/>
          </a:stretch>
        </p:blipFill>
        <p:spPr bwMode="auto">
          <a:xfrm>
            <a:off x="5044320" y="362918"/>
            <a:ext cx="1658880" cy="1908201"/>
          </a:xfrm>
          <a:prstGeom prst="rect">
            <a:avLst/>
          </a:prstGeom>
          <a:noFill/>
          <a:ln w="9525">
            <a:noFill/>
            <a:round/>
            <a:headEnd/>
            <a:tailEnd/>
          </a:ln>
        </p:spPr>
      </p:pic>
      <p:pic>
        <p:nvPicPr>
          <p:cNvPr id="4105" name="Picture 8"/>
          <p:cNvPicPr>
            <a:picLocks noChangeAspect="1" noChangeArrowheads="1"/>
          </p:cNvPicPr>
          <p:nvPr/>
        </p:nvPicPr>
        <p:blipFill>
          <a:blip r:embed="rId9" cstate="print"/>
          <a:srcRect/>
          <a:stretch>
            <a:fillRect/>
          </a:stretch>
        </p:blipFill>
        <p:spPr bwMode="auto">
          <a:xfrm>
            <a:off x="5136481" y="2239436"/>
            <a:ext cx="2080800" cy="1523680"/>
          </a:xfrm>
          <a:prstGeom prst="rect">
            <a:avLst/>
          </a:prstGeom>
          <a:noFill/>
          <a:ln w="9525">
            <a:noFill/>
            <a:round/>
            <a:headEnd/>
            <a:tailEnd/>
          </a:ln>
        </p:spPr>
      </p:pic>
      <p:pic>
        <p:nvPicPr>
          <p:cNvPr id="4106" name="Picture 9"/>
          <p:cNvPicPr>
            <a:picLocks noChangeAspect="1" noChangeArrowheads="1"/>
          </p:cNvPicPr>
          <p:nvPr/>
        </p:nvPicPr>
        <p:blipFill>
          <a:blip r:embed="rId10" cstate="print"/>
          <a:srcRect l="50665"/>
          <a:stretch>
            <a:fillRect/>
          </a:stretch>
        </p:blipFill>
        <p:spPr bwMode="auto">
          <a:xfrm>
            <a:off x="5209920" y="4369436"/>
            <a:ext cx="2774830" cy="1387561"/>
          </a:xfrm>
          <a:prstGeom prst="rect">
            <a:avLst/>
          </a:prstGeom>
          <a:noFill/>
          <a:ln w="9525">
            <a:noFill/>
            <a:round/>
            <a:headEnd/>
            <a:tailEnd/>
          </a:ln>
        </p:spPr>
      </p:pic>
      <p:pic>
        <p:nvPicPr>
          <p:cNvPr id="4107" name="Picture 10"/>
          <p:cNvPicPr>
            <a:picLocks noChangeAspect="1" noChangeArrowheads="1"/>
          </p:cNvPicPr>
          <p:nvPr/>
        </p:nvPicPr>
        <p:blipFill>
          <a:blip r:embed="rId11" cstate="print"/>
          <a:srcRect/>
          <a:stretch>
            <a:fillRect/>
          </a:stretch>
        </p:blipFill>
        <p:spPr bwMode="auto">
          <a:xfrm>
            <a:off x="2656801" y="2969592"/>
            <a:ext cx="2237760" cy="1676336"/>
          </a:xfrm>
          <a:prstGeom prst="rect">
            <a:avLst/>
          </a:prstGeom>
          <a:noFill/>
          <a:ln w="9525">
            <a:noFill/>
            <a:round/>
            <a:headEnd/>
            <a:tailEnd/>
          </a:ln>
        </p:spPr>
      </p:pic>
      <p:pic>
        <p:nvPicPr>
          <p:cNvPr id="4108" name="Picture 11"/>
          <p:cNvPicPr>
            <a:picLocks noChangeAspect="1" noChangeArrowheads="1"/>
          </p:cNvPicPr>
          <p:nvPr/>
        </p:nvPicPr>
        <p:blipFill>
          <a:blip r:embed="rId12" cstate="print"/>
          <a:srcRect l="24799" r="24799"/>
          <a:stretch>
            <a:fillRect/>
          </a:stretch>
        </p:blipFill>
        <p:spPr bwMode="auto">
          <a:xfrm>
            <a:off x="7290720" y="110181"/>
            <a:ext cx="1569600" cy="1659054"/>
          </a:xfrm>
          <a:prstGeom prst="rect">
            <a:avLst/>
          </a:prstGeom>
          <a:noFill/>
          <a:ln w="9525">
            <a:noFill/>
            <a:round/>
            <a:headEnd/>
            <a:tailEnd/>
          </a:ln>
        </p:spPr>
      </p:pic>
      <p:sp>
        <p:nvSpPr>
          <p:cNvPr id="4109" name="Text Box 12"/>
          <p:cNvSpPr txBox="1">
            <a:spLocks noChangeArrowheads="1"/>
          </p:cNvSpPr>
          <p:nvPr/>
        </p:nvSpPr>
        <p:spPr bwMode="auto">
          <a:xfrm>
            <a:off x="5292080" y="6309320"/>
            <a:ext cx="3732480" cy="663910"/>
          </a:xfrm>
          <a:prstGeom prst="rect">
            <a:avLst/>
          </a:prstGeom>
          <a:noFill/>
          <a:ln w="9525">
            <a:noFill/>
            <a:round/>
            <a:headEnd/>
            <a:tailEnd/>
          </a:ln>
        </p:spPr>
        <p:txBody>
          <a:bodyPr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1" i="0" u="none" strike="noStrike" kern="1200" cap="none" spc="0" normalizeH="0" baseline="0" noProof="0" dirty="0">
                <a:ln>
                  <a:noFill/>
                </a:ln>
                <a:solidFill>
                  <a:srgbClr val="FF0000"/>
                </a:solidFill>
                <a:effectLst/>
                <a:uLnTx/>
                <a:uFillTx/>
                <a:latin typeface="Calibri" pitchFamily="34" charset="0"/>
                <a:ea typeface="+mn-ea"/>
                <a:cs typeface="+mn-cs"/>
              </a:rPr>
              <a:t>… and more! All produce data with different properties.</a:t>
            </a:r>
          </a:p>
        </p:txBody>
      </p:sp>
      <p:sp>
        <p:nvSpPr>
          <p:cNvPr id="4110" name="Text Box 13"/>
          <p:cNvSpPr txBox="1">
            <a:spLocks noChangeArrowheads="1"/>
          </p:cNvSpPr>
          <p:nvPr/>
        </p:nvSpPr>
        <p:spPr bwMode="auto">
          <a:xfrm>
            <a:off x="249120" y="2354648"/>
            <a:ext cx="116352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Roche/454</a:t>
            </a:r>
          </a:p>
        </p:txBody>
      </p:sp>
      <p:sp>
        <p:nvSpPr>
          <p:cNvPr id="4111" name="Text Box 14"/>
          <p:cNvSpPr txBox="1">
            <a:spLocks noChangeArrowheads="1"/>
          </p:cNvSpPr>
          <p:nvPr/>
        </p:nvSpPr>
        <p:spPr bwMode="auto">
          <a:xfrm>
            <a:off x="83520" y="4562399"/>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HiSeq2000</a:t>
            </a:r>
          </a:p>
        </p:txBody>
      </p:sp>
      <p:sp>
        <p:nvSpPr>
          <p:cNvPr id="4112" name="Text Box 15"/>
          <p:cNvSpPr txBox="1">
            <a:spLocks noChangeArrowheads="1"/>
          </p:cNvSpPr>
          <p:nvPr/>
        </p:nvSpPr>
        <p:spPr bwMode="auto">
          <a:xfrm>
            <a:off x="1331640" y="6381328"/>
            <a:ext cx="170784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400" b="0" i="0" u="none" strike="noStrike" kern="1200" cap="none" spc="0" normalizeH="0" baseline="0" noProof="0" dirty="0">
                <a:ln>
                  <a:noFill/>
                </a:ln>
                <a:solidFill>
                  <a:srgbClr val="000000"/>
                </a:solidFill>
                <a:effectLst/>
                <a:uLnTx/>
                <a:uFillTx/>
                <a:latin typeface="Calibri" pitchFamily="34" charset="0"/>
                <a:ea typeface="+mn-ea"/>
                <a:cs typeface="+mn-cs"/>
              </a:rPr>
              <a:t>Ion Torrent PGM</a:t>
            </a:r>
          </a:p>
        </p:txBody>
      </p:sp>
      <p:sp>
        <p:nvSpPr>
          <p:cNvPr id="4113" name="Text Box 16"/>
          <p:cNvSpPr txBox="1">
            <a:spLocks noChangeArrowheads="1"/>
          </p:cNvSpPr>
          <p:nvPr/>
        </p:nvSpPr>
        <p:spPr bwMode="auto">
          <a:xfrm>
            <a:off x="2488320" y="6545488"/>
            <a:ext cx="1844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Ion Torrent Proton</a:t>
            </a:r>
          </a:p>
        </p:txBody>
      </p:sp>
      <p:sp>
        <p:nvSpPr>
          <p:cNvPr id="4114" name="Text Box 17"/>
          <p:cNvSpPr txBox="1">
            <a:spLocks noChangeArrowheads="1"/>
          </p:cNvSpPr>
          <p:nvPr/>
        </p:nvSpPr>
        <p:spPr bwMode="auto">
          <a:xfrm>
            <a:off x="2707200" y="2341686"/>
            <a:ext cx="11073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AB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SOLiD</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5" name="Text Box 18"/>
          <p:cNvSpPr txBox="1">
            <a:spLocks noChangeArrowheads="1"/>
          </p:cNvSpPr>
          <p:nvPr/>
        </p:nvSpPr>
        <p:spPr bwMode="auto">
          <a:xfrm>
            <a:off x="5292080" y="5817917"/>
            <a:ext cx="2568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GridION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6" name="Text Box 19"/>
          <p:cNvSpPr txBox="1">
            <a:spLocks noChangeArrowheads="1"/>
          </p:cNvSpPr>
          <p:nvPr/>
        </p:nvSpPr>
        <p:spPr bwMode="auto">
          <a:xfrm>
            <a:off x="5225760" y="3763116"/>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7" name="Text Box 20"/>
          <p:cNvSpPr txBox="1">
            <a:spLocks noChangeArrowheads="1"/>
          </p:cNvSpPr>
          <p:nvPr/>
        </p:nvSpPr>
        <p:spPr bwMode="auto">
          <a:xfrm>
            <a:off x="7584767" y="1772816"/>
            <a:ext cx="1095840" cy="544377"/>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Complete</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Genomics</a:t>
            </a:r>
          </a:p>
        </p:txBody>
      </p:sp>
      <p:sp>
        <p:nvSpPr>
          <p:cNvPr id="4118" name="Text Box 21"/>
          <p:cNvSpPr txBox="1">
            <a:spLocks noChangeArrowheads="1"/>
          </p:cNvSpPr>
          <p:nvPr/>
        </p:nvSpPr>
        <p:spPr bwMode="auto">
          <a:xfrm>
            <a:off x="5169600" y="1792989"/>
            <a:ext cx="1520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9" name="Text Box 22"/>
          <p:cNvSpPr txBox="1">
            <a:spLocks noChangeArrowheads="1"/>
          </p:cNvSpPr>
          <p:nvPr/>
        </p:nvSpPr>
        <p:spPr bwMode="auto">
          <a:xfrm>
            <a:off x="2586240" y="4645928"/>
            <a:ext cx="2280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Pacific Biosciences RS</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a:blip r:embed="rId13"/>
          <a:stretch>
            <a:fillRect/>
          </a:stretch>
        </p:blipFill>
        <p:spPr>
          <a:xfrm>
            <a:off x="7907854" y="2420888"/>
            <a:ext cx="1066800" cy="1993900"/>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8030881" y="4379366"/>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NovaSeq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6000</a:t>
            </a:r>
          </a:p>
        </p:txBody>
      </p:sp>
    </p:spTree>
    <p:extLst>
      <p:ext uri="{BB962C8B-B14F-4D97-AF65-F5344CB8AC3E}">
        <p14:creationId xmlns:p14="http://schemas.microsoft.com/office/powerpoint/2010/main" val="504793823"/>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14349"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14350"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Tree>
    <p:extLst>
      <p:ext uri="{BB962C8B-B14F-4D97-AF65-F5344CB8AC3E}">
        <p14:creationId xmlns:p14="http://schemas.microsoft.com/office/powerpoint/2010/main" val="2997338236"/>
      </p:ext>
    </p:extLst>
  </p:cSld>
  <p:clrMapOvr>
    <a:masterClrMapping/>
  </p:clrMapOvr>
  <p:transition/>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Genome Sequence Alignment: Example</a:t>
            </a:r>
          </a:p>
        </p:txBody>
      </p:sp>
      <p:pic>
        <p:nvPicPr>
          <p:cNvPr id="5" name="Content Placeholder 4" descr="A_genome_alignment_of_eight_Yersinia_isolates 2.png"/>
          <p:cNvPicPr>
            <a:picLocks noGrp="1" noChangeAspect="1"/>
          </p:cNvPicPr>
          <p:nvPr>
            <p:ph idx="1"/>
          </p:nvPr>
        </p:nvPicPr>
        <p:blipFill>
          <a:blip r:embed="rId2" cstate="print">
            <a:extLst>
              <a:ext uri="{28A0092B-C50C-407E-A947-70E740481C1C}">
                <a14:useLocalDpi xmlns:a14="http://schemas.microsoft.com/office/drawing/2010/main" val="0"/>
              </a:ext>
            </a:extLst>
          </a:blip>
          <a:srcRect t="2363" b="2363"/>
          <a:stretch>
            <a:fillRect/>
          </a:stretch>
        </p:blipFill>
        <p:spPr>
          <a:xfrm>
            <a:off x="228600" y="1044631"/>
            <a:ext cx="8925728" cy="5383801"/>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6" name="TextBox 5"/>
          <p:cNvSpPr txBox="1"/>
          <p:nvPr/>
        </p:nvSpPr>
        <p:spPr>
          <a:xfrm>
            <a:off x="35496" y="6474822"/>
            <a:ext cx="816351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Source: By Aaron E. Darling,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István</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Mark A. Ragan - Figure 1 from Darling AE,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I, Ragan MA (2008).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"Dynamics of Genome Rearrangement in Bacterial Populations". PLOS Genetics. DOI:10.1371/journal.pgen.1000128., CC BY 2.5, </a:t>
            </a:r>
            <a:r>
              <a:rPr kumimoji="0" lang="en-US" sz="800" b="0" i="0" u="none" strike="noStrike" kern="1200" cap="none" spc="0" normalizeH="0" baseline="0" noProof="0" dirty="0">
                <a:ln>
                  <a:noFill/>
                </a:ln>
                <a:solidFill>
                  <a:srgbClr val="000000"/>
                </a:solidFill>
                <a:effectLst/>
                <a:uLnTx/>
                <a:uFillTx/>
                <a:latin typeface="Calibri"/>
                <a:ea typeface="+mn-ea"/>
                <a:cs typeface="Calibri"/>
                <a:hlinkClick r:id="rId3"/>
              </a:rPr>
              <a:t>https://commons.wikimedia.org/w/index.php?curid=30550950</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p>
        </p:txBody>
      </p:sp>
    </p:spTree>
    <p:extLst>
      <p:ext uri="{BB962C8B-B14F-4D97-AF65-F5344CB8AC3E}">
        <p14:creationId xmlns:p14="http://schemas.microsoft.com/office/powerpoint/2010/main" val="1328896157"/>
      </p:ext>
    </p:extLst>
  </p:cSld>
  <p:clrMapOvr>
    <a:masterClrMapping/>
  </p:clrMapOvr>
  <p:transition/>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15373"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15374"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grpSp>
        <p:nvGrpSpPr>
          <p:cNvPr id="66" name="Group 65"/>
          <p:cNvGrpSpPr/>
          <p:nvPr/>
        </p:nvGrpSpPr>
        <p:grpSpPr>
          <a:xfrm>
            <a:off x="-289047" y="3715576"/>
            <a:ext cx="9433048" cy="3582965"/>
            <a:chOff x="-108520" y="3573016"/>
            <a:chExt cx="9433048" cy="3582965"/>
          </a:xfrm>
        </p:grpSpPr>
        <p:sp>
          <p:nvSpPr>
            <p:cNvPr id="63" name="Rectangle 62"/>
            <p:cNvSpPr/>
            <p:nvPr/>
          </p:nvSpPr>
          <p:spPr>
            <a:xfrm>
              <a:off x="-108520" y="3573016"/>
              <a:ext cx="9433048" cy="3276000"/>
            </a:xfrm>
            <a:prstGeom prst="rect">
              <a:avLst/>
            </a:prstGeom>
            <a:solidFill>
              <a:schemeClr val="bg1"/>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3" name="Group 2"/>
            <p:cNvGrpSpPr/>
            <p:nvPr/>
          </p:nvGrpSpPr>
          <p:grpSpPr>
            <a:xfrm>
              <a:off x="613105" y="4005064"/>
              <a:ext cx="7919335" cy="3150917"/>
              <a:chOff x="-208582" y="3753558"/>
              <a:chExt cx="7919335" cy="3150917"/>
            </a:xfrm>
          </p:grpSpPr>
          <p:sp>
            <p:nvSpPr>
              <p:cNvPr id="62" name="Rectangle 61"/>
              <p:cNvSpPr/>
              <p:nvPr/>
            </p:nvSpPr>
            <p:spPr>
              <a:xfrm rot="12861">
                <a:off x="-208582" y="3828624"/>
                <a:ext cx="1900479"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28" name="Picture 4" descr="https://i.ytimg.com/vi/thf4TFnkesw/maxresdefault.jpg"/>
              <p:cNvPicPr>
                <a:picLocks noChangeAspect="1" noChangeArrowheads="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t="16939" b="37412"/>
              <a:stretch/>
            </p:blipFill>
            <p:spPr bwMode="auto">
              <a:xfrm rot="961673">
                <a:off x="144628" y="3753558"/>
                <a:ext cx="6902450" cy="3150917"/>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0" name="Oval 2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1" name="Oval 3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2" name="Oval 3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3" name="Oval 3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4" name="Oval 3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5" name="Oval 3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6" name="Oval 3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7" name="Rounded Rectangle 3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8" name="Rectangle 37"/>
              <p:cNvSpPr/>
              <p:nvPr/>
            </p:nvSpPr>
            <p:spPr>
              <a:xfrm>
                <a:off x="293120" y="4523798"/>
                <a:ext cx="2012089"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300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39"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40"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1"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42"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3"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44"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5"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46"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7"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8"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49"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50"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51"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52"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53"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sp>
            <p:nvSpPr>
              <p:cNvPr id="54" name="Striped Right Arrow 53"/>
              <p:cNvSpPr/>
              <p:nvPr/>
            </p:nvSpPr>
            <p:spPr>
              <a:xfrm rot="16200000">
                <a:off x="3669587" y="5745282"/>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5" name="Striped Right Arrow 54"/>
              <p:cNvSpPr/>
              <p:nvPr/>
            </p:nvSpPr>
            <p:spPr>
              <a:xfrm rot="16200000">
                <a:off x="3966178" y="57247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6" name="Striped Right Arrow 55"/>
              <p:cNvSpPr/>
              <p:nvPr/>
            </p:nvSpPr>
            <p:spPr>
              <a:xfrm rot="5413798">
                <a:off x="3619012" y="41066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7" name="Striped Right Arrow 56"/>
              <p:cNvSpPr/>
              <p:nvPr/>
            </p:nvSpPr>
            <p:spPr>
              <a:xfrm rot="5413798">
                <a:off x="3915603" y="411525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8" name="Rectangle 57"/>
              <p:cNvSpPr/>
              <p:nvPr/>
            </p:nvSpPr>
            <p:spPr>
              <a:xfrm>
                <a:off x="293246" y="4156921"/>
                <a:ext cx="2178802"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Illumina HiSeq4000  </a:t>
                </a:r>
              </a:p>
            </p:txBody>
          </p:sp>
          <p:sp>
            <p:nvSpPr>
              <p:cNvPr id="59" name="Rectangle 58"/>
              <p:cNvSpPr/>
              <p:nvPr/>
            </p:nvSpPr>
            <p:spPr>
              <a:xfrm>
                <a:off x="5778582" y="4354557"/>
                <a:ext cx="1617751"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2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60" name="Rectangle 59"/>
              <p:cNvSpPr/>
              <p:nvPr/>
            </p:nvSpPr>
            <p:spPr>
              <a:xfrm>
                <a:off x="5838545" y="4024155"/>
                <a:ext cx="1524776"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CE1">
                        <a:lumMod val="75000"/>
                      </a:srgbClr>
                    </a:solidFill>
                    <a:effectLst/>
                    <a:uLnTx/>
                    <a:uFillTx/>
                    <a:latin typeface="Times New Roman" panose="02020603050405020304" pitchFamily="18" charset="0"/>
                    <a:ea typeface="Times New Roman" panose="02020603050405020304" pitchFamily="18" charset="0"/>
                    <a:cs typeface="+mn-cs"/>
                  </a:rPr>
                  <a:t>on average</a:t>
                </a:r>
                <a:endParaRPr kumimoji="0" lang="en-US" sz="1100" b="0" i="0" u="none" strike="noStrike" kern="1200" cap="none" spc="0" normalizeH="0" baseline="0" noProof="0" dirty="0">
                  <a:ln>
                    <a:noFill/>
                  </a:ln>
                  <a:solidFill>
                    <a:srgbClr val="EEECE1">
                      <a:lumMod val="75000"/>
                    </a:srgbClr>
                  </a:solidFill>
                  <a:effectLst/>
                  <a:uLnTx/>
                  <a:uFillTx/>
                  <a:latin typeface="Tahoma"/>
                  <a:ea typeface="+mn-ea"/>
                  <a:cs typeface="+mn-cs"/>
                </a:endParaRPr>
              </a:p>
            </p:txBody>
          </p:sp>
          <p:sp>
            <p:nvSpPr>
              <p:cNvPr id="61" name="Rectangle 60"/>
              <p:cNvSpPr/>
              <p:nvPr/>
            </p:nvSpPr>
            <p:spPr>
              <a:xfrm>
                <a:off x="5594468" y="5530453"/>
                <a:ext cx="2116285"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FF0000"/>
                    </a:solidFill>
                    <a:effectLst/>
                    <a:uLnTx/>
                    <a:uFillTx/>
                    <a:latin typeface="Tahoma"/>
                    <a:ea typeface="Times New Roman" panose="02020603050405020304" pitchFamily="18" charset="0"/>
                    <a:cs typeface="+mn-cs"/>
                  </a:rPr>
                  <a:t>(0.6%)</a:t>
                </a:r>
                <a:endParaRPr kumimoji="0" lang="en-US" sz="800" b="0" i="0" u="none" strike="noStrike" kern="1200" cap="none" spc="0" normalizeH="0" baseline="0" noProof="0" dirty="0">
                  <a:ln>
                    <a:noFill/>
                  </a:ln>
                  <a:solidFill>
                    <a:srgbClr val="FF0000"/>
                  </a:solidFill>
                  <a:effectLst/>
                  <a:uLnTx/>
                  <a:uFillTx/>
                  <a:latin typeface="Tahoma"/>
                  <a:ea typeface="+mn-ea"/>
                  <a:cs typeface="+mn-cs"/>
                </a:endParaRPr>
              </a:p>
            </p:txBody>
          </p:sp>
        </p:grpSp>
      </p:grpSp>
      <p:sp>
        <p:nvSpPr>
          <p:cNvPr id="65" name="TextBox 64"/>
          <p:cNvSpPr txBox="1"/>
          <p:nvPr/>
        </p:nvSpPr>
        <p:spPr>
          <a:xfrm>
            <a:off x="1938728" y="3493395"/>
            <a:ext cx="5413161" cy="584775"/>
          </a:xfrm>
          <a:prstGeom prst="rect">
            <a:avLst/>
          </a:prstGeom>
          <a:solidFill>
            <a:srgbClr val="FFFF99"/>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Tahoma"/>
                <a:ea typeface="+mn-ea"/>
                <a:cs typeface="+mn-cs"/>
              </a:rPr>
              <a:t>Bottlenecked in Mapping!!</a:t>
            </a:r>
          </a:p>
        </p:txBody>
      </p:sp>
    </p:spTree>
    <p:extLst>
      <p:ext uri="{BB962C8B-B14F-4D97-AF65-F5344CB8AC3E}">
        <p14:creationId xmlns:p14="http://schemas.microsoft.com/office/powerpoint/2010/main" val="2593343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 calcmode="lin" valueType="num">
                                      <p:cBhvr additive="base">
                                        <p:cTn id="10" dur="500" fill="hold"/>
                                        <p:tgtEl>
                                          <p:spTgt spid="65"/>
                                        </p:tgtEl>
                                        <p:attrNameLst>
                                          <p:attrName>ppt_x</p:attrName>
                                        </p:attrNameLst>
                                      </p:cBhvr>
                                      <p:tavLst>
                                        <p:tav tm="0">
                                          <p:val>
                                            <p:strVal val="#ppt_x"/>
                                          </p:val>
                                        </p:tav>
                                        <p:tav tm="100000">
                                          <p:val>
                                            <p:strVal val="#ppt_x"/>
                                          </p:val>
                                        </p:tav>
                                      </p:tavLst>
                                    </p:anim>
                                    <p:anim calcmode="lin" valueType="num">
                                      <p:cBhvr additive="base">
                                        <p:cTn id="1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Hash Table Based Read Mappers</a:t>
            </a:r>
          </a:p>
        </p:txBody>
      </p:sp>
      <p:sp>
        <p:nvSpPr>
          <p:cNvPr id="3" name="Content Placeholder 2"/>
          <p:cNvSpPr>
            <a:spLocks noGrp="1"/>
          </p:cNvSpPr>
          <p:nvPr>
            <p:ph idx="1"/>
          </p:nvPr>
        </p:nvSpPr>
        <p:spPr/>
        <p:txBody>
          <a:bodyPr/>
          <a:lstStyle/>
          <a:p>
            <a:r>
              <a:rPr lang="en-US" dirty="0">
                <a:solidFill>
                  <a:srgbClr val="0000FF"/>
                </a:solidFill>
              </a:rPr>
              <a:t>+ Guaranteed to find </a:t>
            </a:r>
            <a:r>
              <a:rPr lang="en-US" i="1" dirty="0">
                <a:solidFill>
                  <a:srgbClr val="0000FF"/>
                </a:solidFill>
              </a:rPr>
              <a:t>all</a:t>
            </a:r>
            <a:r>
              <a:rPr lang="en-US" dirty="0">
                <a:solidFill>
                  <a:srgbClr val="0000FF"/>
                </a:solidFill>
              </a:rPr>
              <a:t> mappings </a:t>
            </a:r>
            <a:r>
              <a:rPr lang="en-US" dirty="0">
                <a:solidFill>
                  <a:srgbClr val="0000FF"/>
                </a:solidFill>
                <a:sym typeface="Wingdings" pitchFamily="2" charset="2"/>
              </a:rPr>
              <a:t> sensitive</a:t>
            </a:r>
            <a:endParaRPr lang="en-US" dirty="0">
              <a:solidFill>
                <a:srgbClr val="0000FF"/>
              </a:solidFill>
            </a:endParaRPr>
          </a:p>
          <a:p>
            <a:r>
              <a:rPr lang="en-US" dirty="0">
                <a:solidFill>
                  <a:srgbClr val="0000FF"/>
                </a:solidFill>
              </a:rPr>
              <a:t>+ Can tolerate up to </a:t>
            </a:r>
            <a:r>
              <a:rPr lang="en-US" i="1" dirty="0">
                <a:solidFill>
                  <a:srgbClr val="0000FF"/>
                </a:solidFill>
              </a:rPr>
              <a:t>e</a:t>
            </a:r>
            <a:r>
              <a:rPr lang="en-US" dirty="0">
                <a:solidFill>
                  <a:srgbClr val="0000FF"/>
                </a:solidFill>
              </a:rPr>
              <a:t> errors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23F3DD0-964F-E14E-9680-7F8D5AE1424B}"/>
              </a:ext>
            </a:extLst>
          </p:cNvPr>
          <p:cNvPicPr>
            <a:picLocks noChangeAspect="1"/>
          </p:cNvPicPr>
          <p:nvPr/>
        </p:nvPicPr>
        <p:blipFill>
          <a:blip r:embed="rId3"/>
          <a:stretch>
            <a:fillRect/>
          </a:stretch>
        </p:blipFill>
        <p:spPr>
          <a:xfrm>
            <a:off x="0" y="3493941"/>
            <a:ext cx="9144000" cy="2311323"/>
          </a:xfrm>
          <a:prstGeom prst="rect">
            <a:avLst/>
          </a:prstGeom>
        </p:spPr>
      </p:pic>
      <p:pic>
        <p:nvPicPr>
          <p:cNvPr id="6" name="Picture 5">
            <a:extLst>
              <a:ext uri="{FF2B5EF4-FFF2-40B4-BE49-F238E27FC236}">
                <a16:creationId xmlns:a16="http://schemas.microsoft.com/office/drawing/2014/main" id="{2CFF0334-A291-C943-B06C-11E8E31BF6EB}"/>
              </a:ext>
            </a:extLst>
          </p:cNvPr>
          <p:cNvPicPr>
            <a:picLocks noChangeAspect="1"/>
          </p:cNvPicPr>
          <p:nvPr/>
        </p:nvPicPr>
        <p:blipFill>
          <a:blip r:embed="rId4"/>
          <a:stretch>
            <a:fillRect/>
          </a:stretch>
        </p:blipFill>
        <p:spPr>
          <a:xfrm>
            <a:off x="220572" y="2413589"/>
            <a:ext cx="2006600" cy="1054100"/>
          </a:xfrm>
          <a:prstGeom prst="rect">
            <a:avLst/>
          </a:prstGeom>
        </p:spPr>
      </p:pic>
      <p:sp>
        <p:nvSpPr>
          <p:cNvPr id="7" name="TextBox 6">
            <a:extLst>
              <a:ext uri="{FF2B5EF4-FFF2-40B4-BE49-F238E27FC236}">
                <a16:creationId xmlns:a16="http://schemas.microsoft.com/office/drawing/2014/main" id="{B5FAA595-D157-7848-B3BE-4AE98FFE1F09}"/>
              </a:ext>
            </a:extLst>
          </p:cNvPr>
          <p:cNvSpPr txBox="1"/>
          <p:nvPr/>
        </p:nvSpPr>
        <p:spPr>
          <a:xfrm>
            <a:off x="4716016" y="2761087"/>
            <a:ext cx="332379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http://mrfast.sourceforge.net/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TextBox 7">
            <a:extLst>
              <a:ext uri="{FF2B5EF4-FFF2-40B4-BE49-F238E27FC236}">
                <a16:creationId xmlns:a16="http://schemas.microsoft.com/office/drawing/2014/main" id="{B6F2078C-FC19-AF41-9835-8FB9CC884161}"/>
              </a:ext>
            </a:extLst>
          </p:cNvPr>
          <p:cNvSpPr txBox="1"/>
          <p:nvPr/>
        </p:nvSpPr>
        <p:spPr>
          <a:xfrm>
            <a:off x="611560" y="6239173"/>
            <a:ext cx="761137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Alkan+,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"Personalized copy number and segmental duplication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maps using next-generation sequencing”</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rPr>
              <a:t>Nature Genetics 2009.</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37279612"/>
      </p:ext>
    </p:extLst>
  </p:cSld>
  <p:clrMapOvr>
    <a:masterClrMapping/>
  </p:clrMapOvr>
  <p:transition/>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a:graphicFrameLocks/>
          </p:cNvGraphicFramePr>
          <p:nvPr>
            <p:extLst/>
          </p:nvPr>
        </p:nvGraphicFramePr>
        <p:xfrm>
          <a:off x="846314" y="897229"/>
          <a:ext cx="7127725" cy="558025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915400" cy="1066800"/>
          </a:xfrm>
        </p:spPr>
        <p:txBody>
          <a:bodyPr/>
          <a:lstStyle/>
          <a:p>
            <a:r>
              <a:rPr lang="en-US" dirty="0"/>
              <a:t>Read Mapping Execution Time Breakdown </a:t>
            </a:r>
          </a:p>
        </p:txBody>
      </p:sp>
    </p:spTree>
    <p:extLst>
      <p:ext uri="{BB962C8B-B14F-4D97-AF65-F5344CB8AC3E}">
        <p14:creationId xmlns:p14="http://schemas.microsoft.com/office/powerpoint/2010/main" val="3020149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randombar(horizontal)">
                                      <p:cBhvr>
                                        <p:cTn id="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Idea</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1916832"/>
            <a:ext cx="8610600" cy="5193723"/>
          </a:xfrm>
        </p:spPr>
        <p:txBody>
          <a:bodyPr/>
          <a:lstStyle/>
          <a:p>
            <a:pPr marL="0" indent="0" algn="ctr">
              <a:buNone/>
            </a:pPr>
            <a:r>
              <a:rPr lang="en-US" sz="4000" b="1" dirty="0">
                <a:solidFill>
                  <a:srgbClr val="0000FF"/>
                </a:solidFill>
              </a:rPr>
              <a:t>Filter fast </a:t>
            </a:r>
            <a:r>
              <a:rPr lang="en-US" sz="4000" dirty="0">
                <a:solidFill>
                  <a:srgbClr val="0000FF"/>
                </a:solidFill>
              </a:rPr>
              <a:t>before you align</a:t>
            </a:r>
          </a:p>
          <a:p>
            <a:pPr marL="0" indent="0" algn="ctr">
              <a:buNone/>
            </a:pPr>
            <a:endParaRPr lang="en-US" dirty="0">
              <a:solidFill>
                <a:srgbClr val="0000FF"/>
              </a:solidFill>
            </a:endParaRPr>
          </a:p>
          <a:p>
            <a:pPr marL="0" indent="0" algn="ctr">
              <a:buNone/>
            </a:pPr>
            <a:endParaRPr lang="en-US" dirty="0">
              <a:solidFill>
                <a:srgbClr val="0000FF"/>
              </a:solidFill>
            </a:endParaRPr>
          </a:p>
          <a:p>
            <a:pPr marL="0" indent="0" algn="ctr">
              <a:buNone/>
            </a:pPr>
            <a:r>
              <a:rPr lang="en-US" sz="4000" dirty="0">
                <a:solidFill>
                  <a:srgbClr val="FF0000"/>
                </a:solidFill>
              </a:rPr>
              <a:t>Minimize costly </a:t>
            </a:r>
          </a:p>
          <a:p>
            <a:pPr marL="0" indent="0" algn="ctr">
              <a:buNone/>
            </a:pPr>
            <a:r>
              <a:rPr lang="en-US" sz="4000" dirty="0">
                <a:solidFill>
                  <a:srgbClr val="FF0000"/>
                </a:solidFill>
              </a:rPr>
              <a:t>“approximate string comparisons”</a:t>
            </a: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489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5717312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Our First Filter: Pure Software Approach</a:t>
            </a:r>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Tree>
    <p:extLst>
      <p:ext uri="{BB962C8B-B14F-4D97-AF65-F5344CB8AC3E}">
        <p14:creationId xmlns:p14="http://schemas.microsoft.com/office/powerpoint/2010/main" val="1765973958"/>
      </p:ext>
    </p:extLst>
  </p:cSld>
  <p:clrMapOvr>
    <a:masterClrMapping/>
  </p:clrMapOvr>
  <p:transition/>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Shifted Hamming Distance: SIMD Acceleration</a:t>
            </a:r>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052736"/>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to Accelerate Alignment Verification in Read Mapping”</a:t>
            </a:r>
            <a:r>
              <a:rPr kumimoji="0" lang="en-US" sz="1800" b="1" i="0" u="none" strike="noStrike" kern="1200" cap="none" spc="0" normalizeH="0" baseline="0" noProof="0" dirty="0">
                <a:ln>
                  <a:noFill/>
                </a:ln>
                <a:solidFill>
                  <a:srgbClr val="000000"/>
                </a:solidFill>
                <a:effectLst/>
                <a:uLnTx/>
                <a:uFillTx/>
                <a:latin typeface="Tahoma"/>
                <a:ea typeface="+mn-ea"/>
                <a:cs typeface="+mn-cs"/>
              </a:rPr>
              <a:t>, 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263076525"/>
      </p:ext>
    </p:extLst>
  </p:cSld>
  <p:clrMapOvr>
    <a:masterClrMapping/>
  </p:clrMapOvr>
  <p:transition/>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492</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Object 3"/>
          <p:cNvGraphicFramePr>
            <a:graphicFrameLocks noChangeAspect="1"/>
          </p:cNvGraphicFramePr>
          <p:nvPr>
            <p:extLst/>
          </p:nvPr>
        </p:nvGraphicFramePr>
        <p:xfrm>
          <a:off x="273396" y="2692989"/>
          <a:ext cx="8556908" cy="3646726"/>
        </p:xfrm>
        <a:graphic>
          <a:graphicData uri="http://schemas.openxmlformats.org/presentationml/2006/ole">
            <mc:AlternateContent xmlns:mc="http://schemas.openxmlformats.org/markup-compatibility/2006">
              <mc:Choice xmlns:v="urn:schemas-microsoft-com:vml" Requires="v">
                <p:oleObj spid="_x0000_s16391" name="Visio" r:id="rId4" imgW="9268335" imgH="3950208" progId="Visio.Drawing.11">
                  <p:embed/>
                </p:oleObj>
              </mc:Choice>
              <mc:Fallback>
                <p:oleObj name="Visio" r:id="rId4" imgW="9268335" imgH="3950208" progId="Visio.Drawing.11">
                  <p:embed/>
                  <p:pic>
                    <p:nvPicPr>
                      <p:cNvPr id="4" name="Object 3"/>
                      <p:cNvPicPr/>
                      <p:nvPr/>
                    </p:nvPicPr>
                    <p:blipFill>
                      <a:blip r:embed="rId5"/>
                      <a:stretch>
                        <a:fillRect/>
                      </a:stretch>
                    </p:blipFill>
                    <p:spPr>
                      <a:xfrm>
                        <a:off x="273396" y="2692989"/>
                        <a:ext cx="8556908" cy="3646726"/>
                      </a:xfrm>
                      <a:prstGeom prst="rect">
                        <a:avLst/>
                      </a:prstGeom>
                    </p:spPr>
                  </p:pic>
                </p:oleObj>
              </mc:Fallback>
            </mc:AlternateContent>
          </a:graphicData>
        </a:graphic>
      </p:graphicFrame>
      <p:sp>
        <p:nvSpPr>
          <p:cNvPr id="5" name="Title 1"/>
          <p:cNvSpPr txBox="1">
            <a:spLocks/>
          </p:cNvSpPr>
          <p:nvPr/>
        </p:nvSpPr>
        <p:spPr>
          <a:xfrm>
            <a:off x="228600" y="152400"/>
            <a:ext cx="8610600" cy="1066800"/>
          </a:xfrm>
          <a:prstGeom prst="rect">
            <a:avLst/>
          </a:prstGeom>
        </p:spPr>
        <p:txBody>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0" normalizeH="0" baseline="0" noProof="0" dirty="0">
                <a:ln>
                  <a:noFill/>
                </a:ln>
                <a:solidFill>
                  <a:srgbClr val="9BBB59">
                    <a:lumMod val="50000"/>
                  </a:srgbClr>
                </a:solidFill>
                <a:effectLst/>
                <a:uLnTx/>
                <a:uFillTx/>
                <a:latin typeface="Garamond"/>
                <a:ea typeface="+mj-ea"/>
                <a:cs typeface="+mj-cs"/>
              </a:rPr>
              <a:t>An Example Solution: </a:t>
            </a:r>
            <a:r>
              <a:rPr kumimoji="0" lang="en-US" sz="4000" b="0" i="0" u="none" strike="noStrike" kern="1200" cap="none" spc="0" normalizeH="0" baseline="0" noProof="0" dirty="0" err="1">
                <a:ln>
                  <a:noFill/>
                </a:ln>
                <a:solidFill>
                  <a:srgbClr val="9BBB59">
                    <a:lumMod val="50000"/>
                  </a:srgbClr>
                </a:solidFill>
                <a:effectLst/>
                <a:uLnTx/>
                <a:uFillTx/>
                <a:latin typeface="Garamond"/>
                <a:ea typeface="+mj-ea"/>
                <a:cs typeface="+mj-cs"/>
              </a:rPr>
              <a:t>GateKeeper</a:t>
            </a:r>
            <a:endParaRPr kumimoji="0" lang="en-US" sz="4000" b="0" i="0" u="none" strike="noStrike" kern="0" cap="none" spc="0" normalizeH="0" baseline="0" noProof="0" dirty="0">
              <a:ln>
                <a:noFill/>
              </a:ln>
              <a:solidFill>
                <a:srgbClr val="1F497D"/>
              </a:solidFill>
              <a:effectLst/>
              <a:uLnTx/>
              <a:uFillTx/>
              <a:latin typeface="Garamond"/>
              <a:ea typeface="+mj-ea"/>
              <a:cs typeface="+mj-cs"/>
            </a:endParaRPr>
          </a:p>
        </p:txBody>
      </p:sp>
      <p:pic>
        <p:nvPicPr>
          <p:cNvPr id="9" name="Picture 8" descr="http://www.fpgadeveloper.com/wp-content/uploads/2016/03/fpga-drive-bring-up-2.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9275"/>
          <a:stretch/>
        </p:blipFill>
        <p:spPr bwMode="auto">
          <a:xfrm>
            <a:off x="3536006" y="1275733"/>
            <a:ext cx="1878272" cy="1243731"/>
          </a:xfrm>
          <a:prstGeom prst="rect">
            <a:avLst/>
          </a:prstGeom>
          <a:noFill/>
          <a:extLst>
            <a:ext uri="{909E8E84-426E-40DD-AFC4-6F175D3DCCD1}">
              <a14:hiddenFill xmlns:a14="http://schemas.microsoft.com/office/drawing/2010/main">
                <a:solidFill>
                  <a:srgbClr val="FFFFFF"/>
                </a:solidFill>
              </a14:hiddenFill>
            </a:ext>
          </a:extLst>
        </p:spPr>
      </p:pic>
      <p:sp>
        <p:nvSpPr>
          <p:cNvPr id="10" name="Cube 9"/>
          <p:cNvSpPr>
            <a:spLocks/>
          </p:cNvSpPr>
          <p:nvPr/>
        </p:nvSpPr>
        <p:spPr>
          <a:xfrm>
            <a:off x="1364419" y="1508488"/>
            <a:ext cx="1645920" cy="1005840"/>
          </a:xfrm>
          <a:prstGeom prst="cube">
            <a:avLst/>
          </a:prstGeom>
          <a:ln/>
        </p:spPr>
        <p:style>
          <a:lnRef idx="3">
            <a:schemeClr val="lt1"/>
          </a:lnRef>
          <a:fillRef idx="1">
            <a:schemeClr val="accent1"/>
          </a:fillRef>
          <a:effectRef idx="1">
            <a:schemeClr val="accent1"/>
          </a:effectRef>
          <a:fontRef idx="minor">
            <a:schemeClr val="lt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europa"/>
                <a:ea typeface="+mn-ea"/>
                <a:cs typeface="+mn-cs"/>
              </a:rPr>
              <a:t>Alignment Filter</a:t>
            </a:r>
          </a:p>
        </p:txBody>
      </p:sp>
      <p:sp>
        <p:nvSpPr>
          <p:cNvPr id="11" name="Cross 10"/>
          <p:cNvSpPr/>
          <p:nvPr/>
        </p:nvSpPr>
        <p:spPr>
          <a:xfrm>
            <a:off x="3106352" y="1787354"/>
            <a:ext cx="406406" cy="406406"/>
          </a:xfrm>
          <a:prstGeom prst="plus">
            <a:avLst>
              <a:gd name="adj" fmla="val 37284"/>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12" name="Group 11"/>
          <p:cNvGrpSpPr/>
          <p:nvPr/>
        </p:nvGrpSpPr>
        <p:grpSpPr>
          <a:xfrm>
            <a:off x="5953706" y="862882"/>
            <a:ext cx="2109214" cy="1899606"/>
            <a:chOff x="6300192" y="517140"/>
            <a:chExt cx="2736304" cy="2464377"/>
          </a:xfrm>
        </p:grpSpPr>
        <p:grpSp>
          <p:nvGrpSpPr>
            <p:cNvPr id="13" name="Group 12"/>
            <p:cNvGrpSpPr/>
            <p:nvPr/>
          </p:nvGrpSpPr>
          <p:grpSpPr>
            <a:xfrm>
              <a:off x="7111817" y="517140"/>
              <a:ext cx="1080120" cy="1876623"/>
              <a:chOff x="-108520" y="4149080"/>
              <a:chExt cx="1080120" cy="1876623"/>
            </a:xfrm>
          </p:grpSpPr>
          <p:sp>
            <p:nvSpPr>
              <p:cNvPr id="15" name="TextBox 14"/>
              <p:cNvSpPr txBox="1"/>
              <p:nvPr/>
            </p:nvSpPr>
            <p:spPr>
              <a:xfrm>
                <a:off x="467544" y="4437113"/>
                <a:ext cx="504056" cy="5190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2A55D6"/>
                    </a:solidFill>
                    <a:effectLst/>
                    <a:uLnTx/>
                    <a:uFillTx/>
                    <a:latin typeface="Tahoma"/>
                    <a:ea typeface="+mn-ea"/>
                    <a:cs typeface="+mn-cs"/>
                  </a:rPr>
                  <a:t>st</a:t>
                </a:r>
                <a:endParaRPr kumimoji="0" lang="en-US" sz="2000" b="0" i="0" u="none" strike="noStrike" kern="1200" cap="none" spc="0" normalizeH="0" baseline="0" noProof="0" dirty="0">
                  <a:ln>
                    <a:noFill/>
                  </a:ln>
                  <a:solidFill>
                    <a:srgbClr val="2A55D6"/>
                  </a:solidFill>
                  <a:effectLst/>
                  <a:uLnTx/>
                  <a:uFillTx/>
                  <a:latin typeface="Tahoma"/>
                  <a:ea typeface="+mn-ea"/>
                  <a:cs typeface="+mn-cs"/>
                </a:endParaRPr>
              </a:p>
            </p:txBody>
          </p:sp>
          <p:sp>
            <p:nvSpPr>
              <p:cNvPr id="16" name="Rectangle 15"/>
              <p:cNvSpPr/>
              <p:nvPr/>
            </p:nvSpPr>
            <p:spPr>
              <a:xfrm>
                <a:off x="-108520" y="4149080"/>
                <a:ext cx="1038132" cy="187662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srgbClr val="2A55D6"/>
                    </a:solidFill>
                    <a:effectLst/>
                    <a:uLnTx/>
                    <a:uFillTx/>
                    <a:latin typeface="Tahoma"/>
                    <a:ea typeface="+mn-ea"/>
                    <a:cs typeface="+mn-cs"/>
                  </a:rPr>
                  <a:t>1</a:t>
                </a:r>
              </a:p>
            </p:txBody>
          </p:sp>
        </p:grpSp>
        <p:sp>
          <p:nvSpPr>
            <p:cNvPr id="14" name="Rectangle 13"/>
            <p:cNvSpPr/>
            <p:nvPr/>
          </p:nvSpPr>
          <p:spPr>
            <a:xfrm>
              <a:off x="6300192" y="2063170"/>
              <a:ext cx="2736304" cy="9183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A55D6"/>
                  </a:solidFill>
                  <a:effectLst/>
                  <a:uLnTx/>
                  <a:uFillTx/>
                  <a:latin typeface="Tahoma"/>
                  <a:ea typeface="+mn-ea"/>
                  <a:cs typeface="+mn-cs"/>
                </a:rPr>
                <a:t>FPGA-based Alignment Filter.</a:t>
              </a:r>
            </a:p>
          </p:txBody>
        </p:sp>
      </p:grpSp>
      <p:sp>
        <p:nvSpPr>
          <p:cNvPr id="17" name="Equal 16"/>
          <p:cNvSpPr/>
          <p:nvPr/>
        </p:nvSpPr>
        <p:spPr>
          <a:xfrm>
            <a:off x="5475548" y="1775284"/>
            <a:ext cx="587150" cy="422906"/>
          </a:xfrm>
          <a:prstGeom prst="mathEqual">
            <a:avLst/>
          </a:prstGeom>
          <a:solidFill>
            <a:srgbClr val="FE060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Tree>
    <p:extLst>
      <p:ext uri="{BB962C8B-B14F-4D97-AF65-F5344CB8AC3E}">
        <p14:creationId xmlns:p14="http://schemas.microsoft.com/office/powerpoint/2010/main" val="561072308"/>
      </p:ext>
    </p:extLst>
  </p:cSld>
  <p:clrMapOvr>
    <a:masterClrMapping/>
  </p:clrMapOvr>
  <p:transition/>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r>
              <a:rPr lang="en-US" dirty="0"/>
              <a:t>FPGA-Based Alignment Filtering</a:t>
            </a: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hlinkClick r:id="rId2"/>
              </a:rPr>
              <a:t>"GateKeeper: A New Hardware Architecture for Accelerating Pre-Alignment in DNA Short Read Mapping"</a:t>
            </a:r>
            <a:br>
              <a:rPr lang="en-US" sz="2200" dirty="0"/>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114957647"/>
      </p:ext>
    </p:extLst>
  </p:cSld>
  <p:clrMapOvr>
    <a:masterClrMapping/>
  </p:clrMapOvr>
  <p:transition/>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DNA Read Mapping &amp; Filtering</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p:txBody>
          <a:bodyPr/>
          <a:lstStyle/>
          <a:p>
            <a:r>
              <a:rPr lang="en-US" dirty="0">
                <a:solidFill>
                  <a:srgbClr val="FF0000"/>
                </a:solidFill>
              </a:rPr>
              <a:t>Problem: </a:t>
            </a:r>
            <a:r>
              <a:rPr lang="en-US" b="1" dirty="0">
                <a:solidFill>
                  <a:srgbClr val="FF0000"/>
                </a:solidFill>
              </a:rPr>
              <a:t>Heavily</a:t>
            </a:r>
            <a:r>
              <a:rPr lang="en-US" dirty="0">
                <a:solidFill>
                  <a:srgbClr val="FF0000"/>
                </a:solidFill>
              </a:rPr>
              <a:t> </a:t>
            </a:r>
            <a:r>
              <a:rPr lang="en-US" b="1" dirty="0">
                <a:solidFill>
                  <a:srgbClr val="FF0000"/>
                </a:solidFill>
              </a:rPr>
              <a:t>bottlenecked</a:t>
            </a:r>
            <a:r>
              <a:rPr lang="en-US" dirty="0">
                <a:solidFill>
                  <a:srgbClr val="FF0000"/>
                </a:solidFill>
              </a:rPr>
              <a:t> </a:t>
            </a:r>
            <a:r>
              <a:rPr lang="en-US" b="1" dirty="0">
                <a:solidFill>
                  <a:srgbClr val="FF0000"/>
                </a:solidFill>
              </a:rPr>
              <a:t>by</a:t>
            </a:r>
            <a:r>
              <a:rPr lang="en-US" dirty="0">
                <a:solidFill>
                  <a:srgbClr val="FF0000"/>
                </a:solidFill>
              </a:rPr>
              <a:t> </a:t>
            </a:r>
            <a:r>
              <a:rPr lang="en-US" b="1" dirty="0">
                <a:solidFill>
                  <a:srgbClr val="FF0000"/>
                </a:solidFill>
              </a:rPr>
              <a:t>Data Movement</a:t>
            </a:r>
          </a:p>
          <a:p>
            <a:endParaRPr lang="en-US" dirty="0"/>
          </a:p>
          <a:p>
            <a:r>
              <a:rPr lang="en-US" dirty="0" err="1"/>
              <a:t>GateKeeper</a:t>
            </a:r>
            <a:r>
              <a:rPr lang="en-US" dirty="0"/>
              <a:t> FPGA performance limited by DRAM bandwidth [</a:t>
            </a:r>
            <a:r>
              <a:rPr lang="en-US" dirty="0" err="1"/>
              <a:t>Alser</a:t>
            </a:r>
            <a:r>
              <a:rPr lang="en-US" dirty="0"/>
              <a:t>+, Bioinformatics 2017]</a:t>
            </a:r>
          </a:p>
          <a:p>
            <a:endParaRPr lang="en-US" dirty="0"/>
          </a:p>
          <a:p>
            <a:r>
              <a:rPr lang="en-US" dirty="0"/>
              <a:t>Ditto for SHD on SIMD [Xin+, Bioinformatics 2015]</a:t>
            </a:r>
          </a:p>
          <a:p>
            <a:endParaRPr lang="en-US" dirty="0"/>
          </a:p>
          <a:p>
            <a:r>
              <a:rPr lang="en-US" dirty="0">
                <a:solidFill>
                  <a:srgbClr val="0000FF"/>
                </a:solidFill>
              </a:rPr>
              <a:t>Solution: Processing-in-memory can alleviate the bottleneck</a:t>
            </a:r>
          </a:p>
          <a:p>
            <a:endParaRPr lang="en-US" dirty="0"/>
          </a:p>
          <a:p>
            <a:r>
              <a:rPr lang="en-US" dirty="0">
                <a:solidFill>
                  <a:srgbClr val="1A5712"/>
                </a:solidFill>
              </a:rPr>
              <a:t>However, we need to design mapping &amp; filtering algorithms to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0978144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DNA Sequence Analysis</a:t>
            </a:r>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3761357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61217" y="5580528"/>
            <a:ext cx="8725466"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600" b="0" i="0" u="none" strike="noStrike" kern="1200" cap="none" spc="0" normalizeH="0" baseline="0" noProof="0" dirty="0">
                <a:ln>
                  <a:noFill/>
                </a:ln>
                <a:solidFill>
                  <a:srgbClr val="000000"/>
                </a:solidFill>
                <a:effectLst/>
                <a:uLnTx/>
                <a:uFillTx/>
                <a:latin typeface="Tahoma"/>
                <a:ea typeface="+mn-ea"/>
                <a:cs typeface="+mn-cs"/>
              </a:rPr>
              <a:t> et al.,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GateKeeper</a:t>
            </a:r>
            <a:r>
              <a:rPr kumimoji="0" lang="en-US" sz="1600" b="0" i="0" u="none" strike="noStrike" kern="1200" cap="none" spc="0" normalizeH="0" baseline="0" noProof="0" dirty="0">
                <a:ln>
                  <a:noFill/>
                </a:ln>
                <a:solidFill>
                  <a:srgbClr val="0000FF"/>
                </a:solidFill>
                <a:effectLst/>
                <a:uLnTx/>
                <a:uFillTx/>
                <a:latin typeface="Tahoma"/>
                <a:ea typeface="+mn-ea"/>
                <a:cs typeface="+mn-cs"/>
              </a:rPr>
              <a:t>: A New Hardware Architecture for Accelerating Pre-Alignment in DNA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Short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Kim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Genome Read In-Memory (GRIM) Filter</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2018.</a:t>
            </a:r>
          </a:p>
        </p:txBody>
      </p:sp>
      <p:sp>
        <p:nvSpPr>
          <p:cNvPr id="2" name="Title 1"/>
          <p:cNvSpPr>
            <a:spLocks noGrp="1"/>
          </p:cNvSpPr>
          <p:nvPr>
            <p:ph type="title"/>
          </p:nvPr>
        </p:nvSpPr>
        <p:spPr/>
        <p:txBody>
          <a:bodyPr/>
          <a:lstStyle/>
          <a:p>
            <a:r>
              <a:rPr lang="en-US" dirty="0"/>
              <a:t>Quick Note: Key Principles and Results</a:t>
            </a:r>
          </a:p>
        </p:txBody>
      </p:sp>
      <p:sp>
        <p:nvSpPr>
          <p:cNvPr id="3" name="Content Placeholder 2"/>
          <p:cNvSpPr>
            <a:spLocks noGrp="1"/>
          </p:cNvSpPr>
          <p:nvPr>
            <p:ph idx="1"/>
          </p:nvPr>
        </p:nvSpPr>
        <p:spPr>
          <a:xfrm>
            <a:off x="228599" y="1052736"/>
            <a:ext cx="8915401" cy="4994498"/>
          </a:xfrm>
        </p:spPr>
        <p:txBody>
          <a:bodyPr/>
          <a:lstStyle/>
          <a:p>
            <a:r>
              <a:rPr lang="en-US" dirty="0"/>
              <a:t>Two key principles:</a:t>
            </a:r>
          </a:p>
          <a:p>
            <a:pPr lvl="1"/>
            <a:r>
              <a:rPr lang="en-US" dirty="0">
                <a:solidFill>
                  <a:srgbClr val="FF0000"/>
                </a:solidFill>
              </a:rPr>
              <a:t>Exploit the structure of the genome</a:t>
            </a:r>
            <a:r>
              <a:rPr lang="en-US" dirty="0"/>
              <a:t> to minimize computation</a:t>
            </a:r>
          </a:p>
          <a:p>
            <a:pPr lvl="1"/>
            <a:r>
              <a:rPr lang="en-US" dirty="0">
                <a:solidFill>
                  <a:srgbClr val="FF0000"/>
                </a:solidFill>
              </a:rPr>
              <a:t>Morph and exploit the structure of the underlying hardware </a:t>
            </a:r>
            <a:r>
              <a:rPr lang="en-US" dirty="0"/>
              <a:t>to maximize performance and efficiency</a:t>
            </a:r>
          </a:p>
          <a:p>
            <a:pPr marL="0" indent="0">
              <a:buNone/>
            </a:pPr>
            <a:endParaRPr lang="en-US" dirty="0"/>
          </a:p>
          <a:p>
            <a:r>
              <a:rPr lang="en-US" b="1" dirty="0">
                <a:solidFill>
                  <a:srgbClr val="7030A0"/>
                </a:solidFill>
              </a:rPr>
              <a:t>Algorithm-architecture co-design </a:t>
            </a:r>
            <a:r>
              <a:rPr lang="en-US" dirty="0">
                <a:solidFill>
                  <a:srgbClr val="7030A0"/>
                </a:solidFill>
              </a:rPr>
              <a:t>for DNA read mapping</a:t>
            </a:r>
          </a:p>
          <a:p>
            <a:pPr lvl="1"/>
            <a:r>
              <a:rPr lang="en-US" b="1" dirty="0">
                <a:solidFill>
                  <a:srgbClr val="0000FF"/>
                </a:solidFill>
              </a:rPr>
              <a:t>Speeds up </a:t>
            </a:r>
            <a:r>
              <a:rPr lang="en-US" dirty="0">
                <a:solidFill>
                  <a:srgbClr val="0000FF"/>
                </a:solidFill>
              </a:rPr>
              <a:t>read mapping by </a:t>
            </a:r>
            <a:r>
              <a:rPr lang="en-US" b="1" dirty="0">
                <a:solidFill>
                  <a:srgbClr val="0000FF"/>
                </a:solidFill>
              </a:rPr>
              <a:t>~200X (sometimes more)</a:t>
            </a:r>
          </a:p>
          <a:p>
            <a:pPr lvl="1"/>
            <a:r>
              <a:rPr lang="en-US" b="1" dirty="0">
                <a:solidFill>
                  <a:srgbClr val="0000FF"/>
                </a:solidFill>
              </a:rPr>
              <a:t>Improves</a:t>
            </a:r>
            <a:r>
              <a:rPr lang="en-US" dirty="0">
                <a:solidFill>
                  <a:srgbClr val="0000FF"/>
                </a:solidFill>
              </a:rPr>
              <a:t> </a:t>
            </a:r>
            <a:r>
              <a:rPr lang="en-US" b="1" dirty="0">
                <a:solidFill>
                  <a:srgbClr val="0000FF"/>
                </a:solidFill>
              </a:rPr>
              <a:t>accuracy</a:t>
            </a:r>
            <a:r>
              <a:rPr lang="en-US" dirty="0">
                <a:solidFill>
                  <a:srgbClr val="0000FF"/>
                </a:solidFill>
              </a:rPr>
              <a:t> of read mapping </a:t>
            </a:r>
            <a:r>
              <a:rPr lang="en-US" dirty="0"/>
              <a:t>in the presence of errors</a:t>
            </a:r>
          </a:p>
        </p:txBody>
      </p:sp>
      <p:sp>
        <p:nvSpPr>
          <p:cNvPr id="4" name="Slide Number Placeholder 3"/>
          <p:cNvSpPr>
            <a:spLocks noGrp="1"/>
          </p:cNvSpPr>
          <p:nvPr>
            <p:ph type="sldNum" sz="quarter" idx="11"/>
          </p:nvPr>
        </p:nvSpPr>
        <p:spPr>
          <a:xfrm>
            <a:off x="6777038" y="638132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496</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
        <p:nvSpPr>
          <p:cNvPr id="5" name="TextBox 4"/>
          <p:cNvSpPr txBox="1"/>
          <p:nvPr/>
        </p:nvSpPr>
        <p:spPr>
          <a:xfrm>
            <a:off x="251520" y="4797152"/>
            <a:ext cx="711274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Accelerating Read Mapping with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FastHASH</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2013.</a:t>
            </a:r>
          </a:p>
        </p:txBody>
      </p:sp>
      <p:sp>
        <p:nvSpPr>
          <p:cNvPr id="7" name="TextBox 6"/>
          <p:cNvSpPr txBox="1"/>
          <p:nvPr/>
        </p:nvSpPr>
        <p:spPr>
          <a:xfrm>
            <a:off x="251520" y="5085184"/>
            <a:ext cx="8575685"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Shifted Hamming Distance: A Fast and Accurate SIMD-friendly Filter to Accelerate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Alignment Verification in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2015.</a:t>
            </a:r>
          </a:p>
        </p:txBody>
      </p:sp>
    </p:spTree>
    <p:extLst>
      <p:ext uri="{BB962C8B-B14F-4D97-AF65-F5344CB8AC3E}">
        <p14:creationId xmlns:p14="http://schemas.microsoft.com/office/powerpoint/2010/main" val="3355649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408960959"/>
      </p:ext>
    </p:extLst>
  </p:cSld>
  <p:clrMapOvr>
    <a:masterClrMapping/>
  </p:clrMapOvr>
  <p:transition/>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Pipeline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E5936927-1B6F-4A4C-B5AD-52390DB79E20}"/>
              </a:ext>
            </a:extLst>
          </p:cNvPr>
          <p:cNvPicPr>
            <a:picLocks noChangeAspect="1"/>
          </p:cNvPicPr>
          <p:nvPr/>
        </p:nvPicPr>
        <p:blipFill>
          <a:blip r:embed="rId2"/>
          <a:stretch>
            <a:fillRect/>
          </a:stretch>
        </p:blipFill>
        <p:spPr>
          <a:xfrm>
            <a:off x="683568" y="976890"/>
            <a:ext cx="7851772" cy="5476445"/>
          </a:xfrm>
          <a:prstGeom prst="rect">
            <a:avLst/>
          </a:prstGeom>
        </p:spPr>
      </p:pic>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spTree>
    <p:extLst>
      <p:ext uri="{BB962C8B-B14F-4D97-AF65-F5344CB8AC3E}">
        <p14:creationId xmlns:p14="http://schemas.microsoft.com/office/powerpoint/2010/main" val="3923034876"/>
      </p:ext>
    </p:extLst>
  </p:cSld>
  <p:clrMapOvr>
    <a:masterClrMapping/>
  </p:clrMapOvr>
  <p:transition/>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D5E408-C764-D045-BD7E-9E9080A7EAEA}"/>
              </a:ext>
            </a:extLst>
          </p:cNvPr>
          <p:cNvSpPr>
            <a:spLocks noGrp="1"/>
          </p:cNvSpPr>
          <p:nvPr>
            <p:ph type="title"/>
          </p:nvPr>
        </p:nvSpPr>
        <p:spPr/>
        <p:txBody>
          <a:bodyPr/>
          <a:lstStyle/>
          <a:p>
            <a:r>
              <a:rPr lang="en-US" dirty="0"/>
              <a:t>More on Genome Analysis: Another Talk</a:t>
            </a:r>
          </a:p>
        </p:txBody>
      </p:sp>
      <p:sp>
        <p:nvSpPr>
          <p:cNvPr id="4" name="Slide Number Placeholder 3">
            <a:extLst>
              <a:ext uri="{FF2B5EF4-FFF2-40B4-BE49-F238E27FC236}">
                <a16:creationId xmlns:a16="http://schemas.microsoft.com/office/drawing/2014/main" id="{819C577A-9665-DA47-916C-F8E9CED1AFF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a:extLst>
              <a:ext uri="{FF2B5EF4-FFF2-40B4-BE49-F238E27FC236}">
                <a16:creationId xmlns:a16="http://schemas.microsoft.com/office/drawing/2014/main" id="{EFB584AB-3B41-F64D-BEF2-930B63D95465}"/>
              </a:ext>
            </a:extLst>
          </p:cNvPr>
          <p:cNvPicPr>
            <a:picLocks noChangeAspect="1"/>
          </p:cNvPicPr>
          <p:nvPr/>
        </p:nvPicPr>
        <p:blipFill>
          <a:blip r:embed="rId2"/>
          <a:stretch>
            <a:fillRect/>
          </a:stretch>
        </p:blipFill>
        <p:spPr>
          <a:xfrm>
            <a:off x="899592" y="1036211"/>
            <a:ext cx="6998618" cy="5201101"/>
          </a:xfrm>
          <a:prstGeom prst="rect">
            <a:avLst/>
          </a:prstGeom>
        </p:spPr>
      </p:pic>
    </p:spTree>
    <p:extLst>
      <p:ext uri="{BB962C8B-B14F-4D97-AF65-F5344CB8AC3E}">
        <p14:creationId xmlns:p14="http://schemas.microsoft.com/office/powerpoint/2010/main" val="1066679757"/>
      </p:ext>
    </p:extLst>
  </p:cSld>
  <p:clrMapOvr>
    <a:masterClrMapping/>
  </p:clrMapOvr>
  <p:transition/>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Recall 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endParaRPr lang="en-US" dirty="0"/>
          </a:p>
          <a:p>
            <a:r>
              <a:rPr lang="en-US" dirty="0"/>
              <a:t>Still a long ways to go</a:t>
            </a:r>
          </a:p>
          <a:p>
            <a:pPr lvl="1"/>
            <a:r>
              <a:rPr lang="en-US" dirty="0"/>
              <a:t>Energy efficiency</a:t>
            </a:r>
          </a:p>
          <a:p>
            <a:pPr lvl="1"/>
            <a:r>
              <a:rPr lang="en-US" dirty="0"/>
              <a:t>Performance (latency)</a:t>
            </a:r>
          </a:p>
          <a:p>
            <a:pPr lvl="1"/>
            <a:r>
              <a:rPr lang="en-US" dirty="0"/>
              <a:t>Security</a:t>
            </a:r>
          </a:p>
          <a:p>
            <a:pPr lvl="1"/>
            <a:r>
              <a:rPr lang="en-US" dirty="0">
                <a:solidFill>
                  <a:srgbClr val="0000FF"/>
                </a:solidFill>
              </a:rPr>
              <a:t>Huge memory bottleneck</a:t>
            </a:r>
          </a:p>
          <a:p>
            <a:endParaRPr lang="en-US" dirty="0"/>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1580491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End of Backup Slides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501</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171499358"/>
      </p:ext>
    </p:extLst>
  </p:cSld>
  <p:clrMapOvr>
    <a:masterClrMapping/>
  </p:clrMapOvr>
  <p:transition/>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CS,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502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76791249"/>
      </p:ext>
    </p:extLst>
  </p:cSld>
  <p:clrMapOvr>
    <a:masterClrMapping/>
  </p:clrMapOvr>
  <p:transition spd="slow"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1506">
                                            <p:txEl>
                                              <p:pRg st="6" end="6"/>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150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1" end="11"/>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2" end="1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3" end="1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4" end="14"/>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836712"/>
            <a:ext cx="9144000" cy="26776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1" u="sng" strike="noStrike" kern="1200" cap="none" spc="0" normalizeH="0" baseline="0" noProof="0" dirty="0">
                <a:ln>
                  <a:noFill/>
                </a:ln>
                <a:solidFill>
                  <a:srgbClr val="000000"/>
                </a:solidFill>
                <a:effectLst/>
                <a:uLnTx/>
                <a:uFillTx/>
                <a:latin typeface="Arial Narrow" charset="0"/>
                <a:ea typeface="ＭＳ Ｐゴシック" charset="0"/>
                <a:cs typeface="Arial" charset="0"/>
              </a:rPr>
              <a:t>Research Focus:</a:t>
            </a:r>
            <a:r>
              <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rPr>
              <a:t> Computer architecture, HW/SW, bioinformatics, security</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Memory and storage (DRAM, flash, emerging), interconnects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Heterogeneous &amp; parallel systems, GPUs, systems for data analytics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System/architecture interaction, new execution models, new interfaces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Hardware security, energy efficiency, fault tolerance, performance </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Genome sequence analysis &amp; assembly algorithms and architectures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Biologically inspired systems &amp; system design for bio/medicine</a:t>
            </a: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8" y="5338860"/>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with architecture at the center</a:t>
            </a:r>
          </a:p>
        </p:txBody>
      </p:sp>
      <p:sp>
        <p:nvSpPr>
          <p:cNvPr id="26" name="Title 1"/>
          <p:cNvSpPr>
            <a:spLocks noGrp="1"/>
          </p:cNvSpPr>
          <p:nvPr>
            <p:ph type="title"/>
          </p:nvPr>
        </p:nvSpPr>
        <p:spPr>
          <a:xfrm>
            <a:off x="228600" y="152400"/>
            <a:ext cx="8610600" cy="1066800"/>
          </a:xfrm>
        </p:spPr>
        <p:txBody>
          <a:bodyPr/>
          <a:lstStyle/>
          <a:p>
            <a:r>
              <a:rPr lang="en-US" dirty="0"/>
              <a:t>Current Research Focus Areas</a:t>
            </a:r>
          </a:p>
        </p:txBody>
      </p:sp>
      <p:sp>
        <p:nvSpPr>
          <p:cNvPr id="23" name="Rectangle 22">
            <a:extLst>
              <a:ext uri="{FF2B5EF4-FFF2-40B4-BE49-F238E27FC236}">
                <a16:creationId xmlns:a16="http://schemas.microsoft.com/office/drawing/2014/main" id="{0F54DCD8-4CF3-1345-A6B8-D3F95408A4A3}"/>
              </a:ext>
            </a:extLst>
          </p:cNvPr>
          <p:cNvSpPr/>
          <p:nvPr/>
        </p:nvSpPr>
        <p:spPr>
          <a:xfrm>
            <a:off x="179512" y="1281089"/>
            <a:ext cx="554461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a:extLst>
              <a:ext uri="{FF2B5EF4-FFF2-40B4-BE49-F238E27FC236}">
                <a16:creationId xmlns:a16="http://schemas.microsoft.com/office/drawing/2014/main" id="{A34789E2-CA72-8549-8648-8CBC7F81FA73}"/>
              </a:ext>
            </a:extLst>
          </p:cNvPr>
          <p:cNvSpPr/>
          <p:nvPr/>
        </p:nvSpPr>
        <p:spPr>
          <a:xfrm>
            <a:off x="179512" y="1988101"/>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Rectangle 24">
            <a:extLst>
              <a:ext uri="{FF2B5EF4-FFF2-40B4-BE49-F238E27FC236}">
                <a16:creationId xmlns:a16="http://schemas.microsoft.com/office/drawing/2014/main" id="{65A38495-FAE2-DB49-BDEB-5ABD036AF701}"/>
              </a:ext>
            </a:extLst>
          </p:cNvPr>
          <p:cNvSpPr/>
          <p:nvPr/>
        </p:nvSpPr>
        <p:spPr>
          <a:xfrm>
            <a:off x="179512" y="2350984"/>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DC0B4D58-5030-DB49-AE7F-5581D71B7D2F}"/>
              </a:ext>
            </a:extLst>
          </p:cNvPr>
          <p:cNvSpPr/>
          <p:nvPr/>
        </p:nvSpPr>
        <p:spPr>
          <a:xfrm>
            <a:off x="179512" y="2708920"/>
            <a:ext cx="8354888" cy="360040"/>
          </a:xfrm>
          <a:prstGeom prst="rect">
            <a:avLst/>
          </a:prstGeom>
          <a:noFill/>
          <a:ln w="571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 name="Rectangle 33">
            <a:extLst>
              <a:ext uri="{FF2B5EF4-FFF2-40B4-BE49-F238E27FC236}">
                <a16:creationId xmlns:a16="http://schemas.microsoft.com/office/drawing/2014/main" id="{9E2C56E4-536A-F74C-95BA-7763F9814A49}"/>
              </a:ext>
            </a:extLst>
          </p:cNvPr>
          <p:cNvSpPr/>
          <p:nvPr/>
        </p:nvSpPr>
        <p:spPr>
          <a:xfrm>
            <a:off x="175160" y="1628800"/>
            <a:ext cx="853947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0525503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32" grpId="0" animBg="1"/>
      <p:bldP spid="34" grpId="0" animBg="1"/>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5373216"/>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146958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TIMING" val="|15|8.3"/>
</p:tagLst>
</file>

<file path=ppt/tags/tag2.xml><?xml version="1.0" encoding="utf-8"?>
<p:tagLst xmlns:a="http://schemas.openxmlformats.org/drawingml/2006/main" xmlns:r="http://schemas.openxmlformats.org/officeDocument/2006/relationships" xmlns:p="http://schemas.openxmlformats.org/presentationml/2006/main">
  <p:tag name="TIMING" val="|24.9|0.8|1.5|1|1"/>
</p:tagLst>
</file>

<file path=ppt/tags/tag3.xml><?xml version="1.0" encoding="utf-8"?>
<p:tagLst xmlns:a="http://schemas.openxmlformats.org/drawingml/2006/main" xmlns:r="http://schemas.openxmlformats.org/officeDocument/2006/relationships" xmlns:p="http://schemas.openxmlformats.org/presentationml/2006/main">
  <p:tag name="TIMING" val="|37.7"/>
</p:tagLst>
</file>

<file path=ppt/tags/tag4.xml><?xml version="1.0" encoding="utf-8"?>
<p:tagLst xmlns:a="http://schemas.openxmlformats.org/drawingml/2006/main" xmlns:r="http://schemas.openxmlformats.org/officeDocument/2006/relationships" xmlns:p="http://schemas.openxmlformats.org/presentationml/2006/main">
  <p:tag name="TIMING" val="|14.4|20.5|11.3"/>
</p:tagLst>
</file>

<file path=ppt/tags/tag5.xml><?xml version="1.0" encoding="utf-8"?>
<p:tagLst xmlns:a="http://schemas.openxmlformats.org/drawingml/2006/main" xmlns:r="http://schemas.openxmlformats.org/officeDocument/2006/relationships" xmlns:p="http://schemas.openxmlformats.org/presentationml/2006/main">
  <p:tag name="TIMING" val="|12.8|11.1"/>
</p:tagLst>
</file>

<file path=ppt/tags/tag6.xml><?xml version="1.0" encoding="utf-8"?>
<p:tagLst xmlns:a="http://schemas.openxmlformats.org/drawingml/2006/main" xmlns:r="http://schemas.openxmlformats.org/officeDocument/2006/relationships" xmlns:p="http://schemas.openxmlformats.org/presentationml/2006/main">
  <p:tag name="TIMING" val="|3.7|3.2"/>
</p:tagLst>
</file>

<file path=ppt/tags/tag7.xml><?xml version="1.0" encoding="utf-8"?>
<p:tagLst xmlns:a="http://schemas.openxmlformats.org/drawingml/2006/main" xmlns:r="http://schemas.openxmlformats.org/officeDocument/2006/relationships" xmlns:p="http://schemas.openxmlformats.org/presentationml/2006/main">
  <p:tag name="TIMING" val="|14.8|50.9"/>
</p:tagLst>
</file>

<file path=ppt/theme/_rels/theme44.xml.rels><?xml version="1.0" encoding="UTF-8" standalone="yes"?>
<Relationships xmlns="http://schemas.openxmlformats.org/package/2006/relationships"><Relationship Id="rId1" Type="http://schemas.openxmlformats.org/officeDocument/2006/relationships/image" Target="../media/image7.jpeg"/></Relationships>
</file>

<file path=ppt/theme/_rels/theme53.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7.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2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51.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59.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60.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1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63.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7.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69.xml><?xml version="1.0" encoding="utf-8"?>
<a:theme xmlns:a="http://schemas.openxmlformats.org/drawingml/2006/main" name="8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0.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2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2.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4.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76.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1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9.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1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
  <TotalTime>183438</TotalTime>
  <Words>29026</Words>
  <Application>Microsoft Macintosh PowerPoint</Application>
  <PresentationFormat>On-screen Show (4:3)</PresentationFormat>
  <Paragraphs>5432</Paragraphs>
  <Slides>504</Slides>
  <Notes>162</Notes>
  <HiddenSlides>0</HiddenSlides>
  <MMClips>0</MMClips>
  <ScaleCrop>false</ScaleCrop>
  <HeadingPairs>
    <vt:vector size="8" baseType="variant">
      <vt:variant>
        <vt:lpstr>Fonts Used</vt:lpstr>
      </vt:variant>
      <vt:variant>
        <vt:i4>38</vt:i4>
      </vt:variant>
      <vt:variant>
        <vt:lpstr>Theme</vt:lpstr>
      </vt:variant>
      <vt:variant>
        <vt:i4>82</vt:i4>
      </vt:variant>
      <vt:variant>
        <vt:lpstr>Embedded OLE Servers</vt:lpstr>
      </vt:variant>
      <vt:variant>
        <vt:i4>1</vt:i4>
      </vt:variant>
      <vt:variant>
        <vt:lpstr>Slide Titles</vt:lpstr>
      </vt:variant>
      <vt:variant>
        <vt:i4>504</vt:i4>
      </vt:variant>
    </vt:vector>
  </HeadingPairs>
  <TitlesOfParts>
    <vt:vector size="625" baseType="lpstr">
      <vt:lpstr>굴림</vt:lpstr>
      <vt:lpstr>Meiryo</vt:lpstr>
      <vt:lpstr>MS PGothic</vt:lpstr>
      <vt:lpstr>MS PGothic</vt:lpstr>
      <vt:lpstr>宋体</vt:lpstr>
      <vt:lpstr>宋体</vt:lpstr>
      <vt:lpstr>ヒラギノ角ゴ ProN W3</vt:lpstr>
      <vt:lpstr>ヒラギノ角ゴ ProN W6</vt:lpstr>
      <vt:lpstr>Adobe Garamond Pro</vt:lpstr>
      <vt:lpstr>Aparajita</vt:lpstr>
      <vt:lpstr>Arial</vt:lpstr>
      <vt:lpstr>Arial Black</vt:lpstr>
      <vt:lpstr>Arial Narrow</vt:lpstr>
      <vt:lpstr>Calibri</vt:lpstr>
      <vt:lpstr>Calibri Light</vt:lpstr>
      <vt:lpstr>Cambria</vt:lpstr>
      <vt:lpstr>Cambria Math</vt:lpstr>
      <vt:lpstr>Corbel</vt:lpstr>
      <vt:lpstr>Courier New</vt:lpstr>
      <vt:lpstr>europa</vt:lpstr>
      <vt:lpstr>Futura Medium</vt:lpstr>
      <vt:lpstr>Garamond</vt:lpstr>
      <vt:lpstr>Gill Sans</vt:lpstr>
      <vt:lpstr>Gill Sans MT</vt:lpstr>
      <vt:lpstr>Lucida Grande</vt:lpstr>
      <vt:lpstr>Lucida Sans</vt:lpstr>
      <vt:lpstr>Majalla UI</vt:lpstr>
      <vt:lpstr>Mangal</vt:lpstr>
      <vt:lpstr>Myriad Pro</vt:lpstr>
      <vt:lpstr>Myriad Pro Bold Cond</vt:lpstr>
      <vt:lpstr>Myriad Pro Cond</vt:lpstr>
      <vt:lpstr>나눔고딕</vt:lpstr>
      <vt:lpstr>Tahoma</vt:lpstr>
      <vt:lpstr>Times New Roman</vt:lpstr>
      <vt:lpstr>Verdana</vt:lpstr>
      <vt:lpstr>Vista Sans OT Medium</vt:lpstr>
      <vt:lpstr>Vista Sans OT Reg</vt:lpstr>
      <vt:lpstr>Wingdings</vt:lpstr>
      <vt:lpstr>Edge</vt:lpstr>
      <vt:lpstr>1_Edge</vt:lpstr>
      <vt:lpstr>3_Edge</vt:lpstr>
      <vt:lpstr>4_Edge</vt:lpstr>
      <vt:lpstr>6_Edge</vt:lpstr>
      <vt:lpstr>8_Edge</vt:lpstr>
      <vt:lpstr>2_Office Theme</vt:lpstr>
      <vt:lpstr>9_Edge</vt:lpstr>
      <vt:lpstr>16_Edge</vt:lpstr>
      <vt:lpstr>17_Edge</vt:lpstr>
      <vt:lpstr>13_Edge</vt:lpstr>
      <vt:lpstr>23_Edge</vt:lpstr>
      <vt:lpstr>35_Edge</vt:lpstr>
      <vt:lpstr>36_Edge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139_Edge</vt:lpstr>
      <vt:lpstr>143_Edge</vt:lpstr>
      <vt:lpstr>144_Edge</vt:lpstr>
      <vt:lpstr>147_Edge</vt:lpstr>
      <vt:lpstr>133_Edge</vt:lpstr>
      <vt:lpstr>148_Edge</vt:lpstr>
      <vt:lpstr>3_Metropolitan_bullet</vt:lpstr>
      <vt:lpstr>151_Edge</vt:lpstr>
      <vt:lpstr>152_Edge</vt:lpstr>
      <vt:lpstr>154_Edge</vt:lpstr>
      <vt:lpstr>155_Edge</vt:lpstr>
      <vt:lpstr>24_Office Theme</vt:lpstr>
      <vt:lpstr>14_Office Theme</vt:lpstr>
      <vt:lpstr>4_Office Theme</vt:lpstr>
      <vt:lpstr>Title &amp; Bullets</vt:lpstr>
      <vt:lpstr>27_Office Theme</vt:lpstr>
      <vt:lpstr>21_Office Theme</vt:lpstr>
      <vt:lpstr>22_Office Theme</vt:lpstr>
      <vt:lpstr>23_Office Theme</vt:lpstr>
      <vt:lpstr>Office Theme</vt:lpstr>
      <vt:lpstr>7_Office Theme</vt:lpstr>
      <vt:lpstr>19_Office Theme</vt:lpstr>
      <vt:lpstr>156_Edge</vt:lpstr>
      <vt:lpstr>2_Title &amp; Bullets</vt:lpstr>
      <vt:lpstr>158_Edge</vt:lpstr>
      <vt:lpstr>159_Edge</vt:lpstr>
      <vt:lpstr>166_Edge</vt:lpstr>
      <vt:lpstr>167_Edge</vt:lpstr>
      <vt:lpstr>safari</vt:lpstr>
      <vt:lpstr>7_sesha-theme</vt:lpstr>
      <vt:lpstr>2_Edge</vt:lpstr>
      <vt:lpstr>168_Edge</vt:lpstr>
      <vt:lpstr>20_Office Theme</vt:lpstr>
      <vt:lpstr>153_Edge</vt:lpstr>
      <vt:lpstr>5_Edge</vt:lpstr>
      <vt:lpstr>7_Edge</vt:lpstr>
      <vt:lpstr>25_Office Theme</vt:lpstr>
      <vt:lpstr>10_Edge</vt:lpstr>
      <vt:lpstr>3_sesha-theme</vt:lpstr>
      <vt:lpstr>8_Office Theme</vt:lpstr>
      <vt:lpstr>11_Edge</vt:lpstr>
      <vt:lpstr>26_Office Theme</vt:lpstr>
      <vt:lpstr>150_Edge</vt:lpstr>
      <vt:lpstr>15_Office Theme</vt:lpstr>
      <vt:lpstr>157_Edge</vt:lpstr>
      <vt:lpstr>caret_template</vt:lpstr>
      <vt:lpstr>1_Office Theme</vt:lpstr>
      <vt:lpstr>171_Edge</vt:lpstr>
      <vt:lpstr>3_Office Theme</vt:lpstr>
      <vt:lpstr>18_Edge</vt:lpstr>
      <vt:lpstr>62_Edge</vt:lpstr>
      <vt:lpstr>20_Edge</vt:lpstr>
      <vt:lpstr>169_Edge</vt:lpstr>
      <vt:lpstr>Visio</vt:lpstr>
      <vt:lpstr>Processing Data Where It Makes Sense  in Modern Computing Systems: Enabling In-Memory Computation</vt:lpstr>
      <vt:lpstr>The Main Memory System</vt:lpstr>
      <vt:lpstr>The Main Memory System</vt:lpstr>
      <vt:lpstr>The Main Memory System</vt:lpstr>
      <vt:lpstr>Memory System: A Shared Resource View</vt:lpstr>
      <vt:lpstr>State of the Main Memory System</vt:lpstr>
      <vt:lpstr>Major Trends Affecting Main Memory (I)</vt:lpstr>
      <vt:lpstr>Major Trends Affecting Main Memory (II)</vt:lpstr>
      <vt:lpstr>Example: The Memory Capacity Gap</vt:lpstr>
      <vt:lpstr>Example: Capacity, Bandwidth &amp; Latency</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Foreshadowing</vt:lpstr>
      <vt:lpstr>Industry Is Writing Papers About It, Too</vt:lpstr>
      <vt:lpstr>Call for Intelligent Memory Controllers</vt:lpstr>
      <vt:lpstr>Agenda</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Data Retention in Memory [Liu et al., ISCA 2013]</vt:lpstr>
      <vt:lpstr>A Curious Discovery [Kim et al., ISCA 2014]</vt:lpstr>
      <vt:lpstr>DRAM RowHammer</vt:lpstr>
      <vt:lpstr>Modern DRAM is Prone to Disturbance Errors</vt:lpstr>
      <vt:lpstr>Most DRAM Modules Are Vulnerable</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Security Implications</vt:lpstr>
      <vt:lpstr>More Security Implications (I)</vt:lpstr>
      <vt:lpstr>More Security Implications (II)</vt:lpstr>
      <vt:lpstr>More Security Implications (III)</vt:lpstr>
      <vt:lpstr>More Security Implications (IV)</vt:lpstr>
      <vt:lpstr>More Security Implications (V)</vt:lpstr>
      <vt:lpstr>More Security Implications?</vt:lpstr>
      <vt:lpstr>Apple’s Patch for RowHammer</vt:lpstr>
      <vt:lpstr>Our Solution to RowHammer</vt:lpstr>
      <vt:lpstr>Advantages of PARA</vt:lpstr>
      <vt:lpstr>Probabilistic Activation in Real Life (I)</vt:lpstr>
      <vt:lpstr>Probabilistic Activation in Real Life (II)</vt:lpstr>
      <vt:lpstr>More on RowHammer Analysis</vt:lpstr>
      <vt:lpstr>Future of Memory Reliability</vt:lpstr>
      <vt:lpstr>Industry Is Writing Papers About It, Too</vt:lpstr>
      <vt:lpstr>Call for Intelligent Memory Controllers</vt:lpstr>
      <vt:lpstr>Aside: Intelligent Controller for NAND Flash</vt:lpstr>
      <vt:lpstr>Aside: Intelligent Controller for NAND Flash</vt:lpstr>
      <vt:lpstr>Takeaway</vt:lpstr>
      <vt:lpstr>Agenda</vt:lpstr>
      <vt:lpstr>Three Key Systems Trends</vt:lpstr>
      <vt:lpstr>The Need for More Memory Performance</vt:lpstr>
      <vt:lpstr>Do We Want This?</vt:lpstr>
      <vt:lpstr>Or This?</vt:lpstr>
      <vt:lpstr>Maslow’s (Human) Hierarchy of Needs, Revisited</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Why In-Memory Computation Today?</vt:lpstr>
      <vt:lpstr>Agenda</vt:lpstr>
      <vt:lpstr>Processing in Memory:   Two Approaches</vt:lpstr>
      <vt:lpstr>Approach 1: Minimally Changing DRAM</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Memory as an Accelerator</vt:lpstr>
      <vt:lpstr>In-Memory Bulk Bitwise Operations</vt:lpstr>
      <vt:lpstr>In-DRAM AND/OR: Triple Row Activation</vt:lpstr>
      <vt:lpstr>In-DRAM NOT: Dual Contact Cell</vt:lpstr>
      <vt:lpstr>Performance: In-DRAM Bitwise Operations</vt:lpstr>
      <vt:lpstr>Energy of In-DRAM Bitwise Operations</vt:lpstr>
      <vt:lpstr>Ambit vs. DDR3: Performance and Energy</vt:lpstr>
      <vt:lpstr>Bulk Bitwise Operations in Workloads</vt:lpstr>
      <vt:lpstr>Example Data Structure: Bitmap Index</vt:lpstr>
      <vt:lpstr>Performance: Bitmap Index on Ambit</vt:lpstr>
      <vt:lpstr>Performance: BitWeaving on Ambit</vt:lpstr>
      <vt:lpstr>More on In-DRAM Bulk AND/OR</vt:lpstr>
      <vt:lpstr>More on Ambit</vt:lpstr>
      <vt:lpstr>Challenge and Opportunity for Future</vt:lpstr>
      <vt:lpstr>Challenge: Intelligent Memory Device</vt:lpstr>
      <vt:lpstr>Agenda</vt:lpstr>
      <vt:lpstr>Processing in Memory:   Two Approaches</vt:lpstr>
      <vt:lpstr>Opportunity: 3D-Stacked Logic+Memory</vt:lpstr>
      <vt:lpstr>DRAM Landscape (circa 2015)</vt:lpstr>
      <vt:lpstr>Two Key Questions in 3D-Stacked PIM</vt:lpstr>
      <vt:lpstr>Graph Processing</vt:lpstr>
      <vt:lpstr>Key Bottlenecks in Graph Processing</vt:lpstr>
      <vt:lpstr>Tesseract System for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Evaluated Systems</vt:lpstr>
      <vt:lpstr>Tesseract Graph Processing Performance</vt:lpstr>
      <vt:lpstr>Tesseract Graph Processing Performance</vt:lpstr>
      <vt:lpstr>Tesseract Graph Processing System Energy</vt:lpstr>
      <vt:lpstr>More on Tesseract</vt:lpstr>
      <vt:lpstr>PIM on Mobile Devices</vt:lpstr>
      <vt:lpstr>Google Workloads  for Consumer Devices: Mitigating Data Movement Bottlenecks</vt:lpstr>
      <vt:lpstr>Consumer Devices</vt:lpstr>
      <vt:lpstr>Popular Google Consumer Workloads</vt:lpstr>
      <vt:lpstr>Energy Cost of Data Movement</vt:lpstr>
      <vt:lpstr>Using PIM to Reduce Data Movement</vt:lpstr>
      <vt:lpstr>Workload Analysis</vt:lpstr>
      <vt:lpstr>TensorFlow Mobile</vt:lpstr>
      <vt:lpstr>Packing</vt:lpstr>
      <vt:lpstr>Quantization</vt:lpstr>
      <vt:lpstr>Quantization</vt:lpstr>
      <vt:lpstr>Evaluation Methodology </vt:lpstr>
      <vt:lpstr>Normalized Energy </vt:lpstr>
      <vt:lpstr>Normalized Runtime</vt:lpstr>
      <vt:lpstr>Google Workloads  for Consumer Devices: Mitigating Data Movement Bottlenecks</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Two Key Questions in 3D-Stacked PIM</vt:lpstr>
      <vt:lpstr>PEI: PIM-Enabled Instructions (Ideas)</vt:lpstr>
      <vt:lpstr>Simple PIM Operations as ISA Extensions (II)</vt:lpstr>
      <vt:lpstr>Simple PIM Operations as ISA Extensions (III)</vt:lpstr>
      <vt:lpstr>PEI: PIM-Enabled Instructions (Example)</vt:lpstr>
      <vt:lpstr>Example (Abstract) PEI uArchitecture</vt:lpstr>
      <vt:lpstr>PEI: Initial Evaluation Results</vt:lpstr>
      <vt:lpstr>Simpler PIM: PIM-Enabled Instructions</vt:lpstr>
      <vt:lpstr>Automatic Code and Data Mapping</vt:lpstr>
      <vt:lpstr>Automatic Offloading of Critical Code</vt:lpstr>
      <vt:lpstr>Automatic Offloading of Prefetch Mechanisms</vt:lpstr>
      <vt:lpstr>Efficient Automatic Data Coherence Support</vt:lpstr>
      <vt:lpstr>Challenge and Opportunity for Future</vt:lpstr>
      <vt:lpstr>Challenge and Opportunity for Future</vt:lpstr>
      <vt:lpstr>Challenge and Opportunity for Future</vt:lpstr>
      <vt:lpstr>Agenda</vt:lpstr>
      <vt:lpstr>Eliminating the Adoption Barriers</vt:lpstr>
      <vt:lpstr>Barriers to Adoption of PIM</vt:lpstr>
      <vt:lpstr>We Need to Revisit the Entire Stack</vt:lpstr>
      <vt:lpstr>Open Problems: PIM Adoption</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Simulation Infrastructures for PIM (in SSDs) </vt:lpstr>
      <vt:lpstr>New Applications and Use Cases for PIM</vt:lpstr>
      <vt:lpstr>Genome Read In-Memory (GRIM) Filter:  Fast Seed Location Filtering in DNA Read Mapping  using Processing-in-Memory Technologies</vt:lpstr>
      <vt:lpstr>Executive Summary</vt:lpstr>
      <vt:lpstr>Google Workloads  for Consumer Devices: Mitigating Data Movement Bottlenecks</vt:lpstr>
      <vt:lpstr>Open Problems: PIM Adoption</vt:lpstr>
      <vt:lpstr>Enabling the Paradigm Shift</vt:lpstr>
      <vt:lpstr>Computer Architecture Today</vt:lpstr>
      <vt:lpstr>Computer Architecture Today</vt:lpstr>
      <vt:lpstr>Agenda</vt:lpstr>
      <vt:lpstr>Four Key Directions</vt:lpstr>
      <vt:lpstr>Maslow’s Hierarchy of Needs, A Third Time</vt:lpstr>
      <vt:lpstr>Challenge and Opportunity for Future</vt:lpstr>
      <vt:lpstr>Challenge and Opportunity for Future</vt:lpstr>
      <vt:lpstr>Challenge and Opportunity for Future</vt:lpstr>
      <vt:lpstr>One Important Takeaway</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 for Computing?</vt:lpstr>
      <vt:lpstr>Concluding Remarks</vt:lpstr>
      <vt:lpstr>The Future of Processing in Memory is Bright</vt:lpstr>
      <vt:lpstr>If In Doubt, See Other Doubtful Technologies</vt:lpstr>
      <vt:lpstr>For Some Open Problems, See</vt:lpstr>
      <vt:lpstr>Accelerated Memory Course (~6.5 hours)</vt:lpstr>
      <vt:lpstr>Processing Data Where It Makes Sense  in Modern Computing Systems: Enabling In-Memory Computation</vt:lpstr>
      <vt:lpstr>Slides Not Covered     But Could Be Useful</vt:lpstr>
      <vt:lpstr>Readings, Videos, Reference Materials</vt:lpstr>
      <vt:lpstr>Accelerated Memory Course (~6.5 hours)</vt:lpstr>
      <vt:lpstr>Reference Overview Paper I</vt:lpstr>
      <vt:lpstr>Reference Overview Paper II</vt:lpstr>
      <vt:lpstr>Reference Overview Paper III</vt:lpstr>
      <vt:lpstr>Reference Overview Paper IV</vt:lpstr>
      <vt:lpstr>Reference Overview Paper V</vt:lpstr>
      <vt:lpstr>Related Videos and Course Materials (I)</vt:lpstr>
      <vt:lpstr>Related Videos and Course Materials (II)</vt:lpstr>
      <vt:lpstr>Some Open Source Tools (I)</vt:lpstr>
      <vt:lpstr>Some Open Source Tools (II)</vt:lpstr>
      <vt:lpstr>More Open Source Tools (III)</vt:lpstr>
      <vt:lpstr>Referenced Papers</vt:lpstr>
      <vt:lpstr>Ramulator: A Fast and Extensible DRAM Simulator   [IEEE Comp Arch Letters’15]</vt:lpstr>
      <vt:lpstr>Ramulator Motivation</vt:lpstr>
      <vt:lpstr>Ramulator </vt:lpstr>
      <vt:lpstr>Case Study: Comparison of DRAM Standards</vt:lpstr>
      <vt:lpstr>Ramulator Paper and Source Code</vt:lpstr>
      <vt:lpstr>Tesseract: Extra Slides</vt:lpstr>
      <vt:lpstr>Communications In Tesseract (I)</vt:lpstr>
      <vt:lpstr>Communications In Tesseract (II)</vt:lpstr>
      <vt:lpstr>Communications In Tesseract (III)</vt:lpstr>
      <vt:lpstr>Remote Function Call (Non-Blocking)</vt:lpstr>
      <vt:lpstr>Effect of Bandwidth &amp; Programming Model</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The DRAM Latency PUF:   Quickly Evaluating Physical Unclonable Functions  by Exploiting the Latency-Reliability Tradeoff  in Modern Commodity DRAM Devices</vt:lpstr>
      <vt:lpstr>Motivation</vt:lpstr>
      <vt:lpstr>DRAM Latency Characterization of 223 LPDDR4 DRAM Devices</vt:lpstr>
      <vt:lpstr>DRAM Latency PUF Key Idea</vt:lpstr>
      <vt:lpstr>DRAM Accesses and Failures</vt:lpstr>
      <vt:lpstr>DRAM Accesses and Failures</vt:lpstr>
      <vt:lpstr>The DRAM Latency PUF Evaluation</vt:lpstr>
      <vt:lpstr>Results</vt:lpstr>
      <vt:lpstr>The DRAM Latency PUF:   Quickly Evaluating Physical Unclonable Functions  by Exploiting the Latency-Reliability Tradeoff  in Modern Commodity DRAM Devices</vt:lpstr>
      <vt:lpstr>DRAM Latency PUFs</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Challenge and Opportunity for Future</vt:lpstr>
      <vt:lpstr>Ramulator: A Fast and Extensible DRAM Simulator   [IEEE Comp Arch Letters’15]</vt:lpstr>
      <vt:lpstr>Ramulator Motivation</vt:lpstr>
      <vt:lpstr>Ramulator </vt:lpstr>
      <vt:lpstr>Case Study: Comparison of DRAM Standards</vt:lpstr>
      <vt:lpstr>Ramulator Paper and Source Code</vt:lpstr>
      <vt:lpstr>A Deeper Dive into    DRAM Reliability Issues</vt:lpstr>
      <vt:lpstr>There are Two Other Solution Directions</vt:lpstr>
      <vt:lpstr>Exploiting Memory Error Tolerance  with Hybrid Memory Systems</vt:lpstr>
      <vt:lpstr>More on Heterogeneous-Reliability Memory</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Summary: Memory Reliability and Security</vt:lpstr>
      <vt:lpstr>If Time Permits: NAND Flash Vulnerabilities</vt:lpstr>
      <vt:lpstr>Overview Paper on Flash Reliability</vt:lpstr>
      <vt:lpstr>Challenge and Opportunity for Future</vt:lpstr>
      <vt:lpstr>NAND Flash Memory      Reliability and Security</vt:lpstr>
      <vt:lpstr>Upcoming 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Google Workloads  for Consumer Devices: Mitigating Data Movement Bottlenecks</vt:lpstr>
      <vt:lpstr>Consumer Devices</vt:lpstr>
      <vt:lpstr>Popular Google Consumer Workloads</vt:lpstr>
      <vt:lpstr>Energy Cost of Data Movement</vt:lpstr>
      <vt:lpstr>Using PIM to Reduce Data Movement</vt:lpstr>
      <vt:lpstr>Goals</vt:lpstr>
      <vt:lpstr>Outline</vt:lpstr>
      <vt:lpstr>Potential Solution to Address Data Movement </vt:lpstr>
      <vt:lpstr>Outline</vt:lpstr>
      <vt:lpstr>Workload Analysis Methodology</vt:lpstr>
      <vt:lpstr>PIM Logic Implementation</vt:lpstr>
      <vt:lpstr>Workload Analysis</vt:lpstr>
      <vt:lpstr>Workload Analysis</vt:lpstr>
      <vt:lpstr>How Chrome Renders a Web Page</vt:lpstr>
      <vt:lpstr>How Chrome Renders a Web Page</vt:lpstr>
      <vt:lpstr>Browser Analysis</vt:lpstr>
      <vt:lpstr>PowerPoint Presentation</vt:lpstr>
      <vt:lpstr>What Does Happen During Scrolling?</vt:lpstr>
      <vt:lpstr>Scrolling Energy Analysis</vt:lpstr>
      <vt:lpstr>Scrolling a Google Docs Web Page</vt:lpstr>
      <vt:lpstr>Scrolling a Google Docs Web Page</vt:lpstr>
      <vt:lpstr>Can We Use PIM for Texture Tiling?</vt:lpstr>
      <vt:lpstr>Can We Implement Texture Tiling in PIM Logic?</vt:lpstr>
      <vt:lpstr>Color Blitting Analysis</vt:lpstr>
      <vt:lpstr>Scrolling Wrap Up</vt:lpstr>
      <vt:lpstr>PowerPoint Presentation</vt:lpstr>
      <vt:lpstr>What Happens During Tab Switching?</vt:lpstr>
      <vt:lpstr>Memory Consumption</vt:lpstr>
      <vt:lpstr>Data Movement Study</vt:lpstr>
      <vt:lpstr>Can We Use PIM to Mitigate the Cost?</vt:lpstr>
      <vt:lpstr>Tab Switching Wrap Up</vt:lpstr>
      <vt:lpstr>Workload Analysis</vt:lpstr>
      <vt:lpstr>Workload Analysis</vt:lpstr>
      <vt:lpstr>TensorFlow Mobile</vt:lpstr>
      <vt:lpstr>Packing</vt:lpstr>
      <vt:lpstr>Quantization</vt:lpstr>
      <vt:lpstr>Quantization</vt:lpstr>
      <vt:lpstr>Video Playback and Capture</vt:lpstr>
      <vt:lpstr>Outline</vt:lpstr>
      <vt:lpstr>Evaluation Methodology </vt:lpstr>
      <vt:lpstr>Normalized Energy </vt:lpstr>
      <vt:lpstr>Normalized Runtime</vt:lpstr>
      <vt:lpstr>Conclusion</vt:lpstr>
      <vt:lpstr>Google Workloads  for Consumer Devices: Mitigating Data Movement Bottlenecks</vt:lpstr>
      <vt:lpstr>A Motivating Detour:  Genome Sequence Analysis</vt:lpstr>
      <vt:lpstr>Our Dream</vt:lpstr>
      <vt:lpstr>What Is a Genome Made Of?</vt:lpstr>
      <vt:lpstr>DNA Under Electron Microscope</vt:lpstr>
      <vt:lpstr>DNA Sequencing</vt:lpstr>
      <vt:lpstr>Untangling Yarn Balls &amp; DNA Sequencing</vt:lpstr>
      <vt:lpstr>PowerPoint Presentation</vt:lpstr>
      <vt:lpstr>PowerPoint Presentation</vt:lpstr>
      <vt:lpstr>Genome Sequence Alignment: Example</vt:lpstr>
      <vt:lpstr>PowerPoint Presentation</vt:lpstr>
      <vt:lpstr>Hash Table Based Read Mappers</vt:lpstr>
      <vt:lpstr>Read Mapping Execution Time Breakdown </vt:lpstr>
      <vt:lpstr>Idea</vt:lpstr>
      <vt:lpstr>Our First Filter: Pure Software Approach</vt:lpstr>
      <vt:lpstr>Shifted Hamming Distance: SIMD Acceleration</vt:lpstr>
      <vt:lpstr>PowerPoint Presentation</vt:lpstr>
      <vt:lpstr>FPGA-Based Alignment Filtering</vt:lpstr>
      <vt:lpstr>DNA Read Mapping &amp; Filtering</vt:lpstr>
      <vt:lpstr>In-Memory DNA Sequence Analysis</vt:lpstr>
      <vt:lpstr>Quick Note: Key Principles and Results</vt:lpstr>
      <vt:lpstr>New Genome Sequencing Technologies</vt:lpstr>
      <vt:lpstr>Nanopore Genome Assembly Pipeline</vt:lpstr>
      <vt:lpstr>More on Genome Analysis: Another Talk</vt:lpstr>
      <vt:lpstr>Recall Our Dream</vt:lpstr>
      <vt:lpstr>End of Backup Slides</vt:lpstr>
      <vt:lpstr>Brief Self Introduction</vt:lpstr>
      <vt:lpstr>Current Research Focus Areas</vt:lpstr>
      <vt:lpstr>Four Key Directions</vt:lpstr>
    </vt:vector>
  </TitlesOfParts>
  <LinksUpToDate>false</LinksUpToDate>
  <SharedDoc>false</SharedDoc>
  <HyperlinksChanged>false</HyperlinksChanged>
  <AppVersion>16.0016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2694</cp:revision>
  <cp:lastPrinted>2017-12-05T03:30:35Z</cp:lastPrinted>
  <dcterms:created xsi:type="dcterms:W3CDTF">2010-10-08T20:41:54Z</dcterms:created>
  <dcterms:modified xsi:type="dcterms:W3CDTF">2018-10-18T16:52:36Z</dcterms:modified>
</cp:coreProperties>
</file>