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tiff" ContentType="image/tiff"/>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9.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0.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1.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12.xml" ContentType="application/vnd.openxmlformats-officedocument.theme+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3.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theme/theme14.xml" ContentType="application/vnd.openxmlformats-officedocument.theme+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theme/theme15.xml" ContentType="application/vnd.openxmlformats-officedocument.theme+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theme/theme16.xml" ContentType="application/vnd.openxmlformats-officedocument.theme+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theme/theme17.xml" ContentType="application/vnd.openxmlformats-officedocument.theme+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theme/theme18.xml" ContentType="application/vnd.openxmlformats-officedocument.theme+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theme/theme19.xml" ContentType="application/vnd.openxmlformats-officedocument.theme+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theme/theme20.xml" ContentType="application/vnd.openxmlformats-officedocument.theme+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theme/theme21.xml" ContentType="application/vnd.openxmlformats-officedocument.theme+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theme/theme22.xml" ContentType="application/vnd.openxmlformats-officedocument.theme+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theme/theme23.xml" ContentType="application/vnd.openxmlformats-officedocument.theme+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5.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theme/theme26.xml" ContentType="application/vnd.openxmlformats-officedocument.theme+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theme/theme27.xml" ContentType="application/vnd.openxmlformats-officedocument.theme+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theme/theme28.xml" ContentType="application/vnd.openxmlformats-officedocument.theme+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theme/theme29.xml" ContentType="application/vnd.openxmlformats-officedocument.theme+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theme/theme30.xml" ContentType="application/vnd.openxmlformats-officedocument.theme+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theme/theme31.xml" ContentType="application/vnd.openxmlformats-officedocument.theme+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theme/theme32.xml" ContentType="application/vnd.openxmlformats-officedocument.theme+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theme/theme33.xml" ContentType="application/vnd.openxmlformats-officedocument.theme+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theme/theme34.xml" ContentType="application/vnd.openxmlformats-officedocument.theme+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theme/theme35.xml" ContentType="application/vnd.openxmlformats-officedocument.theme+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theme/theme36.xml" ContentType="application/vnd.openxmlformats-officedocument.theme+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theme/theme37.xml" ContentType="application/vnd.openxmlformats-officedocument.theme+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theme/theme38.xml" ContentType="application/vnd.openxmlformats-officedocument.theme+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theme/theme39.xml" ContentType="application/vnd.openxmlformats-officedocument.theme+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theme/theme40.xml" ContentType="application/vnd.openxmlformats-officedocument.theme+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theme/theme41.xml" ContentType="application/vnd.openxmlformats-officedocument.theme+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theme/theme42.xml" ContentType="application/vnd.openxmlformats-officedocument.theme+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theme/theme43.xml" ContentType="application/vnd.openxmlformats-officedocument.theme+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theme/theme44.xml" ContentType="application/vnd.openxmlformats-officedocument.theme+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theme/theme45.xml" ContentType="application/vnd.openxmlformats-officedocument.theme+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theme/theme46.xml" ContentType="application/vnd.openxmlformats-officedocument.theme+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theme/theme47.xml" ContentType="application/vnd.openxmlformats-officedocument.theme+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theme/theme48.xml" ContentType="application/vnd.openxmlformats-officedocument.theme+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theme/theme49.xml" ContentType="application/vnd.openxmlformats-officedocument.theme+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theme/theme50.xml" ContentType="application/vnd.openxmlformats-officedocument.theme+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theme/theme51.xml" ContentType="application/vnd.openxmlformats-officedocument.theme+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theme/theme52.xml" ContentType="application/vnd.openxmlformats-officedocument.theme+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theme/theme53.xml" ContentType="application/vnd.openxmlformats-officedocument.theme+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theme/theme54.xml" ContentType="application/vnd.openxmlformats-officedocument.theme+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theme/theme55.xml" ContentType="application/vnd.openxmlformats-officedocument.theme+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theme/theme56.xml" ContentType="application/vnd.openxmlformats-officedocument.theme+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theme/theme57.xml" ContentType="application/vnd.openxmlformats-officedocument.theme+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theme/theme58.xml" ContentType="application/vnd.openxmlformats-officedocument.theme+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theme/theme59.xml" ContentType="application/vnd.openxmlformats-officedocument.theme+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slideLayouts/slideLayout659.xml" ContentType="application/vnd.openxmlformats-officedocument.presentationml.slideLayout+xml"/>
  <Override PartName="/ppt/theme/theme60.xml" ContentType="application/vnd.openxmlformats-officedocument.theme+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theme/theme61.xml" ContentType="application/vnd.openxmlformats-officedocument.theme+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theme/theme62.xml" ContentType="application/vnd.openxmlformats-officedocument.theme+xml"/>
  <Override PartName="/ppt/slideLayouts/slideLayout683.xml" ContentType="application/vnd.openxmlformats-officedocument.presentationml.slideLayout+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theme/theme63.xml" ContentType="application/vnd.openxmlformats-officedocument.theme+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slideLayouts/slideLayout705.xml" ContentType="application/vnd.openxmlformats-officedocument.presentationml.slideLayout+xml"/>
  <Override PartName="/ppt/theme/theme64.xml" ContentType="application/vnd.openxmlformats-officedocument.theme+xml"/>
  <Override PartName="/ppt/slideLayouts/slideLayout706.xml" ContentType="application/vnd.openxmlformats-officedocument.presentationml.slideLayout+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theme/theme65.xml" ContentType="application/vnd.openxmlformats-officedocument.theme+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slideLayouts/slideLayout719.xml" ContentType="application/vnd.openxmlformats-officedocument.presentationml.slideLayout+xml"/>
  <Override PartName="/ppt/slideLayouts/slideLayout720.xml" ContentType="application/vnd.openxmlformats-officedocument.presentationml.slideLayout+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slideLayouts/slideLayout723.xml" ContentType="application/vnd.openxmlformats-officedocument.presentationml.slideLayout+xml"/>
  <Override PartName="/ppt/slideLayouts/slideLayout724.xml" ContentType="application/vnd.openxmlformats-officedocument.presentationml.slideLayout+xml"/>
  <Override PartName="/ppt/slideLayouts/slideLayout725.xml" ContentType="application/vnd.openxmlformats-officedocument.presentationml.slideLayout+xml"/>
  <Override PartName="/ppt/slideLayouts/slideLayout726.xml" ContentType="application/vnd.openxmlformats-officedocument.presentationml.slideLayout+xml"/>
  <Override PartName="/ppt/slideLayouts/slideLayout727.xml" ContentType="application/vnd.openxmlformats-officedocument.presentationml.slideLayout+xml"/>
  <Override PartName="/ppt/theme/theme66.xml" ContentType="application/vnd.openxmlformats-officedocument.theme+xml"/>
  <Override PartName="/ppt/theme/theme67.xml" ContentType="application/vnd.openxmlformats-officedocument.theme+xml"/>
  <Override PartName="/ppt/theme/theme6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charts/chart4.xml" ContentType="application/vnd.openxmlformats-officedocument.drawingml.chart+xml"/>
  <Override PartName="/ppt/charts/chart5.xml" ContentType="application/vnd.openxmlformats-officedocument.drawingml.chart+xml"/>
  <Override PartName="/ppt/theme/themeOverride1.xml" ContentType="application/vnd.openxmlformats-officedocument.themeOverride+xml"/>
  <Override PartName="/ppt/charts/chart6.xml" ContentType="application/vnd.openxmlformats-officedocument.drawingml.chart+xml"/>
  <Override PartName="/ppt/theme/themeOverride2.xml" ContentType="application/vnd.openxmlformats-officedocument.themeOverride+xml"/>
  <Override PartName="/ppt/charts/chart7.xml" ContentType="application/vnd.openxmlformats-officedocument.drawingml.chart+xml"/>
  <Override PartName="/ppt/theme/themeOverride3.xml" ContentType="application/vnd.openxmlformats-officedocument.themeOverride+xml"/>
  <Override PartName="/ppt/charts/chart8.xml" ContentType="application/vnd.openxmlformats-officedocument.drawingml.chart+xml"/>
  <Override PartName="/ppt/theme/themeOverride4.xml" ContentType="application/vnd.openxmlformats-officedocument.themeOverr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rts/chart9.xml" ContentType="application/vnd.openxmlformats-officedocument.drawingml.chart+xml"/>
  <Override PartName="/ppt/notesSlides/notesSlide33.xml" ContentType="application/vnd.openxmlformats-officedocument.presentationml.notesSlide+xml"/>
  <Override PartName="/ppt/charts/chart10.xml" ContentType="application/vnd.openxmlformats-officedocument.drawingml.chart+xml"/>
  <Override PartName="/ppt/theme/themeOverride5.xml" ContentType="application/vnd.openxmlformats-officedocument.themeOverr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charts/chart11.xml" ContentType="application/vnd.openxmlformats-officedocument.drawingml.chart+xml"/>
  <Override PartName="/ppt/theme/themeOverride6.xml" ContentType="application/vnd.openxmlformats-officedocument.themeOverr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charts/chart12.xml" ContentType="application/vnd.openxmlformats-officedocument.drawingml.chart+xml"/>
  <Override PartName="/ppt/theme/themeOverride7.xml" ContentType="application/vnd.openxmlformats-officedocument.themeOverride+xml"/>
  <Override PartName="/ppt/notesSlides/notesSlide55.xml" ContentType="application/vnd.openxmlformats-officedocument.presentationml.notesSlide+xml"/>
  <Override PartName="/ppt/charts/chart13.xml" ContentType="application/vnd.openxmlformats-officedocument.drawingml.chart+xml"/>
  <Override PartName="/ppt/theme/themeOverride8.xml" ContentType="application/vnd.openxmlformats-officedocument.themeOverride+xml"/>
  <Override PartName="/ppt/drawings/drawing1.xml" ContentType="application/vnd.openxmlformats-officedocument.drawingml.chartshapes+xml"/>
  <Override PartName="/ppt/charts/chart14.xml" ContentType="application/vnd.openxmlformats-officedocument.drawingml.chart+xml"/>
  <Override PartName="/ppt/theme/themeOverride9.xml" ContentType="application/vnd.openxmlformats-officedocument.themeOverride+xml"/>
  <Override PartName="/ppt/notesSlides/notesSlide56.xml" ContentType="application/vnd.openxmlformats-officedocument.presentationml.notesSlide+xml"/>
  <Override PartName="/ppt/charts/chart15.xml" ContentType="application/vnd.openxmlformats-officedocument.drawingml.chart+xml"/>
  <Override PartName="/ppt/theme/themeOverride10.xml" ContentType="application/vnd.openxmlformats-officedocument.themeOverride+xml"/>
  <Override PartName="/ppt/drawings/drawing2.xml" ContentType="application/vnd.openxmlformats-officedocument.drawingml.chartshapes+xml"/>
  <Override PartName="/ppt/charts/chart16.xml" ContentType="application/vnd.openxmlformats-officedocument.drawingml.chart+xml"/>
  <Override PartName="/ppt/theme/themeOverride11.xml" ContentType="application/vnd.openxmlformats-officedocument.themeOverr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charts/chart17.xml" ContentType="application/vnd.openxmlformats-officedocument.drawingml.chart+xml"/>
  <Override PartName="/ppt/notesSlides/notesSlide76.xml" ContentType="application/vnd.openxmlformats-officedocument.presentationml.notesSlide+xml"/>
  <Override PartName="/ppt/charts/chart18.xml" ContentType="application/vnd.openxmlformats-officedocument.drawingml.chart+xml"/>
  <Override PartName="/ppt/theme/themeOverride12.xml" ContentType="application/vnd.openxmlformats-officedocument.themeOverride+xml"/>
  <Override PartName="/ppt/notesSlides/notesSlide7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74" r:id="rId9"/>
    <p:sldMasterId id="2147484087" r:id="rId10"/>
    <p:sldMasterId id="2147484099" r:id="rId11"/>
    <p:sldMasterId id="2147484281" r:id="rId12"/>
    <p:sldMasterId id="2147484522" r:id="rId13"/>
    <p:sldMasterId id="2147484534" r:id="rId14"/>
    <p:sldMasterId id="2147484571" r:id="rId15"/>
    <p:sldMasterId id="2147484777" r:id="rId16"/>
    <p:sldMasterId id="2147484837" r:id="rId17"/>
    <p:sldMasterId id="2147484849" r:id="rId18"/>
    <p:sldMasterId id="2147484861" r:id="rId19"/>
    <p:sldMasterId id="2147484873" r:id="rId20"/>
    <p:sldMasterId id="2147484969" r:id="rId21"/>
    <p:sldMasterId id="2147485410" r:id="rId22"/>
    <p:sldMasterId id="2147485520" r:id="rId23"/>
    <p:sldMasterId id="2147485532" r:id="rId24"/>
    <p:sldMasterId id="2147485652" r:id="rId25"/>
    <p:sldMasterId id="2147485665" r:id="rId26"/>
    <p:sldMasterId id="2147485714" r:id="rId27"/>
    <p:sldMasterId id="2147486472" r:id="rId28"/>
    <p:sldMasterId id="2147486594" r:id="rId29"/>
    <p:sldMasterId id="2147486654" r:id="rId30"/>
    <p:sldMasterId id="2147486847" r:id="rId31"/>
    <p:sldMasterId id="2147486871" r:id="rId32"/>
    <p:sldMasterId id="2147486966" r:id="rId33"/>
    <p:sldMasterId id="2147487084" r:id="rId34"/>
    <p:sldMasterId id="2147487120" r:id="rId35"/>
    <p:sldMasterId id="2147487144" r:id="rId36"/>
    <p:sldMasterId id="2147487194" r:id="rId37"/>
    <p:sldMasterId id="2147487206" r:id="rId38"/>
    <p:sldMasterId id="2147487258" r:id="rId39"/>
    <p:sldMasterId id="2147487375" r:id="rId40"/>
    <p:sldMasterId id="2147487423" r:id="rId41"/>
    <p:sldMasterId id="2147487459" r:id="rId42"/>
    <p:sldMasterId id="2147487471" r:id="rId43"/>
    <p:sldMasterId id="2147487483" r:id="rId44"/>
    <p:sldMasterId id="2147487536" r:id="rId45"/>
    <p:sldMasterId id="2147487574" r:id="rId46"/>
    <p:sldMasterId id="2147487598" r:id="rId47"/>
    <p:sldMasterId id="2147487610" r:id="rId48"/>
    <p:sldMasterId id="2147487623" r:id="rId49"/>
    <p:sldMasterId id="2147487707" r:id="rId50"/>
    <p:sldMasterId id="2147487731" r:id="rId51"/>
    <p:sldMasterId id="2147487743" r:id="rId52"/>
    <p:sldMasterId id="2147487948" r:id="rId53"/>
    <p:sldMasterId id="2147488008" r:id="rId54"/>
    <p:sldMasterId id="2147488021" r:id="rId55"/>
    <p:sldMasterId id="2147488072" r:id="rId56"/>
    <p:sldMasterId id="2147488085" r:id="rId57"/>
    <p:sldMasterId id="2147488097" r:id="rId58"/>
    <p:sldMasterId id="2147488109" r:id="rId59"/>
    <p:sldMasterId id="2147488121" r:id="rId60"/>
    <p:sldMasterId id="2147488134" r:id="rId61"/>
    <p:sldMasterId id="2147488158" r:id="rId62"/>
    <p:sldMasterId id="2147488236" r:id="rId63"/>
    <p:sldMasterId id="2147488249" r:id="rId64"/>
    <p:sldMasterId id="2147488265" r:id="rId65"/>
    <p:sldMasterId id="2147488316" r:id="rId66"/>
  </p:sldMasterIdLst>
  <p:notesMasterIdLst>
    <p:notesMasterId r:id="rId359"/>
  </p:notesMasterIdLst>
  <p:handoutMasterIdLst>
    <p:handoutMasterId r:id="rId360"/>
  </p:handoutMasterIdLst>
  <p:sldIdLst>
    <p:sldId id="5119" r:id="rId67"/>
    <p:sldId id="3295" r:id="rId68"/>
    <p:sldId id="3296" r:id="rId69"/>
    <p:sldId id="3297" r:id="rId70"/>
    <p:sldId id="2886" r:id="rId71"/>
    <p:sldId id="2887" r:id="rId72"/>
    <p:sldId id="2889" r:id="rId73"/>
    <p:sldId id="2890" r:id="rId74"/>
    <p:sldId id="2891" r:id="rId75"/>
    <p:sldId id="5124" r:id="rId76"/>
    <p:sldId id="3846" r:id="rId77"/>
    <p:sldId id="5123" r:id="rId78"/>
    <p:sldId id="5125" r:id="rId79"/>
    <p:sldId id="5126" r:id="rId80"/>
    <p:sldId id="3264" r:id="rId81"/>
    <p:sldId id="5138" r:id="rId82"/>
    <p:sldId id="2893" r:id="rId83"/>
    <p:sldId id="3660" r:id="rId84"/>
    <p:sldId id="3707" r:id="rId85"/>
    <p:sldId id="3853" r:id="rId86"/>
    <p:sldId id="3856" r:id="rId87"/>
    <p:sldId id="4143" r:id="rId88"/>
    <p:sldId id="4144" r:id="rId89"/>
    <p:sldId id="3917" r:id="rId90"/>
    <p:sldId id="4932" r:id="rId91"/>
    <p:sldId id="4698" r:id="rId92"/>
    <p:sldId id="3929" r:id="rId93"/>
    <p:sldId id="3930" r:id="rId94"/>
    <p:sldId id="3581" r:id="rId95"/>
    <p:sldId id="3582" r:id="rId96"/>
    <p:sldId id="3609" r:id="rId97"/>
    <p:sldId id="4145" r:id="rId98"/>
    <p:sldId id="3583" r:id="rId99"/>
    <p:sldId id="3614" r:id="rId100"/>
    <p:sldId id="3615" r:id="rId101"/>
    <p:sldId id="4146" r:id="rId102"/>
    <p:sldId id="5136" r:id="rId103"/>
    <p:sldId id="3584" r:id="rId104"/>
    <p:sldId id="3585" r:id="rId105"/>
    <p:sldId id="3586" r:id="rId106"/>
    <p:sldId id="3848" r:id="rId107"/>
    <p:sldId id="3710" r:id="rId108"/>
    <p:sldId id="3711" r:id="rId109"/>
    <p:sldId id="3712" r:id="rId110"/>
    <p:sldId id="3943" r:id="rId111"/>
    <p:sldId id="3944" r:id="rId112"/>
    <p:sldId id="3945" r:id="rId113"/>
    <p:sldId id="3946" r:id="rId114"/>
    <p:sldId id="3947" r:id="rId115"/>
    <p:sldId id="3948" r:id="rId116"/>
    <p:sldId id="3719" r:id="rId117"/>
    <p:sldId id="3950" r:id="rId118"/>
    <p:sldId id="3720" r:id="rId119"/>
    <p:sldId id="4838" r:id="rId120"/>
    <p:sldId id="3721" r:id="rId121"/>
    <p:sldId id="3722" r:id="rId122"/>
    <p:sldId id="1513" r:id="rId123"/>
    <p:sldId id="1512" r:id="rId124"/>
    <p:sldId id="4699" r:id="rId125"/>
    <p:sldId id="3723" r:id="rId126"/>
    <p:sldId id="3958" r:id="rId127"/>
    <p:sldId id="3978" r:id="rId128"/>
    <p:sldId id="2054" r:id="rId129"/>
    <p:sldId id="4943" r:id="rId130"/>
    <p:sldId id="5029" r:id="rId131"/>
    <p:sldId id="5028" r:id="rId132"/>
    <p:sldId id="3602" r:id="rId133"/>
    <p:sldId id="3857" r:id="rId134"/>
    <p:sldId id="5222" r:id="rId135"/>
    <p:sldId id="3983" r:id="rId136"/>
    <p:sldId id="3604" r:id="rId137"/>
    <p:sldId id="3726" r:id="rId138"/>
    <p:sldId id="3728" r:id="rId139"/>
    <p:sldId id="3855" r:id="rId140"/>
    <p:sldId id="3918" r:id="rId141"/>
    <p:sldId id="3923" r:id="rId142"/>
    <p:sldId id="3922" r:id="rId143"/>
    <p:sldId id="2637" r:id="rId144"/>
    <p:sldId id="4690" r:id="rId145"/>
    <p:sldId id="5030" r:id="rId146"/>
    <p:sldId id="3730" r:id="rId147"/>
    <p:sldId id="3731" r:id="rId148"/>
    <p:sldId id="3732" r:id="rId149"/>
    <p:sldId id="4156" r:id="rId150"/>
    <p:sldId id="4157" r:id="rId151"/>
    <p:sldId id="3735" r:id="rId152"/>
    <p:sldId id="3736" r:id="rId153"/>
    <p:sldId id="4419" r:id="rId154"/>
    <p:sldId id="4417" r:id="rId155"/>
    <p:sldId id="4418" r:id="rId156"/>
    <p:sldId id="3737" r:id="rId157"/>
    <p:sldId id="3738" r:id="rId158"/>
    <p:sldId id="3859" r:id="rId159"/>
    <p:sldId id="3860" r:id="rId160"/>
    <p:sldId id="4081" r:id="rId161"/>
    <p:sldId id="4689" r:id="rId162"/>
    <p:sldId id="3741" r:id="rId163"/>
    <p:sldId id="3742" r:id="rId164"/>
    <p:sldId id="3743" r:id="rId165"/>
    <p:sldId id="3869" r:id="rId166"/>
    <p:sldId id="3919" r:id="rId167"/>
    <p:sldId id="4160" r:id="rId168"/>
    <p:sldId id="3872" r:id="rId169"/>
    <p:sldId id="3744" r:id="rId170"/>
    <p:sldId id="3745" r:id="rId171"/>
    <p:sldId id="3746" r:id="rId172"/>
    <p:sldId id="3747" r:id="rId173"/>
    <p:sldId id="3748" r:id="rId174"/>
    <p:sldId id="3749" r:id="rId175"/>
    <p:sldId id="3873" r:id="rId176"/>
    <p:sldId id="3874" r:id="rId177"/>
    <p:sldId id="3751" r:id="rId178"/>
    <p:sldId id="3754" r:id="rId179"/>
    <p:sldId id="3756" r:id="rId180"/>
    <p:sldId id="3757" r:id="rId181"/>
    <p:sldId id="5273" r:id="rId182"/>
    <p:sldId id="4133" r:id="rId183"/>
    <p:sldId id="3875" r:id="rId184"/>
    <p:sldId id="3758" r:id="rId185"/>
    <p:sldId id="5277" r:id="rId186"/>
    <p:sldId id="4167" r:id="rId187"/>
    <p:sldId id="3790" r:id="rId188"/>
    <p:sldId id="3792" r:id="rId189"/>
    <p:sldId id="3761" r:id="rId190"/>
    <p:sldId id="3920" r:id="rId191"/>
    <p:sldId id="3999" r:id="rId192"/>
    <p:sldId id="3762" r:id="rId193"/>
    <p:sldId id="3763" r:id="rId194"/>
    <p:sldId id="5283" r:id="rId195"/>
    <p:sldId id="3764" r:id="rId196"/>
    <p:sldId id="3765" r:id="rId197"/>
    <p:sldId id="3766" r:id="rId198"/>
    <p:sldId id="3767" r:id="rId199"/>
    <p:sldId id="3768" r:id="rId200"/>
    <p:sldId id="3769" r:id="rId201"/>
    <p:sldId id="3770" r:id="rId202"/>
    <p:sldId id="3771" r:id="rId203"/>
    <p:sldId id="3772" r:id="rId204"/>
    <p:sldId id="3773" r:id="rId205"/>
    <p:sldId id="5295" r:id="rId206"/>
    <p:sldId id="4688" r:id="rId207"/>
    <p:sldId id="815" r:id="rId208"/>
    <p:sldId id="794" r:id="rId209"/>
    <p:sldId id="816" r:id="rId210"/>
    <p:sldId id="796" r:id="rId211"/>
    <p:sldId id="814" r:id="rId212"/>
    <p:sldId id="5071" r:id="rId213"/>
    <p:sldId id="5064" r:id="rId214"/>
    <p:sldId id="5065" r:id="rId215"/>
    <p:sldId id="5066" r:id="rId216"/>
    <p:sldId id="5308" r:id="rId217"/>
    <p:sldId id="5309" r:id="rId218"/>
    <p:sldId id="4829" r:id="rId219"/>
    <p:sldId id="3887" r:id="rId220"/>
    <p:sldId id="3886" r:id="rId221"/>
    <p:sldId id="3888" r:id="rId222"/>
    <p:sldId id="4279" r:id="rId223"/>
    <p:sldId id="3372" r:id="rId224"/>
    <p:sldId id="5317" r:id="rId225"/>
    <p:sldId id="3378" r:id="rId226"/>
    <p:sldId id="1416" r:id="rId227"/>
    <p:sldId id="1417" r:id="rId228"/>
    <p:sldId id="3379" r:id="rId229"/>
    <p:sldId id="3380" r:id="rId230"/>
    <p:sldId id="3381" r:id="rId231"/>
    <p:sldId id="4683" r:id="rId232"/>
    <p:sldId id="4291" r:id="rId233"/>
    <p:sldId id="1368" r:id="rId234"/>
    <p:sldId id="4902" r:id="rId235"/>
    <p:sldId id="3374" r:id="rId236"/>
    <p:sldId id="4173" r:id="rId237"/>
    <p:sldId id="4174" r:id="rId238"/>
    <p:sldId id="3324" r:id="rId239"/>
    <p:sldId id="3905" r:id="rId240"/>
    <p:sldId id="4187" r:id="rId241"/>
    <p:sldId id="4188" r:id="rId242"/>
    <p:sldId id="4215" r:id="rId243"/>
    <p:sldId id="5059" r:id="rId244"/>
    <p:sldId id="5355" r:id="rId245"/>
    <p:sldId id="3781" r:id="rId246"/>
    <p:sldId id="3782" r:id="rId247"/>
    <p:sldId id="3908" r:id="rId248"/>
    <p:sldId id="3909" r:id="rId249"/>
    <p:sldId id="3926" r:id="rId250"/>
    <p:sldId id="3786" r:id="rId251"/>
    <p:sldId id="3910" r:id="rId252"/>
    <p:sldId id="3796" r:id="rId253"/>
    <p:sldId id="3795" r:id="rId254"/>
    <p:sldId id="3906" r:id="rId255"/>
    <p:sldId id="5031" r:id="rId256"/>
    <p:sldId id="4845" r:id="rId257"/>
    <p:sldId id="2775" r:id="rId258"/>
    <p:sldId id="2776" r:id="rId259"/>
    <p:sldId id="4835" r:id="rId260"/>
    <p:sldId id="5058" r:id="rId261"/>
    <p:sldId id="5356" r:id="rId262"/>
    <p:sldId id="3911" r:id="rId263"/>
    <p:sldId id="3915" r:id="rId264"/>
    <p:sldId id="3916" r:id="rId265"/>
    <p:sldId id="4830" r:id="rId266"/>
    <p:sldId id="5035" r:id="rId267"/>
    <p:sldId id="4086" r:id="rId268"/>
    <p:sldId id="3802" r:id="rId269"/>
    <p:sldId id="3803" r:id="rId270"/>
    <p:sldId id="3804" r:id="rId271"/>
    <p:sldId id="4206" r:id="rId272"/>
    <p:sldId id="4210" r:id="rId273"/>
    <p:sldId id="3805" r:id="rId274"/>
    <p:sldId id="3806" r:id="rId275"/>
    <p:sldId id="4212" r:id="rId276"/>
    <p:sldId id="5060" r:id="rId277"/>
    <p:sldId id="5121" r:id="rId278"/>
    <p:sldId id="3807" r:id="rId279"/>
    <p:sldId id="4213" r:id="rId280"/>
    <p:sldId id="4214" r:id="rId281"/>
    <p:sldId id="3800" r:id="rId282"/>
    <p:sldId id="3695" r:id="rId283"/>
    <p:sldId id="3696" r:id="rId284"/>
    <p:sldId id="5357" r:id="rId285"/>
    <p:sldId id="5057" r:id="rId286"/>
    <p:sldId id="5358" r:id="rId287"/>
    <p:sldId id="4429" r:id="rId288"/>
    <p:sldId id="1863" r:id="rId289"/>
    <p:sldId id="1534" r:id="rId290"/>
    <p:sldId id="5371" r:id="rId291"/>
    <p:sldId id="5372" r:id="rId292"/>
    <p:sldId id="5373" r:id="rId293"/>
    <p:sldId id="5374" r:id="rId294"/>
    <p:sldId id="5375" r:id="rId295"/>
    <p:sldId id="5376" r:id="rId296"/>
    <p:sldId id="5051" r:id="rId297"/>
    <p:sldId id="5052" r:id="rId298"/>
    <p:sldId id="5053" r:id="rId299"/>
    <p:sldId id="4929" r:id="rId300"/>
    <p:sldId id="4930" r:id="rId301"/>
    <p:sldId id="4931" r:id="rId302"/>
    <p:sldId id="3143" r:id="rId303"/>
    <p:sldId id="3144" r:id="rId304"/>
    <p:sldId id="3145" r:id="rId305"/>
    <p:sldId id="3146" r:id="rId306"/>
    <p:sldId id="3147" r:id="rId307"/>
    <p:sldId id="4682" r:id="rId308"/>
    <p:sldId id="3878" r:id="rId309"/>
    <p:sldId id="3879" r:id="rId310"/>
    <p:sldId id="3880" r:id="rId311"/>
    <p:sldId id="3881" r:id="rId312"/>
    <p:sldId id="3882" r:id="rId313"/>
    <p:sldId id="3460" r:id="rId314"/>
    <p:sldId id="833" r:id="rId315"/>
    <p:sldId id="849" r:id="rId316"/>
    <p:sldId id="850" r:id="rId317"/>
    <p:sldId id="851" r:id="rId318"/>
    <p:sldId id="852" r:id="rId319"/>
    <p:sldId id="706" r:id="rId320"/>
    <p:sldId id="739" r:id="rId321"/>
    <p:sldId id="731" r:id="rId322"/>
    <p:sldId id="740" r:id="rId323"/>
    <p:sldId id="611" r:id="rId324"/>
    <p:sldId id="823" r:id="rId325"/>
    <p:sldId id="831" r:id="rId326"/>
    <p:sldId id="830" r:id="rId327"/>
    <p:sldId id="779" r:id="rId328"/>
    <p:sldId id="832" r:id="rId329"/>
    <p:sldId id="734" r:id="rId330"/>
    <p:sldId id="839" r:id="rId331"/>
    <p:sldId id="811" r:id="rId332"/>
    <p:sldId id="622" r:id="rId333"/>
    <p:sldId id="826" r:id="rId334"/>
    <p:sldId id="771" r:id="rId335"/>
    <p:sldId id="753" r:id="rId336"/>
    <p:sldId id="776" r:id="rId337"/>
    <p:sldId id="649" r:id="rId338"/>
    <p:sldId id="853" r:id="rId339"/>
    <p:sldId id="841" r:id="rId340"/>
    <p:sldId id="652" r:id="rId341"/>
    <p:sldId id="847" r:id="rId342"/>
    <p:sldId id="819" r:id="rId343"/>
    <p:sldId id="769" r:id="rId344"/>
    <p:sldId id="854" r:id="rId345"/>
    <p:sldId id="845" r:id="rId346"/>
    <p:sldId id="843" r:id="rId347"/>
    <p:sldId id="862" r:id="rId348"/>
    <p:sldId id="863" r:id="rId349"/>
    <p:sldId id="864" r:id="rId350"/>
    <p:sldId id="870" r:id="rId351"/>
    <p:sldId id="695" r:id="rId352"/>
    <p:sldId id="763" r:id="rId353"/>
    <p:sldId id="678" r:id="rId354"/>
    <p:sldId id="817" r:id="rId355"/>
    <p:sldId id="698" r:id="rId356"/>
    <p:sldId id="824" r:id="rId357"/>
    <p:sldId id="871" r:id="rId358"/>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432FF"/>
    <a:srgbClr val="FF00C4"/>
    <a:srgbClr val="1A5712"/>
    <a:srgbClr val="948A54"/>
    <a:srgbClr val="2A55D6"/>
    <a:srgbClr val="8C0000"/>
    <a:srgbClr val="663D63"/>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237" autoAdjust="0"/>
    <p:restoredTop sz="99433" autoAdjust="0"/>
  </p:normalViewPr>
  <p:slideViewPr>
    <p:cSldViewPr>
      <p:cViewPr varScale="1">
        <p:scale>
          <a:sx n="93" d="100"/>
          <a:sy n="93" d="100"/>
        </p:scale>
        <p:origin x="976" y="20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51.xml"/><Relationship Id="rId299" Type="http://schemas.openxmlformats.org/officeDocument/2006/relationships/slide" Target="slides/slide233.xml"/><Relationship Id="rId21" Type="http://schemas.openxmlformats.org/officeDocument/2006/relationships/slideMaster" Target="slideMasters/slideMaster21.xml"/><Relationship Id="rId63" Type="http://schemas.openxmlformats.org/officeDocument/2006/relationships/slideMaster" Target="slideMasters/slideMaster63.xml"/><Relationship Id="rId159" Type="http://schemas.openxmlformats.org/officeDocument/2006/relationships/slide" Target="slides/slide93.xml"/><Relationship Id="rId324" Type="http://schemas.openxmlformats.org/officeDocument/2006/relationships/slide" Target="slides/slide258.xml"/><Relationship Id="rId170" Type="http://schemas.openxmlformats.org/officeDocument/2006/relationships/slide" Target="slides/slide104.xml"/><Relationship Id="rId226" Type="http://schemas.openxmlformats.org/officeDocument/2006/relationships/slide" Target="slides/slide160.xml"/><Relationship Id="rId268" Type="http://schemas.openxmlformats.org/officeDocument/2006/relationships/slide" Target="slides/slide202.xml"/><Relationship Id="rId32" Type="http://schemas.openxmlformats.org/officeDocument/2006/relationships/slideMaster" Target="slideMasters/slideMaster32.xml"/><Relationship Id="rId74" Type="http://schemas.openxmlformats.org/officeDocument/2006/relationships/slide" Target="slides/slide8.xml"/><Relationship Id="rId128" Type="http://schemas.openxmlformats.org/officeDocument/2006/relationships/slide" Target="slides/slide62.xml"/><Relationship Id="rId335" Type="http://schemas.openxmlformats.org/officeDocument/2006/relationships/slide" Target="slides/slide269.xml"/><Relationship Id="rId5" Type="http://schemas.openxmlformats.org/officeDocument/2006/relationships/slideMaster" Target="slideMasters/slideMaster5.xml"/><Relationship Id="rId181" Type="http://schemas.openxmlformats.org/officeDocument/2006/relationships/slide" Target="slides/slide115.xml"/><Relationship Id="rId237" Type="http://schemas.openxmlformats.org/officeDocument/2006/relationships/slide" Target="slides/slide171.xml"/><Relationship Id="rId279" Type="http://schemas.openxmlformats.org/officeDocument/2006/relationships/slide" Target="slides/slide213.xml"/><Relationship Id="rId43" Type="http://schemas.openxmlformats.org/officeDocument/2006/relationships/slideMaster" Target="slideMasters/slideMaster43.xml"/><Relationship Id="rId139" Type="http://schemas.openxmlformats.org/officeDocument/2006/relationships/slide" Target="slides/slide73.xml"/><Relationship Id="rId290" Type="http://schemas.openxmlformats.org/officeDocument/2006/relationships/slide" Target="slides/slide224.xml"/><Relationship Id="rId304" Type="http://schemas.openxmlformats.org/officeDocument/2006/relationships/slide" Target="slides/slide238.xml"/><Relationship Id="rId346" Type="http://schemas.openxmlformats.org/officeDocument/2006/relationships/slide" Target="slides/slide280.xml"/><Relationship Id="rId85" Type="http://schemas.openxmlformats.org/officeDocument/2006/relationships/slide" Target="slides/slide19.xml"/><Relationship Id="rId150" Type="http://schemas.openxmlformats.org/officeDocument/2006/relationships/slide" Target="slides/slide84.xml"/><Relationship Id="rId192" Type="http://schemas.openxmlformats.org/officeDocument/2006/relationships/slide" Target="slides/slide126.xml"/><Relationship Id="rId206" Type="http://schemas.openxmlformats.org/officeDocument/2006/relationships/slide" Target="slides/slide140.xml"/><Relationship Id="rId248" Type="http://schemas.openxmlformats.org/officeDocument/2006/relationships/slide" Target="slides/slide182.xml"/><Relationship Id="rId12" Type="http://schemas.openxmlformats.org/officeDocument/2006/relationships/slideMaster" Target="slideMasters/slideMaster12.xml"/><Relationship Id="rId108" Type="http://schemas.openxmlformats.org/officeDocument/2006/relationships/slide" Target="slides/slide42.xml"/><Relationship Id="rId315" Type="http://schemas.openxmlformats.org/officeDocument/2006/relationships/slide" Target="slides/slide249.xml"/><Relationship Id="rId357" Type="http://schemas.openxmlformats.org/officeDocument/2006/relationships/slide" Target="slides/slide291.xml"/><Relationship Id="rId54" Type="http://schemas.openxmlformats.org/officeDocument/2006/relationships/slideMaster" Target="slideMasters/slideMaster54.xml"/><Relationship Id="rId96" Type="http://schemas.openxmlformats.org/officeDocument/2006/relationships/slide" Target="slides/slide30.xml"/><Relationship Id="rId161" Type="http://schemas.openxmlformats.org/officeDocument/2006/relationships/slide" Target="slides/slide95.xml"/><Relationship Id="rId217" Type="http://schemas.openxmlformats.org/officeDocument/2006/relationships/slide" Target="slides/slide151.xml"/><Relationship Id="rId259" Type="http://schemas.openxmlformats.org/officeDocument/2006/relationships/slide" Target="slides/slide193.xml"/><Relationship Id="rId23" Type="http://schemas.openxmlformats.org/officeDocument/2006/relationships/slideMaster" Target="slideMasters/slideMaster23.xml"/><Relationship Id="rId119" Type="http://schemas.openxmlformats.org/officeDocument/2006/relationships/slide" Target="slides/slide53.xml"/><Relationship Id="rId270" Type="http://schemas.openxmlformats.org/officeDocument/2006/relationships/slide" Target="slides/slide204.xml"/><Relationship Id="rId326" Type="http://schemas.openxmlformats.org/officeDocument/2006/relationships/slide" Target="slides/slide260.xml"/><Relationship Id="rId65" Type="http://schemas.openxmlformats.org/officeDocument/2006/relationships/slideMaster" Target="slideMasters/slideMaster65.xml"/><Relationship Id="rId130" Type="http://schemas.openxmlformats.org/officeDocument/2006/relationships/slide" Target="slides/slide64.xml"/><Relationship Id="rId172" Type="http://schemas.openxmlformats.org/officeDocument/2006/relationships/slide" Target="slides/slide106.xml"/><Relationship Id="rId228" Type="http://schemas.openxmlformats.org/officeDocument/2006/relationships/slide" Target="slides/slide162.xml"/><Relationship Id="rId281" Type="http://schemas.openxmlformats.org/officeDocument/2006/relationships/slide" Target="slides/slide215.xml"/><Relationship Id="rId337" Type="http://schemas.openxmlformats.org/officeDocument/2006/relationships/slide" Target="slides/slide271.xml"/><Relationship Id="rId34" Type="http://schemas.openxmlformats.org/officeDocument/2006/relationships/slideMaster" Target="slideMasters/slideMaster34.xml"/><Relationship Id="rId76" Type="http://schemas.openxmlformats.org/officeDocument/2006/relationships/slide" Target="slides/slide10.xml"/><Relationship Id="rId141" Type="http://schemas.openxmlformats.org/officeDocument/2006/relationships/slide" Target="slides/slide75.xml"/><Relationship Id="rId7" Type="http://schemas.openxmlformats.org/officeDocument/2006/relationships/slideMaster" Target="slideMasters/slideMaster7.xml"/><Relationship Id="rId183" Type="http://schemas.openxmlformats.org/officeDocument/2006/relationships/slide" Target="slides/slide117.xml"/><Relationship Id="rId239" Type="http://schemas.openxmlformats.org/officeDocument/2006/relationships/slide" Target="slides/slide173.xml"/><Relationship Id="rId250" Type="http://schemas.openxmlformats.org/officeDocument/2006/relationships/slide" Target="slides/slide184.xml"/><Relationship Id="rId292" Type="http://schemas.openxmlformats.org/officeDocument/2006/relationships/slide" Target="slides/slide226.xml"/><Relationship Id="rId306" Type="http://schemas.openxmlformats.org/officeDocument/2006/relationships/slide" Target="slides/slide240.xml"/><Relationship Id="rId45" Type="http://schemas.openxmlformats.org/officeDocument/2006/relationships/slideMaster" Target="slideMasters/slideMaster45.xml"/><Relationship Id="rId87" Type="http://schemas.openxmlformats.org/officeDocument/2006/relationships/slide" Target="slides/slide21.xml"/><Relationship Id="rId110" Type="http://schemas.openxmlformats.org/officeDocument/2006/relationships/slide" Target="slides/slide44.xml"/><Relationship Id="rId348" Type="http://schemas.openxmlformats.org/officeDocument/2006/relationships/slide" Target="slides/slide282.xml"/><Relationship Id="rId152" Type="http://schemas.openxmlformats.org/officeDocument/2006/relationships/slide" Target="slides/slide86.xml"/><Relationship Id="rId194" Type="http://schemas.openxmlformats.org/officeDocument/2006/relationships/slide" Target="slides/slide128.xml"/><Relationship Id="rId208" Type="http://schemas.openxmlformats.org/officeDocument/2006/relationships/slide" Target="slides/slide142.xml"/><Relationship Id="rId261" Type="http://schemas.openxmlformats.org/officeDocument/2006/relationships/slide" Target="slides/slide195.xml"/><Relationship Id="rId14" Type="http://schemas.openxmlformats.org/officeDocument/2006/relationships/slideMaster" Target="slideMasters/slideMaster14.xml"/><Relationship Id="rId56" Type="http://schemas.openxmlformats.org/officeDocument/2006/relationships/slideMaster" Target="slideMasters/slideMaster56.xml"/><Relationship Id="rId317" Type="http://schemas.openxmlformats.org/officeDocument/2006/relationships/slide" Target="slides/slide251.xml"/><Relationship Id="rId359" Type="http://schemas.openxmlformats.org/officeDocument/2006/relationships/notesMaster" Target="notesMasters/notesMaster1.xml"/><Relationship Id="rId98" Type="http://schemas.openxmlformats.org/officeDocument/2006/relationships/slide" Target="slides/slide32.xml"/><Relationship Id="rId121" Type="http://schemas.openxmlformats.org/officeDocument/2006/relationships/slide" Target="slides/slide55.xml"/><Relationship Id="rId163" Type="http://schemas.openxmlformats.org/officeDocument/2006/relationships/slide" Target="slides/slide97.xml"/><Relationship Id="rId219" Type="http://schemas.openxmlformats.org/officeDocument/2006/relationships/slide" Target="slides/slide153.xml"/><Relationship Id="rId230" Type="http://schemas.openxmlformats.org/officeDocument/2006/relationships/slide" Target="slides/slide164.xml"/><Relationship Id="rId25" Type="http://schemas.openxmlformats.org/officeDocument/2006/relationships/slideMaster" Target="slideMasters/slideMaster25.xml"/><Relationship Id="rId67" Type="http://schemas.openxmlformats.org/officeDocument/2006/relationships/slide" Target="slides/slide1.xml"/><Relationship Id="rId272" Type="http://schemas.openxmlformats.org/officeDocument/2006/relationships/slide" Target="slides/slide206.xml"/><Relationship Id="rId328" Type="http://schemas.openxmlformats.org/officeDocument/2006/relationships/slide" Target="slides/slide262.xml"/><Relationship Id="rId88" Type="http://schemas.openxmlformats.org/officeDocument/2006/relationships/slide" Target="slides/slide22.xml"/><Relationship Id="rId111" Type="http://schemas.openxmlformats.org/officeDocument/2006/relationships/slide" Target="slides/slide45.xml"/><Relationship Id="rId132" Type="http://schemas.openxmlformats.org/officeDocument/2006/relationships/slide" Target="slides/slide66.xml"/><Relationship Id="rId153" Type="http://schemas.openxmlformats.org/officeDocument/2006/relationships/slide" Target="slides/slide87.xml"/><Relationship Id="rId174" Type="http://schemas.openxmlformats.org/officeDocument/2006/relationships/slide" Target="slides/slide108.xml"/><Relationship Id="rId195" Type="http://schemas.openxmlformats.org/officeDocument/2006/relationships/slide" Target="slides/slide129.xml"/><Relationship Id="rId209" Type="http://schemas.openxmlformats.org/officeDocument/2006/relationships/slide" Target="slides/slide143.xml"/><Relationship Id="rId360" Type="http://schemas.openxmlformats.org/officeDocument/2006/relationships/handoutMaster" Target="handoutMasters/handoutMaster1.xml"/><Relationship Id="rId220" Type="http://schemas.openxmlformats.org/officeDocument/2006/relationships/slide" Target="slides/slide154.xml"/><Relationship Id="rId241" Type="http://schemas.openxmlformats.org/officeDocument/2006/relationships/slide" Target="slides/slide175.xml"/><Relationship Id="rId15" Type="http://schemas.openxmlformats.org/officeDocument/2006/relationships/slideMaster" Target="slideMasters/slideMaster15.xml"/><Relationship Id="rId36" Type="http://schemas.openxmlformats.org/officeDocument/2006/relationships/slideMaster" Target="slideMasters/slideMaster36.xml"/><Relationship Id="rId57" Type="http://schemas.openxmlformats.org/officeDocument/2006/relationships/slideMaster" Target="slideMasters/slideMaster57.xml"/><Relationship Id="rId262" Type="http://schemas.openxmlformats.org/officeDocument/2006/relationships/slide" Target="slides/slide196.xml"/><Relationship Id="rId283" Type="http://schemas.openxmlformats.org/officeDocument/2006/relationships/slide" Target="slides/slide217.xml"/><Relationship Id="rId318" Type="http://schemas.openxmlformats.org/officeDocument/2006/relationships/slide" Target="slides/slide252.xml"/><Relationship Id="rId339" Type="http://schemas.openxmlformats.org/officeDocument/2006/relationships/slide" Target="slides/slide273.xml"/><Relationship Id="rId78" Type="http://schemas.openxmlformats.org/officeDocument/2006/relationships/slide" Target="slides/slide12.xml"/><Relationship Id="rId99" Type="http://schemas.openxmlformats.org/officeDocument/2006/relationships/slide" Target="slides/slide33.xml"/><Relationship Id="rId101" Type="http://schemas.openxmlformats.org/officeDocument/2006/relationships/slide" Target="slides/slide35.xml"/><Relationship Id="rId122" Type="http://schemas.openxmlformats.org/officeDocument/2006/relationships/slide" Target="slides/slide56.xml"/><Relationship Id="rId143" Type="http://schemas.openxmlformats.org/officeDocument/2006/relationships/slide" Target="slides/slide77.xml"/><Relationship Id="rId164" Type="http://schemas.openxmlformats.org/officeDocument/2006/relationships/slide" Target="slides/slide98.xml"/><Relationship Id="rId185" Type="http://schemas.openxmlformats.org/officeDocument/2006/relationships/slide" Target="slides/slide119.xml"/><Relationship Id="rId350" Type="http://schemas.openxmlformats.org/officeDocument/2006/relationships/slide" Target="slides/slide284.xml"/><Relationship Id="rId9" Type="http://schemas.openxmlformats.org/officeDocument/2006/relationships/slideMaster" Target="slideMasters/slideMaster9.xml"/><Relationship Id="rId210" Type="http://schemas.openxmlformats.org/officeDocument/2006/relationships/slide" Target="slides/slide144.xml"/><Relationship Id="rId26" Type="http://schemas.openxmlformats.org/officeDocument/2006/relationships/slideMaster" Target="slideMasters/slideMaster26.xml"/><Relationship Id="rId231" Type="http://schemas.openxmlformats.org/officeDocument/2006/relationships/slide" Target="slides/slide165.xml"/><Relationship Id="rId252" Type="http://schemas.openxmlformats.org/officeDocument/2006/relationships/slide" Target="slides/slide186.xml"/><Relationship Id="rId273" Type="http://schemas.openxmlformats.org/officeDocument/2006/relationships/slide" Target="slides/slide207.xml"/><Relationship Id="rId294" Type="http://schemas.openxmlformats.org/officeDocument/2006/relationships/slide" Target="slides/slide228.xml"/><Relationship Id="rId308" Type="http://schemas.openxmlformats.org/officeDocument/2006/relationships/slide" Target="slides/slide242.xml"/><Relationship Id="rId329" Type="http://schemas.openxmlformats.org/officeDocument/2006/relationships/slide" Target="slides/slide263.xml"/><Relationship Id="rId47" Type="http://schemas.openxmlformats.org/officeDocument/2006/relationships/slideMaster" Target="slideMasters/slideMaster47.xml"/><Relationship Id="rId68" Type="http://schemas.openxmlformats.org/officeDocument/2006/relationships/slide" Target="slides/slide2.xml"/><Relationship Id="rId89" Type="http://schemas.openxmlformats.org/officeDocument/2006/relationships/slide" Target="slides/slide23.xml"/><Relationship Id="rId112" Type="http://schemas.openxmlformats.org/officeDocument/2006/relationships/slide" Target="slides/slide46.xml"/><Relationship Id="rId133" Type="http://schemas.openxmlformats.org/officeDocument/2006/relationships/slide" Target="slides/slide67.xml"/><Relationship Id="rId154" Type="http://schemas.openxmlformats.org/officeDocument/2006/relationships/slide" Target="slides/slide88.xml"/><Relationship Id="rId175" Type="http://schemas.openxmlformats.org/officeDocument/2006/relationships/slide" Target="slides/slide109.xml"/><Relationship Id="rId340" Type="http://schemas.openxmlformats.org/officeDocument/2006/relationships/slide" Target="slides/slide274.xml"/><Relationship Id="rId361" Type="http://schemas.openxmlformats.org/officeDocument/2006/relationships/presProps" Target="presProps.xml"/><Relationship Id="rId196" Type="http://schemas.openxmlformats.org/officeDocument/2006/relationships/slide" Target="slides/slide130.xml"/><Relationship Id="rId200" Type="http://schemas.openxmlformats.org/officeDocument/2006/relationships/slide" Target="slides/slide134.xml"/><Relationship Id="rId16" Type="http://schemas.openxmlformats.org/officeDocument/2006/relationships/slideMaster" Target="slideMasters/slideMaster16.xml"/><Relationship Id="rId221" Type="http://schemas.openxmlformats.org/officeDocument/2006/relationships/slide" Target="slides/slide155.xml"/><Relationship Id="rId242" Type="http://schemas.openxmlformats.org/officeDocument/2006/relationships/slide" Target="slides/slide176.xml"/><Relationship Id="rId263" Type="http://schemas.openxmlformats.org/officeDocument/2006/relationships/slide" Target="slides/slide197.xml"/><Relationship Id="rId284" Type="http://schemas.openxmlformats.org/officeDocument/2006/relationships/slide" Target="slides/slide218.xml"/><Relationship Id="rId319" Type="http://schemas.openxmlformats.org/officeDocument/2006/relationships/slide" Target="slides/slide253.xml"/><Relationship Id="rId37" Type="http://schemas.openxmlformats.org/officeDocument/2006/relationships/slideMaster" Target="slideMasters/slideMaster37.xml"/><Relationship Id="rId58" Type="http://schemas.openxmlformats.org/officeDocument/2006/relationships/slideMaster" Target="slideMasters/slideMaster58.xml"/><Relationship Id="rId79" Type="http://schemas.openxmlformats.org/officeDocument/2006/relationships/slide" Target="slides/slide13.xml"/><Relationship Id="rId102" Type="http://schemas.openxmlformats.org/officeDocument/2006/relationships/slide" Target="slides/slide36.xml"/><Relationship Id="rId123" Type="http://schemas.openxmlformats.org/officeDocument/2006/relationships/slide" Target="slides/slide57.xml"/><Relationship Id="rId144" Type="http://schemas.openxmlformats.org/officeDocument/2006/relationships/slide" Target="slides/slide78.xml"/><Relationship Id="rId330" Type="http://schemas.openxmlformats.org/officeDocument/2006/relationships/slide" Target="slides/slide264.xml"/><Relationship Id="rId90" Type="http://schemas.openxmlformats.org/officeDocument/2006/relationships/slide" Target="slides/slide24.xml"/><Relationship Id="rId165" Type="http://schemas.openxmlformats.org/officeDocument/2006/relationships/slide" Target="slides/slide99.xml"/><Relationship Id="rId186" Type="http://schemas.openxmlformats.org/officeDocument/2006/relationships/slide" Target="slides/slide120.xml"/><Relationship Id="rId351" Type="http://schemas.openxmlformats.org/officeDocument/2006/relationships/slide" Target="slides/slide285.xml"/><Relationship Id="rId211" Type="http://schemas.openxmlformats.org/officeDocument/2006/relationships/slide" Target="slides/slide145.xml"/><Relationship Id="rId232" Type="http://schemas.openxmlformats.org/officeDocument/2006/relationships/slide" Target="slides/slide166.xml"/><Relationship Id="rId253" Type="http://schemas.openxmlformats.org/officeDocument/2006/relationships/slide" Target="slides/slide187.xml"/><Relationship Id="rId274" Type="http://schemas.openxmlformats.org/officeDocument/2006/relationships/slide" Target="slides/slide208.xml"/><Relationship Id="rId295" Type="http://schemas.openxmlformats.org/officeDocument/2006/relationships/slide" Target="slides/slide229.xml"/><Relationship Id="rId309" Type="http://schemas.openxmlformats.org/officeDocument/2006/relationships/slide" Target="slides/slide243.xml"/><Relationship Id="rId27" Type="http://schemas.openxmlformats.org/officeDocument/2006/relationships/slideMaster" Target="slideMasters/slideMaster27.xml"/><Relationship Id="rId48" Type="http://schemas.openxmlformats.org/officeDocument/2006/relationships/slideMaster" Target="slideMasters/slideMaster48.xml"/><Relationship Id="rId69" Type="http://schemas.openxmlformats.org/officeDocument/2006/relationships/slide" Target="slides/slide3.xml"/><Relationship Id="rId113" Type="http://schemas.openxmlformats.org/officeDocument/2006/relationships/slide" Target="slides/slide47.xml"/><Relationship Id="rId134" Type="http://schemas.openxmlformats.org/officeDocument/2006/relationships/slide" Target="slides/slide68.xml"/><Relationship Id="rId320" Type="http://schemas.openxmlformats.org/officeDocument/2006/relationships/slide" Target="slides/slide254.xml"/><Relationship Id="rId80" Type="http://schemas.openxmlformats.org/officeDocument/2006/relationships/slide" Target="slides/slide14.xml"/><Relationship Id="rId155" Type="http://schemas.openxmlformats.org/officeDocument/2006/relationships/slide" Target="slides/slide89.xml"/><Relationship Id="rId176" Type="http://schemas.openxmlformats.org/officeDocument/2006/relationships/slide" Target="slides/slide110.xml"/><Relationship Id="rId197" Type="http://schemas.openxmlformats.org/officeDocument/2006/relationships/slide" Target="slides/slide131.xml"/><Relationship Id="rId341" Type="http://schemas.openxmlformats.org/officeDocument/2006/relationships/slide" Target="slides/slide275.xml"/><Relationship Id="rId362" Type="http://schemas.openxmlformats.org/officeDocument/2006/relationships/viewProps" Target="viewProps.xml"/><Relationship Id="rId201" Type="http://schemas.openxmlformats.org/officeDocument/2006/relationships/slide" Target="slides/slide135.xml"/><Relationship Id="rId222" Type="http://schemas.openxmlformats.org/officeDocument/2006/relationships/slide" Target="slides/slide156.xml"/><Relationship Id="rId243" Type="http://schemas.openxmlformats.org/officeDocument/2006/relationships/slide" Target="slides/slide177.xml"/><Relationship Id="rId264" Type="http://schemas.openxmlformats.org/officeDocument/2006/relationships/slide" Target="slides/slide198.xml"/><Relationship Id="rId285" Type="http://schemas.openxmlformats.org/officeDocument/2006/relationships/slide" Target="slides/slide219.xml"/><Relationship Id="rId17" Type="http://schemas.openxmlformats.org/officeDocument/2006/relationships/slideMaster" Target="slideMasters/slideMaster17.xml"/><Relationship Id="rId38" Type="http://schemas.openxmlformats.org/officeDocument/2006/relationships/slideMaster" Target="slideMasters/slideMaster38.xml"/><Relationship Id="rId59" Type="http://schemas.openxmlformats.org/officeDocument/2006/relationships/slideMaster" Target="slideMasters/slideMaster59.xml"/><Relationship Id="rId103" Type="http://schemas.openxmlformats.org/officeDocument/2006/relationships/slide" Target="slides/slide37.xml"/><Relationship Id="rId124" Type="http://schemas.openxmlformats.org/officeDocument/2006/relationships/slide" Target="slides/slide58.xml"/><Relationship Id="rId310" Type="http://schemas.openxmlformats.org/officeDocument/2006/relationships/slide" Target="slides/slide244.xml"/><Relationship Id="rId70" Type="http://schemas.openxmlformats.org/officeDocument/2006/relationships/slide" Target="slides/slide4.xml"/><Relationship Id="rId91" Type="http://schemas.openxmlformats.org/officeDocument/2006/relationships/slide" Target="slides/slide25.xml"/><Relationship Id="rId145" Type="http://schemas.openxmlformats.org/officeDocument/2006/relationships/slide" Target="slides/slide79.xml"/><Relationship Id="rId166" Type="http://schemas.openxmlformats.org/officeDocument/2006/relationships/slide" Target="slides/slide100.xml"/><Relationship Id="rId187" Type="http://schemas.openxmlformats.org/officeDocument/2006/relationships/slide" Target="slides/slide121.xml"/><Relationship Id="rId331" Type="http://schemas.openxmlformats.org/officeDocument/2006/relationships/slide" Target="slides/slide265.xml"/><Relationship Id="rId352" Type="http://schemas.openxmlformats.org/officeDocument/2006/relationships/slide" Target="slides/slide286.xml"/><Relationship Id="rId1" Type="http://schemas.openxmlformats.org/officeDocument/2006/relationships/slideMaster" Target="slideMasters/slideMaster1.xml"/><Relationship Id="rId212" Type="http://schemas.openxmlformats.org/officeDocument/2006/relationships/slide" Target="slides/slide146.xml"/><Relationship Id="rId233" Type="http://schemas.openxmlformats.org/officeDocument/2006/relationships/slide" Target="slides/slide167.xml"/><Relationship Id="rId254" Type="http://schemas.openxmlformats.org/officeDocument/2006/relationships/slide" Target="slides/slide188.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48.xml"/><Relationship Id="rId275" Type="http://schemas.openxmlformats.org/officeDocument/2006/relationships/slide" Target="slides/slide209.xml"/><Relationship Id="rId296" Type="http://schemas.openxmlformats.org/officeDocument/2006/relationships/slide" Target="slides/slide230.xml"/><Relationship Id="rId300" Type="http://schemas.openxmlformats.org/officeDocument/2006/relationships/slide" Target="slides/slide234.xml"/><Relationship Id="rId60" Type="http://schemas.openxmlformats.org/officeDocument/2006/relationships/slideMaster" Target="slideMasters/slideMaster60.xml"/><Relationship Id="rId81" Type="http://schemas.openxmlformats.org/officeDocument/2006/relationships/slide" Target="slides/slide15.xml"/><Relationship Id="rId135" Type="http://schemas.openxmlformats.org/officeDocument/2006/relationships/slide" Target="slides/slide69.xml"/><Relationship Id="rId156" Type="http://schemas.openxmlformats.org/officeDocument/2006/relationships/slide" Target="slides/slide90.xml"/><Relationship Id="rId177" Type="http://schemas.openxmlformats.org/officeDocument/2006/relationships/slide" Target="slides/slide111.xml"/><Relationship Id="rId198" Type="http://schemas.openxmlformats.org/officeDocument/2006/relationships/slide" Target="slides/slide132.xml"/><Relationship Id="rId321" Type="http://schemas.openxmlformats.org/officeDocument/2006/relationships/slide" Target="slides/slide255.xml"/><Relationship Id="rId342" Type="http://schemas.openxmlformats.org/officeDocument/2006/relationships/slide" Target="slides/slide276.xml"/><Relationship Id="rId363" Type="http://schemas.openxmlformats.org/officeDocument/2006/relationships/theme" Target="theme/theme1.xml"/><Relationship Id="rId202" Type="http://schemas.openxmlformats.org/officeDocument/2006/relationships/slide" Target="slides/slide136.xml"/><Relationship Id="rId223" Type="http://schemas.openxmlformats.org/officeDocument/2006/relationships/slide" Target="slides/slide157.xml"/><Relationship Id="rId244" Type="http://schemas.openxmlformats.org/officeDocument/2006/relationships/slide" Target="slides/slide178.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265" Type="http://schemas.openxmlformats.org/officeDocument/2006/relationships/slide" Target="slides/slide199.xml"/><Relationship Id="rId286" Type="http://schemas.openxmlformats.org/officeDocument/2006/relationships/slide" Target="slides/slide220.xml"/><Relationship Id="rId50" Type="http://schemas.openxmlformats.org/officeDocument/2006/relationships/slideMaster" Target="slideMasters/slideMaster50.xml"/><Relationship Id="rId104" Type="http://schemas.openxmlformats.org/officeDocument/2006/relationships/slide" Target="slides/slide38.xml"/><Relationship Id="rId125" Type="http://schemas.openxmlformats.org/officeDocument/2006/relationships/slide" Target="slides/slide59.xml"/><Relationship Id="rId146" Type="http://schemas.openxmlformats.org/officeDocument/2006/relationships/slide" Target="slides/slide80.xml"/><Relationship Id="rId167" Type="http://schemas.openxmlformats.org/officeDocument/2006/relationships/slide" Target="slides/slide101.xml"/><Relationship Id="rId188" Type="http://schemas.openxmlformats.org/officeDocument/2006/relationships/slide" Target="slides/slide122.xml"/><Relationship Id="rId311" Type="http://schemas.openxmlformats.org/officeDocument/2006/relationships/slide" Target="slides/slide245.xml"/><Relationship Id="rId332" Type="http://schemas.openxmlformats.org/officeDocument/2006/relationships/slide" Target="slides/slide266.xml"/><Relationship Id="rId353" Type="http://schemas.openxmlformats.org/officeDocument/2006/relationships/slide" Target="slides/slide287.xml"/><Relationship Id="rId71" Type="http://schemas.openxmlformats.org/officeDocument/2006/relationships/slide" Target="slides/slide5.xml"/><Relationship Id="rId92" Type="http://schemas.openxmlformats.org/officeDocument/2006/relationships/slide" Target="slides/slide26.xml"/><Relationship Id="rId213" Type="http://schemas.openxmlformats.org/officeDocument/2006/relationships/slide" Target="slides/slide147.xml"/><Relationship Id="rId234" Type="http://schemas.openxmlformats.org/officeDocument/2006/relationships/slide" Target="slides/slide168.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55" Type="http://schemas.openxmlformats.org/officeDocument/2006/relationships/slide" Target="slides/slide189.xml"/><Relationship Id="rId276" Type="http://schemas.openxmlformats.org/officeDocument/2006/relationships/slide" Target="slides/slide210.xml"/><Relationship Id="rId297" Type="http://schemas.openxmlformats.org/officeDocument/2006/relationships/slide" Target="slides/slide231.xml"/><Relationship Id="rId40" Type="http://schemas.openxmlformats.org/officeDocument/2006/relationships/slideMaster" Target="slideMasters/slideMaster40.xml"/><Relationship Id="rId115" Type="http://schemas.openxmlformats.org/officeDocument/2006/relationships/slide" Target="slides/slide49.xml"/><Relationship Id="rId136" Type="http://schemas.openxmlformats.org/officeDocument/2006/relationships/slide" Target="slides/slide70.xml"/><Relationship Id="rId157" Type="http://schemas.openxmlformats.org/officeDocument/2006/relationships/slide" Target="slides/slide91.xml"/><Relationship Id="rId178" Type="http://schemas.openxmlformats.org/officeDocument/2006/relationships/slide" Target="slides/slide112.xml"/><Relationship Id="rId301" Type="http://schemas.openxmlformats.org/officeDocument/2006/relationships/slide" Target="slides/slide235.xml"/><Relationship Id="rId322" Type="http://schemas.openxmlformats.org/officeDocument/2006/relationships/slide" Target="slides/slide256.xml"/><Relationship Id="rId343" Type="http://schemas.openxmlformats.org/officeDocument/2006/relationships/slide" Target="slides/slide277.xml"/><Relationship Id="rId364" Type="http://schemas.openxmlformats.org/officeDocument/2006/relationships/tableStyles" Target="tableStyles.xml"/><Relationship Id="rId61" Type="http://schemas.openxmlformats.org/officeDocument/2006/relationships/slideMaster" Target="slideMasters/slideMaster61.xml"/><Relationship Id="rId82" Type="http://schemas.openxmlformats.org/officeDocument/2006/relationships/slide" Target="slides/slide16.xml"/><Relationship Id="rId199" Type="http://schemas.openxmlformats.org/officeDocument/2006/relationships/slide" Target="slides/slide133.xml"/><Relationship Id="rId203" Type="http://schemas.openxmlformats.org/officeDocument/2006/relationships/slide" Target="slides/slide137.xml"/><Relationship Id="rId19" Type="http://schemas.openxmlformats.org/officeDocument/2006/relationships/slideMaster" Target="slideMasters/slideMaster19.xml"/><Relationship Id="rId224" Type="http://schemas.openxmlformats.org/officeDocument/2006/relationships/slide" Target="slides/slide158.xml"/><Relationship Id="rId245" Type="http://schemas.openxmlformats.org/officeDocument/2006/relationships/slide" Target="slides/slide179.xml"/><Relationship Id="rId266" Type="http://schemas.openxmlformats.org/officeDocument/2006/relationships/slide" Target="slides/slide200.xml"/><Relationship Id="rId287" Type="http://schemas.openxmlformats.org/officeDocument/2006/relationships/slide" Target="slides/slide221.xml"/><Relationship Id="rId30" Type="http://schemas.openxmlformats.org/officeDocument/2006/relationships/slideMaster" Target="slideMasters/slideMaster30.xml"/><Relationship Id="rId105" Type="http://schemas.openxmlformats.org/officeDocument/2006/relationships/slide" Target="slides/slide39.xml"/><Relationship Id="rId126" Type="http://schemas.openxmlformats.org/officeDocument/2006/relationships/slide" Target="slides/slide60.xml"/><Relationship Id="rId147" Type="http://schemas.openxmlformats.org/officeDocument/2006/relationships/slide" Target="slides/slide81.xml"/><Relationship Id="rId168" Type="http://schemas.openxmlformats.org/officeDocument/2006/relationships/slide" Target="slides/slide102.xml"/><Relationship Id="rId312" Type="http://schemas.openxmlformats.org/officeDocument/2006/relationships/slide" Target="slides/slide246.xml"/><Relationship Id="rId333" Type="http://schemas.openxmlformats.org/officeDocument/2006/relationships/slide" Target="slides/slide267.xml"/><Relationship Id="rId354" Type="http://schemas.openxmlformats.org/officeDocument/2006/relationships/slide" Target="slides/slide288.xml"/><Relationship Id="rId51" Type="http://schemas.openxmlformats.org/officeDocument/2006/relationships/slideMaster" Target="slideMasters/slideMaster51.xml"/><Relationship Id="rId72" Type="http://schemas.openxmlformats.org/officeDocument/2006/relationships/slide" Target="slides/slide6.xml"/><Relationship Id="rId93" Type="http://schemas.openxmlformats.org/officeDocument/2006/relationships/slide" Target="slides/slide27.xml"/><Relationship Id="rId189" Type="http://schemas.openxmlformats.org/officeDocument/2006/relationships/slide" Target="slides/slide123.xml"/><Relationship Id="rId3" Type="http://schemas.openxmlformats.org/officeDocument/2006/relationships/slideMaster" Target="slideMasters/slideMaster3.xml"/><Relationship Id="rId214" Type="http://schemas.openxmlformats.org/officeDocument/2006/relationships/slide" Target="slides/slide148.xml"/><Relationship Id="rId235" Type="http://schemas.openxmlformats.org/officeDocument/2006/relationships/slide" Target="slides/slide169.xml"/><Relationship Id="rId256" Type="http://schemas.openxmlformats.org/officeDocument/2006/relationships/slide" Target="slides/slide190.xml"/><Relationship Id="rId277" Type="http://schemas.openxmlformats.org/officeDocument/2006/relationships/slide" Target="slides/slide211.xml"/><Relationship Id="rId298" Type="http://schemas.openxmlformats.org/officeDocument/2006/relationships/slide" Target="slides/slide232.xml"/><Relationship Id="rId116" Type="http://schemas.openxmlformats.org/officeDocument/2006/relationships/slide" Target="slides/slide50.xml"/><Relationship Id="rId137" Type="http://schemas.openxmlformats.org/officeDocument/2006/relationships/slide" Target="slides/slide71.xml"/><Relationship Id="rId158" Type="http://schemas.openxmlformats.org/officeDocument/2006/relationships/slide" Target="slides/slide92.xml"/><Relationship Id="rId302" Type="http://schemas.openxmlformats.org/officeDocument/2006/relationships/slide" Target="slides/slide236.xml"/><Relationship Id="rId323" Type="http://schemas.openxmlformats.org/officeDocument/2006/relationships/slide" Target="slides/slide257.xml"/><Relationship Id="rId344" Type="http://schemas.openxmlformats.org/officeDocument/2006/relationships/slide" Target="slides/slide278.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Master" Target="slideMasters/slideMaster62.xml"/><Relationship Id="rId83" Type="http://schemas.openxmlformats.org/officeDocument/2006/relationships/slide" Target="slides/slide17.xml"/><Relationship Id="rId179" Type="http://schemas.openxmlformats.org/officeDocument/2006/relationships/slide" Target="slides/slide113.xml"/><Relationship Id="rId190" Type="http://schemas.openxmlformats.org/officeDocument/2006/relationships/slide" Target="slides/slide124.xml"/><Relationship Id="rId204" Type="http://schemas.openxmlformats.org/officeDocument/2006/relationships/slide" Target="slides/slide138.xml"/><Relationship Id="rId225" Type="http://schemas.openxmlformats.org/officeDocument/2006/relationships/slide" Target="slides/slide159.xml"/><Relationship Id="rId246" Type="http://schemas.openxmlformats.org/officeDocument/2006/relationships/slide" Target="slides/slide180.xml"/><Relationship Id="rId267" Type="http://schemas.openxmlformats.org/officeDocument/2006/relationships/slide" Target="slides/slide201.xml"/><Relationship Id="rId288" Type="http://schemas.openxmlformats.org/officeDocument/2006/relationships/slide" Target="slides/slide222.xml"/><Relationship Id="rId106" Type="http://schemas.openxmlformats.org/officeDocument/2006/relationships/slide" Target="slides/slide40.xml"/><Relationship Id="rId127" Type="http://schemas.openxmlformats.org/officeDocument/2006/relationships/slide" Target="slides/slide61.xml"/><Relationship Id="rId313" Type="http://schemas.openxmlformats.org/officeDocument/2006/relationships/slide" Target="slides/slide247.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 Target="slides/slide7.xml"/><Relationship Id="rId94" Type="http://schemas.openxmlformats.org/officeDocument/2006/relationships/slide" Target="slides/slide28.xml"/><Relationship Id="rId148" Type="http://schemas.openxmlformats.org/officeDocument/2006/relationships/slide" Target="slides/slide82.xml"/><Relationship Id="rId169" Type="http://schemas.openxmlformats.org/officeDocument/2006/relationships/slide" Target="slides/slide103.xml"/><Relationship Id="rId334" Type="http://schemas.openxmlformats.org/officeDocument/2006/relationships/slide" Target="slides/slide268.xml"/><Relationship Id="rId355" Type="http://schemas.openxmlformats.org/officeDocument/2006/relationships/slide" Target="slides/slide289.xml"/><Relationship Id="rId4" Type="http://schemas.openxmlformats.org/officeDocument/2006/relationships/slideMaster" Target="slideMasters/slideMaster4.xml"/><Relationship Id="rId180" Type="http://schemas.openxmlformats.org/officeDocument/2006/relationships/slide" Target="slides/slide114.xml"/><Relationship Id="rId215" Type="http://schemas.openxmlformats.org/officeDocument/2006/relationships/slide" Target="slides/slide149.xml"/><Relationship Id="rId236" Type="http://schemas.openxmlformats.org/officeDocument/2006/relationships/slide" Target="slides/slide170.xml"/><Relationship Id="rId257" Type="http://schemas.openxmlformats.org/officeDocument/2006/relationships/slide" Target="slides/slide191.xml"/><Relationship Id="rId278" Type="http://schemas.openxmlformats.org/officeDocument/2006/relationships/slide" Target="slides/slide212.xml"/><Relationship Id="rId303" Type="http://schemas.openxmlformats.org/officeDocument/2006/relationships/slide" Target="slides/slide237.xml"/><Relationship Id="rId42" Type="http://schemas.openxmlformats.org/officeDocument/2006/relationships/slideMaster" Target="slideMasters/slideMaster42.xml"/><Relationship Id="rId84" Type="http://schemas.openxmlformats.org/officeDocument/2006/relationships/slide" Target="slides/slide18.xml"/><Relationship Id="rId138" Type="http://schemas.openxmlformats.org/officeDocument/2006/relationships/slide" Target="slides/slide72.xml"/><Relationship Id="rId345" Type="http://schemas.openxmlformats.org/officeDocument/2006/relationships/slide" Target="slides/slide279.xml"/><Relationship Id="rId191" Type="http://schemas.openxmlformats.org/officeDocument/2006/relationships/slide" Target="slides/slide125.xml"/><Relationship Id="rId205" Type="http://schemas.openxmlformats.org/officeDocument/2006/relationships/slide" Target="slides/slide139.xml"/><Relationship Id="rId247" Type="http://schemas.openxmlformats.org/officeDocument/2006/relationships/slide" Target="slides/slide181.xml"/><Relationship Id="rId107" Type="http://schemas.openxmlformats.org/officeDocument/2006/relationships/slide" Target="slides/slide41.xml"/><Relationship Id="rId289" Type="http://schemas.openxmlformats.org/officeDocument/2006/relationships/slide" Target="slides/slide223.xml"/><Relationship Id="rId11" Type="http://schemas.openxmlformats.org/officeDocument/2006/relationships/slideMaster" Target="slideMasters/slideMaster11.xml"/><Relationship Id="rId53" Type="http://schemas.openxmlformats.org/officeDocument/2006/relationships/slideMaster" Target="slideMasters/slideMaster53.xml"/><Relationship Id="rId149" Type="http://schemas.openxmlformats.org/officeDocument/2006/relationships/slide" Target="slides/slide83.xml"/><Relationship Id="rId314" Type="http://schemas.openxmlformats.org/officeDocument/2006/relationships/slide" Target="slides/slide248.xml"/><Relationship Id="rId356" Type="http://schemas.openxmlformats.org/officeDocument/2006/relationships/slide" Target="slides/slide290.xml"/><Relationship Id="rId95" Type="http://schemas.openxmlformats.org/officeDocument/2006/relationships/slide" Target="slides/slide29.xml"/><Relationship Id="rId160" Type="http://schemas.openxmlformats.org/officeDocument/2006/relationships/slide" Target="slides/slide94.xml"/><Relationship Id="rId216" Type="http://schemas.openxmlformats.org/officeDocument/2006/relationships/slide" Target="slides/slide150.xml"/><Relationship Id="rId258" Type="http://schemas.openxmlformats.org/officeDocument/2006/relationships/slide" Target="slides/slide192.xml"/><Relationship Id="rId22" Type="http://schemas.openxmlformats.org/officeDocument/2006/relationships/slideMaster" Target="slideMasters/slideMaster22.xml"/><Relationship Id="rId64" Type="http://schemas.openxmlformats.org/officeDocument/2006/relationships/slideMaster" Target="slideMasters/slideMaster64.xml"/><Relationship Id="rId118" Type="http://schemas.openxmlformats.org/officeDocument/2006/relationships/slide" Target="slides/slide52.xml"/><Relationship Id="rId325" Type="http://schemas.openxmlformats.org/officeDocument/2006/relationships/slide" Target="slides/slide259.xml"/><Relationship Id="rId171" Type="http://schemas.openxmlformats.org/officeDocument/2006/relationships/slide" Target="slides/slide105.xml"/><Relationship Id="rId227" Type="http://schemas.openxmlformats.org/officeDocument/2006/relationships/slide" Target="slides/slide161.xml"/><Relationship Id="rId269" Type="http://schemas.openxmlformats.org/officeDocument/2006/relationships/slide" Target="slides/slide203.xml"/><Relationship Id="rId33" Type="http://schemas.openxmlformats.org/officeDocument/2006/relationships/slideMaster" Target="slideMasters/slideMaster33.xml"/><Relationship Id="rId129" Type="http://schemas.openxmlformats.org/officeDocument/2006/relationships/slide" Target="slides/slide63.xml"/><Relationship Id="rId280" Type="http://schemas.openxmlformats.org/officeDocument/2006/relationships/slide" Target="slides/slide214.xml"/><Relationship Id="rId336" Type="http://schemas.openxmlformats.org/officeDocument/2006/relationships/slide" Target="slides/slide270.xml"/><Relationship Id="rId75" Type="http://schemas.openxmlformats.org/officeDocument/2006/relationships/slide" Target="slides/slide9.xml"/><Relationship Id="rId140" Type="http://schemas.openxmlformats.org/officeDocument/2006/relationships/slide" Target="slides/slide74.xml"/><Relationship Id="rId182" Type="http://schemas.openxmlformats.org/officeDocument/2006/relationships/slide" Target="slides/slide116.xml"/><Relationship Id="rId6" Type="http://schemas.openxmlformats.org/officeDocument/2006/relationships/slideMaster" Target="slideMasters/slideMaster6.xml"/><Relationship Id="rId238" Type="http://schemas.openxmlformats.org/officeDocument/2006/relationships/slide" Target="slides/slide172.xml"/><Relationship Id="rId291" Type="http://schemas.openxmlformats.org/officeDocument/2006/relationships/slide" Target="slides/slide225.xml"/><Relationship Id="rId305" Type="http://schemas.openxmlformats.org/officeDocument/2006/relationships/slide" Target="slides/slide239.xml"/><Relationship Id="rId347" Type="http://schemas.openxmlformats.org/officeDocument/2006/relationships/slide" Target="slides/slide281.xml"/><Relationship Id="rId44" Type="http://schemas.openxmlformats.org/officeDocument/2006/relationships/slideMaster" Target="slideMasters/slideMaster44.xml"/><Relationship Id="rId86" Type="http://schemas.openxmlformats.org/officeDocument/2006/relationships/slide" Target="slides/slide20.xml"/><Relationship Id="rId151" Type="http://schemas.openxmlformats.org/officeDocument/2006/relationships/slide" Target="slides/slide85.xml"/><Relationship Id="rId193" Type="http://schemas.openxmlformats.org/officeDocument/2006/relationships/slide" Target="slides/slide127.xml"/><Relationship Id="rId207" Type="http://schemas.openxmlformats.org/officeDocument/2006/relationships/slide" Target="slides/slide141.xml"/><Relationship Id="rId249" Type="http://schemas.openxmlformats.org/officeDocument/2006/relationships/slide" Target="slides/slide183.xml"/><Relationship Id="rId13" Type="http://schemas.openxmlformats.org/officeDocument/2006/relationships/slideMaster" Target="slideMasters/slideMaster13.xml"/><Relationship Id="rId109" Type="http://schemas.openxmlformats.org/officeDocument/2006/relationships/slide" Target="slides/slide43.xml"/><Relationship Id="rId260" Type="http://schemas.openxmlformats.org/officeDocument/2006/relationships/slide" Target="slides/slide194.xml"/><Relationship Id="rId316" Type="http://schemas.openxmlformats.org/officeDocument/2006/relationships/slide" Target="slides/slide250.xml"/><Relationship Id="rId55" Type="http://schemas.openxmlformats.org/officeDocument/2006/relationships/slideMaster" Target="slideMasters/slideMaster55.xml"/><Relationship Id="rId97" Type="http://schemas.openxmlformats.org/officeDocument/2006/relationships/slide" Target="slides/slide31.xml"/><Relationship Id="rId120" Type="http://schemas.openxmlformats.org/officeDocument/2006/relationships/slide" Target="slides/slide54.xml"/><Relationship Id="rId358" Type="http://schemas.openxmlformats.org/officeDocument/2006/relationships/slide" Target="slides/slide292.xml"/><Relationship Id="rId162" Type="http://schemas.openxmlformats.org/officeDocument/2006/relationships/slide" Target="slides/slide96.xml"/><Relationship Id="rId218" Type="http://schemas.openxmlformats.org/officeDocument/2006/relationships/slide" Target="slides/slide152.xml"/><Relationship Id="rId271" Type="http://schemas.openxmlformats.org/officeDocument/2006/relationships/slide" Target="slides/slide205.xml"/><Relationship Id="rId24" Type="http://schemas.openxmlformats.org/officeDocument/2006/relationships/slideMaster" Target="slideMasters/slideMaster24.xml"/><Relationship Id="rId66" Type="http://schemas.openxmlformats.org/officeDocument/2006/relationships/slideMaster" Target="slideMasters/slideMaster66.xml"/><Relationship Id="rId131" Type="http://schemas.openxmlformats.org/officeDocument/2006/relationships/slide" Target="slides/slide65.xml"/><Relationship Id="rId327" Type="http://schemas.openxmlformats.org/officeDocument/2006/relationships/slide" Target="slides/slide261.xml"/><Relationship Id="rId173" Type="http://schemas.openxmlformats.org/officeDocument/2006/relationships/slide" Target="slides/slide107.xml"/><Relationship Id="rId229" Type="http://schemas.openxmlformats.org/officeDocument/2006/relationships/slide" Target="slides/slide163.xml"/><Relationship Id="rId240" Type="http://schemas.openxmlformats.org/officeDocument/2006/relationships/slide" Target="slides/slide174.xml"/><Relationship Id="rId35" Type="http://schemas.openxmlformats.org/officeDocument/2006/relationships/slideMaster" Target="slideMasters/slideMaster35.xml"/><Relationship Id="rId77" Type="http://schemas.openxmlformats.org/officeDocument/2006/relationships/slide" Target="slides/slide11.xml"/><Relationship Id="rId100" Type="http://schemas.openxmlformats.org/officeDocument/2006/relationships/slide" Target="slides/slide34.xml"/><Relationship Id="rId282" Type="http://schemas.openxmlformats.org/officeDocument/2006/relationships/slide" Target="slides/slide216.xml"/><Relationship Id="rId338" Type="http://schemas.openxmlformats.org/officeDocument/2006/relationships/slide" Target="slides/slide272.xml"/><Relationship Id="rId8" Type="http://schemas.openxmlformats.org/officeDocument/2006/relationships/slideMaster" Target="slideMasters/slideMaster8.xml"/><Relationship Id="rId142" Type="http://schemas.openxmlformats.org/officeDocument/2006/relationships/slide" Target="slides/slide76.xml"/><Relationship Id="rId184" Type="http://schemas.openxmlformats.org/officeDocument/2006/relationships/slide" Target="slides/slide118.xml"/><Relationship Id="rId251" Type="http://schemas.openxmlformats.org/officeDocument/2006/relationships/slide" Target="slides/slide185.xml"/><Relationship Id="rId46" Type="http://schemas.openxmlformats.org/officeDocument/2006/relationships/slideMaster" Target="slideMasters/slideMaster46.xml"/><Relationship Id="rId293" Type="http://schemas.openxmlformats.org/officeDocument/2006/relationships/slide" Target="slides/slide227.xml"/><Relationship Id="rId307" Type="http://schemas.openxmlformats.org/officeDocument/2006/relationships/slide" Target="slides/slide241.xml"/><Relationship Id="rId349" Type="http://schemas.openxmlformats.org/officeDocument/2006/relationships/slide" Target="slides/slide283.xml"/></Relationships>
</file>

<file path=ppt/charts/_rels/chart1.xml.rels><?xml version="1.0" encoding="UTF-8" standalone="yes"?>
<Relationships xmlns="http://schemas.openxmlformats.org/package/2006/relationships"><Relationship Id="rId1" Type="http://schemas.openxmlformats.org/officeDocument/2006/relationships/oleObject" Target="file:////Users\kevincha\projects\writeups\thesis\slides\latency_trend_talk.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vboxsrv\shared\samsung%20page%20copy\PageCopy_Power_v2.xlsx" TargetMode="External"/></Relationships>
</file>

<file path=ppt/charts/_rels/chart3.xml.rels><?xml version="1.0" encoding="UTF-8" standalone="yes"?>
<Relationships xmlns="http://schemas.openxmlformats.org/package/2006/relationships"><Relationship Id="rId3" Type="http://schemas.openxmlformats.org/officeDocument/2006/relationships/oleObject" Target="https://microsoft-my.sharepoint.com/personal/visesha_microsoft_com/Documents/PPTs/Conferences/MICRO%202017/cgma-throughput-log.xlsx" TargetMode="External"/><Relationship Id="rId2" Type="http://schemas.microsoft.com/office/2011/relationships/chartColorStyle" Target="colors1.xml"/><Relationship Id="rId1" Type="http://schemas.microsoft.com/office/2011/relationships/chartStyle" Target="style1.xml"/></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9.xml.rels><?xml version="1.0" encoding="UTF-8" standalone="yes"?>
<Relationships xmlns="http://schemas.openxmlformats.org/package/2006/relationships"><Relationship Id="rId1" Type="http://schemas.openxmlformats.org/officeDocument/2006/relationships/oleObject" Target="Macintosh%20HD:Users:amiraliboroumand:cmu:Google-internship:Amirali-Internship-data:all-data-final.xls" TargetMode="External"/></Relationships>
</file>

<file path=ppt/charts/_rels/chart10.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5.xml"/></Relationships>
</file>

<file path=ppt/charts/_rels/chart11.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6.xml"/></Relationships>
</file>

<file path=ppt/charts/_rels/chart12.xml.rels><?xml version="1.0" encoding="UTF-8" standalone="yes"?>
<Relationships xmlns="http://schemas.openxmlformats.org/package/2006/relationships"><Relationship Id="rId2" Type="http://schemas.openxmlformats.org/officeDocument/2006/relationships/oleObject" Target="Macintosh%20HD:Users:amiraliboroumand:cmu:Google-internship:Amirali-Internship-data:PIM-Browser-estimated-energy-repair2%20copy.xlsx" TargetMode="External"/><Relationship Id="rId1" Type="http://schemas.openxmlformats.org/officeDocument/2006/relationships/themeOverride" Target="../theme/themeOverride7.xml"/></Relationships>
</file>

<file path=ppt/charts/_rels/chart13.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file:////C:\Users\Saugata\AppData\Local\Temp\all-figures.xlsx" TargetMode="External"/><Relationship Id="rId1" Type="http://schemas.openxmlformats.org/officeDocument/2006/relationships/themeOverride" Target="../theme/themeOverride8.xml"/></Relationships>
</file>

<file path=ppt/charts/_rels/chart14.xml.rels><?xml version="1.0" encoding="UTF-8" standalone="yes"?>
<Relationships xmlns="http://schemas.openxmlformats.org/package/2006/relationships"><Relationship Id="rId2" Type="http://schemas.openxmlformats.org/officeDocument/2006/relationships/oleObject" Target="file:////C:\Users\Saugata\AppData\Local\Temp\all-figures.xlsx" TargetMode="External"/><Relationship Id="rId1" Type="http://schemas.openxmlformats.org/officeDocument/2006/relationships/themeOverride" Target="../theme/themeOverride9.xml"/></Relationships>
</file>

<file path=ppt/charts/_rels/chart15.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oleObject" Target="file:////C:\Users\Saugata\AppData\Local\Temp\all-figures.xlsx" TargetMode="External"/><Relationship Id="rId1" Type="http://schemas.openxmlformats.org/officeDocument/2006/relationships/themeOverride" Target="../theme/themeOverride10.xml"/></Relationships>
</file>

<file path=ppt/charts/_rels/chart16.xml.rels><?xml version="1.0" encoding="UTF-8" standalone="yes"?>
<Relationships xmlns="http://schemas.openxmlformats.org/package/2006/relationships"><Relationship Id="rId2" Type="http://schemas.openxmlformats.org/officeDocument/2006/relationships/oleObject" Target="file:////C:\Users\Saugata\AppData\Local\Temp\all-figures.xlsx" TargetMode="External"/><Relationship Id="rId1" Type="http://schemas.openxmlformats.org/officeDocument/2006/relationships/themeOverride" Target="../theme/themeOverride11.xml"/></Relationships>
</file>

<file path=ppt/charts/_rels/chart17.xml.rels><?xml version="1.0" encoding="UTF-8" standalone="yes"?>
<Relationships xmlns="http://schemas.openxmlformats.org/package/2006/relationships"><Relationship Id="rId1" Type="http://schemas.openxmlformats.org/officeDocument/2006/relationships/oleObject" Target="Macintosh%20HD:Users:amiraliboroumand:cmu:Google-internship:Amirali-Internship-data:all-data-final.xls" TargetMode="External"/></Relationships>
</file>

<file path=ppt/charts/_rels/chart18.xml.rels><?xml version="1.0" encoding="UTF-8" standalone="yes"?>
<Relationships xmlns="http://schemas.openxmlformats.org/package/2006/relationships"><Relationship Id="rId2" Type="http://schemas.openxmlformats.org/officeDocument/2006/relationships/package" Target="../embeddings/Microsoft_Excel_Worksheet7.xlsx"/><Relationship Id="rId1" Type="http://schemas.openxmlformats.org/officeDocument/2006/relationships/themeOverride" Target="../theme/themeOverrid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900506622718701"/>
          <c:y val="0.16071480580290401"/>
          <c:w val="0.82732323043042"/>
          <c:h val="0.66641303891524295"/>
        </c:manualLayout>
      </c:layout>
      <c:lineChart>
        <c:grouping val="standard"/>
        <c:varyColors val="0"/>
        <c:ser>
          <c:idx val="4"/>
          <c:order val="2"/>
          <c:tx>
            <c:strRef>
              <c:f>Trend!$N$56</c:f>
              <c:strCache>
                <c:ptCount val="1"/>
                <c:pt idx="0">
                  <c:v>Capacity</c:v>
                </c:pt>
              </c:strCache>
            </c:strRef>
          </c:tx>
          <c:spPr>
            <a:ln w="38100" cap="rnd">
              <a:solidFill>
                <a:schemeClr val="accent4">
                  <a:lumMod val="60000"/>
                </a:schemeClr>
              </a:solidFill>
              <a:round/>
            </a:ln>
            <a:effectLst/>
          </c:spPr>
          <c:marker>
            <c:symbol val="triangle"/>
            <c:size val="14"/>
            <c:spPr>
              <a:solidFill>
                <a:schemeClr val="accent4">
                  <a:lumMod val="60000"/>
                </a:schemeClr>
              </a:solidFill>
              <a:ln w="9525">
                <a:solidFill>
                  <a:schemeClr val="accent4">
                    <a:lumMod val="60000"/>
                  </a:schemeClr>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Trend!$O$56:$X$56</c:f>
              <c:numCache>
                <c:formatCode>General</c:formatCode>
                <c:ptCount val="10"/>
                <c:pt idx="0">
                  <c:v>1</c:v>
                </c:pt>
                <c:pt idx="1">
                  <c:v>2</c:v>
                </c:pt>
                <c:pt idx="2">
                  <c:v>4</c:v>
                </c:pt>
                <c:pt idx="3">
                  <c:v>8</c:v>
                </c:pt>
                <c:pt idx="4">
                  <c:v>16</c:v>
                </c:pt>
                <c:pt idx="5">
                  <c:v>32</c:v>
                </c:pt>
                <c:pt idx="6">
                  <c:v>64</c:v>
                </c:pt>
                <c:pt idx="7">
                  <c:v>64</c:v>
                </c:pt>
                <c:pt idx="8">
                  <c:v>128</c:v>
                </c:pt>
                <c:pt idx="9">
                  <c:v>128</c:v>
                </c:pt>
              </c:numCache>
            </c:numRef>
          </c:val>
          <c:smooth val="0"/>
          <c:extLst>
            <c:ext xmlns:c16="http://schemas.microsoft.com/office/drawing/2014/chart" uri="{C3380CC4-5D6E-409C-BE32-E72D297353CC}">
              <c16:uniqueId val="{00000000-DC3E-0A4A-8338-B86E31B2A912}"/>
            </c:ext>
          </c:extLst>
        </c:ser>
        <c:ser>
          <c:idx val="3"/>
          <c:order val="3"/>
          <c:tx>
            <c:strRef>
              <c:f>Trend!$N$55</c:f>
              <c:strCache>
                <c:ptCount val="1"/>
                <c:pt idx="0">
                  <c:v>Bandwidth</c:v>
                </c:pt>
              </c:strCache>
            </c:strRef>
          </c:tx>
          <c:spPr>
            <a:ln w="38100" cap="rnd">
              <a:solidFill>
                <a:schemeClr val="accent6"/>
              </a:solidFill>
              <a:round/>
            </a:ln>
            <a:effectLst/>
          </c:spPr>
          <c:marker>
            <c:symbol val="square"/>
            <c:size val="14"/>
            <c:spPr>
              <a:solidFill>
                <a:schemeClr val="accent6"/>
              </a:solidFill>
              <a:ln w="9525">
                <a:solidFill>
                  <a:schemeClr val="accent6"/>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Trend!$O$55:$X$55</c:f>
              <c:numCache>
                <c:formatCode>General</c:formatCode>
                <c:ptCount val="10"/>
                <c:pt idx="0">
                  <c:v>1</c:v>
                </c:pt>
                <c:pt idx="1">
                  <c:v>3.007518796992481</c:v>
                </c:pt>
                <c:pt idx="2">
                  <c:v>6.0150375939849621</c:v>
                </c:pt>
                <c:pt idx="3">
                  <c:v>8.0150375939849603</c:v>
                </c:pt>
                <c:pt idx="4">
                  <c:v>10.02255639097744</c:v>
                </c:pt>
                <c:pt idx="5">
                  <c:v>12.030075187969921</c:v>
                </c:pt>
                <c:pt idx="6">
                  <c:v>14.030075187969921</c:v>
                </c:pt>
                <c:pt idx="7">
                  <c:v>16.03759398496241</c:v>
                </c:pt>
                <c:pt idx="8">
                  <c:v>18.045112781954881</c:v>
                </c:pt>
                <c:pt idx="9">
                  <c:v>19.548872180451131</c:v>
                </c:pt>
              </c:numCache>
            </c:numRef>
          </c:val>
          <c:smooth val="0"/>
          <c:extLst>
            <c:ext xmlns:c16="http://schemas.microsoft.com/office/drawing/2014/chart" uri="{C3380CC4-5D6E-409C-BE32-E72D297353CC}">
              <c16:uniqueId val="{00000001-DC3E-0A4A-8338-B86E31B2A912}"/>
            </c:ext>
          </c:extLst>
        </c:ser>
        <c:ser>
          <c:idx val="2"/>
          <c:order val="4"/>
          <c:tx>
            <c:strRef>
              <c:f>Trend!$N$57</c:f>
              <c:strCache>
                <c:ptCount val="1"/>
                <c:pt idx="0">
                  <c:v>Latency</c:v>
                </c:pt>
              </c:strCache>
            </c:strRef>
          </c:tx>
          <c:spPr>
            <a:ln w="38100" cap="rnd">
              <a:solidFill>
                <a:srgbClr val="FF4136"/>
              </a:solidFill>
              <a:round/>
            </a:ln>
            <a:effectLst/>
          </c:spPr>
          <c:marker>
            <c:symbol val="circle"/>
            <c:size val="14"/>
            <c:spPr>
              <a:solidFill>
                <a:srgbClr val="FF4136"/>
              </a:solidFill>
              <a:ln w="9525">
                <a:solidFill>
                  <a:srgbClr val="FF4136"/>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Trend!$O$58:$X$58</c:f>
              <c:numCache>
                <c:formatCode>General</c:formatCode>
                <c:ptCount val="10"/>
                <c:pt idx="0">
                  <c:v>1</c:v>
                </c:pt>
                <c:pt idx="1">
                  <c:v>1</c:v>
                </c:pt>
                <c:pt idx="2">
                  <c:v>1.043478260869565</c:v>
                </c:pt>
                <c:pt idx="3">
                  <c:v>1.142857142857143</c:v>
                </c:pt>
                <c:pt idx="4">
                  <c:v>1.2121212121212119</c:v>
                </c:pt>
                <c:pt idx="5">
                  <c:v>1.263157894736842</c:v>
                </c:pt>
                <c:pt idx="6">
                  <c:v>1.2520868113522541</c:v>
                </c:pt>
                <c:pt idx="7">
                  <c:v>1.274968125796855</c:v>
                </c:pt>
                <c:pt idx="8">
                  <c:v>1.2998266897746971</c:v>
                </c:pt>
                <c:pt idx="9">
                  <c:v>1.31868131868132</c:v>
                </c:pt>
              </c:numCache>
            </c:numRef>
          </c:val>
          <c:smooth val="0"/>
          <c:extLst>
            <c:ext xmlns:c16="http://schemas.microsoft.com/office/drawing/2014/chart" uri="{C3380CC4-5D6E-409C-BE32-E72D297353CC}">
              <c16:uniqueId val="{00000002-DC3E-0A4A-8338-B86E31B2A912}"/>
            </c:ext>
          </c:extLst>
        </c:ser>
        <c:dLbls>
          <c:showLegendKey val="0"/>
          <c:showVal val="0"/>
          <c:showCatName val="0"/>
          <c:showSerName val="0"/>
          <c:showPercent val="0"/>
          <c:showBubbleSize val="0"/>
        </c:dLbls>
        <c:marker val="1"/>
        <c:smooth val="0"/>
        <c:axId val="1717159040"/>
        <c:axId val="1717163216"/>
        <c:extLst>
          <c:ext xmlns:c15="http://schemas.microsoft.com/office/drawing/2012/chart" uri="{02D57815-91ED-43cb-92C2-25804820EDAC}">
            <c15:filteredLineSeries>
              <c15:ser>
                <c:idx val="0"/>
                <c:order val="0"/>
                <c:tx>
                  <c:strRef>
                    <c:extLst>
                      <c:ext uri="{02D57815-91ED-43cb-92C2-25804820EDAC}">
                        <c15:formulaRef>
                          <c15:sqref>Trend!$N$52</c15:sqref>
                        </c15:formulaRef>
                      </c:ext>
                    </c:extLst>
                    <c:strCache>
                      <c:ptCount val="1"/>
                      <c:pt idx="0">
                        <c:v>Activation</c:v>
                      </c:pt>
                    </c:strCache>
                  </c:strRef>
                </c:tx>
                <c:spPr>
                  <a:ln w="28575" cap="rnd">
                    <a:solidFill>
                      <a:schemeClr val="accent2"/>
                    </a:solidFill>
                    <a:round/>
                  </a:ln>
                  <a:effectLst/>
                </c:spPr>
                <c:marker>
                  <c:symbol val="circle"/>
                  <c:size val="14"/>
                  <c:spPr>
                    <a:solidFill>
                      <a:schemeClr val="accent2"/>
                    </a:solidFill>
                    <a:ln w="9525">
                      <a:solidFill>
                        <a:schemeClr val="accent2"/>
                      </a:solidFill>
                    </a:ln>
                    <a:effectLst/>
                  </c:spPr>
                </c:marker>
                <c:cat>
                  <c:numRef>
                    <c:extLst>
                      <c:ext uri="{02D57815-91ED-43cb-92C2-25804820EDAC}">
                        <c15:formulaRef>
                          <c15:sqref>Trend!$O$51:$X$51</c15:sqref>
                        </c15:formulaRef>
                      </c:ext>
                    </c:extLst>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extLst>
                      <c:ext uri="{02D57815-91ED-43cb-92C2-25804820EDAC}">
                        <c15:formulaRef>
                          <c15:sqref>Trend!$O$52:$V$52</c15:sqref>
                        </c15:formulaRef>
                      </c:ext>
                    </c:extLst>
                    <c:numCache>
                      <c:formatCode>General</c:formatCode>
                      <c:ptCount val="8"/>
                      <c:pt idx="0">
                        <c:v>1</c:v>
                      </c:pt>
                      <c:pt idx="1">
                        <c:v>1</c:v>
                      </c:pt>
                      <c:pt idx="2">
                        <c:v>1</c:v>
                      </c:pt>
                      <c:pt idx="3">
                        <c:v>1</c:v>
                      </c:pt>
                      <c:pt idx="4">
                        <c:v>0.9</c:v>
                      </c:pt>
                      <c:pt idx="5">
                        <c:v>0.83333333333333304</c:v>
                      </c:pt>
                      <c:pt idx="6">
                        <c:v>0.92800000000000005</c:v>
                      </c:pt>
                      <c:pt idx="7">
                        <c:v>0.93733333333333302</c:v>
                      </c:pt>
                    </c:numCache>
                  </c:numRef>
                </c:val>
                <c:smooth val="0"/>
                <c:extLst>
                  <c:ext xmlns:c16="http://schemas.microsoft.com/office/drawing/2014/chart" uri="{C3380CC4-5D6E-409C-BE32-E72D297353CC}">
                    <c16:uniqueId val="{00000003-DC3E-0A4A-8338-B86E31B2A912}"/>
                  </c:ext>
                </c:extLst>
              </c15:ser>
            </c15:filteredLineSeries>
            <c15:filteredLineSeries>
              <c15:ser>
                <c:idx val="1"/>
                <c:order val="1"/>
                <c:tx>
                  <c:strRef>
                    <c:extLst xmlns:c15="http://schemas.microsoft.com/office/drawing/2012/chart">
                      <c:ext xmlns:c15="http://schemas.microsoft.com/office/drawing/2012/chart" uri="{02D57815-91ED-43cb-92C2-25804820EDAC}">
                        <c15:formulaRef>
                          <c15:sqref>Trend!$N$53</c15:sqref>
                        </c15:formulaRef>
                      </c:ext>
                    </c:extLst>
                    <c:strCache>
                      <c:ptCount val="1"/>
                      <c:pt idx="0">
                        <c:v>Precharge</c:v>
                      </c:pt>
                    </c:strCache>
                  </c:strRef>
                </c:tx>
                <c:spPr>
                  <a:ln w="28575" cap="rnd">
                    <a:solidFill>
                      <a:schemeClr val="accent4"/>
                    </a:solidFill>
                    <a:round/>
                  </a:ln>
                  <a:effectLst/>
                </c:spPr>
                <c:marker>
                  <c:symbol val="x"/>
                  <c:size val="14"/>
                  <c:spPr>
                    <a:noFill/>
                    <a:ln w="9525">
                      <a:solidFill>
                        <a:schemeClr val="accent4"/>
                      </a:solidFill>
                    </a:ln>
                    <a:effectLst/>
                  </c:spPr>
                </c:marker>
                <c:cat>
                  <c:numRef>
                    <c:extLst xmlns:c15="http://schemas.microsoft.com/office/drawing/2012/chart">
                      <c:ext xmlns:c15="http://schemas.microsoft.com/office/drawing/2012/chart" uri="{02D57815-91ED-43cb-92C2-25804820EDAC}">
                        <c15:formulaRef>
                          <c15:sqref>Trend!$O$51:$X$51</c15:sqref>
                        </c15:formulaRef>
                      </c:ext>
                    </c:extLst>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extLst xmlns:c15="http://schemas.microsoft.com/office/drawing/2012/chart">
                      <c:ext xmlns:c15="http://schemas.microsoft.com/office/drawing/2012/chart" uri="{02D57815-91ED-43cb-92C2-25804820EDAC}">
                        <c15:formulaRef>
                          <c15:sqref>Trend!$O$53:$V$53</c15:sqref>
                        </c15:formulaRef>
                      </c:ext>
                    </c:extLst>
                    <c:numCache>
                      <c:formatCode>General</c:formatCode>
                      <c:ptCount val="8"/>
                      <c:pt idx="0">
                        <c:v>1</c:v>
                      </c:pt>
                      <c:pt idx="1">
                        <c:v>1</c:v>
                      </c:pt>
                      <c:pt idx="2">
                        <c:v>1</c:v>
                      </c:pt>
                      <c:pt idx="3">
                        <c:v>1</c:v>
                      </c:pt>
                      <c:pt idx="4">
                        <c:v>0.9</c:v>
                      </c:pt>
                      <c:pt idx="5">
                        <c:v>0.83333333333333304</c:v>
                      </c:pt>
                      <c:pt idx="6">
                        <c:v>0.92800000000000005</c:v>
                      </c:pt>
                      <c:pt idx="7">
                        <c:v>0.93733333333333302</c:v>
                      </c:pt>
                    </c:numCache>
                  </c:numRef>
                </c:val>
                <c:smooth val="0"/>
                <c:extLst xmlns:c15="http://schemas.microsoft.com/office/drawing/2012/chart">
                  <c:ext xmlns:c16="http://schemas.microsoft.com/office/drawing/2014/chart" uri="{C3380CC4-5D6E-409C-BE32-E72D297353CC}">
                    <c16:uniqueId val="{00000004-DC3E-0A4A-8338-B86E31B2A912}"/>
                  </c:ext>
                </c:extLst>
              </c15:ser>
            </c15:filteredLineSeries>
          </c:ext>
        </c:extLst>
      </c:lineChart>
      <c:catAx>
        <c:axId val="1717159040"/>
        <c:scaling>
          <c:orientation val="minMax"/>
        </c:scaling>
        <c:delete val="0"/>
        <c:axPos val="b"/>
        <c:numFmt formatCode="General" sourceLinked="1"/>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1717163216"/>
        <c:crosses val="autoZero"/>
        <c:auto val="1"/>
        <c:lblAlgn val="ctr"/>
        <c:lblOffset val="100"/>
        <c:noMultiLvlLbl val="0"/>
      </c:catAx>
      <c:valAx>
        <c:axId val="1717163216"/>
        <c:scaling>
          <c:logBase val="10"/>
          <c:orientation val="minMax"/>
          <c:max val="150"/>
          <c:min val="1"/>
        </c:scaling>
        <c:delete val="0"/>
        <c:axPos val="l"/>
        <c:majorGridlines>
          <c:spPr>
            <a:ln w="19050"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r>
                  <a:rPr lang="en-US"/>
                  <a:t>DRAM Improvement (log)</a:t>
                </a:r>
              </a:p>
            </c:rich>
          </c:tx>
          <c:layout>
            <c:manualLayout>
              <c:xMode val="edge"/>
              <c:yMode val="edge"/>
              <c:x val="3.91802270431953E-3"/>
              <c:y val="0.103654866919604"/>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1717159040"/>
        <c:crosses val="autoZero"/>
        <c:crossBetween val="between"/>
        <c:majorUnit val="10"/>
      </c:valAx>
      <c:spPr>
        <a:noFill/>
        <a:ln>
          <a:noFill/>
        </a:ln>
        <a:effectLst/>
      </c:spPr>
    </c:plotArea>
    <c:legend>
      <c:legendPos val="b"/>
      <c:layout>
        <c:manualLayout>
          <c:xMode val="edge"/>
          <c:yMode val="edge"/>
          <c:x val="0.129817285683346"/>
          <c:y val="1.4274251973468001E-3"/>
          <c:w val="0.66589575864953399"/>
          <c:h val="9.9282337620760802E-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legend>
    <c:plotVisOnly val="1"/>
    <c:dispBlanksAs val="gap"/>
    <c:showDLblsOverMax val="0"/>
  </c:chart>
  <c:spPr>
    <a:noFill/>
    <a:ln>
      <a:noFill/>
    </a:ln>
    <a:effectLst/>
  </c:spPr>
  <c:txPr>
    <a:bodyPr/>
    <a:lstStyle/>
    <a:p>
      <a:pPr>
        <a:defRPr sz="2400">
          <a:latin typeface="Gill Sans MT" panose="020B0502020104020203" pitchFamily="34" charset="0"/>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9608280097063"/>
          <c:y val="4.2294921468149803E-2"/>
          <c:w val="0.81248526717179204"/>
          <c:h val="0.792204724409449"/>
        </c:manualLayout>
      </c:layout>
      <c:barChart>
        <c:barDir val="col"/>
        <c:grouping val="clustered"/>
        <c:varyColors val="0"/>
        <c:ser>
          <c:idx val="0"/>
          <c:order val="0"/>
          <c:tx>
            <c:strRef>
              <c:f>Summary!$M$15</c:f>
              <c:strCache>
                <c:ptCount val="1"/>
                <c:pt idx="0">
                  <c:v>Baseline</c:v>
                </c:pt>
              </c:strCache>
            </c:strRef>
          </c:tx>
          <c:spPr>
            <a:solidFill>
              <a:schemeClr val="accent1"/>
            </a:solidFill>
          </c:spPr>
          <c:invertIfNegative val="0"/>
          <c:cat>
            <c:strRef>
              <c:f>Summary!$L$16:$L$17</c:f>
              <c:strCache>
                <c:ptCount val="2"/>
                <c:pt idx="0">
                  <c:v>Latency</c:v>
                </c:pt>
                <c:pt idx="1">
                  <c:v>Energy</c:v>
                </c:pt>
              </c:strCache>
            </c:strRef>
          </c:cat>
          <c:val>
            <c:numRef>
              <c:f>Summary!$M$16:$M$17</c:f>
              <c:numCache>
                <c:formatCode>General</c:formatCode>
                <c:ptCount val="2"/>
                <c:pt idx="0">
                  <c:v>1</c:v>
                </c:pt>
                <c:pt idx="1">
                  <c:v>1</c:v>
                </c:pt>
              </c:numCache>
            </c:numRef>
          </c:val>
          <c:extLst>
            <c:ext xmlns:c16="http://schemas.microsoft.com/office/drawing/2014/chart" uri="{C3380CC4-5D6E-409C-BE32-E72D297353CC}">
              <c16:uniqueId val="{00000000-7826-9D49-811B-D9535C7E3A55}"/>
            </c:ext>
          </c:extLst>
        </c:ser>
        <c:ser>
          <c:idx val="1"/>
          <c:order val="1"/>
          <c:tx>
            <c:strRef>
              <c:f>Summary!$N$15</c:f>
              <c:strCache>
                <c:ptCount val="1"/>
                <c:pt idx="0">
                  <c:v>Intra-Subarray</c:v>
                </c:pt>
              </c:strCache>
            </c:strRef>
          </c:tx>
          <c:invertIfNegative val="0"/>
          <c:cat>
            <c:strRef>
              <c:f>Summary!$L$16:$L$17</c:f>
              <c:strCache>
                <c:ptCount val="2"/>
                <c:pt idx="0">
                  <c:v>Latency</c:v>
                </c:pt>
                <c:pt idx="1">
                  <c:v>Energy</c:v>
                </c:pt>
              </c:strCache>
            </c:strRef>
          </c:cat>
          <c:val>
            <c:numRef>
              <c:f>Summary!$N$16:$N$17</c:f>
              <c:numCache>
                <c:formatCode>General</c:formatCode>
                <c:ptCount val="2"/>
                <c:pt idx="0">
                  <c:v>8.8582677165354298E-2</c:v>
                </c:pt>
                <c:pt idx="1">
                  <c:v>1.3448690025594699E-2</c:v>
                </c:pt>
              </c:numCache>
            </c:numRef>
          </c:val>
          <c:extLst>
            <c:ext xmlns:c16="http://schemas.microsoft.com/office/drawing/2014/chart" uri="{C3380CC4-5D6E-409C-BE32-E72D297353CC}">
              <c16:uniqueId val="{00000001-7826-9D49-811B-D9535C7E3A55}"/>
            </c:ext>
          </c:extLst>
        </c:ser>
        <c:ser>
          <c:idx val="2"/>
          <c:order val="2"/>
          <c:tx>
            <c:strRef>
              <c:f>Summary!$O$15</c:f>
              <c:strCache>
                <c:ptCount val="1"/>
                <c:pt idx="0">
                  <c:v>Inter-Bank</c:v>
                </c:pt>
              </c:strCache>
            </c:strRef>
          </c:tx>
          <c:invertIfNegative val="0"/>
          <c:cat>
            <c:strRef>
              <c:f>Summary!$L$16:$L$17</c:f>
              <c:strCache>
                <c:ptCount val="2"/>
                <c:pt idx="0">
                  <c:v>Latency</c:v>
                </c:pt>
                <c:pt idx="1">
                  <c:v>Energy</c:v>
                </c:pt>
              </c:strCache>
            </c:strRef>
          </c:cat>
          <c:val>
            <c:numRef>
              <c:f>Summary!$O$16:$O$17</c:f>
              <c:numCache>
                <c:formatCode>General</c:formatCode>
                <c:ptCount val="2"/>
                <c:pt idx="0">
                  <c:v>0.51673228346456701</c:v>
                </c:pt>
                <c:pt idx="1">
                  <c:v>0.31183065183633102</c:v>
                </c:pt>
              </c:numCache>
            </c:numRef>
          </c:val>
          <c:extLst>
            <c:ext xmlns:c16="http://schemas.microsoft.com/office/drawing/2014/chart" uri="{C3380CC4-5D6E-409C-BE32-E72D297353CC}">
              <c16:uniqueId val="{00000002-7826-9D49-811B-D9535C7E3A55}"/>
            </c:ext>
          </c:extLst>
        </c:ser>
        <c:ser>
          <c:idx val="3"/>
          <c:order val="3"/>
          <c:tx>
            <c:strRef>
              <c:f>Summary!$P$15</c:f>
              <c:strCache>
                <c:ptCount val="1"/>
                <c:pt idx="0">
                  <c:v>Inter-Subarray</c:v>
                </c:pt>
              </c:strCache>
            </c:strRef>
          </c:tx>
          <c:invertIfNegative val="0"/>
          <c:cat>
            <c:strRef>
              <c:f>Summary!$L$16:$L$17</c:f>
              <c:strCache>
                <c:ptCount val="2"/>
                <c:pt idx="0">
                  <c:v>Latency</c:v>
                </c:pt>
                <c:pt idx="1">
                  <c:v>Energy</c:v>
                </c:pt>
              </c:strCache>
            </c:strRef>
          </c:cat>
          <c:val>
            <c:numRef>
              <c:f>Summary!$P$16:$P$17</c:f>
              <c:numCache>
                <c:formatCode>General</c:formatCode>
                <c:ptCount val="2"/>
                <c:pt idx="0">
                  <c:v>1.0147637795275599</c:v>
                </c:pt>
                <c:pt idx="1">
                  <c:v>0.67849912393909895</c:v>
                </c:pt>
              </c:numCache>
            </c:numRef>
          </c:val>
          <c:extLst>
            <c:ext xmlns:c16="http://schemas.microsoft.com/office/drawing/2014/chart" uri="{C3380CC4-5D6E-409C-BE32-E72D297353CC}">
              <c16:uniqueId val="{00000003-7826-9D49-811B-D9535C7E3A55}"/>
            </c:ext>
          </c:extLst>
        </c:ser>
        <c:dLbls>
          <c:showLegendKey val="0"/>
          <c:showVal val="0"/>
          <c:showCatName val="0"/>
          <c:showSerName val="0"/>
          <c:showPercent val="0"/>
          <c:showBubbleSize val="0"/>
        </c:dLbls>
        <c:gapWidth val="150"/>
        <c:axId val="1745777488"/>
        <c:axId val="1745818560"/>
      </c:barChart>
      <c:catAx>
        <c:axId val="1745777488"/>
        <c:scaling>
          <c:orientation val="minMax"/>
        </c:scaling>
        <c:delete val="0"/>
        <c:axPos val="b"/>
        <c:numFmt formatCode="General" sourceLinked="0"/>
        <c:majorTickMark val="out"/>
        <c:minorTickMark val="none"/>
        <c:tickLblPos val="nextTo"/>
        <c:txPr>
          <a:bodyPr/>
          <a:lstStyle/>
          <a:p>
            <a:pPr>
              <a:defRPr sz="2400"/>
            </a:pPr>
            <a:endParaRPr lang="en-US"/>
          </a:p>
        </c:txPr>
        <c:crossAx val="1745818560"/>
        <c:crosses val="autoZero"/>
        <c:auto val="1"/>
        <c:lblAlgn val="ctr"/>
        <c:lblOffset val="100"/>
        <c:noMultiLvlLbl val="0"/>
      </c:catAx>
      <c:valAx>
        <c:axId val="1745818560"/>
        <c:scaling>
          <c:orientation val="minMax"/>
        </c:scaling>
        <c:delete val="0"/>
        <c:axPos val="l"/>
        <c:majorGridlines/>
        <c:title>
          <c:tx>
            <c:rich>
              <a:bodyPr rot="-5400000" vert="horz"/>
              <a:lstStyle/>
              <a:p>
                <a:pPr>
                  <a:defRPr/>
                </a:pPr>
                <a:r>
                  <a:rPr lang="en-US" sz="2400" dirty="0"/>
                  <a:t>Normalized</a:t>
                </a:r>
                <a:r>
                  <a:rPr lang="en-US" sz="2400" baseline="0" dirty="0"/>
                  <a:t> Savings</a:t>
                </a:r>
                <a:endParaRPr lang="en-US" sz="2400" dirty="0"/>
              </a:p>
            </c:rich>
          </c:tx>
          <c:overlay val="0"/>
        </c:title>
        <c:numFmt formatCode="General" sourceLinked="1"/>
        <c:majorTickMark val="out"/>
        <c:minorTickMark val="none"/>
        <c:tickLblPos val="nextTo"/>
        <c:txPr>
          <a:bodyPr/>
          <a:lstStyle/>
          <a:p>
            <a:pPr>
              <a:defRPr sz="1800"/>
            </a:pPr>
            <a:endParaRPr lang="en-US"/>
          </a:p>
        </c:txPr>
        <c:crossAx val="1745777488"/>
        <c:crosses val="autoZero"/>
        <c:crossBetween val="between"/>
      </c:valAx>
    </c:plotArea>
    <c:legend>
      <c:legendPos val="r"/>
      <c:layout>
        <c:manualLayout>
          <c:xMode val="edge"/>
          <c:yMode val="edge"/>
          <c:x val="0.28331835289456703"/>
          <c:y val="2.2068074823980298E-3"/>
          <c:w val="0.667939508740653"/>
          <c:h val="0.14108903053784899"/>
        </c:manualLayout>
      </c:layout>
      <c:overlay val="0"/>
      <c:spPr>
        <a:solidFill>
          <a:schemeClr val="bg1"/>
        </a:solidFill>
        <a:ln>
          <a:solidFill>
            <a:schemeClr val="tx1"/>
          </a:solidFill>
        </a:ln>
      </c:spPr>
      <c:txPr>
        <a:bodyPr/>
        <a:lstStyle/>
        <a:p>
          <a:pPr>
            <a:defRPr sz="2000"/>
          </a:pPr>
          <a:endParaRPr lang="en-US"/>
        </a:p>
      </c:txPr>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Performance Improvement</c:v>
                </c:pt>
              </c:strCache>
            </c:strRef>
          </c:tx>
          <c:spPr>
            <a:solidFill>
              <a:schemeClr val="accent1"/>
            </a:solidFill>
            <a:ln>
              <a:noFill/>
            </a:ln>
            <a:effectLst/>
          </c:spPr>
          <c:invertIfNegative val="0"/>
          <c:cat>
            <c:strRef>
              <c:f>Sheet1!$A$2:$A$6</c:f>
              <c:strCache>
                <c:ptCount val="5"/>
                <c:pt idx="0">
                  <c:v>not</c:v>
                </c:pt>
                <c:pt idx="1">
                  <c:v>and/or</c:v>
                </c:pt>
                <c:pt idx="2">
                  <c:v>nand/nor</c:v>
                </c:pt>
                <c:pt idx="3">
                  <c:v>xor/xnor</c:v>
                </c:pt>
                <c:pt idx="4">
                  <c:v>mean</c:v>
                </c:pt>
              </c:strCache>
            </c:strRef>
          </c:cat>
          <c:val>
            <c:numRef>
              <c:f>Sheet1!$B$2:$B$6</c:f>
              <c:numCache>
                <c:formatCode>0.0</c:formatCode>
                <c:ptCount val="5"/>
                <c:pt idx="0">
                  <c:v>51.625072590216071</c:v>
                </c:pt>
                <c:pt idx="1">
                  <c:v>38.3193185478057</c:v>
                </c:pt>
                <c:pt idx="2">
                  <c:v>30.696451818408459</c:v>
                </c:pt>
                <c:pt idx="3">
                  <c:v>21.856644108070331</c:v>
                </c:pt>
                <c:pt idx="4" formatCode="General">
                  <c:v>32</c:v>
                </c:pt>
              </c:numCache>
            </c:numRef>
          </c:val>
          <c:extLst>
            <c:ext xmlns:c16="http://schemas.microsoft.com/office/drawing/2014/chart" uri="{C3380CC4-5D6E-409C-BE32-E72D297353CC}">
              <c16:uniqueId val="{00000000-EEE6-4FB8-B3DF-268ECDE22FDB}"/>
            </c:ext>
          </c:extLst>
        </c:ser>
        <c:ser>
          <c:idx val="1"/>
          <c:order val="1"/>
          <c:tx>
            <c:strRef>
              <c:f>Sheet1!$C$1</c:f>
              <c:strCache>
                <c:ptCount val="1"/>
                <c:pt idx="0">
                  <c:v>Energy Reduction</c:v>
                </c:pt>
              </c:strCache>
            </c:strRef>
          </c:tx>
          <c:spPr>
            <a:solidFill>
              <a:schemeClr val="accent2"/>
            </a:solidFill>
            <a:ln>
              <a:noFill/>
            </a:ln>
            <a:effectLst/>
          </c:spPr>
          <c:invertIfNegative val="0"/>
          <c:cat>
            <c:strRef>
              <c:f>Sheet1!$A$2:$A$6</c:f>
              <c:strCache>
                <c:ptCount val="5"/>
                <c:pt idx="0">
                  <c:v>not</c:v>
                </c:pt>
                <c:pt idx="1">
                  <c:v>and/or</c:v>
                </c:pt>
                <c:pt idx="2">
                  <c:v>nand/nor</c:v>
                </c:pt>
                <c:pt idx="3">
                  <c:v>xor/xnor</c:v>
                </c:pt>
                <c:pt idx="4">
                  <c:v>mean</c:v>
                </c:pt>
              </c:strCache>
            </c:strRef>
          </c:cat>
          <c:val>
            <c:numRef>
              <c:f>Sheet1!$C$2:$C$6</c:f>
              <c:numCache>
                <c:formatCode>General</c:formatCode>
                <c:ptCount val="5"/>
                <c:pt idx="0">
                  <c:v>59.5</c:v>
                </c:pt>
                <c:pt idx="1">
                  <c:v>43.9</c:v>
                </c:pt>
                <c:pt idx="2">
                  <c:v>35.1</c:v>
                </c:pt>
                <c:pt idx="3">
                  <c:v>25.1</c:v>
                </c:pt>
                <c:pt idx="4">
                  <c:v>35</c:v>
                </c:pt>
              </c:numCache>
            </c:numRef>
          </c:val>
          <c:extLst>
            <c:ext xmlns:c16="http://schemas.microsoft.com/office/drawing/2014/chart" uri="{C3380CC4-5D6E-409C-BE32-E72D297353CC}">
              <c16:uniqueId val="{00000001-EEE6-4FB8-B3DF-268ECDE22FDB}"/>
            </c:ext>
          </c:extLst>
        </c:ser>
        <c:dLbls>
          <c:showLegendKey val="0"/>
          <c:showVal val="0"/>
          <c:showCatName val="0"/>
          <c:showSerName val="0"/>
          <c:showPercent val="0"/>
          <c:showBubbleSize val="0"/>
        </c:dLbls>
        <c:gapWidth val="199"/>
        <c:axId val="1732682496"/>
        <c:axId val="1746189936"/>
      </c:barChart>
      <c:catAx>
        <c:axId val="1732682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cap="none" spc="0" normalizeH="0" baseline="0">
                <a:solidFill>
                  <a:schemeClr val="tx1">
                    <a:lumMod val="65000"/>
                    <a:lumOff val="35000"/>
                  </a:schemeClr>
                </a:solidFill>
                <a:latin typeface="+mn-lt"/>
                <a:ea typeface="+mn-ea"/>
                <a:cs typeface="+mn-cs"/>
              </a:defRPr>
            </a:pPr>
            <a:endParaRPr lang="en-US"/>
          </a:p>
        </c:txPr>
        <c:crossAx val="1746189936"/>
        <c:crosses val="autoZero"/>
        <c:auto val="1"/>
        <c:lblAlgn val="ctr"/>
        <c:lblOffset val="100"/>
        <c:noMultiLvlLbl val="0"/>
      </c:catAx>
      <c:valAx>
        <c:axId val="1746189936"/>
        <c:scaling>
          <c:orientation val="minMax"/>
          <c:max val="7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1732682496"/>
        <c:crosses val="autoZero"/>
        <c:crossBetween val="between"/>
        <c:majorUnit val="10"/>
      </c:valAx>
      <c:spPr>
        <a:noFill/>
        <a:ln>
          <a:noFill/>
        </a:ln>
        <a:effectLst/>
      </c:spPr>
    </c:plotArea>
    <c:legend>
      <c:legendPos val="t"/>
      <c:overlay val="0"/>
      <c:spPr>
        <a:noFill/>
        <a:ln>
          <a:noFill/>
        </a:ln>
        <a:effectLst/>
      </c:spPr>
      <c:txPr>
        <a:bodyPr rot="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2800"/>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481578691552"/>
          <c:y val="7.03358448482896E-2"/>
          <c:w val="0.81172292699523696"/>
          <c:h val="0.54584290990013495"/>
        </c:manualLayout>
      </c:layout>
      <c:barChart>
        <c:barDir val="bar"/>
        <c:grouping val="clustered"/>
        <c:varyColors val="0"/>
        <c:ser>
          <c:idx val="0"/>
          <c:order val="0"/>
          <c:tx>
            <c:strRef>
              <c:f>Sheet1!$B$1</c:f>
              <c:strCache>
                <c:ptCount val="1"/>
                <c:pt idx="0">
                  <c:v>열3</c:v>
                </c:pt>
              </c:strCache>
            </c:strRef>
          </c:tx>
          <c:spPr>
            <a:solidFill>
              <a:schemeClr val="accent1"/>
            </a:solidFill>
            <a:ln>
              <a:solidFill>
                <a:schemeClr val="accent1">
                  <a:lumMod val="50000"/>
                </a:schemeClr>
              </a:solidFill>
            </a:ln>
            <a:effectLst/>
          </c:spPr>
          <c:invertIfNegative val="0"/>
          <c:dLbls>
            <c:dLbl>
              <c:idx val="0"/>
              <c:tx>
                <c:rich>
                  <a:bodyPr/>
                  <a:lstStyle/>
                  <a:p>
                    <a:r>
                      <a:rPr lang="en-US" altLang="ko-KR" dirty="0"/>
                      <a:t>+42%</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B27-C347-8B5B-AE6A954B93C1}"/>
                </c:ext>
              </c:extLst>
            </c:dLbl>
            <c:dLbl>
              <c:idx val="1"/>
              <c:delete val="1"/>
              <c:extLst>
                <c:ext xmlns:c15="http://schemas.microsoft.com/office/drawing/2012/chart" uri="{CE6537A1-D6FC-4f65-9D91-7224C49458BB}"/>
                <c:ext xmlns:c16="http://schemas.microsoft.com/office/drawing/2014/chart" uri="{C3380CC4-5D6E-409C-BE32-E72D297353CC}">
                  <c16:uniqueId val="{00000001-AB27-C347-8B5B-AE6A954B93C1}"/>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128 Cores</c:v>
                </c:pt>
                <c:pt idx="1">
                  <c:v>32 Cores</c:v>
                </c:pt>
              </c:strCache>
            </c:strRef>
          </c:cat>
          <c:val>
            <c:numRef>
              <c:f>Sheet1!$B$2:$B$3</c:f>
              <c:numCache>
                <c:formatCode>General</c:formatCode>
                <c:ptCount val="2"/>
                <c:pt idx="0">
                  <c:v>1.420607344</c:v>
                </c:pt>
                <c:pt idx="1">
                  <c:v>1</c:v>
                </c:pt>
              </c:numCache>
            </c:numRef>
          </c:val>
          <c:extLst>
            <c:ext xmlns:c16="http://schemas.microsoft.com/office/drawing/2014/chart" uri="{C3380CC4-5D6E-409C-BE32-E72D297353CC}">
              <c16:uniqueId val="{00000002-AB27-C347-8B5B-AE6A954B93C1}"/>
            </c:ext>
          </c:extLst>
        </c:ser>
        <c:dLbls>
          <c:showLegendKey val="0"/>
          <c:showVal val="0"/>
          <c:showCatName val="0"/>
          <c:showSerName val="0"/>
          <c:showPercent val="0"/>
          <c:showBubbleSize val="0"/>
        </c:dLbls>
        <c:gapWidth val="50"/>
        <c:axId val="1745349648"/>
        <c:axId val="1718590384"/>
      </c:barChart>
      <c:catAx>
        <c:axId val="17453496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8590384"/>
        <c:crosses val="autoZero"/>
        <c:auto val="1"/>
        <c:lblAlgn val="ctr"/>
        <c:lblOffset val="100"/>
        <c:noMultiLvlLbl val="0"/>
      </c:catAx>
      <c:valAx>
        <c:axId val="1718590384"/>
        <c:scaling>
          <c:orientation val="minMax"/>
          <c:max val="4"/>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endParaRPr lang="ko-KR" altLang="en-US" dirty="0"/>
              </a:p>
            </c:rich>
          </c:tx>
          <c:layout>
            <c:manualLayout>
              <c:xMode val="edge"/>
              <c:yMode val="edge"/>
              <c:x val="0.509829153300282"/>
              <c:y val="0.82470364039603605"/>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4534964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latin typeface="+mn-lt"/>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CEFA-1E43-994B-B6D98FA7C8D3}"/>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CEFA-1E43-994B-B6D98FA7C8D3}"/>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CEFA-1E43-994B-B6D98FA7C8D3}"/>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CEFA-1E43-994B-B6D98FA7C8D3}"/>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CEFA-1E43-994B-B6D98FA7C8D3}"/>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CEFA-1E43-994B-B6D98FA7C8D3}"/>
              </c:ext>
            </c:extLst>
          </c:dPt>
          <c:dLbls>
            <c:dLbl>
              <c:idx val="0"/>
              <c:delete val="1"/>
              <c:extLst>
                <c:ext xmlns:c15="http://schemas.microsoft.com/office/drawing/2012/chart" uri="{CE6537A1-D6FC-4f65-9D91-7224C49458BB}"/>
                <c:ext xmlns:c16="http://schemas.microsoft.com/office/drawing/2014/chart" uri="{C3380CC4-5D6E-409C-BE32-E72D297353CC}">
                  <c16:uniqueId val="{00000001-CEFA-1E43-994B-B6D98FA7C8D3}"/>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EFA-1E43-994B-B6D98FA7C8D3}"/>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EFA-1E43-994B-B6D98FA7C8D3}"/>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EFA-1E43-994B-B6D98FA7C8D3}"/>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CEFA-1E43-994B-B6D98FA7C8D3}"/>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EFA-1E43-994B-B6D98FA7C8D3}"/>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CEFA-1E43-994B-B6D98FA7C8D3}"/>
            </c:ext>
          </c:extLst>
        </c:ser>
        <c:dLbls>
          <c:showLegendKey val="0"/>
          <c:showVal val="0"/>
          <c:showCatName val="0"/>
          <c:showSerName val="0"/>
          <c:showPercent val="0"/>
          <c:showBubbleSize val="0"/>
        </c:dLbls>
        <c:gapWidth val="80"/>
        <c:overlap val="-27"/>
        <c:axId val="1734719568"/>
        <c:axId val="1714371296"/>
      </c:barChart>
      <c:catAx>
        <c:axId val="173471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4371296"/>
        <c:crosses val="autoZero"/>
        <c:auto val="1"/>
        <c:lblAlgn val="ctr"/>
        <c:lblOffset val="100"/>
        <c:noMultiLvlLbl val="0"/>
      </c:catAx>
      <c:valAx>
        <c:axId val="17143712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3471956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115C-3D45-A46B-2EEE9BCABE6F}"/>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115C-3D45-A46B-2EEE9BCABE6F}"/>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115C-3D45-A46B-2EEE9BCABE6F}"/>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115C-3D45-A46B-2EEE9BCABE6F}"/>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115C-3D45-A46B-2EEE9BCABE6F}"/>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115C-3D45-A46B-2EEE9BCABE6F}"/>
              </c:ext>
            </c:extLst>
          </c:dPt>
          <c:dLbls>
            <c:dLbl>
              <c:idx val="0"/>
              <c:delete val="1"/>
              <c:extLst>
                <c:ext xmlns:c15="http://schemas.microsoft.com/office/drawing/2012/chart" uri="{CE6537A1-D6FC-4f65-9D91-7224C49458BB}"/>
                <c:ext xmlns:c16="http://schemas.microsoft.com/office/drawing/2014/chart" uri="{C3380CC4-5D6E-409C-BE32-E72D297353CC}">
                  <c16:uniqueId val="{00000001-115C-3D45-A46B-2EEE9BCABE6F}"/>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15C-3D45-A46B-2EEE9BCABE6F}"/>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15C-3D45-A46B-2EEE9BCABE6F}"/>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15C-3D45-A46B-2EEE9BCABE6F}"/>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115C-3D45-A46B-2EEE9BCABE6F}"/>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115C-3D45-A46B-2EEE9BCABE6F}"/>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115C-3D45-A46B-2EEE9BCABE6F}"/>
            </c:ext>
          </c:extLst>
        </c:ser>
        <c:dLbls>
          <c:showLegendKey val="0"/>
          <c:showVal val="0"/>
          <c:showCatName val="0"/>
          <c:showSerName val="0"/>
          <c:showPercent val="0"/>
          <c:showBubbleSize val="0"/>
        </c:dLbls>
        <c:gapWidth val="80"/>
        <c:overlap val="-27"/>
        <c:axId val="1235585376"/>
        <c:axId val="1235589440"/>
      </c:barChart>
      <c:catAx>
        <c:axId val="1235585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9440"/>
        <c:crosses val="autoZero"/>
        <c:auto val="1"/>
        <c:lblAlgn val="ctr"/>
        <c:lblOffset val="100"/>
        <c:noMultiLvlLbl val="0"/>
      </c:catAx>
      <c:valAx>
        <c:axId val="123558944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5376"/>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r>
              <a:rPr lang="en-US" altLang="ko-KR" b="1" dirty="0"/>
              <a:t>Memory </a:t>
            </a:r>
            <a:r>
              <a:rPr lang="en-US" altLang="ko-KR" b="1"/>
              <a:t>Bandwidth Consumption</a:t>
            </a:r>
            <a:endParaRPr lang="en-US" altLang="ko-KR" b="1" dirty="0"/>
          </a:p>
        </c:rich>
      </c:tx>
      <c:overlay val="0"/>
      <c:spPr>
        <a:noFill/>
        <a:ln>
          <a:noFill/>
        </a:ln>
        <a:effectLst/>
      </c:spPr>
    </c:title>
    <c:autoTitleDeleted val="0"/>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B2E7-F342-9C6A-BC9A260D59A6}"/>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B2E7-F342-9C6A-BC9A260D59A6}"/>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B2E7-F342-9C6A-BC9A260D59A6}"/>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B2E7-F342-9C6A-BC9A260D59A6}"/>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B2E7-F342-9C6A-BC9A260D59A6}"/>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B2E7-F342-9C6A-BC9A260D59A6}"/>
              </c:ext>
            </c:extLst>
          </c:dPt>
          <c:dLbls>
            <c:dLbl>
              <c:idx val="0"/>
              <c:tx>
                <c:rich>
                  <a:bodyPr/>
                  <a:lstStyle/>
                  <a:p>
                    <a:r>
                      <a:rPr lang="en-US" altLang="ko-KR" sz="1800" dirty="0"/>
                      <a:t>80GB/s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2E7-F342-9C6A-BC9A260D59A6}"/>
                </c:ext>
              </c:extLst>
            </c:dLbl>
            <c:dLbl>
              <c:idx val="1"/>
              <c:tx>
                <c:rich>
                  <a:bodyPr/>
                  <a:lstStyle/>
                  <a:p>
                    <a:r>
                      <a:rPr lang="en-US" altLang="ko-KR" sz="1800" dirty="0"/>
                      <a:t>190GB/s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2E7-F342-9C6A-BC9A260D59A6}"/>
                </c:ext>
              </c:extLst>
            </c:dLbl>
            <c:dLbl>
              <c:idx val="2"/>
              <c:tx>
                <c:rich>
                  <a:bodyPr/>
                  <a:lstStyle/>
                  <a:p>
                    <a:r>
                      <a:rPr lang="en-US" altLang="ko-KR" sz="1800" dirty="0"/>
                      <a:t>243GB/s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2E7-F342-9C6A-BC9A260D59A6}"/>
                </c:ext>
              </c:extLst>
            </c:dLbl>
            <c:dLbl>
              <c:idx val="3"/>
              <c:tx>
                <c:rich>
                  <a:bodyPr/>
                  <a:lstStyle/>
                  <a:p>
                    <a:r>
                      <a:rPr lang="en-US" altLang="ko-KR" b="1" dirty="0"/>
                      <a:t>1.3TB/s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B2E7-F342-9C6A-BC9A260D59A6}"/>
                </c:ext>
              </c:extLst>
            </c:dLbl>
            <c:dLbl>
              <c:idx val="4"/>
              <c:tx>
                <c:rich>
                  <a:bodyPr/>
                  <a:lstStyle/>
                  <a:p>
                    <a:r>
                      <a:rPr lang="en-US" altLang="ko-KR" b="1" dirty="0"/>
                      <a:t>2.2TB/s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B2E7-F342-9C6A-BC9A260D59A6}"/>
                </c:ext>
              </c:extLst>
            </c:dLbl>
            <c:dLbl>
              <c:idx val="5"/>
              <c:tx>
                <c:rich>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r>
                      <a:rPr lang="en-US" altLang="ko-KR" b="1" dirty="0"/>
                      <a:t>2.9TB/s</a:t>
                    </a:r>
                  </a:p>
                </c:rich>
              </c:tx>
              <c:spPr>
                <a:noFill/>
                <a:ln>
                  <a:noFill/>
                </a:ln>
                <a:effectLst/>
              </c:sp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B2E7-F342-9C6A-BC9A260D59A6}"/>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7.9545171498E-2</c:v>
                </c:pt>
                <c:pt idx="1">
                  <c:v>0.19040264943999999</c:v>
                </c:pt>
                <c:pt idx="2">
                  <c:v>0.24288608168</c:v>
                </c:pt>
                <c:pt idx="3">
                  <c:v>1.2943036050600001</c:v>
                </c:pt>
                <c:pt idx="4">
                  <c:v>2.2439987488000002</c:v>
                </c:pt>
                <c:pt idx="5">
                  <c:v>2.9196510961999991</c:v>
                </c:pt>
              </c:numCache>
            </c:numRef>
          </c:val>
          <c:extLst>
            <c:ext xmlns:c16="http://schemas.microsoft.com/office/drawing/2014/chart" uri="{C3380CC4-5D6E-409C-BE32-E72D297353CC}">
              <c16:uniqueId val="{0000000C-B2E7-F342-9C6A-BC9A260D59A6}"/>
            </c:ext>
          </c:extLst>
        </c:ser>
        <c:dLbls>
          <c:showLegendKey val="0"/>
          <c:showVal val="0"/>
          <c:showCatName val="0"/>
          <c:showSerName val="0"/>
          <c:showPercent val="0"/>
          <c:showBubbleSize val="0"/>
        </c:dLbls>
        <c:gapWidth val="80"/>
        <c:overlap val="-27"/>
        <c:axId val="1216099712"/>
        <c:axId val="1216103472"/>
      </c:barChart>
      <c:catAx>
        <c:axId val="121609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103472"/>
        <c:crosses val="autoZero"/>
        <c:auto val="1"/>
        <c:lblAlgn val="ctr"/>
        <c:lblOffset val="100"/>
        <c:noMultiLvlLbl val="0"/>
      </c:catAx>
      <c:valAx>
        <c:axId val="121610347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n-US" altLang="ko-KR" sz="1800" dirty="0"/>
                  <a:t>Memory Bandwidth</a:t>
                </a:r>
                <a:r>
                  <a:rPr lang="en-US" altLang="ko-KR" sz="1800" baseline="0" dirty="0"/>
                  <a:t> (TB/s)</a:t>
                </a:r>
              </a:p>
            </c:rich>
          </c:tx>
          <c:layout>
            <c:manualLayout>
              <c:xMode val="edge"/>
              <c:yMode val="edge"/>
              <c:x val="0"/>
              <c:y val="0.14917297913327701"/>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09971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Memory Layers</c:v>
                </c:pt>
              </c:strCache>
            </c:strRef>
          </c:tx>
          <c:spPr>
            <a:solidFill>
              <a:schemeClr val="accent1">
                <a:shade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Sheet1!$B$2:$B$3</c:f>
              <c:numCache>
                <c:formatCode>General</c:formatCode>
                <c:ptCount val="2"/>
                <c:pt idx="0">
                  <c:v>6.3750664600000007E-2</c:v>
                </c:pt>
                <c:pt idx="1">
                  <c:v>2.4336080491188499E-2</c:v>
                </c:pt>
              </c:numCache>
            </c:numRef>
          </c:val>
          <c:extLst>
            <c:ext xmlns:c16="http://schemas.microsoft.com/office/drawing/2014/chart" uri="{C3380CC4-5D6E-409C-BE32-E72D297353CC}">
              <c16:uniqueId val="{00000000-21E2-A34E-A0AB-C0BCD6FD406E}"/>
            </c:ext>
          </c:extLst>
        </c:ser>
        <c:ser>
          <c:idx val="1"/>
          <c:order val="1"/>
          <c:tx>
            <c:strRef>
              <c:f>Sheet1!$C$1</c:f>
              <c:strCache>
                <c:ptCount val="1"/>
                <c:pt idx="0">
                  <c:v>Logic Layers</c:v>
                </c:pt>
              </c:strCache>
            </c:strRef>
          </c:tx>
          <c:spPr>
            <a:solidFill>
              <a:schemeClr val="accent1"/>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Sheet1!$C$2:$C$3</c:f>
              <c:numCache>
                <c:formatCode>General</c:formatCode>
                <c:ptCount val="2"/>
                <c:pt idx="0">
                  <c:v>0.93624933539999999</c:v>
                </c:pt>
                <c:pt idx="1">
                  <c:v>8.9919873647840196E-2</c:v>
                </c:pt>
              </c:numCache>
            </c:numRef>
          </c:val>
          <c:extLst>
            <c:ext xmlns:c16="http://schemas.microsoft.com/office/drawing/2014/chart" uri="{C3380CC4-5D6E-409C-BE32-E72D297353CC}">
              <c16:uniqueId val="{00000001-21E2-A34E-A0AB-C0BCD6FD406E}"/>
            </c:ext>
          </c:extLst>
        </c:ser>
        <c:ser>
          <c:idx val="2"/>
          <c:order val="2"/>
          <c:tx>
            <c:strRef>
              <c:f>Sheet1!$D$1</c:f>
              <c:strCache>
                <c:ptCount val="1"/>
                <c:pt idx="0">
                  <c:v>Cores</c:v>
                </c:pt>
              </c:strCache>
            </c:strRef>
          </c:tx>
          <c:spPr>
            <a:solidFill>
              <a:schemeClr val="accent1">
                <a:tint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Sheet1!$D$2:$D$3</c:f>
              <c:numCache>
                <c:formatCode>General</c:formatCode>
                <c:ptCount val="2"/>
                <c:pt idx="0">
                  <c:v>0</c:v>
                </c:pt>
                <c:pt idx="1">
                  <c:v>2.0218882855307301E-2</c:v>
                </c:pt>
              </c:numCache>
            </c:numRef>
          </c:val>
          <c:extLst>
            <c:ext xmlns:c16="http://schemas.microsoft.com/office/drawing/2014/chart" uri="{C3380CC4-5D6E-409C-BE32-E72D297353CC}">
              <c16:uniqueId val="{00000002-21E2-A34E-A0AB-C0BCD6FD406E}"/>
            </c:ext>
          </c:extLst>
        </c:ser>
        <c:dLbls>
          <c:showLegendKey val="0"/>
          <c:showVal val="0"/>
          <c:showCatName val="0"/>
          <c:showSerName val="0"/>
          <c:showPercent val="0"/>
          <c:showBubbleSize val="0"/>
        </c:dLbls>
        <c:gapWidth val="80"/>
        <c:overlap val="100"/>
        <c:axId val="1235739568"/>
        <c:axId val="1235744384"/>
      </c:barChart>
      <c:catAx>
        <c:axId val="123573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44384"/>
        <c:crosses val="autoZero"/>
        <c:auto val="1"/>
        <c:lblAlgn val="ctr"/>
        <c:lblOffset val="100"/>
        <c:noMultiLvlLbl val="0"/>
      </c:catAx>
      <c:valAx>
        <c:axId val="1235744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3956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9.89094488188976E-2"/>
          <c:y val="0.157407518030899"/>
          <c:w val="0.89136832895887996"/>
          <c:h val="0.56280839895013102"/>
        </c:manualLayout>
      </c:layout>
      <c:barChart>
        <c:barDir val="col"/>
        <c:grouping val="clustered"/>
        <c:varyColors val="0"/>
        <c:ser>
          <c:idx val="0"/>
          <c:order val="0"/>
          <c:tx>
            <c:strRef>
              <c:f>Browser!$C$79</c:f>
              <c:strCache>
                <c:ptCount val="1"/>
                <c:pt idx="0">
                  <c:v>CPU-Only</c:v>
                </c:pt>
              </c:strCache>
            </c:strRef>
          </c:tx>
          <c:spPr>
            <a:pattFill prst="wdDnDiag">
              <a:fgClr>
                <a:schemeClr val="tx2">
                  <a:lumMod val="40000"/>
                  <a:lumOff val="60000"/>
                </a:schemeClr>
              </a:fgClr>
              <a:bgClr>
                <a:schemeClr val="tx1"/>
              </a:bgClr>
            </a:pattFill>
            <a:ln>
              <a:solidFill>
                <a:schemeClr val="tx1"/>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Browser!$C$80:$C$88</c:f>
              <c:numCache>
                <c:formatCode>General</c:formatCode>
                <c:ptCount val="9"/>
                <c:pt idx="0">
                  <c:v>1</c:v>
                </c:pt>
                <c:pt idx="1">
                  <c:v>1</c:v>
                </c:pt>
                <c:pt idx="2">
                  <c:v>1</c:v>
                </c:pt>
                <c:pt idx="3">
                  <c:v>1</c:v>
                </c:pt>
                <c:pt idx="4">
                  <c:v>1</c:v>
                </c:pt>
                <c:pt idx="5">
                  <c:v>1</c:v>
                </c:pt>
                <c:pt idx="6">
                  <c:v>1</c:v>
                </c:pt>
                <c:pt idx="7">
                  <c:v>1</c:v>
                </c:pt>
                <c:pt idx="8">
                  <c:v>1</c:v>
                </c:pt>
              </c:numCache>
            </c:numRef>
          </c:val>
          <c:extLst>
            <c:ext xmlns:c16="http://schemas.microsoft.com/office/drawing/2014/chart" uri="{C3380CC4-5D6E-409C-BE32-E72D297353CC}">
              <c16:uniqueId val="{00000000-ABE2-41F6-8046-EDE793FCF2A6}"/>
            </c:ext>
          </c:extLst>
        </c:ser>
        <c:ser>
          <c:idx val="1"/>
          <c:order val="1"/>
          <c:tx>
            <c:strRef>
              <c:f>Browser!$D$79</c:f>
              <c:strCache>
                <c:ptCount val="1"/>
                <c:pt idx="0">
                  <c:v>PIM-Core</c:v>
                </c:pt>
              </c:strCache>
            </c:strRef>
          </c:tx>
          <c:spPr>
            <a:solidFill>
              <a:srgbClr val="4A8861"/>
            </a:solidFill>
            <a:ln>
              <a:solidFill>
                <a:srgbClr val="000000"/>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Browser!$D$80:$D$88</c:f>
              <c:numCache>
                <c:formatCode>General</c:formatCode>
                <c:ptCount val="9"/>
                <c:pt idx="0">
                  <c:v>0.41637715800000002</c:v>
                </c:pt>
                <c:pt idx="1">
                  <c:v>0.531000429</c:v>
                </c:pt>
                <c:pt idx="2">
                  <c:v>0.59396378400000005</c:v>
                </c:pt>
                <c:pt idx="3">
                  <c:v>0.40527101500000001</c:v>
                </c:pt>
                <c:pt idx="4">
                  <c:v>0.50870371400000003</c:v>
                </c:pt>
                <c:pt idx="5">
                  <c:v>0.50461625300000001</c:v>
                </c:pt>
                <c:pt idx="6">
                  <c:v>0.50061163066835501</c:v>
                </c:pt>
                <c:pt idx="7">
                  <c:v>0.49893281561268099</c:v>
                </c:pt>
                <c:pt idx="8">
                  <c:v>0.59594186319049902</c:v>
                </c:pt>
              </c:numCache>
            </c:numRef>
          </c:val>
          <c:extLst>
            <c:ext xmlns:c16="http://schemas.microsoft.com/office/drawing/2014/chart" uri="{C3380CC4-5D6E-409C-BE32-E72D297353CC}">
              <c16:uniqueId val="{00000001-ABE2-41F6-8046-EDE793FCF2A6}"/>
            </c:ext>
          </c:extLst>
        </c:ser>
        <c:ser>
          <c:idx val="2"/>
          <c:order val="2"/>
          <c:tx>
            <c:strRef>
              <c:f>Browser!$E$79</c:f>
              <c:strCache>
                <c:ptCount val="1"/>
                <c:pt idx="0">
                  <c:v>PIM-Acc</c:v>
                </c:pt>
              </c:strCache>
            </c:strRef>
          </c:tx>
          <c:spPr>
            <a:solidFill>
              <a:schemeClr val="accent1">
                <a:lumMod val="60000"/>
                <a:lumOff val="40000"/>
              </a:schemeClr>
            </a:solidFill>
            <a:ln>
              <a:solidFill>
                <a:srgbClr val="000000"/>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Browser!$E$80:$E$88</c:f>
              <c:numCache>
                <c:formatCode>General</c:formatCode>
                <c:ptCount val="9"/>
                <c:pt idx="0">
                  <c:v>0.36127458499999998</c:v>
                </c:pt>
                <c:pt idx="1">
                  <c:v>0.42334838200000002</c:v>
                </c:pt>
                <c:pt idx="2">
                  <c:v>0.47293959899999999</c:v>
                </c:pt>
                <c:pt idx="3">
                  <c:v>0.29851487900000001</c:v>
                </c:pt>
                <c:pt idx="4">
                  <c:v>0.47245494599999999</c:v>
                </c:pt>
                <c:pt idx="5">
                  <c:v>0.42913338499999998</c:v>
                </c:pt>
                <c:pt idx="6">
                  <c:v>0.34481412367965097</c:v>
                </c:pt>
                <c:pt idx="7">
                  <c:v>0.26459175069815999</c:v>
                </c:pt>
                <c:pt idx="8">
                  <c:v>0.39249674136108298</c:v>
                </c:pt>
              </c:numCache>
            </c:numRef>
          </c:val>
          <c:extLst>
            <c:ext xmlns:c16="http://schemas.microsoft.com/office/drawing/2014/chart" uri="{C3380CC4-5D6E-409C-BE32-E72D297353CC}">
              <c16:uniqueId val="{00000002-ABE2-41F6-8046-EDE793FCF2A6}"/>
            </c:ext>
          </c:extLst>
        </c:ser>
        <c:dLbls>
          <c:showLegendKey val="0"/>
          <c:showVal val="0"/>
          <c:showCatName val="0"/>
          <c:showSerName val="0"/>
          <c:showPercent val="0"/>
          <c:showBubbleSize val="0"/>
        </c:dLbls>
        <c:gapWidth val="150"/>
        <c:axId val="-2072377240"/>
        <c:axId val="-2077900536"/>
      </c:barChart>
      <c:catAx>
        <c:axId val="-2072377240"/>
        <c:scaling>
          <c:orientation val="minMax"/>
        </c:scaling>
        <c:delete val="0"/>
        <c:axPos val="b"/>
        <c:numFmt formatCode="General" sourceLinked="1"/>
        <c:majorTickMark val="out"/>
        <c:minorTickMark val="none"/>
        <c:tickLblPos val="nextTo"/>
        <c:txPr>
          <a:bodyPr/>
          <a:lstStyle/>
          <a:p>
            <a:pPr>
              <a:defRPr lang="en-US" sz="1350" b="0"/>
            </a:pPr>
            <a:endParaRPr lang="en-US"/>
          </a:p>
        </c:txPr>
        <c:crossAx val="-2077900536"/>
        <c:crosses val="autoZero"/>
        <c:auto val="1"/>
        <c:lblAlgn val="ctr"/>
        <c:lblOffset val="100"/>
        <c:noMultiLvlLbl val="0"/>
      </c:catAx>
      <c:valAx>
        <c:axId val="-2077900536"/>
        <c:scaling>
          <c:orientation val="minMax"/>
          <c:max val="1"/>
        </c:scaling>
        <c:delete val="0"/>
        <c:axPos val="l"/>
        <c:majorGridlines>
          <c:spPr>
            <a:ln>
              <a:prstDash val="dash"/>
            </a:ln>
          </c:spPr>
        </c:majorGridlines>
        <c:title>
          <c:tx>
            <c:rich>
              <a:bodyPr rot="-5400000" vert="horz"/>
              <a:lstStyle/>
              <a:p>
                <a:pPr>
                  <a:defRPr sz="2000"/>
                </a:pPr>
                <a:r>
                  <a:rPr lang="en-US" sz="2000"/>
                  <a:t>Normalized Energy</a:t>
                </a:r>
              </a:p>
            </c:rich>
          </c:tx>
          <c:layout>
            <c:manualLayout>
              <c:xMode val="edge"/>
              <c:yMode val="edge"/>
              <c:x val="9.0979877515310597E-3"/>
              <c:y val="0.165996075412493"/>
            </c:manualLayout>
          </c:layout>
          <c:overlay val="0"/>
        </c:title>
        <c:numFmt formatCode="General" sourceLinked="1"/>
        <c:majorTickMark val="out"/>
        <c:minorTickMark val="none"/>
        <c:tickLblPos val="nextTo"/>
        <c:txPr>
          <a:bodyPr/>
          <a:lstStyle/>
          <a:p>
            <a:pPr>
              <a:defRPr sz="1600" b="0"/>
            </a:pPr>
            <a:endParaRPr lang="en-US"/>
          </a:p>
        </c:txPr>
        <c:crossAx val="-2072377240"/>
        <c:crosses val="autoZero"/>
        <c:crossBetween val="between"/>
        <c:majorUnit val="0.2"/>
      </c:valAx>
      <c:spPr>
        <a:ln w="19050" cmpd="sng">
          <a:solidFill>
            <a:schemeClr val="tx1"/>
          </a:solidFill>
        </a:ln>
      </c:spPr>
    </c:plotArea>
    <c:legend>
      <c:legendPos val="r"/>
      <c:layout>
        <c:manualLayout>
          <c:xMode val="edge"/>
          <c:yMode val="edge"/>
          <c:x val="0.18173490813648299"/>
          <c:y val="4.2457713619130904E-3"/>
          <c:w val="0.61249945319335097"/>
          <c:h val="0.15850029163021301"/>
        </c:manualLayout>
      </c:layout>
      <c:overlay val="0"/>
      <c:txPr>
        <a:bodyPr/>
        <a:lstStyle/>
        <a:p>
          <a:pPr>
            <a:defRPr sz="2400"/>
          </a:pPr>
          <a:endParaRPr lang="en-US"/>
        </a:p>
      </c:txPr>
    </c:legend>
    <c:plotVisOnly val="1"/>
    <c:dispBlanksAs val="gap"/>
    <c:showDLblsOverMax val="0"/>
  </c:chart>
  <c:spPr>
    <a:ln w="28575" cmpd="sng">
      <a:noFill/>
    </a:ln>
  </c:spPr>
  <c:txPr>
    <a:bodyPr/>
    <a:lstStyle/>
    <a:p>
      <a:pPr>
        <a:defRPr sz="1200" b="1"/>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9.2807438436081205E-2"/>
          <c:y val="0.15926448849066299"/>
          <c:w val="0.90268141876943397"/>
          <c:h val="0.576615983346909"/>
        </c:manualLayout>
      </c:layout>
      <c:barChart>
        <c:barDir val="col"/>
        <c:grouping val="clustered"/>
        <c:varyColors val="0"/>
        <c:ser>
          <c:idx val="14"/>
          <c:order val="0"/>
          <c:tx>
            <c:strRef>
              <c:f>Browser!$F$40</c:f>
              <c:strCache>
                <c:ptCount val="1"/>
                <c:pt idx="0">
                  <c:v>CPU-Only</c:v>
                </c:pt>
              </c:strCache>
            </c:strRef>
          </c:tx>
          <c:spPr>
            <a:pattFill prst="wdDnDiag">
              <a:fgClr>
                <a:schemeClr val="accent5">
                  <a:lumMod val="40000"/>
                  <a:lumOff val="60000"/>
                </a:schemeClr>
              </a:fgClr>
              <a:bgClr>
                <a:schemeClr val="tx1"/>
              </a:bgClr>
            </a:patt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Browser!$G$40:$N$40</c:f>
              <c:numCache>
                <c:formatCode>General</c:formatCode>
                <c:ptCount val="8"/>
                <c:pt idx="0">
                  <c:v>1</c:v>
                </c:pt>
                <c:pt idx="1">
                  <c:v>1</c:v>
                </c:pt>
                <c:pt idx="2">
                  <c:v>1</c:v>
                </c:pt>
                <c:pt idx="3">
                  <c:v>1</c:v>
                </c:pt>
                <c:pt idx="4">
                  <c:v>1</c:v>
                </c:pt>
                <c:pt idx="5">
                  <c:v>1</c:v>
                </c:pt>
                <c:pt idx="6">
                  <c:v>1</c:v>
                </c:pt>
                <c:pt idx="7">
                  <c:v>1</c:v>
                </c:pt>
              </c:numCache>
            </c:numRef>
          </c:val>
          <c:extLst>
            <c:ext xmlns:c16="http://schemas.microsoft.com/office/drawing/2014/chart" uri="{C3380CC4-5D6E-409C-BE32-E72D297353CC}">
              <c16:uniqueId val="{00000000-8B57-4CCF-8AA2-1F832DB160CC}"/>
            </c:ext>
          </c:extLst>
        </c:ser>
        <c:ser>
          <c:idx val="0"/>
          <c:order val="1"/>
          <c:tx>
            <c:strRef>
              <c:f>Browser!$F$41</c:f>
              <c:strCache>
                <c:ptCount val="1"/>
                <c:pt idx="0">
                  <c:v>PIM-Core</c:v>
                </c:pt>
              </c:strCache>
            </c:strRef>
          </c:tx>
          <c:spPr>
            <a:solidFill>
              <a:srgbClr val="4A8861"/>
            </a:solid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Browser!$G$41:$N$41</c:f>
              <c:numCache>
                <c:formatCode>General</c:formatCode>
                <c:ptCount val="8"/>
                <c:pt idx="0">
                  <c:v>0.43478260899999999</c:v>
                </c:pt>
                <c:pt idx="1">
                  <c:v>0.64516129</c:v>
                </c:pt>
                <c:pt idx="2">
                  <c:v>0.76335877900000004</c:v>
                </c:pt>
                <c:pt idx="3">
                  <c:v>0.76923076899999998</c:v>
                </c:pt>
                <c:pt idx="4">
                  <c:v>0.72463768115941996</c:v>
                </c:pt>
                <c:pt idx="5">
                  <c:v>0.8</c:v>
                </c:pt>
                <c:pt idx="6">
                  <c:v>0.84745762711864403</c:v>
                </c:pt>
                <c:pt idx="7">
                  <c:v>0.63694267515923597</c:v>
                </c:pt>
              </c:numCache>
            </c:numRef>
          </c:val>
          <c:extLst>
            <c:ext xmlns:c16="http://schemas.microsoft.com/office/drawing/2014/chart" uri="{C3380CC4-5D6E-409C-BE32-E72D297353CC}">
              <c16:uniqueId val="{00000001-8B57-4CCF-8AA2-1F832DB160CC}"/>
            </c:ext>
          </c:extLst>
        </c:ser>
        <c:ser>
          <c:idx val="1"/>
          <c:order val="2"/>
          <c:tx>
            <c:strRef>
              <c:f>Browser!$F$42</c:f>
              <c:strCache>
                <c:ptCount val="1"/>
                <c:pt idx="0">
                  <c:v>PIM-Acc</c:v>
                </c:pt>
              </c:strCache>
            </c:strRef>
          </c:tx>
          <c:spPr>
            <a:solidFill>
              <a:srgbClr val="FDC600">
                <a:lumMod val="60000"/>
                <a:lumOff val="40000"/>
              </a:srgbClr>
            </a:solid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Browser!$G$42:$N$42</c:f>
              <c:numCache>
                <c:formatCode>General</c:formatCode>
                <c:ptCount val="8"/>
                <c:pt idx="0">
                  <c:v>0.4</c:v>
                </c:pt>
                <c:pt idx="1">
                  <c:v>0.57803468199999997</c:v>
                </c:pt>
                <c:pt idx="2">
                  <c:v>0.47619047599999997</c:v>
                </c:pt>
                <c:pt idx="3">
                  <c:v>0.5</c:v>
                </c:pt>
                <c:pt idx="4">
                  <c:v>0.581395348837209</c:v>
                </c:pt>
                <c:pt idx="5">
                  <c:v>0.70422535211267601</c:v>
                </c:pt>
                <c:pt idx="6">
                  <c:v>0.476190476190476</c:v>
                </c:pt>
                <c:pt idx="7">
                  <c:v>0.50505050505050497</c:v>
                </c:pt>
              </c:numCache>
            </c:numRef>
          </c:val>
          <c:extLst>
            <c:ext xmlns:c16="http://schemas.microsoft.com/office/drawing/2014/chart" uri="{C3380CC4-5D6E-409C-BE32-E72D297353CC}">
              <c16:uniqueId val="{00000002-8B57-4CCF-8AA2-1F832DB160CC}"/>
            </c:ext>
          </c:extLst>
        </c:ser>
        <c:dLbls>
          <c:showLegendKey val="0"/>
          <c:showVal val="0"/>
          <c:showCatName val="0"/>
          <c:showSerName val="0"/>
          <c:showPercent val="0"/>
          <c:showBubbleSize val="0"/>
        </c:dLbls>
        <c:gapWidth val="75"/>
        <c:overlap val="-25"/>
        <c:axId val="-2070333720"/>
        <c:axId val="-2070330520"/>
      </c:barChart>
      <c:catAx>
        <c:axId val="-2070333720"/>
        <c:scaling>
          <c:orientation val="minMax"/>
        </c:scaling>
        <c:delete val="0"/>
        <c:axPos val="b"/>
        <c:numFmt formatCode="General" sourceLinked="0"/>
        <c:majorTickMark val="out"/>
        <c:minorTickMark val="none"/>
        <c:tickLblPos val="nextTo"/>
        <c:spPr>
          <a:ln w="3175">
            <a:solidFill>
              <a:srgbClr val="000000"/>
            </a:solidFill>
            <a:prstDash val="solid"/>
          </a:ln>
        </c:spPr>
        <c:txPr>
          <a:bodyPr rot="0" vert="horz"/>
          <a:lstStyle/>
          <a:p>
            <a:pPr>
              <a:defRPr sz="1500" b="0" spc="0" baseline="0"/>
            </a:pPr>
            <a:endParaRPr lang="en-US"/>
          </a:p>
        </c:txPr>
        <c:crossAx val="-2070330520"/>
        <c:crosses val="autoZero"/>
        <c:auto val="1"/>
        <c:lblAlgn val="ctr"/>
        <c:lblOffset val="100"/>
        <c:noMultiLvlLbl val="0"/>
      </c:catAx>
      <c:valAx>
        <c:axId val="-2070330520"/>
        <c:scaling>
          <c:orientation val="minMax"/>
          <c:max val="1"/>
        </c:scaling>
        <c:delete val="0"/>
        <c:axPos val="l"/>
        <c:majorGridlines>
          <c:spPr>
            <a:ln w="3175">
              <a:solidFill>
                <a:srgbClr val="C0C0C0"/>
              </a:solidFill>
              <a:prstDash val="lgDash"/>
            </a:ln>
          </c:spPr>
        </c:majorGridlines>
        <c:title>
          <c:tx>
            <c:rich>
              <a:bodyPr rot="-5400000" vert="horz"/>
              <a:lstStyle/>
              <a:p>
                <a:pPr>
                  <a:defRPr sz="2000"/>
                </a:pPr>
                <a:r>
                  <a:rPr lang="en-US" sz="2000" dirty="0"/>
                  <a:t>Normalized Runtime</a:t>
                </a:r>
              </a:p>
            </c:rich>
          </c:tx>
          <c:layout>
            <c:manualLayout>
              <c:xMode val="edge"/>
              <c:yMode val="edge"/>
              <c:x val="2.8248777946751698E-3"/>
              <c:y val="0.20151246719160101"/>
            </c:manualLayout>
          </c:layout>
          <c:overlay val="0"/>
          <c:spPr>
            <a:noFill/>
            <a:ln w="25400">
              <a:noFill/>
            </a:ln>
          </c:spPr>
        </c:title>
        <c:numFmt formatCode="#,##0.0" sourceLinked="0"/>
        <c:majorTickMark val="out"/>
        <c:minorTickMark val="none"/>
        <c:tickLblPos val="nextTo"/>
        <c:spPr>
          <a:ln w="3175">
            <a:solidFill>
              <a:srgbClr val="000000"/>
            </a:solidFill>
            <a:prstDash val="solid"/>
          </a:ln>
        </c:spPr>
        <c:txPr>
          <a:bodyPr/>
          <a:lstStyle/>
          <a:p>
            <a:pPr>
              <a:defRPr sz="1600" b="0">
                <a:latin typeface="+mn-lt"/>
              </a:defRPr>
            </a:pPr>
            <a:endParaRPr lang="en-US"/>
          </a:p>
        </c:txPr>
        <c:crossAx val="-2070333720"/>
        <c:crosses val="autoZero"/>
        <c:crossBetween val="between"/>
        <c:majorUnit val="0.2"/>
      </c:valAx>
      <c:spPr>
        <a:solidFill>
          <a:srgbClr val="FFFFFF"/>
        </a:solidFill>
        <a:ln w="12700">
          <a:solidFill>
            <a:srgbClr val="000000"/>
          </a:solidFill>
          <a:prstDash val="solid"/>
        </a:ln>
      </c:spPr>
    </c:plotArea>
    <c:legend>
      <c:legendPos val="r"/>
      <c:legendEntry>
        <c:idx val="2"/>
        <c:txPr>
          <a:bodyPr/>
          <a:lstStyle/>
          <a:p>
            <a:pPr>
              <a:defRPr sz="2400" b="1" i="0" u="none" strike="noStrike" baseline="0">
                <a:solidFill>
                  <a:srgbClr val="000000"/>
                </a:solidFill>
                <a:latin typeface="+mn-lt"/>
                <a:ea typeface="Calibri"/>
                <a:cs typeface="Calibri"/>
              </a:defRPr>
            </a:pPr>
            <a:endParaRPr lang="en-US"/>
          </a:p>
        </c:txPr>
      </c:legendEntry>
      <c:layout>
        <c:manualLayout>
          <c:xMode val="edge"/>
          <c:yMode val="edge"/>
          <c:x val="0.30491803278688501"/>
          <c:y val="1.51515151515151E-2"/>
          <c:w val="0.50163934426229495"/>
          <c:h val="0.11111111111111099"/>
        </c:manualLayout>
      </c:layout>
      <c:overlay val="0"/>
      <c:spPr>
        <a:noFill/>
        <a:ln w="25400">
          <a:noFill/>
        </a:ln>
      </c:spPr>
      <c:txPr>
        <a:bodyPr/>
        <a:lstStyle/>
        <a:p>
          <a:pPr>
            <a:defRPr sz="2400" b="1" i="0" u="none" strike="noStrike" baseline="0">
              <a:solidFill>
                <a:srgbClr val="000000"/>
              </a:solidFill>
              <a:latin typeface="+mn-lt"/>
              <a:ea typeface="Calibri"/>
              <a:cs typeface="Calibri"/>
            </a:defRPr>
          </a:pPr>
          <a:endParaRPr lang="en-US"/>
        </a:p>
      </c:txPr>
    </c:legend>
    <c:plotVisOnly val="1"/>
    <c:dispBlanksAs val="gap"/>
    <c:showDLblsOverMax val="0"/>
  </c:chart>
  <c:spPr>
    <a:noFill/>
    <a:ln w="6350">
      <a:noFill/>
    </a:ln>
  </c:spPr>
  <c:txPr>
    <a:bodyPr/>
    <a:lstStyle/>
    <a:p>
      <a:pPr>
        <a:defRPr sz="1200" b="1">
          <a:solidFill>
            <a:srgbClr val="000000"/>
          </a:solidFill>
        </a:defRPr>
      </a:pPr>
      <a:endParaRPr lang="en-US"/>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103A-F046-B9D3-826D639B9BE9}"/>
              </c:ext>
            </c:extLst>
          </c:dPt>
          <c:dPt>
            <c:idx val="1"/>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3-103A-F046-B9D3-826D639B9BE9}"/>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103A-F046-B9D3-826D639B9BE9}"/>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103A-F046-B9D3-826D639B9BE9}"/>
              </c:ext>
            </c:extLst>
          </c:dPt>
          <c:dLbls>
            <c:dLbl>
              <c:idx val="1"/>
              <c:tx>
                <c:rich>
                  <a:bodyPr/>
                  <a:lstStyle/>
                  <a:p>
                    <a:r>
                      <a:rPr lang="en-US" altLang="ko-KR" dirty="0"/>
                      <a:t>2.3x</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03A-F046-B9D3-826D639B9BE9}"/>
                </c:ext>
              </c:extLst>
            </c:dLbl>
            <c:dLbl>
              <c:idx val="2"/>
              <c:tx>
                <c:rich>
                  <a:bodyPr/>
                  <a:lstStyle/>
                  <a:p>
                    <a:r>
                      <a:rPr lang="en-US" altLang="ko-KR" dirty="0"/>
                      <a:t>3.0x</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03A-F046-B9D3-826D639B9BE9}"/>
                </c:ext>
              </c:extLst>
            </c:dLbl>
            <c:dLbl>
              <c:idx val="3"/>
              <c:tx>
                <c:rich>
                  <a:bodyPr/>
                  <a:lstStyle/>
                  <a:p>
                    <a:r>
                      <a:rPr lang="en-US" altLang="ko-KR" dirty="0"/>
                      <a:t>6.5x</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03A-F046-B9D3-826D639B9BE9}"/>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HMC-MC</c:v>
                </c:pt>
                <c:pt idx="1">
                  <c:v>HMC-MC +
PIM BW</c:v>
                </c:pt>
                <c:pt idx="2">
                  <c:v>Tesseract + Conventional BW</c:v>
                </c:pt>
                <c:pt idx="3">
                  <c:v>Tesseract</c:v>
                </c:pt>
              </c:strCache>
            </c:strRef>
          </c:cat>
          <c:val>
            <c:numRef>
              <c:f>Sheet1!$B$2:$B$5</c:f>
              <c:numCache>
                <c:formatCode>General</c:formatCode>
                <c:ptCount val="4"/>
                <c:pt idx="0">
                  <c:v>1</c:v>
                </c:pt>
                <c:pt idx="1">
                  <c:v>2.3042730158714102</c:v>
                </c:pt>
                <c:pt idx="2">
                  <c:v>3.0223863878163568</c:v>
                </c:pt>
                <c:pt idx="3">
                  <c:v>6.4998907173731304</c:v>
                </c:pt>
              </c:numCache>
            </c:numRef>
          </c:val>
          <c:extLst>
            <c:ext xmlns:c16="http://schemas.microsoft.com/office/drawing/2014/chart" uri="{C3380CC4-5D6E-409C-BE32-E72D297353CC}">
              <c16:uniqueId val="{00000008-103A-F046-B9D3-826D639B9BE9}"/>
            </c:ext>
          </c:extLst>
        </c:ser>
        <c:dLbls>
          <c:showLegendKey val="0"/>
          <c:showVal val="0"/>
          <c:showCatName val="0"/>
          <c:showSerName val="0"/>
          <c:showPercent val="0"/>
          <c:showBubbleSize val="0"/>
        </c:dLbls>
        <c:gapWidth val="80"/>
        <c:overlap val="-27"/>
        <c:axId val="1215621296"/>
        <c:axId val="1215625408"/>
      </c:barChart>
      <c:catAx>
        <c:axId val="1215621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15625408"/>
        <c:crosses val="autoZero"/>
        <c:auto val="1"/>
        <c:lblAlgn val="ctr"/>
        <c:lblOffset val="100"/>
        <c:noMultiLvlLbl val="0"/>
      </c:catAx>
      <c:valAx>
        <c:axId val="121562540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p>
            </c:rich>
          </c:tx>
          <c:layout>
            <c:manualLayout>
              <c:xMode val="edge"/>
              <c:yMode val="edge"/>
              <c:x val="1.54320987654321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15621296"/>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8269256342957099"/>
          <c:y val="0.18444444444444399"/>
          <c:w val="0.80127349081364796"/>
          <c:h val="0.49476963456491002"/>
        </c:manualLayout>
      </c:layout>
      <c:barChart>
        <c:barDir val="col"/>
        <c:grouping val="percentStacked"/>
        <c:varyColors val="0"/>
        <c:ser>
          <c:idx val="0"/>
          <c:order val="0"/>
          <c:tx>
            <c:strRef>
              <c:f>Motivation!$S$34</c:f>
              <c:strCache>
                <c:ptCount val="1"/>
                <c:pt idx="0">
                  <c:v>Texture Tiling </c:v>
                </c:pt>
              </c:strCache>
            </c:strRef>
          </c:tx>
          <c:spPr>
            <a:solidFill>
              <a:srgbClr val="1F497D"/>
            </a:solidFill>
            <a:ln>
              <a:solidFill>
                <a:srgbClr val="000000"/>
              </a:solidFill>
            </a:ln>
            <a:effectLst/>
          </c:spPr>
          <c:invertIfNegative val="0"/>
          <c:cat>
            <c:strRef>
              <c:f>Motivation!$T$33:$Z$33</c:f>
              <c:strCache>
                <c:ptCount val="7"/>
                <c:pt idx="0">
                  <c:v>Google Docs</c:v>
                </c:pt>
                <c:pt idx="1">
                  <c:v>Gmail</c:v>
                </c:pt>
                <c:pt idx="2">
                  <c:v>Google Calendar</c:v>
                </c:pt>
                <c:pt idx="3">
                  <c:v>WordPress</c:v>
                </c:pt>
                <c:pt idx="4">
                  <c:v>Twitter</c:v>
                </c:pt>
                <c:pt idx="5">
                  <c:v>Animation</c:v>
                </c:pt>
                <c:pt idx="6">
                  <c:v>AVG</c:v>
                </c:pt>
              </c:strCache>
            </c:strRef>
          </c:cat>
          <c:val>
            <c:numRef>
              <c:f>Motivation!$T$34:$Z$34</c:f>
              <c:numCache>
                <c:formatCode>General</c:formatCode>
                <c:ptCount val="7"/>
                <c:pt idx="0">
                  <c:v>13120194730996.4</c:v>
                </c:pt>
                <c:pt idx="1">
                  <c:v>3057976393971.8101</c:v>
                </c:pt>
                <c:pt idx="2">
                  <c:v>319593492076.36401</c:v>
                </c:pt>
                <c:pt idx="3">
                  <c:v>5478893535086.2695</c:v>
                </c:pt>
                <c:pt idx="4">
                  <c:v>738397531219.68005</c:v>
                </c:pt>
                <c:pt idx="5">
                  <c:v>12302893814262</c:v>
                </c:pt>
                <c:pt idx="6">
                  <c:v>5836324916268.75</c:v>
                </c:pt>
              </c:numCache>
            </c:numRef>
          </c:val>
          <c:extLst>
            <c:ext xmlns:c16="http://schemas.microsoft.com/office/drawing/2014/chart" uri="{C3380CC4-5D6E-409C-BE32-E72D297353CC}">
              <c16:uniqueId val="{00000000-85B4-4825-90BA-FC1E849E7953}"/>
            </c:ext>
          </c:extLst>
        </c:ser>
        <c:ser>
          <c:idx val="1"/>
          <c:order val="1"/>
          <c:tx>
            <c:strRef>
              <c:f>Motivation!$S$35</c:f>
              <c:strCache>
                <c:ptCount val="1"/>
                <c:pt idx="0">
                  <c:v>Color Blitting </c:v>
                </c:pt>
              </c:strCache>
            </c:strRef>
          </c:tx>
          <c:spPr>
            <a:solidFill>
              <a:srgbClr val="4A8861"/>
            </a:solidFill>
            <a:ln>
              <a:solidFill>
                <a:srgbClr val="000000"/>
              </a:solidFill>
            </a:ln>
            <a:effectLst/>
          </c:spPr>
          <c:invertIfNegative val="0"/>
          <c:cat>
            <c:strRef>
              <c:f>Motivation!$T$33:$Z$33</c:f>
              <c:strCache>
                <c:ptCount val="7"/>
                <c:pt idx="0">
                  <c:v>Google Docs</c:v>
                </c:pt>
                <c:pt idx="1">
                  <c:v>Gmail</c:v>
                </c:pt>
                <c:pt idx="2">
                  <c:v>Google Calendar</c:v>
                </c:pt>
                <c:pt idx="3">
                  <c:v>WordPress</c:v>
                </c:pt>
                <c:pt idx="4">
                  <c:v>Twitter</c:v>
                </c:pt>
                <c:pt idx="5">
                  <c:v>Animation</c:v>
                </c:pt>
                <c:pt idx="6">
                  <c:v>AVG</c:v>
                </c:pt>
              </c:strCache>
            </c:strRef>
          </c:cat>
          <c:val>
            <c:numRef>
              <c:f>Motivation!$T$35:$Z$35</c:f>
              <c:numCache>
                <c:formatCode>General</c:formatCode>
                <c:ptCount val="7"/>
                <c:pt idx="0">
                  <c:v>7963907871626.8398</c:v>
                </c:pt>
                <c:pt idx="1">
                  <c:v>2555534226481.3999</c:v>
                </c:pt>
                <c:pt idx="2">
                  <c:v>214665611070.79999</c:v>
                </c:pt>
                <c:pt idx="3">
                  <c:v>1995416480116.98</c:v>
                </c:pt>
                <c:pt idx="4">
                  <c:v>539179828060.67999</c:v>
                </c:pt>
                <c:pt idx="5">
                  <c:v>10082397746853</c:v>
                </c:pt>
                <c:pt idx="6">
                  <c:v>3891850294034.9399</c:v>
                </c:pt>
              </c:numCache>
            </c:numRef>
          </c:val>
          <c:extLst>
            <c:ext xmlns:c16="http://schemas.microsoft.com/office/drawing/2014/chart" uri="{C3380CC4-5D6E-409C-BE32-E72D297353CC}">
              <c16:uniqueId val="{00000001-85B4-4825-90BA-FC1E849E7953}"/>
            </c:ext>
          </c:extLst>
        </c:ser>
        <c:ser>
          <c:idx val="2"/>
          <c:order val="2"/>
          <c:tx>
            <c:strRef>
              <c:f>Motivation!$S$36</c:f>
              <c:strCache>
                <c:ptCount val="1"/>
                <c:pt idx="0">
                  <c:v>Other</c:v>
                </c:pt>
              </c:strCache>
            </c:strRef>
          </c:tx>
          <c:spPr>
            <a:pattFill prst="wdDnDiag">
              <a:fgClr>
                <a:sysClr val="window" lastClr="FFFFFF">
                  <a:lumMod val="50000"/>
                </a:sysClr>
              </a:fgClr>
              <a:bgClr>
                <a:sysClr val="window" lastClr="FFFFFF">
                  <a:lumMod val="85000"/>
                </a:sysClr>
              </a:bgClr>
            </a:pattFill>
            <a:ln>
              <a:solidFill>
                <a:srgbClr val="000000"/>
              </a:solidFill>
            </a:ln>
            <a:effectLst/>
          </c:spPr>
          <c:invertIfNegative val="0"/>
          <c:cat>
            <c:strRef>
              <c:f>Motivation!$T$33:$Z$33</c:f>
              <c:strCache>
                <c:ptCount val="7"/>
                <c:pt idx="0">
                  <c:v>Google Docs</c:v>
                </c:pt>
                <c:pt idx="1">
                  <c:v>Gmail</c:v>
                </c:pt>
                <c:pt idx="2">
                  <c:v>Google Calendar</c:v>
                </c:pt>
                <c:pt idx="3">
                  <c:v>WordPress</c:v>
                </c:pt>
                <c:pt idx="4">
                  <c:v>Twitter</c:v>
                </c:pt>
                <c:pt idx="5">
                  <c:v>Animation</c:v>
                </c:pt>
                <c:pt idx="6">
                  <c:v>AVG</c:v>
                </c:pt>
              </c:strCache>
            </c:strRef>
          </c:cat>
          <c:val>
            <c:numRef>
              <c:f>Motivation!$T$36:$Z$36</c:f>
              <c:numCache>
                <c:formatCode>General</c:formatCode>
                <c:ptCount val="7"/>
                <c:pt idx="0">
                  <c:v>20595549111673.602</c:v>
                </c:pt>
                <c:pt idx="1">
                  <c:v>13367734983826.801</c:v>
                </c:pt>
                <c:pt idx="2">
                  <c:v>881303971032.83606</c:v>
                </c:pt>
                <c:pt idx="3">
                  <c:v>13227565313568.801</c:v>
                </c:pt>
                <c:pt idx="4">
                  <c:v>2335639754347.6401</c:v>
                </c:pt>
                <c:pt idx="5">
                  <c:v>27432841968845</c:v>
                </c:pt>
                <c:pt idx="6">
                  <c:v>12973439183882.4</c:v>
                </c:pt>
              </c:numCache>
            </c:numRef>
          </c:val>
          <c:extLst>
            <c:ext xmlns:c16="http://schemas.microsoft.com/office/drawing/2014/chart" uri="{C3380CC4-5D6E-409C-BE32-E72D297353CC}">
              <c16:uniqueId val="{00000002-85B4-4825-90BA-FC1E849E7953}"/>
            </c:ext>
          </c:extLst>
        </c:ser>
        <c:dLbls>
          <c:showLegendKey val="0"/>
          <c:showVal val="0"/>
          <c:showCatName val="0"/>
          <c:showSerName val="0"/>
          <c:showPercent val="0"/>
          <c:showBubbleSize val="0"/>
        </c:dLbls>
        <c:gapWidth val="150"/>
        <c:overlap val="100"/>
        <c:axId val="2145896600"/>
        <c:axId val="-2089532808"/>
      </c:barChart>
      <c:catAx>
        <c:axId val="2145896600"/>
        <c:scaling>
          <c:orientation val="minMax"/>
        </c:scaling>
        <c:delete val="0"/>
        <c:axPos val="b"/>
        <c:numFmt formatCode="General" sourceLinked="0"/>
        <c:majorTickMark val="out"/>
        <c:minorTickMark val="none"/>
        <c:tickLblPos val="none"/>
        <c:spPr>
          <a:ln w="12700">
            <a:solidFill>
              <a:sysClr val="windowText" lastClr="000000"/>
            </a:solidFill>
          </a:ln>
        </c:spPr>
        <c:txPr>
          <a:bodyPr/>
          <a:lstStyle/>
          <a:p>
            <a:pPr>
              <a:lnSpc>
                <a:spcPts val="1800"/>
              </a:lnSpc>
              <a:defRPr sz="1600" b="0" spc="-180" baseline="0"/>
            </a:pPr>
            <a:endParaRPr lang="en-US"/>
          </a:p>
        </c:txPr>
        <c:crossAx val="-2089532808"/>
        <c:crosses val="autoZero"/>
        <c:auto val="1"/>
        <c:lblAlgn val="ctr"/>
        <c:lblOffset val="0"/>
        <c:noMultiLvlLbl val="0"/>
      </c:catAx>
      <c:valAx>
        <c:axId val="-2089532808"/>
        <c:scaling>
          <c:orientation val="minMax"/>
        </c:scaling>
        <c:delete val="0"/>
        <c:axPos val="l"/>
        <c:majorGridlines>
          <c:spPr>
            <a:ln>
              <a:solidFill>
                <a:sysClr val="windowText" lastClr="000000"/>
              </a:solidFill>
              <a:prstDash val="dash"/>
            </a:ln>
          </c:spPr>
        </c:majorGridlines>
        <c:title>
          <c:tx>
            <c:rich>
              <a:bodyPr rot="-5400000" vert="horz"/>
              <a:lstStyle/>
              <a:p>
                <a:pPr>
                  <a:lnSpc>
                    <a:spcPts val="2200"/>
                  </a:lnSpc>
                  <a:defRPr sz="2400"/>
                </a:pPr>
                <a:r>
                  <a:rPr lang="en-US" sz="2400" dirty="0"/>
                  <a:t>Fraction of</a:t>
                </a:r>
                <a:br>
                  <a:rPr lang="en-US" sz="2400" dirty="0"/>
                </a:br>
                <a:r>
                  <a:rPr lang="en-US" sz="2400" dirty="0"/>
                  <a:t>Total Energy</a:t>
                </a:r>
              </a:p>
            </c:rich>
          </c:tx>
          <c:layout>
            <c:manualLayout>
              <c:xMode val="edge"/>
              <c:yMode val="edge"/>
              <c:x val="0"/>
              <c:y val="0.16245764733953699"/>
            </c:manualLayout>
          </c:layout>
          <c:overlay val="0"/>
        </c:title>
        <c:numFmt formatCode="0%" sourceLinked="1"/>
        <c:majorTickMark val="out"/>
        <c:minorTickMark val="none"/>
        <c:tickLblPos val="nextTo"/>
        <c:spPr>
          <a:ln w="12700">
            <a:solidFill>
              <a:sysClr val="windowText" lastClr="000000"/>
            </a:solidFill>
          </a:ln>
        </c:spPr>
        <c:txPr>
          <a:bodyPr/>
          <a:lstStyle/>
          <a:p>
            <a:pPr>
              <a:defRPr sz="2200" b="0"/>
            </a:pPr>
            <a:endParaRPr lang="en-US"/>
          </a:p>
        </c:txPr>
        <c:crossAx val="2145896600"/>
        <c:crosses val="autoZero"/>
        <c:crossBetween val="between"/>
        <c:majorUnit val="0.2"/>
      </c:valAx>
      <c:spPr>
        <a:ln w="12700">
          <a:solidFill>
            <a:sysClr val="windowText" lastClr="000000"/>
          </a:solidFill>
        </a:ln>
      </c:spPr>
    </c:plotArea>
    <c:legend>
      <c:legendPos val="t"/>
      <c:layout>
        <c:manualLayout>
          <c:xMode val="edge"/>
          <c:yMode val="edge"/>
          <c:x val="0.241697754447361"/>
          <c:y val="5.6410256410256397E-2"/>
          <c:w val="0.65824718576844499"/>
          <c:h val="0.12636301231576799"/>
        </c:manualLayout>
      </c:layout>
      <c:overlay val="0"/>
      <c:txPr>
        <a:bodyPr/>
        <a:lstStyle/>
        <a:p>
          <a:pPr>
            <a:defRPr sz="2200" b="0"/>
          </a:pPr>
          <a:endParaRPr lang="en-US"/>
        </a:p>
      </c:txPr>
    </c:legend>
    <c:plotVisOnly val="1"/>
    <c:dispBlanksAs val="gap"/>
    <c:showDLblsOverMax val="0"/>
  </c:chart>
  <c:spPr>
    <a:ln>
      <a:noFill/>
    </a:ln>
    <a:effectLst/>
  </c:spPr>
  <c:txPr>
    <a:bodyPr/>
    <a:lstStyle/>
    <a:p>
      <a:pPr>
        <a:defRPr sz="1800" b="1"/>
      </a:pPr>
      <a:endParaRPr lang="en-US"/>
    </a:p>
  </c:tx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3724424249600401"/>
          <c:y val="0.30185344234135603"/>
          <c:w val="0.69895047658516396"/>
          <c:h val="0.45529981829194399"/>
        </c:manualLayout>
      </c:layout>
      <c:barChart>
        <c:barDir val="col"/>
        <c:grouping val="stacked"/>
        <c:varyColors val="0"/>
        <c:ser>
          <c:idx val="0"/>
          <c:order val="0"/>
          <c:tx>
            <c:strRef>
              <c:f>browser!$C$8</c:f>
              <c:strCache>
                <c:ptCount val="1"/>
                <c:pt idx="0">
                  <c:v>Texture Tiling </c:v>
                </c:pt>
              </c:strCache>
            </c:strRef>
          </c:tx>
          <c:spPr>
            <a:solidFill>
              <a:srgbClr val="1F497D"/>
            </a:solidFill>
            <a:ln>
              <a:solidFill>
                <a:srgbClr val="000000"/>
              </a:solidFill>
            </a:ln>
          </c:spPr>
          <c:invertIfNegative val="0"/>
          <c:cat>
            <c:strRef>
              <c:f>browser!$D$6:$I$6</c:f>
              <c:strCache>
                <c:ptCount val="6"/>
                <c:pt idx="0">
                  <c:v>CPU</c:v>
                </c:pt>
                <c:pt idx="1">
                  <c:v>L1</c:v>
                </c:pt>
                <c:pt idx="2">
                  <c:v>LLC</c:v>
                </c:pt>
                <c:pt idx="3">
                  <c:v>Inter-
connect</c:v>
                </c:pt>
                <c:pt idx="4">
                  <c:v>Mem
Ctrl</c:v>
                </c:pt>
                <c:pt idx="5">
                  <c:v>DRAM</c:v>
                </c:pt>
              </c:strCache>
            </c:strRef>
          </c:cat>
          <c:val>
            <c:numRef>
              <c:f>browser!$D$8:$I$8</c:f>
              <c:numCache>
                <c:formatCode>General</c:formatCode>
                <c:ptCount val="6"/>
                <c:pt idx="0">
                  <c:v>2551611423734.52</c:v>
                </c:pt>
                <c:pt idx="1">
                  <c:v>903728069139.29004</c:v>
                </c:pt>
                <c:pt idx="2">
                  <c:v>687788466859.19995</c:v>
                </c:pt>
                <c:pt idx="3">
                  <c:v>2521647969456</c:v>
                </c:pt>
                <c:pt idx="4">
                  <c:v>403463675112.96002</c:v>
                </c:pt>
                <c:pt idx="5">
                  <c:v>6051955126694.4004</c:v>
                </c:pt>
              </c:numCache>
            </c:numRef>
          </c:val>
          <c:extLst>
            <c:ext xmlns:c16="http://schemas.microsoft.com/office/drawing/2014/chart" uri="{C3380CC4-5D6E-409C-BE32-E72D297353CC}">
              <c16:uniqueId val="{00000000-AED9-4332-93B7-C466A6380D4E}"/>
            </c:ext>
          </c:extLst>
        </c:ser>
        <c:ser>
          <c:idx val="1"/>
          <c:order val="1"/>
          <c:tx>
            <c:strRef>
              <c:f>browser!$C$9</c:f>
              <c:strCache>
                <c:ptCount val="1"/>
                <c:pt idx="0">
                  <c:v>Color Blitting </c:v>
                </c:pt>
              </c:strCache>
            </c:strRef>
          </c:tx>
          <c:spPr>
            <a:solidFill>
              <a:srgbClr val="4A8861"/>
            </a:solidFill>
            <a:ln>
              <a:solidFill>
                <a:srgbClr val="000000"/>
              </a:solidFill>
            </a:ln>
          </c:spPr>
          <c:invertIfNegative val="0"/>
          <c:cat>
            <c:strRef>
              <c:f>browser!$D$6:$I$6</c:f>
              <c:strCache>
                <c:ptCount val="6"/>
                <c:pt idx="0">
                  <c:v>CPU</c:v>
                </c:pt>
                <c:pt idx="1">
                  <c:v>L1</c:v>
                </c:pt>
                <c:pt idx="2">
                  <c:v>LLC</c:v>
                </c:pt>
                <c:pt idx="3">
                  <c:v>Inter-
connect</c:v>
                </c:pt>
                <c:pt idx="4">
                  <c:v>Mem
Ctrl</c:v>
                </c:pt>
                <c:pt idx="5">
                  <c:v>DRAM</c:v>
                </c:pt>
              </c:strCache>
            </c:strRef>
          </c:cat>
          <c:val>
            <c:numRef>
              <c:f>browser!$D$9:$I$9</c:f>
              <c:numCache>
                <c:formatCode>General</c:formatCode>
                <c:ptCount val="6"/>
                <c:pt idx="0">
                  <c:v>3025874069313.4399</c:v>
                </c:pt>
                <c:pt idx="1">
                  <c:v>531329645419</c:v>
                </c:pt>
                <c:pt idx="2">
                  <c:v>909145674584</c:v>
                </c:pt>
                <c:pt idx="3">
                  <c:v>982460247840</c:v>
                </c:pt>
                <c:pt idx="4">
                  <c:v>157193639654.39999</c:v>
                </c:pt>
                <c:pt idx="5">
                  <c:v>2357904594816</c:v>
                </c:pt>
              </c:numCache>
            </c:numRef>
          </c:val>
          <c:extLst>
            <c:ext xmlns:c16="http://schemas.microsoft.com/office/drawing/2014/chart" uri="{C3380CC4-5D6E-409C-BE32-E72D297353CC}">
              <c16:uniqueId val="{00000001-AED9-4332-93B7-C466A6380D4E}"/>
            </c:ext>
          </c:extLst>
        </c:ser>
        <c:ser>
          <c:idx val="2"/>
          <c:order val="2"/>
          <c:tx>
            <c:strRef>
              <c:f>browser!$C$10</c:f>
              <c:strCache>
                <c:ptCount val="1"/>
                <c:pt idx="0">
                  <c:v>Other</c:v>
                </c:pt>
              </c:strCache>
            </c:strRef>
          </c:tx>
          <c:spPr>
            <a:pattFill prst="wdDnDiag">
              <a:fgClr>
                <a:sysClr val="windowText" lastClr="000000">
                  <a:lumMod val="50000"/>
                  <a:lumOff val="50000"/>
                </a:sysClr>
              </a:fgClr>
              <a:bgClr>
                <a:srgbClr val="A5A5A5">
                  <a:lumMod val="40000"/>
                  <a:lumOff val="60000"/>
                </a:srgbClr>
              </a:bgClr>
            </a:pattFill>
            <a:ln>
              <a:solidFill>
                <a:srgbClr val="000000"/>
              </a:solidFill>
            </a:ln>
          </c:spPr>
          <c:invertIfNegative val="0"/>
          <c:dPt>
            <c:idx val="5"/>
            <c:invertIfNegative val="0"/>
            <c:bubble3D val="0"/>
            <c:spPr>
              <a:pattFill prst="wdDnDiag">
                <a:fgClr>
                  <a:sysClr val="window" lastClr="FFFFFF">
                    <a:lumMod val="50000"/>
                  </a:sysClr>
                </a:fgClr>
                <a:bgClr>
                  <a:sysClr val="window" lastClr="FFFFFF">
                    <a:lumMod val="85000"/>
                  </a:sysClr>
                </a:bgClr>
              </a:pattFill>
              <a:ln>
                <a:solidFill>
                  <a:srgbClr val="000000"/>
                </a:solidFill>
              </a:ln>
            </c:spPr>
            <c:extLst>
              <c:ext xmlns:c16="http://schemas.microsoft.com/office/drawing/2014/chart" uri="{C3380CC4-5D6E-409C-BE32-E72D297353CC}">
                <c16:uniqueId val="{00000003-AED9-4332-93B7-C466A6380D4E}"/>
              </c:ext>
            </c:extLst>
          </c:dPt>
          <c:cat>
            <c:strRef>
              <c:f>browser!$D$6:$I$6</c:f>
              <c:strCache>
                <c:ptCount val="6"/>
                <c:pt idx="0">
                  <c:v>CPU</c:v>
                </c:pt>
                <c:pt idx="1">
                  <c:v>L1</c:v>
                </c:pt>
                <c:pt idx="2">
                  <c:v>LLC</c:v>
                </c:pt>
                <c:pt idx="3">
                  <c:v>Inter-
connect</c:v>
                </c:pt>
                <c:pt idx="4">
                  <c:v>Mem
Ctrl</c:v>
                </c:pt>
                <c:pt idx="5">
                  <c:v>DRAM</c:v>
                </c:pt>
              </c:strCache>
            </c:strRef>
          </c:cat>
          <c:val>
            <c:numRef>
              <c:f>browser!$D$10:$I$10</c:f>
              <c:numCache>
                <c:formatCode>General</c:formatCode>
                <c:ptCount val="6"/>
                <c:pt idx="0">
                  <c:v>4221329498252.04</c:v>
                </c:pt>
                <c:pt idx="1">
                  <c:v>2566789825241.71</c:v>
                </c:pt>
                <c:pt idx="2">
                  <c:v>2355873139356.7998</c:v>
                </c:pt>
                <c:pt idx="3">
                  <c:v>3045626768304</c:v>
                </c:pt>
                <c:pt idx="4">
                  <c:v>487300282928.64001</c:v>
                </c:pt>
                <c:pt idx="5">
                  <c:v>7309504243929.5996</c:v>
                </c:pt>
              </c:numCache>
            </c:numRef>
          </c:val>
          <c:extLst>
            <c:ext xmlns:c16="http://schemas.microsoft.com/office/drawing/2014/chart" uri="{C3380CC4-5D6E-409C-BE32-E72D297353CC}">
              <c16:uniqueId val="{00000004-AED9-4332-93B7-C466A6380D4E}"/>
            </c:ext>
          </c:extLst>
        </c:ser>
        <c:dLbls>
          <c:showLegendKey val="0"/>
          <c:showVal val="0"/>
          <c:showCatName val="0"/>
          <c:showSerName val="0"/>
          <c:showPercent val="0"/>
          <c:showBubbleSize val="0"/>
        </c:dLbls>
        <c:gapWidth val="120"/>
        <c:overlap val="100"/>
        <c:axId val="-2072676344"/>
        <c:axId val="-2070713416"/>
      </c:barChart>
      <c:catAx>
        <c:axId val="-2072676344"/>
        <c:scaling>
          <c:orientation val="minMax"/>
        </c:scaling>
        <c:delete val="0"/>
        <c:axPos val="b"/>
        <c:numFmt formatCode="General" sourceLinked="0"/>
        <c:majorTickMark val="out"/>
        <c:minorTickMark val="none"/>
        <c:tickLblPos val="nextTo"/>
        <c:spPr>
          <a:ln w="12700">
            <a:solidFill>
              <a:sysClr val="windowText" lastClr="000000"/>
            </a:solidFill>
          </a:ln>
        </c:spPr>
        <c:txPr>
          <a:bodyPr/>
          <a:lstStyle/>
          <a:p>
            <a:pPr>
              <a:lnSpc>
                <a:spcPts val="1800"/>
              </a:lnSpc>
              <a:defRPr sz="2000" b="0" spc="-50" baseline="0"/>
            </a:pPr>
            <a:endParaRPr lang="en-US"/>
          </a:p>
        </c:txPr>
        <c:crossAx val="-2070713416"/>
        <c:crosses val="autoZero"/>
        <c:auto val="1"/>
        <c:lblAlgn val="ctr"/>
        <c:lblOffset val="0"/>
        <c:noMultiLvlLbl val="0"/>
      </c:catAx>
      <c:valAx>
        <c:axId val="-2070713416"/>
        <c:scaling>
          <c:orientation val="minMax"/>
        </c:scaling>
        <c:delete val="0"/>
        <c:axPos val="l"/>
        <c:majorGridlines>
          <c:spPr>
            <a:ln>
              <a:solidFill>
                <a:sysClr val="windowText" lastClr="000000"/>
              </a:solidFill>
              <a:prstDash val="dash"/>
            </a:ln>
          </c:spPr>
        </c:majorGridlines>
        <c:title>
          <c:tx>
            <c:rich>
              <a:bodyPr rot="-5400000" vert="horz" anchor="ctr" anchorCtr="1"/>
              <a:lstStyle/>
              <a:p>
                <a:pPr>
                  <a:defRPr sz="2600" b="1"/>
                </a:pPr>
                <a:r>
                  <a:rPr lang="en-US" sz="2600" b="1" dirty="0"/>
                  <a:t>Total Energy </a:t>
                </a:r>
                <a:r>
                  <a:rPr lang="en-US" sz="2600" b="0" dirty="0"/>
                  <a:t>(</a:t>
                </a:r>
                <a:r>
                  <a:rPr lang="en-US" sz="2600" b="0" dirty="0" err="1"/>
                  <a:t>pJ</a:t>
                </a:r>
                <a:r>
                  <a:rPr lang="en-US" sz="2600" b="0" dirty="0"/>
                  <a:t>)</a:t>
                </a:r>
              </a:p>
            </c:rich>
          </c:tx>
          <c:layout>
            <c:manualLayout>
              <c:xMode val="edge"/>
              <c:yMode val="edge"/>
              <c:x val="3.00751879699248E-2"/>
              <c:y val="0.226954178604444"/>
            </c:manualLayout>
          </c:layout>
          <c:overlay val="0"/>
        </c:title>
        <c:numFmt formatCode="General" sourceLinked="1"/>
        <c:majorTickMark val="out"/>
        <c:minorTickMark val="none"/>
        <c:tickLblPos val="none"/>
        <c:spPr>
          <a:ln w="12700">
            <a:solidFill>
              <a:sysClr val="windowText" lastClr="000000"/>
            </a:solidFill>
          </a:ln>
        </c:spPr>
        <c:txPr>
          <a:bodyPr/>
          <a:lstStyle/>
          <a:p>
            <a:pPr>
              <a:defRPr sz="1600" b="0"/>
            </a:pPr>
            <a:endParaRPr lang="en-US"/>
          </a:p>
        </c:txPr>
        <c:crossAx val="-2072676344"/>
        <c:crosses val="autoZero"/>
        <c:crossBetween val="between"/>
        <c:majorUnit val="3000000000000"/>
      </c:valAx>
      <c:spPr>
        <a:ln w="12700">
          <a:solidFill>
            <a:sysClr val="windowText" lastClr="000000"/>
          </a:solidFill>
        </a:ln>
      </c:spPr>
    </c:plotArea>
    <c:legend>
      <c:legendPos val="t"/>
      <c:layout>
        <c:manualLayout>
          <c:xMode val="edge"/>
          <c:yMode val="edge"/>
          <c:x val="0.26696717186667501"/>
          <c:y val="0.180347348338327"/>
          <c:w val="0.70759990527499805"/>
          <c:h val="0.112467925775012"/>
        </c:manualLayout>
      </c:layout>
      <c:overlay val="0"/>
      <c:txPr>
        <a:bodyPr/>
        <a:lstStyle/>
        <a:p>
          <a:pPr>
            <a:defRPr sz="2200" b="0" spc="-100" baseline="0"/>
          </a:pPr>
          <a:endParaRPr lang="en-US"/>
        </a:p>
      </c:txPr>
    </c:legend>
    <c:plotVisOnly val="1"/>
    <c:dispBlanksAs val="gap"/>
    <c:showDLblsOverMax val="0"/>
  </c:chart>
  <c:spPr>
    <a:ln>
      <a:noFill/>
    </a:ln>
  </c:spPr>
  <c:txPr>
    <a:bodyPr/>
    <a:lstStyle/>
    <a:p>
      <a:pPr>
        <a:defRPr sz="1200" b="1"/>
      </a:pPr>
      <a:endParaRPr lang="en-US"/>
    </a:p>
  </c:txPr>
  <c:externalData r:id="rId2">
    <c:autoUpdate val="0"/>
  </c:externalData>
  <c:userShapes r:id="rId3"/>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9292280041081801"/>
          <c:y val="0.29932244234595201"/>
          <c:w val="0.58509642816387097"/>
          <c:h val="0.458034858631995"/>
        </c:manualLayout>
      </c:layout>
      <c:barChart>
        <c:barDir val="col"/>
        <c:grouping val="stacked"/>
        <c:varyColors val="0"/>
        <c:ser>
          <c:idx val="0"/>
          <c:order val="0"/>
          <c:tx>
            <c:strRef>
              <c:f>'C:\Users\Saugata\AppData\Local\Temp\[PIM-Browser-estimated-energy-repair2.xlsx]Motivation'!$AH$59</c:f>
              <c:strCache>
                <c:ptCount val="1"/>
                <c:pt idx="0">
                  <c:v>Data Movement</c:v>
                </c:pt>
              </c:strCache>
            </c:strRef>
          </c:tx>
          <c:spPr>
            <a:pattFill prst="wdUpDiag">
              <a:fgClr>
                <a:srgbClr val="70AD47">
                  <a:lumMod val="20000"/>
                  <a:lumOff val="80000"/>
                </a:srgbClr>
              </a:fgClr>
              <a:bgClr>
                <a:srgbClr val="70AD47"/>
              </a:bgClr>
            </a:pattFill>
            <a:ln>
              <a:solidFill>
                <a:srgbClr val="000000"/>
              </a:solidFill>
            </a:ln>
          </c:spPr>
          <c:invertIfNegative val="0"/>
          <c:cat>
            <c:strRef>
              <c:f>'C:\Users\Saugata\AppData\Local\Temp\[PIM-Browser-estimated-energy-repair2.xlsx]Motivation'!$AG$61:$AG$62</c:f>
              <c:strCache>
                <c:ptCount val="2"/>
                <c:pt idx="0">
                  <c:v>Texture Tiling </c:v>
                </c:pt>
                <c:pt idx="1">
                  <c:v>Color Blitting </c:v>
                </c:pt>
              </c:strCache>
            </c:strRef>
          </c:cat>
          <c:val>
            <c:numRef>
              <c:f>'C:\Users\Saugata\AppData\Local\Temp\[PIM-Browser-estimated-energy-repair2.xlsx]Motivation'!$AH$61:$AH$62</c:f>
              <c:numCache>
                <c:formatCode>General</c:formatCode>
                <c:ptCount val="2"/>
                <c:pt idx="0">
                  <c:v>0.25732768103481901</c:v>
                </c:pt>
                <c:pt idx="1">
                  <c:v>0.120233029373742</c:v>
                </c:pt>
              </c:numCache>
            </c:numRef>
          </c:val>
          <c:extLst>
            <c:ext xmlns:c16="http://schemas.microsoft.com/office/drawing/2014/chart" uri="{C3380CC4-5D6E-409C-BE32-E72D297353CC}">
              <c16:uniqueId val="{00000000-8C88-46BD-9426-02842831EE10}"/>
            </c:ext>
          </c:extLst>
        </c:ser>
        <c:ser>
          <c:idx val="1"/>
          <c:order val="1"/>
          <c:tx>
            <c:strRef>
              <c:f>'C:\Users\Saugata\AppData\Local\Temp\[PIM-Browser-estimated-energy-repair2.xlsx]Motivation'!$AI$59</c:f>
              <c:strCache>
                <c:ptCount val="1"/>
                <c:pt idx="0">
                  <c:v>Compute</c:v>
                </c:pt>
              </c:strCache>
            </c:strRef>
          </c:tx>
          <c:spPr>
            <a:pattFill prst="wdDnDiag">
              <a:fgClr>
                <a:srgbClr val="ED7D31">
                  <a:lumMod val="75000"/>
                </a:srgbClr>
              </a:fgClr>
              <a:bgClr>
                <a:srgbClr val="ED7D31">
                  <a:lumMod val="40000"/>
                  <a:lumOff val="60000"/>
                </a:srgbClr>
              </a:bgClr>
            </a:pattFill>
            <a:ln>
              <a:solidFill>
                <a:srgbClr val="000000"/>
              </a:solidFill>
            </a:ln>
          </c:spPr>
          <c:invertIfNegative val="0"/>
          <c:cat>
            <c:strRef>
              <c:f>'C:\Users\Saugata\AppData\Local\Temp\[PIM-Browser-estimated-energy-repair2.xlsx]Motivation'!$AG$61:$AG$62</c:f>
              <c:strCache>
                <c:ptCount val="2"/>
                <c:pt idx="0">
                  <c:v>Texture Tiling </c:v>
                </c:pt>
                <c:pt idx="1">
                  <c:v>Color Blitting </c:v>
                </c:pt>
              </c:strCache>
            </c:strRef>
          </c:cat>
          <c:val>
            <c:numRef>
              <c:f>'C:\Users\Saugata\AppData\Local\Temp\[PIM-Browser-estimated-energy-repair2.xlsx]Motivation'!$AI$61:$AI$62</c:f>
              <c:numCache>
                <c:formatCode>General</c:formatCode>
                <c:ptCount val="2"/>
                <c:pt idx="0">
                  <c:v>6.2127555934615698E-2</c:v>
                </c:pt>
                <c:pt idx="1">
                  <c:v>7.3675074011556499E-2</c:v>
                </c:pt>
              </c:numCache>
            </c:numRef>
          </c:val>
          <c:extLst>
            <c:ext xmlns:c16="http://schemas.microsoft.com/office/drawing/2014/chart" uri="{C3380CC4-5D6E-409C-BE32-E72D297353CC}">
              <c16:uniqueId val="{00000001-8C88-46BD-9426-02842831EE10}"/>
            </c:ext>
          </c:extLst>
        </c:ser>
        <c:dLbls>
          <c:showLegendKey val="0"/>
          <c:showVal val="0"/>
          <c:showCatName val="0"/>
          <c:showSerName val="0"/>
          <c:showPercent val="0"/>
          <c:showBubbleSize val="0"/>
        </c:dLbls>
        <c:gapWidth val="130"/>
        <c:overlap val="100"/>
        <c:axId val="-2104279768"/>
        <c:axId val="-2076317400"/>
      </c:barChart>
      <c:catAx>
        <c:axId val="-2104279768"/>
        <c:scaling>
          <c:orientation val="minMax"/>
        </c:scaling>
        <c:delete val="0"/>
        <c:axPos val="b"/>
        <c:numFmt formatCode="General" sourceLinked="0"/>
        <c:majorTickMark val="out"/>
        <c:minorTickMark val="none"/>
        <c:tickLblPos val="nextTo"/>
        <c:spPr>
          <a:ln w="12700">
            <a:solidFill>
              <a:sysClr val="windowText" lastClr="000000"/>
            </a:solidFill>
          </a:ln>
        </c:spPr>
        <c:txPr>
          <a:bodyPr/>
          <a:lstStyle/>
          <a:p>
            <a:pPr>
              <a:lnSpc>
                <a:spcPts val="1800"/>
              </a:lnSpc>
              <a:defRPr sz="2000" b="0"/>
            </a:pPr>
            <a:endParaRPr lang="en-US"/>
          </a:p>
        </c:txPr>
        <c:crossAx val="-2076317400"/>
        <c:crosses val="autoZero"/>
        <c:auto val="1"/>
        <c:lblAlgn val="ctr"/>
        <c:lblOffset val="0"/>
        <c:noMultiLvlLbl val="0"/>
      </c:catAx>
      <c:valAx>
        <c:axId val="-2076317400"/>
        <c:scaling>
          <c:orientation val="minMax"/>
        </c:scaling>
        <c:delete val="0"/>
        <c:axPos val="l"/>
        <c:majorGridlines>
          <c:spPr>
            <a:ln>
              <a:solidFill>
                <a:sysClr val="windowText" lastClr="000000"/>
              </a:solidFill>
              <a:prstDash val="dash"/>
            </a:ln>
          </c:spPr>
        </c:majorGridlines>
        <c:title>
          <c:tx>
            <c:rich>
              <a:bodyPr rot="-5400000" vert="horz" anchor="ctr" anchorCtr="1"/>
              <a:lstStyle/>
              <a:p>
                <a:pPr>
                  <a:lnSpc>
                    <a:spcPts val="2200"/>
                  </a:lnSpc>
                  <a:defRPr sz="2600"/>
                </a:pPr>
                <a:r>
                  <a:rPr lang="en-US" sz="2600"/>
                  <a:t>Fraction of </a:t>
                </a:r>
                <a:br>
                  <a:rPr lang="en-US" sz="2600"/>
                </a:br>
                <a:r>
                  <a:rPr lang="en-US" sz="2600"/>
                  <a:t>Total</a:t>
                </a:r>
                <a:r>
                  <a:rPr lang="en-US" sz="2600" baseline="0"/>
                  <a:t> </a:t>
                </a:r>
                <a:r>
                  <a:rPr lang="en-US" sz="2600"/>
                  <a:t>Energy </a:t>
                </a:r>
              </a:p>
            </c:rich>
          </c:tx>
          <c:layout>
            <c:manualLayout>
              <c:xMode val="edge"/>
              <c:yMode val="edge"/>
              <c:x val="1.8289741754308701E-2"/>
              <c:y val="0.29641096736866401"/>
            </c:manualLayout>
          </c:layout>
          <c:overlay val="0"/>
        </c:title>
        <c:numFmt formatCode="0%" sourceLinked="0"/>
        <c:majorTickMark val="out"/>
        <c:minorTickMark val="none"/>
        <c:tickLblPos val="nextTo"/>
        <c:spPr>
          <a:ln w="12700">
            <a:solidFill>
              <a:sysClr val="windowText" lastClr="000000"/>
            </a:solidFill>
          </a:ln>
        </c:spPr>
        <c:txPr>
          <a:bodyPr/>
          <a:lstStyle/>
          <a:p>
            <a:pPr>
              <a:defRPr sz="2000" b="0"/>
            </a:pPr>
            <a:endParaRPr lang="en-US"/>
          </a:p>
        </c:txPr>
        <c:crossAx val="-2104279768"/>
        <c:crosses val="autoZero"/>
        <c:crossBetween val="between"/>
        <c:majorUnit val="0.1"/>
      </c:valAx>
      <c:spPr>
        <a:ln w="12700">
          <a:solidFill>
            <a:sysClr val="windowText" lastClr="000000"/>
          </a:solidFill>
        </a:ln>
      </c:spPr>
    </c:plotArea>
    <c:legend>
      <c:legendPos val="t"/>
      <c:layout>
        <c:manualLayout>
          <c:xMode val="edge"/>
          <c:yMode val="edge"/>
          <c:x val="9.00280821540664E-4"/>
          <c:y val="7.7084838117958299E-2"/>
          <c:w val="0.99560321568195598"/>
          <c:h val="0.199080579872525"/>
        </c:manualLayout>
      </c:layout>
      <c:overlay val="0"/>
      <c:txPr>
        <a:bodyPr/>
        <a:lstStyle/>
        <a:p>
          <a:pPr>
            <a:defRPr sz="2200" b="0" spc="-150" baseline="0"/>
          </a:pPr>
          <a:endParaRPr lang="en-US"/>
        </a:p>
      </c:txPr>
    </c:legend>
    <c:plotVisOnly val="1"/>
    <c:dispBlanksAs val="gap"/>
    <c:showDLblsOverMax val="0"/>
  </c:chart>
  <c:spPr>
    <a:ln>
      <a:noFill/>
    </a:ln>
  </c:spPr>
  <c:txPr>
    <a:bodyPr/>
    <a:lstStyle/>
    <a:p>
      <a:pPr>
        <a:defRPr sz="1200" b="1"/>
      </a:pPr>
      <a:endParaRPr lang="en-US"/>
    </a:p>
  </c:txPr>
  <c:externalData r:id="rId2">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3724424249600401"/>
          <c:y val="0.30185344234135603"/>
          <c:w val="0.69895047658516396"/>
          <c:h val="0.45529981829194399"/>
        </c:manualLayout>
      </c:layout>
      <c:barChart>
        <c:barDir val="col"/>
        <c:grouping val="stacked"/>
        <c:varyColors val="0"/>
        <c:ser>
          <c:idx val="0"/>
          <c:order val="0"/>
          <c:tx>
            <c:strRef>
              <c:f>browser!$C$8</c:f>
              <c:strCache>
                <c:ptCount val="1"/>
                <c:pt idx="0">
                  <c:v>Texture Tiling </c:v>
                </c:pt>
              </c:strCache>
            </c:strRef>
          </c:tx>
          <c:spPr>
            <a:solidFill>
              <a:srgbClr val="1F497D"/>
            </a:solidFill>
            <a:ln>
              <a:solidFill>
                <a:srgbClr val="000000"/>
              </a:solidFill>
            </a:ln>
          </c:spPr>
          <c:invertIfNegative val="0"/>
          <c:cat>
            <c:strRef>
              <c:f>browser!$D$6:$I$6</c:f>
              <c:strCache>
                <c:ptCount val="6"/>
                <c:pt idx="0">
                  <c:v>CPU</c:v>
                </c:pt>
                <c:pt idx="1">
                  <c:v>L1</c:v>
                </c:pt>
                <c:pt idx="2">
                  <c:v>LLC</c:v>
                </c:pt>
                <c:pt idx="3">
                  <c:v>Inter-
connect</c:v>
                </c:pt>
                <c:pt idx="4">
                  <c:v>Mem
Ctrl</c:v>
                </c:pt>
                <c:pt idx="5">
                  <c:v>DRAM</c:v>
                </c:pt>
              </c:strCache>
            </c:strRef>
          </c:cat>
          <c:val>
            <c:numRef>
              <c:f>browser!$D$8:$I$8</c:f>
              <c:numCache>
                <c:formatCode>General</c:formatCode>
                <c:ptCount val="6"/>
                <c:pt idx="0">
                  <c:v>2551611423734.52</c:v>
                </c:pt>
                <c:pt idx="1">
                  <c:v>903728069139.29004</c:v>
                </c:pt>
                <c:pt idx="2">
                  <c:v>687788466859.19995</c:v>
                </c:pt>
                <c:pt idx="3">
                  <c:v>2521647969456</c:v>
                </c:pt>
                <c:pt idx="4">
                  <c:v>403463675112.96002</c:v>
                </c:pt>
                <c:pt idx="5">
                  <c:v>6051955126694.4004</c:v>
                </c:pt>
              </c:numCache>
            </c:numRef>
          </c:val>
          <c:extLst>
            <c:ext xmlns:c16="http://schemas.microsoft.com/office/drawing/2014/chart" uri="{C3380CC4-5D6E-409C-BE32-E72D297353CC}">
              <c16:uniqueId val="{00000000-0FB1-4037-BD8B-3B910760094D}"/>
            </c:ext>
          </c:extLst>
        </c:ser>
        <c:ser>
          <c:idx val="1"/>
          <c:order val="1"/>
          <c:tx>
            <c:strRef>
              <c:f>browser!$C$9</c:f>
              <c:strCache>
                <c:ptCount val="1"/>
                <c:pt idx="0">
                  <c:v>Color Blitting </c:v>
                </c:pt>
              </c:strCache>
            </c:strRef>
          </c:tx>
          <c:spPr>
            <a:solidFill>
              <a:srgbClr val="4A8861"/>
            </a:solidFill>
            <a:ln>
              <a:solidFill>
                <a:srgbClr val="000000"/>
              </a:solidFill>
            </a:ln>
          </c:spPr>
          <c:invertIfNegative val="0"/>
          <c:cat>
            <c:strRef>
              <c:f>browser!$D$6:$I$6</c:f>
              <c:strCache>
                <c:ptCount val="6"/>
                <c:pt idx="0">
                  <c:v>CPU</c:v>
                </c:pt>
                <c:pt idx="1">
                  <c:v>L1</c:v>
                </c:pt>
                <c:pt idx="2">
                  <c:v>LLC</c:v>
                </c:pt>
                <c:pt idx="3">
                  <c:v>Inter-
connect</c:v>
                </c:pt>
                <c:pt idx="4">
                  <c:v>Mem
Ctrl</c:v>
                </c:pt>
                <c:pt idx="5">
                  <c:v>DRAM</c:v>
                </c:pt>
              </c:strCache>
            </c:strRef>
          </c:cat>
          <c:val>
            <c:numRef>
              <c:f>browser!$D$9:$I$9</c:f>
              <c:numCache>
                <c:formatCode>General</c:formatCode>
                <c:ptCount val="6"/>
                <c:pt idx="0">
                  <c:v>3025874069313.4399</c:v>
                </c:pt>
                <c:pt idx="1">
                  <c:v>531329645419</c:v>
                </c:pt>
                <c:pt idx="2">
                  <c:v>909145674584</c:v>
                </c:pt>
                <c:pt idx="3">
                  <c:v>982460247840</c:v>
                </c:pt>
                <c:pt idx="4">
                  <c:v>157193639654.39999</c:v>
                </c:pt>
                <c:pt idx="5">
                  <c:v>2357904594816</c:v>
                </c:pt>
              </c:numCache>
            </c:numRef>
          </c:val>
          <c:extLst>
            <c:ext xmlns:c16="http://schemas.microsoft.com/office/drawing/2014/chart" uri="{C3380CC4-5D6E-409C-BE32-E72D297353CC}">
              <c16:uniqueId val="{00000001-0FB1-4037-BD8B-3B910760094D}"/>
            </c:ext>
          </c:extLst>
        </c:ser>
        <c:ser>
          <c:idx val="2"/>
          <c:order val="2"/>
          <c:tx>
            <c:strRef>
              <c:f>browser!$C$10</c:f>
              <c:strCache>
                <c:ptCount val="1"/>
                <c:pt idx="0">
                  <c:v>Other</c:v>
                </c:pt>
              </c:strCache>
            </c:strRef>
          </c:tx>
          <c:spPr>
            <a:pattFill prst="wdDnDiag">
              <a:fgClr>
                <a:sysClr val="windowText" lastClr="000000">
                  <a:lumMod val="50000"/>
                  <a:lumOff val="50000"/>
                </a:sysClr>
              </a:fgClr>
              <a:bgClr>
                <a:srgbClr val="A5A5A5">
                  <a:lumMod val="40000"/>
                  <a:lumOff val="60000"/>
                </a:srgbClr>
              </a:bgClr>
            </a:pattFill>
            <a:ln>
              <a:solidFill>
                <a:srgbClr val="000000"/>
              </a:solidFill>
            </a:ln>
          </c:spPr>
          <c:invertIfNegative val="0"/>
          <c:dPt>
            <c:idx val="5"/>
            <c:invertIfNegative val="0"/>
            <c:bubble3D val="0"/>
            <c:spPr>
              <a:pattFill prst="wdDnDiag">
                <a:fgClr>
                  <a:sysClr val="window" lastClr="FFFFFF">
                    <a:lumMod val="50000"/>
                  </a:sysClr>
                </a:fgClr>
                <a:bgClr>
                  <a:sysClr val="window" lastClr="FFFFFF">
                    <a:lumMod val="85000"/>
                  </a:sysClr>
                </a:bgClr>
              </a:pattFill>
              <a:ln>
                <a:solidFill>
                  <a:srgbClr val="000000"/>
                </a:solidFill>
              </a:ln>
            </c:spPr>
            <c:extLst>
              <c:ext xmlns:c16="http://schemas.microsoft.com/office/drawing/2014/chart" uri="{C3380CC4-5D6E-409C-BE32-E72D297353CC}">
                <c16:uniqueId val="{00000003-0FB1-4037-BD8B-3B910760094D}"/>
              </c:ext>
            </c:extLst>
          </c:dPt>
          <c:cat>
            <c:strRef>
              <c:f>browser!$D$6:$I$6</c:f>
              <c:strCache>
                <c:ptCount val="6"/>
                <c:pt idx="0">
                  <c:v>CPU</c:v>
                </c:pt>
                <c:pt idx="1">
                  <c:v>L1</c:v>
                </c:pt>
                <c:pt idx="2">
                  <c:v>LLC</c:v>
                </c:pt>
                <c:pt idx="3">
                  <c:v>Inter-
connect</c:v>
                </c:pt>
                <c:pt idx="4">
                  <c:v>Mem
Ctrl</c:v>
                </c:pt>
                <c:pt idx="5">
                  <c:v>DRAM</c:v>
                </c:pt>
              </c:strCache>
            </c:strRef>
          </c:cat>
          <c:val>
            <c:numRef>
              <c:f>browser!$D$10:$I$10</c:f>
              <c:numCache>
                <c:formatCode>General</c:formatCode>
                <c:ptCount val="6"/>
                <c:pt idx="0">
                  <c:v>4221329498252.04</c:v>
                </c:pt>
                <c:pt idx="1">
                  <c:v>2566789825241.71</c:v>
                </c:pt>
                <c:pt idx="2">
                  <c:v>2355873139356.7998</c:v>
                </c:pt>
                <c:pt idx="3">
                  <c:v>3045626768304</c:v>
                </c:pt>
                <c:pt idx="4">
                  <c:v>487300282928.64001</c:v>
                </c:pt>
                <c:pt idx="5">
                  <c:v>7309504243929.5996</c:v>
                </c:pt>
              </c:numCache>
            </c:numRef>
          </c:val>
          <c:extLst>
            <c:ext xmlns:c16="http://schemas.microsoft.com/office/drawing/2014/chart" uri="{C3380CC4-5D6E-409C-BE32-E72D297353CC}">
              <c16:uniqueId val="{00000004-0FB1-4037-BD8B-3B910760094D}"/>
            </c:ext>
          </c:extLst>
        </c:ser>
        <c:dLbls>
          <c:showLegendKey val="0"/>
          <c:showVal val="0"/>
          <c:showCatName val="0"/>
          <c:showSerName val="0"/>
          <c:showPercent val="0"/>
          <c:showBubbleSize val="0"/>
        </c:dLbls>
        <c:gapWidth val="120"/>
        <c:overlap val="100"/>
        <c:axId val="-2094903784"/>
        <c:axId val="-2094900568"/>
      </c:barChart>
      <c:catAx>
        <c:axId val="-2094903784"/>
        <c:scaling>
          <c:orientation val="minMax"/>
        </c:scaling>
        <c:delete val="0"/>
        <c:axPos val="b"/>
        <c:numFmt formatCode="General" sourceLinked="0"/>
        <c:majorTickMark val="out"/>
        <c:minorTickMark val="none"/>
        <c:tickLblPos val="nextTo"/>
        <c:spPr>
          <a:ln w="12700">
            <a:solidFill>
              <a:sysClr val="windowText" lastClr="000000"/>
            </a:solidFill>
          </a:ln>
        </c:spPr>
        <c:txPr>
          <a:bodyPr/>
          <a:lstStyle/>
          <a:p>
            <a:pPr>
              <a:lnSpc>
                <a:spcPts val="1800"/>
              </a:lnSpc>
              <a:defRPr sz="2000" b="0" spc="-50" baseline="0"/>
            </a:pPr>
            <a:endParaRPr lang="en-US"/>
          </a:p>
        </c:txPr>
        <c:crossAx val="-2094900568"/>
        <c:crosses val="autoZero"/>
        <c:auto val="1"/>
        <c:lblAlgn val="ctr"/>
        <c:lblOffset val="0"/>
        <c:noMultiLvlLbl val="0"/>
      </c:catAx>
      <c:valAx>
        <c:axId val="-2094900568"/>
        <c:scaling>
          <c:orientation val="minMax"/>
        </c:scaling>
        <c:delete val="0"/>
        <c:axPos val="l"/>
        <c:majorGridlines>
          <c:spPr>
            <a:ln>
              <a:solidFill>
                <a:sysClr val="windowText" lastClr="000000"/>
              </a:solidFill>
              <a:prstDash val="dash"/>
            </a:ln>
          </c:spPr>
        </c:majorGridlines>
        <c:title>
          <c:tx>
            <c:rich>
              <a:bodyPr rot="-5400000" vert="horz" anchor="ctr" anchorCtr="1"/>
              <a:lstStyle/>
              <a:p>
                <a:pPr>
                  <a:defRPr sz="2600" b="1"/>
                </a:pPr>
                <a:r>
                  <a:rPr lang="en-US" sz="2600" b="1" dirty="0"/>
                  <a:t>Total Energy </a:t>
                </a:r>
                <a:r>
                  <a:rPr lang="en-US" sz="2600" b="0" dirty="0"/>
                  <a:t>(</a:t>
                </a:r>
                <a:r>
                  <a:rPr lang="en-US" sz="2600" b="0" dirty="0" err="1"/>
                  <a:t>pJ</a:t>
                </a:r>
                <a:r>
                  <a:rPr lang="en-US" sz="2600" b="0" dirty="0"/>
                  <a:t>)</a:t>
                </a:r>
              </a:p>
            </c:rich>
          </c:tx>
          <c:layout>
            <c:manualLayout>
              <c:xMode val="edge"/>
              <c:yMode val="edge"/>
              <c:x val="3.00751879699248E-2"/>
              <c:y val="0.226954178604444"/>
            </c:manualLayout>
          </c:layout>
          <c:overlay val="0"/>
        </c:title>
        <c:numFmt formatCode="General" sourceLinked="1"/>
        <c:majorTickMark val="out"/>
        <c:minorTickMark val="none"/>
        <c:tickLblPos val="none"/>
        <c:spPr>
          <a:ln w="12700">
            <a:solidFill>
              <a:sysClr val="windowText" lastClr="000000"/>
            </a:solidFill>
          </a:ln>
        </c:spPr>
        <c:txPr>
          <a:bodyPr/>
          <a:lstStyle/>
          <a:p>
            <a:pPr>
              <a:defRPr sz="1600" b="0"/>
            </a:pPr>
            <a:endParaRPr lang="en-US"/>
          </a:p>
        </c:txPr>
        <c:crossAx val="-2094903784"/>
        <c:crosses val="autoZero"/>
        <c:crossBetween val="between"/>
        <c:majorUnit val="3000000000000"/>
      </c:valAx>
      <c:spPr>
        <a:ln w="12700">
          <a:solidFill>
            <a:sysClr val="windowText" lastClr="000000"/>
          </a:solidFill>
        </a:ln>
      </c:spPr>
    </c:plotArea>
    <c:legend>
      <c:legendPos val="t"/>
      <c:layout>
        <c:manualLayout>
          <c:xMode val="edge"/>
          <c:yMode val="edge"/>
          <c:x val="0.26696717186667501"/>
          <c:y val="0.180347348338327"/>
          <c:w val="0.70759990527499805"/>
          <c:h val="0.112467925775012"/>
        </c:manualLayout>
      </c:layout>
      <c:overlay val="0"/>
      <c:txPr>
        <a:bodyPr/>
        <a:lstStyle/>
        <a:p>
          <a:pPr>
            <a:defRPr sz="2200" b="0" spc="-100" baseline="0"/>
          </a:pPr>
          <a:endParaRPr lang="en-US"/>
        </a:p>
      </c:txPr>
    </c:legend>
    <c:plotVisOnly val="1"/>
    <c:dispBlanksAs val="gap"/>
    <c:showDLblsOverMax val="0"/>
  </c:chart>
  <c:spPr>
    <a:ln>
      <a:noFill/>
    </a:ln>
  </c:spPr>
  <c:txPr>
    <a:bodyPr/>
    <a:lstStyle/>
    <a:p>
      <a:pPr>
        <a:defRPr sz="1200" b="1"/>
      </a:pPr>
      <a:endParaRPr lang="en-US"/>
    </a:p>
  </c:txPr>
  <c:externalData r:id="rId2">
    <c:autoUpdate val="0"/>
  </c:externalData>
  <c:userShapes r:id="rId3"/>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9292280041081801"/>
          <c:y val="0.29932244234595201"/>
          <c:w val="0.58509642816387097"/>
          <c:h val="0.458034858631995"/>
        </c:manualLayout>
      </c:layout>
      <c:barChart>
        <c:barDir val="col"/>
        <c:grouping val="stacked"/>
        <c:varyColors val="0"/>
        <c:ser>
          <c:idx val="0"/>
          <c:order val="0"/>
          <c:tx>
            <c:strRef>
              <c:f>'C:\Users\Saugata\AppData\Local\Temp\[PIM-Browser-estimated-energy-repair2.xlsx]Motivation'!$AH$59</c:f>
              <c:strCache>
                <c:ptCount val="1"/>
                <c:pt idx="0">
                  <c:v>Data Movement</c:v>
                </c:pt>
              </c:strCache>
            </c:strRef>
          </c:tx>
          <c:spPr>
            <a:pattFill prst="wdUpDiag">
              <a:fgClr>
                <a:srgbClr val="70AD47">
                  <a:lumMod val="20000"/>
                  <a:lumOff val="80000"/>
                </a:srgbClr>
              </a:fgClr>
              <a:bgClr>
                <a:srgbClr val="70AD47"/>
              </a:bgClr>
            </a:pattFill>
            <a:ln>
              <a:solidFill>
                <a:srgbClr val="000000"/>
              </a:solidFill>
            </a:ln>
          </c:spPr>
          <c:invertIfNegative val="0"/>
          <c:cat>
            <c:strRef>
              <c:f>'C:\Users\Saugata\AppData\Local\Temp\[PIM-Browser-estimated-energy-repair2.xlsx]Motivation'!$AG$61:$AG$62</c:f>
              <c:strCache>
                <c:ptCount val="2"/>
                <c:pt idx="0">
                  <c:v>Texture Tiling </c:v>
                </c:pt>
                <c:pt idx="1">
                  <c:v>Color Blitting </c:v>
                </c:pt>
              </c:strCache>
            </c:strRef>
          </c:cat>
          <c:val>
            <c:numRef>
              <c:f>'C:\Users\Saugata\AppData\Local\Temp\[PIM-Browser-estimated-energy-repair2.xlsx]Motivation'!$AH$61:$AH$62</c:f>
              <c:numCache>
                <c:formatCode>General</c:formatCode>
                <c:ptCount val="2"/>
                <c:pt idx="0">
                  <c:v>0.25732768103481901</c:v>
                </c:pt>
                <c:pt idx="1">
                  <c:v>0.120233029373742</c:v>
                </c:pt>
              </c:numCache>
            </c:numRef>
          </c:val>
          <c:extLst>
            <c:ext xmlns:c16="http://schemas.microsoft.com/office/drawing/2014/chart" uri="{C3380CC4-5D6E-409C-BE32-E72D297353CC}">
              <c16:uniqueId val="{00000000-4843-4572-AC38-E9BB6DBA0D7C}"/>
            </c:ext>
          </c:extLst>
        </c:ser>
        <c:ser>
          <c:idx val="1"/>
          <c:order val="1"/>
          <c:tx>
            <c:strRef>
              <c:f>'C:\Users\Saugata\AppData\Local\Temp\[PIM-Browser-estimated-energy-repair2.xlsx]Motivation'!$AI$59</c:f>
              <c:strCache>
                <c:ptCount val="1"/>
                <c:pt idx="0">
                  <c:v>Compute</c:v>
                </c:pt>
              </c:strCache>
            </c:strRef>
          </c:tx>
          <c:spPr>
            <a:pattFill prst="wdDnDiag">
              <a:fgClr>
                <a:srgbClr val="ED7D31">
                  <a:lumMod val="75000"/>
                </a:srgbClr>
              </a:fgClr>
              <a:bgClr>
                <a:srgbClr val="ED7D31">
                  <a:lumMod val="40000"/>
                  <a:lumOff val="60000"/>
                </a:srgbClr>
              </a:bgClr>
            </a:pattFill>
            <a:ln>
              <a:solidFill>
                <a:srgbClr val="000000"/>
              </a:solidFill>
            </a:ln>
          </c:spPr>
          <c:invertIfNegative val="0"/>
          <c:cat>
            <c:strRef>
              <c:f>'C:\Users\Saugata\AppData\Local\Temp\[PIM-Browser-estimated-energy-repair2.xlsx]Motivation'!$AG$61:$AG$62</c:f>
              <c:strCache>
                <c:ptCount val="2"/>
                <c:pt idx="0">
                  <c:v>Texture Tiling </c:v>
                </c:pt>
                <c:pt idx="1">
                  <c:v>Color Blitting </c:v>
                </c:pt>
              </c:strCache>
            </c:strRef>
          </c:cat>
          <c:val>
            <c:numRef>
              <c:f>'C:\Users\Saugata\AppData\Local\Temp\[PIM-Browser-estimated-energy-repair2.xlsx]Motivation'!$AI$61:$AI$62</c:f>
              <c:numCache>
                <c:formatCode>General</c:formatCode>
                <c:ptCount val="2"/>
                <c:pt idx="0">
                  <c:v>6.2127555934615698E-2</c:v>
                </c:pt>
                <c:pt idx="1">
                  <c:v>7.3675074011556499E-2</c:v>
                </c:pt>
              </c:numCache>
            </c:numRef>
          </c:val>
          <c:extLst>
            <c:ext xmlns:c16="http://schemas.microsoft.com/office/drawing/2014/chart" uri="{C3380CC4-5D6E-409C-BE32-E72D297353CC}">
              <c16:uniqueId val="{00000001-4843-4572-AC38-E9BB6DBA0D7C}"/>
            </c:ext>
          </c:extLst>
        </c:ser>
        <c:dLbls>
          <c:showLegendKey val="0"/>
          <c:showVal val="0"/>
          <c:showCatName val="0"/>
          <c:showSerName val="0"/>
          <c:showPercent val="0"/>
          <c:showBubbleSize val="0"/>
        </c:dLbls>
        <c:gapWidth val="130"/>
        <c:overlap val="100"/>
        <c:axId val="-2088964184"/>
        <c:axId val="-2088961256"/>
      </c:barChart>
      <c:catAx>
        <c:axId val="-2088964184"/>
        <c:scaling>
          <c:orientation val="minMax"/>
        </c:scaling>
        <c:delete val="0"/>
        <c:axPos val="b"/>
        <c:numFmt formatCode="General" sourceLinked="0"/>
        <c:majorTickMark val="out"/>
        <c:minorTickMark val="none"/>
        <c:tickLblPos val="nextTo"/>
        <c:spPr>
          <a:ln w="12700">
            <a:solidFill>
              <a:sysClr val="windowText" lastClr="000000"/>
            </a:solidFill>
          </a:ln>
        </c:spPr>
        <c:txPr>
          <a:bodyPr/>
          <a:lstStyle/>
          <a:p>
            <a:pPr>
              <a:lnSpc>
                <a:spcPts val="1800"/>
              </a:lnSpc>
              <a:defRPr sz="2000" b="0"/>
            </a:pPr>
            <a:endParaRPr lang="en-US"/>
          </a:p>
        </c:txPr>
        <c:crossAx val="-2088961256"/>
        <c:crosses val="autoZero"/>
        <c:auto val="1"/>
        <c:lblAlgn val="ctr"/>
        <c:lblOffset val="0"/>
        <c:noMultiLvlLbl val="0"/>
      </c:catAx>
      <c:valAx>
        <c:axId val="-2088961256"/>
        <c:scaling>
          <c:orientation val="minMax"/>
        </c:scaling>
        <c:delete val="0"/>
        <c:axPos val="l"/>
        <c:majorGridlines>
          <c:spPr>
            <a:ln>
              <a:solidFill>
                <a:sysClr val="windowText" lastClr="000000"/>
              </a:solidFill>
              <a:prstDash val="dash"/>
            </a:ln>
          </c:spPr>
        </c:majorGridlines>
        <c:title>
          <c:tx>
            <c:rich>
              <a:bodyPr rot="-5400000" vert="horz" anchor="ctr" anchorCtr="1"/>
              <a:lstStyle/>
              <a:p>
                <a:pPr>
                  <a:lnSpc>
                    <a:spcPts val="2200"/>
                  </a:lnSpc>
                  <a:defRPr sz="2600"/>
                </a:pPr>
                <a:r>
                  <a:rPr lang="en-US" sz="2600"/>
                  <a:t>Fraction of </a:t>
                </a:r>
                <a:br>
                  <a:rPr lang="en-US" sz="2600"/>
                </a:br>
                <a:r>
                  <a:rPr lang="en-US" sz="2600"/>
                  <a:t>Total</a:t>
                </a:r>
                <a:r>
                  <a:rPr lang="en-US" sz="2600" baseline="0"/>
                  <a:t> </a:t>
                </a:r>
                <a:r>
                  <a:rPr lang="en-US" sz="2600"/>
                  <a:t>Energy </a:t>
                </a:r>
              </a:p>
            </c:rich>
          </c:tx>
          <c:layout>
            <c:manualLayout>
              <c:xMode val="edge"/>
              <c:yMode val="edge"/>
              <c:x val="1.8289741754308701E-2"/>
              <c:y val="0.29641096736866401"/>
            </c:manualLayout>
          </c:layout>
          <c:overlay val="0"/>
        </c:title>
        <c:numFmt formatCode="0%" sourceLinked="0"/>
        <c:majorTickMark val="out"/>
        <c:minorTickMark val="none"/>
        <c:tickLblPos val="nextTo"/>
        <c:spPr>
          <a:ln w="12700">
            <a:solidFill>
              <a:sysClr val="windowText" lastClr="000000"/>
            </a:solidFill>
          </a:ln>
        </c:spPr>
        <c:txPr>
          <a:bodyPr/>
          <a:lstStyle/>
          <a:p>
            <a:pPr>
              <a:defRPr sz="2000" b="0"/>
            </a:pPr>
            <a:endParaRPr lang="en-US"/>
          </a:p>
        </c:txPr>
        <c:crossAx val="-2088964184"/>
        <c:crosses val="autoZero"/>
        <c:crossBetween val="between"/>
        <c:majorUnit val="0.1"/>
      </c:valAx>
      <c:spPr>
        <a:ln w="12700">
          <a:solidFill>
            <a:sysClr val="windowText" lastClr="000000"/>
          </a:solidFill>
        </a:ln>
      </c:spPr>
    </c:plotArea>
    <c:legend>
      <c:legendPos val="t"/>
      <c:layout>
        <c:manualLayout>
          <c:xMode val="edge"/>
          <c:yMode val="edge"/>
          <c:x val="9.00280821540664E-4"/>
          <c:y val="7.7084838117958299E-2"/>
          <c:w val="0.99560321568195598"/>
          <c:h val="0.199080579872525"/>
        </c:manualLayout>
      </c:layout>
      <c:overlay val="0"/>
      <c:txPr>
        <a:bodyPr/>
        <a:lstStyle/>
        <a:p>
          <a:pPr>
            <a:defRPr sz="2200" b="0" spc="-150" baseline="0"/>
          </a:pPr>
          <a:endParaRPr lang="en-US"/>
        </a:p>
      </c:txPr>
    </c:legend>
    <c:plotVisOnly val="1"/>
    <c:dispBlanksAs val="gap"/>
    <c:showDLblsOverMax val="0"/>
  </c:chart>
  <c:spPr>
    <a:ln>
      <a:noFill/>
    </a:ln>
  </c:spPr>
  <c:txPr>
    <a:bodyPr/>
    <a:lstStyle/>
    <a:p>
      <a:pPr>
        <a:defRPr sz="1200" b="1"/>
      </a:pPr>
      <a:endParaRPr lang="en-US"/>
    </a:p>
  </c:txPr>
  <c:externalData r:id="rId2">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9.89094488188976E-2"/>
          <c:y val="0.157407518030899"/>
          <c:w val="0.89136832895887996"/>
          <c:h val="0.56280839895013102"/>
        </c:manualLayout>
      </c:layout>
      <c:barChart>
        <c:barDir val="col"/>
        <c:grouping val="clustered"/>
        <c:varyColors val="0"/>
        <c:ser>
          <c:idx val="0"/>
          <c:order val="0"/>
          <c:tx>
            <c:strRef>
              <c:f>Browser!$C$79</c:f>
              <c:strCache>
                <c:ptCount val="1"/>
                <c:pt idx="0">
                  <c:v>CPU-Only</c:v>
                </c:pt>
              </c:strCache>
            </c:strRef>
          </c:tx>
          <c:spPr>
            <a:pattFill prst="wdDnDiag">
              <a:fgClr>
                <a:schemeClr val="tx2">
                  <a:lumMod val="40000"/>
                  <a:lumOff val="60000"/>
                </a:schemeClr>
              </a:fgClr>
              <a:bgClr>
                <a:schemeClr val="tx1"/>
              </a:bgClr>
            </a:pattFill>
            <a:ln>
              <a:solidFill>
                <a:schemeClr val="tx1"/>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Browser!$C$80:$C$88</c:f>
              <c:numCache>
                <c:formatCode>General</c:formatCode>
                <c:ptCount val="9"/>
                <c:pt idx="0">
                  <c:v>1</c:v>
                </c:pt>
                <c:pt idx="1">
                  <c:v>1</c:v>
                </c:pt>
                <c:pt idx="2">
                  <c:v>1</c:v>
                </c:pt>
                <c:pt idx="3">
                  <c:v>1</c:v>
                </c:pt>
                <c:pt idx="4">
                  <c:v>1</c:v>
                </c:pt>
                <c:pt idx="5">
                  <c:v>1</c:v>
                </c:pt>
                <c:pt idx="6">
                  <c:v>1</c:v>
                </c:pt>
                <c:pt idx="7">
                  <c:v>1</c:v>
                </c:pt>
                <c:pt idx="8">
                  <c:v>1</c:v>
                </c:pt>
              </c:numCache>
            </c:numRef>
          </c:val>
          <c:extLst>
            <c:ext xmlns:c16="http://schemas.microsoft.com/office/drawing/2014/chart" uri="{C3380CC4-5D6E-409C-BE32-E72D297353CC}">
              <c16:uniqueId val="{00000000-ABE2-41F6-8046-EDE793FCF2A6}"/>
            </c:ext>
          </c:extLst>
        </c:ser>
        <c:ser>
          <c:idx val="1"/>
          <c:order val="1"/>
          <c:tx>
            <c:strRef>
              <c:f>Browser!$D$79</c:f>
              <c:strCache>
                <c:ptCount val="1"/>
                <c:pt idx="0">
                  <c:v>PIM-Core</c:v>
                </c:pt>
              </c:strCache>
            </c:strRef>
          </c:tx>
          <c:spPr>
            <a:solidFill>
              <a:srgbClr val="4A8861"/>
            </a:solidFill>
            <a:ln>
              <a:solidFill>
                <a:srgbClr val="000000"/>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Browser!$D$80:$D$88</c:f>
              <c:numCache>
                <c:formatCode>General</c:formatCode>
                <c:ptCount val="9"/>
                <c:pt idx="0">
                  <c:v>0.41637715800000002</c:v>
                </c:pt>
                <c:pt idx="1">
                  <c:v>0.531000429</c:v>
                </c:pt>
                <c:pt idx="2">
                  <c:v>0.59396378400000005</c:v>
                </c:pt>
                <c:pt idx="3">
                  <c:v>0.40527101500000001</c:v>
                </c:pt>
                <c:pt idx="4">
                  <c:v>0.50870371400000003</c:v>
                </c:pt>
                <c:pt idx="5">
                  <c:v>0.50461625300000001</c:v>
                </c:pt>
                <c:pt idx="6">
                  <c:v>0.50061163066835501</c:v>
                </c:pt>
                <c:pt idx="7">
                  <c:v>0.49893281561268099</c:v>
                </c:pt>
                <c:pt idx="8">
                  <c:v>0.59594186319049902</c:v>
                </c:pt>
              </c:numCache>
            </c:numRef>
          </c:val>
          <c:extLst>
            <c:ext xmlns:c16="http://schemas.microsoft.com/office/drawing/2014/chart" uri="{C3380CC4-5D6E-409C-BE32-E72D297353CC}">
              <c16:uniqueId val="{00000001-ABE2-41F6-8046-EDE793FCF2A6}"/>
            </c:ext>
          </c:extLst>
        </c:ser>
        <c:ser>
          <c:idx val="2"/>
          <c:order val="2"/>
          <c:tx>
            <c:strRef>
              <c:f>Browser!$E$79</c:f>
              <c:strCache>
                <c:ptCount val="1"/>
                <c:pt idx="0">
                  <c:v>PIM-Acc</c:v>
                </c:pt>
              </c:strCache>
            </c:strRef>
          </c:tx>
          <c:spPr>
            <a:solidFill>
              <a:schemeClr val="accent1">
                <a:lumMod val="60000"/>
                <a:lumOff val="40000"/>
              </a:schemeClr>
            </a:solidFill>
            <a:ln>
              <a:solidFill>
                <a:srgbClr val="000000"/>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Browser!$E$80:$E$88</c:f>
              <c:numCache>
                <c:formatCode>General</c:formatCode>
                <c:ptCount val="9"/>
                <c:pt idx="0">
                  <c:v>0.36127458499999998</c:v>
                </c:pt>
                <c:pt idx="1">
                  <c:v>0.42334838200000002</c:v>
                </c:pt>
                <c:pt idx="2">
                  <c:v>0.47293959899999999</c:v>
                </c:pt>
                <c:pt idx="3">
                  <c:v>0.29851487900000001</c:v>
                </c:pt>
                <c:pt idx="4">
                  <c:v>0.47245494599999999</c:v>
                </c:pt>
                <c:pt idx="5">
                  <c:v>0.42913338499999998</c:v>
                </c:pt>
                <c:pt idx="6">
                  <c:v>0.34481412367965097</c:v>
                </c:pt>
                <c:pt idx="7">
                  <c:v>0.26459175069815999</c:v>
                </c:pt>
                <c:pt idx="8">
                  <c:v>0.39249674136108298</c:v>
                </c:pt>
              </c:numCache>
            </c:numRef>
          </c:val>
          <c:extLst>
            <c:ext xmlns:c16="http://schemas.microsoft.com/office/drawing/2014/chart" uri="{C3380CC4-5D6E-409C-BE32-E72D297353CC}">
              <c16:uniqueId val="{00000002-ABE2-41F6-8046-EDE793FCF2A6}"/>
            </c:ext>
          </c:extLst>
        </c:ser>
        <c:dLbls>
          <c:showLegendKey val="0"/>
          <c:showVal val="0"/>
          <c:showCatName val="0"/>
          <c:showSerName val="0"/>
          <c:showPercent val="0"/>
          <c:showBubbleSize val="0"/>
        </c:dLbls>
        <c:gapWidth val="150"/>
        <c:axId val="-2072377240"/>
        <c:axId val="-2077900536"/>
      </c:barChart>
      <c:catAx>
        <c:axId val="-2072377240"/>
        <c:scaling>
          <c:orientation val="minMax"/>
        </c:scaling>
        <c:delete val="0"/>
        <c:axPos val="b"/>
        <c:numFmt formatCode="General" sourceLinked="1"/>
        <c:majorTickMark val="out"/>
        <c:minorTickMark val="none"/>
        <c:tickLblPos val="nextTo"/>
        <c:txPr>
          <a:bodyPr/>
          <a:lstStyle/>
          <a:p>
            <a:pPr>
              <a:defRPr lang="en-US" sz="1350" b="0"/>
            </a:pPr>
            <a:endParaRPr lang="en-US"/>
          </a:p>
        </c:txPr>
        <c:crossAx val="-2077900536"/>
        <c:crosses val="autoZero"/>
        <c:auto val="1"/>
        <c:lblAlgn val="ctr"/>
        <c:lblOffset val="100"/>
        <c:noMultiLvlLbl val="0"/>
      </c:catAx>
      <c:valAx>
        <c:axId val="-2077900536"/>
        <c:scaling>
          <c:orientation val="minMax"/>
          <c:max val="1"/>
        </c:scaling>
        <c:delete val="0"/>
        <c:axPos val="l"/>
        <c:majorGridlines>
          <c:spPr>
            <a:ln>
              <a:prstDash val="dash"/>
            </a:ln>
          </c:spPr>
        </c:majorGridlines>
        <c:title>
          <c:tx>
            <c:rich>
              <a:bodyPr rot="-5400000" vert="horz"/>
              <a:lstStyle/>
              <a:p>
                <a:pPr>
                  <a:defRPr sz="2000"/>
                </a:pPr>
                <a:r>
                  <a:rPr lang="en-US" sz="2000"/>
                  <a:t>Normalized Energy</a:t>
                </a:r>
              </a:p>
            </c:rich>
          </c:tx>
          <c:layout>
            <c:manualLayout>
              <c:xMode val="edge"/>
              <c:yMode val="edge"/>
              <c:x val="9.0979877515310597E-3"/>
              <c:y val="0.165996075412493"/>
            </c:manualLayout>
          </c:layout>
          <c:overlay val="0"/>
        </c:title>
        <c:numFmt formatCode="General" sourceLinked="1"/>
        <c:majorTickMark val="out"/>
        <c:minorTickMark val="none"/>
        <c:tickLblPos val="nextTo"/>
        <c:txPr>
          <a:bodyPr/>
          <a:lstStyle/>
          <a:p>
            <a:pPr>
              <a:defRPr sz="1600" b="0"/>
            </a:pPr>
            <a:endParaRPr lang="en-US"/>
          </a:p>
        </c:txPr>
        <c:crossAx val="-2072377240"/>
        <c:crosses val="autoZero"/>
        <c:crossBetween val="between"/>
        <c:majorUnit val="0.2"/>
      </c:valAx>
      <c:spPr>
        <a:ln w="19050" cmpd="sng">
          <a:solidFill>
            <a:schemeClr val="tx1"/>
          </a:solidFill>
        </a:ln>
      </c:spPr>
    </c:plotArea>
    <c:legend>
      <c:legendPos val="r"/>
      <c:layout>
        <c:manualLayout>
          <c:xMode val="edge"/>
          <c:yMode val="edge"/>
          <c:x val="0.18173490813648299"/>
          <c:y val="4.2457713619130904E-3"/>
          <c:w val="0.61249945319335097"/>
          <c:h val="0.15850029163021301"/>
        </c:manualLayout>
      </c:layout>
      <c:overlay val="0"/>
      <c:txPr>
        <a:bodyPr/>
        <a:lstStyle/>
        <a:p>
          <a:pPr>
            <a:defRPr sz="2400"/>
          </a:pPr>
          <a:endParaRPr lang="en-US"/>
        </a:p>
      </c:txPr>
    </c:legend>
    <c:plotVisOnly val="1"/>
    <c:dispBlanksAs val="gap"/>
    <c:showDLblsOverMax val="0"/>
  </c:chart>
  <c:spPr>
    <a:ln w="28575" cmpd="sng">
      <a:noFill/>
    </a:ln>
  </c:spPr>
  <c:txPr>
    <a:bodyPr/>
    <a:lstStyle/>
    <a:p>
      <a:pPr>
        <a:defRPr sz="1200" b="1"/>
      </a:pPr>
      <a:endParaRPr lang="en-US"/>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9.2807438436081205E-2"/>
          <c:y val="0.15926448849066299"/>
          <c:w val="0.90268141876943397"/>
          <c:h val="0.576615983346909"/>
        </c:manualLayout>
      </c:layout>
      <c:barChart>
        <c:barDir val="col"/>
        <c:grouping val="clustered"/>
        <c:varyColors val="0"/>
        <c:ser>
          <c:idx val="14"/>
          <c:order val="0"/>
          <c:tx>
            <c:strRef>
              <c:f>Browser!$F$40</c:f>
              <c:strCache>
                <c:ptCount val="1"/>
                <c:pt idx="0">
                  <c:v>CPU-Only</c:v>
                </c:pt>
              </c:strCache>
            </c:strRef>
          </c:tx>
          <c:spPr>
            <a:pattFill prst="wdDnDiag">
              <a:fgClr>
                <a:schemeClr val="accent5">
                  <a:lumMod val="40000"/>
                  <a:lumOff val="60000"/>
                </a:schemeClr>
              </a:fgClr>
              <a:bgClr>
                <a:schemeClr val="tx1"/>
              </a:bgClr>
            </a:patt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Browser!$G$40:$N$40</c:f>
              <c:numCache>
                <c:formatCode>General</c:formatCode>
                <c:ptCount val="8"/>
                <c:pt idx="0">
                  <c:v>1</c:v>
                </c:pt>
                <c:pt idx="1">
                  <c:v>1</c:v>
                </c:pt>
                <c:pt idx="2">
                  <c:v>1</c:v>
                </c:pt>
                <c:pt idx="3">
                  <c:v>1</c:v>
                </c:pt>
                <c:pt idx="4">
                  <c:v>1</c:v>
                </c:pt>
                <c:pt idx="5">
                  <c:v>1</c:v>
                </c:pt>
                <c:pt idx="6">
                  <c:v>1</c:v>
                </c:pt>
                <c:pt idx="7">
                  <c:v>1</c:v>
                </c:pt>
              </c:numCache>
            </c:numRef>
          </c:val>
          <c:extLst>
            <c:ext xmlns:c16="http://schemas.microsoft.com/office/drawing/2014/chart" uri="{C3380CC4-5D6E-409C-BE32-E72D297353CC}">
              <c16:uniqueId val="{00000000-8B57-4CCF-8AA2-1F832DB160CC}"/>
            </c:ext>
          </c:extLst>
        </c:ser>
        <c:ser>
          <c:idx val="0"/>
          <c:order val="1"/>
          <c:tx>
            <c:strRef>
              <c:f>Browser!$F$41</c:f>
              <c:strCache>
                <c:ptCount val="1"/>
                <c:pt idx="0">
                  <c:v>PIM-Core</c:v>
                </c:pt>
              </c:strCache>
            </c:strRef>
          </c:tx>
          <c:spPr>
            <a:solidFill>
              <a:srgbClr val="4A8861"/>
            </a:solid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Browser!$G$41:$N$41</c:f>
              <c:numCache>
                <c:formatCode>General</c:formatCode>
                <c:ptCount val="8"/>
                <c:pt idx="0">
                  <c:v>0.43478260899999999</c:v>
                </c:pt>
                <c:pt idx="1">
                  <c:v>0.64516129</c:v>
                </c:pt>
                <c:pt idx="2">
                  <c:v>0.76335877900000004</c:v>
                </c:pt>
                <c:pt idx="3">
                  <c:v>0.76923076899999998</c:v>
                </c:pt>
                <c:pt idx="4">
                  <c:v>0.72463768115941996</c:v>
                </c:pt>
                <c:pt idx="5">
                  <c:v>0.8</c:v>
                </c:pt>
                <c:pt idx="6">
                  <c:v>0.84745762711864403</c:v>
                </c:pt>
                <c:pt idx="7">
                  <c:v>0.63694267515923597</c:v>
                </c:pt>
              </c:numCache>
            </c:numRef>
          </c:val>
          <c:extLst>
            <c:ext xmlns:c16="http://schemas.microsoft.com/office/drawing/2014/chart" uri="{C3380CC4-5D6E-409C-BE32-E72D297353CC}">
              <c16:uniqueId val="{00000001-8B57-4CCF-8AA2-1F832DB160CC}"/>
            </c:ext>
          </c:extLst>
        </c:ser>
        <c:ser>
          <c:idx val="1"/>
          <c:order val="2"/>
          <c:tx>
            <c:strRef>
              <c:f>Browser!$F$42</c:f>
              <c:strCache>
                <c:ptCount val="1"/>
                <c:pt idx="0">
                  <c:v>PIM-Acc</c:v>
                </c:pt>
              </c:strCache>
            </c:strRef>
          </c:tx>
          <c:spPr>
            <a:solidFill>
              <a:srgbClr val="FDC600">
                <a:lumMod val="60000"/>
                <a:lumOff val="40000"/>
              </a:srgbClr>
            </a:solid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Browser!$G$42:$N$42</c:f>
              <c:numCache>
                <c:formatCode>General</c:formatCode>
                <c:ptCount val="8"/>
                <c:pt idx="0">
                  <c:v>0.4</c:v>
                </c:pt>
                <c:pt idx="1">
                  <c:v>0.57803468199999997</c:v>
                </c:pt>
                <c:pt idx="2">
                  <c:v>0.47619047599999997</c:v>
                </c:pt>
                <c:pt idx="3">
                  <c:v>0.5</c:v>
                </c:pt>
                <c:pt idx="4">
                  <c:v>0.581395348837209</c:v>
                </c:pt>
                <c:pt idx="5">
                  <c:v>0.70422535211267601</c:v>
                </c:pt>
                <c:pt idx="6">
                  <c:v>0.476190476190476</c:v>
                </c:pt>
                <c:pt idx="7">
                  <c:v>0.50505050505050497</c:v>
                </c:pt>
              </c:numCache>
            </c:numRef>
          </c:val>
          <c:extLst>
            <c:ext xmlns:c16="http://schemas.microsoft.com/office/drawing/2014/chart" uri="{C3380CC4-5D6E-409C-BE32-E72D297353CC}">
              <c16:uniqueId val="{00000002-8B57-4CCF-8AA2-1F832DB160CC}"/>
            </c:ext>
          </c:extLst>
        </c:ser>
        <c:dLbls>
          <c:showLegendKey val="0"/>
          <c:showVal val="0"/>
          <c:showCatName val="0"/>
          <c:showSerName val="0"/>
          <c:showPercent val="0"/>
          <c:showBubbleSize val="0"/>
        </c:dLbls>
        <c:gapWidth val="75"/>
        <c:overlap val="-25"/>
        <c:axId val="-2070333720"/>
        <c:axId val="-2070330520"/>
      </c:barChart>
      <c:catAx>
        <c:axId val="-2070333720"/>
        <c:scaling>
          <c:orientation val="minMax"/>
        </c:scaling>
        <c:delete val="0"/>
        <c:axPos val="b"/>
        <c:numFmt formatCode="General" sourceLinked="0"/>
        <c:majorTickMark val="out"/>
        <c:minorTickMark val="none"/>
        <c:tickLblPos val="nextTo"/>
        <c:spPr>
          <a:ln w="3175">
            <a:solidFill>
              <a:srgbClr val="000000"/>
            </a:solidFill>
            <a:prstDash val="solid"/>
          </a:ln>
        </c:spPr>
        <c:txPr>
          <a:bodyPr rot="0" vert="horz"/>
          <a:lstStyle/>
          <a:p>
            <a:pPr>
              <a:defRPr sz="1500" b="0" spc="0" baseline="0"/>
            </a:pPr>
            <a:endParaRPr lang="en-US"/>
          </a:p>
        </c:txPr>
        <c:crossAx val="-2070330520"/>
        <c:crosses val="autoZero"/>
        <c:auto val="1"/>
        <c:lblAlgn val="ctr"/>
        <c:lblOffset val="100"/>
        <c:noMultiLvlLbl val="0"/>
      </c:catAx>
      <c:valAx>
        <c:axId val="-2070330520"/>
        <c:scaling>
          <c:orientation val="minMax"/>
          <c:max val="1"/>
        </c:scaling>
        <c:delete val="0"/>
        <c:axPos val="l"/>
        <c:majorGridlines>
          <c:spPr>
            <a:ln w="3175">
              <a:solidFill>
                <a:srgbClr val="C0C0C0"/>
              </a:solidFill>
              <a:prstDash val="lgDash"/>
            </a:ln>
          </c:spPr>
        </c:majorGridlines>
        <c:title>
          <c:tx>
            <c:rich>
              <a:bodyPr rot="-5400000" vert="horz"/>
              <a:lstStyle/>
              <a:p>
                <a:pPr>
                  <a:defRPr sz="2000"/>
                </a:pPr>
                <a:r>
                  <a:rPr lang="en-US" sz="2000" dirty="0"/>
                  <a:t>Normalized Runtime</a:t>
                </a:r>
              </a:p>
            </c:rich>
          </c:tx>
          <c:layout>
            <c:manualLayout>
              <c:xMode val="edge"/>
              <c:yMode val="edge"/>
              <c:x val="2.8248777946751698E-3"/>
              <c:y val="0.20151246719160101"/>
            </c:manualLayout>
          </c:layout>
          <c:overlay val="0"/>
          <c:spPr>
            <a:noFill/>
            <a:ln w="25400">
              <a:noFill/>
            </a:ln>
          </c:spPr>
        </c:title>
        <c:numFmt formatCode="#,##0.0" sourceLinked="0"/>
        <c:majorTickMark val="out"/>
        <c:minorTickMark val="none"/>
        <c:tickLblPos val="nextTo"/>
        <c:spPr>
          <a:ln w="3175">
            <a:solidFill>
              <a:srgbClr val="000000"/>
            </a:solidFill>
            <a:prstDash val="solid"/>
          </a:ln>
        </c:spPr>
        <c:txPr>
          <a:bodyPr/>
          <a:lstStyle/>
          <a:p>
            <a:pPr>
              <a:defRPr sz="1600" b="0">
                <a:latin typeface="+mn-lt"/>
              </a:defRPr>
            </a:pPr>
            <a:endParaRPr lang="en-US"/>
          </a:p>
        </c:txPr>
        <c:crossAx val="-2070333720"/>
        <c:crosses val="autoZero"/>
        <c:crossBetween val="between"/>
        <c:majorUnit val="0.2"/>
      </c:valAx>
      <c:spPr>
        <a:solidFill>
          <a:srgbClr val="FFFFFF"/>
        </a:solidFill>
        <a:ln w="12700">
          <a:solidFill>
            <a:srgbClr val="000000"/>
          </a:solidFill>
          <a:prstDash val="solid"/>
        </a:ln>
      </c:spPr>
    </c:plotArea>
    <c:legend>
      <c:legendPos val="r"/>
      <c:legendEntry>
        <c:idx val="2"/>
        <c:txPr>
          <a:bodyPr/>
          <a:lstStyle/>
          <a:p>
            <a:pPr>
              <a:defRPr sz="2400" b="1" i="0" u="none" strike="noStrike" baseline="0">
                <a:solidFill>
                  <a:srgbClr val="000000"/>
                </a:solidFill>
                <a:latin typeface="+mn-lt"/>
                <a:ea typeface="Calibri"/>
                <a:cs typeface="Calibri"/>
              </a:defRPr>
            </a:pPr>
            <a:endParaRPr lang="en-US"/>
          </a:p>
        </c:txPr>
      </c:legendEntry>
      <c:layout>
        <c:manualLayout>
          <c:xMode val="edge"/>
          <c:yMode val="edge"/>
          <c:x val="0.30491803278688501"/>
          <c:y val="1.51515151515151E-2"/>
          <c:w val="0.50163934426229495"/>
          <c:h val="0.11111111111111099"/>
        </c:manualLayout>
      </c:layout>
      <c:overlay val="0"/>
      <c:spPr>
        <a:noFill/>
        <a:ln w="25400">
          <a:noFill/>
        </a:ln>
      </c:spPr>
      <c:txPr>
        <a:bodyPr/>
        <a:lstStyle/>
        <a:p>
          <a:pPr>
            <a:defRPr sz="2400" b="1" i="0" u="none" strike="noStrike" baseline="0">
              <a:solidFill>
                <a:srgbClr val="000000"/>
              </a:solidFill>
              <a:latin typeface="+mn-lt"/>
              <a:ea typeface="Calibri"/>
              <a:cs typeface="Calibri"/>
            </a:defRPr>
          </a:pPr>
          <a:endParaRPr lang="en-US"/>
        </a:p>
      </c:txPr>
    </c:legend>
    <c:plotVisOnly val="1"/>
    <c:dispBlanksAs val="gap"/>
    <c:showDLblsOverMax val="0"/>
  </c:chart>
  <c:spPr>
    <a:noFill/>
    <a:ln w="6350">
      <a:noFill/>
    </a:ln>
  </c:spPr>
  <c:txPr>
    <a:bodyPr/>
    <a:lstStyle/>
    <a:p>
      <a:pPr>
        <a:defRPr sz="1200" b="1">
          <a:solidFill>
            <a:srgbClr val="000000"/>
          </a:solidFill>
        </a:defRPr>
      </a:pPr>
      <a:endParaRPr lang="en-US"/>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2">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0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drawings/drawing1.xml><?xml version="1.0" encoding="utf-8"?>
<c:userShapes xmlns:c="http://schemas.openxmlformats.org/drawingml/2006/chart">
  <cdr:relSizeAnchor xmlns:cdr="http://schemas.openxmlformats.org/drawingml/2006/chartDrawing">
    <cdr:from>
      <cdr:x>0.12406</cdr:x>
      <cdr:y>0.69942</cdr:y>
    </cdr:from>
    <cdr:to>
      <cdr:x>0.22489</cdr:x>
      <cdr:y>0.7882</cdr:y>
    </cdr:to>
    <cdr:sp macro="" textlink="">
      <cdr:nvSpPr>
        <cdr:cNvPr id="2" name="TextBox 1"/>
        <cdr:cNvSpPr txBox="1"/>
      </cdr:nvSpPr>
      <cdr:spPr>
        <a:xfrm xmlns:a="http://schemas.openxmlformats.org/drawingml/2006/main">
          <a:off x="838224" y="2667012"/>
          <a:ext cx="681248" cy="338534"/>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2200" spc="-50" dirty="0"/>
            <a:t>0</a:t>
          </a:r>
          <a:r>
            <a:rPr lang="en-US" sz="2200" baseline="15000" dirty="0"/>
            <a:t>×</a:t>
          </a:r>
          <a:r>
            <a:rPr lang="en-US" sz="2200" spc="-50" dirty="0"/>
            <a:t>10</a:t>
          </a:r>
          <a:r>
            <a:rPr lang="en-US" sz="2200" spc="-50" baseline="30000" dirty="0"/>
            <a:t>12</a:t>
          </a:r>
          <a:endParaRPr lang="en-US" sz="2200" spc="-50" dirty="0"/>
        </a:p>
      </cdr:txBody>
    </cdr:sp>
  </cdr:relSizeAnchor>
  <cdr:relSizeAnchor xmlns:cdr="http://schemas.openxmlformats.org/drawingml/2006/chartDrawing">
    <cdr:from>
      <cdr:x>0.12406</cdr:x>
      <cdr:y>0.61948</cdr:y>
    </cdr:from>
    <cdr:to>
      <cdr:x>0.22489</cdr:x>
      <cdr:y>0.70827</cdr:y>
    </cdr:to>
    <cdr:sp macro="" textlink="">
      <cdr:nvSpPr>
        <cdr:cNvPr id="3" name="TextBox 2"/>
        <cdr:cNvSpPr txBox="1"/>
      </cdr:nvSpPr>
      <cdr:spPr>
        <a:xfrm xmlns:a="http://schemas.openxmlformats.org/drawingml/2006/main">
          <a:off x="838224" y="2362187"/>
          <a:ext cx="681248" cy="338571"/>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2200" spc="-50" dirty="0"/>
            <a:t>3</a:t>
          </a:r>
          <a:r>
            <a:rPr lang="en-US" sz="2200" baseline="15000" dirty="0"/>
            <a:t>×</a:t>
          </a:r>
          <a:r>
            <a:rPr lang="en-US" sz="2200" spc="-50" dirty="0"/>
            <a:t>10</a:t>
          </a:r>
          <a:r>
            <a:rPr lang="en-US" sz="2200" spc="-50" baseline="30000" dirty="0"/>
            <a:t>12</a:t>
          </a:r>
          <a:endParaRPr lang="en-US" sz="2200" spc="-50" dirty="0"/>
        </a:p>
      </cdr:txBody>
    </cdr:sp>
  </cdr:relSizeAnchor>
  <cdr:relSizeAnchor xmlns:cdr="http://schemas.openxmlformats.org/drawingml/2006/chartDrawing">
    <cdr:from>
      <cdr:x>0.12406</cdr:x>
      <cdr:y>0.53955</cdr:y>
    </cdr:from>
    <cdr:to>
      <cdr:x>0.22489</cdr:x>
      <cdr:y>0.62834</cdr:y>
    </cdr:to>
    <cdr:sp macro="" textlink="">
      <cdr:nvSpPr>
        <cdr:cNvPr id="4" name="TextBox 3"/>
        <cdr:cNvSpPr txBox="1"/>
      </cdr:nvSpPr>
      <cdr:spPr>
        <a:xfrm xmlns:a="http://schemas.openxmlformats.org/drawingml/2006/main">
          <a:off x="838224" y="2057400"/>
          <a:ext cx="681248" cy="338571"/>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2200" spc="-50" dirty="0"/>
            <a:t>6</a:t>
          </a:r>
          <a:r>
            <a:rPr lang="en-US" sz="2200" baseline="15000" dirty="0"/>
            <a:t>×</a:t>
          </a:r>
          <a:r>
            <a:rPr lang="en-US" sz="2200" spc="-50" dirty="0"/>
            <a:t>10</a:t>
          </a:r>
          <a:r>
            <a:rPr lang="en-US" sz="2200" spc="-50" baseline="30000" dirty="0"/>
            <a:t>12</a:t>
          </a:r>
          <a:endParaRPr lang="en-US" sz="2200" spc="-50" dirty="0"/>
        </a:p>
      </cdr:txBody>
    </cdr:sp>
  </cdr:relSizeAnchor>
  <cdr:relSizeAnchor xmlns:cdr="http://schemas.openxmlformats.org/drawingml/2006/chartDrawing">
    <cdr:from>
      <cdr:x>0.12406</cdr:x>
      <cdr:y>0.4796</cdr:y>
    </cdr:from>
    <cdr:to>
      <cdr:x>0.22489</cdr:x>
      <cdr:y>0.56839</cdr:y>
    </cdr:to>
    <cdr:sp macro="" textlink="">
      <cdr:nvSpPr>
        <cdr:cNvPr id="5" name="TextBox 4"/>
        <cdr:cNvSpPr txBox="1"/>
      </cdr:nvSpPr>
      <cdr:spPr>
        <a:xfrm xmlns:a="http://schemas.openxmlformats.org/drawingml/2006/main">
          <a:off x="838224" y="1828800"/>
          <a:ext cx="681248" cy="338572"/>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2200" spc="-50" dirty="0"/>
            <a:t>9</a:t>
          </a:r>
          <a:r>
            <a:rPr lang="en-US" sz="2200" baseline="15000" dirty="0"/>
            <a:t>×</a:t>
          </a:r>
          <a:r>
            <a:rPr lang="en-US" sz="2200" spc="-50" dirty="0"/>
            <a:t>10</a:t>
          </a:r>
          <a:r>
            <a:rPr lang="en-US" sz="2200" spc="-50" baseline="30000" dirty="0"/>
            <a:t>12</a:t>
          </a:r>
          <a:endParaRPr lang="en-US" sz="2200" spc="-50" dirty="0"/>
        </a:p>
      </cdr:txBody>
    </cdr:sp>
  </cdr:relSizeAnchor>
  <cdr:relSizeAnchor xmlns:cdr="http://schemas.openxmlformats.org/drawingml/2006/chartDrawing">
    <cdr:from>
      <cdr:x>0.1015</cdr:x>
      <cdr:y>0.39967</cdr:y>
    </cdr:from>
    <cdr:to>
      <cdr:x>0.22298</cdr:x>
      <cdr:y>0.48845</cdr:y>
    </cdr:to>
    <cdr:sp macro="" textlink="">
      <cdr:nvSpPr>
        <cdr:cNvPr id="6" name="TextBox 5"/>
        <cdr:cNvSpPr txBox="1"/>
      </cdr:nvSpPr>
      <cdr:spPr>
        <a:xfrm xmlns:a="http://schemas.openxmlformats.org/drawingml/2006/main">
          <a:off x="685800" y="1524013"/>
          <a:ext cx="820767" cy="338533"/>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2200" spc="-50" dirty="0"/>
            <a:t>12</a:t>
          </a:r>
          <a:r>
            <a:rPr lang="en-US" sz="2200" baseline="15000" dirty="0"/>
            <a:t>×</a:t>
          </a:r>
          <a:r>
            <a:rPr lang="en-US" sz="2200" spc="-50" dirty="0"/>
            <a:t>10</a:t>
          </a:r>
          <a:r>
            <a:rPr lang="en-US" sz="2200" spc="-50" baseline="30000" dirty="0"/>
            <a:t>12</a:t>
          </a:r>
          <a:endParaRPr lang="en-US" sz="2200" spc="-50" dirty="0"/>
        </a:p>
      </cdr:txBody>
    </cdr:sp>
  </cdr:relSizeAnchor>
  <cdr:relSizeAnchor xmlns:cdr="http://schemas.openxmlformats.org/drawingml/2006/chartDrawing">
    <cdr:from>
      <cdr:x>0.1015</cdr:x>
      <cdr:y>0.31973</cdr:y>
    </cdr:from>
    <cdr:to>
      <cdr:x>0.22298</cdr:x>
      <cdr:y>0.40852</cdr:y>
    </cdr:to>
    <cdr:sp macro="" textlink="">
      <cdr:nvSpPr>
        <cdr:cNvPr id="7" name="TextBox 6"/>
        <cdr:cNvSpPr txBox="1"/>
      </cdr:nvSpPr>
      <cdr:spPr>
        <a:xfrm xmlns:a="http://schemas.openxmlformats.org/drawingml/2006/main">
          <a:off x="685800" y="1219187"/>
          <a:ext cx="820767" cy="338572"/>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2200" spc="-50" dirty="0"/>
            <a:t>15</a:t>
          </a:r>
          <a:r>
            <a:rPr lang="en-US" sz="2200" baseline="15000" dirty="0"/>
            <a:t>×</a:t>
          </a:r>
          <a:r>
            <a:rPr lang="en-US" sz="2200" spc="-50" dirty="0"/>
            <a:t>10</a:t>
          </a:r>
          <a:r>
            <a:rPr lang="en-US" sz="2200" spc="-50" baseline="30000" dirty="0"/>
            <a:t>12</a:t>
          </a:r>
          <a:endParaRPr lang="en-US" sz="2200" spc="-50" dirty="0"/>
        </a:p>
      </cdr:txBody>
    </cdr:sp>
  </cdr:relSizeAnchor>
  <cdr:relSizeAnchor xmlns:cdr="http://schemas.openxmlformats.org/drawingml/2006/chartDrawing">
    <cdr:from>
      <cdr:x>0.1015</cdr:x>
      <cdr:y>0.2398</cdr:y>
    </cdr:from>
    <cdr:to>
      <cdr:x>0.22298</cdr:x>
      <cdr:y>0.32859</cdr:y>
    </cdr:to>
    <cdr:sp macro="" textlink="">
      <cdr:nvSpPr>
        <cdr:cNvPr id="8" name="TextBox 7"/>
        <cdr:cNvSpPr txBox="1"/>
      </cdr:nvSpPr>
      <cdr:spPr>
        <a:xfrm xmlns:a="http://schemas.openxmlformats.org/drawingml/2006/main">
          <a:off x="685800" y="914400"/>
          <a:ext cx="820767" cy="338572"/>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2200" spc="-50" dirty="0"/>
            <a:t>18</a:t>
          </a:r>
          <a:r>
            <a:rPr lang="en-US" sz="2200" baseline="15000" dirty="0"/>
            <a:t>×</a:t>
          </a:r>
          <a:r>
            <a:rPr lang="en-US" sz="2200" spc="-50" dirty="0"/>
            <a:t>10</a:t>
          </a:r>
          <a:r>
            <a:rPr lang="en-US" sz="2200" spc="-50" baseline="30000" dirty="0"/>
            <a:t>12</a:t>
          </a:r>
          <a:endParaRPr lang="en-US" sz="2200" spc="-50" dirty="0"/>
        </a:p>
      </cdr:txBody>
    </cdr:sp>
  </cdr:relSizeAnchor>
</c:userShapes>
</file>

<file path=ppt/drawings/drawing2.xml><?xml version="1.0" encoding="utf-8"?>
<c:userShapes xmlns:c="http://schemas.openxmlformats.org/drawingml/2006/chart">
  <cdr:relSizeAnchor xmlns:cdr="http://schemas.openxmlformats.org/drawingml/2006/chartDrawing">
    <cdr:from>
      <cdr:x>0.12406</cdr:x>
      <cdr:y>0.69942</cdr:y>
    </cdr:from>
    <cdr:to>
      <cdr:x>0.22489</cdr:x>
      <cdr:y>0.7882</cdr:y>
    </cdr:to>
    <cdr:sp macro="" textlink="">
      <cdr:nvSpPr>
        <cdr:cNvPr id="2" name="TextBox 1"/>
        <cdr:cNvSpPr txBox="1"/>
      </cdr:nvSpPr>
      <cdr:spPr>
        <a:xfrm xmlns:a="http://schemas.openxmlformats.org/drawingml/2006/main">
          <a:off x="838224" y="2667012"/>
          <a:ext cx="681248" cy="338534"/>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2200" spc="-50" dirty="0"/>
            <a:t>0</a:t>
          </a:r>
          <a:r>
            <a:rPr lang="en-US" sz="2200" baseline="15000" dirty="0"/>
            <a:t>×</a:t>
          </a:r>
          <a:r>
            <a:rPr lang="en-US" sz="2200" spc="-50" dirty="0"/>
            <a:t>10</a:t>
          </a:r>
          <a:r>
            <a:rPr lang="en-US" sz="2200" spc="-50" baseline="30000" dirty="0"/>
            <a:t>12</a:t>
          </a:r>
          <a:endParaRPr lang="en-US" sz="2200" spc="-50" dirty="0"/>
        </a:p>
      </cdr:txBody>
    </cdr:sp>
  </cdr:relSizeAnchor>
  <cdr:relSizeAnchor xmlns:cdr="http://schemas.openxmlformats.org/drawingml/2006/chartDrawing">
    <cdr:from>
      <cdr:x>0.12406</cdr:x>
      <cdr:y>0.61948</cdr:y>
    </cdr:from>
    <cdr:to>
      <cdr:x>0.22489</cdr:x>
      <cdr:y>0.70827</cdr:y>
    </cdr:to>
    <cdr:sp macro="" textlink="">
      <cdr:nvSpPr>
        <cdr:cNvPr id="3" name="TextBox 2"/>
        <cdr:cNvSpPr txBox="1"/>
      </cdr:nvSpPr>
      <cdr:spPr>
        <a:xfrm xmlns:a="http://schemas.openxmlformats.org/drawingml/2006/main">
          <a:off x="838224" y="2362187"/>
          <a:ext cx="681248" cy="338571"/>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2200" spc="-50" dirty="0"/>
            <a:t>3</a:t>
          </a:r>
          <a:r>
            <a:rPr lang="en-US" sz="2200" baseline="15000" dirty="0"/>
            <a:t>×</a:t>
          </a:r>
          <a:r>
            <a:rPr lang="en-US" sz="2200" spc="-50" dirty="0"/>
            <a:t>10</a:t>
          </a:r>
          <a:r>
            <a:rPr lang="en-US" sz="2200" spc="-50" baseline="30000" dirty="0"/>
            <a:t>12</a:t>
          </a:r>
          <a:endParaRPr lang="en-US" sz="2200" spc="-50" dirty="0"/>
        </a:p>
      </cdr:txBody>
    </cdr:sp>
  </cdr:relSizeAnchor>
  <cdr:relSizeAnchor xmlns:cdr="http://schemas.openxmlformats.org/drawingml/2006/chartDrawing">
    <cdr:from>
      <cdr:x>0.12406</cdr:x>
      <cdr:y>0.53955</cdr:y>
    </cdr:from>
    <cdr:to>
      <cdr:x>0.22489</cdr:x>
      <cdr:y>0.62834</cdr:y>
    </cdr:to>
    <cdr:sp macro="" textlink="">
      <cdr:nvSpPr>
        <cdr:cNvPr id="4" name="TextBox 3"/>
        <cdr:cNvSpPr txBox="1"/>
      </cdr:nvSpPr>
      <cdr:spPr>
        <a:xfrm xmlns:a="http://schemas.openxmlformats.org/drawingml/2006/main">
          <a:off x="838224" y="2057400"/>
          <a:ext cx="681248" cy="338571"/>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2200" spc="-50" dirty="0"/>
            <a:t>6</a:t>
          </a:r>
          <a:r>
            <a:rPr lang="en-US" sz="2200" baseline="15000" dirty="0"/>
            <a:t>×</a:t>
          </a:r>
          <a:r>
            <a:rPr lang="en-US" sz="2200" spc="-50" dirty="0"/>
            <a:t>10</a:t>
          </a:r>
          <a:r>
            <a:rPr lang="en-US" sz="2200" spc="-50" baseline="30000" dirty="0"/>
            <a:t>12</a:t>
          </a:r>
          <a:endParaRPr lang="en-US" sz="2200" spc="-50" dirty="0"/>
        </a:p>
      </cdr:txBody>
    </cdr:sp>
  </cdr:relSizeAnchor>
  <cdr:relSizeAnchor xmlns:cdr="http://schemas.openxmlformats.org/drawingml/2006/chartDrawing">
    <cdr:from>
      <cdr:x>0.12406</cdr:x>
      <cdr:y>0.4796</cdr:y>
    </cdr:from>
    <cdr:to>
      <cdr:x>0.22489</cdr:x>
      <cdr:y>0.56839</cdr:y>
    </cdr:to>
    <cdr:sp macro="" textlink="">
      <cdr:nvSpPr>
        <cdr:cNvPr id="5" name="TextBox 4"/>
        <cdr:cNvSpPr txBox="1"/>
      </cdr:nvSpPr>
      <cdr:spPr>
        <a:xfrm xmlns:a="http://schemas.openxmlformats.org/drawingml/2006/main">
          <a:off x="838224" y="1828800"/>
          <a:ext cx="681248" cy="338572"/>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2200" spc="-50" dirty="0"/>
            <a:t>9</a:t>
          </a:r>
          <a:r>
            <a:rPr lang="en-US" sz="2200" baseline="15000" dirty="0"/>
            <a:t>×</a:t>
          </a:r>
          <a:r>
            <a:rPr lang="en-US" sz="2200" spc="-50" dirty="0"/>
            <a:t>10</a:t>
          </a:r>
          <a:r>
            <a:rPr lang="en-US" sz="2200" spc="-50" baseline="30000" dirty="0"/>
            <a:t>12</a:t>
          </a:r>
          <a:endParaRPr lang="en-US" sz="2200" spc="-50" dirty="0"/>
        </a:p>
      </cdr:txBody>
    </cdr:sp>
  </cdr:relSizeAnchor>
  <cdr:relSizeAnchor xmlns:cdr="http://schemas.openxmlformats.org/drawingml/2006/chartDrawing">
    <cdr:from>
      <cdr:x>0.1015</cdr:x>
      <cdr:y>0.39967</cdr:y>
    </cdr:from>
    <cdr:to>
      <cdr:x>0.22298</cdr:x>
      <cdr:y>0.48845</cdr:y>
    </cdr:to>
    <cdr:sp macro="" textlink="">
      <cdr:nvSpPr>
        <cdr:cNvPr id="6" name="TextBox 5"/>
        <cdr:cNvSpPr txBox="1"/>
      </cdr:nvSpPr>
      <cdr:spPr>
        <a:xfrm xmlns:a="http://schemas.openxmlformats.org/drawingml/2006/main">
          <a:off x="685800" y="1524013"/>
          <a:ext cx="820767" cy="338533"/>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2200" spc="-50" dirty="0"/>
            <a:t>12</a:t>
          </a:r>
          <a:r>
            <a:rPr lang="en-US" sz="2200" baseline="15000" dirty="0"/>
            <a:t>×</a:t>
          </a:r>
          <a:r>
            <a:rPr lang="en-US" sz="2200" spc="-50" dirty="0"/>
            <a:t>10</a:t>
          </a:r>
          <a:r>
            <a:rPr lang="en-US" sz="2200" spc="-50" baseline="30000" dirty="0"/>
            <a:t>12</a:t>
          </a:r>
          <a:endParaRPr lang="en-US" sz="2200" spc="-50" dirty="0"/>
        </a:p>
      </cdr:txBody>
    </cdr:sp>
  </cdr:relSizeAnchor>
  <cdr:relSizeAnchor xmlns:cdr="http://schemas.openxmlformats.org/drawingml/2006/chartDrawing">
    <cdr:from>
      <cdr:x>0.1015</cdr:x>
      <cdr:y>0.31973</cdr:y>
    </cdr:from>
    <cdr:to>
      <cdr:x>0.22298</cdr:x>
      <cdr:y>0.40852</cdr:y>
    </cdr:to>
    <cdr:sp macro="" textlink="">
      <cdr:nvSpPr>
        <cdr:cNvPr id="7" name="TextBox 6"/>
        <cdr:cNvSpPr txBox="1"/>
      </cdr:nvSpPr>
      <cdr:spPr>
        <a:xfrm xmlns:a="http://schemas.openxmlformats.org/drawingml/2006/main">
          <a:off x="685800" y="1219187"/>
          <a:ext cx="820767" cy="338572"/>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2200" spc="-50" dirty="0"/>
            <a:t>15</a:t>
          </a:r>
          <a:r>
            <a:rPr lang="en-US" sz="2200" baseline="15000" dirty="0"/>
            <a:t>×</a:t>
          </a:r>
          <a:r>
            <a:rPr lang="en-US" sz="2200" spc="-50" dirty="0"/>
            <a:t>10</a:t>
          </a:r>
          <a:r>
            <a:rPr lang="en-US" sz="2200" spc="-50" baseline="30000" dirty="0"/>
            <a:t>12</a:t>
          </a:r>
          <a:endParaRPr lang="en-US" sz="2200" spc="-50" dirty="0"/>
        </a:p>
      </cdr:txBody>
    </cdr:sp>
  </cdr:relSizeAnchor>
  <cdr:relSizeAnchor xmlns:cdr="http://schemas.openxmlformats.org/drawingml/2006/chartDrawing">
    <cdr:from>
      <cdr:x>0.1015</cdr:x>
      <cdr:y>0.2398</cdr:y>
    </cdr:from>
    <cdr:to>
      <cdr:x>0.22298</cdr:x>
      <cdr:y>0.32859</cdr:y>
    </cdr:to>
    <cdr:sp macro="" textlink="">
      <cdr:nvSpPr>
        <cdr:cNvPr id="8" name="TextBox 7"/>
        <cdr:cNvSpPr txBox="1"/>
      </cdr:nvSpPr>
      <cdr:spPr>
        <a:xfrm xmlns:a="http://schemas.openxmlformats.org/drawingml/2006/main">
          <a:off x="685800" y="914400"/>
          <a:ext cx="820767" cy="338572"/>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2200" spc="-50" dirty="0"/>
            <a:t>18</a:t>
          </a:r>
          <a:r>
            <a:rPr lang="en-US" sz="2200" baseline="15000" dirty="0"/>
            <a:t>×</a:t>
          </a:r>
          <a:r>
            <a:rPr lang="en-US" sz="2200" spc="-50" dirty="0"/>
            <a:t>10</a:t>
          </a:r>
          <a:r>
            <a:rPr lang="en-US" sz="2200" spc="-50" baseline="30000" dirty="0"/>
            <a:t>12</a:t>
          </a:r>
          <a:endParaRPr lang="en-US" sz="2200" spc="-5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6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5/11/19</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5/11/19</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2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2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2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2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2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2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25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2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2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26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26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26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26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26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26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26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26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26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26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27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27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27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27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27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27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27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27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27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27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28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28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28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28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28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28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28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28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28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29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29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260377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923025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fld id="{F5259C2D-02FE-4C64-AD33-18B082577A5F}"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6794344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028850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870152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943087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250882" name="Notes Placeholder 2"/>
          <p:cNvSpPr>
            <a:spLocks noGrp="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atin typeface="Calibri" charset="0"/>
            </a:endParaRPr>
          </a:p>
        </p:txBody>
      </p:sp>
      <p:sp>
        <p:nvSpPr>
          <p:cNvPr id="250883"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EFE2350-F2DF-964B-A38F-A60565610F04}" type="slidenum">
              <a:rPr lang="en-US" sz="1200">
                <a:solidFill>
                  <a:srgbClr val="000000"/>
                </a:solidFill>
                <a:latin typeface="Calibri" charset="0"/>
                <a:cs typeface="Arial" charset="0"/>
              </a:rPr>
              <a:pPr eaLnBrk="1" hangingPunct="1"/>
              <a:t>40</a:t>
            </a:fld>
            <a:endParaRPr lang="en-US" sz="1200">
              <a:solidFill>
                <a:srgbClr val="000000"/>
              </a:solidFill>
              <a:latin typeface="Calibri" charset="0"/>
              <a:cs typeface="Arial" charset="0"/>
            </a:endParaRPr>
          </a:p>
        </p:txBody>
      </p:sp>
    </p:spTree>
    <p:extLst>
      <p:ext uri="{BB962C8B-B14F-4D97-AF65-F5344CB8AC3E}">
        <p14:creationId xmlns:p14="http://schemas.microsoft.com/office/powerpoint/2010/main" val="6137270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4544371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rPr>
              <a:pPr/>
              <a:t>42</a:t>
            </a:fld>
            <a:endParaRPr lang="en-US">
              <a:solidFill>
                <a:prstClr val="black"/>
              </a:solidFill>
            </a:endParaRPr>
          </a:p>
        </p:txBody>
      </p:sp>
    </p:spTree>
    <p:extLst>
      <p:ext uri="{BB962C8B-B14F-4D97-AF65-F5344CB8AC3E}">
        <p14:creationId xmlns:p14="http://schemas.microsoft.com/office/powerpoint/2010/main" val="4719678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rPr>
              <a:pPr/>
              <a:t>43</a:t>
            </a:fld>
            <a:endParaRPr lang="en-US">
              <a:solidFill>
                <a:prstClr val="black"/>
              </a:solidFill>
            </a:endParaRPr>
          </a:p>
        </p:txBody>
      </p:sp>
    </p:spTree>
    <p:extLst>
      <p:ext uri="{BB962C8B-B14F-4D97-AF65-F5344CB8AC3E}">
        <p14:creationId xmlns:p14="http://schemas.microsoft.com/office/powerpoint/2010/main" val="822841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rPr>
              <a:pPr/>
              <a:t>44</a:t>
            </a:fld>
            <a:endParaRPr lang="en-US">
              <a:solidFill>
                <a:prstClr val="black"/>
              </a:solidFill>
            </a:endParaRPr>
          </a:p>
        </p:txBody>
      </p:sp>
    </p:spTree>
    <p:extLst>
      <p:ext uri="{BB962C8B-B14F-4D97-AF65-F5344CB8AC3E}">
        <p14:creationId xmlns:p14="http://schemas.microsoft.com/office/powerpoint/2010/main" val="2516285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391997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732184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811672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249922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358445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a:t>
            </a:r>
            <a:r>
              <a:rPr lang="en-US" baseline="0" dirty="0"/>
              <a:t> we executed the code on four different processors, all four of them yielded errors. Intel </a:t>
            </a:r>
            <a:r>
              <a:rPr lang="en-US" baseline="0" dirty="0" err="1"/>
              <a:t>Haswell</a:t>
            </a:r>
            <a:r>
              <a:rPr lang="en-US" baseline="0" dirty="0"/>
              <a:t> has the most errors, at 23 thousand, because it has the highest rate of accessing DRAM.</a:t>
            </a:r>
          </a:p>
          <a:p>
            <a:endParaRPr lang="en-US" baseline="0" dirty="0"/>
          </a:p>
          <a:p>
            <a:r>
              <a:rPr lang="en-US" baseline="0" dirty="0"/>
              <a:t>Later on, I’ll show that we can induce as many as ten million disturbance errors in a more controlled environment.</a:t>
            </a:r>
          </a:p>
          <a:p>
            <a:endParaRPr lang="en-US" baseline="0" dirty="0"/>
          </a:p>
          <a:p>
            <a:r>
              <a:rPr lang="en-US" baseline="0" dirty="0"/>
              <a:t>From this, we conclude that disturbance errors are a serious reliability issue.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649690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rPr>
              <a:pPr/>
              <a:t>53</a:t>
            </a:fld>
            <a:endParaRPr lang="en-US">
              <a:solidFill>
                <a:prstClr val="black"/>
              </a:solidFill>
            </a:endParaRPr>
          </a:p>
        </p:txBody>
      </p:sp>
    </p:spTree>
    <p:extLst>
      <p:ext uri="{BB962C8B-B14F-4D97-AF65-F5344CB8AC3E}">
        <p14:creationId xmlns:p14="http://schemas.microsoft.com/office/powerpoint/2010/main" val="3604092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rPr>
              <a:pPr/>
              <a:t>54</a:t>
            </a:fld>
            <a:endParaRPr lang="en-US">
              <a:solidFill>
                <a:prstClr val="black"/>
              </a:solidFill>
            </a:endParaRPr>
          </a:p>
        </p:txBody>
      </p:sp>
    </p:spTree>
    <p:extLst>
      <p:ext uri="{BB962C8B-B14F-4D97-AF65-F5344CB8AC3E}">
        <p14:creationId xmlns:p14="http://schemas.microsoft.com/office/powerpoint/2010/main" val="14770891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
            </a:r>
            <a:r>
              <a:rPr lang="en-US" baseline="0" dirty="0"/>
              <a:t> provide a more efficient solution, called PARA,</a:t>
            </a:r>
            <a:r>
              <a:rPr lang="en-US" dirty="0"/>
              <a:t> which stands for probabilistic adjacent row activation.</a:t>
            </a:r>
          </a:p>
          <a:p>
            <a:endParaRPr lang="en-US" dirty="0"/>
          </a:p>
          <a:p>
            <a:r>
              <a:rPr lang="en-US" dirty="0"/>
              <a:t>The</a:t>
            </a:r>
            <a:r>
              <a:rPr lang="en-US" baseline="0" dirty="0"/>
              <a:t> key idea is thus: after closing a row, we activate (i.e., refresh) one of its neighbors with a low probability, for example, p equal to 0.005.</a:t>
            </a:r>
          </a:p>
          <a:p>
            <a:endParaRPr lang="en-US" baseline="0" dirty="0"/>
          </a:p>
          <a:p>
            <a:r>
              <a:rPr lang="en-US" baseline="0" dirty="0"/>
              <a:t>PARA provides a strong reliability guarantee even under the worst-case access patterns to DRAM. When we set p to 0.005, the expected number of errors in one year is 9.4 times 10 to the negative 14. This probability is much lower the failure rate of other hardware components, for example, the hard-disk drive.</a:t>
            </a:r>
          </a:p>
          <a:p>
            <a:endParaRPr lang="en-US" baseline="0" dirty="0"/>
          </a:p>
          <a:p>
            <a:r>
              <a:rPr lang="en-US" baseline="0" dirty="0"/>
              <a:t>And by adjusting the value of p, PARA can provide an arbitrarily strong-degree of protection against errors.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531915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PARA has many</a:t>
            </a:r>
            <a:r>
              <a:rPr lang="en-US" baseline="0" dirty="0"/>
              <a:t> advantages. Since it refreshes row infrequently, it has low power and low performance-overhead. Simulated across 29 benchmarks, we saw an average of only 0.2% slowdown and a maximum of only 0.75% slowdown.</a:t>
            </a:r>
          </a:p>
          <a:p>
            <a:endParaRPr lang="en-US" baseline="0" dirty="0"/>
          </a:p>
          <a:p>
            <a:r>
              <a:rPr lang="en-US" baseline="0" dirty="0"/>
              <a:t>In addition, due to its stateless nature, PARA has low cost and complexity.</a:t>
            </a:r>
          </a:p>
          <a:p>
            <a:endParaRPr lang="en-US" baseline="0" dirty="0"/>
          </a:p>
          <a:p>
            <a:r>
              <a:rPr lang="en-US" baseline="0" dirty="0"/>
              <a:t>Therefore, PARA is an effective and low-overhead solution to prevent disturbance errors.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156478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fld id="{F5259C2D-02FE-4C64-AD33-18B082577A5F}" type="slidenum">
              <a:rPr lang="en-US" smtClean="0">
                <a:solidFill>
                  <a:prstClr val="black"/>
                </a:solidFill>
              </a:rPr>
              <a:pPr/>
              <a:t>77</a:t>
            </a:fld>
            <a:endParaRPr lang="en-US">
              <a:solidFill>
                <a:prstClr val="black"/>
              </a:solidFill>
            </a:endParaRPr>
          </a:p>
        </p:txBody>
      </p:sp>
    </p:spTree>
    <p:extLst>
      <p:ext uri="{BB962C8B-B14F-4D97-AF65-F5344CB8AC3E}">
        <p14:creationId xmlns:p14="http://schemas.microsoft.com/office/powerpoint/2010/main" val="3571885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20482"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 xmlns:a14="http://schemas.microsoft.com/office/drawing/2010/main" val="1"/>
            </a:ext>
          </a:extLst>
        </p:spPr>
        <p:txBody>
          <a:bodyPr/>
          <a:lstStyle/>
          <a:p>
            <a:r>
              <a:rPr lang="en-US" sz="3100">
                <a:latin typeface="Lucida Grande" charset="0"/>
                <a:cs typeface="Lucida Grande" charset="0"/>
                <a:sym typeface="Lucida Grande" charset="0"/>
              </a:rPr>
              <a:t>copy</a:t>
            </a:r>
          </a:p>
        </p:txBody>
      </p:sp>
    </p:spTree>
    <p:extLst>
      <p:ext uri="{BB962C8B-B14F-4D97-AF65-F5344CB8AC3E}">
        <p14:creationId xmlns:p14="http://schemas.microsoft.com/office/powerpoint/2010/main" val="13809251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Consumer</a:t>
            </a:r>
            <a:r>
              <a:rPr lang="en-US" baseline="0" dirty="0"/>
              <a:t> devices like tablets smartphone and wearable are now everywhere and used by billions of people.</a:t>
            </a:r>
          </a:p>
          <a:p>
            <a:r>
              <a:rPr lang="en-US" dirty="0"/>
              <a:t>One of the</a:t>
            </a:r>
            <a:r>
              <a:rPr lang="en-US" baseline="0" dirty="0"/>
              <a:t> major challenge in these devices is battery limitation which makes the energy consumption a critical concern </a:t>
            </a:r>
            <a:r>
              <a:rPr lang="mr-IN" baseline="0" dirty="0"/>
              <a:t>…</a:t>
            </a:r>
            <a:endParaRPr lang="en-US" baseline="0" dirty="0"/>
          </a:p>
          <a:p>
            <a:endParaRPr lang="en-US" baseline="0" dirty="0"/>
          </a:p>
          <a:p>
            <a:endParaRPr lang="en-US" baseline="0" dirty="0"/>
          </a:p>
          <a:p>
            <a:endParaRPr lang="en-US" baseline="0" dirty="0"/>
          </a:p>
          <a:p>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129706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448123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Throughout our analysis, we make</a:t>
            </a:r>
            <a:r>
              <a:rPr lang="en-US" baseline="0" dirty="0"/>
              <a:t> a key observation </a:t>
            </a:r>
            <a:r>
              <a:rPr lang="en-US" dirty="0"/>
              <a:t>that</a:t>
            </a:r>
            <a:r>
              <a:rPr lang="en-US" baseline="0" dirty="0"/>
              <a:t> out of all sources of energy consumption, data movement is a major contributor to the total system energy. We find that across all of the workloads</a:t>
            </a:r>
            <a:r>
              <a:rPr lang="en-US" dirty="0"/>
              <a:t>,</a:t>
            </a:r>
            <a:r>
              <a:rPr lang="en-US" baseline="0" dirty="0"/>
              <a:t> on average around 62.7% of total system energy is spent on data movement.</a:t>
            </a:r>
          </a:p>
          <a:p>
            <a:endParaRPr lang="en-US" baseline="0" dirty="0"/>
          </a:p>
          <a:p>
            <a:r>
              <a:rPr lang="en-US" baseline="0" dirty="0"/>
              <a:t>One way to reduce data movement cost is to move computation close to data, or </a:t>
            </a:r>
            <a:r>
              <a:rPr lang="mr-IN" baseline="0" dirty="0"/>
              <a:t>…</a:t>
            </a:r>
            <a:endParaRPr lang="en-US" baseline="0" dirty="0"/>
          </a:p>
          <a:p>
            <a:r>
              <a:rPr lang="en-US" baseline="0" dirty="0"/>
              <a:t>One potential solution to address this cost it do move computation close to data, or in other words, do </a:t>
            </a:r>
            <a:r>
              <a:rPr lang="en-US" baseline="0" dirty="0" err="1"/>
              <a:t>procesing</a:t>
            </a:r>
            <a:r>
              <a:rPr lang="en-US" baseline="0" dirty="0"/>
              <a:t> in memory. However, the challenge is that these devices.</a:t>
            </a:r>
          </a:p>
          <a:p>
            <a:endParaRPr lang="en-US" baseline="0" dirty="0"/>
          </a:p>
          <a:p>
            <a:endParaRPr lang="en-US" baseline="0" dirty="0"/>
          </a:p>
          <a:p>
            <a:r>
              <a:rPr lang="en-US" dirty="0"/>
              <a:t>One potential</a:t>
            </a:r>
            <a:r>
              <a:rPr lang="en-US" baseline="0" dirty="0"/>
              <a:t> solution to mitigate data movement cost and reduce total system energy is to execute data-movement heavy portions of application close to data, or in other words, do processing in memory. However, consumer devices are </a:t>
            </a:r>
            <a:r>
              <a:rPr lang="en-US" baseline="0" dirty="0" err="1"/>
              <a:t>extermely</a:t>
            </a:r>
            <a:r>
              <a:rPr lang="en-US" baseline="0" dirty="0"/>
              <a:t> limited in terms of area and power budget. So the question is can we move part of the data movement heavy portion given the limited area and energy budget. Our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321383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85000" lnSpcReduction="20000"/>
          </a:bodyPr>
          <a:lstStyle/>
          <a:p>
            <a:r>
              <a:rPr lang="en-US" sz="1200" kern="1200" dirty="0">
                <a:solidFill>
                  <a:schemeClr val="tx1"/>
                </a:solidFill>
                <a:latin typeface="+mn-lt"/>
                <a:ea typeface="+mn-ea"/>
                <a:cs typeface="+mn-cs"/>
              </a:rPr>
              <a:t>To figure</a:t>
            </a:r>
            <a:r>
              <a:rPr lang="en-US" sz="1200" kern="1200" baseline="0" dirty="0">
                <a:solidFill>
                  <a:schemeClr val="tx1"/>
                </a:solidFill>
                <a:latin typeface="+mn-lt"/>
                <a:ea typeface="+mn-ea"/>
                <a:cs typeface="+mn-cs"/>
              </a:rPr>
              <a:t> out if we can use processing in memory, we dig deeper into our analysis and we make another key observation that majority of data movement often comes form simple functions and </a:t>
            </a:r>
            <a:r>
              <a:rPr lang="en-US" sz="1200" kern="1200" baseline="0" dirty="0" err="1">
                <a:solidFill>
                  <a:schemeClr val="tx1"/>
                </a:solidFill>
                <a:latin typeface="+mn-lt"/>
                <a:ea typeface="+mn-ea"/>
                <a:cs typeface="+mn-cs"/>
              </a:rPr>
              <a:t>pritmitives</a:t>
            </a:r>
            <a:r>
              <a:rPr lang="en-US" sz="1200" kern="1200" baseline="0" dirty="0">
                <a:solidFill>
                  <a:schemeClr val="tx1"/>
                </a:solidFill>
                <a:latin typeface="+mn-lt"/>
                <a:ea typeface="+mn-ea"/>
                <a:cs typeface="+mn-cs"/>
              </a:rPr>
              <a:t>. We find that these simple function can be implemented in memory as either a small embedded core, or group of small fixed function accelerators. Our result shows that offloading these function to PIM logic can significantly reduce data movement for each function and reduce energy on average around 55%  and improve </a:t>
            </a:r>
            <a:r>
              <a:rPr lang="en-US" sz="1200" kern="1200" baseline="0" dirty="0" err="1">
                <a:solidFill>
                  <a:schemeClr val="tx1"/>
                </a:solidFill>
                <a:latin typeface="+mn-lt"/>
                <a:ea typeface="+mn-ea"/>
                <a:cs typeface="+mn-cs"/>
              </a:rPr>
              <a:t>perforamcne</a:t>
            </a:r>
            <a:r>
              <a:rPr lang="en-US" sz="1200" kern="1200" baseline="0" dirty="0">
                <a:solidFill>
                  <a:schemeClr val="tx1"/>
                </a:solidFill>
                <a:latin typeface="+mn-lt"/>
                <a:ea typeface="+mn-ea"/>
                <a:cs typeface="+mn-cs"/>
              </a:rPr>
              <a:t> around 54%.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 our PIM core can reduce significant portion of data movement, reduce </a:t>
            </a:r>
            <a:r>
              <a:rPr lang="en-US" sz="1200" kern="1200" baseline="0" dirty="0" err="1">
                <a:solidFill>
                  <a:schemeClr val="tx1"/>
                </a:solidFill>
                <a:latin typeface="+mn-lt"/>
                <a:ea typeface="+mn-ea"/>
                <a:cs typeface="+mn-cs"/>
              </a:rPr>
              <a:t>enregy</a:t>
            </a:r>
            <a:r>
              <a:rPr lang="en-US" sz="1200" kern="1200" baseline="0" dirty="0">
                <a:solidFill>
                  <a:schemeClr val="tx1"/>
                </a:solidFill>
                <a:latin typeface="+mn-lt"/>
                <a:ea typeface="+mn-ea"/>
                <a:cs typeface="+mn-cs"/>
              </a:rPr>
              <a:t> by 49.1% for each function and improve performance up to 2.2X. While using group of fixed function accelerator reduce energy by 55.4% and improve performance by up to 2.5X. </a:t>
            </a:r>
          </a:p>
          <a:p>
            <a:endParaRPr lang="en-US" sz="1200" kern="1200" baseline="0" dirty="0">
              <a:solidFill>
                <a:schemeClr val="tx1"/>
              </a:solidFill>
              <a:latin typeface="+mn-lt"/>
              <a:ea typeface="+mn-ea"/>
              <a:cs typeface="+mn-cs"/>
            </a:endParaRPr>
          </a:p>
          <a:p>
            <a:pPr lvl="1">
              <a:spcBef>
                <a:spcPts val="600"/>
              </a:spcBef>
            </a:pPr>
            <a:r>
              <a:rPr lang="en-US" sz="1200" kern="1200" baseline="0" dirty="0">
                <a:solidFill>
                  <a:schemeClr val="tx1"/>
                </a:solidFill>
                <a:latin typeface="+mn-lt"/>
                <a:ea typeface="+mn-ea"/>
                <a:cs typeface="+mn-cs"/>
              </a:rPr>
              <a:t>Or use </a:t>
            </a:r>
            <a:r>
              <a:rPr lang="en-US" sz="1200" kern="1200" baseline="0" dirty="0" err="1">
                <a:solidFill>
                  <a:schemeClr val="tx1"/>
                </a:solidFill>
                <a:latin typeface="+mn-lt"/>
                <a:ea typeface="+mn-ea"/>
                <a:cs typeface="+mn-cs"/>
              </a:rPr>
              <a:t>Saugata’s</a:t>
            </a:r>
            <a:r>
              <a:rPr lang="en-US" sz="1200" kern="1200" baseline="0" dirty="0">
                <a:solidFill>
                  <a:schemeClr val="tx1"/>
                </a:solidFill>
                <a:latin typeface="+mn-lt"/>
                <a:ea typeface="+mn-ea"/>
                <a:cs typeface="+mn-cs"/>
              </a:rPr>
              <a:t> approach : </a:t>
            </a:r>
            <a:r>
              <a:rPr lang="en-US" sz="2100" b="0" dirty="0">
                <a:solidFill>
                  <a:srgbClr val="00B050"/>
                </a:solidFill>
              </a:rPr>
              <a:t>Reduces </a:t>
            </a:r>
            <a:r>
              <a:rPr lang="en-US" sz="2100" dirty="0">
                <a:solidFill>
                  <a:srgbClr val="00B050"/>
                </a:solidFill>
              </a:rPr>
              <a:t>total system energy </a:t>
            </a:r>
            <a:r>
              <a:rPr lang="en-US" sz="2100" b="0" dirty="0">
                <a:solidFill>
                  <a:srgbClr val="00B050"/>
                </a:solidFill>
              </a:rPr>
              <a:t>by an average of </a:t>
            </a:r>
            <a:r>
              <a:rPr lang="en-US" sz="2100" dirty="0">
                <a:solidFill>
                  <a:srgbClr val="00B050"/>
                </a:solidFill>
              </a:rPr>
              <a:t>55.4%</a:t>
            </a:r>
          </a:p>
          <a:p>
            <a:pPr lvl="1">
              <a:spcBef>
                <a:spcPts val="300"/>
              </a:spcBef>
            </a:pPr>
            <a:r>
              <a:rPr lang="en-US" sz="2100" b="0" dirty="0">
                <a:solidFill>
                  <a:srgbClr val="00B050"/>
                </a:solidFill>
              </a:rPr>
              <a:t>Reduces </a:t>
            </a:r>
            <a:r>
              <a:rPr lang="en-US" sz="2100" dirty="0">
                <a:solidFill>
                  <a:srgbClr val="00B050"/>
                </a:solidFill>
              </a:rPr>
              <a:t>execution time</a:t>
            </a:r>
            <a:r>
              <a:rPr lang="en-US" sz="2100" b="0" dirty="0">
                <a:solidFill>
                  <a:srgbClr val="00B050"/>
                </a:solidFill>
              </a:rPr>
              <a:t> by an average of </a:t>
            </a:r>
            <a:r>
              <a:rPr lang="en-US" sz="2100" dirty="0">
                <a:solidFill>
                  <a:srgbClr val="00B050"/>
                </a:solidFill>
              </a:rPr>
              <a:t>54.2%</a:t>
            </a:r>
            <a:endParaRPr lang="en-US" sz="2400" dirty="0">
              <a:solidFill>
                <a:srgbClr val="00B050"/>
              </a:solidFill>
            </a:endParaRPr>
          </a:p>
          <a:p>
            <a:endParaRPr lang="en-US" sz="1200" kern="1200" baseline="0" dirty="0">
              <a:solidFill>
                <a:schemeClr val="tx1"/>
              </a:solidFill>
              <a:latin typeface="+mn-lt"/>
              <a:ea typeface="+mn-ea"/>
              <a:cs typeface="+mn-cs"/>
            </a:endParaRP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Our result show that both of them can significantly reduce the data movement for each function.</a:t>
            </a: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Feedback: talk about result more</a:t>
            </a:r>
          </a:p>
          <a:p>
            <a:r>
              <a:rPr lang="en-US" sz="1200" kern="1200" dirty="0">
                <a:solidFill>
                  <a:schemeClr val="tx1"/>
                </a:solidFill>
                <a:latin typeface="+mn-lt"/>
                <a:ea typeface="+mn-ea"/>
                <a:cs typeface="+mn-cs"/>
              </a:rPr>
              <a:t>Don’t talk about specific detail like </a:t>
            </a:r>
            <a:r>
              <a:rPr lang="en-US" sz="1200" kern="1200" dirty="0" err="1">
                <a:solidFill>
                  <a:schemeClr val="tx1"/>
                </a:solidFill>
                <a:latin typeface="+mn-lt"/>
                <a:ea typeface="+mn-ea"/>
                <a:cs typeface="+mn-cs"/>
              </a:rPr>
              <a:t>MemCopy</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MemSet</a:t>
            </a:r>
            <a:r>
              <a:rPr lang="en-US" sz="1200" kern="1200" dirty="0">
                <a:solidFill>
                  <a:schemeClr val="tx1"/>
                </a:solidFill>
                <a:latin typeface="+mn-lt"/>
                <a:ea typeface="+mn-ea"/>
                <a:cs typeface="+mn-cs"/>
              </a:rPr>
              <a:t> stuff like that</a:t>
            </a:r>
          </a:p>
          <a:p>
            <a:r>
              <a:rPr lang="en-US" sz="1200" kern="1200" dirty="0">
                <a:solidFill>
                  <a:schemeClr val="tx1"/>
                </a:solidFill>
                <a:latin typeface="+mn-lt"/>
                <a:ea typeface="+mn-ea"/>
                <a:cs typeface="+mn-cs"/>
              </a:rPr>
              <a:t>Main take away:</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data movement come from simple functions</a:t>
            </a:r>
            <a:r>
              <a:rPr lang="en-US" sz="1200" kern="1200" baseline="0" dirty="0">
                <a:solidFill>
                  <a:schemeClr val="tx1"/>
                </a:solidFill>
                <a:latin typeface="+mn-lt"/>
                <a:ea typeface="+mn-ea"/>
                <a:cs typeface="+mn-cs"/>
              </a:rPr>
              <a:t> that are simple enough to implement in PIM</a:t>
            </a: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We find that these</a:t>
            </a:r>
            <a:r>
              <a:rPr lang="en-US" sz="1200" kern="1200" baseline="0" dirty="0">
                <a:solidFill>
                  <a:schemeClr val="tx1"/>
                </a:solidFill>
                <a:latin typeface="+mn-lt"/>
                <a:ea typeface="+mn-ea"/>
                <a:cs typeface="+mn-cs"/>
              </a:rPr>
              <a:t> functions and </a:t>
            </a:r>
            <a:r>
              <a:rPr lang="en-US" sz="1200" kern="1200" baseline="0" dirty="0" err="1">
                <a:solidFill>
                  <a:schemeClr val="tx1"/>
                </a:solidFill>
                <a:latin typeface="+mn-lt"/>
                <a:ea typeface="+mn-ea"/>
                <a:cs typeface="+mn-cs"/>
              </a:rPr>
              <a:t>primitves</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can be implemented as PIM logic using either (1) a small low-power general-purpose embedded core or (2) a group of small fixed-function accelerators (PIM accelerators).</a:t>
            </a:r>
            <a:r>
              <a:rPr lang="en-US" sz="1200" kern="1200" baseline="0" dirty="0">
                <a:solidFill>
                  <a:schemeClr val="tx1"/>
                </a:solidFill>
                <a:latin typeface="+mn-lt"/>
                <a:ea typeface="+mn-ea"/>
                <a:cs typeface="+mn-cs"/>
              </a:rPr>
              <a:t> Our Analysis shows that both are cost-feasible to use in consumer devices. We find that they eliminate a significant fraction of </a:t>
            </a:r>
            <a:r>
              <a:rPr lang="en-US" sz="1200" kern="1200" baseline="0" dirty="0" err="1">
                <a:solidFill>
                  <a:schemeClr val="tx1"/>
                </a:solidFill>
                <a:latin typeface="+mn-lt"/>
                <a:ea typeface="+mn-ea"/>
                <a:cs typeface="+mn-cs"/>
              </a:rPr>
              <a:t>dat</a:t>
            </a:r>
            <a:r>
              <a:rPr lang="en-US" sz="1200" kern="1200" baseline="0" dirty="0">
                <a:solidFill>
                  <a:schemeClr val="tx1"/>
                </a:solidFill>
                <a:latin typeface="+mn-lt"/>
                <a:ea typeface="+mn-ea"/>
                <a:cs typeface="+mn-cs"/>
              </a:rPr>
              <a:t> </a:t>
            </a:r>
            <a:r>
              <a:rPr lang="en-US" sz="1200" kern="1200" baseline="0" dirty="0" err="1">
                <a:solidFill>
                  <a:schemeClr val="tx1"/>
                </a:solidFill>
                <a:latin typeface="+mn-lt"/>
                <a:ea typeface="+mn-ea"/>
                <a:cs typeface="+mn-cs"/>
              </a:rPr>
              <a:t>amovement</a:t>
            </a:r>
            <a:r>
              <a:rPr lang="en-US" sz="1200" kern="1200" baseline="0" dirty="0">
                <a:solidFill>
                  <a:schemeClr val="tx1"/>
                </a:solidFill>
                <a:latin typeface="+mn-lt"/>
                <a:ea typeface="+mn-ea"/>
                <a:cs typeface="+mn-cs"/>
              </a:rPr>
              <a:t>, and reduce energy consumption for each of these operation on average by 49 and 55%.</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135522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3315519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5958445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4073150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5593440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make another </a:t>
            </a:r>
            <a:r>
              <a:rPr lang="en-US" dirty="0" err="1"/>
              <a:t>obsrevation</a:t>
            </a:r>
            <a:r>
              <a:rPr lang="en-US" dirty="0"/>
              <a:t> that using PIM accelerator provide</a:t>
            </a:r>
            <a:r>
              <a:rPr lang="en-US" baseline="0" dirty="0"/>
              <a:t> limited energy reduction over PIM core, for some of these workloads, such as texture tiling. This is </a:t>
            </a:r>
            <a:r>
              <a:rPr lang="en-US" baseline="0" dirty="0" err="1"/>
              <a:t>becase</a:t>
            </a:r>
            <a:r>
              <a:rPr lang="en-US" baseline="0" dirty="0"/>
              <a:t> these kernels are data intensive and have low </a:t>
            </a:r>
            <a:r>
              <a:rPr lang="en-US" baseline="0" dirty="0" err="1"/>
              <a:t>ocmputational</a:t>
            </a:r>
            <a:r>
              <a:rPr lang="en-US" baseline="0" dirty="0"/>
              <a:t> </a:t>
            </a:r>
            <a:r>
              <a:rPr lang="en-US" baseline="0" dirty="0" err="1"/>
              <a:t>compleity</a:t>
            </a:r>
            <a:r>
              <a:rPr lang="en-US" baseline="0" dirty="0"/>
              <a:t>, and as a result, using fixed function accelerator does not provide significant energy reduction over the PIM core.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2011548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PIM-Core and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significantly outperform CPU-Only across all kernels, improving performance</a:t>
            </a:r>
            <a:r>
              <a:rPr lang="en-US" sz="1200" kern="1200" baseline="0" dirty="0">
                <a:solidFill>
                  <a:schemeClr val="tx1"/>
                </a:solidFill>
                <a:latin typeface="+mn-lt"/>
                <a:ea typeface="+mn-ea"/>
                <a:cs typeface="+mn-cs"/>
              </a:rPr>
              <a:t> by </a:t>
            </a:r>
            <a:r>
              <a:rPr lang="mr-IN" sz="1200" kern="1200" baseline="0" dirty="0">
                <a:solidFill>
                  <a:schemeClr val="tx1"/>
                </a:solidFill>
                <a:latin typeface="+mn-lt"/>
                <a:ea typeface="+mn-ea"/>
                <a:cs typeface="+mn-cs"/>
              </a:rPr>
              <a:t>…</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This </a:t>
            </a:r>
            <a:r>
              <a:rPr lang="en-US" sz="1200" kern="1200" dirty="0" err="1">
                <a:solidFill>
                  <a:schemeClr val="tx1"/>
                </a:solidFill>
                <a:latin typeface="+mn-lt"/>
                <a:ea typeface="+mn-ea"/>
                <a:cs typeface="+mn-cs"/>
              </a:rPr>
              <a:t>perfomance</a:t>
            </a:r>
            <a:r>
              <a:rPr lang="en-US" sz="1200" kern="1200" dirty="0">
                <a:solidFill>
                  <a:schemeClr val="tx1"/>
                </a:solidFill>
                <a:latin typeface="+mn-lt"/>
                <a:ea typeface="+mn-ea"/>
                <a:cs typeface="+mn-cs"/>
              </a:rPr>
              <a:t> benefit come from higher bandwidth and lower access latency of 3D-stacked memory, because all of these kernels are data intensive. </a:t>
            </a:r>
          </a:p>
          <a:p>
            <a:r>
              <a:rPr lang="en-US" sz="1200" kern="1200" dirty="0">
                <a:solidFill>
                  <a:schemeClr val="tx1"/>
                </a:solidFill>
                <a:latin typeface="+mn-lt"/>
                <a:ea typeface="+mn-ea"/>
                <a:cs typeface="+mn-cs"/>
              </a:rPr>
              <a:t>Performance improvement</a:t>
            </a:r>
            <a:r>
              <a:rPr lang="en-US" sz="1200" kern="1200" baseline="0" dirty="0">
                <a:solidFill>
                  <a:schemeClr val="tx1"/>
                </a:solidFill>
                <a:latin typeface="+mn-lt"/>
                <a:ea typeface="+mn-ea"/>
                <a:cs typeface="+mn-cs"/>
              </a:rPr>
              <a:t> of PIM-</a:t>
            </a:r>
            <a:r>
              <a:rPr lang="en-US" sz="1200" kern="1200" baseline="0" dirty="0" err="1">
                <a:solidFill>
                  <a:schemeClr val="tx1"/>
                </a:solidFill>
                <a:latin typeface="+mn-lt"/>
                <a:ea typeface="+mn-ea"/>
                <a:cs typeface="+mn-cs"/>
              </a:rPr>
              <a:t>acc</a:t>
            </a:r>
            <a:r>
              <a:rPr lang="en-US" sz="1200" kern="1200" baseline="0" dirty="0">
                <a:solidFill>
                  <a:schemeClr val="tx1"/>
                </a:solidFill>
                <a:latin typeface="+mn-lt"/>
                <a:ea typeface="+mn-ea"/>
                <a:cs typeface="+mn-cs"/>
              </a:rPr>
              <a:t> over PIM-core </a:t>
            </a:r>
            <a:r>
              <a:rPr lang="en-US" sz="1200" kern="1200" baseline="0" dirty="0" err="1">
                <a:solidFill>
                  <a:schemeClr val="tx1"/>
                </a:solidFill>
                <a:latin typeface="+mn-lt"/>
                <a:ea typeface="+mn-ea"/>
                <a:cs typeface="+mn-cs"/>
              </a:rPr>
              <a:t>differes</a:t>
            </a:r>
            <a:r>
              <a:rPr lang="en-US" sz="1200" kern="1200" baseline="0" dirty="0">
                <a:solidFill>
                  <a:schemeClr val="tx1"/>
                </a:solidFill>
                <a:latin typeface="+mn-lt"/>
                <a:ea typeface="+mn-ea"/>
                <a:cs typeface="+mn-cs"/>
              </a:rPr>
              <a:t> across different workloads. </a:t>
            </a:r>
            <a:r>
              <a:rPr lang="en-US" sz="1200" kern="1200" dirty="0">
                <a:solidFill>
                  <a:schemeClr val="tx1"/>
                </a:solidFill>
                <a:latin typeface="+mn-lt"/>
                <a:ea typeface="+mn-ea"/>
                <a:cs typeface="+mn-cs"/>
              </a:rPr>
              <a:t>In some cases</a:t>
            </a:r>
            <a:r>
              <a:rPr lang="en-US" sz="1200" kern="1200" baseline="0" dirty="0">
                <a:solidFill>
                  <a:schemeClr val="tx1"/>
                </a:solidFill>
                <a:latin typeface="+mn-lt"/>
                <a:ea typeface="+mn-ea"/>
                <a:cs typeface="+mn-cs"/>
              </a:rPr>
              <a:t> such as Texture Tiling, </a:t>
            </a:r>
            <a:r>
              <a:rPr lang="en-US" sz="1200" kern="1200" dirty="0">
                <a:solidFill>
                  <a:schemeClr val="tx1"/>
                </a:solidFill>
                <a:latin typeface="+mn-lt"/>
                <a:ea typeface="+mn-ea"/>
                <a:cs typeface="+mn-cs"/>
              </a:rPr>
              <a:t>the performance improvement of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over PIM-Core is limited by the low computational complexity of these two kernels. But</a:t>
            </a:r>
            <a:r>
              <a:rPr lang="en-US" sz="1200" kern="1200" baseline="0" dirty="0">
                <a:solidFill>
                  <a:schemeClr val="tx1"/>
                </a:solidFill>
                <a:latin typeface="+mn-lt"/>
                <a:ea typeface="+mn-ea"/>
                <a:cs typeface="+mn-cs"/>
              </a:rPr>
              <a:t> there are other cases, such as</a:t>
            </a:r>
            <a:r>
              <a:rPr lang="en-US" sz="1200" kern="1200" dirty="0">
                <a:solidFill>
                  <a:schemeClr val="tx1"/>
                </a:solidFill>
                <a:latin typeface="+mn-lt"/>
                <a:ea typeface="+mn-ea"/>
                <a:cs typeface="+mn-cs"/>
              </a:rPr>
              <a:t> compression that benefit significantly from using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over PIM-Core in terms of performance, because these kernels are more compute-intensive and less data-intensive compared to texture tiling and.</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5994844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Hello</a:t>
            </a:r>
            <a:r>
              <a:rPr lang="en-US" baseline="0" dirty="0"/>
              <a:t>, my name is </a:t>
            </a:r>
            <a:r>
              <a:rPr lang="en-US" baseline="0" dirty="0" err="1"/>
              <a:t>Jeremie</a:t>
            </a:r>
            <a:r>
              <a:rPr lang="en-US" baseline="0" dirty="0"/>
              <a:t> Kim and I will be presenting Genome Read In-Memory Filter which will also be referred to as GRIM-Filter for short.</a:t>
            </a:r>
          </a:p>
          <a:p>
            <a:r>
              <a:rPr lang="en-US" b="1" i="1" u="sng" baseline="0" dirty="0"/>
              <a:t>[CLICK]</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1296994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Perhaps we have taken processor-centric system design a bit too far</a:t>
            </a:r>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rPr>
              <a:pPr/>
              <a:t>216</a:t>
            </a:fld>
            <a:endParaRPr lang="en-US">
              <a:solidFill>
                <a:prstClr val="black"/>
              </a:solidFill>
            </a:endParaRPr>
          </a:p>
        </p:txBody>
      </p:sp>
    </p:spTree>
    <p:extLst>
      <p:ext uri="{BB962C8B-B14F-4D97-AF65-F5344CB8AC3E}">
        <p14:creationId xmlns:p14="http://schemas.microsoft.com/office/powerpoint/2010/main" val="12025546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8065372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223</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73198267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Consumer</a:t>
            </a:r>
            <a:r>
              <a:rPr lang="en-US" baseline="0" dirty="0"/>
              <a:t> devices like tablets smartphone and wearable are now everywhere and used by billions of people.</a:t>
            </a:r>
          </a:p>
          <a:p>
            <a:r>
              <a:rPr lang="en-US" dirty="0"/>
              <a:t>One of the</a:t>
            </a:r>
            <a:r>
              <a:rPr lang="en-US" baseline="0" dirty="0"/>
              <a:t> major challenge in these devices is battery limitation which makes the energy consumption a critical concern </a:t>
            </a:r>
            <a:r>
              <a:rPr lang="mr-IN" baseline="0" dirty="0"/>
              <a:t>…</a:t>
            </a:r>
            <a:endParaRPr lang="en-US" baseline="0" dirty="0"/>
          </a:p>
          <a:p>
            <a:endParaRPr lang="en-US" baseline="0" dirty="0"/>
          </a:p>
          <a:p>
            <a:endParaRPr lang="en-US" baseline="0" dirty="0"/>
          </a:p>
          <a:p>
            <a:endParaRPr lang="en-US" baseline="0" dirty="0"/>
          </a:p>
          <a:p>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0031846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6170332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Throughout our analysis, we make</a:t>
            </a:r>
            <a:r>
              <a:rPr lang="en-US" baseline="0" dirty="0"/>
              <a:t> a key observation </a:t>
            </a:r>
            <a:r>
              <a:rPr lang="en-US" dirty="0"/>
              <a:t>that</a:t>
            </a:r>
            <a:r>
              <a:rPr lang="en-US" baseline="0" dirty="0"/>
              <a:t> out of all sources of energy consumption, data movement is a major contributor to the total system energy. We find that across all of the workloads</a:t>
            </a:r>
            <a:r>
              <a:rPr lang="en-US" dirty="0"/>
              <a:t>,</a:t>
            </a:r>
            <a:r>
              <a:rPr lang="en-US" baseline="0" dirty="0"/>
              <a:t> on average around 62.7% of total system energy is spent on data movement.</a:t>
            </a:r>
          </a:p>
          <a:p>
            <a:endParaRPr lang="en-US" baseline="0" dirty="0"/>
          </a:p>
          <a:p>
            <a:r>
              <a:rPr lang="en-US" baseline="0" dirty="0"/>
              <a:t>One way to reduce data movement cost is to move computation close to data, or </a:t>
            </a:r>
            <a:r>
              <a:rPr lang="mr-IN" baseline="0" dirty="0"/>
              <a:t>…</a:t>
            </a:r>
            <a:endParaRPr lang="en-US" baseline="0" dirty="0"/>
          </a:p>
          <a:p>
            <a:r>
              <a:rPr lang="en-US" baseline="0" dirty="0"/>
              <a:t>One potential solution to address this cost it do move computation close to data, or in other words, do </a:t>
            </a:r>
            <a:r>
              <a:rPr lang="en-US" baseline="0" dirty="0" err="1"/>
              <a:t>procesing</a:t>
            </a:r>
            <a:r>
              <a:rPr lang="en-US" baseline="0" dirty="0"/>
              <a:t> in memory. However, the challenge is that these devices.</a:t>
            </a:r>
          </a:p>
          <a:p>
            <a:endParaRPr lang="en-US" baseline="0" dirty="0"/>
          </a:p>
          <a:p>
            <a:endParaRPr lang="en-US" baseline="0" dirty="0"/>
          </a:p>
          <a:p>
            <a:r>
              <a:rPr lang="en-US" dirty="0"/>
              <a:t>One potential</a:t>
            </a:r>
            <a:r>
              <a:rPr lang="en-US" baseline="0" dirty="0"/>
              <a:t> solution to mitigate data movement cost and reduce total system energy is to execute data-movement heavy portions of application close to data, or in other words, do processing in memory. However, consumer devices are </a:t>
            </a:r>
            <a:r>
              <a:rPr lang="en-US" baseline="0" dirty="0" err="1"/>
              <a:t>extermely</a:t>
            </a:r>
            <a:r>
              <a:rPr lang="en-US" baseline="0" dirty="0"/>
              <a:t> limited in terms of area and power budget. So the question is can we move part of the data movement heavy portion given the limited area and energy budget. Our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4009151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To figure</a:t>
            </a:r>
            <a:r>
              <a:rPr lang="en-US" sz="1200" kern="1200" baseline="0" dirty="0">
                <a:solidFill>
                  <a:schemeClr val="tx1"/>
                </a:solidFill>
                <a:latin typeface="+mn-lt"/>
                <a:ea typeface="+mn-ea"/>
                <a:cs typeface="+mn-cs"/>
              </a:rPr>
              <a:t> out if we can use processing in memory, we dig deeper into our analysis and we make another key observation that majority of data movement often comes form simple functions and </a:t>
            </a:r>
            <a:r>
              <a:rPr lang="en-US" sz="1200" kern="1200" baseline="0" dirty="0" err="1">
                <a:solidFill>
                  <a:schemeClr val="tx1"/>
                </a:solidFill>
                <a:latin typeface="+mn-lt"/>
                <a:ea typeface="+mn-ea"/>
                <a:cs typeface="+mn-cs"/>
              </a:rPr>
              <a:t>pritmitives</a:t>
            </a:r>
            <a:r>
              <a:rPr lang="en-US" sz="1200" kern="1200" baseline="0" dirty="0">
                <a:solidFill>
                  <a:schemeClr val="tx1"/>
                </a:solidFill>
                <a:latin typeface="+mn-lt"/>
                <a:ea typeface="+mn-ea"/>
                <a:cs typeface="+mn-cs"/>
              </a:rPr>
              <a:t>. We find that these simple function can be implemented in memory as either a small embedded core, or group of small fixed function accelerators. Our result shows that offloading these function to PIM logic can significantly reduce data movement for each function and reduce energy on average around 55%  and improve </a:t>
            </a:r>
            <a:r>
              <a:rPr lang="en-US" sz="1200" kern="1200" baseline="0" dirty="0" err="1">
                <a:solidFill>
                  <a:schemeClr val="tx1"/>
                </a:solidFill>
                <a:latin typeface="+mn-lt"/>
                <a:ea typeface="+mn-ea"/>
                <a:cs typeface="+mn-cs"/>
              </a:rPr>
              <a:t>perforamcne</a:t>
            </a:r>
            <a:r>
              <a:rPr lang="en-US" sz="1200" kern="1200" baseline="0" dirty="0">
                <a:solidFill>
                  <a:schemeClr val="tx1"/>
                </a:solidFill>
                <a:latin typeface="+mn-lt"/>
                <a:ea typeface="+mn-ea"/>
                <a:cs typeface="+mn-cs"/>
              </a:rPr>
              <a:t> around 54%.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9610708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1419233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we jump into our</a:t>
            </a:r>
            <a:r>
              <a:rPr lang="en-US" baseline="0" dirty="0"/>
              <a:t> analysis, lets talk about </a:t>
            </a:r>
            <a:r>
              <a:rPr lang="mr-IN"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3657808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6337403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Feedback: no </a:t>
            </a:r>
            <a:r>
              <a:rPr lang="en-US" dirty="0" err="1"/>
              <a:t>wifi</a:t>
            </a:r>
            <a:r>
              <a:rPr lang="en-US" dirty="0"/>
              <a:t> mention </a:t>
            </a:r>
          </a:p>
          <a:p>
            <a:endParaRPr lang="en-US" dirty="0"/>
          </a:p>
          <a:p>
            <a:r>
              <a:rPr lang="en-US" dirty="0"/>
              <a:t>We did our workload characterization</a:t>
            </a:r>
            <a:r>
              <a:rPr lang="en-US" baseline="0" dirty="0"/>
              <a:t> on a </a:t>
            </a:r>
            <a:r>
              <a:rPr lang="en-US" baseline="0" dirty="0" err="1"/>
              <a:t>Chromebook</a:t>
            </a:r>
            <a:r>
              <a:rPr lang="en-US" baseline="0" dirty="0"/>
              <a:t> with an Intel </a:t>
            </a:r>
            <a:r>
              <a:rPr lang="en-US" baseline="0" dirty="0" err="1"/>
              <a:t>SoC.</a:t>
            </a:r>
            <a:r>
              <a:rPr lang="en-US" baseline="0" dirty="0"/>
              <a:t> We use performance counter within </a:t>
            </a:r>
            <a:r>
              <a:rPr lang="en-US" baseline="0" dirty="0" err="1"/>
              <a:t>Soc</a:t>
            </a:r>
            <a:r>
              <a:rPr lang="en-US" baseline="0" dirty="0"/>
              <a:t> to do our analysis.</a:t>
            </a:r>
          </a:p>
          <a:p>
            <a:endParaRPr lang="en-US" baseline="0" dirty="0"/>
          </a:p>
          <a:p>
            <a:r>
              <a:rPr lang="en-US" baseline="0" dirty="0"/>
              <a:t>We model energy as sum of the energy consumption that take place in CPU, caches, </a:t>
            </a:r>
            <a:r>
              <a:rPr lang="en-US" baseline="0" dirty="0" err="1"/>
              <a:t>interconnet</a:t>
            </a:r>
            <a:r>
              <a:rPr lang="en-US" baseline="0" dirty="0"/>
              <a:t> and DRAM. We turn off the </a:t>
            </a:r>
            <a:r>
              <a:rPr lang="en-US" baseline="0" dirty="0" err="1"/>
              <a:t>wifi</a:t>
            </a:r>
            <a:r>
              <a:rPr lang="en-US" baseline="0" dirty="0"/>
              <a:t> and </a:t>
            </a:r>
            <a:r>
              <a:rPr lang="en-US" sz="1200" kern="1200" dirty="0">
                <a:solidFill>
                  <a:schemeClr val="tx1"/>
                </a:solidFill>
                <a:latin typeface="+mn-lt"/>
                <a:ea typeface="+mn-ea"/>
                <a:cs typeface="+mn-cs"/>
              </a:rPr>
              <a:t>use the lowest brightness for the display to ensure that the majority of the total energy is spent on the </a:t>
            </a:r>
            <a:r>
              <a:rPr lang="en-US" sz="1200" kern="1200" dirty="0" err="1">
                <a:solidFill>
                  <a:schemeClr val="tx1"/>
                </a:solidFill>
                <a:latin typeface="+mn-lt"/>
                <a:ea typeface="+mn-ea"/>
                <a:cs typeface="+mn-cs"/>
              </a:rPr>
              <a:t>SoC</a:t>
            </a:r>
            <a:r>
              <a:rPr lang="en-US" sz="1200" kern="1200" dirty="0">
                <a:solidFill>
                  <a:schemeClr val="tx1"/>
                </a:solidFill>
                <a:latin typeface="+mn-lt"/>
                <a:ea typeface="+mn-ea"/>
                <a:cs typeface="+mn-cs"/>
              </a:rPr>
              <a:t> and the memory system</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5412757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During our analysis, for</a:t>
            </a:r>
            <a:r>
              <a:rPr lang="en-US" sz="1200" kern="1200" baseline="0" dirty="0">
                <a:solidFill>
                  <a:schemeClr val="tx1"/>
                </a:solidFill>
                <a:latin typeface="+mn-lt"/>
                <a:ea typeface="+mn-ea"/>
                <a:cs typeface="+mn-cs"/>
              </a:rPr>
              <a:t> each workload, once we identify </a:t>
            </a:r>
            <a:r>
              <a:rPr lang="en-US" sz="1200" kern="1200" dirty="0">
                <a:solidFill>
                  <a:schemeClr val="tx1"/>
                </a:solidFill>
                <a:latin typeface="+mn-lt"/>
                <a:ea typeface="+mn-ea"/>
                <a:cs typeface="+mn-cs"/>
              </a:rPr>
              <a:t>a PIM target, we consider</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two types of PIM logic implementation: (1) a general-purpose PIM core; and (2) a fixed-function PIM accelerator, </a:t>
            </a:r>
            <a:br>
              <a:rPr lang="en-US" sz="1200" kern="1200" baseline="0" dirty="0">
                <a:solidFill>
                  <a:schemeClr val="tx1"/>
                </a:solidFill>
                <a:latin typeface="+mn-lt"/>
                <a:ea typeface="+mn-ea"/>
                <a:cs typeface="+mn-cs"/>
              </a:rPr>
            </a:br>
            <a:endParaRPr lang="en-US" sz="1200" kern="1200" baseline="0" dirty="0">
              <a:solidFill>
                <a:schemeClr val="tx1"/>
              </a:solidFill>
              <a:latin typeface="+mn-lt"/>
              <a:ea typeface="+mn-ea"/>
              <a:cs typeface="+mn-cs"/>
            </a:endParaRPr>
          </a:p>
          <a:p>
            <a:r>
              <a:rPr lang="en-US" sz="1200" kern="1200" dirty="0">
                <a:solidFill>
                  <a:schemeClr val="tx1"/>
                </a:solidFill>
                <a:latin typeface="+mn-lt"/>
                <a:ea typeface="+mn-ea"/>
                <a:cs typeface="+mn-cs"/>
              </a:rPr>
              <a:t>For the PIM core, we design a small general</a:t>
            </a:r>
            <a:r>
              <a:rPr lang="en-US" sz="1200" kern="1200" baseline="0" dirty="0">
                <a:solidFill>
                  <a:schemeClr val="tx1"/>
                </a:solidFill>
                <a:latin typeface="+mn-lt"/>
                <a:ea typeface="+mn-ea"/>
                <a:cs typeface="+mn-cs"/>
              </a:rPr>
              <a:t> purpose core based on the </a:t>
            </a:r>
            <a:r>
              <a:rPr lang="en-US" sz="1200" kern="1200" baseline="0" dirty="0" err="1">
                <a:solidFill>
                  <a:schemeClr val="tx1"/>
                </a:solidFill>
                <a:latin typeface="+mn-lt"/>
                <a:ea typeface="+mn-ea"/>
                <a:cs typeface="+mn-cs"/>
              </a:rPr>
              <a:t>charateristic</a:t>
            </a:r>
            <a:r>
              <a:rPr lang="en-US" sz="1200" kern="1200" baseline="0" dirty="0">
                <a:solidFill>
                  <a:schemeClr val="tx1"/>
                </a:solidFill>
                <a:latin typeface="+mn-lt"/>
                <a:ea typeface="+mn-ea"/>
                <a:cs typeface="+mn-cs"/>
              </a:rPr>
              <a:t> of PIM candidate we find across the workloads. It’s simple embedded core that doesn’t have any </a:t>
            </a:r>
            <a:r>
              <a:rPr lang="en-US" sz="1200" kern="1200" baseline="0" dirty="0" err="1">
                <a:solidFill>
                  <a:schemeClr val="tx1"/>
                </a:solidFill>
                <a:latin typeface="+mn-lt"/>
                <a:ea typeface="+mn-ea"/>
                <a:cs typeface="+mn-cs"/>
              </a:rPr>
              <a:t>aggressi</a:t>
            </a:r>
            <a:r>
              <a:rPr lang="en-US" sz="1200" kern="1200" baseline="0" dirty="0">
                <a:solidFill>
                  <a:schemeClr val="tx1"/>
                </a:solidFill>
                <a:latin typeface="+mn-lt"/>
                <a:ea typeface="+mn-ea"/>
                <a:cs typeface="+mn-cs"/>
              </a:rPr>
              <a:t> ILP techniques, and it includes a SIMD unit to benefit from parallelism. For the PIM accelerator, we design a fixed function logic that has an in memory logic unit for each candidates we find. To benefit from </a:t>
            </a:r>
            <a:r>
              <a:rPr lang="en-US" sz="1200" kern="1200" baseline="0" dirty="0" err="1">
                <a:solidFill>
                  <a:schemeClr val="tx1"/>
                </a:solidFill>
                <a:latin typeface="+mn-lt"/>
                <a:ea typeface="+mn-ea"/>
                <a:cs typeface="+mn-cs"/>
              </a:rPr>
              <a:t>paralalliesm</a:t>
            </a:r>
            <a:r>
              <a:rPr lang="en-US" sz="1200" kern="1200" baseline="0" dirty="0">
                <a:solidFill>
                  <a:schemeClr val="tx1"/>
                </a:solidFill>
                <a:latin typeface="+mn-lt"/>
                <a:ea typeface="+mn-ea"/>
                <a:cs typeface="+mn-cs"/>
              </a:rPr>
              <a:t>, </a:t>
            </a:r>
            <a:r>
              <a:rPr lang="en-US" sz="1200" kern="1200" baseline="0" dirty="0" err="1">
                <a:solidFill>
                  <a:schemeClr val="tx1"/>
                </a:solidFill>
                <a:latin typeface="+mn-lt"/>
                <a:ea typeface="+mn-ea"/>
                <a:cs typeface="+mn-cs"/>
              </a:rPr>
              <a:t>eacch</a:t>
            </a:r>
            <a:r>
              <a:rPr lang="en-US" sz="1200" kern="1200" baseline="0" dirty="0">
                <a:solidFill>
                  <a:schemeClr val="tx1"/>
                </a:solidFill>
                <a:latin typeface="+mn-lt"/>
                <a:ea typeface="+mn-ea"/>
                <a:cs typeface="+mn-cs"/>
              </a:rPr>
              <a:t> PIM accelerator has multiple. ..</a:t>
            </a:r>
          </a:p>
          <a:p>
            <a:endParaRPr lang="en-US" sz="1200" kern="1200" baseline="0" dirty="0">
              <a:solidFill>
                <a:schemeClr val="tx1"/>
              </a:solidFill>
              <a:latin typeface="+mn-lt"/>
              <a:ea typeface="+mn-ea"/>
              <a:cs typeface="+mn-cs"/>
            </a:endParaRPr>
          </a:p>
          <a:p>
            <a:r>
              <a:rPr lang="en-US" sz="1200" kern="1200" dirty="0">
                <a:solidFill>
                  <a:schemeClr val="tx1"/>
                </a:solidFill>
                <a:latin typeface="+mn-lt"/>
                <a:ea typeface="+mn-ea"/>
                <a:cs typeface="+mn-cs"/>
              </a:rPr>
              <a:t>that can run any of the PIM candidates</a:t>
            </a:r>
            <a:r>
              <a:rPr lang="en-US" sz="1200" kern="1200" baseline="0" dirty="0">
                <a:solidFill>
                  <a:schemeClr val="tx1"/>
                </a:solidFill>
                <a:latin typeface="+mn-lt"/>
                <a:ea typeface="+mn-ea"/>
                <a:cs typeface="+mn-cs"/>
              </a:rPr>
              <a:t> we find. </a:t>
            </a:r>
            <a:r>
              <a:rPr lang="en-US" sz="1200" kern="1200" baseline="0" dirty="0" err="1">
                <a:solidFill>
                  <a:schemeClr val="tx1"/>
                </a:solidFill>
                <a:latin typeface="+mn-lt"/>
                <a:ea typeface="+mn-ea"/>
                <a:cs typeface="+mn-cs"/>
              </a:rPr>
              <a:t>Majortiy</a:t>
            </a:r>
            <a:r>
              <a:rPr lang="en-US" sz="1200" kern="1200" baseline="0" dirty="0">
                <a:solidFill>
                  <a:schemeClr val="tx1"/>
                </a:solidFill>
                <a:latin typeface="+mn-lt"/>
                <a:ea typeface="+mn-ea"/>
                <a:cs typeface="+mn-cs"/>
              </a:rPr>
              <a:t> of the candidates we find are data </a:t>
            </a:r>
            <a:r>
              <a:rPr lang="en-US" sz="1200" kern="1200" baseline="0" dirty="0" err="1">
                <a:solidFill>
                  <a:schemeClr val="tx1"/>
                </a:solidFill>
                <a:latin typeface="+mn-lt"/>
                <a:ea typeface="+mn-ea"/>
                <a:cs typeface="+mn-cs"/>
              </a:rPr>
              <a:t>instensive</a:t>
            </a:r>
            <a:r>
              <a:rPr lang="en-US" sz="1200" kern="1200" baseline="0" dirty="0">
                <a:solidFill>
                  <a:schemeClr val="tx1"/>
                </a:solidFill>
                <a:latin typeface="+mn-lt"/>
                <a:ea typeface="+mn-ea"/>
                <a:cs typeface="+mn-cs"/>
              </a:rPr>
              <a:t> and performs simple operations, as a result, our PIM core</a:t>
            </a:r>
            <a:r>
              <a:rPr lang="en-US" sz="1200" kern="1200" dirty="0">
                <a:solidFill>
                  <a:schemeClr val="tx1"/>
                </a:solidFill>
                <a:latin typeface="+mn-lt"/>
                <a:ea typeface="+mn-ea"/>
                <a:cs typeface="+mn-cs"/>
              </a:rPr>
              <a:t> doesn’t have any aggressive</a:t>
            </a:r>
            <a:r>
              <a:rPr lang="en-US" sz="1200" kern="1200" baseline="0" dirty="0">
                <a:solidFill>
                  <a:schemeClr val="tx1"/>
                </a:solidFill>
                <a:latin typeface="+mn-lt"/>
                <a:ea typeface="+mn-ea"/>
                <a:cs typeface="+mn-cs"/>
              </a:rPr>
              <a:t> high performance/ILP techniques. It also has a SIMD unit as all of candidates we find benefit from parallelism.</a:t>
            </a:r>
          </a:p>
          <a:p>
            <a:endParaRPr lang="en-US" sz="1200"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latin typeface="+mn-lt"/>
                <a:ea typeface="+mn-ea"/>
                <a:cs typeface="+mn-cs"/>
              </a:rPr>
              <a:t>For the PIM accelerator, </a:t>
            </a:r>
            <a:r>
              <a:rPr lang="en-US" sz="1200" kern="1200" dirty="0">
                <a:solidFill>
                  <a:schemeClr val="tx1"/>
                </a:solidFill>
                <a:latin typeface="+mn-lt"/>
                <a:ea typeface="+mn-ea"/>
                <a:cs typeface="+mn-cs"/>
              </a:rPr>
              <a:t>for each of our PIM targets, we first design a customized in-memory logic unit, To benefit</a:t>
            </a:r>
            <a:r>
              <a:rPr lang="en-US" sz="1200" kern="1200" baseline="0" dirty="0">
                <a:solidFill>
                  <a:schemeClr val="tx1"/>
                </a:solidFill>
                <a:latin typeface="+mn-lt"/>
                <a:ea typeface="+mn-ea"/>
                <a:cs typeface="+mn-cs"/>
              </a:rPr>
              <a:t> from parallelism</a:t>
            </a:r>
            <a:r>
              <a:rPr lang="en-US" sz="1200" kern="1200" dirty="0">
                <a:solidFill>
                  <a:schemeClr val="tx1"/>
                </a:solidFill>
                <a:latin typeface="+mn-lt"/>
                <a:ea typeface="+mn-ea"/>
                <a:cs typeface="+mn-cs"/>
              </a:rPr>
              <a:t>, each</a:t>
            </a:r>
            <a:r>
              <a:rPr lang="en-US" sz="1200" kern="1200" baseline="0" dirty="0">
                <a:solidFill>
                  <a:schemeClr val="tx1"/>
                </a:solidFill>
                <a:latin typeface="+mn-lt"/>
                <a:ea typeface="+mn-ea"/>
                <a:cs typeface="+mn-cs"/>
              </a:rPr>
              <a:t> PIM </a:t>
            </a:r>
            <a:r>
              <a:rPr lang="en-US" sz="1200" kern="1200" baseline="0" dirty="0" err="1">
                <a:solidFill>
                  <a:schemeClr val="tx1"/>
                </a:solidFill>
                <a:latin typeface="+mn-lt"/>
                <a:ea typeface="+mn-ea"/>
                <a:cs typeface="+mn-cs"/>
              </a:rPr>
              <a:t>acceleartor</a:t>
            </a:r>
            <a:r>
              <a:rPr lang="en-US" sz="1200" kern="1200" baseline="0" dirty="0">
                <a:solidFill>
                  <a:schemeClr val="tx1"/>
                </a:solidFill>
                <a:latin typeface="+mn-lt"/>
                <a:ea typeface="+mn-ea"/>
                <a:cs typeface="+mn-cs"/>
              </a:rPr>
              <a:t> has </a:t>
            </a:r>
            <a:r>
              <a:rPr lang="en-US" sz="1200" kern="1200" dirty="0">
                <a:solidFill>
                  <a:schemeClr val="tx1"/>
                </a:solidFill>
                <a:latin typeface="+mn-lt"/>
                <a:ea typeface="+mn-ea"/>
                <a:cs typeface="+mn-cs"/>
              </a:rPr>
              <a:t>multiple copies of the in-memory logic unit, </a:t>
            </a:r>
          </a:p>
          <a:p>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784685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I’m </a:t>
            </a:r>
            <a:r>
              <a:rPr lang="en-US" dirty="0" err="1"/>
              <a:t>gonna</a:t>
            </a:r>
            <a:r>
              <a:rPr lang="en-US" baseline="0" dirty="0"/>
              <a:t> talk about our workload analysis. I will focus on chrome browser for the most of this talk.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2251973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6261988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0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0930752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475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Feedback:</a:t>
            </a:r>
            <a:r>
              <a:rPr lang="en-US" sz="1200" kern="1200" baseline="0" dirty="0">
                <a:solidFill>
                  <a:schemeClr val="tx1"/>
                </a:solidFill>
                <a:latin typeface="+mn-lt"/>
                <a:ea typeface="+mn-ea"/>
                <a:cs typeface="+mn-cs"/>
              </a:rPr>
              <a:t> the first major part just download the source files and parse them. </a:t>
            </a: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I just</a:t>
            </a:r>
            <a:r>
              <a:rPr lang="en-US" sz="1200" kern="1200" baseline="0" dirty="0">
                <a:solidFill>
                  <a:schemeClr val="tx1"/>
                </a:solidFill>
                <a:latin typeface="+mn-lt"/>
                <a:ea typeface="+mn-ea"/>
                <a:cs typeface="+mn-cs"/>
              </a:rPr>
              <a:t> want to give you a brief high-level overview of how chrome renders a webpage. First the browser downloads the HTML and CSS, it starts parsing them to extract the content of the webpage. Then, based on those, at the next two stages, the browser calculate the visual rep and position of each object at the page. So at the end of layout stage, for each object, it knows the visual elements and the location of each object that needs to be drawn.. Then it goes to </a:t>
            </a:r>
            <a:r>
              <a:rPr lang="en-US" sz="1200" kern="1200" baseline="0" dirty="0" err="1">
                <a:solidFill>
                  <a:schemeClr val="tx1"/>
                </a:solidFill>
                <a:latin typeface="+mn-lt"/>
                <a:ea typeface="+mn-ea"/>
                <a:cs typeface="+mn-cs"/>
              </a:rPr>
              <a:t>rasterization</a:t>
            </a:r>
            <a:r>
              <a:rPr lang="en-US" sz="1200" kern="1200" baseline="0" dirty="0">
                <a:solidFill>
                  <a:schemeClr val="tx1"/>
                </a:solidFill>
                <a:latin typeface="+mn-lt"/>
                <a:ea typeface="+mn-ea"/>
                <a:cs typeface="+mn-cs"/>
              </a:rPr>
              <a:t> which is basically the process of </a:t>
            </a:r>
            <a:r>
              <a:rPr lang="en-US" sz="1200" kern="1200" baseline="0" dirty="0" err="1">
                <a:solidFill>
                  <a:schemeClr val="tx1"/>
                </a:solidFill>
                <a:latin typeface="+mn-lt"/>
                <a:ea typeface="+mn-ea"/>
                <a:cs typeface="+mn-cs"/>
              </a:rPr>
              <a:t>painiting</a:t>
            </a:r>
            <a:r>
              <a:rPr lang="en-US" sz="1200" kern="1200" baseline="0" dirty="0">
                <a:solidFill>
                  <a:schemeClr val="tx1"/>
                </a:solidFill>
                <a:latin typeface="+mn-lt"/>
                <a:ea typeface="+mn-ea"/>
                <a:cs typeface="+mn-cs"/>
              </a:rPr>
              <a:t> those object and generating the bitmaps. And at the final stages, compositing gets those bitmaps and composite them to </a:t>
            </a:r>
            <a:r>
              <a:rPr lang="en-US" sz="1200" kern="1200" baseline="0" dirty="0" err="1">
                <a:solidFill>
                  <a:schemeClr val="tx1"/>
                </a:solidFill>
                <a:latin typeface="+mn-lt"/>
                <a:ea typeface="+mn-ea"/>
                <a:cs typeface="+mn-cs"/>
              </a:rPr>
              <a:t>gether</a:t>
            </a:r>
            <a:r>
              <a:rPr lang="en-US" sz="1200" kern="1200" baseline="0" dirty="0">
                <a:solidFill>
                  <a:schemeClr val="tx1"/>
                </a:solidFill>
                <a:latin typeface="+mn-lt"/>
                <a:ea typeface="+mn-ea"/>
                <a:cs typeface="+mn-cs"/>
              </a:rPr>
              <a:t> and </a:t>
            </a:r>
            <a:r>
              <a:rPr lang="en-US" sz="1200" kern="1200" baseline="0" dirty="0" err="1">
                <a:solidFill>
                  <a:schemeClr val="tx1"/>
                </a:solidFill>
                <a:latin typeface="+mn-lt"/>
                <a:ea typeface="+mn-ea"/>
                <a:cs typeface="+mn-cs"/>
              </a:rPr>
              <a:t>gerenate</a:t>
            </a:r>
            <a:r>
              <a:rPr lang="en-US" sz="1200" kern="1200" baseline="0" dirty="0">
                <a:solidFill>
                  <a:schemeClr val="tx1"/>
                </a:solidFill>
                <a:latin typeface="+mn-lt"/>
                <a:ea typeface="+mn-ea"/>
                <a:cs typeface="+mn-cs"/>
              </a:rPr>
              <a:t> the final screen.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latin typeface="+mn-lt"/>
                <a:ea typeface="+mn-ea"/>
                <a:cs typeface="+mn-cs"/>
              </a:rPr>
              <a:t> and calculate the visual </a:t>
            </a:r>
            <a:r>
              <a:rPr lang="en-US" sz="1200" kern="1200" baseline="0" dirty="0" err="1">
                <a:solidFill>
                  <a:schemeClr val="tx1"/>
                </a:solidFill>
                <a:latin typeface="+mn-lt"/>
                <a:ea typeface="+mn-ea"/>
                <a:cs typeface="+mn-cs"/>
              </a:rPr>
              <a:t>represenation</a:t>
            </a:r>
            <a:r>
              <a:rPr lang="en-US" sz="1200" kern="1200" baseline="0" dirty="0">
                <a:solidFill>
                  <a:schemeClr val="tx1"/>
                </a:solidFill>
                <a:latin typeface="+mn-lt"/>
                <a:ea typeface="+mn-ea"/>
                <a:cs typeface="+mn-cs"/>
              </a:rPr>
              <a:t> and </a:t>
            </a:r>
            <a:r>
              <a:rPr lang="en-US" sz="1200" kern="1200" baseline="0" dirty="0" err="1">
                <a:solidFill>
                  <a:schemeClr val="tx1"/>
                </a:solidFill>
                <a:latin typeface="+mn-lt"/>
                <a:ea typeface="+mn-ea"/>
                <a:cs typeface="+mn-cs"/>
              </a:rPr>
              <a:t>postiion</a:t>
            </a:r>
            <a:r>
              <a:rPr lang="en-US" sz="1200" kern="1200" baseline="0" dirty="0">
                <a:solidFill>
                  <a:schemeClr val="tx1"/>
                </a:solidFill>
                <a:latin typeface="+mn-lt"/>
                <a:ea typeface="+mn-ea"/>
                <a:cs typeface="+mn-cs"/>
              </a:rPr>
              <a:t> of each object in the page. At the end of the layout section,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latin typeface="+mn-lt"/>
                <a:ea typeface="+mn-ea"/>
                <a:cs typeface="+mn-cs"/>
              </a:rPr>
              <a:t>Everything starts with downloading the HTML and CSS.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latin typeface="+mn-lt"/>
                <a:ea typeface="+mn-ea"/>
                <a:cs typeface="+mn-cs"/>
              </a:rPr>
              <a:t>The chrome’s rendering engine, starts by parsing HTML files and store the </a:t>
            </a:r>
            <a:r>
              <a:rPr lang="en-US" sz="1200" kern="1200" dirty="0">
                <a:solidFill>
                  <a:schemeClr val="tx1"/>
                </a:solidFill>
                <a:latin typeface="+mn-lt"/>
                <a:ea typeface="+mn-ea"/>
                <a:cs typeface="+mn-cs"/>
              </a:rPr>
              <a:t>the contents of a web page a tree of </a:t>
            </a:r>
            <a:r>
              <a:rPr lang="en-US" sz="1200" i="1" kern="1200" dirty="0">
                <a:solidFill>
                  <a:schemeClr val="tx1"/>
                </a:solidFill>
                <a:latin typeface="+mn-lt"/>
                <a:ea typeface="+mn-ea"/>
                <a:cs typeface="+mn-cs"/>
              </a:rPr>
              <a:t>Node</a:t>
            </a:r>
            <a:r>
              <a:rPr lang="en-US" sz="1200" i="0" kern="1200" dirty="0">
                <a:solidFill>
                  <a:schemeClr val="tx1"/>
                </a:solidFill>
                <a:latin typeface="+mn-lt"/>
                <a:ea typeface="+mn-ea"/>
                <a:cs typeface="+mn-cs"/>
              </a:rPr>
              <a:t> objects called the DOM tree. It also extracts style</a:t>
            </a:r>
            <a:r>
              <a:rPr lang="en-US" sz="1200" i="0" kern="1200" baseline="0" dirty="0">
                <a:solidFill>
                  <a:schemeClr val="tx1"/>
                </a:solidFill>
                <a:latin typeface="+mn-lt"/>
                <a:ea typeface="+mn-ea"/>
                <a:cs typeface="+mn-cs"/>
              </a:rPr>
              <a:t> rules by parsing the CSS files. DOM tree and style rules together allows them to creates the render tree. </a:t>
            </a:r>
            <a:r>
              <a:rPr lang="en-US" sz="1200" kern="1200" dirty="0">
                <a:solidFill>
                  <a:schemeClr val="tx1"/>
                </a:solidFill>
                <a:latin typeface="+mn-lt"/>
                <a:ea typeface="+mn-ea"/>
                <a:cs typeface="+mn-cs"/>
              </a:rPr>
              <a:t>The browser combines the DOM and style rules and generates "render tree,”. This tree is the visual representation of the document. The purpose of this tree is to enable painting the contents in their correct order. Up to this point we've calculated which nodes should be visible and their computed styles, but we have not calculated their exact position and size within the viewport of the device---that's the "layout" stage.</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Layout computes the exact position and size of each object.</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Finally, now that we know which nodes are visible, and their computed styles and geometry, we can pass this information to the final stage, which converts each node in the render tree to actual pixels on the screen. This step is often referred to as "painting" or "rasterizing.” Painting is the process of filling in pixels into bitmaps. It involves drawing out text, colors, images, borders, and shadows, essentially every visual part of the elements. Finally, The rasterized bitmap (also known as a texture) is then sent to the GPU through a process called texture upload, after which the GPU performs compositing.</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DOM: the contents of a web page are internally stored as a tree of </a:t>
            </a:r>
            <a:r>
              <a:rPr lang="en-US" sz="1200" i="1" kern="1200" dirty="0">
                <a:solidFill>
                  <a:schemeClr val="tx1"/>
                </a:solidFill>
                <a:latin typeface="+mn-lt"/>
                <a:ea typeface="+mn-ea"/>
                <a:cs typeface="+mn-cs"/>
              </a:rPr>
              <a:t>Node</a:t>
            </a:r>
            <a:r>
              <a:rPr lang="en-US" sz="1200" i="0" kern="1200" dirty="0">
                <a:solidFill>
                  <a:schemeClr val="tx1"/>
                </a:solidFill>
                <a:latin typeface="+mn-lt"/>
                <a:ea typeface="+mn-ea"/>
                <a:cs typeface="+mn-cs"/>
              </a:rPr>
              <a:t> objects called the DOM tree.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i="0" kern="1200" dirty="0">
                <a:solidFill>
                  <a:schemeClr val="tx1"/>
                </a:solidFill>
                <a:latin typeface="+mn-lt"/>
                <a:ea typeface="+mn-ea"/>
                <a:cs typeface="+mn-cs"/>
              </a:rPr>
              <a:t>DOM:</a:t>
            </a:r>
            <a:r>
              <a:rPr lang="en-US" sz="1200" i="0" kern="1200" baseline="0" dirty="0">
                <a:solidFill>
                  <a:schemeClr val="tx1"/>
                </a:solidFill>
                <a:latin typeface="+mn-lt"/>
                <a:ea typeface="+mn-ea"/>
                <a:cs typeface="+mn-cs"/>
              </a:rPr>
              <a:t> content of the webpage</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i="0" kern="1200" baseline="0" dirty="0">
                <a:solidFill>
                  <a:schemeClr val="tx1"/>
                </a:solidFill>
                <a:latin typeface="+mn-lt"/>
                <a:ea typeface="+mn-ea"/>
                <a:cs typeface="+mn-cs"/>
              </a:rPr>
              <a:t>Style rules: describe the style that need to be applies to the document</a:t>
            </a:r>
            <a:endParaRPr lang="en-US" sz="1200" i="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i="0" kern="1200" dirty="0">
                <a:solidFill>
                  <a:schemeClr val="tx1"/>
                </a:solidFill>
                <a:latin typeface="+mn-lt"/>
                <a:ea typeface="+mn-ea"/>
                <a:cs typeface="+mn-cs"/>
              </a:rPr>
              <a:t>Render Tree: </a:t>
            </a:r>
            <a:r>
              <a:rPr lang="en-US" sz="1200" kern="1200" dirty="0">
                <a:solidFill>
                  <a:schemeClr val="tx1"/>
                </a:solidFill>
                <a:latin typeface="+mn-lt"/>
                <a:ea typeface="+mn-ea"/>
                <a:cs typeface="+mn-cs"/>
              </a:rPr>
              <a:t>This tree is of visual elements in the order in which they will be displayed. It is the visual representation of the document. The purpose of this tree is to enable painting the contents in their correct order.</a:t>
            </a:r>
            <a:endParaRPr lang="en-US" sz="1200" i="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i="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Layout: The calculation of geometric information (where and what size each element has) for every visible element. It’s normally done for the entire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i="0" kern="1200" dirty="0">
                <a:solidFill>
                  <a:schemeClr val="tx1"/>
                </a:solidFill>
                <a:latin typeface="+mn-lt"/>
                <a:ea typeface="+mn-ea"/>
                <a:cs typeface="+mn-cs"/>
              </a:rPr>
              <a:t>Paint/rasterize:</a:t>
            </a:r>
            <a:r>
              <a:rPr lang="en-US" sz="1200" i="0" kern="1200" baseline="0" dirty="0">
                <a:solidFill>
                  <a:schemeClr val="tx1"/>
                </a:solidFill>
                <a:latin typeface="+mn-lt"/>
                <a:ea typeface="+mn-ea"/>
                <a:cs typeface="+mn-cs"/>
              </a:rPr>
              <a:t> </a:t>
            </a:r>
            <a:r>
              <a:rPr lang="en-US" sz="1200" kern="1200" dirty="0">
                <a:solidFill>
                  <a:schemeClr val="tx1"/>
                </a:solidFill>
                <a:latin typeface="+mn-lt"/>
                <a:ea typeface="+mn-ea"/>
                <a:cs typeface="+mn-cs"/>
              </a:rPr>
              <a:t>Painting is the process of filling in pixels. It involves drawing out text, colors, images, borders, and shadows, essentially every visual part of the elements. The drawing is typically done onto multiple surfaces, often called layers.</a:t>
            </a:r>
            <a:endParaRPr lang="en-US" sz="1200" i="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i="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Compositing: Since the parts of the page were drawn into potentially multiple layers they need to be drawn to the screen in the correct order so that the page renders correctly. This is especially important for elements that overlap another, since a mistake could result in one element appearing over the top of another incorrectly.</a:t>
            </a:r>
            <a:endParaRPr lang="en-US" sz="1200" i="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i="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i="0" kern="1200" dirty="0">
                <a:solidFill>
                  <a:schemeClr val="tx1"/>
                </a:solidFill>
                <a:latin typeface="+mn-lt"/>
                <a:ea typeface="+mn-ea"/>
                <a:cs typeface="+mn-cs"/>
              </a:rPr>
              <a:t>https://</a:t>
            </a:r>
            <a:r>
              <a:rPr lang="en-US" sz="1200" i="0" kern="1200" dirty="0" err="1">
                <a:solidFill>
                  <a:schemeClr val="tx1"/>
                </a:solidFill>
                <a:latin typeface="+mn-lt"/>
                <a:ea typeface="+mn-ea"/>
                <a:cs typeface="+mn-cs"/>
              </a:rPr>
              <a:t>aerotwist.com</a:t>
            </a:r>
            <a:r>
              <a:rPr lang="en-US" sz="1200" i="0" kern="1200" dirty="0">
                <a:solidFill>
                  <a:schemeClr val="tx1"/>
                </a:solidFill>
                <a:latin typeface="+mn-lt"/>
                <a:ea typeface="+mn-ea"/>
                <a:cs typeface="+mn-cs"/>
              </a:rPr>
              <a:t>/blog/the-anatomy-of-a-frame/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000" kern="1200" dirty="0">
              <a:solidFill>
                <a:schemeClr val="tx1"/>
              </a:solidFill>
              <a:effectLst/>
              <a:latin typeface="+mn-lt"/>
              <a:ea typeface="+mn-ea"/>
              <a:cs typeface="+mn-cs"/>
            </a:endParaRPr>
          </a:p>
          <a:p>
            <a:r>
              <a:rPr lang="en-US" sz="1200" kern="1200" dirty="0">
                <a:solidFill>
                  <a:schemeClr val="tx1"/>
                </a:solidFill>
                <a:latin typeface="+mn-lt"/>
                <a:ea typeface="+mn-ea"/>
                <a:cs typeface="+mn-cs"/>
              </a:rPr>
              <a:t>The main subsystems are:</a:t>
            </a:r>
          </a:p>
          <a:p>
            <a:r>
              <a:rPr lang="en-US" sz="1200" kern="1200" dirty="0">
                <a:solidFill>
                  <a:schemeClr val="tx1"/>
                </a:solidFill>
                <a:latin typeface="+mn-lt"/>
                <a:ea typeface="+mn-ea"/>
                <a:cs typeface="+mn-cs"/>
              </a:rPr>
              <a:t>Input handling [technically not related to graphics per se, but nevertheless critical for many interactions]</a:t>
            </a:r>
          </a:p>
          <a:p>
            <a:r>
              <a:rPr lang="en-US" sz="1200" kern="1200" dirty="0">
                <a:solidFill>
                  <a:schemeClr val="tx1"/>
                </a:solidFill>
                <a:latin typeface="+mn-lt"/>
                <a:ea typeface="+mn-ea"/>
                <a:cs typeface="+mn-cs"/>
              </a:rPr>
              <a:t>Parsing, which turns a chunk of HTML into DOM nodes</a:t>
            </a:r>
          </a:p>
          <a:p>
            <a:r>
              <a:rPr lang="en-US" sz="1200" kern="1200" dirty="0">
                <a:solidFill>
                  <a:schemeClr val="tx1"/>
                </a:solidFill>
                <a:latin typeface="+mn-lt"/>
                <a:ea typeface="+mn-ea"/>
                <a:cs typeface="+mn-cs"/>
              </a:rPr>
              <a:t>Style, which resolves CSS onto the DOM</a:t>
            </a:r>
          </a:p>
          <a:p>
            <a:r>
              <a:rPr lang="en-US" sz="1200" kern="1200" dirty="0">
                <a:solidFill>
                  <a:schemeClr val="tx1"/>
                </a:solidFill>
                <a:latin typeface="+mn-lt"/>
                <a:ea typeface="+mn-ea"/>
                <a:cs typeface="+mn-cs"/>
              </a:rPr>
              <a:t>Layout, which figures out where DOM elements end up relative to one another</a:t>
            </a:r>
          </a:p>
          <a:p>
            <a:r>
              <a:rPr lang="en-US" sz="1200" kern="1200" dirty="0">
                <a:solidFill>
                  <a:schemeClr val="tx1"/>
                </a:solidFill>
                <a:latin typeface="+mn-lt"/>
                <a:ea typeface="+mn-ea"/>
                <a:cs typeface="+mn-cs"/>
              </a:rPr>
              <a:t>Paint setup, sometimes referred to as recording, which converts styled DOM elements into a display list (</a:t>
            </a:r>
            <a:r>
              <a:rPr lang="en-US" sz="1200" kern="1200" dirty="0" err="1">
                <a:solidFill>
                  <a:schemeClr val="tx1"/>
                </a:solidFill>
                <a:latin typeface="+mn-lt"/>
                <a:ea typeface="+mn-ea"/>
                <a:cs typeface="+mn-cs"/>
              </a:rPr>
              <a:t>SkPicture</a:t>
            </a:r>
            <a:r>
              <a:rPr lang="en-US" sz="1200" kern="1200" dirty="0">
                <a:solidFill>
                  <a:schemeClr val="tx1"/>
                </a:solidFill>
                <a:latin typeface="+mn-lt"/>
                <a:ea typeface="+mn-ea"/>
                <a:cs typeface="+mn-cs"/>
              </a:rPr>
              <a:t>) of drawing commands to paint later, on a per-layer basis</a:t>
            </a:r>
          </a:p>
          <a:p>
            <a:r>
              <a:rPr lang="en-US" sz="1200" kern="1200" dirty="0">
                <a:solidFill>
                  <a:schemeClr val="tx1"/>
                </a:solidFill>
                <a:latin typeface="+mn-lt"/>
                <a:ea typeface="+mn-ea"/>
                <a:cs typeface="+mn-cs"/>
              </a:rPr>
              <a:t>Painting, which converts the </a:t>
            </a:r>
            <a:r>
              <a:rPr lang="en-US" sz="1200" kern="1200" dirty="0" err="1">
                <a:solidFill>
                  <a:schemeClr val="tx1"/>
                </a:solidFill>
                <a:latin typeface="+mn-lt"/>
                <a:ea typeface="+mn-ea"/>
                <a:cs typeface="+mn-cs"/>
              </a:rPr>
              <a:t>SkPicture</a:t>
            </a:r>
            <a:r>
              <a:rPr lang="en-US" sz="1200" kern="1200" dirty="0">
                <a:solidFill>
                  <a:schemeClr val="tx1"/>
                </a:solidFill>
                <a:latin typeface="+mn-lt"/>
                <a:ea typeface="+mn-ea"/>
                <a:cs typeface="+mn-cs"/>
              </a:rPr>
              <a:t> of drawing commands into pixels in a bitmap somewhere (either in system memory or on the GPU if using Ganesh)</a:t>
            </a:r>
          </a:p>
          <a:p>
            <a:r>
              <a:rPr lang="en-US" sz="1200" kern="1200" dirty="0">
                <a:solidFill>
                  <a:schemeClr val="tx1"/>
                </a:solidFill>
                <a:latin typeface="+mn-lt"/>
                <a:ea typeface="+mn-ea"/>
                <a:cs typeface="+mn-cs"/>
              </a:rPr>
              <a:t>Compositing, which assembles all layers into a final screen image</a:t>
            </a:r>
          </a:p>
          <a:p>
            <a:r>
              <a:rPr lang="en-US" sz="1200" kern="1200" dirty="0">
                <a:solidFill>
                  <a:schemeClr val="tx1"/>
                </a:solidFill>
                <a:latin typeface="+mn-lt"/>
                <a:ea typeface="+mn-ea"/>
                <a:cs typeface="+mn-cs"/>
              </a:rPr>
              <a:t>and, less obviously, the presentation infrastructure responsible for actually pushing a new frame to the OS (i.e. the browser UI and its compositor, the GPU process which actually communicates with the GL driver, </a:t>
            </a:r>
            <a:r>
              <a:rPr lang="en-US" sz="1200" kern="1200" dirty="0" err="1">
                <a:solidFill>
                  <a:schemeClr val="tx1"/>
                </a:solidFill>
                <a:latin typeface="+mn-lt"/>
                <a:ea typeface="+mn-ea"/>
                <a:cs typeface="+mn-cs"/>
              </a:rPr>
              <a:t>etc</a:t>
            </a:r>
            <a:r>
              <a:rPr lang="en-US" sz="1200" kern="1200" dirty="0">
                <a:solidFill>
                  <a:schemeClr val="tx1"/>
                </a:solidFill>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0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0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4804182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So what are the important actions that users</a:t>
            </a:r>
            <a:r>
              <a:rPr lang="en-US" sz="1200" kern="1200" baseline="0" dirty="0">
                <a:solidFill>
                  <a:schemeClr val="tx1"/>
                </a:solidFill>
                <a:latin typeface="+mn-lt"/>
                <a:ea typeface="+mn-ea"/>
                <a:cs typeface="+mn-cs"/>
              </a:rPr>
              <a:t> do with the </a:t>
            </a:r>
            <a:r>
              <a:rPr lang="en-US" sz="1200" kern="1200" baseline="0" dirty="0" err="1">
                <a:solidFill>
                  <a:schemeClr val="tx1"/>
                </a:solidFill>
                <a:latin typeface="+mn-lt"/>
                <a:ea typeface="+mn-ea"/>
                <a:cs typeface="+mn-cs"/>
              </a:rPr>
              <a:t>browswe</a:t>
            </a:r>
            <a:r>
              <a:rPr lang="en-US" sz="1200" kern="1200" baseline="0" dirty="0">
                <a:solidFill>
                  <a:schemeClr val="tx1"/>
                </a:solidFill>
                <a:latin typeface="+mn-lt"/>
                <a:ea typeface="+mn-ea"/>
                <a:cs typeface="+mn-cs"/>
              </a:rPr>
              <a:t> in the consumer devices?</a:t>
            </a: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The user perception of the browser speed is based on three factors: (1) page load time, (2) smooth web page scrolling, and (3) quick switching between browser tabs. In our study, we focus on two user interactions that impact these three factors, and govern a user’s browsing experience: (1) page scrolling and (2) tab switching. Note that each interaction includes page loading.</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 emulate all these actions</a:t>
            </a:r>
            <a:r>
              <a:rPr lang="en-US" sz="1200" kern="1200" baseline="0" dirty="0">
                <a:solidFill>
                  <a:schemeClr val="tx1"/>
                </a:solidFill>
                <a:effectLst/>
                <a:latin typeface="+mn-lt"/>
                <a:ea typeface="+mn-ea"/>
                <a:cs typeface="+mn-cs"/>
              </a:rPr>
              <a:t> using Google’s </a:t>
            </a:r>
            <a:r>
              <a:rPr lang="en-US" sz="1200" kern="1200" baseline="0" dirty="0" err="1">
                <a:solidFill>
                  <a:schemeClr val="tx1"/>
                </a:solidFill>
                <a:effectLst/>
                <a:latin typeface="+mn-lt"/>
                <a:ea typeface="+mn-ea"/>
                <a:cs typeface="+mn-cs"/>
              </a:rPr>
              <a:t>temeletry</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freamework</a:t>
            </a:r>
            <a:r>
              <a:rPr lang="en-US" sz="1200" kern="1200" baseline="0" dirty="0">
                <a:solidFill>
                  <a:schemeClr val="tx1"/>
                </a:solidFill>
                <a:effectLst/>
                <a:latin typeface="+mn-lt"/>
                <a:ea typeface="+mn-ea"/>
                <a:cs typeface="+mn-cs"/>
              </a:rPr>
              <a:t> and focus on two actions:</a:t>
            </a:r>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Link it back to </a:t>
            </a:r>
            <a:r>
              <a:rPr lang="en-US" sz="1200" kern="1200" dirty="0" err="1">
                <a:solidFill>
                  <a:schemeClr val="tx1"/>
                </a:solidFill>
                <a:effectLst/>
                <a:latin typeface="+mn-lt"/>
                <a:ea typeface="+mn-ea"/>
                <a:cs typeface="+mn-cs"/>
              </a:rPr>
              <a:t>telemtery</a:t>
            </a:r>
            <a:r>
              <a:rPr lang="en-US" sz="1200" kern="1200" dirty="0">
                <a:solidFill>
                  <a:schemeClr val="tx1"/>
                </a:solidFill>
                <a:effectLst/>
                <a:latin typeface="+mn-lt"/>
                <a:ea typeface="+mn-ea"/>
                <a:cs typeface="+mn-cs"/>
              </a:rPr>
              <a:t> and probably</a:t>
            </a:r>
            <a:r>
              <a:rPr lang="en-US" sz="1200" kern="1200" baseline="0" dirty="0">
                <a:solidFill>
                  <a:schemeClr val="tx1"/>
                </a:solidFill>
                <a:effectLst/>
                <a:latin typeface="+mn-lt"/>
                <a:ea typeface="+mn-ea"/>
                <a:cs typeface="+mn-cs"/>
              </a:rPr>
              <a:t> remove the first bullet</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589924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Now let me give you a little bit background on how prior works deal with the PIM coherence.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0151883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latin typeface="+mn-lt"/>
                <a:ea typeface="+mn-ea"/>
                <a:cs typeface="+mn-cs"/>
              </a:rPr>
              <a:t>When user scrolls a webpage, it triggers three operations in the browser. It forces the browser to </a:t>
            </a:r>
            <a:r>
              <a:rPr lang="en-US" sz="1200" kern="1200" baseline="0" dirty="0" err="1">
                <a:solidFill>
                  <a:schemeClr val="tx1"/>
                </a:solidFill>
                <a:latin typeface="+mn-lt"/>
                <a:ea typeface="+mn-ea"/>
                <a:cs typeface="+mn-cs"/>
              </a:rPr>
              <a:t>recompute</a:t>
            </a:r>
            <a:r>
              <a:rPr lang="en-US" sz="1200" kern="1200" baseline="0" dirty="0">
                <a:solidFill>
                  <a:schemeClr val="tx1"/>
                </a:solidFill>
                <a:latin typeface="+mn-lt"/>
                <a:ea typeface="+mn-ea"/>
                <a:cs typeface="+mn-cs"/>
              </a:rPr>
              <a:t> the layout because the position of each object has changed, it forces the browser to do </a:t>
            </a:r>
            <a:r>
              <a:rPr lang="en-US" sz="1200" kern="1200" baseline="0" dirty="0" err="1">
                <a:solidFill>
                  <a:schemeClr val="tx1"/>
                </a:solidFill>
                <a:latin typeface="+mn-lt"/>
                <a:ea typeface="+mn-ea"/>
                <a:cs typeface="+mn-cs"/>
              </a:rPr>
              <a:t>rasterization</a:t>
            </a:r>
            <a:r>
              <a:rPr lang="en-US" sz="1200" kern="1200" baseline="0" dirty="0">
                <a:solidFill>
                  <a:schemeClr val="tx1"/>
                </a:solidFill>
                <a:latin typeface="+mn-lt"/>
                <a:ea typeface="+mn-ea"/>
                <a:cs typeface="+mn-cs"/>
              </a:rPr>
              <a:t>, because there are some new contents that needs to be rasterized, and the browser need to do compositing because there are new objects that need to be displayed.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latin typeface="+mn-lt"/>
                <a:ea typeface="+mn-ea"/>
                <a:cs typeface="+mn-cs"/>
              </a:rPr>
              <a:t>In addition to that, I want to briefly talk about two other important functions that play a key role in our analysis. The first one is Texture Tiling, that happens between </a:t>
            </a:r>
            <a:r>
              <a:rPr lang="en-US" sz="1200" kern="1200" baseline="0" dirty="0" err="1">
                <a:solidFill>
                  <a:schemeClr val="tx1"/>
                </a:solidFill>
                <a:latin typeface="+mn-lt"/>
                <a:ea typeface="+mn-ea"/>
                <a:cs typeface="+mn-cs"/>
              </a:rPr>
              <a:t>rasterization</a:t>
            </a:r>
            <a:r>
              <a:rPr lang="en-US" sz="1200" kern="1200" baseline="0" dirty="0">
                <a:solidFill>
                  <a:schemeClr val="tx1"/>
                </a:solidFill>
                <a:latin typeface="+mn-lt"/>
                <a:ea typeface="+mn-ea"/>
                <a:cs typeface="+mn-cs"/>
              </a:rPr>
              <a:t> and compositing. To </a:t>
            </a:r>
            <a:r>
              <a:rPr lang="en-US" sz="1200" kern="1200" baseline="0" dirty="0" err="1">
                <a:solidFill>
                  <a:schemeClr val="tx1"/>
                </a:solidFill>
                <a:latin typeface="+mn-lt"/>
                <a:ea typeface="+mn-ea"/>
                <a:cs typeface="+mn-cs"/>
              </a:rPr>
              <a:t>minimze</a:t>
            </a:r>
            <a:r>
              <a:rPr lang="en-US" sz="1200" kern="1200" baseline="0" dirty="0">
                <a:solidFill>
                  <a:schemeClr val="tx1"/>
                </a:solidFill>
                <a:latin typeface="+mn-lt"/>
                <a:ea typeface="+mn-ea"/>
                <a:cs typeface="+mn-cs"/>
              </a:rPr>
              <a:t> cache misses, the graphic drivers invokes texture tiling to reo-</a:t>
            </a:r>
            <a:r>
              <a:rPr lang="en-US" sz="1200" kern="1200" baseline="0" dirty="0" err="1">
                <a:solidFill>
                  <a:schemeClr val="tx1"/>
                </a:solidFill>
                <a:latin typeface="+mn-lt"/>
                <a:ea typeface="+mn-ea"/>
                <a:cs typeface="+mn-cs"/>
              </a:rPr>
              <a:t>rganize</a:t>
            </a:r>
            <a:r>
              <a:rPr lang="en-US" sz="1200" kern="1200" baseline="0" dirty="0">
                <a:solidFill>
                  <a:schemeClr val="tx1"/>
                </a:solidFill>
                <a:latin typeface="+mn-lt"/>
                <a:ea typeface="+mn-ea"/>
                <a:cs typeface="+mn-cs"/>
              </a:rPr>
              <a:t> the bitmaps before sending them to GPU. Another important function is color </a:t>
            </a:r>
            <a:r>
              <a:rPr lang="en-US" sz="1200" kern="1200" baseline="0" dirty="0" err="1">
                <a:solidFill>
                  <a:schemeClr val="tx1"/>
                </a:solidFill>
                <a:latin typeface="+mn-lt"/>
                <a:ea typeface="+mn-ea"/>
                <a:cs typeface="+mn-cs"/>
              </a:rPr>
              <a:t>blitting</a:t>
            </a:r>
            <a:r>
              <a:rPr lang="en-US" sz="1200" kern="1200" baseline="0" dirty="0">
                <a:solidFill>
                  <a:schemeClr val="tx1"/>
                </a:solidFill>
                <a:latin typeface="+mn-lt"/>
                <a:ea typeface="+mn-ea"/>
                <a:cs typeface="+mn-cs"/>
              </a:rPr>
              <a:t>. Color </a:t>
            </a:r>
            <a:r>
              <a:rPr lang="en-US" sz="1200" kern="1200" baseline="0" dirty="0" err="1">
                <a:solidFill>
                  <a:schemeClr val="tx1"/>
                </a:solidFill>
                <a:latin typeface="+mn-lt"/>
                <a:ea typeface="+mn-ea"/>
                <a:cs typeface="+mn-cs"/>
              </a:rPr>
              <a:t>blitting</a:t>
            </a:r>
            <a:r>
              <a:rPr lang="en-US" sz="1200" kern="1200" baseline="0" dirty="0">
                <a:solidFill>
                  <a:schemeClr val="tx1"/>
                </a:solidFill>
                <a:latin typeface="+mn-lt"/>
                <a:ea typeface="+mn-ea"/>
                <a:cs typeface="+mn-cs"/>
              </a:rPr>
              <a:t> is </a:t>
            </a:r>
            <a:r>
              <a:rPr lang="en-US" sz="1200" kern="1200" baseline="0" dirty="0" err="1">
                <a:solidFill>
                  <a:schemeClr val="tx1"/>
                </a:solidFill>
                <a:latin typeface="+mn-lt"/>
                <a:ea typeface="+mn-ea"/>
                <a:cs typeface="+mn-cs"/>
              </a:rPr>
              <a:t>inoked</a:t>
            </a:r>
            <a:r>
              <a:rPr lang="en-US" sz="1200" kern="1200" baseline="0" dirty="0">
                <a:solidFill>
                  <a:schemeClr val="tx1"/>
                </a:solidFill>
                <a:latin typeface="+mn-lt"/>
                <a:ea typeface="+mn-ea"/>
                <a:cs typeface="+mn-cs"/>
              </a:rPr>
              <a:t> during the </a:t>
            </a:r>
            <a:r>
              <a:rPr lang="en-US" sz="1200" kern="1200" baseline="0" dirty="0" err="1">
                <a:solidFill>
                  <a:schemeClr val="tx1"/>
                </a:solidFill>
                <a:latin typeface="+mn-lt"/>
                <a:ea typeface="+mn-ea"/>
                <a:cs typeface="+mn-cs"/>
              </a:rPr>
              <a:t>rasterization</a:t>
            </a:r>
            <a:r>
              <a:rPr lang="en-US" sz="1200" kern="1200" baseline="0" dirty="0">
                <a:solidFill>
                  <a:schemeClr val="tx1"/>
                </a:solidFill>
                <a:latin typeface="+mn-lt"/>
                <a:ea typeface="+mn-ea"/>
                <a:cs typeface="+mn-cs"/>
              </a:rPr>
              <a:t>. And it is used to convert the basic primitives like text and line, into bitmaps.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0434567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Here</a:t>
            </a:r>
            <a:r>
              <a:rPr lang="en-US" sz="1200" kern="1200" baseline="0" dirty="0">
                <a:solidFill>
                  <a:schemeClr val="tx1"/>
                </a:solidFill>
                <a:latin typeface="+mn-lt"/>
                <a:ea typeface="+mn-ea"/>
                <a:cs typeface="+mn-cs"/>
              </a:rPr>
              <a:t> I’m </a:t>
            </a:r>
            <a:r>
              <a:rPr lang="en-US" sz="1200" kern="1200" dirty="0">
                <a:solidFill>
                  <a:schemeClr val="tx1"/>
                </a:solidFill>
                <a:latin typeface="+mn-lt"/>
                <a:ea typeface="+mn-ea"/>
                <a:cs typeface="+mn-cs"/>
              </a:rPr>
              <a:t>showing the energy breakdown for scrolling on different web pages. This figures shows </a:t>
            </a:r>
            <a:r>
              <a:rPr lang="en-US" sz="1200" kern="1200" baseline="0" dirty="0">
                <a:solidFill>
                  <a:schemeClr val="tx1"/>
                </a:solidFill>
                <a:latin typeface="+mn-lt"/>
                <a:ea typeface="+mn-ea"/>
                <a:cs typeface="+mn-cs"/>
              </a:rPr>
              <a:t>what functions in browser consume the most of the energy </a:t>
            </a:r>
            <a:r>
              <a:rPr lang="en-US" sz="1200" kern="1200" dirty="0">
                <a:solidFill>
                  <a:schemeClr val="tx1"/>
                </a:solidFill>
                <a:latin typeface="+mn-lt"/>
                <a:ea typeface="+mn-ea"/>
                <a:cs typeface="+mn-cs"/>
              </a:rPr>
              <a:t>when</a:t>
            </a:r>
            <a:r>
              <a:rPr lang="en-US" sz="1200" kern="1200" baseline="0" dirty="0">
                <a:solidFill>
                  <a:schemeClr val="tx1"/>
                </a:solidFill>
                <a:latin typeface="+mn-lt"/>
                <a:ea typeface="+mn-ea"/>
                <a:cs typeface="+mn-cs"/>
              </a:rPr>
              <a:t> user do the scrolling. </a:t>
            </a:r>
            <a:r>
              <a:rPr lang="en-US" sz="1200" kern="1200" dirty="0">
                <a:solidFill>
                  <a:schemeClr val="tx1"/>
                </a:solidFill>
                <a:latin typeface="+mn-lt"/>
                <a:ea typeface="+mn-ea"/>
                <a:cs typeface="+mn-cs"/>
              </a:rPr>
              <a:t>Across all of the pages that we test, 41.9% of page scrolling energy is spent on two data-intensive components: (1) texture tiling, where the graphics driver reorganizes the linear bitmap data into a tiled format for the GPU; and (2) color </a:t>
            </a:r>
            <a:r>
              <a:rPr lang="en-US" sz="1200" kern="1200" dirty="0" err="1">
                <a:solidFill>
                  <a:schemeClr val="tx1"/>
                </a:solidFill>
                <a:latin typeface="+mn-lt"/>
                <a:ea typeface="+mn-ea"/>
                <a:cs typeface="+mn-cs"/>
              </a:rPr>
              <a:t>blitting</a:t>
            </a:r>
            <a:r>
              <a:rPr lang="en-US" sz="1200" kern="1200" dirty="0">
                <a:solidFill>
                  <a:schemeClr val="tx1"/>
                </a:solidFill>
                <a:latin typeface="+mn-lt"/>
                <a:ea typeface="+mn-ea"/>
                <a:cs typeface="+mn-cs"/>
              </a:rPr>
              <a:t>, which is invoked by the </a:t>
            </a:r>
            <a:r>
              <a:rPr lang="en-US" sz="1200" kern="1200" dirty="0" err="1">
                <a:solidFill>
                  <a:schemeClr val="tx1"/>
                </a:solidFill>
                <a:latin typeface="+mn-lt"/>
                <a:ea typeface="+mn-ea"/>
                <a:cs typeface="+mn-cs"/>
              </a:rPr>
              <a:t>Skia</a:t>
            </a:r>
            <a:r>
              <a:rPr lang="en-US" sz="1200" kern="1200" dirty="0">
                <a:solidFill>
                  <a:schemeClr val="tx1"/>
                </a:solidFill>
                <a:latin typeface="+mn-lt"/>
                <a:ea typeface="+mn-ea"/>
                <a:cs typeface="+mn-cs"/>
              </a:rPr>
              <a:t> library [51] during </a:t>
            </a:r>
            <a:r>
              <a:rPr lang="en-US" sz="1200" kern="1200" dirty="0" err="1">
                <a:solidFill>
                  <a:schemeClr val="tx1"/>
                </a:solidFill>
                <a:latin typeface="+mn-lt"/>
                <a:ea typeface="+mn-ea"/>
                <a:cs typeface="+mn-cs"/>
              </a:rPr>
              <a:t>rasterization</a:t>
            </a:r>
            <a:r>
              <a:rPr lang="en-US" sz="1200" kern="1200" dirty="0">
                <a:solidFill>
                  <a:schemeClr val="tx1"/>
                </a:solidFill>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The rest of the energy is spent on a variety of other libraries and functions, each of which contributes to less than 1% of the total energy consumption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So now the question is, where</a:t>
            </a:r>
            <a:r>
              <a:rPr lang="en-US" sz="1200" kern="1200" baseline="0" dirty="0">
                <a:solidFill>
                  <a:schemeClr val="tx1"/>
                </a:solidFill>
                <a:latin typeface="+mn-lt"/>
                <a:ea typeface="+mn-ea"/>
                <a:cs typeface="+mn-cs"/>
              </a:rPr>
              <a:t> exactly the energy is spent in the system?</a:t>
            </a:r>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0691186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925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To answer that question, here I’m showing the energy break down, across different hardware components in the consumer devices. The x axis shows how much energy is spent on each components like DRAM, caches or CPU, and the y axis shows the total energy.</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A major observation from this figure is that majority of energy is spent on accessing data from DRAM, or on-chip caches, or moving data over interconnects. Our </a:t>
            </a:r>
            <a:r>
              <a:rPr lang="en-US" sz="1200" kern="1200" baseline="0" dirty="0" err="1">
                <a:solidFill>
                  <a:schemeClr val="tx1"/>
                </a:solidFill>
                <a:effectLst/>
                <a:latin typeface="+mn-lt"/>
                <a:ea typeface="+mn-ea"/>
                <a:cs typeface="+mn-cs"/>
              </a:rPr>
              <a:t>anlaysis</a:t>
            </a:r>
            <a:r>
              <a:rPr lang="en-US" sz="1200" kern="1200" baseline="0" dirty="0">
                <a:solidFill>
                  <a:schemeClr val="tx1"/>
                </a:solidFill>
                <a:effectLst/>
                <a:latin typeface="+mn-lt"/>
                <a:ea typeface="+mn-ea"/>
                <a:cs typeface="+mn-cs"/>
              </a:rPr>
              <a:t> shows that 77% of total energy goes to data movement. Our analysis show that almost half of that data movement comes from texture tiling and color </a:t>
            </a:r>
            <a:r>
              <a:rPr lang="en-US" sz="1200" kern="1200" baseline="0" dirty="0" err="1">
                <a:solidFill>
                  <a:schemeClr val="tx1"/>
                </a:solidFill>
                <a:effectLst/>
                <a:latin typeface="+mn-lt"/>
                <a:ea typeface="+mn-ea"/>
                <a:cs typeface="+mn-cs"/>
              </a:rPr>
              <a:t>blitting</a:t>
            </a:r>
            <a:r>
              <a:rPr lang="en-US" sz="1200" kern="1200" baseline="0" dirty="0">
                <a:solidFill>
                  <a:schemeClr val="tx1"/>
                </a:solidFill>
                <a:effectLst/>
                <a:latin typeface="+mn-lt"/>
                <a:ea typeface="+mn-ea"/>
                <a:cs typeface="+mn-cs"/>
              </a:rPr>
              <a:t>. Here I’m </a:t>
            </a:r>
            <a:r>
              <a:rPr lang="en-US" sz="1200" kern="1200" baseline="0" dirty="0" err="1">
                <a:solidFill>
                  <a:schemeClr val="tx1"/>
                </a:solidFill>
                <a:effectLst/>
                <a:latin typeface="+mn-lt"/>
                <a:ea typeface="+mn-ea"/>
                <a:cs typeface="+mn-cs"/>
              </a:rPr>
              <a:t>showsing</a:t>
            </a:r>
            <a:r>
              <a:rPr lang="en-US" sz="1200" kern="1200" baseline="0" dirty="0">
                <a:solidFill>
                  <a:schemeClr val="tx1"/>
                </a:solidFill>
                <a:effectLst/>
                <a:latin typeface="+mn-lt"/>
                <a:ea typeface="+mn-ea"/>
                <a:cs typeface="+mn-cs"/>
              </a:rPr>
              <a:t> that for each of those functions how much of the energy goes to data movement and computation. We find that these two functions are </a:t>
            </a:r>
            <a:r>
              <a:rPr lang="en-US" sz="1200" kern="1200" baseline="0" dirty="0" err="1">
                <a:solidFill>
                  <a:schemeClr val="tx1"/>
                </a:solidFill>
                <a:effectLst/>
                <a:latin typeface="+mn-lt"/>
                <a:ea typeface="+mn-ea"/>
                <a:cs typeface="+mn-cs"/>
              </a:rPr>
              <a:t>extermely</a:t>
            </a:r>
            <a:r>
              <a:rPr lang="en-US" sz="1200" kern="1200" baseline="0" dirty="0">
                <a:solidFill>
                  <a:schemeClr val="tx1"/>
                </a:solidFill>
                <a:effectLst/>
                <a:latin typeface="+mn-lt"/>
                <a:ea typeface="+mn-ea"/>
                <a:cs typeface="+mn-cs"/>
              </a:rPr>
              <a:t> data intensive and the data movement generate by these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To answer this question, we dig deeper into our energy analysis. This figure shows </a:t>
            </a:r>
            <a:r>
              <a:rPr lang="en-US" sz="1200" kern="1200" dirty="0">
                <a:solidFill>
                  <a:schemeClr val="tx1"/>
                </a:solidFill>
                <a:latin typeface="+mn-lt"/>
                <a:ea typeface="+mn-ea"/>
                <a:cs typeface="+mn-cs"/>
              </a:rPr>
              <a:t>gives more insight into where energy is spent in the system when we scroll through a Google Docs.</a:t>
            </a:r>
            <a:br>
              <a:rPr lang="en-US" sz="1200" kern="1200" dirty="0">
                <a:solidFill>
                  <a:schemeClr val="tx1"/>
                </a:solidFill>
                <a:latin typeface="+mn-lt"/>
                <a:ea typeface="+mn-ea"/>
                <a:cs typeface="+mn-cs"/>
              </a:rPr>
            </a:br>
            <a:r>
              <a:rPr lang="en-US" sz="1200" kern="1200" dirty="0">
                <a:solidFill>
                  <a:schemeClr val="tx1"/>
                </a:solidFill>
                <a:latin typeface="+mn-lt"/>
                <a:ea typeface="+mn-ea"/>
                <a:cs typeface="+mn-cs"/>
              </a:rPr>
              <a:t>We find that 77% of the total energy consumption is due to data movement. The data movement energy includes the energy consumed by DRAM, the off-chip interconnect, and the on-chip caches.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We then zoom into each of those function and we find out that these functions are both very data intensive and majority of their energy goes to </a:t>
            </a:r>
            <a:r>
              <a:rPr lang="en-US" sz="1200" kern="1200" baseline="0" dirty="0" err="1">
                <a:solidFill>
                  <a:schemeClr val="tx1"/>
                </a:solidFill>
                <a:effectLst/>
                <a:latin typeface="+mn-lt"/>
                <a:ea typeface="+mn-ea"/>
                <a:cs typeface="+mn-cs"/>
              </a:rPr>
              <a:t>dat</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amovment</a:t>
            </a:r>
            <a:r>
              <a:rPr lang="en-US" sz="1200" kern="1200" baseline="0" dirty="0">
                <a:solidFill>
                  <a:schemeClr val="tx1"/>
                </a:solidFill>
                <a:effectLst/>
                <a:latin typeface="+mn-lt"/>
                <a:ea typeface="+mn-ea"/>
                <a:cs typeface="+mn-cs"/>
              </a:rPr>
              <a:t>. In fact we find that t</a:t>
            </a:r>
            <a:r>
              <a:rPr lang="en-US" sz="1200" kern="1200" dirty="0">
                <a:solidFill>
                  <a:schemeClr val="tx1"/>
                </a:solidFill>
                <a:latin typeface="+mn-lt"/>
                <a:ea typeface="+mn-ea"/>
                <a:cs typeface="+mn-cs"/>
              </a:rPr>
              <a:t>he data movement generated by texture tiling and color </a:t>
            </a:r>
            <a:r>
              <a:rPr lang="en-US" sz="1200" kern="1200" dirty="0" err="1">
                <a:solidFill>
                  <a:schemeClr val="tx1"/>
                </a:solidFill>
                <a:latin typeface="+mn-lt"/>
                <a:ea typeface="+mn-ea"/>
                <a:cs typeface="+mn-cs"/>
              </a:rPr>
              <a:t>blitting</a:t>
            </a:r>
            <a:r>
              <a:rPr lang="en-US" sz="1200" kern="1200" dirty="0">
                <a:solidFill>
                  <a:schemeClr val="tx1"/>
                </a:solidFill>
                <a:latin typeface="+mn-lt"/>
                <a:ea typeface="+mn-ea"/>
                <a:cs typeface="+mn-cs"/>
              </a:rPr>
              <a:t> alone accounts for 37.7% of the total system energy</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OR</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In fact, the data movement generated by these two functions account for 37.7 of total system energy.</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When you present the question, you would say: we first need to see </a:t>
            </a:r>
            <a:r>
              <a:rPr lang="en-US" sz="1200" kern="1200" baseline="0" dirty="0" err="1">
                <a:solidFill>
                  <a:schemeClr val="tx1"/>
                </a:solidFill>
                <a:effectLst/>
                <a:latin typeface="+mn-lt"/>
                <a:ea typeface="+mn-ea"/>
                <a:cs typeface="+mn-cs"/>
              </a:rPr>
              <a:t>whats</a:t>
            </a:r>
            <a:r>
              <a:rPr lang="en-US" sz="1200" kern="1200" baseline="0" dirty="0">
                <a:solidFill>
                  <a:schemeClr val="tx1"/>
                </a:solidFill>
                <a:effectLst/>
                <a:latin typeface="+mn-lt"/>
                <a:ea typeface="+mn-ea"/>
                <a:cs typeface="+mn-cs"/>
              </a:rPr>
              <a:t> going on during texture tiling.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To answer this question, we need to first figure what each function does. We start by texture tiling.</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251083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925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To answer that question, here I’m showing the energy break down, across different hardware components in the consumer devices. The x axis shows how much energy is spent on each components like DRAM, caches or CPU, and the y axis shows the total energy.</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A major observation from this figure is that majority of energy is spent on accessing data from DRAM, or on-chip caches, or moving data over interconnects. Our </a:t>
            </a:r>
            <a:r>
              <a:rPr lang="en-US" sz="1200" kern="1200" baseline="0" dirty="0" err="1">
                <a:solidFill>
                  <a:schemeClr val="tx1"/>
                </a:solidFill>
                <a:effectLst/>
                <a:latin typeface="+mn-lt"/>
                <a:ea typeface="+mn-ea"/>
                <a:cs typeface="+mn-cs"/>
              </a:rPr>
              <a:t>anlaysis</a:t>
            </a:r>
            <a:r>
              <a:rPr lang="en-US" sz="1200" kern="1200" baseline="0" dirty="0">
                <a:solidFill>
                  <a:schemeClr val="tx1"/>
                </a:solidFill>
                <a:effectLst/>
                <a:latin typeface="+mn-lt"/>
                <a:ea typeface="+mn-ea"/>
                <a:cs typeface="+mn-cs"/>
              </a:rPr>
              <a:t> shows that 77% of total energy goes to data movement. Our analysis show that almost half of that data movement comes from texture tiling and color </a:t>
            </a:r>
            <a:r>
              <a:rPr lang="en-US" sz="1200" kern="1200" baseline="0" dirty="0" err="1">
                <a:solidFill>
                  <a:schemeClr val="tx1"/>
                </a:solidFill>
                <a:effectLst/>
                <a:latin typeface="+mn-lt"/>
                <a:ea typeface="+mn-ea"/>
                <a:cs typeface="+mn-cs"/>
              </a:rPr>
              <a:t>blitting</a:t>
            </a:r>
            <a:r>
              <a:rPr lang="en-US" sz="1200" kern="1200" baseline="0" dirty="0">
                <a:solidFill>
                  <a:schemeClr val="tx1"/>
                </a:solidFill>
                <a:effectLst/>
                <a:latin typeface="+mn-lt"/>
                <a:ea typeface="+mn-ea"/>
                <a:cs typeface="+mn-cs"/>
              </a:rPr>
              <a:t>. Here I’m </a:t>
            </a:r>
            <a:r>
              <a:rPr lang="en-US" sz="1200" kern="1200" baseline="0" dirty="0" err="1">
                <a:solidFill>
                  <a:schemeClr val="tx1"/>
                </a:solidFill>
                <a:effectLst/>
                <a:latin typeface="+mn-lt"/>
                <a:ea typeface="+mn-ea"/>
                <a:cs typeface="+mn-cs"/>
              </a:rPr>
              <a:t>showsing</a:t>
            </a:r>
            <a:r>
              <a:rPr lang="en-US" sz="1200" kern="1200" baseline="0" dirty="0">
                <a:solidFill>
                  <a:schemeClr val="tx1"/>
                </a:solidFill>
                <a:effectLst/>
                <a:latin typeface="+mn-lt"/>
                <a:ea typeface="+mn-ea"/>
                <a:cs typeface="+mn-cs"/>
              </a:rPr>
              <a:t> that for each of those functions how much of the energy goes to data movement and computation. We find that these two functions are </a:t>
            </a:r>
            <a:r>
              <a:rPr lang="en-US" sz="1200" kern="1200" baseline="0" dirty="0" err="1">
                <a:solidFill>
                  <a:schemeClr val="tx1"/>
                </a:solidFill>
                <a:effectLst/>
                <a:latin typeface="+mn-lt"/>
                <a:ea typeface="+mn-ea"/>
                <a:cs typeface="+mn-cs"/>
              </a:rPr>
              <a:t>extermely</a:t>
            </a:r>
            <a:r>
              <a:rPr lang="en-US" sz="1200" kern="1200" baseline="0" dirty="0">
                <a:solidFill>
                  <a:schemeClr val="tx1"/>
                </a:solidFill>
                <a:effectLst/>
                <a:latin typeface="+mn-lt"/>
                <a:ea typeface="+mn-ea"/>
                <a:cs typeface="+mn-cs"/>
              </a:rPr>
              <a:t> data intensive and the data movement generate by these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To answer this question, we dig deeper into our energy analysis. This figure shows </a:t>
            </a:r>
            <a:r>
              <a:rPr lang="en-US" sz="1200" kern="1200" dirty="0">
                <a:solidFill>
                  <a:schemeClr val="tx1"/>
                </a:solidFill>
                <a:latin typeface="+mn-lt"/>
                <a:ea typeface="+mn-ea"/>
                <a:cs typeface="+mn-cs"/>
              </a:rPr>
              <a:t>gives more insight into where energy is spent in the system when we scroll through a Google Docs.</a:t>
            </a:r>
            <a:br>
              <a:rPr lang="en-US" sz="1200" kern="1200" dirty="0">
                <a:solidFill>
                  <a:schemeClr val="tx1"/>
                </a:solidFill>
                <a:latin typeface="+mn-lt"/>
                <a:ea typeface="+mn-ea"/>
                <a:cs typeface="+mn-cs"/>
              </a:rPr>
            </a:br>
            <a:r>
              <a:rPr lang="en-US" sz="1200" kern="1200" dirty="0">
                <a:solidFill>
                  <a:schemeClr val="tx1"/>
                </a:solidFill>
                <a:latin typeface="+mn-lt"/>
                <a:ea typeface="+mn-ea"/>
                <a:cs typeface="+mn-cs"/>
              </a:rPr>
              <a:t>We find that 77% of the total energy consumption is due to data movement. The data movement energy includes the energy consumed by DRAM, the off-chip interconnect, and the on-chip caches.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We then zoom into each of those function and we find out that these functions are both very data intensive and majority of their energy goes to </a:t>
            </a:r>
            <a:r>
              <a:rPr lang="en-US" sz="1200" kern="1200" baseline="0" dirty="0" err="1">
                <a:solidFill>
                  <a:schemeClr val="tx1"/>
                </a:solidFill>
                <a:effectLst/>
                <a:latin typeface="+mn-lt"/>
                <a:ea typeface="+mn-ea"/>
                <a:cs typeface="+mn-cs"/>
              </a:rPr>
              <a:t>dat</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amovment</a:t>
            </a:r>
            <a:r>
              <a:rPr lang="en-US" sz="1200" kern="1200" baseline="0" dirty="0">
                <a:solidFill>
                  <a:schemeClr val="tx1"/>
                </a:solidFill>
                <a:effectLst/>
                <a:latin typeface="+mn-lt"/>
                <a:ea typeface="+mn-ea"/>
                <a:cs typeface="+mn-cs"/>
              </a:rPr>
              <a:t>. In fact we find that t</a:t>
            </a:r>
            <a:r>
              <a:rPr lang="en-US" sz="1200" kern="1200" dirty="0">
                <a:solidFill>
                  <a:schemeClr val="tx1"/>
                </a:solidFill>
                <a:latin typeface="+mn-lt"/>
                <a:ea typeface="+mn-ea"/>
                <a:cs typeface="+mn-cs"/>
              </a:rPr>
              <a:t>he data movement generated by texture tiling and color </a:t>
            </a:r>
            <a:r>
              <a:rPr lang="en-US" sz="1200" kern="1200" dirty="0" err="1">
                <a:solidFill>
                  <a:schemeClr val="tx1"/>
                </a:solidFill>
                <a:latin typeface="+mn-lt"/>
                <a:ea typeface="+mn-ea"/>
                <a:cs typeface="+mn-cs"/>
              </a:rPr>
              <a:t>blitting</a:t>
            </a:r>
            <a:r>
              <a:rPr lang="en-US" sz="1200" kern="1200" dirty="0">
                <a:solidFill>
                  <a:schemeClr val="tx1"/>
                </a:solidFill>
                <a:latin typeface="+mn-lt"/>
                <a:ea typeface="+mn-ea"/>
                <a:cs typeface="+mn-cs"/>
              </a:rPr>
              <a:t> alone accounts for 37.7% of the total system energy</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OR</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In fact, the data movement generated by these two functions account for 37.7 of total system energy.</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When you present the question, you would say: we first need to see </a:t>
            </a:r>
            <a:r>
              <a:rPr lang="en-US" sz="1200" kern="1200" baseline="0" dirty="0" err="1">
                <a:solidFill>
                  <a:schemeClr val="tx1"/>
                </a:solidFill>
                <a:effectLst/>
                <a:latin typeface="+mn-lt"/>
                <a:ea typeface="+mn-ea"/>
                <a:cs typeface="+mn-cs"/>
              </a:rPr>
              <a:t>whats</a:t>
            </a:r>
            <a:r>
              <a:rPr lang="en-US" sz="1200" kern="1200" baseline="0" dirty="0">
                <a:solidFill>
                  <a:schemeClr val="tx1"/>
                </a:solidFill>
                <a:effectLst/>
                <a:latin typeface="+mn-lt"/>
                <a:ea typeface="+mn-ea"/>
                <a:cs typeface="+mn-cs"/>
              </a:rPr>
              <a:t> going on during texture tiling.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To answer this question, we need to first figure what each function does. We start by texture tiling.</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2067233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925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Feedback: move stuff from CPU-only to CPU+PIM, not fade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So can we use PIM for texture tiling? To answer that, here I’m showing you</a:t>
            </a:r>
            <a:r>
              <a:rPr lang="en-US" sz="1200" kern="1200" baseline="0" dirty="0">
                <a:solidFill>
                  <a:schemeClr val="tx1"/>
                </a:solidFill>
                <a:latin typeface="+mn-lt"/>
                <a:ea typeface="+mn-ea"/>
                <a:cs typeface="+mn-cs"/>
              </a:rPr>
              <a:t> a bit more detailed of interactions between CPU and memory during texture tiling. As I said the </a:t>
            </a:r>
            <a:r>
              <a:rPr lang="en-US" sz="1200" kern="1200" baseline="0" dirty="0" err="1">
                <a:solidFill>
                  <a:schemeClr val="tx1"/>
                </a:solidFill>
                <a:latin typeface="+mn-lt"/>
                <a:ea typeface="+mn-ea"/>
                <a:cs typeface="+mn-cs"/>
              </a:rPr>
              <a:t>cpu</a:t>
            </a:r>
            <a:r>
              <a:rPr lang="en-US" sz="1200" kern="1200" baseline="0" dirty="0">
                <a:solidFill>
                  <a:schemeClr val="tx1"/>
                </a:solidFill>
                <a:latin typeface="+mn-lt"/>
                <a:ea typeface="+mn-ea"/>
                <a:cs typeface="+mn-cs"/>
              </a:rPr>
              <a:t> performs </a:t>
            </a:r>
            <a:r>
              <a:rPr lang="en-US" sz="1200" kern="1200" baseline="0" dirty="0" err="1">
                <a:solidFill>
                  <a:schemeClr val="tx1"/>
                </a:solidFill>
                <a:latin typeface="+mn-lt"/>
                <a:ea typeface="+mn-ea"/>
                <a:cs typeface="+mn-cs"/>
              </a:rPr>
              <a:t>rasterization</a:t>
            </a:r>
            <a:r>
              <a:rPr lang="en-US" sz="1200" kern="1200" baseline="0" dirty="0">
                <a:solidFill>
                  <a:schemeClr val="tx1"/>
                </a:solidFill>
                <a:latin typeface="+mn-lt"/>
                <a:ea typeface="+mn-ea"/>
                <a:cs typeface="+mn-cs"/>
              </a:rPr>
              <a:t> and store the bitmap in memory. It then needs to invoke Compositing process. Texture Tiling happens in between. The graphic driver read the bitmap, convert it to a more cache friendly format for GPU, and write it back to a location that GPU reads from.. It then invoke compositing. That</a:t>
            </a:r>
            <a:r>
              <a:rPr lang="mr-IN" sz="1200" kern="1200" baseline="0" dirty="0">
                <a:solidFill>
                  <a:schemeClr val="tx1"/>
                </a:solidFill>
                <a:latin typeface="+mn-lt"/>
                <a:ea typeface="+mn-ea"/>
                <a:cs typeface="+mn-cs"/>
              </a:rPr>
              <a:t>’</a:t>
            </a:r>
            <a:r>
              <a:rPr lang="en-US" sz="1200" kern="1200" baseline="0" dirty="0">
                <a:solidFill>
                  <a:schemeClr val="tx1"/>
                </a:solidFill>
                <a:latin typeface="+mn-lt"/>
                <a:ea typeface="+mn-ea"/>
                <a:cs typeface="+mn-cs"/>
              </a:rPr>
              <a:t>s where a lot of data movement happens because there is poor data locality during this </a:t>
            </a:r>
            <a:r>
              <a:rPr lang="en-US" sz="1200" kern="1200" baseline="0" dirty="0" err="1">
                <a:solidFill>
                  <a:schemeClr val="tx1"/>
                </a:solidFill>
                <a:latin typeface="+mn-lt"/>
                <a:ea typeface="+mn-ea"/>
                <a:cs typeface="+mn-cs"/>
              </a:rPr>
              <a:t>processn</a:t>
            </a:r>
            <a:r>
              <a:rPr lang="en-US" sz="1200" kern="1200" baseline="0" dirty="0">
                <a:solidFill>
                  <a:schemeClr val="tx1"/>
                </a:solidFill>
                <a:latin typeface="+mn-lt"/>
                <a:ea typeface="+mn-ea"/>
                <a:cs typeface="+mn-cs"/>
              </a:rPr>
              <a:t> and the bitmap sizes are so large that in some cases they don’t even fit into last level cache. This process is a good candidate for PIM. Here I’m showing what would happen if we move it to PIM. PIM logic access the bitmaps in memory, do the conversion, and write it to the location </a:t>
            </a:r>
            <a:r>
              <a:rPr lang="en-US" sz="1200" kern="1200" baseline="0" dirty="0" err="1">
                <a:solidFill>
                  <a:schemeClr val="tx1"/>
                </a:solidFill>
                <a:latin typeface="+mn-lt"/>
                <a:ea typeface="+mn-ea"/>
                <a:cs typeface="+mn-cs"/>
              </a:rPr>
              <a:t>gpu</a:t>
            </a:r>
            <a:r>
              <a:rPr lang="en-US" sz="1200" kern="1200" baseline="0" dirty="0">
                <a:solidFill>
                  <a:schemeClr val="tx1"/>
                </a:solidFill>
                <a:latin typeface="+mn-lt"/>
                <a:ea typeface="+mn-ea"/>
                <a:cs typeface="+mn-cs"/>
              </a:rPr>
              <a:t> access that. This way, it eliminates a significant </a:t>
            </a:r>
            <a:r>
              <a:rPr lang="en-US" sz="1200" kern="1200" baseline="0" dirty="0" err="1">
                <a:solidFill>
                  <a:schemeClr val="tx1"/>
                </a:solidFill>
                <a:latin typeface="+mn-lt"/>
                <a:ea typeface="+mn-ea"/>
                <a:cs typeface="+mn-cs"/>
              </a:rPr>
              <a:t>porition</a:t>
            </a:r>
            <a:r>
              <a:rPr lang="en-US" sz="1200" kern="1200" baseline="0" dirty="0">
                <a:solidFill>
                  <a:schemeClr val="tx1"/>
                </a:solidFill>
                <a:latin typeface="+mn-lt"/>
                <a:ea typeface="+mn-ea"/>
                <a:cs typeface="+mn-cs"/>
              </a:rPr>
              <a:t> of data movement and it also frees up the </a:t>
            </a:r>
            <a:r>
              <a:rPr lang="en-US" sz="1200" kern="1200" baseline="0" dirty="0" err="1">
                <a:solidFill>
                  <a:schemeClr val="tx1"/>
                </a:solidFill>
                <a:latin typeface="+mn-lt"/>
                <a:ea typeface="+mn-ea"/>
                <a:cs typeface="+mn-cs"/>
              </a:rPr>
              <a:t>cpu</a:t>
            </a:r>
            <a:r>
              <a:rPr lang="en-US" sz="1200" kern="1200" baseline="0" dirty="0">
                <a:solidFill>
                  <a:schemeClr val="tx1"/>
                </a:solidFill>
                <a:latin typeface="+mn-lt"/>
                <a:ea typeface="+mn-ea"/>
                <a:cs typeface="+mn-cs"/>
              </a:rPr>
              <a:t> to do other important task</a:t>
            </a: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So </a:t>
            </a:r>
            <a:r>
              <a:rPr lang="en-US" sz="1200" kern="1200" dirty="0" err="1">
                <a:solidFill>
                  <a:schemeClr val="tx1"/>
                </a:solidFill>
                <a:latin typeface="+mn-lt"/>
                <a:ea typeface="+mn-ea"/>
                <a:cs typeface="+mn-cs"/>
              </a:rPr>
              <a:t>whats</a:t>
            </a:r>
            <a:r>
              <a:rPr lang="en-US" sz="1200" kern="1200" dirty="0">
                <a:solidFill>
                  <a:schemeClr val="tx1"/>
                </a:solidFill>
                <a:latin typeface="+mn-lt"/>
                <a:ea typeface="+mn-ea"/>
                <a:cs typeface="+mn-cs"/>
              </a:rPr>
              <a:t> texture</a:t>
            </a:r>
            <a:r>
              <a:rPr lang="en-US" sz="1200" kern="1200" baseline="0" dirty="0">
                <a:solidFill>
                  <a:schemeClr val="tx1"/>
                </a:solidFill>
                <a:latin typeface="+mn-lt"/>
                <a:ea typeface="+mn-ea"/>
                <a:cs typeface="+mn-cs"/>
              </a:rPr>
              <a:t> </a:t>
            </a:r>
            <a:r>
              <a:rPr lang="en-US" sz="1200" kern="1200" baseline="0" dirty="0" err="1">
                <a:solidFill>
                  <a:schemeClr val="tx1"/>
                </a:solidFill>
                <a:latin typeface="+mn-lt"/>
                <a:ea typeface="+mn-ea"/>
                <a:cs typeface="+mn-cs"/>
              </a:rPr>
              <a:t>Tiglin</a:t>
            </a:r>
            <a:r>
              <a:rPr lang="en-US" sz="1200" kern="1200" baseline="0" dirty="0">
                <a:solidFill>
                  <a:schemeClr val="tx1"/>
                </a:solidFill>
                <a:latin typeface="+mn-lt"/>
                <a:ea typeface="+mn-ea"/>
                <a:cs typeface="+mn-cs"/>
              </a:rPr>
              <a:t>. Here I want to walk you through the major steps during Texture tiling.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Texture tiling happens after </a:t>
            </a:r>
            <a:r>
              <a:rPr lang="en-US" sz="1200" kern="1200" dirty="0" err="1">
                <a:solidFill>
                  <a:schemeClr val="tx1"/>
                </a:solidFill>
                <a:latin typeface="+mn-lt"/>
                <a:ea typeface="+mn-ea"/>
                <a:cs typeface="+mn-cs"/>
              </a:rPr>
              <a:t>rasterization</a:t>
            </a:r>
            <a:r>
              <a:rPr lang="en-US" sz="1200" kern="1200" dirty="0">
                <a:solidFill>
                  <a:schemeClr val="tx1"/>
                </a:solidFill>
                <a:latin typeface="+mn-lt"/>
                <a:ea typeface="+mn-ea"/>
                <a:cs typeface="+mn-cs"/>
              </a:rPr>
              <a:t> and before compositing. </a:t>
            </a:r>
            <a:r>
              <a:rPr lang="en-US" sz="1200" kern="1200" dirty="0" err="1">
                <a:solidFill>
                  <a:schemeClr val="tx1"/>
                </a:solidFill>
                <a:latin typeface="+mn-lt"/>
                <a:ea typeface="+mn-ea"/>
                <a:cs typeface="+mn-cs"/>
              </a:rPr>
              <a:t>Rasterization</a:t>
            </a:r>
            <a:r>
              <a:rPr lang="en-US" sz="1200" kern="1200" dirty="0">
                <a:solidFill>
                  <a:schemeClr val="tx1"/>
                </a:solidFill>
                <a:latin typeface="+mn-lt"/>
                <a:ea typeface="+mn-ea"/>
                <a:cs typeface="+mn-cs"/>
              </a:rPr>
              <a:t> generates a rasterized bitmap.</a:t>
            </a:r>
            <a:r>
              <a:rPr lang="en-US" sz="1200" kern="1200" baseline="0" dirty="0">
                <a:solidFill>
                  <a:schemeClr val="tx1"/>
                </a:solidFill>
                <a:latin typeface="+mn-lt"/>
                <a:ea typeface="+mn-ea"/>
                <a:cs typeface="+mn-cs"/>
              </a:rPr>
              <a:t> Then, that bitmap is sent to GPU for compositing. </a:t>
            </a:r>
            <a:r>
              <a:rPr lang="en-US" sz="1200" kern="1200" dirty="0">
                <a:solidFill>
                  <a:schemeClr val="tx1"/>
                </a:solidFill>
                <a:latin typeface="+mn-lt"/>
                <a:ea typeface="+mn-ea"/>
                <a:cs typeface="+mn-cs"/>
              </a:rPr>
              <a:t>After </a:t>
            </a:r>
            <a:r>
              <a:rPr lang="en-US" sz="1200" kern="1200" dirty="0" err="1">
                <a:solidFill>
                  <a:schemeClr val="tx1"/>
                </a:solidFill>
                <a:latin typeface="+mn-lt"/>
                <a:ea typeface="+mn-ea"/>
                <a:cs typeface="+mn-cs"/>
              </a:rPr>
              <a:t>rasterization</a:t>
            </a:r>
            <a:r>
              <a:rPr lang="en-US" sz="1200" kern="1200" dirty="0">
                <a:solidFill>
                  <a:schemeClr val="tx1"/>
                </a:solidFill>
                <a:latin typeface="+mn-lt"/>
                <a:ea typeface="+mn-ea"/>
                <a:cs typeface="+mn-cs"/>
              </a:rPr>
              <a:t>, compositing accesses each texture in both the horizontal and vertical directions. To minimize cache misses during compositing, the graphics driver reads the rasterized bitmap ( 2 ) and converts the bitmap into a tiled texture layout</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Because of this</a:t>
            </a:r>
            <a:r>
              <a:rPr lang="en-US" sz="1200" kern="1200" baseline="0" dirty="0">
                <a:solidFill>
                  <a:schemeClr val="tx1"/>
                </a:solidFill>
                <a:latin typeface="+mn-lt"/>
                <a:ea typeface="+mn-ea"/>
                <a:cs typeface="+mn-cs"/>
              </a:rPr>
              <a:t> high amount of data movement, </a:t>
            </a:r>
            <a:r>
              <a:rPr lang="en-US" sz="1200" kern="1200" dirty="0">
                <a:solidFill>
                  <a:schemeClr val="tx1"/>
                </a:solidFill>
                <a:latin typeface="+mn-lt"/>
                <a:ea typeface="+mn-ea"/>
                <a:cs typeface="+mn-cs"/>
              </a:rPr>
              <a:t>texture tiling is a good candidate for PIM execution. By moving texture tiling to PIM, we</a:t>
            </a:r>
            <a:r>
              <a:rPr lang="en-US" sz="1200" kern="1200" baseline="0" dirty="0">
                <a:solidFill>
                  <a:schemeClr val="tx1"/>
                </a:solidFill>
                <a:latin typeface="+mn-lt"/>
                <a:ea typeface="+mn-ea"/>
                <a:cs typeface="+mn-cs"/>
              </a:rPr>
              <a:t> can let the PIM logic read the bitmap, performs the tiling operation in the memory, and the write it to a location that GPU will access. This </a:t>
            </a:r>
            <a:r>
              <a:rPr lang="en-US" sz="1200" kern="1200" baseline="0" dirty="0" err="1">
                <a:solidFill>
                  <a:schemeClr val="tx1"/>
                </a:solidFill>
                <a:latin typeface="+mn-lt"/>
                <a:ea typeface="+mn-ea"/>
                <a:cs typeface="+mn-cs"/>
              </a:rPr>
              <a:t>wa,y</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we can </a:t>
            </a:r>
            <a:r>
              <a:rPr lang="en-US" sz="1200" kern="1200" dirty="0" err="1">
                <a:solidFill>
                  <a:schemeClr val="tx1"/>
                </a:solidFill>
                <a:latin typeface="+mn-lt"/>
                <a:ea typeface="+mn-ea"/>
                <a:cs typeface="+mn-cs"/>
              </a:rPr>
              <a:t>elimnate</a:t>
            </a:r>
            <a:r>
              <a:rPr lang="en-US" sz="1200" kern="1200" dirty="0">
                <a:solidFill>
                  <a:schemeClr val="tx1"/>
                </a:solidFill>
                <a:latin typeface="+mn-lt"/>
                <a:ea typeface="+mn-ea"/>
                <a:cs typeface="+mn-cs"/>
              </a:rPr>
              <a:t> a significant portion</a:t>
            </a:r>
            <a:r>
              <a:rPr lang="en-US" sz="1200" kern="1200" baseline="0" dirty="0">
                <a:solidFill>
                  <a:schemeClr val="tx1"/>
                </a:solidFill>
                <a:latin typeface="+mn-lt"/>
                <a:ea typeface="+mn-ea"/>
                <a:cs typeface="+mn-cs"/>
              </a:rPr>
              <a:t> of data movement as it happens close to data and avoid moving the texture back and forth between memory and CPU .</a:t>
            </a:r>
            <a:r>
              <a:rPr lang="en-US" sz="1200" kern="1200" dirty="0">
                <a:solidFill>
                  <a:schemeClr val="tx1"/>
                </a:solidFill>
                <a:latin typeface="+mn-lt"/>
                <a:ea typeface="+mn-ea"/>
                <a:cs typeface="+mn-cs"/>
              </a:rPr>
              <a:t> we can free up the CPU ( 5 ) to perform other important compute-intensive tasks in Chrome, such as handling user interaction, executing JavaScript code, or rasterizing other render objects.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3150027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The</a:t>
            </a:r>
            <a:r>
              <a:rPr lang="en-US" baseline="0" dirty="0"/>
              <a:t> next question is whether </a:t>
            </a:r>
            <a:r>
              <a:rPr lang="en-US" sz="1200" kern="1200" dirty="0">
                <a:solidFill>
                  <a:schemeClr val="tx1"/>
                </a:solidFill>
                <a:latin typeface="+mn-lt"/>
                <a:ea typeface="+mn-ea"/>
                <a:cs typeface="+mn-cs"/>
              </a:rPr>
              <a:t>texture tiling is feasible</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to be implemented using PIM in consumer devices. To answer</a:t>
            </a:r>
            <a:r>
              <a:rPr lang="en-US" sz="1200" kern="1200" baseline="0" dirty="0">
                <a:solidFill>
                  <a:schemeClr val="tx1"/>
                </a:solidFill>
                <a:latin typeface="+mn-lt"/>
                <a:ea typeface="+mn-ea"/>
                <a:cs typeface="+mn-cs"/>
              </a:rPr>
              <a:t> that, we analyze the </a:t>
            </a:r>
            <a:r>
              <a:rPr lang="en-US" sz="1200" kern="1200" baseline="0" dirty="0" err="1">
                <a:solidFill>
                  <a:schemeClr val="tx1"/>
                </a:solidFill>
                <a:latin typeface="+mn-lt"/>
                <a:ea typeface="+mn-ea"/>
                <a:cs typeface="+mn-cs"/>
              </a:rPr>
              <a:t>texutre</a:t>
            </a:r>
            <a:r>
              <a:rPr lang="en-US" sz="1200" kern="1200" baseline="0" dirty="0">
                <a:solidFill>
                  <a:schemeClr val="tx1"/>
                </a:solidFill>
                <a:latin typeface="+mn-lt"/>
                <a:ea typeface="+mn-ea"/>
                <a:cs typeface="+mn-cs"/>
              </a:rPr>
              <a:t> tiling in detail and find that</a:t>
            </a:r>
          </a:p>
          <a:p>
            <a:r>
              <a:rPr lang="en-US" sz="1200" kern="1200" dirty="0">
                <a:solidFill>
                  <a:schemeClr val="tx1"/>
                </a:solidFill>
                <a:latin typeface="+mn-lt"/>
                <a:ea typeface="+mn-ea"/>
                <a:cs typeface="+mn-cs"/>
              </a:rPr>
              <a:t>hat texture tiling requires only simple primitives: </a:t>
            </a:r>
            <a:r>
              <a:rPr lang="en-US" sz="1200" kern="1200" dirty="0" err="1">
                <a:solidFill>
                  <a:schemeClr val="tx1"/>
                </a:solidFill>
                <a:latin typeface="+mn-lt"/>
                <a:ea typeface="+mn-ea"/>
                <a:cs typeface="+mn-cs"/>
              </a:rPr>
              <a:t>memcopy</a:t>
            </a:r>
            <a:r>
              <a:rPr lang="en-US" sz="1200" kern="1200" dirty="0">
                <a:solidFill>
                  <a:schemeClr val="tx1"/>
                </a:solidFill>
                <a:latin typeface="+mn-lt"/>
                <a:ea typeface="+mn-ea"/>
                <a:cs typeface="+mn-cs"/>
              </a:rPr>
              <a:t>, bitwise operations, and simple arithmetic operations (e.g., addition).</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These operations can be performed at high performance on our PIM core, and they can easily be implemented as a fixed function PIM accelerator.</a:t>
            </a:r>
          </a:p>
          <a:p>
            <a:r>
              <a:rPr lang="en-US" sz="1200" kern="1200" dirty="0">
                <a:solidFill>
                  <a:schemeClr val="tx1"/>
                </a:solidFill>
                <a:latin typeface="+mn-lt"/>
                <a:ea typeface="+mn-ea"/>
                <a:cs typeface="+mn-cs"/>
              </a:rPr>
              <a:t>Our analysis </a:t>
            </a:r>
            <a:r>
              <a:rPr lang="en-US" sz="1200" kern="1200" dirty="0" err="1">
                <a:solidFill>
                  <a:schemeClr val="tx1"/>
                </a:solidFill>
                <a:latin typeface="+mn-lt"/>
                <a:ea typeface="+mn-ea"/>
                <a:cs typeface="+mn-cs"/>
              </a:rPr>
              <a:t>hsows</a:t>
            </a:r>
            <a:r>
              <a:rPr lang="en-US" sz="1200" kern="1200" dirty="0">
                <a:solidFill>
                  <a:schemeClr val="tx1"/>
                </a:solidFill>
                <a:latin typeface="+mn-lt"/>
                <a:ea typeface="+mn-ea"/>
                <a:cs typeface="+mn-cs"/>
              </a:rPr>
              <a:t> that each</a:t>
            </a:r>
            <a:r>
              <a:rPr lang="en-US" sz="1200" kern="1200" baseline="0" dirty="0">
                <a:solidFill>
                  <a:schemeClr val="tx1"/>
                </a:solidFill>
                <a:latin typeface="+mn-lt"/>
                <a:ea typeface="+mn-ea"/>
                <a:cs typeface="+mn-cs"/>
              </a:rPr>
              <a:t> of them takes less than 10% of the area available per vault, and as a result, both are </a:t>
            </a:r>
            <a:r>
              <a:rPr lang="en-US" sz="1200" kern="1200" dirty="0">
                <a:solidFill>
                  <a:schemeClr val="tx1"/>
                </a:solidFill>
                <a:latin typeface="+mn-lt"/>
                <a:ea typeface="+mn-ea"/>
                <a:cs typeface="+mn-cs"/>
              </a:rPr>
              <a:t>feasible to implement in a consumer device with 3D-stacked memory</a:t>
            </a: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As we explained before our PIM core is </a:t>
            </a:r>
            <a:r>
              <a:rPr lang="mr-IN" sz="1200" kern="1200" dirty="0">
                <a:solidFill>
                  <a:schemeClr val="tx1"/>
                </a:solidFill>
                <a:latin typeface="+mn-lt"/>
                <a:ea typeface="+mn-ea"/>
                <a:cs typeface="+mn-cs"/>
              </a:rPr>
              <a:t>…</a:t>
            </a:r>
            <a:r>
              <a:rPr lang="en-US" sz="1200" kern="1200" dirty="0">
                <a:solidFill>
                  <a:schemeClr val="tx1"/>
                </a:solidFill>
                <a:latin typeface="+mn-lt"/>
                <a:ea typeface="+mn-ea"/>
                <a:cs typeface="+mn-cs"/>
              </a:rPr>
              <a:t>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Our PIM accelerator for texture tiling consists of multiple in-memory tiling units. </a:t>
            </a:r>
          </a:p>
          <a:p>
            <a:r>
              <a:rPr lang="en-US" sz="1200" kern="1200" dirty="0">
                <a:solidFill>
                  <a:schemeClr val="tx1"/>
                </a:solidFill>
                <a:latin typeface="+mn-lt"/>
                <a:ea typeface="+mn-ea"/>
                <a:cs typeface="+mn-cs"/>
              </a:rPr>
              <a:t>Each in-memory tiling unit consists of only a simple ALU, and operates on a single 4 </a:t>
            </a:r>
            <a:r>
              <a:rPr lang="en-US" sz="1200" kern="1200" dirty="0" err="1">
                <a:solidFill>
                  <a:schemeClr val="tx1"/>
                </a:solidFill>
                <a:latin typeface="+mn-lt"/>
                <a:ea typeface="+mn-ea"/>
                <a:cs typeface="+mn-cs"/>
              </a:rPr>
              <a:t>kB</a:t>
            </a:r>
            <a:r>
              <a:rPr lang="en-US" sz="1200" kern="1200" dirty="0">
                <a:solidFill>
                  <a:schemeClr val="tx1"/>
                </a:solidFill>
                <a:latin typeface="+mn-lt"/>
                <a:ea typeface="+mn-ea"/>
                <a:cs typeface="+mn-cs"/>
              </a:rPr>
              <a:t> tile. </a:t>
            </a:r>
          </a:p>
          <a:p>
            <a:r>
              <a:rPr lang="en-US" sz="1200" kern="1200" dirty="0">
                <a:solidFill>
                  <a:schemeClr val="tx1"/>
                </a:solidFill>
                <a:latin typeface="+mn-lt"/>
                <a:ea typeface="+mn-ea"/>
                <a:cs typeface="+mn-cs"/>
              </a:rPr>
              <a:t>We empirically decide to use four in-memory tiling units in each PIM accelerator</a:t>
            </a:r>
          </a:p>
          <a:p>
            <a:endParaRPr lang="en-US" dirty="0"/>
          </a:p>
          <a:p>
            <a:r>
              <a:rPr lang="en-US" sz="1200" kern="1200" dirty="0">
                <a:solidFill>
                  <a:schemeClr val="tx1"/>
                </a:solidFill>
                <a:latin typeface="+mn-lt"/>
                <a:ea typeface="+mn-ea"/>
                <a:cs typeface="+mn-cs"/>
              </a:rPr>
              <a:t>We conclude that the area required for texture tiling PIM logic is small, making the PIM logic feasible to implement in a consumer device with 3D-stacked memory</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829364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We did the same analysis for Color </a:t>
            </a:r>
            <a:r>
              <a:rPr lang="en-US" sz="1200" kern="1200" dirty="0" err="1">
                <a:solidFill>
                  <a:schemeClr val="tx1"/>
                </a:solidFill>
                <a:latin typeface="+mn-lt"/>
                <a:ea typeface="+mn-ea"/>
                <a:cs typeface="+mn-cs"/>
              </a:rPr>
              <a:t>Blitting</a:t>
            </a:r>
            <a:r>
              <a:rPr lang="en-US" sz="1200" kern="1200" dirty="0">
                <a:solidFill>
                  <a:schemeClr val="tx1"/>
                </a:solidFill>
                <a:latin typeface="+mn-lt"/>
                <a:ea typeface="+mn-ea"/>
                <a:cs typeface="+mn-cs"/>
              </a:rPr>
              <a:t>.</a:t>
            </a:r>
            <a:r>
              <a:rPr lang="en-US" sz="1200" kern="1200" baseline="0" dirty="0">
                <a:solidFill>
                  <a:schemeClr val="tx1"/>
                </a:solidFill>
                <a:latin typeface="+mn-lt"/>
                <a:ea typeface="+mn-ea"/>
                <a:cs typeface="+mn-cs"/>
              </a:rPr>
              <a:t> Because of lack of time, I will talk about the key points here. </a:t>
            </a: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Majority</a:t>
            </a:r>
            <a:r>
              <a:rPr lang="en-US" sz="1200" kern="1200" baseline="0" dirty="0">
                <a:solidFill>
                  <a:schemeClr val="tx1"/>
                </a:solidFill>
                <a:latin typeface="+mn-lt"/>
                <a:ea typeface="+mn-ea"/>
                <a:cs typeface="+mn-cs"/>
              </a:rPr>
              <a:t> come from </a:t>
            </a:r>
            <a:r>
              <a:rPr lang="en-US" sz="1200" kern="1200" dirty="0">
                <a:solidFill>
                  <a:schemeClr val="tx1"/>
                </a:solidFill>
                <a:latin typeface="+mn-lt"/>
                <a:ea typeface="+mn-ea"/>
                <a:cs typeface="+mn-cs"/>
              </a:rPr>
              <a:t>its streaming access pattern and the large sizes of the bitmaps (e.g., 1024x1024 pixels).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function</a:t>
            </a:r>
            <a:r>
              <a:rPr lang="en-US" sz="1200" kern="1200" baseline="0" dirty="0">
                <a:solidFill>
                  <a:schemeClr val="tx1"/>
                </a:solidFill>
                <a:effectLst/>
                <a:latin typeface="+mn-lt"/>
                <a:ea typeface="+mn-ea"/>
                <a:cs typeface="+mn-cs"/>
              </a:rPr>
              <a:t> itself require simple computations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359065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So here I just want to wrap up our analysis for page scrolling.</a:t>
            </a:r>
            <a:r>
              <a:rPr lang="en-US" sz="1200" kern="1200" baseline="0" dirty="0">
                <a:solidFill>
                  <a:schemeClr val="tx1"/>
                </a:solidFill>
                <a:latin typeface="+mn-lt"/>
                <a:ea typeface="+mn-ea"/>
                <a:cs typeface="+mn-cs"/>
              </a:rPr>
              <a:t> We found two data intensive functions that account for a significant portion of energy during scrolling. We find that both function can significantly </a:t>
            </a:r>
            <a:r>
              <a:rPr lang="en-US" sz="1200" kern="1200" baseline="0" dirty="0" err="1">
                <a:solidFill>
                  <a:schemeClr val="tx1"/>
                </a:solidFill>
                <a:latin typeface="+mn-lt"/>
                <a:ea typeface="+mn-ea"/>
                <a:cs typeface="+mn-cs"/>
              </a:rPr>
              <a:t>benfti</a:t>
            </a:r>
            <a:r>
              <a:rPr lang="en-US" sz="1200" kern="1200" baseline="0" dirty="0">
                <a:solidFill>
                  <a:schemeClr val="tx1"/>
                </a:solidFill>
                <a:latin typeface="+mn-lt"/>
                <a:ea typeface="+mn-ea"/>
                <a:cs typeface="+mn-cs"/>
              </a:rPr>
              <a:t> from PIM execution. We also find that both functions are simple enough that can be </a:t>
            </a:r>
            <a:r>
              <a:rPr lang="en-US" sz="1200" kern="1200" baseline="0" dirty="0" err="1">
                <a:solidFill>
                  <a:schemeClr val="tx1"/>
                </a:solidFill>
                <a:latin typeface="+mn-lt"/>
                <a:ea typeface="+mn-ea"/>
                <a:cs typeface="+mn-cs"/>
              </a:rPr>
              <a:t>impelemented</a:t>
            </a:r>
            <a:r>
              <a:rPr lang="en-US" sz="1200" kern="1200" baseline="0" dirty="0">
                <a:solidFill>
                  <a:schemeClr val="tx1"/>
                </a:solidFill>
                <a:latin typeface="+mn-lt"/>
                <a:ea typeface="+mn-ea"/>
                <a:cs typeface="+mn-cs"/>
              </a:rPr>
              <a:t> at </a:t>
            </a:r>
            <a:r>
              <a:rPr lang="en-US" sz="1200" kern="1200" baseline="0" dirty="0" err="1">
                <a:solidFill>
                  <a:schemeClr val="tx1"/>
                </a:solidFill>
                <a:latin typeface="+mn-lt"/>
                <a:ea typeface="+mn-ea"/>
                <a:cs typeface="+mn-cs"/>
              </a:rPr>
              <a:t>pim</a:t>
            </a:r>
            <a:r>
              <a:rPr lang="en-US" sz="1200" kern="1200" baseline="0" dirty="0">
                <a:solidFill>
                  <a:schemeClr val="tx1"/>
                </a:solidFill>
                <a:latin typeface="+mn-lt"/>
                <a:ea typeface="+mn-ea"/>
                <a:cs typeface="+mn-cs"/>
              </a:rPr>
              <a:t> logic</a:t>
            </a: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313980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Now let me give you a little bit background on how prior works deal with the PIM coherence.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0626484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Chrome uses a multi-process architecture, where each tab has its own application process for rendering the page displayed in the tab to improve reliability</a:t>
            </a:r>
            <a:r>
              <a:rPr lang="en-US" sz="1200" kern="1200" baseline="0" dirty="0">
                <a:solidFill>
                  <a:schemeClr val="tx1"/>
                </a:solidFill>
                <a:latin typeface="+mn-lt"/>
                <a:ea typeface="+mn-ea"/>
                <a:cs typeface="+mn-cs"/>
              </a:rPr>
              <a:t> and performance.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When a user switches between browser tabs, this triggers two operations: (1) a context switch to the process for the selected tab, and (2) a load operation for the new page.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3413087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There are two primary concerns during tab switching: (1) how fast a new tab loads and becomes interactive, as this directly affects user satisfaction; and (2) memory consumption.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en-US" sz="1200" kern="1200" dirty="0">
                <a:solidFill>
                  <a:schemeClr val="tx1"/>
                </a:solidFill>
                <a:latin typeface="+mn-lt"/>
                <a:ea typeface="+mn-ea"/>
                <a:cs typeface="+mn-cs"/>
              </a:rPr>
              <a:t>Memory consumption is a major concern for three reasons. First, the average memory footprint of a web page has increased significantly in recent years because of increased use of images, JavaScript, and video in modern web pages. </a:t>
            </a:r>
            <a:br>
              <a:rPr lang="en-US" sz="1200" kern="1200" dirty="0">
                <a:solidFill>
                  <a:schemeClr val="tx1"/>
                </a:solidFill>
                <a:latin typeface="+mn-lt"/>
                <a:ea typeface="+mn-ea"/>
                <a:cs typeface="+mn-cs"/>
              </a:rPr>
            </a:br>
            <a:r>
              <a:rPr lang="en-US" sz="1200" kern="1200" dirty="0">
                <a:solidFill>
                  <a:schemeClr val="tx1"/>
                </a:solidFill>
                <a:latin typeface="+mn-lt"/>
                <a:ea typeface="+mn-ea"/>
                <a:cs typeface="+mn-cs"/>
              </a:rPr>
              <a:t>Second</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users tend to open multiple tabs at a time with each tab consuming additional memory. </a:t>
            </a:r>
            <a:br>
              <a:rPr lang="en-US" sz="1200" kern="1200" dirty="0">
                <a:solidFill>
                  <a:schemeClr val="tx1"/>
                </a:solidFill>
                <a:latin typeface="+mn-lt"/>
                <a:ea typeface="+mn-ea"/>
                <a:cs typeface="+mn-cs"/>
              </a:rPr>
            </a:br>
            <a:r>
              <a:rPr lang="en-US" sz="1200" kern="1200" dirty="0">
                <a:solidFill>
                  <a:schemeClr val="tx1"/>
                </a:solidFill>
                <a:latin typeface="+mn-lt"/>
                <a:ea typeface="+mn-ea"/>
                <a:cs typeface="+mn-cs"/>
              </a:rPr>
              <a:t>Third, consumer devices typically have a much lower memory capacity than server or desktop systems, and without careful memory management, Chrome could run out of memory on these systems over time.</a:t>
            </a:r>
            <a:br>
              <a:rPr lang="en-US" sz="1200" kern="1200" dirty="0">
                <a:solidFill>
                  <a:schemeClr val="tx1"/>
                </a:solidFill>
                <a:latin typeface="+mn-lt"/>
                <a:ea typeface="+mn-ea"/>
                <a:cs typeface="+mn-cs"/>
              </a:rPr>
            </a:br>
            <a:br>
              <a:rPr lang="en-US" sz="1200" kern="1200" dirty="0">
                <a:solidFill>
                  <a:schemeClr val="tx1"/>
                </a:solidFill>
                <a:latin typeface="+mn-lt"/>
                <a:ea typeface="+mn-ea"/>
                <a:cs typeface="+mn-cs"/>
              </a:rPr>
            </a:b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256008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Moves between CPU and ZRAM</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There are two primary concerns during tab switching: (1) how fast a new tab loads and becomes interactive, as this directly affects user satisfaction; and (2) memory consumption.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en-US" sz="1200" kern="1200" dirty="0">
                <a:solidFill>
                  <a:schemeClr val="tx1"/>
                </a:solidFill>
                <a:latin typeface="+mn-lt"/>
                <a:ea typeface="+mn-ea"/>
                <a:cs typeface="+mn-cs"/>
              </a:rPr>
              <a:t>Memory consumption is a major concern for three reasons. First, the average memory footprint of a web page has increased significantly in recent years because of increased use of images, JavaScript, and video in modern web pages. </a:t>
            </a:r>
            <a:br>
              <a:rPr lang="en-US" sz="1200" kern="1200" dirty="0">
                <a:solidFill>
                  <a:schemeClr val="tx1"/>
                </a:solidFill>
                <a:latin typeface="+mn-lt"/>
                <a:ea typeface="+mn-ea"/>
                <a:cs typeface="+mn-cs"/>
              </a:rPr>
            </a:br>
            <a:r>
              <a:rPr lang="en-US" sz="1200" kern="1200" dirty="0">
                <a:solidFill>
                  <a:schemeClr val="tx1"/>
                </a:solidFill>
                <a:latin typeface="+mn-lt"/>
                <a:ea typeface="+mn-ea"/>
                <a:cs typeface="+mn-cs"/>
              </a:rPr>
              <a:t>Second</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users tend to open multiple tabs at a time with each tab consuming additional memory. </a:t>
            </a:r>
            <a:br>
              <a:rPr lang="en-US" sz="1200" kern="1200" dirty="0">
                <a:solidFill>
                  <a:schemeClr val="tx1"/>
                </a:solidFill>
                <a:latin typeface="+mn-lt"/>
                <a:ea typeface="+mn-ea"/>
                <a:cs typeface="+mn-cs"/>
              </a:rPr>
            </a:br>
            <a:r>
              <a:rPr lang="en-US" sz="1200" kern="1200" dirty="0">
                <a:solidFill>
                  <a:schemeClr val="tx1"/>
                </a:solidFill>
                <a:latin typeface="+mn-lt"/>
                <a:ea typeface="+mn-ea"/>
                <a:cs typeface="+mn-cs"/>
              </a:rPr>
              <a:t>Third, consumer devices typically have a much lower memory capacity than server or desktop systems, and without careful memory management, Chrome could run out of memory on these systems over time.</a:t>
            </a:r>
            <a:br>
              <a:rPr lang="en-US" sz="1200" kern="1200" dirty="0">
                <a:solidFill>
                  <a:schemeClr val="tx1"/>
                </a:solidFill>
                <a:latin typeface="+mn-lt"/>
                <a:ea typeface="+mn-ea"/>
                <a:cs typeface="+mn-cs"/>
              </a:rPr>
            </a:br>
            <a:br>
              <a:rPr lang="en-US" sz="1200" kern="1200" dirty="0">
                <a:solidFill>
                  <a:schemeClr val="tx1"/>
                </a:solidFill>
                <a:latin typeface="+mn-lt"/>
                <a:ea typeface="+mn-ea"/>
                <a:cs typeface="+mn-cs"/>
              </a:rPr>
            </a:b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9202322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lnSpcReduction="1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Now we want to see if we</a:t>
            </a:r>
            <a:r>
              <a:rPr lang="en-US" sz="1200" kern="1200" baseline="0" dirty="0">
                <a:solidFill>
                  <a:schemeClr val="tx1"/>
                </a:solidFill>
                <a:latin typeface="+mn-lt"/>
                <a:ea typeface="+mn-ea"/>
                <a:cs typeface="+mn-cs"/>
              </a:rPr>
              <a:t> can mitigate data movement cost with PIM. To answer that, lets again take a look at interaction between CPU and memory when CPU wants to swap out N pages. we need to figure out where the data movement happens. Here shows what happens when CPU wants to swap out N inactive pages. </a:t>
            </a:r>
            <a:r>
              <a:rPr lang="en-US" sz="1200" kern="1200" dirty="0">
                <a:solidFill>
                  <a:schemeClr val="tx1"/>
                </a:solidFill>
                <a:latin typeface="+mn-lt"/>
                <a:ea typeface="+mn-ea"/>
                <a:cs typeface="+mn-cs"/>
              </a:rPr>
              <a:t>it first read the inactive page data, compress the data ( 2 ), and write the compressed data to ZRAM. This incur a lot</a:t>
            </a:r>
            <a:r>
              <a:rPr lang="en-US" sz="1200" kern="1200" baseline="0" dirty="0">
                <a:solidFill>
                  <a:schemeClr val="tx1"/>
                </a:solidFill>
                <a:latin typeface="+mn-lt"/>
                <a:ea typeface="+mn-ea"/>
                <a:cs typeface="+mn-cs"/>
              </a:rPr>
              <a:t> of overhead. This operation </a:t>
            </a:r>
            <a:r>
              <a:rPr lang="en-US" sz="1200" kern="1200" dirty="0">
                <a:solidFill>
                  <a:schemeClr val="tx1"/>
                </a:solidFill>
                <a:latin typeface="+mn-lt"/>
                <a:ea typeface="+mn-ea"/>
                <a:cs typeface="+mn-cs"/>
              </a:rPr>
              <a:t>is a good fit for PIM as (1) it cause a large amount of data movement; and (2) compression can be handled in the background, since none of the active tab processes need the data that is being compressed</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Our analysis shows that the compression algorithm</a:t>
            </a:r>
            <a:r>
              <a:rPr lang="en-US" sz="1200" kern="1200" baseline="0" dirty="0">
                <a:solidFill>
                  <a:schemeClr val="tx1"/>
                </a:solidFill>
                <a:latin typeface="+mn-lt"/>
                <a:ea typeface="+mn-ea"/>
                <a:cs typeface="+mn-cs"/>
              </a:rPr>
              <a:t> used by chrome is simple enough that both </a:t>
            </a:r>
            <a:r>
              <a:rPr lang="en-US" sz="1200" kern="1200" baseline="0" dirty="0" err="1">
                <a:solidFill>
                  <a:schemeClr val="tx1"/>
                </a:solidFill>
                <a:latin typeface="+mn-lt"/>
                <a:ea typeface="+mn-ea"/>
                <a:cs typeface="+mn-cs"/>
              </a:rPr>
              <a:t>pim</a:t>
            </a:r>
            <a:r>
              <a:rPr lang="en-US" sz="1200" kern="1200" baseline="0" dirty="0">
                <a:solidFill>
                  <a:schemeClr val="tx1"/>
                </a:solidFill>
                <a:latin typeface="+mn-lt"/>
                <a:ea typeface="+mn-ea"/>
                <a:cs typeface="+mn-cs"/>
              </a:rPr>
              <a:t> core  and </a:t>
            </a:r>
            <a:r>
              <a:rPr lang="mr-IN" sz="1200" kern="1200" baseline="0" dirty="0">
                <a:solidFill>
                  <a:schemeClr val="tx1"/>
                </a:solidFill>
                <a:latin typeface="+mn-lt"/>
                <a:ea typeface="+mn-ea"/>
                <a:cs typeface="+mn-cs"/>
              </a:rPr>
              <a:t>…</a:t>
            </a:r>
            <a:endParaRPr lang="en-US" sz="1200"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To wrap up, we</a:t>
            </a:r>
            <a:r>
              <a:rPr lang="en-US" sz="1200" kern="1200" baseline="0" dirty="0">
                <a:solidFill>
                  <a:schemeClr val="tx1"/>
                </a:solidFill>
                <a:latin typeface="+mn-lt"/>
                <a:ea typeface="+mn-ea"/>
                <a:cs typeface="+mn-cs"/>
              </a:rPr>
              <a:t> found that a lot of data movement happens during tab switching as chrome tries to compress and decompress tabs. We find that both compression and decompression can significantly benefit from PIM execution and are feasible to be implemented at PIM logic</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Now on</a:t>
            </a:r>
            <a:r>
              <a:rPr lang="en-US" sz="1200" kern="1200" baseline="0" dirty="0">
                <a:solidFill>
                  <a:schemeClr val="tx1"/>
                </a:solidFill>
                <a:latin typeface="+mn-lt"/>
                <a:ea typeface="+mn-ea"/>
                <a:cs typeface="+mn-cs"/>
              </a:rPr>
              <a:t> the right </a:t>
            </a:r>
            <a:r>
              <a:rPr lang="en-US" sz="1200" kern="1200" dirty="0">
                <a:solidFill>
                  <a:schemeClr val="tx1"/>
                </a:solidFill>
                <a:latin typeface="+mn-lt"/>
                <a:ea typeface="+mn-ea"/>
                <a:cs typeface="+mn-cs"/>
              </a:rPr>
              <a:t>what happens when we offload compression to PIM. In this case, the CPU only informs the PIM logic about the pages that need to be swapped out, and the PIM logic operates on the uncompressed page data that is already in memory. This (1) eliminates the off-chip page data movement that took place during CPU-based compression, and (2) frees up the CPU to perform other tasks while PIM performs compression in the background. We observe a similar behavior during decompression.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1252073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To wrap up, we</a:t>
            </a:r>
            <a:r>
              <a:rPr lang="en-US" sz="1200" kern="1200" baseline="0" dirty="0">
                <a:solidFill>
                  <a:schemeClr val="tx1"/>
                </a:solidFill>
                <a:latin typeface="+mn-lt"/>
                <a:ea typeface="+mn-ea"/>
                <a:cs typeface="+mn-cs"/>
              </a:rPr>
              <a:t> found that a lot of data movement happens during tab switching as chrome tries to compress and decompress tabs. We find that both compression and decompression can significantly benefit from PIM execution and are feasible to be implemented at PIM logic</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1508161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8238001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542111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5747513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1071264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6508925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3821606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We also analyze video play back and video capture. We take a look at energy consumption when vp9 decider is </a:t>
            </a:r>
            <a:r>
              <a:rPr lang="en-US" sz="1200" kern="1200" dirty="0" err="1">
                <a:solidFill>
                  <a:schemeClr val="tx1"/>
                </a:solidFill>
                <a:latin typeface="+mn-lt"/>
                <a:ea typeface="+mn-ea"/>
                <a:cs typeface="+mn-cs"/>
              </a:rPr>
              <a:t>yaed</a:t>
            </a:r>
            <a:r>
              <a:rPr lang="en-US" sz="1200" kern="1200" dirty="0">
                <a:solidFill>
                  <a:schemeClr val="tx1"/>
                </a:solidFill>
                <a:latin typeface="+mn-lt"/>
                <a:ea typeface="+mn-ea"/>
                <a:cs typeface="+mn-cs"/>
              </a:rPr>
              <a:t> to playback a </a:t>
            </a:r>
            <a:r>
              <a:rPr lang="en-US" sz="1200" kern="1200" dirty="0" err="1">
                <a:solidFill>
                  <a:schemeClr val="tx1"/>
                </a:solidFill>
                <a:latin typeface="+mn-lt"/>
                <a:ea typeface="+mn-ea"/>
                <a:cs typeface="+mn-cs"/>
              </a:rPr>
              <a:t>netflix</a:t>
            </a:r>
            <a:r>
              <a:rPr lang="en-US" sz="1200" kern="1200" dirty="0">
                <a:solidFill>
                  <a:schemeClr val="tx1"/>
                </a:solidFill>
                <a:latin typeface="+mn-lt"/>
                <a:ea typeface="+mn-ea"/>
                <a:cs typeface="+mn-cs"/>
              </a:rPr>
              <a:t> film, and when vp9 </a:t>
            </a:r>
            <a:r>
              <a:rPr lang="en-US" sz="1200" kern="1200" dirty="0" err="1">
                <a:solidFill>
                  <a:schemeClr val="tx1"/>
                </a:solidFill>
                <a:latin typeface="+mn-lt"/>
                <a:ea typeface="+mn-ea"/>
                <a:cs typeface="+mn-cs"/>
              </a:rPr>
              <a:t>wncoder</a:t>
            </a:r>
            <a:r>
              <a:rPr lang="en-US" sz="1200" kern="1200" dirty="0">
                <a:solidFill>
                  <a:schemeClr val="tx1"/>
                </a:solidFill>
                <a:latin typeface="+mn-lt"/>
                <a:ea typeface="+mn-ea"/>
                <a:cs typeface="+mn-cs"/>
              </a:rPr>
              <a:t> is used to do real-time encoding of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We find that for both of these workloads data </a:t>
            </a:r>
            <a:r>
              <a:rPr lang="en-US" sz="1200" kern="1200" dirty="0" err="1">
                <a:solidFill>
                  <a:schemeClr val="tx1"/>
                </a:solidFill>
                <a:latin typeface="+mn-lt"/>
                <a:ea typeface="+mn-ea"/>
                <a:cs typeface="+mn-cs"/>
              </a:rPr>
              <a:t>movemwnt</a:t>
            </a:r>
            <a:r>
              <a:rPr lang="en-US" sz="1200" kern="1200" dirty="0">
                <a:solidFill>
                  <a:schemeClr val="tx1"/>
                </a:solidFill>
                <a:latin typeface="+mn-lt"/>
                <a:ea typeface="+mn-ea"/>
                <a:cs typeface="+mn-cs"/>
              </a:rPr>
              <a:t> is a major contributor to the total system </a:t>
            </a:r>
            <a:r>
              <a:rPr lang="en-US" sz="1200" kern="1200" dirty="0" err="1">
                <a:solidFill>
                  <a:schemeClr val="tx1"/>
                </a:solidFill>
                <a:latin typeface="+mn-lt"/>
                <a:ea typeface="+mn-ea"/>
                <a:cs typeface="+mn-cs"/>
              </a:rPr>
              <a:t>enery</a:t>
            </a:r>
            <a:r>
              <a:rPr lang="en-US" sz="1200" kern="1200" dirty="0">
                <a:solidFill>
                  <a:schemeClr val="tx1"/>
                </a:solidFill>
                <a:latin typeface="+mn-lt"/>
                <a:ea typeface="+mn-ea"/>
                <a:cs typeface="+mn-cs"/>
              </a:rPr>
              <a:t>.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When we dog deeper we find that they are simple functions in decoding and encoding pipeline that generate the majority of </a:t>
            </a:r>
            <a:r>
              <a:rPr lang="en-US" sz="1200" kern="1200" dirty="0" err="1">
                <a:solidFill>
                  <a:schemeClr val="tx1"/>
                </a:solidFill>
                <a:latin typeface="+mn-lt"/>
                <a:ea typeface="+mn-ea"/>
                <a:cs typeface="+mn-cs"/>
              </a:rPr>
              <a:t>dara</a:t>
            </a:r>
            <a:r>
              <a:rPr lang="en-US" sz="1200" kern="1200" dirty="0">
                <a:solidFill>
                  <a:schemeClr val="tx1"/>
                </a:solidFill>
                <a:latin typeface="+mn-lt"/>
                <a:ea typeface="+mn-ea"/>
                <a:cs typeface="+mn-cs"/>
              </a:rPr>
              <a:t> movement.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Please refer to the paper for more detail.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394266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and then analyzing the benefit of PIM in our simulator</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1471104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make another </a:t>
            </a:r>
            <a:r>
              <a:rPr lang="en-US" dirty="0" err="1"/>
              <a:t>obsrevation</a:t>
            </a:r>
            <a:r>
              <a:rPr lang="en-US" dirty="0"/>
              <a:t> that using PIM accelerator provide</a:t>
            </a:r>
            <a:r>
              <a:rPr lang="en-US" baseline="0" dirty="0"/>
              <a:t> limited energy reduction over PIM core, for some of these workloads, such as texture tiling. This is </a:t>
            </a:r>
            <a:r>
              <a:rPr lang="en-US" baseline="0" dirty="0" err="1"/>
              <a:t>becase</a:t>
            </a:r>
            <a:r>
              <a:rPr lang="en-US" baseline="0" dirty="0"/>
              <a:t> these kernels are data intensive and have low </a:t>
            </a:r>
            <a:r>
              <a:rPr lang="en-US" baseline="0" dirty="0" err="1"/>
              <a:t>ocmputational</a:t>
            </a:r>
            <a:r>
              <a:rPr lang="en-US" baseline="0" dirty="0"/>
              <a:t> </a:t>
            </a:r>
            <a:r>
              <a:rPr lang="en-US" baseline="0" dirty="0" err="1"/>
              <a:t>compleity</a:t>
            </a:r>
            <a:r>
              <a:rPr lang="en-US" baseline="0" dirty="0"/>
              <a:t>, and as a result, using fixed function accelerator does not provide significant energy reduction over the PIM core.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3679359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PIM-Core and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significantly outperform CPU-Only across all kernels, improving performance</a:t>
            </a:r>
            <a:r>
              <a:rPr lang="en-US" sz="1200" kern="1200" baseline="0" dirty="0">
                <a:solidFill>
                  <a:schemeClr val="tx1"/>
                </a:solidFill>
                <a:latin typeface="+mn-lt"/>
                <a:ea typeface="+mn-ea"/>
                <a:cs typeface="+mn-cs"/>
              </a:rPr>
              <a:t> by </a:t>
            </a:r>
            <a:r>
              <a:rPr lang="mr-IN" sz="1200" kern="1200" baseline="0" dirty="0">
                <a:solidFill>
                  <a:schemeClr val="tx1"/>
                </a:solidFill>
                <a:latin typeface="+mn-lt"/>
                <a:ea typeface="+mn-ea"/>
                <a:cs typeface="+mn-cs"/>
              </a:rPr>
              <a:t>…</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This </a:t>
            </a:r>
            <a:r>
              <a:rPr lang="en-US" sz="1200" kern="1200" dirty="0" err="1">
                <a:solidFill>
                  <a:schemeClr val="tx1"/>
                </a:solidFill>
                <a:latin typeface="+mn-lt"/>
                <a:ea typeface="+mn-ea"/>
                <a:cs typeface="+mn-cs"/>
              </a:rPr>
              <a:t>perfomance</a:t>
            </a:r>
            <a:r>
              <a:rPr lang="en-US" sz="1200" kern="1200" dirty="0">
                <a:solidFill>
                  <a:schemeClr val="tx1"/>
                </a:solidFill>
                <a:latin typeface="+mn-lt"/>
                <a:ea typeface="+mn-ea"/>
                <a:cs typeface="+mn-cs"/>
              </a:rPr>
              <a:t> benefit come from higher bandwidth and lower access latency of 3D-stacked memory, because all of these kernels are data intensive. </a:t>
            </a:r>
          </a:p>
          <a:p>
            <a:r>
              <a:rPr lang="en-US" sz="1200" kern="1200" dirty="0">
                <a:solidFill>
                  <a:schemeClr val="tx1"/>
                </a:solidFill>
                <a:latin typeface="+mn-lt"/>
                <a:ea typeface="+mn-ea"/>
                <a:cs typeface="+mn-cs"/>
              </a:rPr>
              <a:t>Performance improvement</a:t>
            </a:r>
            <a:r>
              <a:rPr lang="en-US" sz="1200" kern="1200" baseline="0" dirty="0">
                <a:solidFill>
                  <a:schemeClr val="tx1"/>
                </a:solidFill>
                <a:latin typeface="+mn-lt"/>
                <a:ea typeface="+mn-ea"/>
                <a:cs typeface="+mn-cs"/>
              </a:rPr>
              <a:t> of PIM-</a:t>
            </a:r>
            <a:r>
              <a:rPr lang="en-US" sz="1200" kern="1200" baseline="0" dirty="0" err="1">
                <a:solidFill>
                  <a:schemeClr val="tx1"/>
                </a:solidFill>
                <a:latin typeface="+mn-lt"/>
                <a:ea typeface="+mn-ea"/>
                <a:cs typeface="+mn-cs"/>
              </a:rPr>
              <a:t>acc</a:t>
            </a:r>
            <a:r>
              <a:rPr lang="en-US" sz="1200" kern="1200" baseline="0" dirty="0">
                <a:solidFill>
                  <a:schemeClr val="tx1"/>
                </a:solidFill>
                <a:latin typeface="+mn-lt"/>
                <a:ea typeface="+mn-ea"/>
                <a:cs typeface="+mn-cs"/>
              </a:rPr>
              <a:t> over PIM-core </a:t>
            </a:r>
            <a:r>
              <a:rPr lang="en-US" sz="1200" kern="1200" baseline="0" dirty="0" err="1">
                <a:solidFill>
                  <a:schemeClr val="tx1"/>
                </a:solidFill>
                <a:latin typeface="+mn-lt"/>
                <a:ea typeface="+mn-ea"/>
                <a:cs typeface="+mn-cs"/>
              </a:rPr>
              <a:t>differes</a:t>
            </a:r>
            <a:r>
              <a:rPr lang="en-US" sz="1200" kern="1200" baseline="0" dirty="0">
                <a:solidFill>
                  <a:schemeClr val="tx1"/>
                </a:solidFill>
                <a:latin typeface="+mn-lt"/>
                <a:ea typeface="+mn-ea"/>
                <a:cs typeface="+mn-cs"/>
              </a:rPr>
              <a:t> across different workloads. </a:t>
            </a:r>
            <a:r>
              <a:rPr lang="en-US" sz="1200" kern="1200" dirty="0">
                <a:solidFill>
                  <a:schemeClr val="tx1"/>
                </a:solidFill>
                <a:latin typeface="+mn-lt"/>
                <a:ea typeface="+mn-ea"/>
                <a:cs typeface="+mn-cs"/>
              </a:rPr>
              <a:t>In some cases</a:t>
            </a:r>
            <a:r>
              <a:rPr lang="en-US" sz="1200" kern="1200" baseline="0" dirty="0">
                <a:solidFill>
                  <a:schemeClr val="tx1"/>
                </a:solidFill>
                <a:latin typeface="+mn-lt"/>
                <a:ea typeface="+mn-ea"/>
                <a:cs typeface="+mn-cs"/>
              </a:rPr>
              <a:t> such as Texture Tiling, </a:t>
            </a:r>
            <a:r>
              <a:rPr lang="en-US" sz="1200" kern="1200" dirty="0">
                <a:solidFill>
                  <a:schemeClr val="tx1"/>
                </a:solidFill>
                <a:latin typeface="+mn-lt"/>
                <a:ea typeface="+mn-ea"/>
                <a:cs typeface="+mn-cs"/>
              </a:rPr>
              <a:t>the performance improvement of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over PIM-Core is limited by the low computational complexity of these two kernels. But</a:t>
            </a:r>
            <a:r>
              <a:rPr lang="en-US" sz="1200" kern="1200" baseline="0" dirty="0">
                <a:solidFill>
                  <a:schemeClr val="tx1"/>
                </a:solidFill>
                <a:latin typeface="+mn-lt"/>
                <a:ea typeface="+mn-ea"/>
                <a:cs typeface="+mn-cs"/>
              </a:rPr>
              <a:t> there are other cases, such as</a:t>
            </a:r>
            <a:r>
              <a:rPr lang="en-US" sz="1200" kern="1200" dirty="0">
                <a:solidFill>
                  <a:schemeClr val="tx1"/>
                </a:solidFill>
                <a:latin typeface="+mn-lt"/>
                <a:ea typeface="+mn-ea"/>
                <a:cs typeface="+mn-cs"/>
              </a:rPr>
              <a:t> compression that benefit significantly from using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over PIM-Core in terms of performance, because these kernels are more compute-intensive and less data-intensive compared to texture tiling and.</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1986656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329427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1176202611"/>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2225563168"/>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3072845242"/>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644812070"/>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1718689315"/>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2735493282"/>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266402226"/>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1337623389"/>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3354859521"/>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128693446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1255893421"/>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1128237529"/>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6BE2F3F5-414B-CC44-8EA3-B6D04B3D04AB}" type="slidenum">
              <a:rPr lang="en-US"/>
              <a:pPr/>
              <a:t>‹#›</a:t>
            </a:fld>
            <a:endParaRPr lang="en-US"/>
          </a:p>
        </p:txBody>
      </p:sp>
    </p:spTree>
    <p:extLst>
      <p:ext uri="{BB962C8B-B14F-4D97-AF65-F5344CB8AC3E}">
        <p14:creationId xmlns:p14="http://schemas.microsoft.com/office/powerpoint/2010/main" val="3305853716"/>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481389B1-16D0-EE4E-960B-3BEB333B27E2}" type="slidenum">
              <a:rPr lang="en-US"/>
              <a:pPr/>
              <a:t>‹#›</a:t>
            </a:fld>
            <a:endParaRPr lang="en-US"/>
          </a:p>
        </p:txBody>
      </p:sp>
    </p:spTree>
    <p:extLst>
      <p:ext uri="{BB962C8B-B14F-4D97-AF65-F5344CB8AC3E}">
        <p14:creationId xmlns:p14="http://schemas.microsoft.com/office/powerpoint/2010/main" val="959071660"/>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3E9BDA06-07DC-5C48-A1E0-AA66FEC98657}" type="slidenum">
              <a:rPr lang="en-US"/>
              <a:pPr/>
              <a:t>‹#›</a:t>
            </a:fld>
            <a:endParaRPr lang="en-US"/>
          </a:p>
        </p:txBody>
      </p:sp>
    </p:spTree>
    <p:extLst>
      <p:ext uri="{BB962C8B-B14F-4D97-AF65-F5344CB8AC3E}">
        <p14:creationId xmlns:p14="http://schemas.microsoft.com/office/powerpoint/2010/main" val="2137641524"/>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C977DB28-08B6-0549-88E7-35948C426338}" type="slidenum">
              <a:rPr lang="en-US"/>
              <a:pPr/>
              <a:t>‹#›</a:t>
            </a:fld>
            <a:endParaRPr lang="en-US"/>
          </a:p>
        </p:txBody>
      </p:sp>
    </p:spTree>
    <p:extLst>
      <p:ext uri="{BB962C8B-B14F-4D97-AF65-F5344CB8AC3E}">
        <p14:creationId xmlns:p14="http://schemas.microsoft.com/office/powerpoint/2010/main" val="4206394451"/>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C0CAE939-8EA9-2243-ADF7-6094C42F4987}" type="slidenum">
              <a:rPr lang="en-US"/>
              <a:pPr/>
              <a:t>‹#›</a:t>
            </a:fld>
            <a:endParaRPr lang="en-US"/>
          </a:p>
        </p:txBody>
      </p:sp>
    </p:spTree>
    <p:extLst>
      <p:ext uri="{BB962C8B-B14F-4D97-AF65-F5344CB8AC3E}">
        <p14:creationId xmlns:p14="http://schemas.microsoft.com/office/powerpoint/2010/main" val="146205730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3262138-1B09-F642-8222-426640992E37}" type="slidenum">
              <a:rPr lang="en-US"/>
              <a:pPr/>
              <a:t>‹#›</a:t>
            </a:fld>
            <a:endParaRPr lang="en-US"/>
          </a:p>
        </p:txBody>
      </p:sp>
    </p:spTree>
    <p:extLst>
      <p:ext uri="{BB962C8B-B14F-4D97-AF65-F5344CB8AC3E}">
        <p14:creationId xmlns:p14="http://schemas.microsoft.com/office/powerpoint/2010/main" val="2719283124"/>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D9C8C8D5-D445-2D41-A2FD-8E68842A0742}" type="slidenum">
              <a:rPr lang="en-US"/>
              <a:pPr/>
              <a:t>‹#›</a:t>
            </a:fld>
            <a:endParaRPr lang="en-US"/>
          </a:p>
        </p:txBody>
      </p:sp>
    </p:spTree>
    <p:extLst>
      <p:ext uri="{BB962C8B-B14F-4D97-AF65-F5344CB8AC3E}">
        <p14:creationId xmlns:p14="http://schemas.microsoft.com/office/powerpoint/2010/main" val="1370949351"/>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9B1FAFC-66EF-4846-98A6-559425C3394A}" type="slidenum">
              <a:rPr lang="en-US"/>
              <a:pPr/>
              <a:t>‹#›</a:t>
            </a:fld>
            <a:endParaRPr lang="en-US"/>
          </a:p>
        </p:txBody>
      </p:sp>
    </p:spTree>
    <p:extLst>
      <p:ext uri="{BB962C8B-B14F-4D97-AF65-F5344CB8AC3E}">
        <p14:creationId xmlns:p14="http://schemas.microsoft.com/office/powerpoint/2010/main" val="3058962814"/>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0C9A56C-4756-3143-8181-96B548DA8A29}" type="slidenum">
              <a:rPr lang="en-US"/>
              <a:pPr/>
              <a:t>‹#›</a:t>
            </a:fld>
            <a:endParaRPr lang="en-US"/>
          </a:p>
        </p:txBody>
      </p:sp>
    </p:spTree>
    <p:extLst>
      <p:ext uri="{BB962C8B-B14F-4D97-AF65-F5344CB8AC3E}">
        <p14:creationId xmlns:p14="http://schemas.microsoft.com/office/powerpoint/2010/main" val="3029851912"/>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0D6185A4-7415-884D-A684-DD5FF96CBBBF}" type="slidenum">
              <a:rPr lang="en-US"/>
              <a:pPr/>
              <a:t>‹#›</a:t>
            </a:fld>
            <a:endParaRPr lang="en-US"/>
          </a:p>
        </p:txBody>
      </p:sp>
    </p:spTree>
    <p:extLst>
      <p:ext uri="{BB962C8B-B14F-4D97-AF65-F5344CB8AC3E}">
        <p14:creationId xmlns:p14="http://schemas.microsoft.com/office/powerpoint/2010/main" val="785243517"/>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545861B0-9273-824B-872E-D66F32C7CA5F}" type="slidenum">
              <a:rPr lang="en-US"/>
              <a:pPr/>
              <a:t>‹#›</a:t>
            </a:fld>
            <a:endParaRPr lang="en-US"/>
          </a:p>
        </p:txBody>
      </p:sp>
    </p:spTree>
    <p:extLst>
      <p:ext uri="{BB962C8B-B14F-4D97-AF65-F5344CB8AC3E}">
        <p14:creationId xmlns:p14="http://schemas.microsoft.com/office/powerpoint/2010/main" val="315354585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A0833E1B-F24B-9F49-8CF4-40DEEF8367B8}" type="slidenum">
              <a:rPr lang="en-US"/>
              <a:pPr/>
              <a:t>‹#›</a:t>
            </a:fld>
            <a:endParaRPr lang="en-US"/>
          </a:p>
        </p:txBody>
      </p:sp>
    </p:spTree>
    <p:extLst>
      <p:ext uri="{BB962C8B-B14F-4D97-AF65-F5344CB8AC3E}">
        <p14:creationId xmlns:p14="http://schemas.microsoft.com/office/powerpoint/2010/main" val="2296013879"/>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127648336"/>
      </p:ext>
    </p:extLst>
  </p:cSld>
  <p:clrMapOvr>
    <a:masterClrMapping/>
  </p:clrMapOvr>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574409365"/>
      </p:ext>
    </p:extLst>
  </p:cSld>
  <p:clrMapOvr>
    <a:masterClrMapping/>
  </p:clrMapOvr>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922284687"/>
      </p:ext>
    </p:extLst>
  </p:cSld>
  <p:clrMapOvr>
    <a:masterClrMapping/>
  </p:clrMapOvr>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17325218"/>
      </p:ext>
    </p:extLst>
  </p:cSld>
  <p:clrMapOvr>
    <a:masterClrMapping/>
  </p:clrMapOvr>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1267063346"/>
      </p:ext>
    </p:extLst>
  </p:cSld>
  <p:clrMapOvr>
    <a:masterClrMapping/>
  </p:clrMapOvr>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268328824"/>
      </p:ext>
    </p:extLst>
  </p:cSld>
  <p:clrMapOvr>
    <a:masterClrMapping/>
  </p:clrMapOvr>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661899907"/>
      </p:ext>
    </p:extLst>
  </p:cSld>
  <p:clrMapOvr>
    <a:masterClrMapping/>
  </p:clrMapOvr>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19158762"/>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2743735403"/>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335995463"/>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597273031"/>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59548188"/>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5/11/19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5/11/19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5/11/19</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5/11/19</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5/11/19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5/11/19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5/11/19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5/11/19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5/11/19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5/11/19</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5/11/19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5/11/19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2019. 5. 11.</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2019. 5. 11.</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2019. 5. 11.</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2019. 5. 11.</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2019. 5. 11.</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2019. 5. 11.</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2019. 5. 11.</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3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3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7436890"/>
      </p:ext>
    </p:extLst>
  </p:cSld>
  <p:clrMapOvr>
    <a:masterClrMapping/>
  </p:clrMapOvr>
  <p:transition/>
</p:sldLayout>
</file>

<file path=ppt/slideLayouts/slideLayout3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83556414"/>
      </p:ext>
    </p:extLst>
  </p:cSld>
  <p:clrMapOvr>
    <a:masterClrMapping/>
  </p:clrMapOvr>
  <p:transition/>
</p:sldLayout>
</file>

<file path=ppt/slideLayouts/slideLayout3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6107123"/>
      </p:ext>
    </p:extLst>
  </p:cSld>
  <p:clrMapOvr>
    <a:masterClrMapping/>
  </p:clrMapOvr>
  <p:transition/>
</p:sldLayout>
</file>

<file path=ppt/slideLayouts/slideLayout3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2507294"/>
      </p:ext>
    </p:extLst>
  </p:cSld>
  <p:clrMapOvr>
    <a:masterClrMapping/>
  </p:clrMapOvr>
  <p:transition/>
</p:sldLayout>
</file>

<file path=ppt/slideLayouts/slideLayout3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367535"/>
      </p:ext>
    </p:extLst>
  </p:cSld>
  <p:clrMapOvr>
    <a:masterClrMapping/>
  </p:clrMapOvr>
  <p:transition/>
</p:sldLayout>
</file>

<file path=ppt/slideLayouts/slideLayout3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6490346"/>
      </p:ext>
    </p:extLst>
  </p:cSld>
  <p:clrMapOvr>
    <a:masterClrMapping/>
  </p:clrMapOvr>
  <p:transition/>
</p:sldLayout>
</file>

<file path=ppt/slideLayouts/slideLayout3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00718922"/>
      </p:ext>
    </p:extLst>
  </p:cSld>
  <p:clrMapOvr>
    <a:masterClrMapping/>
  </p:clrMapOvr>
  <p:transition/>
</p:sldLayout>
</file>

<file path=ppt/slideLayouts/slideLayout3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30442448"/>
      </p:ext>
    </p:extLst>
  </p:cSld>
  <p:clrMapOvr>
    <a:masterClrMapping/>
  </p:clrMapOvr>
  <p:transition/>
</p:sldLayout>
</file>

<file path=ppt/slideLayouts/slideLayout3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3044831"/>
      </p:ext>
    </p:extLst>
  </p:cSld>
  <p:clrMapOvr>
    <a:masterClrMapping/>
  </p:clrMapOvr>
  <p:transition/>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8966302"/>
      </p:ext>
    </p:extLst>
  </p:cSld>
  <p:clrMapOvr>
    <a:masterClrMapping/>
  </p:clrMapOvr>
  <p:transition/>
</p:sldLayout>
</file>

<file path=ppt/slideLayouts/slideLayout3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630169"/>
      </p:ext>
    </p:extLst>
  </p:cSld>
  <p:clrMapOvr>
    <a:masterClrMapping/>
  </p:clrMapOvr>
  <p:transition/>
</p:sldLayout>
</file>

<file path=ppt/slideLayouts/slideLayout3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6882950"/>
      </p:ext>
    </p:extLst>
  </p:cSld>
  <p:clrMapOvr>
    <a:masterClrMapping/>
  </p:clrMapOvr>
  <p:transition/>
</p:sldLayout>
</file>

<file path=ppt/slideLayouts/slideLayout3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3237204"/>
      </p:ext>
    </p:extLst>
  </p:cSld>
  <p:clrMapOvr>
    <a:masterClrMapping/>
  </p:clrMapOvr>
  <p:transition/>
</p:sldLayout>
</file>

<file path=ppt/slideLayouts/slideLayout3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32633694"/>
      </p:ext>
    </p:extLst>
  </p:cSld>
  <p:clrMapOvr>
    <a:masterClrMapping/>
  </p:clrMapOvr>
  <p:transition/>
</p:sldLayout>
</file>

<file path=ppt/slideLayouts/slideLayout3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42481294"/>
      </p:ext>
    </p:extLst>
  </p:cSld>
  <p:clrMapOvr>
    <a:masterClrMapping/>
  </p:clrMapOvr>
  <p:transition/>
</p:sldLayout>
</file>

<file path=ppt/slideLayouts/slideLayout3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7182229"/>
      </p:ext>
    </p:extLst>
  </p:cSld>
  <p:clrMapOvr>
    <a:masterClrMapping/>
  </p:clrMapOvr>
  <p:transition/>
</p:sldLayout>
</file>

<file path=ppt/slideLayouts/slideLayout3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0130002"/>
      </p:ext>
    </p:extLst>
  </p:cSld>
  <p:clrMapOvr>
    <a:masterClrMapping/>
  </p:clrMapOvr>
  <p:transition/>
</p:sldLayout>
</file>

<file path=ppt/slideLayouts/slideLayout3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2021375"/>
      </p:ext>
    </p:extLst>
  </p:cSld>
  <p:clrMapOvr>
    <a:masterClrMapping/>
  </p:clrMapOvr>
  <p:transition/>
</p:sldLayout>
</file>

<file path=ppt/slideLayouts/slideLayout3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63526165"/>
      </p:ext>
    </p:extLst>
  </p:cSld>
  <p:clrMapOvr>
    <a:masterClrMapping/>
  </p:clrMapOvr>
  <p:transition/>
</p:sldLayout>
</file>

<file path=ppt/slideLayouts/slideLayout3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3560320"/>
      </p:ext>
    </p:extLst>
  </p:cSld>
  <p:clrMapOvr>
    <a:masterClrMapping/>
  </p:clrMapOvr>
  <p:transition/>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0861716"/>
      </p:ext>
    </p:extLst>
  </p:cSld>
  <p:clrMapOvr>
    <a:masterClrMapping/>
  </p:clrMapOvr>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81762687"/>
      </p:ext>
    </p:extLst>
  </p:cSld>
  <p:clrMapOvr>
    <a:masterClrMapping/>
  </p:clrMapOvr>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070996"/>
      </p:ext>
    </p:extLst>
  </p:cSld>
  <p:clrMapOvr>
    <a:masterClrMapping/>
  </p:clrMapOvr>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3963725"/>
      </p:ext>
    </p:extLst>
  </p:cSld>
  <p:clrMapOvr>
    <a:masterClrMapping/>
  </p:clrMapOvr>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3795305"/>
      </p:ext>
    </p:extLst>
  </p:cSld>
  <p:clrMapOvr>
    <a:masterClrMapping/>
  </p:clrMapOvr>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6716793"/>
      </p:ext>
    </p:extLst>
  </p:cSld>
  <p:clrMapOvr>
    <a:masterClrMapping/>
  </p:clrMapOvr>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3507689"/>
      </p:ext>
    </p:extLst>
  </p:cSld>
  <p:clrMapOvr>
    <a:masterClrMapping/>
  </p:clrMapOvr>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5121779"/>
      </p:ext>
    </p:extLst>
  </p:cSld>
  <p:clrMapOvr>
    <a:masterClrMapping/>
  </p:clrMapOvr>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865755"/>
      </p:ext>
    </p:extLst>
  </p:cSld>
  <p:clrMapOvr>
    <a:masterClrMapping/>
  </p:clrMapOvr>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0753916"/>
      </p:ext>
    </p:extLst>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1838455"/>
      </p:ext>
    </p:extLst>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2161810"/>
      </p:ext>
    </p:extLst>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84323238"/>
      </p:ext>
    </p:extLst>
  </p:cSld>
  <p:clrMapOvr>
    <a:masterClrMapping/>
  </p:clrMapOvr>
  <p:transition/>
</p:sldLayout>
</file>

<file path=ppt/slideLayouts/slideLayout3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06580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078901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07888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49952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93305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70268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57177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44890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096452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939708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076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379.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5/11/19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0.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5/11/19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5/11/19</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5/11/19</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5/11/19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5/11/19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5/11/19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5/11/19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5/11/19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5/11/19</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5/11/19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5/11/19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a:xfrm>
            <a:off x="8077200" y="6340475"/>
            <a:ext cx="685800" cy="365125"/>
          </a:xfrm>
        </p:spPr>
        <p:txBody>
          <a:bodyPr wrap="square" numCol="1" anchorCtr="0" compatLnSpc="1">
            <a:prstTxWarp prst="textNoShape">
              <a:avLst/>
            </a:prstTxWarp>
          </a:bodyPr>
          <a:lstStyle>
            <a:lvl1pPr fontAlgn="base">
              <a:spcBef>
                <a:spcPct val="0"/>
              </a:spcBef>
              <a:spcAft>
                <a:spcPct val="0"/>
              </a:spcAft>
              <a:defRPr sz="2000">
                <a:solidFill>
                  <a:srgbClr val="898989"/>
                </a:solidFill>
                <a:latin typeface="Cambria Math" charset="0"/>
                <a:ea typeface="ＭＳ Ｐゴシック" charset="0"/>
                <a:cs typeface="Cambria Math" charset="0"/>
              </a:defRPr>
            </a:lvl1pPr>
          </a:lstStyle>
          <a:p>
            <a:fld id="{2F9AB1DC-1F54-3E4A-95A3-3C4F38B38287}" type="slidenum">
              <a:rPr lang="en-US"/>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0D5ABD69-D797-204B-8AF8-3D380E6914CA}"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4167CB6-3B08-5F41-8B2C-916DD676D121}"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A0D681A-F5B4-9644-896C-61B2B0FDE4AA}"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E9EE30A7-2F09-2442-8BD0-04F2DD3C2603}"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56C5735-7F4B-8947-B422-F91141E3F4AD}"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84826-6BA8-884D-A601-2AAB8825DBC3}"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531BACC-C330-6040-8E9C-315FB8A2D4F3}"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A13EE9E-551C-B04A-8AEF-33C040418E39}"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200974D-7775-EC48-B655-6C7A7623F53B}"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cSld>
  <p:clrMapOvr>
    <a:masterClrMapping/>
  </p:clrMapOvr>
</p:sldLayout>
</file>

<file path=ppt/slideLayouts/slideLayout4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962C6DF-45F1-4B5C-AB56-7A1B175EDAF2}" type="datetime1">
              <a:rPr lang="en-US" smtClean="0">
                <a:solidFill>
                  <a:prstClr val="black">
                    <a:tint val="75000"/>
                  </a:prstClr>
                </a:solidFill>
              </a:rPr>
              <a:pPr/>
              <a:t>5/11/19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2F9376-125E-4038-9239-01F6FB99A311}" type="datetime1">
              <a:rPr lang="en-US" smtClean="0">
                <a:solidFill>
                  <a:prstClr val="black">
                    <a:tint val="75000"/>
                  </a:prstClr>
                </a:solidFill>
              </a:rPr>
              <a:pPr/>
              <a:t>5/11/19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869440-780F-4CA0-ADC0-2E0F480BE34C}" type="datetime1">
              <a:rPr lang="en-US" smtClean="0">
                <a:solidFill>
                  <a:prstClr val="black">
                    <a:tint val="75000"/>
                  </a:prstClr>
                </a:solidFill>
              </a:rPr>
              <a:pPr/>
              <a:t>5/11/19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991E5A5-56F5-45DD-9EBC-3EBCBD7D9DB6}" type="datetime1">
              <a:rPr lang="en-US" smtClean="0">
                <a:solidFill>
                  <a:prstClr val="black">
                    <a:tint val="75000"/>
                  </a:prstClr>
                </a:solidFill>
              </a:rPr>
              <a:pPr/>
              <a:t>5/11/19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BF0BC3-6E3B-45EA-BC57-19A66917F11D}" type="datetime1">
              <a:rPr lang="en-US" smtClean="0">
                <a:solidFill>
                  <a:prstClr val="black">
                    <a:tint val="75000"/>
                  </a:prstClr>
                </a:solidFill>
              </a:rPr>
              <a:pPr/>
              <a:t>5/11/19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C4508D-41CE-4C5D-8C95-4F2685A18AA3}" type="datetime1">
              <a:rPr lang="en-US" smtClean="0">
                <a:solidFill>
                  <a:prstClr val="black">
                    <a:tint val="75000"/>
                  </a:prstClr>
                </a:solidFill>
              </a:rPr>
              <a:pPr/>
              <a:t>5/11/19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8B1997-8A50-49F7-8E56-952DC0A8FF7E}" type="datetime1">
              <a:rPr lang="en-US" smtClean="0">
                <a:solidFill>
                  <a:prstClr val="black">
                    <a:tint val="75000"/>
                  </a:prstClr>
                </a:solidFill>
              </a:rPr>
              <a:pPr/>
              <a:t>5/11/19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AA5356-38C7-490A-B21B-42AA2783D31F}" type="datetime1">
              <a:rPr lang="en-US" smtClean="0">
                <a:solidFill>
                  <a:prstClr val="black">
                    <a:tint val="75000"/>
                  </a:prstClr>
                </a:solidFill>
              </a:rPr>
              <a:pPr/>
              <a:t>5/11/19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49FDA4-1E33-4FA0-87FA-844395F4715B}" type="datetime1">
              <a:rPr lang="en-US" smtClean="0">
                <a:solidFill>
                  <a:prstClr val="black">
                    <a:tint val="75000"/>
                  </a:prstClr>
                </a:solidFill>
              </a:rPr>
              <a:pPr/>
              <a:t>5/11/19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10498C-2F13-458E-B42A-99F5303B9184}" type="datetime1">
              <a:rPr lang="en-US" smtClean="0">
                <a:solidFill>
                  <a:prstClr val="black">
                    <a:tint val="75000"/>
                  </a:prstClr>
                </a:solidFill>
              </a:rPr>
              <a:pPr/>
              <a:t>5/11/19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FA4EC7-3420-4389-8C46-A991F3944D59}" type="datetime1">
              <a:rPr lang="en-US" smtClean="0">
                <a:solidFill>
                  <a:prstClr val="black">
                    <a:tint val="75000"/>
                  </a:prstClr>
                </a:solidFill>
              </a:rPr>
              <a:pPr/>
              <a:t>5/11/19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a:t>Click to edit Master subtitle style</a:t>
            </a:r>
          </a:p>
        </p:txBody>
      </p:sp>
    </p:spTree>
    <p:extLst/>
  </p:cSld>
  <p:clrMapOvr>
    <a:masterClrMapping/>
  </p:clrMapOvr>
  <p:transition/>
</p:sldLayout>
</file>

<file path=ppt/slideLayouts/slideLayout4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4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a:t>Click to edit Master text styles</a:t>
            </a:r>
          </a:p>
        </p:txBody>
      </p:sp>
    </p:spTree>
    <p:extLst/>
  </p:cSld>
  <p:clrMapOvr>
    <a:masterClrMapping/>
  </p:clrMapOvr>
  <p:transition/>
</p:sldLayout>
</file>

<file path=ppt/slideLayouts/slideLayout4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4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4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cSld>
  <p:clrMapOvr>
    <a:masterClrMapping/>
  </p:clrMapOvr>
  <p:transition/>
</p:sldLayout>
</file>

<file path=ppt/slideLayouts/slideLayout4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cSld>
  <p:clrMapOvr>
    <a:masterClrMapping/>
  </p:clrMapOvr>
  <p:transition/>
</p:sldLayout>
</file>

<file path=ppt/slideLayouts/slideLayout4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cSld>
  <p:clrMapOvr>
    <a:masterClrMapping/>
  </p:clrMapOvr>
  <p:transition/>
</p:sldLayout>
</file>

<file path=ppt/slideLayouts/slideLayout4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cSld>
  <p:clrMapOvr>
    <a:masterClrMapping/>
  </p:clrMapOvr>
  <p:transition/>
</p:sldLayout>
</file>

<file path=ppt/slideLayouts/slideLayout4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86678B-5A7A-4B90-B104-08D81DE501A8}" type="datetime1">
              <a:rPr lang="en-US" smtClean="0">
                <a:solidFill>
                  <a:prstClr val="black">
                    <a:tint val="75000"/>
                  </a:prstClr>
                </a:solidFill>
              </a:rPr>
              <a:pPr/>
              <a:t>5/11/19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723445"/>
          </a:xfrm>
        </p:spPr>
        <p:txBody>
          <a:bodyPr>
            <a:normAutofit/>
          </a:bodyPr>
          <a:lstStyle>
            <a:lvl1pPr>
              <a:defRPr sz="3600" b="1">
                <a:solidFill>
                  <a:schemeClr val="accent5">
                    <a:lumMod val="50000"/>
                  </a:schemeClr>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628650" y="1210491"/>
            <a:ext cx="7886700" cy="4966472"/>
          </a:xfrm>
        </p:spPr>
        <p:txBody>
          <a:bodyPr/>
          <a:lstStyle>
            <a:lvl1pPr>
              <a:defRPr>
                <a:latin typeface="Gill Sans MT" panose="020B0502020104020203" pitchFamily="34" charset="0"/>
              </a:defRPr>
            </a:lvl1pPr>
            <a:lvl2pPr>
              <a:defRPr>
                <a:latin typeface="Gill Sans MT" panose="020B0502020104020203" pitchFamily="34" charset="0"/>
              </a:defRPr>
            </a:lvl2pPr>
            <a:lvl3pPr>
              <a:defRPr>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8C58419-6133-49E9-B2AC-5BC3AB74657C}" type="datetime1">
              <a:rPr lang="en-US" smtClean="0">
                <a:solidFill>
                  <a:prstClr val="black">
                    <a:tint val="75000"/>
                  </a:prstClr>
                </a:solidFill>
              </a:rPr>
              <a:pPr/>
              <a:t>5/11/19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atin typeface="Gill Sans MT" panose="020B0502020104020203" pitchFamily="34" charset="0"/>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0A1266-C3DB-42D6-86AE-14035E33A8BD}" type="datetime1">
              <a:rPr lang="en-US" smtClean="0">
                <a:solidFill>
                  <a:prstClr val="black">
                    <a:tint val="75000"/>
                  </a:prstClr>
                </a:solidFill>
              </a:rPr>
              <a:pPr/>
              <a:t>5/11/19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F00D769-23A8-4C3A-A7DA-3008081AC88D}" type="datetime1">
              <a:rPr lang="en-US" smtClean="0">
                <a:solidFill>
                  <a:prstClr val="black">
                    <a:tint val="75000"/>
                  </a:prstClr>
                </a:solidFill>
              </a:rPr>
              <a:pPr/>
              <a:t>5/11/19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A8A3600-220B-4590-B408-BA8ECB6E25BB}" type="datetime1">
              <a:rPr lang="en-US" smtClean="0">
                <a:solidFill>
                  <a:prstClr val="black">
                    <a:tint val="75000"/>
                  </a:prstClr>
                </a:solidFill>
              </a:rPr>
              <a:pPr/>
              <a:t>5/11/19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8CEDA88-5A0B-4296-ADE5-A67D092B0EAE}" type="datetime1">
              <a:rPr lang="en-US" smtClean="0">
                <a:solidFill>
                  <a:prstClr val="black">
                    <a:tint val="75000"/>
                  </a:prstClr>
                </a:solidFill>
              </a:rPr>
              <a:pPr/>
              <a:t>5/11/19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54AAEB-00FA-49C4-903C-825242744E6F}" type="datetime1">
              <a:rPr lang="en-US" smtClean="0">
                <a:solidFill>
                  <a:prstClr val="black">
                    <a:tint val="75000"/>
                  </a:prstClr>
                </a:solidFill>
              </a:rPr>
              <a:pPr/>
              <a:t>5/11/19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93D5CC0-D307-42C4-8DD8-A1304BC2F6A7}" type="datetime1">
              <a:rPr lang="en-US" smtClean="0">
                <a:solidFill>
                  <a:prstClr val="black">
                    <a:tint val="75000"/>
                  </a:prstClr>
                </a:solidFill>
              </a:rPr>
              <a:pPr/>
              <a:t>5/11/19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E897031-1807-44C6-9E33-9D4219CB35E4}" type="datetime1">
              <a:rPr lang="en-US" smtClean="0">
                <a:solidFill>
                  <a:prstClr val="black">
                    <a:tint val="75000"/>
                  </a:prstClr>
                </a:solidFill>
              </a:rPr>
              <a:pPr/>
              <a:t>5/11/19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070DDE-3A47-4319-8657-B02B4FE328D8}" type="datetime1">
              <a:rPr lang="en-US" smtClean="0">
                <a:solidFill>
                  <a:prstClr val="black">
                    <a:tint val="75000"/>
                  </a:prstClr>
                </a:solidFill>
              </a:rPr>
              <a:pPr/>
              <a:t>5/11/19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501CC4-A03E-4285-8700-BD0558A54FBC}" type="datetime1">
              <a:rPr lang="en-US" smtClean="0">
                <a:solidFill>
                  <a:prstClr val="black">
                    <a:tint val="75000"/>
                  </a:prstClr>
                </a:solidFill>
              </a:rPr>
              <a:pPr/>
              <a:t>5/11/19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7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cSld>
  <p:clrMapOvr>
    <a:masterClrMapping/>
  </p:clrMapOvr>
</p:sldLayout>
</file>

<file path=ppt/slideLayouts/slideLayout4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9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0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a:t>Click to edit Master subtitle style</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a:t>Click to edit Master text styles</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62.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6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64.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65.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66.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67.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20D214A-2AFC-4BE3-89FE-6518807E148F}" type="datetime1">
              <a:rPr lang="en-US" smtClean="0">
                <a:solidFill>
                  <a:prstClr val="black"/>
                </a:solidFill>
              </a:rPr>
              <a:pPr/>
              <a:t>5/11/19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5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solidFill>
                  <a:schemeClr val="tx1">
                    <a:lumMod val="75000"/>
                    <a:lumOff val="25000"/>
                  </a:schemeClr>
                </a:solidFil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9021861-6BD7-4EE9-A68B-37E75913A333}" type="datetime1">
              <a:rPr lang="en-US" smtClean="0">
                <a:solidFill>
                  <a:prstClr val="black"/>
                </a:solidFill>
              </a:rPr>
              <a:pPr/>
              <a:t>5/11/19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5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E294271-EC2C-4AA4-B1D8-6325DBCD6885}" type="datetime1">
              <a:rPr lang="en-US" smtClean="0">
                <a:solidFill>
                  <a:prstClr val="black"/>
                </a:solidFill>
              </a:rPr>
              <a:pPr/>
              <a:t>5/11/19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5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26C81D6-5C0A-4888-8AA2-94A703B72A86}" type="datetime1">
              <a:rPr lang="en-US" smtClean="0">
                <a:solidFill>
                  <a:prstClr val="black"/>
                </a:solidFill>
              </a:rPr>
              <a:pPr/>
              <a:t>5/11/19</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5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5C6A7242-E7F0-452E-9AAD-6A266A1C3304}" type="datetime1">
              <a:rPr lang="en-US" smtClean="0">
                <a:solidFill>
                  <a:prstClr val="black"/>
                </a:solidFill>
              </a:rPr>
              <a:pPr/>
              <a:t>5/11/19</a:t>
            </a:fld>
            <a:endParaRPr lang="en-US">
              <a:solidFill>
                <a:prstClr val="black"/>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5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4A2E865-F686-4BA8-A1F8-7363E1251590}" type="datetime1">
              <a:rPr lang="en-US" smtClean="0">
                <a:solidFill>
                  <a:prstClr val="black"/>
                </a:solidFill>
              </a:rPr>
              <a:pPr/>
              <a:t>5/11/19</a:t>
            </a:fld>
            <a:endParaRPr lang="en-US">
              <a:solidFill>
                <a:prstClr val="black"/>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5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3858B6D-F0A8-4A5A-A21C-F2DDFAEE91CA}" type="datetime1">
              <a:rPr lang="en-US" smtClean="0">
                <a:solidFill>
                  <a:prstClr val="black"/>
                </a:solidFill>
              </a:rPr>
              <a:pPr/>
              <a:t>5/11/19</a:t>
            </a:fld>
            <a:endParaRPr lang="en-US">
              <a:solidFill>
                <a:prstClr val="black"/>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5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4BE59F63-4AED-4D19-AEDC-2344A5DC207C}" type="datetime1">
              <a:rPr lang="en-US" smtClean="0">
                <a:solidFill>
                  <a:prstClr val="black"/>
                </a:solidFill>
              </a:rPr>
              <a:pPr/>
              <a:t>5/11/19</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5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E2DF23D-22DE-41A0-9045-8939205C2A67}" type="datetime1">
              <a:rPr lang="en-US" smtClean="0">
                <a:solidFill>
                  <a:prstClr val="black"/>
                </a:solidFill>
              </a:rPr>
              <a:pPr/>
              <a:t>5/11/19</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5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06B5BB5-C062-4C16-8C4E-0D7EE65EA5A7}" type="datetime1">
              <a:rPr lang="en-US" smtClean="0">
                <a:solidFill>
                  <a:prstClr val="black"/>
                </a:solidFill>
              </a:rPr>
              <a:pPr/>
              <a:t>5/11/19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5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3CCC17E-136C-4D5B-9C83-1E9F6F691804}" type="datetime1">
              <a:rPr lang="en-US" smtClean="0">
                <a:solidFill>
                  <a:prstClr val="black"/>
                </a:solidFill>
              </a:rPr>
              <a:pPr/>
              <a:t>5/11/19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5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DEBDFEA4-C20F-104A-BC27-408CBECDF119}" type="slidenum">
              <a:rPr lang="en-US" altLang="en-US"/>
              <a:pPr>
                <a:defRPr/>
              </a:pPr>
              <a:t>‹#›</a:t>
            </a:fld>
            <a:endParaRPr lang="en-US" altLang="en-US"/>
          </a:p>
        </p:txBody>
      </p:sp>
    </p:spTree>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85EC0B31-7E1A-5D4D-983E-2275653A8B31}" type="slidenum">
              <a:rPr lang="en-US" altLang="en-US"/>
              <a:pPr>
                <a:defRPr/>
              </a:pPr>
              <a:t>‹#›</a:t>
            </a:fld>
            <a:endParaRPr lang="en-US" altLang="en-US"/>
          </a:p>
        </p:txBody>
      </p:sp>
    </p:spTree>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E0BEF943-F4A0-4D46-B4C9-58E9F66D0EF1}" type="slidenum">
              <a:rPr lang="en-US" altLang="en-US"/>
              <a:pPr>
                <a:defRPr/>
              </a:pPr>
              <a:t>‹#›</a:t>
            </a:fld>
            <a:endParaRPr lang="en-US" altLang="en-US"/>
          </a:p>
        </p:txBody>
      </p:sp>
    </p:spTree>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4475E6A-3752-FC41-B8A3-75D7F64530DA}" type="slidenum">
              <a:rPr lang="en-US" altLang="en-US"/>
              <a:pPr>
                <a:defRPr/>
              </a:pPr>
              <a:t>‹#›</a:t>
            </a:fld>
            <a:endParaRPr lang="en-US" altLang="en-US"/>
          </a:p>
        </p:txBody>
      </p:sp>
    </p:spTree>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D5D7E345-B863-7F48-B37E-C4D1A0E761A7}" type="slidenum">
              <a:rPr lang="en-US" altLang="en-US"/>
              <a:pPr>
                <a:defRPr/>
              </a:pPr>
              <a:t>‹#›</a:t>
            </a:fld>
            <a:endParaRPr lang="en-US" altLang="en-US"/>
          </a:p>
        </p:txBody>
      </p:sp>
    </p:spTree>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DDAD7548-FD3A-9B40-80D2-DE711E168A26}" type="slidenum">
              <a:rPr lang="en-US" altLang="en-US"/>
              <a:pPr>
                <a:defRPr/>
              </a:pPr>
              <a:t>‹#›</a:t>
            </a:fld>
            <a:endParaRPr lang="en-US" altLang="en-US"/>
          </a:p>
        </p:txBody>
      </p:sp>
    </p:spTree>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08DCDF4F-585B-6D4F-A4CB-C67AB7D5B765}" type="slidenum">
              <a:rPr lang="en-US" altLang="en-US"/>
              <a:pPr>
                <a:defRPr/>
              </a:pPr>
              <a:t>‹#›</a:t>
            </a:fld>
            <a:endParaRPr lang="en-US" altLang="en-US"/>
          </a:p>
        </p:txBody>
      </p:sp>
    </p:spTree>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0FC4979-FCD7-694E-8B26-68BFE56F7694}" type="slidenum">
              <a:rPr lang="en-US" altLang="en-US"/>
              <a:pPr>
                <a:defRPr/>
              </a:pPr>
              <a:t>‹#›</a:t>
            </a:fld>
            <a:endParaRPr lang="en-US" altLang="en-US"/>
          </a:p>
        </p:txBody>
      </p:sp>
    </p:spTree>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CF8051ED-7F0F-1747-91E3-F6CFAF063EC3}" type="slidenum">
              <a:rPr lang="en-US" altLang="en-US"/>
              <a:pPr>
                <a:defRPr/>
              </a:pPr>
              <a:t>‹#›</a:t>
            </a:fld>
            <a:endParaRPr lang="en-US" altLang="en-US"/>
          </a:p>
        </p:txBody>
      </p:sp>
    </p:spTree>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F10535E-D52C-7148-ABB0-7547E77158BC}" type="slidenum">
              <a:rPr lang="en-US" altLang="en-US"/>
              <a:pPr>
                <a:defRPr/>
              </a:pPr>
              <a:t>‹#›</a:t>
            </a:fld>
            <a:endParaRPr lang="en-US" altLang="en-US"/>
          </a:p>
        </p:txBody>
      </p:sp>
    </p:spTree>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437D0A7A-F6FB-1F48-9A4B-A6A40DC9AC24}" type="slidenum">
              <a:rPr lang="en-US" altLang="en-US"/>
              <a:pPr>
                <a:defRPr/>
              </a:pPr>
              <a:t>‹#›</a:t>
            </a:fld>
            <a:endParaRPr lang="en-US" altLang="en-US"/>
          </a:p>
        </p:txBody>
      </p:sp>
    </p:spTree>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F40AFC27-E9C2-A540-A3C4-249358E56051}" type="slidenum">
              <a:rPr lang="en-US" altLang="en-US"/>
              <a:pPr>
                <a:defRPr/>
              </a:pPr>
              <a:t>‹#›</a:t>
            </a:fld>
            <a:endParaRPr lang="en-US" altLang="en-US"/>
          </a:p>
        </p:txBody>
      </p:sp>
    </p:spTree>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2DA44F71-97AF-5B4D-A1C7-1F41097B8ECB}" type="slidenum">
              <a:rPr lang="en-US" altLang="en-US"/>
              <a:pPr>
                <a:defRPr/>
              </a:pPr>
              <a:t>‹#›</a:t>
            </a:fld>
            <a:endParaRPr lang="en-US" altLang="en-US"/>
          </a:p>
        </p:txBody>
      </p:sp>
    </p:spTree>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B84FBA80-169A-CF4F-81AB-23BBF8E699B7}" type="slidenum">
              <a:rPr lang="en-US" altLang="en-US"/>
              <a:pPr>
                <a:defRPr/>
              </a:pPr>
              <a:t>‹#›</a:t>
            </a:fld>
            <a:endParaRPr lang="en-US" altLang="en-US"/>
          </a:p>
        </p:txBody>
      </p:sp>
    </p:spTree>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953F1A5F-2C12-594C-8B85-1E26B88C50AA}" type="slidenum">
              <a:rPr lang="en-US" altLang="en-US"/>
              <a:pPr>
                <a:defRPr/>
              </a:pPr>
              <a:t>‹#›</a:t>
            </a:fld>
            <a:endParaRPr lang="en-US" altLang="en-US"/>
          </a:p>
        </p:txBody>
      </p:sp>
    </p:spTree>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A71E6B75-5FA6-4D4F-BFDC-B3EFD3E2801D}" type="slidenum">
              <a:rPr lang="en-US" altLang="en-US"/>
              <a:pPr>
                <a:defRPr/>
              </a:pPr>
              <a:t>‹#›</a:t>
            </a:fld>
            <a:endParaRPr lang="en-US" altLang="en-US"/>
          </a:p>
        </p:txBody>
      </p:sp>
    </p:spTree>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DC652B75-237A-8645-9157-1DED321E43A4}" type="slidenum">
              <a:rPr lang="en-US" altLang="en-US"/>
              <a:pPr>
                <a:defRPr/>
              </a:pPr>
              <a:t>‹#›</a:t>
            </a:fld>
            <a:endParaRPr lang="en-US" altLang="en-US"/>
          </a:p>
        </p:txBody>
      </p:sp>
    </p:spTree>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221AADC8-4A39-E242-9ADC-85AE107A185B}" type="slidenum">
              <a:rPr lang="en-US" altLang="en-US"/>
              <a:pPr>
                <a:defRPr/>
              </a:pPr>
              <a:t>‹#›</a:t>
            </a:fld>
            <a:endParaRPr lang="en-US" altLang="en-US"/>
          </a:p>
        </p:txBody>
      </p:sp>
    </p:spTree>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648E5F4E-AC6C-794D-A8E8-B782E09C7974}" type="slidenum">
              <a:rPr lang="en-US" altLang="en-US"/>
              <a:pPr>
                <a:defRPr/>
              </a:pPr>
              <a:t>‹#›</a:t>
            </a:fld>
            <a:endParaRPr lang="en-US" altLang="en-US"/>
          </a:p>
        </p:txBody>
      </p:sp>
    </p:spTree>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A13CD48-6BC3-D848-B6B6-CF9D818EAAB7}" type="slidenum">
              <a:rPr lang="en-US" altLang="en-US"/>
              <a:pPr>
                <a:defRPr/>
              </a:pPr>
              <a:t>‹#›</a:t>
            </a:fld>
            <a:endParaRPr lang="en-US" altLang="en-US"/>
          </a:p>
        </p:txBody>
      </p:sp>
    </p:spTree>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BF40916-BA07-D94F-A2DA-469BA0964061}" type="slidenum">
              <a:rPr lang="en-US" altLang="en-US"/>
              <a:pPr>
                <a:defRPr/>
              </a:pPr>
              <a:t>‹#›</a:t>
            </a:fld>
            <a:endParaRPr lang="en-US" altLang="en-US"/>
          </a:p>
        </p:txBody>
      </p:sp>
    </p:spTree>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E4E252-6424-9843-A1FE-1A4EAB4CB9D2}" type="slidenum">
              <a:rPr lang="en-US" altLang="en-US"/>
              <a:pPr>
                <a:defRPr/>
              </a:pPr>
              <a:t>‹#›</a:t>
            </a:fld>
            <a:endParaRPr lang="en-US" altLang="en-US"/>
          </a:p>
        </p:txBody>
      </p:sp>
    </p:spTree>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8D5C1E7-D7B8-AB46-B7AD-AD1AE346746F}" type="slidenum">
              <a:rPr lang="en-US" altLang="en-US"/>
              <a:pPr>
                <a:defRPr/>
              </a:pPr>
              <a:t>‹#›</a:t>
            </a:fld>
            <a:endParaRPr lang="en-US" altLang="en-US"/>
          </a:p>
        </p:txBody>
      </p:sp>
    </p:spTree>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B2A91C8-C170-3E49-AD64-7F76E3C3884E}" type="slidenum">
              <a:rPr lang="en-US" altLang="en-US"/>
              <a:pPr>
                <a:defRPr/>
              </a:pPr>
              <a:t>‹#›</a:t>
            </a:fld>
            <a:endParaRPr lang="en-US" altLang="en-US"/>
          </a:p>
        </p:txBody>
      </p:sp>
    </p:spTree>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eaLnBrk="0" hangingPunc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eaLnBrk="0" hangingPunct="0">
              <a:defRPr sz="1200" smtClean="0"/>
            </a:lvl1pPr>
          </a:lstStyle>
          <a:p>
            <a:pPr>
              <a:defRPr/>
            </a:pPr>
            <a:fld id="{3337BF1A-2471-8F44-AA10-9A6AA4B4E0AC}" type="slidenum">
              <a:rPr lang="en-US" altLang="en-US"/>
              <a:pPr>
                <a:defRPr/>
              </a:pPr>
              <a:t>‹#›</a:t>
            </a:fld>
            <a:endParaRPr lang="en-US" altLang="en-US"/>
          </a:p>
        </p:txBody>
      </p:sp>
    </p:spTree>
    <p:extLst>
      <p:ext uri="{BB962C8B-B14F-4D97-AF65-F5344CB8AC3E}">
        <p14:creationId xmlns:p14="http://schemas.microsoft.com/office/powerpoint/2010/main" val="3087076613"/>
      </p:ext>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693BED2-1B18-8744-B8F0-03CBD3594789}" type="slidenum">
              <a:rPr lang="en-US" altLang="en-US"/>
              <a:pPr>
                <a:defRPr/>
              </a:pPr>
              <a:t>‹#›</a:t>
            </a:fld>
            <a:endParaRPr lang="en-US" altLang="en-US"/>
          </a:p>
        </p:txBody>
      </p:sp>
    </p:spTree>
    <p:extLst>
      <p:ext uri="{BB962C8B-B14F-4D97-AF65-F5344CB8AC3E}">
        <p14:creationId xmlns:p14="http://schemas.microsoft.com/office/powerpoint/2010/main" val="3810149434"/>
      </p:ext>
    </p:extLst>
  </p:cSld>
  <p:clrMapOvr>
    <a:masterClrMapping/>
  </p:clrMapOvr>
  <p:transition/>
</p:sldLayout>
</file>

<file path=ppt/slideLayouts/slideLayout6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5F36C014-2CFC-0248-B17F-D9D3ED4B0741}" type="slidenum">
              <a:rPr lang="en-US" altLang="en-US"/>
              <a:pPr>
                <a:defRPr/>
              </a:pPr>
              <a:t>‹#›</a:t>
            </a:fld>
            <a:endParaRPr lang="en-US" altLang="en-US"/>
          </a:p>
        </p:txBody>
      </p:sp>
    </p:spTree>
    <p:extLst>
      <p:ext uri="{BB962C8B-B14F-4D97-AF65-F5344CB8AC3E}">
        <p14:creationId xmlns:p14="http://schemas.microsoft.com/office/powerpoint/2010/main" val="2083475498"/>
      </p:ext>
    </p:extLst>
  </p:cSld>
  <p:clrMapOvr>
    <a:masterClrMapping/>
  </p:clrMapOvr>
  <p:transition/>
</p:sldLayout>
</file>

<file path=ppt/slideLayouts/slideLayout6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27884B9F-AA6F-5146-9D4E-F8B9364A5890}" type="slidenum">
              <a:rPr lang="en-US" altLang="en-US"/>
              <a:pPr>
                <a:defRPr/>
              </a:pPr>
              <a:t>‹#›</a:t>
            </a:fld>
            <a:endParaRPr lang="en-US" altLang="en-US"/>
          </a:p>
        </p:txBody>
      </p:sp>
    </p:spTree>
    <p:extLst>
      <p:ext uri="{BB962C8B-B14F-4D97-AF65-F5344CB8AC3E}">
        <p14:creationId xmlns:p14="http://schemas.microsoft.com/office/powerpoint/2010/main" val="3417448"/>
      </p:ext>
    </p:extLst>
  </p:cSld>
  <p:clrMapOvr>
    <a:masterClrMapping/>
  </p:clrMapOvr>
  <p:transition/>
</p:sldLayout>
</file>

<file path=ppt/slideLayouts/slideLayout6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eaLnBrk="0" hangingPunct="0">
              <a:defRPr smtClean="0"/>
            </a:lvl1pPr>
          </a:lstStyle>
          <a:p>
            <a:pPr>
              <a:defRPr/>
            </a:pPr>
            <a:fld id="{6632DC94-572A-394E-9D76-1A9221DAD858}" type="slidenum">
              <a:rPr lang="en-US" altLang="en-US"/>
              <a:pPr>
                <a:defRPr/>
              </a:pPr>
              <a:t>‹#›</a:t>
            </a:fld>
            <a:endParaRPr lang="en-US" altLang="en-US"/>
          </a:p>
        </p:txBody>
      </p:sp>
    </p:spTree>
    <p:extLst>
      <p:ext uri="{BB962C8B-B14F-4D97-AF65-F5344CB8AC3E}">
        <p14:creationId xmlns:p14="http://schemas.microsoft.com/office/powerpoint/2010/main" val="3093445701"/>
      </p:ext>
    </p:extLst>
  </p:cSld>
  <p:clrMapOvr>
    <a:masterClrMapping/>
  </p:clrMapOvr>
  <p:transition/>
</p:sldLayout>
</file>

<file path=ppt/slideLayouts/slideLayout6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eaLnBrk="0" hangingPunct="0">
              <a:defRPr smtClean="0"/>
            </a:lvl1pPr>
          </a:lstStyle>
          <a:p>
            <a:pPr>
              <a:defRPr/>
            </a:pPr>
            <a:fld id="{71F917F0-9109-1345-BF35-EE606B428F97}" type="slidenum">
              <a:rPr lang="en-US" altLang="en-US"/>
              <a:pPr>
                <a:defRPr/>
              </a:pPr>
              <a:t>‹#›</a:t>
            </a:fld>
            <a:endParaRPr lang="en-US" altLang="en-US"/>
          </a:p>
        </p:txBody>
      </p:sp>
    </p:spTree>
    <p:extLst>
      <p:ext uri="{BB962C8B-B14F-4D97-AF65-F5344CB8AC3E}">
        <p14:creationId xmlns:p14="http://schemas.microsoft.com/office/powerpoint/2010/main" val="2752119605"/>
      </p:ext>
    </p:extLst>
  </p:cSld>
  <p:clrMapOvr>
    <a:masterClrMapping/>
  </p:clrMapOvr>
  <p:transition/>
</p:sldLayout>
</file>

<file path=ppt/slideLayouts/slideLayout6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eaLnBrk="0" hangingPunct="0">
              <a:defRPr smtClean="0"/>
            </a:lvl1pPr>
          </a:lstStyle>
          <a:p>
            <a:pPr>
              <a:defRPr/>
            </a:pPr>
            <a:fld id="{53D5049F-F691-FD4A-87B4-FC136EBC24AE}" type="slidenum">
              <a:rPr lang="en-US" altLang="en-US"/>
              <a:pPr>
                <a:defRPr/>
              </a:pPr>
              <a:t>‹#›</a:t>
            </a:fld>
            <a:endParaRPr lang="en-US" altLang="en-US"/>
          </a:p>
        </p:txBody>
      </p:sp>
    </p:spTree>
    <p:extLst>
      <p:ext uri="{BB962C8B-B14F-4D97-AF65-F5344CB8AC3E}">
        <p14:creationId xmlns:p14="http://schemas.microsoft.com/office/powerpoint/2010/main" val="3273736856"/>
      </p:ext>
    </p:extLst>
  </p:cSld>
  <p:clrMapOvr>
    <a:masterClrMapping/>
  </p:clrMapOvr>
  <p:transition/>
</p:sldLayout>
</file>

<file path=ppt/slideLayouts/slideLayout6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C4FF2DC8-52E2-BA40-9B61-ADB6606CB234}" type="slidenum">
              <a:rPr lang="en-US" altLang="en-US"/>
              <a:pPr>
                <a:defRPr/>
              </a:pPr>
              <a:t>‹#›</a:t>
            </a:fld>
            <a:endParaRPr lang="en-US" altLang="en-US"/>
          </a:p>
        </p:txBody>
      </p:sp>
    </p:spTree>
    <p:extLst>
      <p:ext uri="{BB962C8B-B14F-4D97-AF65-F5344CB8AC3E}">
        <p14:creationId xmlns:p14="http://schemas.microsoft.com/office/powerpoint/2010/main" val="1807450089"/>
      </p:ext>
    </p:extLst>
  </p:cSld>
  <p:clrMapOvr>
    <a:masterClrMapping/>
  </p:clrMapOvr>
  <p:transition/>
</p:sldLayout>
</file>

<file path=ppt/slideLayouts/slideLayout6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E86DCD5A-1682-9A4A-A8BE-C69B256BA033}" type="slidenum">
              <a:rPr lang="en-US" altLang="en-US"/>
              <a:pPr>
                <a:defRPr/>
              </a:pPr>
              <a:t>‹#›</a:t>
            </a:fld>
            <a:endParaRPr lang="en-US" altLang="en-US"/>
          </a:p>
        </p:txBody>
      </p:sp>
    </p:spTree>
    <p:extLst>
      <p:ext uri="{BB962C8B-B14F-4D97-AF65-F5344CB8AC3E}">
        <p14:creationId xmlns:p14="http://schemas.microsoft.com/office/powerpoint/2010/main" val="3761828218"/>
      </p:ext>
    </p:extLst>
  </p:cSld>
  <p:clrMapOvr>
    <a:masterClrMapping/>
  </p:clrMapOvr>
  <p:transition/>
</p:sldLayout>
</file>

<file path=ppt/slideLayouts/slideLayout6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B82F0991-4873-3C42-B683-77E9BCEE3FE6}" type="slidenum">
              <a:rPr lang="en-US" altLang="en-US"/>
              <a:pPr>
                <a:defRPr/>
              </a:pPr>
              <a:t>‹#›</a:t>
            </a:fld>
            <a:endParaRPr lang="en-US" altLang="en-US"/>
          </a:p>
        </p:txBody>
      </p:sp>
    </p:spTree>
    <p:extLst>
      <p:ext uri="{BB962C8B-B14F-4D97-AF65-F5344CB8AC3E}">
        <p14:creationId xmlns:p14="http://schemas.microsoft.com/office/powerpoint/2010/main" val="880693441"/>
      </p:ext>
    </p:extLst>
  </p:cSld>
  <p:clrMapOvr>
    <a:masterClrMapping/>
  </p:clrMapOvr>
  <p:transition/>
</p:sldLayout>
</file>

<file path=ppt/slideLayouts/slideLayout6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B8C91F0-DD8C-7E4D-9F03-2FF316F79135}" type="slidenum">
              <a:rPr lang="en-US" altLang="en-US"/>
              <a:pPr>
                <a:defRPr/>
              </a:pPr>
              <a:t>‹#›</a:t>
            </a:fld>
            <a:endParaRPr lang="en-US" altLang="en-US"/>
          </a:p>
        </p:txBody>
      </p:sp>
    </p:spTree>
    <p:extLst>
      <p:ext uri="{BB962C8B-B14F-4D97-AF65-F5344CB8AC3E}">
        <p14:creationId xmlns:p14="http://schemas.microsoft.com/office/powerpoint/2010/main" val="2831490560"/>
      </p:ext>
    </p:extLst>
  </p:cSld>
  <p:clrMapOvr>
    <a:masterClrMapping/>
  </p:clrMapOvr>
  <p:transition/>
</p:sldLayout>
</file>

<file path=ppt/slideLayouts/slideLayout61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62F0A46D-7C23-D442-BDA7-74E36D162CC8}" type="slidenum">
              <a:rPr lang="en-US" altLang="en-US"/>
              <a:pPr>
                <a:defRPr/>
              </a:pPr>
              <a:t>‹#›</a:t>
            </a:fld>
            <a:endParaRPr lang="en-US" altLang="en-US"/>
          </a:p>
        </p:txBody>
      </p:sp>
    </p:spTree>
    <p:extLst>
      <p:ext uri="{BB962C8B-B14F-4D97-AF65-F5344CB8AC3E}">
        <p14:creationId xmlns:p14="http://schemas.microsoft.com/office/powerpoint/2010/main" val="166955143"/>
      </p:ext>
    </p:extLst>
  </p:cSld>
  <p:clrMapOvr>
    <a:masterClrMapping/>
  </p:clrMapOvr>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6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6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6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6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6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6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6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6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6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6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6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6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6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4291206735"/>
      </p:ext>
    </p:extLst>
  </p:cSld>
  <p:clrMapOvr>
    <a:masterClrMapping/>
  </p:clrMapOvr>
</p:sldLayout>
</file>

<file path=ppt/slideLayouts/slideLayout6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4"/>
          </p:nvPr>
        </p:nvSpPr>
        <p:spPr>
          <a:xfrm>
            <a:off x="6858000" y="6188075"/>
            <a:ext cx="2057400" cy="365125"/>
          </a:xfrm>
          <a:prstGeom prst="rect">
            <a:avLst/>
          </a:prstGeom>
        </p:spPr>
        <p:txBody>
          <a:bodyPr vert="horz" lIns="91440" tIns="45720" rIns="91440" bIns="45720" rtlCol="0" anchor="ctr"/>
          <a:lstStyle>
            <a:lvl1pPr algn="r">
              <a:defRPr sz="2400">
                <a:solidFill>
                  <a:schemeClr val="tx1">
                    <a:tint val="75000"/>
                  </a:schemeClr>
                </a:solidFill>
                <a:latin typeface="+mj-lt"/>
              </a:defRPr>
            </a:lvl1p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1009980325"/>
      </p:ext>
    </p:extLst>
  </p:cSld>
  <p:clrMapOvr>
    <a:masterClrMapping/>
  </p:clrMapOvr>
</p:sldLayout>
</file>

<file path=ppt/slideLayouts/slideLayout6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Tree>
    <p:extLst>
      <p:ext uri="{BB962C8B-B14F-4D97-AF65-F5344CB8AC3E}">
        <p14:creationId xmlns:p14="http://schemas.microsoft.com/office/powerpoint/2010/main" val="3824416179"/>
      </p:ext>
    </p:extLst>
  </p:cSld>
  <p:clrMapOvr>
    <a:masterClrMapping/>
  </p:clrMapOvr>
</p:sldLayout>
</file>

<file path=ppt/slideLayouts/slideLayout6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76567201"/>
      </p:ext>
    </p:extLst>
  </p:cSld>
  <p:clrMapOvr>
    <a:masterClrMapping/>
  </p:clrMapOvr>
</p:sldLayout>
</file>

<file path=ppt/slideLayouts/slideLayout6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27718866"/>
      </p:ext>
    </p:extLst>
  </p:cSld>
  <p:clrMapOvr>
    <a:masterClrMapping/>
  </p:clrMapOvr>
</p:sldLayout>
</file>

<file path=ppt/slideLayouts/slideLayout6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3127612"/>
      </p:ext>
    </p:extLst>
  </p:cSld>
  <p:clrMapOvr>
    <a:masterClrMapping/>
  </p:clrMapOvr>
</p:sldLayout>
</file>

<file path=ppt/slideLayouts/slideLayout6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08917338"/>
      </p:ext>
    </p:extLst>
  </p:cSld>
  <p:clrMapOvr>
    <a:masterClrMapping/>
  </p:clrMapOvr>
</p:sldLayout>
</file>

<file path=ppt/slideLayouts/slideLayout6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34470036"/>
      </p:ext>
    </p:extLst>
  </p:cSld>
  <p:clrMapOvr>
    <a:masterClrMapping/>
  </p:clrMapOvr>
</p:sldLayout>
</file>

<file path=ppt/slideLayouts/slideLayout6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6884746"/>
      </p:ext>
    </p:extLst>
  </p:cSld>
  <p:clrMapOvr>
    <a:masterClrMapping/>
  </p:clrMapOvr>
</p:sldLayout>
</file>

<file path=ppt/slideLayouts/slideLayout6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72698584"/>
      </p:ext>
    </p:extLst>
  </p:cSld>
  <p:clrMapOvr>
    <a:masterClrMapping/>
  </p:clrMapOvr>
</p:sldLayout>
</file>

<file path=ppt/slideLayouts/slideLayout6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72742796"/>
      </p:ext>
    </p:extLst>
  </p:cSld>
  <p:clrMapOvr>
    <a:masterClrMapping/>
  </p:clrMapOvr>
</p:sldLayout>
</file>

<file path=ppt/slideLayouts/slideLayout64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2804050466"/>
      </p:ext>
    </p:extLst>
  </p:cSld>
  <p:clrMapOvr>
    <a:masterClrMapping/>
  </p:clrMapOvr>
  <p:transition/>
</p:sldLayout>
</file>

<file path=ppt/slideLayouts/slideLayout6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878115516"/>
      </p:ext>
    </p:extLst>
  </p:cSld>
  <p:clrMapOvr>
    <a:masterClrMapping/>
  </p:clrMapOvr>
  <p:transition/>
</p:sldLayout>
</file>

<file path=ppt/slideLayouts/slideLayout6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1635817922"/>
      </p:ext>
    </p:extLst>
  </p:cSld>
  <p:clrMapOvr>
    <a:masterClrMapping/>
  </p:clrMapOvr>
  <p:transition/>
</p:sldLayout>
</file>

<file path=ppt/slideLayouts/slideLayout6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3101457189"/>
      </p:ext>
    </p:extLst>
  </p:cSld>
  <p:clrMapOvr>
    <a:masterClrMapping/>
  </p:clrMapOvr>
  <p:transition/>
</p:sldLayout>
</file>

<file path=ppt/slideLayouts/slideLayout6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2244965659"/>
      </p:ext>
    </p:extLst>
  </p:cSld>
  <p:clrMapOvr>
    <a:masterClrMapping/>
  </p:clrMapOvr>
  <p:transition/>
</p:sldLayout>
</file>

<file path=ppt/slideLayouts/slideLayout6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2939395626"/>
      </p:ext>
    </p:extLst>
  </p:cSld>
  <p:clrMapOvr>
    <a:masterClrMapping/>
  </p:clrMapOvr>
  <p:transition/>
</p:sldLayout>
</file>

<file path=ppt/slideLayouts/slideLayout6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827617510"/>
      </p:ext>
    </p:extLst>
  </p:cSld>
  <p:clrMapOvr>
    <a:masterClrMapping/>
  </p:clrMapOvr>
  <p:transition/>
</p:sldLayout>
</file>

<file path=ppt/slideLayouts/slideLayout6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1213395378"/>
      </p:ext>
    </p:extLst>
  </p:cSld>
  <p:clrMapOvr>
    <a:masterClrMapping/>
  </p:clrMapOvr>
  <p:transition/>
</p:sldLayout>
</file>

<file path=ppt/slideLayouts/slideLayout6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1512567868"/>
      </p:ext>
    </p:extLst>
  </p:cSld>
  <p:clrMapOvr>
    <a:masterClrMapping/>
  </p:clrMapOvr>
  <p:transition/>
</p:sldLayout>
</file>

<file path=ppt/slideLayouts/slideLayout6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2254433582"/>
      </p:ext>
    </p:extLst>
  </p:cSld>
  <p:clrMapOvr>
    <a:masterClrMapping/>
  </p:clrMapOvr>
  <p:transition/>
</p:sldLayout>
</file>

<file path=ppt/slideLayouts/slideLayout6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989456455"/>
      </p:ext>
    </p:extLst>
  </p:cSld>
  <p:clrMapOvr>
    <a:masterClrMapping/>
  </p:clrMapOvr>
  <p:transition/>
</p:sldLayout>
</file>

<file path=ppt/slideLayouts/slideLayout65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446642118"/>
      </p:ext>
    </p:extLst>
  </p:cSld>
  <p:clrMapOvr>
    <a:masterClrMapping/>
  </p:clrMapOvr>
  <p:transition/>
</p:sldLayout>
</file>

<file path=ppt/slideLayouts/slideLayout66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5/11/19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680555288"/>
      </p:ext>
    </p:extLst>
  </p:cSld>
  <p:clrMapOvr>
    <a:masterClrMapping/>
  </p:clrMapOvr>
</p:sldLayout>
</file>

<file path=ppt/slideLayouts/slideLayout6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5/11/19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551146983"/>
      </p:ext>
    </p:extLst>
  </p:cSld>
  <p:clrMapOvr>
    <a:masterClrMapping/>
  </p:clrMapOvr>
</p:sldLayout>
</file>

<file path=ppt/slideLayouts/slideLayout6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5/11/19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70417059"/>
      </p:ext>
    </p:extLst>
  </p:cSld>
  <p:clrMapOvr>
    <a:masterClrMapping/>
  </p:clrMapOvr>
</p:sldLayout>
</file>

<file path=ppt/slideLayouts/slideLayout6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5/11/19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4028860798"/>
      </p:ext>
    </p:extLst>
  </p:cSld>
  <p:clrMapOvr>
    <a:masterClrMapping/>
  </p:clrMapOvr>
</p:sldLayout>
</file>

<file path=ppt/slideLayouts/slideLayout6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5/11/19</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182953428"/>
      </p:ext>
    </p:extLst>
  </p:cSld>
  <p:clrMapOvr>
    <a:masterClrMapping/>
  </p:clrMapOvr>
</p:sldLayout>
</file>

<file path=ppt/slideLayouts/slideLayout6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5/11/19</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917967468"/>
      </p:ext>
    </p:extLst>
  </p:cSld>
  <p:clrMapOvr>
    <a:masterClrMapping/>
  </p:clrMapOvr>
</p:sldLayout>
</file>

<file path=ppt/slideLayouts/slideLayout6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5/11/19</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114535082"/>
      </p:ext>
    </p:extLst>
  </p:cSld>
  <p:clrMapOvr>
    <a:masterClrMapping/>
  </p:clrMapOvr>
</p:sldLayout>
</file>

<file path=ppt/slideLayouts/slideLayout6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5/11/19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116666942"/>
      </p:ext>
    </p:extLst>
  </p:cSld>
  <p:clrMapOvr>
    <a:masterClrMapping/>
  </p:clrMapOvr>
</p:sldLayout>
</file>

<file path=ppt/slideLayouts/slideLayout6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5/11/19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506696824"/>
      </p:ext>
    </p:extLst>
  </p:cSld>
  <p:clrMapOvr>
    <a:masterClrMapping/>
  </p:clrMapOvr>
</p:sldLayout>
</file>

<file path=ppt/slideLayouts/slideLayout6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5/11/19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814439633"/>
      </p:ext>
    </p:extLst>
  </p:cSld>
  <p:clrMapOvr>
    <a:masterClrMapping/>
  </p:clrMapOvr>
</p:sldLayout>
</file>

<file path=ppt/slideLayouts/slideLayout6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5/11/19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569929455"/>
      </p:ext>
    </p:extLst>
  </p:cSld>
  <p:clrMapOvr>
    <a:masterClrMapping/>
  </p:clrMapOvr>
</p:sldLayout>
</file>

<file path=ppt/slideLayouts/slideLayout67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1953305644"/>
      </p:ext>
    </p:extLst>
  </p:cSld>
  <p:clrMapOvr>
    <a:masterClrMapping/>
  </p:clrMapOvr>
  <p:transition/>
</p:sldLayout>
</file>

<file path=ppt/slideLayouts/slideLayout6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1972139762"/>
      </p:ext>
    </p:extLst>
  </p:cSld>
  <p:clrMapOvr>
    <a:masterClrMapping/>
  </p:clrMapOvr>
  <p:transition/>
</p:sldLayout>
</file>

<file path=ppt/slideLayouts/slideLayout6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2935130711"/>
      </p:ext>
    </p:extLst>
  </p:cSld>
  <p:clrMapOvr>
    <a:masterClrMapping/>
  </p:clrMapOvr>
  <p:transition/>
</p:sldLayout>
</file>

<file path=ppt/slideLayouts/slideLayout6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206282126"/>
      </p:ext>
    </p:extLst>
  </p:cSld>
  <p:clrMapOvr>
    <a:masterClrMapping/>
  </p:clrMapOvr>
  <p:transition/>
</p:sldLayout>
</file>

<file path=ppt/slideLayouts/slideLayout6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610373031"/>
      </p:ext>
    </p:extLst>
  </p:cSld>
  <p:clrMapOvr>
    <a:masterClrMapping/>
  </p:clrMapOvr>
  <p:transition/>
</p:sldLayout>
</file>

<file path=ppt/slideLayouts/slideLayout6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457004920"/>
      </p:ext>
    </p:extLst>
  </p:cSld>
  <p:clrMapOvr>
    <a:masterClrMapping/>
  </p:clrMapOvr>
  <p:transition/>
</p:sldLayout>
</file>

<file path=ppt/slideLayouts/slideLayout6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2698265436"/>
      </p:ext>
    </p:extLst>
  </p:cSld>
  <p:clrMapOvr>
    <a:masterClrMapping/>
  </p:clrMapOvr>
  <p:transition/>
</p:sldLayout>
</file>

<file path=ppt/slideLayouts/slideLayout67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1844939919"/>
      </p:ext>
    </p:extLst>
  </p:cSld>
  <p:clrMapOvr>
    <a:masterClrMapping/>
  </p:clrMapOvr>
  <p:transition/>
</p:sldLayout>
</file>

<file path=ppt/slideLayouts/slideLayout67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1975400002"/>
      </p:ext>
    </p:extLst>
  </p:cSld>
  <p:clrMapOvr>
    <a:masterClrMapping/>
  </p:clrMapOvr>
  <p:transition/>
</p:sldLayout>
</file>

<file path=ppt/slideLayouts/slideLayout6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637613450"/>
      </p:ext>
    </p:extLst>
  </p:cSld>
  <p:clrMapOvr>
    <a:masterClrMapping/>
  </p:clrMapOvr>
  <p:transition/>
</p:sldLayout>
</file>

<file path=ppt/slideLayouts/slideLayout6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1217701382"/>
      </p:ext>
    </p:extLst>
  </p:cSld>
  <p:clrMapOvr>
    <a:masterClrMapping/>
  </p:clrMapOvr>
  <p:transition/>
</p:sldLayout>
</file>

<file path=ppt/slideLayouts/slideLayout68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1078353633"/>
      </p:ext>
    </p:extLst>
  </p:cSld>
  <p:clrMapOvr>
    <a:masterClrMapping/>
  </p:clrMapOvr>
  <p:transition/>
</p:sldLayout>
</file>

<file path=ppt/slideLayouts/slideLayout68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3262895338"/>
      </p:ext>
    </p:extLst>
  </p:cSld>
  <p:clrMapOvr>
    <a:masterClrMapping/>
  </p:clrMapOvr>
</p:sldLayout>
</file>

<file path=ppt/slideLayouts/slideLayout68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68761867"/>
      </p:ext>
    </p:extLst>
  </p:cSld>
  <p:clrMapOvr>
    <a:masterClrMapping/>
  </p:clrMapOvr>
</p:sldLayout>
</file>

<file path=ppt/slideLayouts/slideLayout68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67762232"/>
      </p:ext>
    </p:extLst>
  </p:cSld>
  <p:clrMapOvr>
    <a:masterClrMapping/>
  </p:clrMapOvr>
</p:sldLayout>
</file>

<file path=ppt/slideLayouts/slideLayout68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355467472"/>
      </p:ext>
    </p:extLst>
  </p:cSld>
  <p:clrMapOvr>
    <a:masterClrMapping/>
  </p:clrMapOvr>
</p:sldLayout>
</file>

<file path=ppt/slideLayouts/slideLayout68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769141973"/>
      </p:ext>
    </p:extLst>
  </p:cSld>
  <p:clrMapOvr>
    <a:masterClrMapping/>
  </p:clrMapOvr>
</p:sldLayout>
</file>

<file path=ppt/slideLayouts/slideLayout68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262136792"/>
      </p:ext>
    </p:extLst>
  </p:cSld>
  <p:clrMapOvr>
    <a:masterClrMapping/>
  </p:clrMapOvr>
</p:sldLayout>
</file>

<file path=ppt/slideLayouts/slideLayout68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811145657"/>
      </p:ext>
    </p:extLst>
  </p:cSld>
  <p:clrMapOvr>
    <a:masterClrMapping/>
  </p:clrMapOvr>
</p:sldLayout>
</file>

<file path=ppt/slideLayouts/slideLayout69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746663353"/>
      </p:ext>
    </p:extLst>
  </p:cSld>
  <p:clrMapOvr>
    <a:masterClrMapping/>
  </p:clrMapOvr>
</p:sldLayout>
</file>

<file path=ppt/slideLayouts/slideLayout69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645912057"/>
      </p:ext>
    </p:extLst>
  </p:cSld>
  <p:clrMapOvr>
    <a:masterClrMapping/>
  </p:clrMapOvr>
</p:sldLayout>
</file>

<file path=ppt/slideLayouts/slideLayout69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02652181"/>
      </p:ext>
    </p:extLst>
  </p:cSld>
  <p:clrMapOvr>
    <a:masterClrMapping/>
  </p:clrMapOvr>
</p:sldLayout>
</file>

<file path=ppt/slideLayouts/slideLayout69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857601725"/>
      </p:ext>
    </p:extLst>
  </p:cSld>
  <p:clrMapOvr>
    <a:masterClrMapping/>
  </p:clrMapOvr>
</p:sldLayout>
</file>

<file path=ppt/slideLayouts/slideLayout69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2753638493"/>
      </p:ext>
    </p:extLst>
  </p:cSld>
  <p:clrMapOvr>
    <a:masterClrMapping/>
  </p:clrMapOvr>
  <p:transition/>
</p:sldLayout>
</file>

<file path=ppt/slideLayouts/slideLayout69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1285617593"/>
      </p:ext>
    </p:extLst>
  </p:cSld>
  <p:clrMapOvr>
    <a:masterClrMapping/>
  </p:clrMapOvr>
  <p:transition/>
</p:sldLayout>
</file>

<file path=ppt/slideLayouts/slideLayout69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3129731686"/>
      </p:ext>
    </p:extLst>
  </p:cSld>
  <p:clrMapOvr>
    <a:masterClrMapping/>
  </p:clrMapOvr>
  <p:transition/>
</p:sldLayout>
</file>

<file path=ppt/slideLayouts/slideLayout69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1801051546"/>
      </p:ext>
    </p:extLst>
  </p:cSld>
  <p:clrMapOvr>
    <a:masterClrMapping/>
  </p:clrMapOvr>
  <p:transition/>
</p:sldLayout>
</file>

<file path=ppt/slideLayouts/slideLayout69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3532950087"/>
      </p:ext>
    </p:extLst>
  </p:cSld>
  <p:clrMapOvr>
    <a:masterClrMapping/>
  </p:clrMapOvr>
  <p:transition/>
</p:sldLayout>
</file>

<file path=ppt/slideLayouts/slideLayout69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1760094261"/>
      </p:ext>
    </p:extLst>
  </p:cSld>
  <p:clrMapOvr>
    <a:masterClrMapping/>
  </p:clrMapOvr>
  <p:transition/>
</p:sldLayout>
</file>

<file path=ppt/slideLayouts/slideLayout70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1923339879"/>
      </p:ext>
    </p:extLst>
  </p:cSld>
  <p:clrMapOvr>
    <a:masterClrMapping/>
  </p:clrMapOvr>
  <p:transition/>
</p:sldLayout>
</file>

<file path=ppt/slideLayouts/slideLayout70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13622662"/>
      </p:ext>
    </p:extLst>
  </p:cSld>
  <p:clrMapOvr>
    <a:masterClrMapping/>
  </p:clrMapOvr>
  <p:transition/>
</p:sldLayout>
</file>

<file path=ppt/slideLayouts/slideLayout70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2143780870"/>
      </p:ext>
    </p:extLst>
  </p:cSld>
  <p:clrMapOvr>
    <a:masterClrMapping/>
  </p:clrMapOvr>
  <p:transition/>
</p:sldLayout>
</file>

<file path=ppt/slideLayouts/slideLayout70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2401898050"/>
      </p:ext>
    </p:extLst>
  </p:cSld>
  <p:clrMapOvr>
    <a:masterClrMapping/>
  </p:clrMapOvr>
  <p:transition/>
</p:sldLayout>
</file>

<file path=ppt/slideLayouts/slideLayout70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2804575437"/>
      </p:ext>
    </p:extLst>
  </p:cSld>
  <p:clrMapOvr>
    <a:masterClrMapping/>
  </p:clrMapOvr>
  <p:transition/>
</p:sldLayout>
</file>

<file path=ppt/slideLayouts/slideLayout70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4142177791"/>
      </p:ext>
    </p:extLst>
  </p:cSld>
  <p:clrMapOvr>
    <a:masterClrMapping/>
  </p:clrMapOvr>
  <p:transition/>
</p:sldLayout>
</file>

<file path=ppt/slideLayouts/slideLayout70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7456820"/>
      </p:ext>
    </p:extLst>
  </p:cSld>
  <p:clrMapOvr>
    <a:masterClrMapping/>
  </p:clrMapOvr>
  <p:transition/>
</p:sldLayout>
</file>

<file path=ppt/slideLayouts/slideLayout70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26908"/>
      </p:ext>
    </p:extLst>
  </p:cSld>
  <p:clrMapOvr>
    <a:masterClrMapping/>
  </p:clrMapOvr>
  <p:transition/>
</p:sldLayout>
</file>

<file path=ppt/slideLayouts/slideLayout70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354275"/>
      </p:ext>
    </p:extLst>
  </p:cSld>
  <p:clrMapOvr>
    <a:masterClrMapping/>
  </p:clrMapOvr>
  <p:transition/>
</p:sldLayout>
</file>

<file path=ppt/slideLayouts/slideLayout70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248345"/>
      </p:ext>
    </p:extLst>
  </p:cSld>
  <p:clrMapOvr>
    <a:masterClrMapping/>
  </p:clrMapOvr>
  <p:transition/>
</p:sldLayout>
</file>

<file path=ppt/slideLayouts/slideLayout7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97984"/>
      </p:ext>
    </p:extLst>
  </p:cSld>
  <p:clrMapOvr>
    <a:masterClrMapping/>
  </p:clrMapOvr>
  <p:transition/>
</p:sldLayout>
</file>

<file path=ppt/slideLayouts/slideLayout7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771066"/>
      </p:ext>
    </p:extLst>
  </p:cSld>
  <p:clrMapOvr>
    <a:masterClrMapping/>
  </p:clrMapOvr>
  <p:transition/>
</p:sldLayout>
</file>

<file path=ppt/slideLayouts/slideLayout7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6128682"/>
      </p:ext>
    </p:extLst>
  </p:cSld>
  <p:clrMapOvr>
    <a:masterClrMapping/>
  </p:clrMapOvr>
  <p:transition/>
</p:sldLayout>
</file>

<file path=ppt/slideLayouts/slideLayout7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798312"/>
      </p:ext>
    </p:extLst>
  </p:cSld>
  <p:clrMapOvr>
    <a:masterClrMapping/>
  </p:clrMapOvr>
  <p:transition/>
</p:sldLayout>
</file>

<file path=ppt/slideLayouts/slideLayout7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677376"/>
      </p:ext>
    </p:extLst>
  </p:cSld>
  <p:clrMapOvr>
    <a:masterClrMapping/>
  </p:clrMapOvr>
  <p:transition/>
</p:sldLayout>
</file>

<file path=ppt/slideLayouts/slideLayout7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940184"/>
      </p:ext>
    </p:extLst>
  </p:cSld>
  <p:clrMapOvr>
    <a:masterClrMapping/>
  </p:clrMapOvr>
  <p:transition/>
</p:sldLayout>
</file>

<file path=ppt/slideLayouts/slideLayout7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021759"/>
      </p:ext>
    </p:extLst>
  </p:cSld>
  <p:clrMapOvr>
    <a:masterClrMapping/>
  </p:clrMapOvr>
  <p:transition/>
</p:sldLayout>
</file>

<file path=ppt/slideLayouts/slideLayout7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5/11/19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22012122"/>
      </p:ext>
    </p:extLst>
  </p:cSld>
  <p:clrMapOvr>
    <a:masterClrMapping/>
  </p:clrMapOvr>
</p:sldLayout>
</file>

<file path=ppt/slideLayouts/slideLayout7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5/11/19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09742792"/>
      </p:ext>
    </p:extLst>
  </p:cSld>
  <p:clrMapOvr>
    <a:masterClrMapping/>
  </p:clrMapOvr>
</p:sldLayout>
</file>

<file path=ppt/slideLayouts/slideLayout7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5/11/19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39459670"/>
      </p:ext>
    </p:extLst>
  </p:cSld>
  <p:clrMapOvr>
    <a:masterClrMapping/>
  </p:clrMapOvr>
</p:sldLayout>
</file>

<file path=ppt/slideLayouts/slideLayout7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5/11/19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586836580"/>
      </p:ext>
    </p:extLst>
  </p:cSld>
  <p:clrMapOvr>
    <a:masterClrMapping/>
  </p:clrMapOvr>
</p:sldLayout>
</file>

<file path=ppt/slideLayouts/slideLayout7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5/11/19</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38937078"/>
      </p:ext>
    </p:extLst>
  </p:cSld>
  <p:clrMapOvr>
    <a:masterClrMapping/>
  </p:clrMapOvr>
</p:sldLayout>
</file>

<file path=ppt/slideLayouts/slideLayout7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5/11/19</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26248155"/>
      </p:ext>
    </p:extLst>
  </p:cSld>
  <p:clrMapOvr>
    <a:masterClrMapping/>
  </p:clrMapOvr>
</p:sldLayout>
</file>

<file path=ppt/slideLayouts/slideLayout7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5/11/19</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957706365"/>
      </p:ext>
    </p:extLst>
  </p:cSld>
  <p:clrMapOvr>
    <a:masterClrMapping/>
  </p:clrMapOvr>
</p:sldLayout>
</file>

<file path=ppt/slideLayouts/slideLayout7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5/11/19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6082106"/>
      </p:ext>
    </p:extLst>
  </p:cSld>
  <p:clrMapOvr>
    <a:masterClrMapping/>
  </p:clrMapOvr>
</p:sldLayout>
</file>

<file path=ppt/slideLayouts/slideLayout7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5/11/19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12540118"/>
      </p:ext>
    </p:extLst>
  </p:cSld>
  <p:clrMapOvr>
    <a:masterClrMapping/>
  </p:clrMapOvr>
</p:sldLayout>
</file>

<file path=ppt/slideLayouts/slideLayout7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5/11/19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305648210"/>
      </p:ext>
    </p:extLst>
  </p:cSld>
  <p:clrMapOvr>
    <a:masterClrMapping/>
  </p:clrMapOvr>
</p:sldLayout>
</file>

<file path=ppt/slideLayouts/slideLayout7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5/11/19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7263931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theme" Target="../theme/theme9.xml"/><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slideLayout" Target="../slideLayouts/slideLayout91.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 Id="rId14" Type="http://schemas.openxmlformats.org/officeDocument/2006/relationships/image" Target="../media/image1.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image" Target="../media/image1.png"/><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theme" Target="../theme/theme10.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image" Target="../media/image1.png"/><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theme" Target="../theme/theme11.xml"/><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0" Type="http://schemas.openxmlformats.org/officeDocument/2006/relationships/slideLayout" Target="../slideLayouts/slideLayout112.xml"/><Relationship Id="rId4" Type="http://schemas.openxmlformats.org/officeDocument/2006/relationships/slideLayout" Target="../slideLayouts/slideLayout106.xml"/><Relationship Id="rId9" Type="http://schemas.openxmlformats.org/officeDocument/2006/relationships/slideLayout" Target="../slideLayouts/slideLayout1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1.xml"/><Relationship Id="rId13" Type="http://schemas.openxmlformats.org/officeDocument/2006/relationships/image" Target="../media/image1.png"/><Relationship Id="rId3" Type="http://schemas.openxmlformats.org/officeDocument/2006/relationships/slideLayout" Target="../slideLayouts/slideLayout116.xml"/><Relationship Id="rId7" Type="http://schemas.openxmlformats.org/officeDocument/2006/relationships/slideLayout" Target="../slideLayouts/slideLayout120.xml"/><Relationship Id="rId12" Type="http://schemas.openxmlformats.org/officeDocument/2006/relationships/theme" Target="../theme/theme12.xml"/><Relationship Id="rId2" Type="http://schemas.openxmlformats.org/officeDocument/2006/relationships/slideLayout" Target="../slideLayouts/slideLayout115.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5" Type="http://schemas.openxmlformats.org/officeDocument/2006/relationships/slideLayout" Target="../slideLayouts/slideLayout118.xml"/><Relationship Id="rId10" Type="http://schemas.openxmlformats.org/officeDocument/2006/relationships/slideLayout" Target="../slideLayouts/slideLayout123.xml"/><Relationship Id="rId4" Type="http://schemas.openxmlformats.org/officeDocument/2006/relationships/slideLayout" Target="../slideLayouts/slideLayout117.xml"/><Relationship Id="rId9" Type="http://schemas.openxmlformats.org/officeDocument/2006/relationships/slideLayout" Target="../slideLayouts/slideLayout12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2.xml"/><Relationship Id="rId13" Type="http://schemas.openxmlformats.org/officeDocument/2006/relationships/image" Target="../media/image1.png"/><Relationship Id="rId3" Type="http://schemas.openxmlformats.org/officeDocument/2006/relationships/slideLayout" Target="../slideLayouts/slideLayout127.xml"/><Relationship Id="rId7" Type="http://schemas.openxmlformats.org/officeDocument/2006/relationships/slideLayout" Target="../slideLayouts/slideLayout131.xml"/><Relationship Id="rId12" Type="http://schemas.openxmlformats.org/officeDocument/2006/relationships/theme" Target="../theme/theme13.xml"/><Relationship Id="rId2" Type="http://schemas.openxmlformats.org/officeDocument/2006/relationships/slideLayout" Target="../slideLayouts/slideLayout126.xml"/><Relationship Id="rId1" Type="http://schemas.openxmlformats.org/officeDocument/2006/relationships/slideLayout" Target="../slideLayouts/slideLayout125.xml"/><Relationship Id="rId6" Type="http://schemas.openxmlformats.org/officeDocument/2006/relationships/slideLayout" Target="../slideLayouts/slideLayout130.xml"/><Relationship Id="rId11" Type="http://schemas.openxmlformats.org/officeDocument/2006/relationships/slideLayout" Target="../slideLayouts/slideLayout135.xml"/><Relationship Id="rId5" Type="http://schemas.openxmlformats.org/officeDocument/2006/relationships/slideLayout" Target="../slideLayouts/slideLayout129.xml"/><Relationship Id="rId10" Type="http://schemas.openxmlformats.org/officeDocument/2006/relationships/slideLayout" Target="../slideLayouts/slideLayout134.xml"/><Relationship Id="rId4" Type="http://schemas.openxmlformats.org/officeDocument/2006/relationships/slideLayout" Target="../slideLayouts/slideLayout128.xml"/><Relationship Id="rId9" Type="http://schemas.openxmlformats.org/officeDocument/2006/relationships/slideLayout" Target="../slideLayouts/slideLayout133.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3.xml"/><Relationship Id="rId13" Type="http://schemas.openxmlformats.org/officeDocument/2006/relationships/theme" Target="../theme/theme14.xml"/><Relationship Id="rId3" Type="http://schemas.openxmlformats.org/officeDocument/2006/relationships/slideLayout" Target="../slideLayouts/slideLayout138.xml"/><Relationship Id="rId7" Type="http://schemas.openxmlformats.org/officeDocument/2006/relationships/slideLayout" Target="../slideLayouts/slideLayout142.xml"/><Relationship Id="rId12" Type="http://schemas.openxmlformats.org/officeDocument/2006/relationships/slideLayout" Target="../slideLayouts/slideLayout147.xml"/><Relationship Id="rId2" Type="http://schemas.openxmlformats.org/officeDocument/2006/relationships/slideLayout" Target="../slideLayouts/slideLayout137.xml"/><Relationship Id="rId1" Type="http://schemas.openxmlformats.org/officeDocument/2006/relationships/slideLayout" Target="../slideLayouts/slideLayout136.xml"/><Relationship Id="rId6" Type="http://schemas.openxmlformats.org/officeDocument/2006/relationships/slideLayout" Target="../slideLayouts/slideLayout141.xml"/><Relationship Id="rId11" Type="http://schemas.openxmlformats.org/officeDocument/2006/relationships/slideLayout" Target="../slideLayouts/slideLayout146.xml"/><Relationship Id="rId5" Type="http://schemas.openxmlformats.org/officeDocument/2006/relationships/slideLayout" Target="../slideLayouts/slideLayout140.xml"/><Relationship Id="rId10" Type="http://schemas.openxmlformats.org/officeDocument/2006/relationships/slideLayout" Target="../slideLayouts/slideLayout145.xml"/><Relationship Id="rId4" Type="http://schemas.openxmlformats.org/officeDocument/2006/relationships/slideLayout" Target="../slideLayouts/slideLayout139.xml"/><Relationship Id="rId9" Type="http://schemas.openxmlformats.org/officeDocument/2006/relationships/slideLayout" Target="../slideLayouts/slideLayout144.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5.xml"/><Relationship Id="rId13" Type="http://schemas.openxmlformats.org/officeDocument/2006/relationships/image" Target="../media/image1.png"/><Relationship Id="rId3" Type="http://schemas.openxmlformats.org/officeDocument/2006/relationships/slideLayout" Target="../slideLayouts/slideLayout150.xml"/><Relationship Id="rId7" Type="http://schemas.openxmlformats.org/officeDocument/2006/relationships/slideLayout" Target="../slideLayouts/slideLayout154.xml"/><Relationship Id="rId12" Type="http://schemas.openxmlformats.org/officeDocument/2006/relationships/theme" Target="../theme/theme15.xml"/><Relationship Id="rId2" Type="http://schemas.openxmlformats.org/officeDocument/2006/relationships/slideLayout" Target="../slideLayouts/slideLayout149.xml"/><Relationship Id="rId1" Type="http://schemas.openxmlformats.org/officeDocument/2006/relationships/slideLayout" Target="../slideLayouts/slideLayout148.xml"/><Relationship Id="rId6" Type="http://schemas.openxmlformats.org/officeDocument/2006/relationships/slideLayout" Target="../slideLayouts/slideLayout153.xml"/><Relationship Id="rId11" Type="http://schemas.openxmlformats.org/officeDocument/2006/relationships/slideLayout" Target="../slideLayouts/slideLayout158.xml"/><Relationship Id="rId5" Type="http://schemas.openxmlformats.org/officeDocument/2006/relationships/slideLayout" Target="../slideLayouts/slideLayout152.xml"/><Relationship Id="rId10" Type="http://schemas.openxmlformats.org/officeDocument/2006/relationships/slideLayout" Target="../slideLayouts/slideLayout157.xml"/><Relationship Id="rId4" Type="http://schemas.openxmlformats.org/officeDocument/2006/relationships/slideLayout" Target="../slideLayouts/slideLayout151.xml"/><Relationship Id="rId9" Type="http://schemas.openxmlformats.org/officeDocument/2006/relationships/slideLayout" Target="../slideLayouts/slideLayout156.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6.xml"/><Relationship Id="rId3" Type="http://schemas.openxmlformats.org/officeDocument/2006/relationships/slideLayout" Target="../slideLayouts/slideLayout161.xml"/><Relationship Id="rId7" Type="http://schemas.openxmlformats.org/officeDocument/2006/relationships/slideLayout" Target="../slideLayouts/slideLayout165.xml"/><Relationship Id="rId12" Type="http://schemas.openxmlformats.org/officeDocument/2006/relationships/theme" Target="../theme/theme16.xml"/><Relationship Id="rId2" Type="http://schemas.openxmlformats.org/officeDocument/2006/relationships/slideLayout" Target="../slideLayouts/slideLayout160.xml"/><Relationship Id="rId1" Type="http://schemas.openxmlformats.org/officeDocument/2006/relationships/slideLayout" Target="../slideLayouts/slideLayout159.xml"/><Relationship Id="rId6" Type="http://schemas.openxmlformats.org/officeDocument/2006/relationships/slideLayout" Target="../slideLayouts/slideLayout164.xml"/><Relationship Id="rId11" Type="http://schemas.openxmlformats.org/officeDocument/2006/relationships/slideLayout" Target="../slideLayouts/slideLayout169.xml"/><Relationship Id="rId5" Type="http://schemas.openxmlformats.org/officeDocument/2006/relationships/slideLayout" Target="../slideLayouts/slideLayout163.xml"/><Relationship Id="rId10" Type="http://schemas.openxmlformats.org/officeDocument/2006/relationships/slideLayout" Target="../slideLayouts/slideLayout168.xml"/><Relationship Id="rId4" Type="http://schemas.openxmlformats.org/officeDocument/2006/relationships/slideLayout" Target="../slideLayouts/slideLayout162.xml"/><Relationship Id="rId9" Type="http://schemas.openxmlformats.org/officeDocument/2006/relationships/slideLayout" Target="../slideLayouts/slideLayout167.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7.xml"/><Relationship Id="rId13" Type="http://schemas.openxmlformats.org/officeDocument/2006/relationships/image" Target="../media/image1.png"/><Relationship Id="rId3" Type="http://schemas.openxmlformats.org/officeDocument/2006/relationships/slideLayout" Target="../slideLayouts/slideLayout172.xml"/><Relationship Id="rId7" Type="http://schemas.openxmlformats.org/officeDocument/2006/relationships/slideLayout" Target="../slideLayouts/slideLayout176.xml"/><Relationship Id="rId12" Type="http://schemas.openxmlformats.org/officeDocument/2006/relationships/theme" Target="../theme/theme17.xml"/><Relationship Id="rId2" Type="http://schemas.openxmlformats.org/officeDocument/2006/relationships/slideLayout" Target="../slideLayouts/slideLayout171.xml"/><Relationship Id="rId1" Type="http://schemas.openxmlformats.org/officeDocument/2006/relationships/slideLayout" Target="../slideLayouts/slideLayout170.xml"/><Relationship Id="rId6" Type="http://schemas.openxmlformats.org/officeDocument/2006/relationships/slideLayout" Target="../slideLayouts/slideLayout175.xml"/><Relationship Id="rId11" Type="http://schemas.openxmlformats.org/officeDocument/2006/relationships/slideLayout" Target="../slideLayouts/slideLayout180.xml"/><Relationship Id="rId5" Type="http://schemas.openxmlformats.org/officeDocument/2006/relationships/slideLayout" Target="../slideLayouts/slideLayout174.xml"/><Relationship Id="rId10" Type="http://schemas.openxmlformats.org/officeDocument/2006/relationships/slideLayout" Target="../slideLayouts/slideLayout179.xml"/><Relationship Id="rId4" Type="http://schemas.openxmlformats.org/officeDocument/2006/relationships/slideLayout" Target="../slideLayouts/slideLayout173.xml"/><Relationship Id="rId9" Type="http://schemas.openxmlformats.org/officeDocument/2006/relationships/slideLayout" Target="../slideLayouts/slideLayout178.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8.xml"/><Relationship Id="rId3" Type="http://schemas.openxmlformats.org/officeDocument/2006/relationships/slideLayout" Target="../slideLayouts/slideLayout183.xml"/><Relationship Id="rId7" Type="http://schemas.openxmlformats.org/officeDocument/2006/relationships/slideLayout" Target="../slideLayouts/slideLayout187.xml"/><Relationship Id="rId12" Type="http://schemas.openxmlformats.org/officeDocument/2006/relationships/theme" Target="../theme/theme18.xml"/><Relationship Id="rId2" Type="http://schemas.openxmlformats.org/officeDocument/2006/relationships/slideLayout" Target="../slideLayouts/slideLayout182.xml"/><Relationship Id="rId1" Type="http://schemas.openxmlformats.org/officeDocument/2006/relationships/slideLayout" Target="../slideLayouts/slideLayout181.xml"/><Relationship Id="rId6" Type="http://schemas.openxmlformats.org/officeDocument/2006/relationships/slideLayout" Target="../slideLayouts/slideLayout186.xml"/><Relationship Id="rId11" Type="http://schemas.openxmlformats.org/officeDocument/2006/relationships/slideLayout" Target="../slideLayouts/slideLayout191.xml"/><Relationship Id="rId5" Type="http://schemas.openxmlformats.org/officeDocument/2006/relationships/slideLayout" Target="../slideLayouts/slideLayout185.xml"/><Relationship Id="rId10" Type="http://schemas.openxmlformats.org/officeDocument/2006/relationships/slideLayout" Target="../slideLayouts/slideLayout190.xml"/><Relationship Id="rId4" Type="http://schemas.openxmlformats.org/officeDocument/2006/relationships/slideLayout" Target="../slideLayouts/slideLayout184.xml"/><Relationship Id="rId9" Type="http://schemas.openxmlformats.org/officeDocument/2006/relationships/slideLayout" Target="../slideLayouts/slideLayout189.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9.xml"/><Relationship Id="rId13" Type="http://schemas.openxmlformats.org/officeDocument/2006/relationships/image" Target="../media/image1.png"/><Relationship Id="rId3" Type="http://schemas.openxmlformats.org/officeDocument/2006/relationships/slideLayout" Target="../slideLayouts/slideLayout194.xml"/><Relationship Id="rId7" Type="http://schemas.openxmlformats.org/officeDocument/2006/relationships/slideLayout" Target="../slideLayouts/slideLayout198.xml"/><Relationship Id="rId12" Type="http://schemas.openxmlformats.org/officeDocument/2006/relationships/theme" Target="../theme/theme19.xml"/><Relationship Id="rId2" Type="http://schemas.openxmlformats.org/officeDocument/2006/relationships/slideLayout" Target="../slideLayouts/slideLayout193.xml"/><Relationship Id="rId1" Type="http://schemas.openxmlformats.org/officeDocument/2006/relationships/slideLayout" Target="../slideLayouts/slideLayout192.xml"/><Relationship Id="rId6" Type="http://schemas.openxmlformats.org/officeDocument/2006/relationships/slideLayout" Target="../slideLayouts/slideLayout197.xml"/><Relationship Id="rId11" Type="http://schemas.openxmlformats.org/officeDocument/2006/relationships/slideLayout" Target="../slideLayouts/slideLayout202.xml"/><Relationship Id="rId5" Type="http://schemas.openxmlformats.org/officeDocument/2006/relationships/slideLayout" Target="../slideLayouts/slideLayout196.xml"/><Relationship Id="rId10" Type="http://schemas.openxmlformats.org/officeDocument/2006/relationships/slideLayout" Target="../slideLayouts/slideLayout201.xml"/><Relationship Id="rId4" Type="http://schemas.openxmlformats.org/officeDocument/2006/relationships/slideLayout" Target="../slideLayouts/slideLayout195.xml"/><Relationship Id="rId9" Type="http://schemas.openxmlformats.org/officeDocument/2006/relationships/slideLayout" Target="../slideLayouts/slideLayout200.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10.xml"/><Relationship Id="rId3" Type="http://schemas.openxmlformats.org/officeDocument/2006/relationships/slideLayout" Target="../slideLayouts/slideLayout205.xml"/><Relationship Id="rId7" Type="http://schemas.openxmlformats.org/officeDocument/2006/relationships/slideLayout" Target="../slideLayouts/slideLayout209.xml"/><Relationship Id="rId12" Type="http://schemas.openxmlformats.org/officeDocument/2006/relationships/theme" Target="../theme/theme20.xml"/><Relationship Id="rId2" Type="http://schemas.openxmlformats.org/officeDocument/2006/relationships/slideLayout" Target="../slideLayouts/slideLayout204.xml"/><Relationship Id="rId1" Type="http://schemas.openxmlformats.org/officeDocument/2006/relationships/slideLayout" Target="../slideLayouts/slideLayout203.xml"/><Relationship Id="rId6" Type="http://schemas.openxmlformats.org/officeDocument/2006/relationships/slideLayout" Target="../slideLayouts/slideLayout208.xml"/><Relationship Id="rId11" Type="http://schemas.openxmlformats.org/officeDocument/2006/relationships/slideLayout" Target="../slideLayouts/slideLayout213.xml"/><Relationship Id="rId5" Type="http://schemas.openxmlformats.org/officeDocument/2006/relationships/slideLayout" Target="../slideLayouts/slideLayout207.xml"/><Relationship Id="rId10" Type="http://schemas.openxmlformats.org/officeDocument/2006/relationships/slideLayout" Target="../slideLayouts/slideLayout212.xml"/><Relationship Id="rId4" Type="http://schemas.openxmlformats.org/officeDocument/2006/relationships/slideLayout" Target="../slideLayouts/slideLayout206.xml"/><Relationship Id="rId9" Type="http://schemas.openxmlformats.org/officeDocument/2006/relationships/slideLayout" Target="../slideLayouts/slideLayout211.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1.xml"/><Relationship Id="rId13" Type="http://schemas.openxmlformats.org/officeDocument/2006/relationships/theme" Target="../theme/theme21.xml"/><Relationship Id="rId3" Type="http://schemas.openxmlformats.org/officeDocument/2006/relationships/slideLayout" Target="../slideLayouts/slideLayout216.xml"/><Relationship Id="rId7" Type="http://schemas.openxmlformats.org/officeDocument/2006/relationships/slideLayout" Target="../slideLayouts/slideLayout220.xml"/><Relationship Id="rId12" Type="http://schemas.openxmlformats.org/officeDocument/2006/relationships/slideLayout" Target="../slideLayouts/slideLayout225.xml"/><Relationship Id="rId2" Type="http://schemas.openxmlformats.org/officeDocument/2006/relationships/slideLayout" Target="../slideLayouts/slideLayout215.xml"/><Relationship Id="rId1" Type="http://schemas.openxmlformats.org/officeDocument/2006/relationships/slideLayout" Target="../slideLayouts/slideLayout214.xml"/><Relationship Id="rId6" Type="http://schemas.openxmlformats.org/officeDocument/2006/relationships/slideLayout" Target="../slideLayouts/slideLayout219.xml"/><Relationship Id="rId11" Type="http://schemas.openxmlformats.org/officeDocument/2006/relationships/slideLayout" Target="../slideLayouts/slideLayout224.xml"/><Relationship Id="rId5" Type="http://schemas.openxmlformats.org/officeDocument/2006/relationships/slideLayout" Target="../slideLayouts/slideLayout218.xml"/><Relationship Id="rId10" Type="http://schemas.openxmlformats.org/officeDocument/2006/relationships/slideLayout" Target="../slideLayouts/slideLayout223.xml"/><Relationship Id="rId4" Type="http://schemas.openxmlformats.org/officeDocument/2006/relationships/slideLayout" Target="../slideLayouts/slideLayout217.xml"/><Relationship Id="rId9" Type="http://schemas.openxmlformats.org/officeDocument/2006/relationships/slideLayout" Target="../slideLayouts/slideLayout222.xml"/><Relationship Id="rId14" Type="http://schemas.openxmlformats.org/officeDocument/2006/relationships/image" Target="../media/image1.png"/></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3.xml"/><Relationship Id="rId3" Type="http://schemas.openxmlformats.org/officeDocument/2006/relationships/slideLayout" Target="../slideLayouts/slideLayout228.xml"/><Relationship Id="rId7" Type="http://schemas.openxmlformats.org/officeDocument/2006/relationships/slideLayout" Target="../slideLayouts/slideLayout232.xml"/><Relationship Id="rId12" Type="http://schemas.openxmlformats.org/officeDocument/2006/relationships/theme" Target="../theme/theme22.xml"/><Relationship Id="rId2" Type="http://schemas.openxmlformats.org/officeDocument/2006/relationships/slideLayout" Target="../slideLayouts/slideLayout227.xml"/><Relationship Id="rId1" Type="http://schemas.openxmlformats.org/officeDocument/2006/relationships/slideLayout" Target="../slideLayouts/slideLayout226.xml"/><Relationship Id="rId6" Type="http://schemas.openxmlformats.org/officeDocument/2006/relationships/slideLayout" Target="../slideLayouts/slideLayout231.xml"/><Relationship Id="rId11" Type="http://schemas.openxmlformats.org/officeDocument/2006/relationships/slideLayout" Target="../slideLayouts/slideLayout236.xml"/><Relationship Id="rId5" Type="http://schemas.openxmlformats.org/officeDocument/2006/relationships/slideLayout" Target="../slideLayouts/slideLayout230.xml"/><Relationship Id="rId10" Type="http://schemas.openxmlformats.org/officeDocument/2006/relationships/slideLayout" Target="../slideLayouts/slideLayout235.xml"/><Relationship Id="rId4" Type="http://schemas.openxmlformats.org/officeDocument/2006/relationships/slideLayout" Target="../slideLayouts/slideLayout229.xml"/><Relationship Id="rId9" Type="http://schemas.openxmlformats.org/officeDocument/2006/relationships/slideLayout" Target="../slideLayouts/slideLayout234.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4.xml"/><Relationship Id="rId13" Type="http://schemas.openxmlformats.org/officeDocument/2006/relationships/image" Target="../media/image1.png"/><Relationship Id="rId3" Type="http://schemas.openxmlformats.org/officeDocument/2006/relationships/slideLayout" Target="../slideLayouts/slideLayout239.xml"/><Relationship Id="rId7" Type="http://schemas.openxmlformats.org/officeDocument/2006/relationships/slideLayout" Target="../slideLayouts/slideLayout243.xml"/><Relationship Id="rId12" Type="http://schemas.openxmlformats.org/officeDocument/2006/relationships/theme" Target="../theme/theme23.xml"/><Relationship Id="rId2" Type="http://schemas.openxmlformats.org/officeDocument/2006/relationships/slideLayout" Target="../slideLayouts/slideLayout238.xml"/><Relationship Id="rId1" Type="http://schemas.openxmlformats.org/officeDocument/2006/relationships/slideLayout" Target="../slideLayouts/slideLayout237.xml"/><Relationship Id="rId6" Type="http://schemas.openxmlformats.org/officeDocument/2006/relationships/slideLayout" Target="../slideLayouts/slideLayout242.xml"/><Relationship Id="rId11" Type="http://schemas.openxmlformats.org/officeDocument/2006/relationships/slideLayout" Target="../slideLayouts/slideLayout247.xml"/><Relationship Id="rId5" Type="http://schemas.openxmlformats.org/officeDocument/2006/relationships/slideLayout" Target="../slideLayouts/slideLayout241.xml"/><Relationship Id="rId10" Type="http://schemas.openxmlformats.org/officeDocument/2006/relationships/slideLayout" Target="../slideLayouts/slideLayout246.xml"/><Relationship Id="rId4" Type="http://schemas.openxmlformats.org/officeDocument/2006/relationships/slideLayout" Target="../slideLayouts/slideLayout240.xml"/><Relationship Id="rId9" Type="http://schemas.openxmlformats.org/officeDocument/2006/relationships/slideLayout" Target="../slideLayouts/slideLayout245.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5.xml"/><Relationship Id="rId3" Type="http://schemas.openxmlformats.org/officeDocument/2006/relationships/slideLayout" Target="../slideLayouts/slideLayout250.xml"/><Relationship Id="rId7" Type="http://schemas.openxmlformats.org/officeDocument/2006/relationships/slideLayout" Target="../slideLayouts/slideLayout254.xml"/><Relationship Id="rId12" Type="http://schemas.openxmlformats.org/officeDocument/2006/relationships/theme" Target="../theme/theme24.xml"/><Relationship Id="rId2" Type="http://schemas.openxmlformats.org/officeDocument/2006/relationships/slideLayout" Target="../slideLayouts/slideLayout249.xml"/><Relationship Id="rId1" Type="http://schemas.openxmlformats.org/officeDocument/2006/relationships/slideLayout" Target="../slideLayouts/slideLayout248.xml"/><Relationship Id="rId6" Type="http://schemas.openxmlformats.org/officeDocument/2006/relationships/slideLayout" Target="../slideLayouts/slideLayout253.xml"/><Relationship Id="rId11" Type="http://schemas.openxmlformats.org/officeDocument/2006/relationships/slideLayout" Target="../slideLayouts/slideLayout258.xml"/><Relationship Id="rId5" Type="http://schemas.openxmlformats.org/officeDocument/2006/relationships/slideLayout" Target="../slideLayouts/slideLayout252.xml"/><Relationship Id="rId10" Type="http://schemas.openxmlformats.org/officeDocument/2006/relationships/slideLayout" Target="../slideLayouts/slideLayout257.xml"/><Relationship Id="rId4" Type="http://schemas.openxmlformats.org/officeDocument/2006/relationships/slideLayout" Target="../slideLayouts/slideLayout251.xml"/><Relationship Id="rId9" Type="http://schemas.openxmlformats.org/officeDocument/2006/relationships/slideLayout" Target="../slideLayouts/slideLayout256.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66.xml"/><Relationship Id="rId13"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12" Type="http://schemas.openxmlformats.org/officeDocument/2006/relationships/slideLayout" Target="../slideLayouts/slideLayout270.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11" Type="http://schemas.openxmlformats.org/officeDocument/2006/relationships/slideLayout" Target="../slideLayouts/slideLayout269.xml"/><Relationship Id="rId5" Type="http://schemas.openxmlformats.org/officeDocument/2006/relationships/slideLayout" Target="../slideLayouts/slideLayout263.xml"/><Relationship Id="rId10" Type="http://schemas.openxmlformats.org/officeDocument/2006/relationships/slideLayout" Target="../slideLayouts/slideLayout268.xml"/><Relationship Id="rId4" Type="http://schemas.openxmlformats.org/officeDocument/2006/relationships/slideLayout" Target="../slideLayouts/slideLayout262.xml"/><Relationship Id="rId9" Type="http://schemas.openxmlformats.org/officeDocument/2006/relationships/slideLayout" Target="../slideLayouts/slideLayout267.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78.xml"/><Relationship Id="rId13" Type="http://schemas.openxmlformats.org/officeDocument/2006/relationships/theme" Target="../theme/theme26.xml"/><Relationship Id="rId3" Type="http://schemas.openxmlformats.org/officeDocument/2006/relationships/slideLayout" Target="../slideLayouts/slideLayout273.xml"/><Relationship Id="rId7" Type="http://schemas.openxmlformats.org/officeDocument/2006/relationships/slideLayout" Target="../slideLayouts/slideLayout277.xml"/><Relationship Id="rId12" Type="http://schemas.openxmlformats.org/officeDocument/2006/relationships/slideLayout" Target="../slideLayouts/slideLayout282.xml"/><Relationship Id="rId2" Type="http://schemas.openxmlformats.org/officeDocument/2006/relationships/slideLayout" Target="../slideLayouts/slideLayout272.xml"/><Relationship Id="rId1" Type="http://schemas.openxmlformats.org/officeDocument/2006/relationships/slideLayout" Target="../slideLayouts/slideLayout271.xml"/><Relationship Id="rId6" Type="http://schemas.openxmlformats.org/officeDocument/2006/relationships/slideLayout" Target="../slideLayouts/slideLayout276.xml"/><Relationship Id="rId11" Type="http://schemas.openxmlformats.org/officeDocument/2006/relationships/slideLayout" Target="../slideLayouts/slideLayout281.xml"/><Relationship Id="rId5" Type="http://schemas.openxmlformats.org/officeDocument/2006/relationships/slideLayout" Target="../slideLayouts/slideLayout275.xml"/><Relationship Id="rId10" Type="http://schemas.openxmlformats.org/officeDocument/2006/relationships/slideLayout" Target="../slideLayouts/slideLayout280.xml"/><Relationship Id="rId4" Type="http://schemas.openxmlformats.org/officeDocument/2006/relationships/slideLayout" Target="../slideLayouts/slideLayout274.xml"/><Relationship Id="rId9" Type="http://schemas.openxmlformats.org/officeDocument/2006/relationships/slideLayout" Target="../slideLayouts/slideLayout279.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90.xml"/><Relationship Id="rId13" Type="http://schemas.openxmlformats.org/officeDocument/2006/relationships/theme" Target="../theme/theme27.xml"/><Relationship Id="rId3" Type="http://schemas.openxmlformats.org/officeDocument/2006/relationships/slideLayout" Target="../slideLayouts/slideLayout285.xml"/><Relationship Id="rId7" Type="http://schemas.openxmlformats.org/officeDocument/2006/relationships/slideLayout" Target="../slideLayouts/slideLayout289.xml"/><Relationship Id="rId12" Type="http://schemas.openxmlformats.org/officeDocument/2006/relationships/slideLayout" Target="../slideLayouts/slideLayout294.xml"/><Relationship Id="rId2" Type="http://schemas.openxmlformats.org/officeDocument/2006/relationships/slideLayout" Target="../slideLayouts/slideLayout284.xml"/><Relationship Id="rId1" Type="http://schemas.openxmlformats.org/officeDocument/2006/relationships/slideLayout" Target="../slideLayouts/slideLayout283.xml"/><Relationship Id="rId6" Type="http://schemas.openxmlformats.org/officeDocument/2006/relationships/slideLayout" Target="../slideLayouts/slideLayout288.xml"/><Relationship Id="rId11" Type="http://schemas.openxmlformats.org/officeDocument/2006/relationships/slideLayout" Target="../slideLayouts/slideLayout293.xml"/><Relationship Id="rId5" Type="http://schemas.openxmlformats.org/officeDocument/2006/relationships/slideLayout" Target="../slideLayouts/slideLayout287.xml"/><Relationship Id="rId10" Type="http://schemas.openxmlformats.org/officeDocument/2006/relationships/slideLayout" Target="../slideLayouts/slideLayout292.xml"/><Relationship Id="rId4" Type="http://schemas.openxmlformats.org/officeDocument/2006/relationships/slideLayout" Target="../slideLayouts/slideLayout286.xml"/><Relationship Id="rId9" Type="http://schemas.openxmlformats.org/officeDocument/2006/relationships/slideLayout" Target="../slideLayouts/slideLayout291.xml"/><Relationship Id="rId14" Type="http://schemas.openxmlformats.org/officeDocument/2006/relationships/image" Target="../media/image1.png"/></Relationships>
</file>

<file path=ppt/slideMasters/_rels/slideMaster28.xml.rels><?xml version="1.0" encoding="UTF-8" standalone="yes"?>
<Relationships xmlns="http://schemas.openxmlformats.org/package/2006/relationships"><Relationship Id="rId8" Type="http://schemas.openxmlformats.org/officeDocument/2006/relationships/theme" Target="../theme/theme28.xml"/><Relationship Id="rId3" Type="http://schemas.openxmlformats.org/officeDocument/2006/relationships/slideLayout" Target="../slideLayouts/slideLayout297.xml"/><Relationship Id="rId7" Type="http://schemas.openxmlformats.org/officeDocument/2006/relationships/slideLayout" Target="../slideLayouts/slideLayout301.xml"/><Relationship Id="rId2" Type="http://schemas.openxmlformats.org/officeDocument/2006/relationships/slideLayout" Target="../slideLayouts/slideLayout296.xml"/><Relationship Id="rId1" Type="http://schemas.openxmlformats.org/officeDocument/2006/relationships/slideLayout" Target="../slideLayouts/slideLayout295.xml"/><Relationship Id="rId6" Type="http://schemas.openxmlformats.org/officeDocument/2006/relationships/slideLayout" Target="../slideLayouts/slideLayout300.xml"/><Relationship Id="rId5" Type="http://schemas.openxmlformats.org/officeDocument/2006/relationships/slideLayout" Target="../slideLayouts/slideLayout299.xml"/><Relationship Id="rId4" Type="http://schemas.openxmlformats.org/officeDocument/2006/relationships/slideLayout" Target="../slideLayouts/slideLayout298.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9.xml"/><Relationship Id="rId13" Type="http://schemas.openxmlformats.org/officeDocument/2006/relationships/image" Target="../media/image1.png"/><Relationship Id="rId3" Type="http://schemas.openxmlformats.org/officeDocument/2006/relationships/slideLayout" Target="../slideLayouts/slideLayout304.xml"/><Relationship Id="rId7" Type="http://schemas.openxmlformats.org/officeDocument/2006/relationships/slideLayout" Target="../slideLayouts/slideLayout308.xml"/><Relationship Id="rId12" Type="http://schemas.openxmlformats.org/officeDocument/2006/relationships/theme" Target="../theme/theme29.xml"/><Relationship Id="rId2" Type="http://schemas.openxmlformats.org/officeDocument/2006/relationships/slideLayout" Target="../slideLayouts/slideLayout303.xml"/><Relationship Id="rId1" Type="http://schemas.openxmlformats.org/officeDocument/2006/relationships/slideLayout" Target="../slideLayouts/slideLayout302.xml"/><Relationship Id="rId6" Type="http://schemas.openxmlformats.org/officeDocument/2006/relationships/slideLayout" Target="../slideLayouts/slideLayout307.xml"/><Relationship Id="rId11" Type="http://schemas.openxmlformats.org/officeDocument/2006/relationships/slideLayout" Target="../slideLayouts/slideLayout312.xml"/><Relationship Id="rId5" Type="http://schemas.openxmlformats.org/officeDocument/2006/relationships/slideLayout" Target="../slideLayouts/slideLayout306.xml"/><Relationship Id="rId10" Type="http://schemas.openxmlformats.org/officeDocument/2006/relationships/slideLayout" Target="../slideLayouts/slideLayout311.xml"/><Relationship Id="rId4" Type="http://schemas.openxmlformats.org/officeDocument/2006/relationships/slideLayout" Target="../slideLayouts/slideLayout305.xml"/><Relationship Id="rId9" Type="http://schemas.openxmlformats.org/officeDocument/2006/relationships/slideLayout" Target="../slideLayouts/slideLayout310.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20.xml"/><Relationship Id="rId13" Type="http://schemas.openxmlformats.org/officeDocument/2006/relationships/image" Target="../media/image1.png"/><Relationship Id="rId3" Type="http://schemas.openxmlformats.org/officeDocument/2006/relationships/slideLayout" Target="../slideLayouts/slideLayout315.xml"/><Relationship Id="rId7" Type="http://schemas.openxmlformats.org/officeDocument/2006/relationships/slideLayout" Target="../slideLayouts/slideLayout319.xml"/><Relationship Id="rId12" Type="http://schemas.openxmlformats.org/officeDocument/2006/relationships/theme" Target="../theme/theme30.xml"/><Relationship Id="rId2" Type="http://schemas.openxmlformats.org/officeDocument/2006/relationships/slideLayout" Target="../slideLayouts/slideLayout314.xml"/><Relationship Id="rId1" Type="http://schemas.openxmlformats.org/officeDocument/2006/relationships/slideLayout" Target="../slideLayouts/slideLayout313.xml"/><Relationship Id="rId6" Type="http://schemas.openxmlformats.org/officeDocument/2006/relationships/slideLayout" Target="../slideLayouts/slideLayout318.xml"/><Relationship Id="rId11" Type="http://schemas.openxmlformats.org/officeDocument/2006/relationships/slideLayout" Target="../slideLayouts/slideLayout323.xml"/><Relationship Id="rId5" Type="http://schemas.openxmlformats.org/officeDocument/2006/relationships/slideLayout" Target="../slideLayouts/slideLayout317.xml"/><Relationship Id="rId10" Type="http://schemas.openxmlformats.org/officeDocument/2006/relationships/slideLayout" Target="../slideLayouts/slideLayout322.xml"/><Relationship Id="rId4" Type="http://schemas.openxmlformats.org/officeDocument/2006/relationships/slideLayout" Target="../slideLayouts/slideLayout316.xml"/><Relationship Id="rId9" Type="http://schemas.openxmlformats.org/officeDocument/2006/relationships/slideLayout" Target="../slideLayouts/slideLayout321.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1.xml"/><Relationship Id="rId13" Type="http://schemas.openxmlformats.org/officeDocument/2006/relationships/image" Target="../media/image1.png"/><Relationship Id="rId3" Type="http://schemas.openxmlformats.org/officeDocument/2006/relationships/slideLayout" Target="../slideLayouts/slideLayout326.xml"/><Relationship Id="rId7" Type="http://schemas.openxmlformats.org/officeDocument/2006/relationships/slideLayout" Target="../slideLayouts/slideLayout330.xml"/><Relationship Id="rId12" Type="http://schemas.openxmlformats.org/officeDocument/2006/relationships/theme" Target="../theme/theme31.xml"/><Relationship Id="rId2" Type="http://schemas.openxmlformats.org/officeDocument/2006/relationships/slideLayout" Target="../slideLayouts/slideLayout325.xml"/><Relationship Id="rId1" Type="http://schemas.openxmlformats.org/officeDocument/2006/relationships/slideLayout" Target="../slideLayouts/slideLayout324.xml"/><Relationship Id="rId6" Type="http://schemas.openxmlformats.org/officeDocument/2006/relationships/slideLayout" Target="../slideLayouts/slideLayout329.xml"/><Relationship Id="rId11" Type="http://schemas.openxmlformats.org/officeDocument/2006/relationships/slideLayout" Target="../slideLayouts/slideLayout334.xml"/><Relationship Id="rId5" Type="http://schemas.openxmlformats.org/officeDocument/2006/relationships/slideLayout" Target="../slideLayouts/slideLayout328.xml"/><Relationship Id="rId10" Type="http://schemas.openxmlformats.org/officeDocument/2006/relationships/slideLayout" Target="../slideLayouts/slideLayout333.xml"/><Relationship Id="rId4" Type="http://schemas.openxmlformats.org/officeDocument/2006/relationships/slideLayout" Target="../slideLayouts/slideLayout327.xml"/><Relationship Id="rId9" Type="http://schemas.openxmlformats.org/officeDocument/2006/relationships/slideLayout" Target="../slideLayouts/slideLayout332.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2.xml"/><Relationship Id="rId13" Type="http://schemas.openxmlformats.org/officeDocument/2006/relationships/image" Target="../media/image1.png"/><Relationship Id="rId3" Type="http://schemas.openxmlformats.org/officeDocument/2006/relationships/slideLayout" Target="../slideLayouts/slideLayout337.xml"/><Relationship Id="rId7" Type="http://schemas.openxmlformats.org/officeDocument/2006/relationships/slideLayout" Target="../slideLayouts/slideLayout341.xml"/><Relationship Id="rId12" Type="http://schemas.openxmlformats.org/officeDocument/2006/relationships/theme" Target="../theme/theme32.xml"/><Relationship Id="rId2" Type="http://schemas.openxmlformats.org/officeDocument/2006/relationships/slideLayout" Target="../slideLayouts/slideLayout336.xml"/><Relationship Id="rId1" Type="http://schemas.openxmlformats.org/officeDocument/2006/relationships/slideLayout" Target="../slideLayouts/slideLayout335.xml"/><Relationship Id="rId6" Type="http://schemas.openxmlformats.org/officeDocument/2006/relationships/slideLayout" Target="../slideLayouts/slideLayout340.xml"/><Relationship Id="rId11" Type="http://schemas.openxmlformats.org/officeDocument/2006/relationships/slideLayout" Target="../slideLayouts/slideLayout345.xml"/><Relationship Id="rId5" Type="http://schemas.openxmlformats.org/officeDocument/2006/relationships/slideLayout" Target="../slideLayouts/slideLayout339.xml"/><Relationship Id="rId10" Type="http://schemas.openxmlformats.org/officeDocument/2006/relationships/slideLayout" Target="../slideLayouts/slideLayout344.xml"/><Relationship Id="rId4" Type="http://schemas.openxmlformats.org/officeDocument/2006/relationships/slideLayout" Target="../slideLayouts/slideLayout338.xml"/><Relationship Id="rId9" Type="http://schemas.openxmlformats.org/officeDocument/2006/relationships/slideLayout" Target="../slideLayouts/slideLayout343.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3.xml"/><Relationship Id="rId13" Type="http://schemas.openxmlformats.org/officeDocument/2006/relationships/image" Target="../media/image1.png"/><Relationship Id="rId3" Type="http://schemas.openxmlformats.org/officeDocument/2006/relationships/slideLayout" Target="../slideLayouts/slideLayout348.xml"/><Relationship Id="rId7" Type="http://schemas.openxmlformats.org/officeDocument/2006/relationships/slideLayout" Target="../slideLayouts/slideLayout352.xml"/><Relationship Id="rId12" Type="http://schemas.openxmlformats.org/officeDocument/2006/relationships/theme" Target="../theme/theme33.xml"/><Relationship Id="rId2" Type="http://schemas.openxmlformats.org/officeDocument/2006/relationships/slideLayout" Target="../slideLayouts/slideLayout347.xml"/><Relationship Id="rId1" Type="http://schemas.openxmlformats.org/officeDocument/2006/relationships/slideLayout" Target="../slideLayouts/slideLayout346.xml"/><Relationship Id="rId6" Type="http://schemas.openxmlformats.org/officeDocument/2006/relationships/slideLayout" Target="../slideLayouts/slideLayout351.xml"/><Relationship Id="rId11" Type="http://schemas.openxmlformats.org/officeDocument/2006/relationships/slideLayout" Target="../slideLayouts/slideLayout356.xml"/><Relationship Id="rId5" Type="http://schemas.openxmlformats.org/officeDocument/2006/relationships/slideLayout" Target="../slideLayouts/slideLayout350.xml"/><Relationship Id="rId10" Type="http://schemas.openxmlformats.org/officeDocument/2006/relationships/slideLayout" Target="../slideLayouts/slideLayout355.xml"/><Relationship Id="rId4" Type="http://schemas.openxmlformats.org/officeDocument/2006/relationships/slideLayout" Target="../slideLayouts/slideLayout349.xml"/><Relationship Id="rId9" Type="http://schemas.openxmlformats.org/officeDocument/2006/relationships/slideLayout" Target="../slideLayouts/slideLayout354.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4.xml"/><Relationship Id="rId13" Type="http://schemas.openxmlformats.org/officeDocument/2006/relationships/image" Target="../media/image1.png"/><Relationship Id="rId3" Type="http://schemas.openxmlformats.org/officeDocument/2006/relationships/slideLayout" Target="../slideLayouts/slideLayout359.xml"/><Relationship Id="rId7" Type="http://schemas.openxmlformats.org/officeDocument/2006/relationships/slideLayout" Target="../slideLayouts/slideLayout363.xml"/><Relationship Id="rId12" Type="http://schemas.openxmlformats.org/officeDocument/2006/relationships/theme" Target="../theme/theme34.xml"/><Relationship Id="rId2" Type="http://schemas.openxmlformats.org/officeDocument/2006/relationships/slideLayout" Target="../slideLayouts/slideLayout358.xml"/><Relationship Id="rId1" Type="http://schemas.openxmlformats.org/officeDocument/2006/relationships/slideLayout" Target="../slideLayouts/slideLayout357.xml"/><Relationship Id="rId6" Type="http://schemas.openxmlformats.org/officeDocument/2006/relationships/slideLayout" Target="../slideLayouts/slideLayout362.xml"/><Relationship Id="rId11" Type="http://schemas.openxmlformats.org/officeDocument/2006/relationships/slideLayout" Target="../slideLayouts/slideLayout367.xml"/><Relationship Id="rId5" Type="http://schemas.openxmlformats.org/officeDocument/2006/relationships/slideLayout" Target="../slideLayouts/slideLayout361.xml"/><Relationship Id="rId10" Type="http://schemas.openxmlformats.org/officeDocument/2006/relationships/slideLayout" Target="../slideLayouts/slideLayout366.xml"/><Relationship Id="rId4" Type="http://schemas.openxmlformats.org/officeDocument/2006/relationships/slideLayout" Target="../slideLayouts/slideLayout360.xml"/><Relationship Id="rId9" Type="http://schemas.openxmlformats.org/officeDocument/2006/relationships/slideLayout" Target="../slideLayouts/slideLayout365.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5.xml"/><Relationship Id="rId13" Type="http://schemas.openxmlformats.org/officeDocument/2006/relationships/image" Target="../media/image1.png"/><Relationship Id="rId3" Type="http://schemas.openxmlformats.org/officeDocument/2006/relationships/slideLayout" Target="../slideLayouts/slideLayout370.xml"/><Relationship Id="rId7" Type="http://schemas.openxmlformats.org/officeDocument/2006/relationships/slideLayout" Target="../slideLayouts/slideLayout374.xml"/><Relationship Id="rId12" Type="http://schemas.openxmlformats.org/officeDocument/2006/relationships/theme" Target="../theme/theme35.xml"/><Relationship Id="rId2" Type="http://schemas.openxmlformats.org/officeDocument/2006/relationships/slideLayout" Target="../slideLayouts/slideLayout369.xml"/><Relationship Id="rId1" Type="http://schemas.openxmlformats.org/officeDocument/2006/relationships/slideLayout" Target="../slideLayouts/slideLayout368.xml"/><Relationship Id="rId6" Type="http://schemas.openxmlformats.org/officeDocument/2006/relationships/slideLayout" Target="../slideLayouts/slideLayout373.xml"/><Relationship Id="rId11" Type="http://schemas.openxmlformats.org/officeDocument/2006/relationships/slideLayout" Target="../slideLayouts/slideLayout378.xml"/><Relationship Id="rId5" Type="http://schemas.openxmlformats.org/officeDocument/2006/relationships/slideLayout" Target="../slideLayouts/slideLayout372.xml"/><Relationship Id="rId10" Type="http://schemas.openxmlformats.org/officeDocument/2006/relationships/slideLayout" Target="../slideLayouts/slideLayout377.xml"/><Relationship Id="rId4" Type="http://schemas.openxmlformats.org/officeDocument/2006/relationships/slideLayout" Target="../slideLayouts/slideLayout371.xml"/><Relationship Id="rId9" Type="http://schemas.openxmlformats.org/officeDocument/2006/relationships/slideLayout" Target="../slideLayouts/slideLayout376.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6.xml"/><Relationship Id="rId13" Type="http://schemas.openxmlformats.org/officeDocument/2006/relationships/theme" Target="../theme/theme36.xml"/><Relationship Id="rId3" Type="http://schemas.openxmlformats.org/officeDocument/2006/relationships/slideLayout" Target="../slideLayouts/slideLayout381.xml"/><Relationship Id="rId7" Type="http://schemas.openxmlformats.org/officeDocument/2006/relationships/slideLayout" Target="../slideLayouts/slideLayout385.xml"/><Relationship Id="rId12" Type="http://schemas.openxmlformats.org/officeDocument/2006/relationships/slideLayout" Target="../slideLayouts/slideLayout390.xml"/><Relationship Id="rId2" Type="http://schemas.openxmlformats.org/officeDocument/2006/relationships/slideLayout" Target="../slideLayouts/slideLayout380.xml"/><Relationship Id="rId1" Type="http://schemas.openxmlformats.org/officeDocument/2006/relationships/slideLayout" Target="../slideLayouts/slideLayout379.xml"/><Relationship Id="rId6" Type="http://schemas.openxmlformats.org/officeDocument/2006/relationships/slideLayout" Target="../slideLayouts/slideLayout384.xml"/><Relationship Id="rId11" Type="http://schemas.openxmlformats.org/officeDocument/2006/relationships/slideLayout" Target="../slideLayouts/slideLayout389.xml"/><Relationship Id="rId5" Type="http://schemas.openxmlformats.org/officeDocument/2006/relationships/slideLayout" Target="../slideLayouts/slideLayout383.xml"/><Relationship Id="rId10" Type="http://schemas.openxmlformats.org/officeDocument/2006/relationships/slideLayout" Target="../slideLayouts/slideLayout388.xml"/><Relationship Id="rId4" Type="http://schemas.openxmlformats.org/officeDocument/2006/relationships/slideLayout" Target="../slideLayouts/slideLayout382.xml"/><Relationship Id="rId9" Type="http://schemas.openxmlformats.org/officeDocument/2006/relationships/slideLayout" Target="../slideLayouts/slideLayout387.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8.xml"/><Relationship Id="rId13" Type="http://schemas.openxmlformats.org/officeDocument/2006/relationships/image" Target="../media/image1.png"/><Relationship Id="rId3" Type="http://schemas.openxmlformats.org/officeDocument/2006/relationships/slideLayout" Target="../slideLayouts/slideLayout393.xml"/><Relationship Id="rId7" Type="http://schemas.openxmlformats.org/officeDocument/2006/relationships/slideLayout" Target="../slideLayouts/slideLayout397.xml"/><Relationship Id="rId12" Type="http://schemas.openxmlformats.org/officeDocument/2006/relationships/theme" Target="../theme/theme37.xml"/><Relationship Id="rId2" Type="http://schemas.openxmlformats.org/officeDocument/2006/relationships/slideLayout" Target="../slideLayouts/slideLayout392.xml"/><Relationship Id="rId1" Type="http://schemas.openxmlformats.org/officeDocument/2006/relationships/slideLayout" Target="../slideLayouts/slideLayout391.xml"/><Relationship Id="rId6" Type="http://schemas.openxmlformats.org/officeDocument/2006/relationships/slideLayout" Target="../slideLayouts/slideLayout396.xml"/><Relationship Id="rId11" Type="http://schemas.openxmlformats.org/officeDocument/2006/relationships/slideLayout" Target="../slideLayouts/slideLayout401.xml"/><Relationship Id="rId5" Type="http://schemas.openxmlformats.org/officeDocument/2006/relationships/slideLayout" Target="../slideLayouts/slideLayout395.xml"/><Relationship Id="rId10" Type="http://schemas.openxmlformats.org/officeDocument/2006/relationships/slideLayout" Target="../slideLayouts/slideLayout400.xml"/><Relationship Id="rId4" Type="http://schemas.openxmlformats.org/officeDocument/2006/relationships/slideLayout" Target="../slideLayouts/slideLayout394.xml"/><Relationship Id="rId9" Type="http://schemas.openxmlformats.org/officeDocument/2006/relationships/slideLayout" Target="../slideLayouts/slideLayout399.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9.xml"/><Relationship Id="rId3" Type="http://schemas.openxmlformats.org/officeDocument/2006/relationships/slideLayout" Target="../slideLayouts/slideLayout404.xml"/><Relationship Id="rId7" Type="http://schemas.openxmlformats.org/officeDocument/2006/relationships/slideLayout" Target="../slideLayouts/slideLayout408.xml"/><Relationship Id="rId12" Type="http://schemas.openxmlformats.org/officeDocument/2006/relationships/theme" Target="../theme/theme38.xml"/><Relationship Id="rId2" Type="http://schemas.openxmlformats.org/officeDocument/2006/relationships/slideLayout" Target="../slideLayouts/slideLayout403.xml"/><Relationship Id="rId1" Type="http://schemas.openxmlformats.org/officeDocument/2006/relationships/slideLayout" Target="../slideLayouts/slideLayout402.xml"/><Relationship Id="rId6" Type="http://schemas.openxmlformats.org/officeDocument/2006/relationships/slideLayout" Target="../slideLayouts/slideLayout407.xml"/><Relationship Id="rId11" Type="http://schemas.openxmlformats.org/officeDocument/2006/relationships/slideLayout" Target="../slideLayouts/slideLayout412.xml"/><Relationship Id="rId5" Type="http://schemas.openxmlformats.org/officeDocument/2006/relationships/slideLayout" Target="../slideLayouts/slideLayout406.xml"/><Relationship Id="rId10" Type="http://schemas.openxmlformats.org/officeDocument/2006/relationships/slideLayout" Target="../slideLayouts/slideLayout411.xml"/><Relationship Id="rId4" Type="http://schemas.openxmlformats.org/officeDocument/2006/relationships/slideLayout" Target="../slideLayouts/slideLayout405.xml"/><Relationship Id="rId9" Type="http://schemas.openxmlformats.org/officeDocument/2006/relationships/slideLayout" Target="../slideLayouts/slideLayout410.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20.xml"/><Relationship Id="rId13" Type="http://schemas.openxmlformats.org/officeDocument/2006/relationships/image" Target="../media/image1.png"/><Relationship Id="rId3" Type="http://schemas.openxmlformats.org/officeDocument/2006/relationships/slideLayout" Target="../slideLayouts/slideLayout415.xml"/><Relationship Id="rId7" Type="http://schemas.openxmlformats.org/officeDocument/2006/relationships/slideLayout" Target="../slideLayouts/slideLayout419.xml"/><Relationship Id="rId12" Type="http://schemas.openxmlformats.org/officeDocument/2006/relationships/theme" Target="../theme/theme39.xml"/><Relationship Id="rId2" Type="http://schemas.openxmlformats.org/officeDocument/2006/relationships/slideLayout" Target="../slideLayouts/slideLayout414.xml"/><Relationship Id="rId1" Type="http://schemas.openxmlformats.org/officeDocument/2006/relationships/slideLayout" Target="../slideLayouts/slideLayout413.xml"/><Relationship Id="rId6" Type="http://schemas.openxmlformats.org/officeDocument/2006/relationships/slideLayout" Target="../slideLayouts/slideLayout418.xml"/><Relationship Id="rId11" Type="http://schemas.openxmlformats.org/officeDocument/2006/relationships/slideLayout" Target="../slideLayouts/slideLayout423.xml"/><Relationship Id="rId5" Type="http://schemas.openxmlformats.org/officeDocument/2006/relationships/slideLayout" Target="../slideLayouts/slideLayout417.xml"/><Relationship Id="rId10" Type="http://schemas.openxmlformats.org/officeDocument/2006/relationships/slideLayout" Target="../slideLayouts/slideLayout422.xml"/><Relationship Id="rId4" Type="http://schemas.openxmlformats.org/officeDocument/2006/relationships/slideLayout" Target="../slideLayouts/slideLayout416.xml"/><Relationship Id="rId9" Type="http://schemas.openxmlformats.org/officeDocument/2006/relationships/slideLayout" Target="../slideLayouts/slideLayout421.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31.xml"/><Relationship Id="rId3" Type="http://schemas.openxmlformats.org/officeDocument/2006/relationships/slideLayout" Target="../slideLayouts/slideLayout426.xml"/><Relationship Id="rId7" Type="http://schemas.openxmlformats.org/officeDocument/2006/relationships/slideLayout" Target="../slideLayouts/slideLayout430.xml"/><Relationship Id="rId12" Type="http://schemas.openxmlformats.org/officeDocument/2006/relationships/theme" Target="../theme/theme40.xml"/><Relationship Id="rId2" Type="http://schemas.openxmlformats.org/officeDocument/2006/relationships/slideLayout" Target="../slideLayouts/slideLayout425.xml"/><Relationship Id="rId1" Type="http://schemas.openxmlformats.org/officeDocument/2006/relationships/slideLayout" Target="../slideLayouts/slideLayout424.xml"/><Relationship Id="rId6" Type="http://schemas.openxmlformats.org/officeDocument/2006/relationships/slideLayout" Target="../slideLayouts/slideLayout429.xml"/><Relationship Id="rId11" Type="http://schemas.openxmlformats.org/officeDocument/2006/relationships/slideLayout" Target="../slideLayouts/slideLayout434.xml"/><Relationship Id="rId5" Type="http://schemas.openxmlformats.org/officeDocument/2006/relationships/slideLayout" Target="../slideLayouts/slideLayout428.xml"/><Relationship Id="rId10" Type="http://schemas.openxmlformats.org/officeDocument/2006/relationships/slideLayout" Target="../slideLayouts/slideLayout433.xml"/><Relationship Id="rId4" Type="http://schemas.openxmlformats.org/officeDocument/2006/relationships/slideLayout" Target="../slideLayouts/slideLayout427.xml"/><Relationship Id="rId9" Type="http://schemas.openxmlformats.org/officeDocument/2006/relationships/slideLayout" Target="../slideLayouts/slideLayout432.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2.xml"/><Relationship Id="rId3" Type="http://schemas.openxmlformats.org/officeDocument/2006/relationships/slideLayout" Target="../slideLayouts/slideLayout437.xml"/><Relationship Id="rId7" Type="http://schemas.openxmlformats.org/officeDocument/2006/relationships/slideLayout" Target="../slideLayouts/slideLayout441.xml"/><Relationship Id="rId12" Type="http://schemas.openxmlformats.org/officeDocument/2006/relationships/theme" Target="../theme/theme41.xml"/><Relationship Id="rId2" Type="http://schemas.openxmlformats.org/officeDocument/2006/relationships/slideLayout" Target="../slideLayouts/slideLayout436.xml"/><Relationship Id="rId1" Type="http://schemas.openxmlformats.org/officeDocument/2006/relationships/slideLayout" Target="../slideLayouts/slideLayout435.xml"/><Relationship Id="rId6" Type="http://schemas.openxmlformats.org/officeDocument/2006/relationships/slideLayout" Target="../slideLayouts/slideLayout440.xml"/><Relationship Id="rId11" Type="http://schemas.openxmlformats.org/officeDocument/2006/relationships/slideLayout" Target="../slideLayouts/slideLayout445.xml"/><Relationship Id="rId5" Type="http://schemas.openxmlformats.org/officeDocument/2006/relationships/slideLayout" Target="../slideLayouts/slideLayout439.xml"/><Relationship Id="rId10" Type="http://schemas.openxmlformats.org/officeDocument/2006/relationships/slideLayout" Target="../slideLayouts/slideLayout444.xml"/><Relationship Id="rId4" Type="http://schemas.openxmlformats.org/officeDocument/2006/relationships/slideLayout" Target="../slideLayouts/slideLayout438.xml"/><Relationship Id="rId9" Type="http://schemas.openxmlformats.org/officeDocument/2006/relationships/slideLayout" Target="../slideLayouts/slideLayout443.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3.xml"/><Relationship Id="rId3" Type="http://schemas.openxmlformats.org/officeDocument/2006/relationships/slideLayout" Target="../slideLayouts/slideLayout448.xml"/><Relationship Id="rId7" Type="http://schemas.openxmlformats.org/officeDocument/2006/relationships/slideLayout" Target="../slideLayouts/slideLayout452.xml"/><Relationship Id="rId12" Type="http://schemas.openxmlformats.org/officeDocument/2006/relationships/theme" Target="../theme/theme42.xml"/><Relationship Id="rId2" Type="http://schemas.openxmlformats.org/officeDocument/2006/relationships/slideLayout" Target="../slideLayouts/slideLayout447.xml"/><Relationship Id="rId1" Type="http://schemas.openxmlformats.org/officeDocument/2006/relationships/slideLayout" Target="../slideLayouts/slideLayout446.xml"/><Relationship Id="rId6" Type="http://schemas.openxmlformats.org/officeDocument/2006/relationships/slideLayout" Target="../slideLayouts/slideLayout451.xml"/><Relationship Id="rId11" Type="http://schemas.openxmlformats.org/officeDocument/2006/relationships/slideLayout" Target="../slideLayouts/slideLayout456.xml"/><Relationship Id="rId5" Type="http://schemas.openxmlformats.org/officeDocument/2006/relationships/slideLayout" Target="../slideLayouts/slideLayout450.xml"/><Relationship Id="rId10" Type="http://schemas.openxmlformats.org/officeDocument/2006/relationships/slideLayout" Target="../slideLayouts/slideLayout455.xml"/><Relationship Id="rId4" Type="http://schemas.openxmlformats.org/officeDocument/2006/relationships/slideLayout" Target="../slideLayouts/slideLayout449.xml"/><Relationship Id="rId9" Type="http://schemas.openxmlformats.org/officeDocument/2006/relationships/slideLayout" Target="../slideLayouts/slideLayout454.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4.xml"/><Relationship Id="rId3" Type="http://schemas.openxmlformats.org/officeDocument/2006/relationships/slideLayout" Target="../slideLayouts/slideLayout459.xml"/><Relationship Id="rId7" Type="http://schemas.openxmlformats.org/officeDocument/2006/relationships/slideLayout" Target="../slideLayouts/slideLayout463.xml"/><Relationship Id="rId12" Type="http://schemas.openxmlformats.org/officeDocument/2006/relationships/theme" Target="../theme/theme43.xml"/><Relationship Id="rId2" Type="http://schemas.openxmlformats.org/officeDocument/2006/relationships/slideLayout" Target="../slideLayouts/slideLayout458.xml"/><Relationship Id="rId1" Type="http://schemas.openxmlformats.org/officeDocument/2006/relationships/slideLayout" Target="../slideLayouts/slideLayout457.xml"/><Relationship Id="rId6" Type="http://schemas.openxmlformats.org/officeDocument/2006/relationships/slideLayout" Target="../slideLayouts/slideLayout462.xml"/><Relationship Id="rId11" Type="http://schemas.openxmlformats.org/officeDocument/2006/relationships/slideLayout" Target="../slideLayouts/slideLayout467.xml"/><Relationship Id="rId5" Type="http://schemas.openxmlformats.org/officeDocument/2006/relationships/slideLayout" Target="../slideLayouts/slideLayout461.xml"/><Relationship Id="rId10" Type="http://schemas.openxmlformats.org/officeDocument/2006/relationships/slideLayout" Target="../slideLayouts/slideLayout466.xml"/><Relationship Id="rId4" Type="http://schemas.openxmlformats.org/officeDocument/2006/relationships/slideLayout" Target="../slideLayouts/slideLayout460.xml"/><Relationship Id="rId9" Type="http://schemas.openxmlformats.org/officeDocument/2006/relationships/slideLayout" Target="../slideLayouts/slideLayout465.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5.xml"/><Relationship Id="rId3" Type="http://schemas.openxmlformats.org/officeDocument/2006/relationships/slideLayout" Target="../slideLayouts/slideLayout470.xml"/><Relationship Id="rId7" Type="http://schemas.openxmlformats.org/officeDocument/2006/relationships/slideLayout" Target="../slideLayouts/slideLayout474.xml"/><Relationship Id="rId12" Type="http://schemas.openxmlformats.org/officeDocument/2006/relationships/theme" Target="../theme/theme44.xml"/><Relationship Id="rId2" Type="http://schemas.openxmlformats.org/officeDocument/2006/relationships/slideLayout" Target="../slideLayouts/slideLayout469.xml"/><Relationship Id="rId1" Type="http://schemas.openxmlformats.org/officeDocument/2006/relationships/slideLayout" Target="../slideLayouts/slideLayout468.xml"/><Relationship Id="rId6" Type="http://schemas.openxmlformats.org/officeDocument/2006/relationships/slideLayout" Target="../slideLayouts/slideLayout473.xml"/><Relationship Id="rId11" Type="http://schemas.openxmlformats.org/officeDocument/2006/relationships/slideLayout" Target="../slideLayouts/slideLayout478.xml"/><Relationship Id="rId5" Type="http://schemas.openxmlformats.org/officeDocument/2006/relationships/slideLayout" Target="../slideLayouts/slideLayout472.xml"/><Relationship Id="rId10" Type="http://schemas.openxmlformats.org/officeDocument/2006/relationships/slideLayout" Target="../slideLayouts/slideLayout477.xml"/><Relationship Id="rId4" Type="http://schemas.openxmlformats.org/officeDocument/2006/relationships/slideLayout" Target="../slideLayouts/slideLayout471.xml"/><Relationship Id="rId9" Type="http://schemas.openxmlformats.org/officeDocument/2006/relationships/slideLayout" Target="../slideLayouts/slideLayout476.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6.xml"/><Relationship Id="rId3" Type="http://schemas.openxmlformats.org/officeDocument/2006/relationships/slideLayout" Target="../slideLayouts/slideLayout481.xml"/><Relationship Id="rId7" Type="http://schemas.openxmlformats.org/officeDocument/2006/relationships/slideLayout" Target="../slideLayouts/slideLayout485.xml"/><Relationship Id="rId12" Type="http://schemas.openxmlformats.org/officeDocument/2006/relationships/theme" Target="../theme/theme45.xml"/><Relationship Id="rId2" Type="http://schemas.openxmlformats.org/officeDocument/2006/relationships/slideLayout" Target="../slideLayouts/slideLayout480.xml"/><Relationship Id="rId1" Type="http://schemas.openxmlformats.org/officeDocument/2006/relationships/slideLayout" Target="../slideLayouts/slideLayout479.xml"/><Relationship Id="rId6" Type="http://schemas.openxmlformats.org/officeDocument/2006/relationships/slideLayout" Target="../slideLayouts/slideLayout484.xml"/><Relationship Id="rId11" Type="http://schemas.openxmlformats.org/officeDocument/2006/relationships/slideLayout" Target="../slideLayouts/slideLayout489.xml"/><Relationship Id="rId5" Type="http://schemas.openxmlformats.org/officeDocument/2006/relationships/slideLayout" Target="../slideLayouts/slideLayout483.xml"/><Relationship Id="rId10" Type="http://schemas.openxmlformats.org/officeDocument/2006/relationships/slideLayout" Target="../slideLayouts/slideLayout488.xml"/><Relationship Id="rId4" Type="http://schemas.openxmlformats.org/officeDocument/2006/relationships/slideLayout" Target="../slideLayouts/slideLayout482.xml"/><Relationship Id="rId9" Type="http://schemas.openxmlformats.org/officeDocument/2006/relationships/slideLayout" Target="../slideLayouts/slideLayout487.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7.xml"/><Relationship Id="rId13" Type="http://schemas.openxmlformats.org/officeDocument/2006/relationships/image" Target="../media/image1.png"/><Relationship Id="rId3" Type="http://schemas.openxmlformats.org/officeDocument/2006/relationships/slideLayout" Target="../slideLayouts/slideLayout492.xml"/><Relationship Id="rId7" Type="http://schemas.openxmlformats.org/officeDocument/2006/relationships/slideLayout" Target="../slideLayouts/slideLayout496.xml"/><Relationship Id="rId12" Type="http://schemas.openxmlformats.org/officeDocument/2006/relationships/theme" Target="../theme/theme46.xml"/><Relationship Id="rId2" Type="http://schemas.openxmlformats.org/officeDocument/2006/relationships/slideLayout" Target="../slideLayouts/slideLayout491.xml"/><Relationship Id="rId1" Type="http://schemas.openxmlformats.org/officeDocument/2006/relationships/slideLayout" Target="../slideLayouts/slideLayout490.xml"/><Relationship Id="rId6" Type="http://schemas.openxmlformats.org/officeDocument/2006/relationships/slideLayout" Target="../slideLayouts/slideLayout495.xml"/><Relationship Id="rId11" Type="http://schemas.openxmlformats.org/officeDocument/2006/relationships/slideLayout" Target="../slideLayouts/slideLayout500.xml"/><Relationship Id="rId5" Type="http://schemas.openxmlformats.org/officeDocument/2006/relationships/slideLayout" Target="../slideLayouts/slideLayout494.xml"/><Relationship Id="rId10" Type="http://schemas.openxmlformats.org/officeDocument/2006/relationships/slideLayout" Target="../slideLayouts/slideLayout499.xml"/><Relationship Id="rId4" Type="http://schemas.openxmlformats.org/officeDocument/2006/relationships/slideLayout" Target="../slideLayouts/slideLayout493.xml"/><Relationship Id="rId9" Type="http://schemas.openxmlformats.org/officeDocument/2006/relationships/slideLayout" Target="../slideLayouts/slideLayout498.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8.xml"/><Relationship Id="rId3" Type="http://schemas.openxmlformats.org/officeDocument/2006/relationships/slideLayout" Target="../slideLayouts/slideLayout503.xml"/><Relationship Id="rId7" Type="http://schemas.openxmlformats.org/officeDocument/2006/relationships/slideLayout" Target="../slideLayouts/slideLayout507.xml"/><Relationship Id="rId12" Type="http://schemas.openxmlformats.org/officeDocument/2006/relationships/theme" Target="../theme/theme47.xml"/><Relationship Id="rId2" Type="http://schemas.openxmlformats.org/officeDocument/2006/relationships/slideLayout" Target="../slideLayouts/slideLayout502.xml"/><Relationship Id="rId1" Type="http://schemas.openxmlformats.org/officeDocument/2006/relationships/slideLayout" Target="../slideLayouts/slideLayout501.xml"/><Relationship Id="rId6" Type="http://schemas.openxmlformats.org/officeDocument/2006/relationships/slideLayout" Target="../slideLayouts/slideLayout506.xml"/><Relationship Id="rId11" Type="http://schemas.openxmlformats.org/officeDocument/2006/relationships/slideLayout" Target="../slideLayouts/slideLayout511.xml"/><Relationship Id="rId5" Type="http://schemas.openxmlformats.org/officeDocument/2006/relationships/slideLayout" Target="../slideLayouts/slideLayout505.xml"/><Relationship Id="rId10" Type="http://schemas.openxmlformats.org/officeDocument/2006/relationships/slideLayout" Target="../slideLayouts/slideLayout510.xml"/><Relationship Id="rId4" Type="http://schemas.openxmlformats.org/officeDocument/2006/relationships/slideLayout" Target="../slideLayouts/slideLayout504.xml"/><Relationship Id="rId9" Type="http://schemas.openxmlformats.org/officeDocument/2006/relationships/slideLayout" Target="../slideLayouts/slideLayout509.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19.xml"/><Relationship Id="rId13" Type="http://schemas.openxmlformats.org/officeDocument/2006/relationships/theme" Target="../theme/theme48.xml"/><Relationship Id="rId3" Type="http://schemas.openxmlformats.org/officeDocument/2006/relationships/slideLayout" Target="../slideLayouts/slideLayout514.xml"/><Relationship Id="rId7" Type="http://schemas.openxmlformats.org/officeDocument/2006/relationships/slideLayout" Target="../slideLayouts/slideLayout518.xml"/><Relationship Id="rId12" Type="http://schemas.openxmlformats.org/officeDocument/2006/relationships/slideLayout" Target="../slideLayouts/slideLayout523.xml"/><Relationship Id="rId2" Type="http://schemas.openxmlformats.org/officeDocument/2006/relationships/slideLayout" Target="../slideLayouts/slideLayout513.xml"/><Relationship Id="rId1" Type="http://schemas.openxmlformats.org/officeDocument/2006/relationships/slideLayout" Target="../slideLayouts/slideLayout512.xml"/><Relationship Id="rId6" Type="http://schemas.openxmlformats.org/officeDocument/2006/relationships/slideLayout" Target="../slideLayouts/slideLayout517.xml"/><Relationship Id="rId11" Type="http://schemas.openxmlformats.org/officeDocument/2006/relationships/slideLayout" Target="../slideLayouts/slideLayout522.xml"/><Relationship Id="rId5" Type="http://schemas.openxmlformats.org/officeDocument/2006/relationships/slideLayout" Target="../slideLayouts/slideLayout516.xml"/><Relationship Id="rId10" Type="http://schemas.openxmlformats.org/officeDocument/2006/relationships/slideLayout" Target="../slideLayouts/slideLayout521.xml"/><Relationship Id="rId4" Type="http://schemas.openxmlformats.org/officeDocument/2006/relationships/slideLayout" Target="../slideLayouts/slideLayout515.xml"/><Relationship Id="rId9" Type="http://schemas.openxmlformats.org/officeDocument/2006/relationships/slideLayout" Target="../slideLayouts/slideLayout520.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31.xml"/><Relationship Id="rId13" Type="http://schemas.openxmlformats.org/officeDocument/2006/relationships/image" Target="../media/image1.png"/><Relationship Id="rId3" Type="http://schemas.openxmlformats.org/officeDocument/2006/relationships/slideLayout" Target="../slideLayouts/slideLayout526.xml"/><Relationship Id="rId7" Type="http://schemas.openxmlformats.org/officeDocument/2006/relationships/slideLayout" Target="../slideLayouts/slideLayout530.xml"/><Relationship Id="rId12" Type="http://schemas.openxmlformats.org/officeDocument/2006/relationships/theme" Target="../theme/theme49.xml"/><Relationship Id="rId2" Type="http://schemas.openxmlformats.org/officeDocument/2006/relationships/slideLayout" Target="../slideLayouts/slideLayout525.xml"/><Relationship Id="rId1" Type="http://schemas.openxmlformats.org/officeDocument/2006/relationships/slideLayout" Target="../slideLayouts/slideLayout524.xml"/><Relationship Id="rId6" Type="http://schemas.openxmlformats.org/officeDocument/2006/relationships/slideLayout" Target="../slideLayouts/slideLayout529.xml"/><Relationship Id="rId11" Type="http://schemas.openxmlformats.org/officeDocument/2006/relationships/slideLayout" Target="../slideLayouts/slideLayout534.xml"/><Relationship Id="rId5" Type="http://schemas.openxmlformats.org/officeDocument/2006/relationships/slideLayout" Target="../slideLayouts/slideLayout528.xml"/><Relationship Id="rId10" Type="http://schemas.openxmlformats.org/officeDocument/2006/relationships/slideLayout" Target="../slideLayouts/slideLayout533.xml"/><Relationship Id="rId4" Type="http://schemas.openxmlformats.org/officeDocument/2006/relationships/slideLayout" Target="../slideLayouts/slideLayout527.xml"/><Relationship Id="rId9" Type="http://schemas.openxmlformats.org/officeDocument/2006/relationships/slideLayout" Target="../slideLayouts/slideLayout532.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42.xml"/><Relationship Id="rId13" Type="http://schemas.openxmlformats.org/officeDocument/2006/relationships/image" Target="../media/image1.png"/><Relationship Id="rId3" Type="http://schemas.openxmlformats.org/officeDocument/2006/relationships/slideLayout" Target="../slideLayouts/slideLayout537.xml"/><Relationship Id="rId7" Type="http://schemas.openxmlformats.org/officeDocument/2006/relationships/slideLayout" Target="../slideLayouts/slideLayout541.xml"/><Relationship Id="rId12" Type="http://schemas.openxmlformats.org/officeDocument/2006/relationships/theme" Target="../theme/theme50.xml"/><Relationship Id="rId2" Type="http://schemas.openxmlformats.org/officeDocument/2006/relationships/slideLayout" Target="../slideLayouts/slideLayout536.xml"/><Relationship Id="rId1" Type="http://schemas.openxmlformats.org/officeDocument/2006/relationships/slideLayout" Target="../slideLayouts/slideLayout535.xml"/><Relationship Id="rId6" Type="http://schemas.openxmlformats.org/officeDocument/2006/relationships/slideLayout" Target="../slideLayouts/slideLayout540.xml"/><Relationship Id="rId11" Type="http://schemas.openxmlformats.org/officeDocument/2006/relationships/slideLayout" Target="../slideLayouts/slideLayout545.xml"/><Relationship Id="rId5" Type="http://schemas.openxmlformats.org/officeDocument/2006/relationships/slideLayout" Target="../slideLayouts/slideLayout539.xml"/><Relationship Id="rId10" Type="http://schemas.openxmlformats.org/officeDocument/2006/relationships/slideLayout" Target="../slideLayouts/slideLayout544.xml"/><Relationship Id="rId4" Type="http://schemas.openxmlformats.org/officeDocument/2006/relationships/slideLayout" Target="../slideLayouts/slideLayout538.xml"/><Relationship Id="rId9" Type="http://schemas.openxmlformats.org/officeDocument/2006/relationships/slideLayout" Target="../slideLayouts/slideLayout543.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53.xml"/><Relationship Id="rId13" Type="http://schemas.openxmlformats.org/officeDocument/2006/relationships/image" Target="../media/image1.png"/><Relationship Id="rId3" Type="http://schemas.openxmlformats.org/officeDocument/2006/relationships/slideLayout" Target="../slideLayouts/slideLayout548.xml"/><Relationship Id="rId7" Type="http://schemas.openxmlformats.org/officeDocument/2006/relationships/slideLayout" Target="../slideLayouts/slideLayout552.xml"/><Relationship Id="rId12" Type="http://schemas.openxmlformats.org/officeDocument/2006/relationships/theme" Target="../theme/theme51.xml"/><Relationship Id="rId2" Type="http://schemas.openxmlformats.org/officeDocument/2006/relationships/slideLayout" Target="../slideLayouts/slideLayout547.xml"/><Relationship Id="rId1" Type="http://schemas.openxmlformats.org/officeDocument/2006/relationships/slideLayout" Target="../slideLayouts/slideLayout546.xml"/><Relationship Id="rId6" Type="http://schemas.openxmlformats.org/officeDocument/2006/relationships/slideLayout" Target="../slideLayouts/slideLayout551.xml"/><Relationship Id="rId11" Type="http://schemas.openxmlformats.org/officeDocument/2006/relationships/slideLayout" Target="../slideLayouts/slideLayout556.xml"/><Relationship Id="rId5" Type="http://schemas.openxmlformats.org/officeDocument/2006/relationships/slideLayout" Target="../slideLayouts/slideLayout550.xml"/><Relationship Id="rId10" Type="http://schemas.openxmlformats.org/officeDocument/2006/relationships/slideLayout" Target="../slideLayouts/slideLayout555.xml"/><Relationship Id="rId4" Type="http://schemas.openxmlformats.org/officeDocument/2006/relationships/slideLayout" Target="../slideLayouts/slideLayout549.xml"/><Relationship Id="rId9" Type="http://schemas.openxmlformats.org/officeDocument/2006/relationships/slideLayout" Target="../slideLayouts/slideLayout554.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64.xml"/><Relationship Id="rId13" Type="http://schemas.openxmlformats.org/officeDocument/2006/relationships/image" Target="../media/image1.png"/><Relationship Id="rId3" Type="http://schemas.openxmlformats.org/officeDocument/2006/relationships/slideLayout" Target="../slideLayouts/slideLayout559.xml"/><Relationship Id="rId7" Type="http://schemas.openxmlformats.org/officeDocument/2006/relationships/slideLayout" Target="../slideLayouts/slideLayout563.xml"/><Relationship Id="rId12" Type="http://schemas.openxmlformats.org/officeDocument/2006/relationships/theme" Target="../theme/theme52.xml"/><Relationship Id="rId2" Type="http://schemas.openxmlformats.org/officeDocument/2006/relationships/slideLayout" Target="../slideLayouts/slideLayout558.xml"/><Relationship Id="rId1" Type="http://schemas.openxmlformats.org/officeDocument/2006/relationships/slideLayout" Target="../slideLayouts/slideLayout557.xml"/><Relationship Id="rId6" Type="http://schemas.openxmlformats.org/officeDocument/2006/relationships/slideLayout" Target="../slideLayouts/slideLayout562.xml"/><Relationship Id="rId11" Type="http://schemas.openxmlformats.org/officeDocument/2006/relationships/slideLayout" Target="../slideLayouts/slideLayout567.xml"/><Relationship Id="rId5" Type="http://schemas.openxmlformats.org/officeDocument/2006/relationships/slideLayout" Target="../slideLayouts/slideLayout561.xml"/><Relationship Id="rId10" Type="http://schemas.openxmlformats.org/officeDocument/2006/relationships/slideLayout" Target="../slideLayouts/slideLayout566.xml"/><Relationship Id="rId4" Type="http://schemas.openxmlformats.org/officeDocument/2006/relationships/slideLayout" Target="../slideLayouts/slideLayout560.xml"/><Relationship Id="rId9" Type="http://schemas.openxmlformats.org/officeDocument/2006/relationships/slideLayout" Target="../slideLayouts/slideLayout565.xml"/></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75.xml"/><Relationship Id="rId3" Type="http://schemas.openxmlformats.org/officeDocument/2006/relationships/slideLayout" Target="../slideLayouts/slideLayout570.xml"/><Relationship Id="rId7" Type="http://schemas.openxmlformats.org/officeDocument/2006/relationships/slideLayout" Target="../slideLayouts/slideLayout574.xml"/><Relationship Id="rId12" Type="http://schemas.openxmlformats.org/officeDocument/2006/relationships/theme" Target="../theme/theme53.xml"/><Relationship Id="rId2" Type="http://schemas.openxmlformats.org/officeDocument/2006/relationships/slideLayout" Target="../slideLayouts/slideLayout569.xml"/><Relationship Id="rId1" Type="http://schemas.openxmlformats.org/officeDocument/2006/relationships/slideLayout" Target="../slideLayouts/slideLayout568.xml"/><Relationship Id="rId6" Type="http://schemas.openxmlformats.org/officeDocument/2006/relationships/slideLayout" Target="../slideLayouts/slideLayout573.xml"/><Relationship Id="rId11" Type="http://schemas.openxmlformats.org/officeDocument/2006/relationships/slideLayout" Target="../slideLayouts/slideLayout578.xml"/><Relationship Id="rId5" Type="http://schemas.openxmlformats.org/officeDocument/2006/relationships/slideLayout" Target="../slideLayouts/slideLayout572.xml"/><Relationship Id="rId10" Type="http://schemas.openxmlformats.org/officeDocument/2006/relationships/slideLayout" Target="../slideLayouts/slideLayout577.xml"/><Relationship Id="rId4" Type="http://schemas.openxmlformats.org/officeDocument/2006/relationships/slideLayout" Target="../slideLayouts/slideLayout571.xml"/><Relationship Id="rId9" Type="http://schemas.openxmlformats.org/officeDocument/2006/relationships/slideLayout" Target="../slideLayouts/slideLayout576.xml"/></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86.xml"/><Relationship Id="rId13" Type="http://schemas.openxmlformats.org/officeDocument/2006/relationships/theme" Target="../theme/theme54.xml"/><Relationship Id="rId3" Type="http://schemas.openxmlformats.org/officeDocument/2006/relationships/slideLayout" Target="../slideLayouts/slideLayout581.xml"/><Relationship Id="rId7" Type="http://schemas.openxmlformats.org/officeDocument/2006/relationships/slideLayout" Target="../slideLayouts/slideLayout585.xml"/><Relationship Id="rId12" Type="http://schemas.openxmlformats.org/officeDocument/2006/relationships/slideLayout" Target="../slideLayouts/slideLayout590.xml"/><Relationship Id="rId2" Type="http://schemas.openxmlformats.org/officeDocument/2006/relationships/slideLayout" Target="../slideLayouts/slideLayout580.xml"/><Relationship Id="rId1" Type="http://schemas.openxmlformats.org/officeDocument/2006/relationships/slideLayout" Target="../slideLayouts/slideLayout579.xml"/><Relationship Id="rId6" Type="http://schemas.openxmlformats.org/officeDocument/2006/relationships/slideLayout" Target="../slideLayouts/slideLayout584.xml"/><Relationship Id="rId11" Type="http://schemas.openxmlformats.org/officeDocument/2006/relationships/slideLayout" Target="../slideLayouts/slideLayout589.xml"/><Relationship Id="rId5" Type="http://schemas.openxmlformats.org/officeDocument/2006/relationships/slideLayout" Target="../slideLayouts/slideLayout583.xml"/><Relationship Id="rId10" Type="http://schemas.openxmlformats.org/officeDocument/2006/relationships/slideLayout" Target="../slideLayouts/slideLayout588.xml"/><Relationship Id="rId4" Type="http://schemas.openxmlformats.org/officeDocument/2006/relationships/slideLayout" Target="../slideLayouts/slideLayout582.xml"/><Relationship Id="rId9" Type="http://schemas.openxmlformats.org/officeDocument/2006/relationships/slideLayout" Target="../slideLayouts/slideLayout587.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598.xml"/><Relationship Id="rId13" Type="http://schemas.openxmlformats.org/officeDocument/2006/relationships/theme" Target="../theme/theme55.xml"/><Relationship Id="rId3" Type="http://schemas.openxmlformats.org/officeDocument/2006/relationships/slideLayout" Target="../slideLayouts/slideLayout593.xml"/><Relationship Id="rId7" Type="http://schemas.openxmlformats.org/officeDocument/2006/relationships/slideLayout" Target="../slideLayouts/slideLayout597.xml"/><Relationship Id="rId12" Type="http://schemas.openxmlformats.org/officeDocument/2006/relationships/slideLayout" Target="../slideLayouts/slideLayout602.xml"/><Relationship Id="rId2" Type="http://schemas.openxmlformats.org/officeDocument/2006/relationships/slideLayout" Target="../slideLayouts/slideLayout592.xml"/><Relationship Id="rId1" Type="http://schemas.openxmlformats.org/officeDocument/2006/relationships/slideLayout" Target="../slideLayouts/slideLayout591.xml"/><Relationship Id="rId6" Type="http://schemas.openxmlformats.org/officeDocument/2006/relationships/slideLayout" Target="../slideLayouts/slideLayout596.xml"/><Relationship Id="rId11" Type="http://schemas.openxmlformats.org/officeDocument/2006/relationships/slideLayout" Target="../slideLayouts/slideLayout601.xml"/><Relationship Id="rId5" Type="http://schemas.openxmlformats.org/officeDocument/2006/relationships/slideLayout" Target="../slideLayouts/slideLayout595.xml"/><Relationship Id="rId10" Type="http://schemas.openxmlformats.org/officeDocument/2006/relationships/slideLayout" Target="../slideLayouts/slideLayout600.xml"/><Relationship Id="rId4" Type="http://schemas.openxmlformats.org/officeDocument/2006/relationships/slideLayout" Target="../slideLayouts/slideLayout594.xml"/><Relationship Id="rId9" Type="http://schemas.openxmlformats.org/officeDocument/2006/relationships/slideLayout" Target="../slideLayouts/slideLayout599.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610.xml"/><Relationship Id="rId13" Type="http://schemas.openxmlformats.org/officeDocument/2006/relationships/theme" Target="../theme/theme56.xml"/><Relationship Id="rId3" Type="http://schemas.openxmlformats.org/officeDocument/2006/relationships/slideLayout" Target="../slideLayouts/slideLayout605.xml"/><Relationship Id="rId7" Type="http://schemas.openxmlformats.org/officeDocument/2006/relationships/slideLayout" Target="../slideLayouts/slideLayout609.xml"/><Relationship Id="rId12" Type="http://schemas.openxmlformats.org/officeDocument/2006/relationships/slideLayout" Target="../slideLayouts/slideLayout614.xml"/><Relationship Id="rId2" Type="http://schemas.openxmlformats.org/officeDocument/2006/relationships/slideLayout" Target="../slideLayouts/slideLayout604.xml"/><Relationship Id="rId1" Type="http://schemas.openxmlformats.org/officeDocument/2006/relationships/slideLayout" Target="../slideLayouts/slideLayout603.xml"/><Relationship Id="rId6" Type="http://schemas.openxmlformats.org/officeDocument/2006/relationships/slideLayout" Target="../slideLayouts/slideLayout608.xml"/><Relationship Id="rId11" Type="http://schemas.openxmlformats.org/officeDocument/2006/relationships/slideLayout" Target="../slideLayouts/slideLayout613.xml"/><Relationship Id="rId5" Type="http://schemas.openxmlformats.org/officeDocument/2006/relationships/slideLayout" Target="../slideLayouts/slideLayout607.xml"/><Relationship Id="rId10" Type="http://schemas.openxmlformats.org/officeDocument/2006/relationships/slideLayout" Target="../slideLayouts/slideLayout612.xml"/><Relationship Id="rId4" Type="http://schemas.openxmlformats.org/officeDocument/2006/relationships/slideLayout" Target="../slideLayouts/slideLayout606.xml"/><Relationship Id="rId9" Type="http://schemas.openxmlformats.org/officeDocument/2006/relationships/slideLayout" Target="../slideLayouts/slideLayout611.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22.xml"/><Relationship Id="rId3" Type="http://schemas.openxmlformats.org/officeDocument/2006/relationships/slideLayout" Target="../slideLayouts/slideLayout617.xml"/><Relationship Id="rId7" Type="http://schemas.openxmlformats.org/officeDocument/2006/relationships/slideLayout" Target="../slideLayouts/slideLayout621.xml"/><Relationship Id="rId12" Type="http://schemas.openxmlformats.org/officeDocument/2006/relationships/theme" Target="../theme/theme57.xml"/><Relationship Id="rId2" Type="http://schemas.openxmlformats.org/officeDocument/2006/relationships/slideLayout" Target="../slideLayouts/slideLayout616.xml"/><Relationship Id="rId1" Type="http://schemas.openxmlformats.org/officeDocument/2006/relationships/slideLayout" Target="../slideLayouts/slideLayout615.xml"/><Relationship Id="rId6" Type="http://schemas.openxmlformats.org/officeDocument/2006/relationships/slideLayout" Target="../slideLayouts/slideLayout620.xml"/><Relationship Id="rId11" Type="http://schemas.openxmlformats.org/officeDocument/2006/relationships/slideLayout" Target="../slideLayouts/slideLayout625.xml"/><Relationship Id="rId5" Type="http://schemas.openxmlformats.org/officeDocument/2006/relationships/slideLayout" Target="../slideLayouts/slideLayout619.xml"/><Relationship Id="rId10" Type="http://schemas.openxmlformats.org/officeDocument/2006/relationships/slideLayout" Target="../slideLayouts/slideLayout624.xml"/><Relationship Id="rId4" Type="http://schemas.openxmlformats.org/officeDocument/2006/relationships/slideLayout" Target="../slideLayouts/slideLayout618.xml"/><Relationship Id="rId9" Type="http://schemas.openxmlformats.org/officeDocument/2006/relationships/slideLayout" Target="../slideLayouts/slideLayout623.xml"/></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33.xml"/><Relationship Id="rId3" Type="http://schemas.openxmlformats.org/officeDocument/2006/relationships/slideLayout" Target="../slideLayouts/slideLayout628.xml"/><Relationship Id="rId7" Type="http://schemas.openxmlformats.org/officeDocument/2006/relationships/slideLayout" Target="../slideLayouts/slideLayout632.xml"/><Relationship Id="rId12" Type="http://schemas.openxmlformats.org/officeDocument/2006/relationships/theme" Target="../theme/theme58.xml"/><Relationship Id="rId2" Type="http://schemas.openxmlformats.org/officeDocument/2006/relationships/slideLayout" Target="../slideLayouts/slideLayout627.xml"/><Relationship Id="rId1" Type="http://schemas.openxmlformats.org/officeDocument/2006/relationships/slideLayout" Target="../slideLayouts/slideLayout626.xml"/><Relationship Id="rId6" Type="http://schemas.openxmlformats.org/officeDocument/2006/relationships/slideLayout" Target="../slideLayouts/slideLayout631.xml"/><Relationship Id="rId11" Type="http://schemas.openxmlformats.org/officeDocument/2006/relationships/slideLayout" Target="../slideLayouts/slideLayout636.xml"/><Relationship Id="rId5" Type="http://schemas.openxmlformats.org/officeDocument/2006/relationships/slideLayout" Target="../slideLayouts/slideLayout630.xml"/><Relationship Id="rId10" Type="http://schemas.openxmlformats.org/officeDocument/2006/relationships/slideLayout" Target="../slideLayouts/slideLayout635.xml"/><Relationship Id="rId4" Type="http://schemas.openxmlformats.org/officeDocument/2006/relationships/slideLayout" Target="../slideLayouts/slideLayout629.xml"/><Relationship Id="rId9" Type="http://schemas.openxmlformats.org/officeDocument/2006/relationships/slideLayout" Target="../slideLayouts/slideLayout634.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44.xml"/><Relationship Id="rId3" Type="http://schemas.openxmlformats.org/officeDocument/2006/relationships/slideLayout" Target="../slideLayouts/slideLayout639.xml"/><Relationship Id="rId7" Type="http://schemas.openxmlformats.org/officeDocument/2006/relationships/slideLayout" Target="../slideLayouts/slideLayout643.xml"/><Relationship Id="rId12" Type="http://schemas.openxmlformats.org/officeDocument/2006/relationships/theme" Target="../theme/theme59.xml"/><Relationship Id="rId2" Type="http://schemas.openxmlformats.org/officeDocument/2006/relationships/slideLayout" Target="../slideLayouts/slideLayout638.xml"/><Relationship Id="rId1" Type="http://schemas.openxmlformats.org/officeDocument/2006/relationships/slideLayout" Target="../slideLayouts/slideLayout637.xml"/><Relationship Id="rId6" Type="http://schemas.openxmlformats.org/officeDocument/2006/relationships/slideLayout" Target="../slideLayouts/slideLayout642.xml"/><Relationship Id="rId11" Type="http://schemas.openxmlformats.org/officeDocument/2006/relationships/slideLayout" Target="../slideLayouts/slideLayout647.xml"/><Relationship Id="rId5" Type="http://schemas.openxmlformats.org/officeDocument/2006/relationships/slideLayout" Target="../slideLayouts/slideLayout641.xml"/><Relationship Id="rId10" Type="http://schemas.openxmlformats.org/officeDocument/2006/relationships/slideLayout" Target="../slideLayouts/slideLayout646.xml"/><Relationship Id="rId4" Type="http://schemas.openxmlformats.org/officeDocument/2006/relationships/slideLayout" Target="../slideLayouts/slideLayout640.xml"/><Relationship Id="rId9" Type="http://schemas.openxmlformats.org/officeDocument/2006/relationships/slideLayout" Target="../slideLayouts/slideLayout645.xml"/></Relationships>
</file>

<file path=ppt/slideMasters/_rels/slideMaster60.xml.rels><?xml version="1.0" encoding="UTF-8" standalone="yes"?>
<Relationships xmlns="http://schemas.openxmlformats.org/package/2006/relationships"><Relationship Id="rId8" Type="http://schemas.openxmlformats.org/officeDocument/2006/relationships/slideLayout" Target="../slideLayouts/slideLayout655.xml"/><Relationship Id="rId13" Type="http://schemas.openxmlformats.org/officeDocument/2006/relationships/theme" Target="../theme/theme60.xml"/><Relationship Id="rId3" Type="http://schemas.openxmlformats.org/officeDocument/2006/relationships/slideLayout" Target="../slideLayouts/slideLayout650.xml"/><Relationship Id="rId7" Type="http://schemas.openxmlformats.org/officeDocument/2006/relationships/slideLayout" Target="../slideLayouts/slideLayout654.xml"/><Relationship Id="rId12" Type="http://schemas.openxmlformats.org/officeDocument/2006/relationships/slideLayout" Target="../slideLayouts/slideLayout659.xml"/><Relationship Id="rId2" Type="http://schemas.openxmlformats.org/officeDocument/2006/relationships/slideLayout" Target="../slideLayouts/slideLayout649.xml"/><Relationship Id="rId1" Type="http://schemas.openxmlformats.org/officeDocument/2006/relationships/slideLayout" Target="../slideLayouts/slideLayout648.xml"/><Relationship Id="rId6" Type="http://schemas.openxmlformats.org/officeDocument/2006/relationships/slideLayout" Target="../slideLayouts/slideLayout653.xml"/><Relationship Id="rId11" Type="http://schemas.openxmlformats.org/officeDocument/2006/relationships/slideLayout" Target="../slideLayouts/slideLayout658.xml"/><Relationship Id="rId5" Type="http://schemas.openxmlformats.org/officeDocument/2006/relationships/slideLayout" Target="../slideLayouts/slideLayout652.xml"/><Relationship Id="rId10" Type="http://schemas.openxmlformats.org/officeDocument/2006/relationships/slideLayout" Target="../slideLayouts/slideLayout657.xml"/><Relationship Id="rId4" Type="http://schemas.openxmlformats.org/officeDocument/2006/relationships/slideLayout" Target="../slideLayouts/slideLayout651.xml"/><Relationship Id="rId9" Type="http://schemas.openxmlformats.org/officeDocument/2006/relationships/slideLayout" Target="../slideLayouts/slideLayout656.xml"/></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667.xml"/><Relationship Id="rId3" Type="http://schemas.openxmlformats.org/officeDocument/2006/relationships/slideLayout" Target="../slideLayouts/slideLayout662.xml"/><Relationship Id="rId7" Type="http://schemas.openxmlformats.org/officeDocument/2006/relationships/slideLayout" Target="../slideLayouts/slideLayout666.xml"/><Relationship Id="rId12" Type="http://schemas.openxmlformats.org/officeDocument/2006/relationships/theme" Target="../theme/theme61.xml"/><Relationship Id="rId2" Type="http://schemas.openxmlformats.org/officeDocument/2006/relationships/slideLayout" Target="../slideLayouts/slideLayout661.xml"/><Relationship Id="rId1" Type="http://schemas.openxmlformats.org/officeDocument/2006/relationships/slideLayout" Target="../slideLayouts/slideLayout660.xml"/><Relationship Id="rId6" Type="http://schemas.openxmlformats.org/officeDocument/2006/relationships/slideLayout" Target="../slideLayouts/slideLayout665.xml"/><Relationship Id="rId11" Type="http://schemas.openxmlformats.org/officeDocument/2006/relationships/slideLayout" Target="../slideLayouts/slideLayout670.xml"/><Relationship Id="rId5" Type="http://schemas.openxmlformats.org/officeDocument/2006/relationships/slideLayout" Target="../slideLayouts/slideLayout664.xml"/><Relationship Id="rId10" Type="http://schemas.openxmlformats.org/officeDocument/2006/relationships/slideLayout" Target="../slideLayouts/slideLayout669.xml"/><Relationship Id="rId4" Type="http://schemas.openxmlformats.org/officeDocument/2006/relationships/slideLayout" Target="../slideLayouts/slideLayout663.xml"/><Relationship Id="rId9" Type="http://schemas.openxmlformats.org/officeDocument/2006/relationships/slideLayout" Target="../slideLayouts/slideLayout668.xml"/></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678.xml"/><Relationship Id="rId13" Type="http://schemas.openxmlformats.org/officeDocument/2006/relationships/theme" Target="../theme/theme62.xml"/><Relationship Id="rId3" Type="http://schemas.openxmlformats.org/officeDocument/2006/relationships/slideLayout" Target="../slideLayouts/slideLayout673.xml"/><Relationship Id="rId7" Type="http://schemas.openxmlformats.org/officeDocument/2006/relationships/slideLayout" Target="../slideLayouts/slideLayout677.xml"/><Relationship Id="rId12" Type="http://schemas.openxmlformats.org/officeDocument/2006/relationships/slideLayout" Target="../slideLayouts/slideLayout682.xml"/><Relationship Id="rId2" Type="http://schemas.openxmlformats.org/officeDocument/2006/relationships/slideLayout" Target="../slideLayouts/slideLayout672.xml"/><Relationship Id="rId1" Type="http://schemas.openxmlformats.org/officeDocument/2006/relationships/slideLayout" Target="../slideLayouts/slideLayout671.xml"/><Relationship Id="rId6" Type="http://schemas.openxmlformats.org/officeDocument/2006/relationships/slideLayout" Target="../slideLayouts/slideLayout676.xml"/><Relationship Id="rId11" Type="http://schemas.openxmlformats.org/officeDocument/2006/relationships/slideLayout" Target="../slideLayouts/slideLayout681.xml"/><Relationship Id="rId5" Type="http://schemas.openxmlformats.org/officeDocument/2006/relationships/slideLayout" Target="../slideLayouts/slideLayout675.xml"/><Relationship Id="rId10" Type="http://schemas.openxmlformats.org/officeDocument/2006/relationships/slideLayout" Target="../slideLayouts/slideLayout680.xml"/><Relationship Id="rId4" Type="http://schemas.openxmlformats.org/officeDocument/2006/relationships/slideLayout" Target="../slideLayouts/slideLayout674.xml"/><Relationship Id="rId9" Type="http://schemas.openxmlformats.org/officeDocument/2006/relationships/slideLayout" Target="../slideLayouts/slideLayout679.xml"/><Relationship Id="rId14" Type="http://schemas.openxmlformats.org/officeDocument/2006/relationships/image" Target="../media/image1.png"/></Relationships>
</file>

<file path=ppt/slideMasters/_rels/slideMaster63.xml.rels><?xml version="1.0" encoding="UTF-8" standalone="yes"?>
<Relationships xmlns="http://schemas.openxmlformats.org/package/2006/relationships"><Relationship Id="rId8" Type="http://schemas.openxmlformats.org/officeDocument/2006/relationships/slideLayout" Target="../slideLayouts/slideLayout690.xml"/><Relationship Id="rId3" Type="http://schemas.openxmlformats.org/officeDocument/2006/relationships/slideLayout" Target="../slideLayouts/slideLayout685.xml"/><Relationship Id="rId7" Type="http://schemas.openxmlformats.org/officeDocument/2006/relationships/slideLayout" Target="../slideLayouts/slideLayout689.xml"/><Relationship Id="rId12" Type="http://schemas.openxmlformats.org/officeDocument/2006/relationships/theme" Target="../theme/theme63.xml"/><Relationship Id="rId2" Type="http://schemas.openxmlformats.org/officeDocument/2006/relationships/slideLayout" Target="../slideLayouts/slideLayout684.xml"/><Relationship Id="rId1" Type="http://schemas.openxmlformats.org/officeDocument/2006/relationships/slideLayout" Target="../slideLayouts/slideLayout683.xml"/><Relationship Id="rId6" Type="http://schemas.openxmlformats.org/officeDocument/2006/relationships/slideLayout" Target="../slideLayouts/slideLayout688.xml"/><Relationship Id="rId11" Type="http://schemas.openxmlformats.org/officeDocument/2006/relationships/slideLayout" Target="../slideLayouts/slideLayout693.xml"/><Relationship Id="rId5" Type="http://schemas.openxmlformats.org/officeDocument/2006/relationships/slideLayout" Target="../slideLayouts/slideLayout687.xml"/><Relationship Id="rId10" Type="http://schemas.openxmlformats.org/officeDocument/2006/relationships/slideLayout" Target="../slideLayouts/slideLayout692.xml"/><Relationship Id="rId4" Type="http://schemas.openxmlformats.org/officeDocument/2006/relationships/slideLayout" Target="../slideLayouts/slideLayout686.xml"/><Relationship Id="rId9" Type="http://schemas.openxmlformats.org/officeDocument/2006/relationships/slideLayout" Target="../slideLayouts/slideLayout691.xml"/></Relationships>
</file>

<file path=ppt/slideMasters/_rels/slideMaster64.xml.rels><?xml version="1.0" encoding="UTF-8" standalone="yes"?>
<Relationships xmlns="http://schemas.openxmlformats.org/package/2006/relationships"><Relationship Id="rId8" Type="http://schemas.openxmlformats.org/officeDocument/2006/relationships/slideLayout" Target="../slideLayouts/slideLayout701.xml"/><Relationship Id="rId13" Type="http://schemas.openxmlformats.org/officeDocument/2006/relationships/theme" Target="../theme/theme64.xml"/><Relationship Id="rId3" Type="http://schemas.openxmlformats.org/officeDocument/2006/relationships/slideLayout" Target="../slideLayouts/slideLayout696.xml"/><Relationship Id="rId7" Type="http://schemas.openxmlformats.org/officeDocument/2006/relationships/slideLayout" Target="../slideLayouts/slideLayout700.xml"/><Relationship Id="rId12" Type="http://schemas.openxmlformats.org/officeDocument/2006/relationships/slideLayout" Target="../slideLayouts/slideLayout705.xml"/><Relationship Id="rId2" Type="http://schemas.openxmlformats.org/officeDocument/2006/relationships/slideLayout" Target="../slideLayouts/slideLayout695.xml"/><Relationship Id="rId1" Type="http://schemas.openxmlformats.org/officeDocument/2006/relationships/slideLayout" Target="../slideLayouts/slideLayout694.xml"/><Relationship Id="rId6" Type="http://schemas.openxmlformats.org/officeDocument/2006/relationships/slideLayout" Target="../slideLayouts/slideLayout699.xml"/><Relationship Id="rId11" Type="http://schemas.openxmlformats.org/officeDocument/2006/relationships/slideLayout" Target="../slideLayouts/slideLayout704.xml"/><Relationship Id="rId5" Type="http://schemas.openxmlformats.org/officeDocument/2006/relationships/slideLayout" Target="../slideLayouts/slideLayout698.xml"/><Relationship Id="rId10" Type="http://schemas.openxmlformats.org/officeDocument/2006/relationships/slideLayout" Target="../slideLayouts/slideLayout703.xml"/><Relationship Id="rId4" Type="http://schemas.openxmlformats.org/officeDocument/2006/relationships/slideLayout" Target="../slideLayouts/slideLayout697.xml"/><Relationship Id="rId9" Type="http://schemas.openxmlformats.org/officeDocument/2006/relationships/slideLayout" Target="../slideLayouts/slideLayout702.xml"/><Relationship Id="rId14" Type="http://schemas.openxmlformats.org/officeDocument/2006/relationships/image" Target="../media/image1.png"/></Relationships>
</file>

<file path=ppt/slideMasters/_rels/slideMaster65.xml.rels><?xml version="1.0" encoding="UTF-8" standalone="yes"?>
<Relationships xmlns="http://schemas.openxmlformats.org/package/2006/relationships"><Relationship Id="rId8" Type="http://schemas.openxmlformats.org/officeDocument/2006/relationships/slideLayout" Target="../slideLayouts/slideLayout713.xml"/><Relationship Id="rId13" Type="http://schemas.openxmlformats.org/officeDocument/2006/relationships/image" Target="../media/image1.png"/><Relationship Id="rId3" Type="http://schemas.openxmlformats.org/officeDocument/2006/relationships/slideLayout" Target="../slideLayouts/slideLayout708.xml"/><Relationship Id="rId7" Type="http://schemas.openxmlformats.org/officeDocument/2006/relationships/slideLayout" Target="../slideLayouts/slideLayout712.xml"/><Relationship Id="rId12" Type="http://schemas.openxmlformats.org/officeDocument/2006/relationships/theme" Target="../theme/theme65.xml"/><Relationship Id="rId2" Type="http://schemas.openxmlformats.org/officeDocument/2006/relationships/slideLayout" Target="../slideLayouts/slideLayout707.xml"/><Relationship Id="rId1" Type="http://schemas.openxmlformats.org/officeDocument/2006/relationships/slideLayout" Target="../slideLayouts/slideLayout706.xml"/><Relationship Id="rId6" Type="http://schemas.openxmlformats.org/officeDocument/2006/relationships/slideLayout" Target="../slideLayouts/slideLayout711.xml"/><Relationship Id="rId11" Type="http://schemas.openxmlformats.org/officeDocument/2006/relationships/slideLayout" Target="../slideLayouts/slideLayout716.xml"/><Relationship Id="rId5" Type="http://schemas.openxmlformats.org/officeDocument/2006/relationships/slideLayout" Target="../slideLayouts/slideLayout710.xml"/><Relationship Id="rId10" Type="http://schemas.openxmlformats.org/officeDocument/2006/relationships/slideLayout" Target="../slideLayouts/slideLayout715.xml"/><Relationship Id="rId4" Type="http://schemas.openxmlformats.org/officeDocument/2006/relationships/slideLayout" Target="../slideLayouts/slideLayout709.xml"/><Relationship Id="rId9" Type="http://schemas.openxmlformats.org/officeDocument/2006/relationships/slideLayout" Target="../slideLayouts/slideLayout714.xml"/></Relationships>
</file>

<file path=ppt/slideMasters/_rels/slideMaster66.xml.rels><?xml version="1.0" encoding="UTF-8" standalone="yes"?>
<Relationships xmlns="http://schemas.openxmlformats.org/package/2006/relationships"><Relationship Id="rId8" Type="http://schemas.openxmlformats.org/officeDocument/2006/relationships/slideLayout" Target="../slideLayouts/slideLayout724.xml"/><Relationship Id="rId3" Type="http://schemas.openxmlformats.org/officeDocument/2006/relationships/slideLayout" Target="../slideLayouts/slideLayout719.xml"/><Relationship Id="rId7" Type="http://schemas.openxmlformats.org/officeDocument/2006/relationships/slideLayout" Target="../slideLayouts/slideLayout723.xml"/><Relationship Id="rId12" Type="http://schemas.openxmlformats.org/officeDocument/2006/relationships/theme" Target="../theme/theme66.xml"/><Relationship Id="rId2" Type="http://schemas.openxmlformats.org/officeDocument/2006/relationships/slideLayout" Target="../slideLayouts/slideLayout718.xml"/><Relationship Id="rId1" Type="http://schemas.openxmlformats.org/officeDocument/2006/relationships/slideLayout" Target="../slideLayouts/slideLayout717.xml"/><Relationship Id="rId6" Type="http://schemas.openxmlformats.org/officeDocument/2006/relationships/slideLayout" Target="../slideLayouts/slideLayout722.xml"/><Relationship Id="rId11" Type="http://schemas.openxmlformats.org/officeDocument/2006/relationships/slideLayout" Target="../slideLayouts/slideLayout727.xml"/><Relationship Id="rId5" Type="http://schemas.openxmlformats.org/officeDocument/2006/relationships/slideLayout" Target="../slideLayouts/slideLayout721.xml"/><Relationship Id="rId10" Type="http://schemas.openxmlformats.org/officeDocument/2006/relationships/slideLayout" Target="../slideLayouts/slideLayout726.xml"/><Relationship Id="rId4" Type="http://schemas.openxmlformats.org/officeDocument/2006/relationships/slideLayout" Target="../slideLayouts/slideLayout720.xml"/><Relationship Id="rId9" Type="http://schemas.openxmlformats.org/officeDocument/2006/relationships/slideLayout" Target="../slideLayouts/slideLayout7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1194972499"/>
      </p:ext>
    </p:extLst>
  </p:cSld>
  <p:clrMap bg1="lt1" tx1="dk1" bg2="lt2" tx2="dk2" accent1="accent1" accent2="accent2" accent3="accent3" accent4="accent4" accent5="accent5" accent6="accent6" hlink="hlink" folHlink="folHlink"/>
  <p:sldLayoutIdLst>
    <p:sldLayoutId id="2147484075" r:id="rId1"/>
    <p:sldLayoutId id="2147484076" r:id="rId2"/>
    <p:sldLayoutId id="2147484077" r:id="rId3"/>
    <p:sldLayoutId id="2147484078" r:id="rId4"/>
    <p:sldLayoutId id="2147484079" r:id="rId5"/>
    <p:sldLayoutId id="2147484080" r:id="rId6"/>
    <p:sldLayoutId id="2147484081" r:id="rId7"/>
    <p:sldLayoutId id="2147484082" r:id="rId8"/>
    <p:sldLayoutId id="2147484083" r:id="rId9"/>
    <p:sldLayoutId id="2147484084" r:id="rId10"/>
    <p:sldLayoutId id="2147484085" r:id="rId11"/>
    <p:sldLayoutId id="214748408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964860F9-DD7C-AE47-98ED-AEBA17B0375F}"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Tree>
    <p:extLst>
      <p:ext uri="{BB962C8B-B14F-4D97-AF65-F5344CB8AC3E}">
        <p14:creationId xmlns:p14="http://schemas.microsoft.com/office/powerpoint/2010/main" val="3606677314"/>
      </p:ext>
    </p:extLst>
  </p:cSld>
  <p:clrMap bg1="lt1" tx1="dk1" bg2="lt2" tx2="dk2" accent1="accent1" accent2="accent2" accent3="accent3" accent4="accent4" accent5="accent5" accent6="accent6" hlink="hlink" folHlink="folHlink"/>
  <p:sldLayoutIdLst>
    <p:sldLayoutId id="2147484535" r:id="rId1"/>
    <p:sldLayoutId id="2147484536" r:id="rId2"/>
    <p:sldLayoutId id="2147484537" r:id="rId3"/>
    <p:sldLayoutId id="2147484538" r:id="rId4"/>
    <p:sldLayoutId id="2147484539" r:id="rId5"/>
    <p:sldLayoutId id="2147484540" r:id="rId6"/>
    <p:sldLayoutId id="2147484541" r:id="rId7"/>
    <p:sldLayoutId id="2147484542" r:id="rId8"/>
    <p:sldLayoutId id="2147484543" r:id="rId9"/>
    <p:sldLayoutId id="2147484544" r:id="rId10"/>
    <p:sldLayoutId id="2147484545" r:id="rId11"/>
    <p:sldLayoutId id="214748454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58000284"/>
      </p:ext>
    </p:extLst>
  </p:cSld>
  <p:clrMap bg1="lt1" tx1="dk1" bg2="lt2" tx2="dk2" accent1="accent1" accent2="accent2" accent3="accent3" accent4="accent4" accent5="accent5" accent6="accent6" hlink="hlink" folHlink="folHlink"/>
  <p:sldLayoutIdLst>
    <p:sldLayoutId id="2147485653" r:id="rId1"/>
    <p:sldLayoutId id="2147485654" r:id="rId2"/>
    <p:sldLayoutId id="2147485655" r:id="rId3"/>
    <p:sldLayoutId id="2147485656" r:id="rId4"/>
    <p:sldLayoutId id="2147485657" r:id="rId5"/>
    <p:sldLayoutId id="2147485658" r:id="rId6"/>
    <p:sldLayoutId id="2147485659" r:id="rId7"/>
    <p:sldLayoutId id="2147485660" r:id="rId8"/>
    <p:sldLayoutId id="2147485661" r:id="rId9"/>
    <p:sldLayoutId id="2147485662" r:id="rId10"/>
    <p:sldLayoutId id="2147485663" r:id="rId11"/>
    <p:sldLayoutId id="21474856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5/11/19</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2019. 5. 11.</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993137702"/>
      </p:ext>
    </p:extLst>
  </p:cSld>
  <p:clrMap bg1="lt1" tx1="dk1" bg2="lt2" tx2="dk2" accent1="accent1" accent2="accent2" accent3="accent3" accent4="accent4" accent5="accent5" accent6="accent6" hlink="hlink" folHlink="folHlink"/>
  <p:sldLayoutIdLst>
    <p:sldLayoutId id="2147486655" r:id="rId1"/>
    <p:sldLayoutId id="2147486656" r:id="rId2"/>
    <p:sldLayoutId id="2147486657" r:id="rId3"/>
    <p:sldLayoutId id="2147486658" r:id="rId4"/>
    <p:sldLayoutId id="2147486659" r:id="rId5"/>
    <p:sldLayoutId id="2147486660" r:id="rId6"/>
    <p:sldLayoutId id="2147486661" r:id="rId7"/>
    <p:sldLayoutId id="2147486662" r:id="rId8"/>
    <p:sldLayoutId id="2147486663" r:id="rId9"/>
    <p:sldLayoutId id="2147486664" r:id="rId10"/>
    <p:sldLayoutId id="214748666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24111932"/>
      </p:ext>
    </p:extLst>
  </p:cSld>
  <p:clrMap bg1="lt1" tx1="dk1" bg2="lt2" tx2="dk2" accent1="accent1" accent2="accent2" accent3="accent3" accent4="accent4" accent5="accent5" accent6="accent6" hlink="hlink" folHlink="folHlink"/>
  <p:sldLayoutIdLst>
    <p:sldLayoutId id="2147486848" r:id="rId1"/>
    <p:sldLayoutId id="2147486849" r:id="rId2"/>
    <p:sldLayoutId id="2147486850" r:id="rId3"/>
    <p:sldLayoutId id="2147486851" r:id="rId4"/>
    <p:sldLayoutId id="2147486852" r:id="rId5"/>
    <p:sldLayoutId id="2147486853" r:id="rId6"/>
    <p:sldLayoutId id="2147486854" r:id="rId7"/>
    <p:sldLayoutId id="2147486855" r:id="rId8"/>
    <p:sldLayoutId id="2147486856" r:id="rId9"/>
    <p:sldLayoutId id="2147486857" r:id="rId10"/>
    <p:sldLayoutId id="214748685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62315748"/>
      </p:ext>
    </p:extLst>
  </p:cSld>
  <p:clrMap bg1="lt1" tx1="dk1" bg2="lt2" tx2="dk2" accent1="accent1" accent2="accent2" accent3="accent3" accent4="accent4" accent5="accent5" accent6="accent6" hlink="hlink" folHlink="folHlink"/>
  <p:sldLayoutIdLst>
    <p:sldLayoutId id="2147486967" r:id="rId1"/>
    <p:sldLayoutId id="2147486968" r:id="rId2"/>
    <p:sldLayoutId id="2147486969" r:id="rId3"/>
    <p:sldLayoutId id="2147486970" r:id="rId4"/>
    <p:sldLayoutId id="2147486971" r:id="rId5"/>
    <p:sldLayoutId id="2147486972" r:id="rId6"/>
    <p:sldLayoutId id="2147486973" r:id="rId7"/>
    <p:sldLayoutId id="2147486974" r:id="rId8"/>
    <p:sldLayoutId id="2147486975" r:id="rId9"/>
    <p:sldLayoutId id="2147486976" r:id="rId10"/>
    <p:sldLayoutId id="214748697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73303577"/>
      </p:ext>
    </p:extLst>
  </p:cSld>
  <p:clrMap bg1="lt1" tx1="dk1" bg2="lt2" tx2="dk2" accent1="accent1" accent2="accent2" accent3="accent3" accent4="accent4" accent5="accent5" accent6="accent6" hlink="hlink" folHlink="folHlink"/>
  <p:sldLayoutIdLst>
    <p:sldLayoutId id="2147487085" r:id="rId1"/>
    <p:sldLayoutId id="2147487086" r:id="rId2"/>
    <p:sldLayoutId id="2147487087" r:id="rId3"/>
    <p:sldLayoutId id="2147487088" r:id="rId4"/>
    <p:sldLayoutId id="2147487089" r:id="rId5"/>
    <p:sldLayoutId id="2147487090" r:id="rId6"/>
    <p:sldLayoutId id="2147487091" r:id="rId7"/>
    <p:sldLayoutId id="2147487092" r:id="rId8"/>
    <p:sldLayoutId id="2147487093" r:id="rId9"/>
    <p:sldLayoutId id="2147487094" r:id="rId10"/>
    <p:sldLayoutId id="214748709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5/11/19</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9810" name="Title Placeholder 1"/>
          <p:cNvSpPr>
            <a:spLocks noGrp="1"/>
          </p:cNvSpPr>
          <p:nvPr>
            <p:ph type="title"/>
          </p:nvPr>
        </p:nvSpPr>
        <p:spPr bwMode="auto">
          <a:xfrm>
            <a:off x="228600" y="152400"/>
            <a:ext cx="86868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9811" name="Text Placeholder 2"/>
          <p:cNvSpPr>
            <a:spLocks noGrp="1"/>
          </p:cNvSpPr>
          <p:nvPr>
            <p:ph type="body" idx="1"/>
          </p:nvPr>
        </p:nvSpPr>
        <p:spPr bwMode="auto">
          <a:xfrm>
            <a:off x="228600" y="1219200"/>
            <a:ext cx="8686800" cy="55022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Calibri"/>
                <a:ea typeface="+mn-ea"/>
                <a:cs typeface="+mn-cs"/>
              </a:defRPr>
            </a:lvl1pPr>
          </a:lstStyle>
          <a:p>
            <a:pPr>
              <a:defRPr/>
            </a:pPr>
            <a:fld id="{04427566-1EA6-5D4B-A5C7-FD3E6A54EA41}" type="slidenum">
              <a:rPr lang="en-US"/>
              <a:pPr>
                <a:defRPr/>
              </a:pPr>
              <a:t>‹#›</a:t>
            </a:fld>
            <a:endParaRPr lang="en-US"/>
          </a:p>
        </p:txBody>
      </p:sp>
    </p:spTree>
    <p:extLst>
      <p:ext uri="{BB962C8B-B14F-4D97-AF65-F5344CB8AC3E}">
        <p14:creationId xmlns:p14="http://schemas.microsoft.com/office/powerpoint/2010/main" val="1294643020"/>
      </p:ext>
    </p:extLst>
  </p:cSld>
  <p:clrMap bg1="lt1" tx1="dk1" bg2="lt2" tx2="dk2" accent1="accent1" accent2="accent2" accent3="accent3" accent4="accent4" accent5="accent5" accent6="accent6" hlink="hlink" folHlink="folHlink"/>
  <p:sldLayoutIdLst>
    <p:sldLayoutId id="2147487376" r:id="rId1"/>
    <p:sldLayoutId id="2147487377" r:id="rId2"/>
    <p:sldLayoutId id="2147487378" r:id="rId3"/>
    <p:sldLayoutId id="2147487379" r:id="rId4"/>
    <p:sldLayoutId id="2147487380" r:id="rId5"/>
    <p:sldLayoutId id="2147487381" r:id="rId6"/>
    <p:sldLayoutId id="2147487382" r:id="rId7"/>
    <p:sldLayoutId id="2147487383" r:id="rId8"/>
    <p:sldLayoutId id="2147487384" r:id="rId9"/>
    <p:sldLayoutId id="2147487385" r:id="rId10"/>
    <p:sldLayoutId id="2147487386"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fontAlgn="base">
        <a:lnSpc>
          <a:spcPct val="90000"/>
        </a:lnSpc>
        <a:spcBef>
          <a:spcPct val="0"/>
        </a:spcBef>
        <a:spcAft>
          <a:spcPct val="0"/>
        </a:spcAft>
        <a:defRPr sz="4400" kern="1200">
          <a:solidFill>
            <a:schemeClr val="tx1"/>
          </a:solidFill>
          <a:latin typeface="+mj-lt"/>
          <a:ea typeface="ＭＳ Ｐゴシック" charset="0"/>
          <a:cs typeface="ＭＳ Ｐゴシック" charset="0"/>
        </a:defRPr>
      </a:lvl1pPr>
      <a:lvl2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2pPr>
      <a:lvl3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3pPr>
      <a:lvl4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4pPr>
      <a:lvl5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5pPr>
      <a:lvl6pPr marL="4572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6pPr>
      <a:lvl7pPr marL="9144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44277362"/>
      </p:ext>
    </p:extLst>
  </p:cSld>
  <p:clrMap bg1="lt1" tx1="dk1" bg2="lt2" tx2="dk2" accent1="accent1" accent2="accent2" accent3="accent3" accent4="accent4" accent5="accent5" accent6="accent6" hlink="hlink" folHlink="folHlink"/>
  <p:sldLayoutIdLst>
    <p:sldLayoutId id="2147487424" r:id="rId1"/>
    <p:sldLayoutId id="2147487425" r:id="rId2"/>
    <p:sldLayoutId id="2147487426" r:id="rId3"/>
    <p:sldLayoutId id="2147487427" r:id="rId4"/>
    <p:sldLayoutId id="2147487428" r:id="rId5"/>
    <p:sldLayoutId id="2147487429" r:id="rId6"/>
    <p:sldLayoutId id="2147487430" r:id="rId7"/>
    <p:sldLayoutId id="2147487431" r:id="rId8"/>
    <p:sldLayoutId id="2147487432" r:id="rId9"/>
    <p:sldLayoutId id="2147487433" r:id="rId10"/>
    <p:sldLayoutId id="2147487434"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1E2B0-9580-443F-A6BA-B15F0931263F}" type="datetime1">
              <a:rPr lang="en-US" smtClean="0">
                <a:solidFill>
                  <a:prstClr val="black">
                    <a:tint val="75000"/>
                  </a:prstClr>
                </a:solidFill>
              </a:rPr>
              <a:pPr/>
              <a:t>5/11/19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407785"/>
      </p:ext>
    </p:extLst>
  </p:cSld>
  <p:clrMap bg1="lt1" tx1="dk1" bg2="lt2" tx2="dk2" accent1="accent1" accent2="accent2" accent3="accent3" accent4="accent4" accent5="accent5" accent6="accent6" hlink="hlink" folHlink="folHlink"/>
  <p:sldLayoutIdLst>
    <p:sldLayoutId id="2147487460" r:id="rId1"/>
    <p:sldLayoutId id="2147487461" r:id="rId2"/>
    <p:sldLayoutId id="2147487462" r:id="rId3"/>
    <p:sldLayoutId id="2147487463" r:id="rId4"/>
    <p:sldLayoutId id="2147487464" r:id="rId5"/>
    <p:sldLayoutId id="2147487465" r:id="rId6"/>
    <p:sldLayoutId id="2147487466" r:id="rId7"/>
    <p:sldLayoutId id="2147487467" r:id="rId8"/>
    <p:sldLayoutId id="2147487468" r:id="rId9"/>
    <p:sldLayoutId id="2147487469" r:id="rId10"/>
    <p:sldLayoutId id="2147487470"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1377622706"/>
      </p:ext>
    </p:extLst>
  </p:cSld>
  <p:clrMap bg1="lt1" tx1="dk1" bg2="lt2" tx2="dk2" accent1="accent1" accent2="accent2" accent3="accent3" accent4="accent4" accent5="accent5" accent6="accent6" hlink="hlink" folHlink="folHlink"/>
  <p:sldLayoutIdLst>
    <p:sldLayoutId id="2147487472" r:id="rId1"/>
    <p:sldLayoutId id="2147487473" r:id="rId2"/>
    <p:sldLayoutId id="2147487474" r:id="rId3"/>
    <p:sldLayoutId id="2147487475" r:id="rId4"/>
    <p:sldLayoutId id="2147487476" r:id="rId5"/>
    <p:sldLayoutId id="2147487477" r:id="rId6"/>
    <p:sldLayoutId id="2147487478" r:id="rId7"/>
    <p:sldLayoutId id="2147487479" r:id="rId8"/>
    <p:sldLayoutId id="2147487480" r:id="rId9"/>
    <p:sldLayoutId id="2147487481" r:id="rId10"/>
    <p:sldLayoutId id="2147487482" r:id="rId11"/>
  </p:sldLayoutIdLst>
  <p:transition/>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330472-63BD-4F26-8322-E7B4933B0A11}" type="datetime1">
              <a:rPr lang="en-US" smtClean="0">
                <a:solidFill>
                  <a:prstClr val="black">
                    <a:tint val="75000"/>
                  </a:prstClr>
                </a:solidFill>
              </a:rPr>
              <a:pPr/>
              <a:t>5/11/19</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2000">
                <a:solidFill>
                  <a:schemeClr val="tx1">
                    <a:lumMod val="65000"/>
                    <a:lumOff val="35000"/>
                  </a:schemeClr>
                </a:solidFill>
              </a:defRPr>
            </a:lvl1pPr>
          </a:lstStyle>
          <a:p>
            <a:fld id="{41761933-5E43-49A2-AD73-7C7EDD79F2C4}"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1460422161"/>
      </p:ext>
    </p:extLst>
  </p:cSld>
  <p:clrMap bg1="lt1" tx1="dk1" bg2="lt2" tx2="dk2" accent1="accent1" accent2="accent2" accent3="accent3" accent4="accent4" accent5="accent5" accent6="accent6" hlink="hlink" folHlink="folHlink"/>
  <p:sldLayoutIdLst>
    <p:sldLayoutId id="2147487484" r:id="rId1"/>
    <p:sldLayoutId id="2147487485" r:id="rId2"/>
    <p:sldLayoutId id="2147487486" r:id="rId3"/>
    <p:sldLayoutId id="2147487487" r:id="rId4"/>
    <p:sldLayoutId id="2147487488" r:id="rId5"/>
    <p:sldLayoutId id="2147487489" r:id="rId6"/>
    <p:sldLayoutId id="2147487490" r:id="rId7"/>
    <p:sldLayoutId id="2147487491" r:id="rId8"/>
    <p:sldLayoutId id="2147487492" r:id="rId9"/>
    <p:sldLayoutId id="2147487493" r:id="rId10"/>
    <p:sldLayoutId id="2147487494" r:id="rId11"/>
  </p:sldLayoutIdLst>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Gill Sans MT" panose="020B05020201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09667958"/>
      </p:ext>
    </p:extLst>
  </p:cSld>
  <p:clrMap bg1="lt1" tx1="dk1" bg2="lt2" tx2="dk2" accent1="accent1" accent2="accent2" accent3="accent3" accent4="accent4" accent5="accent5" accent6="accent6" hlink="hlink" folHlink="folHlink"/>
  <p:sldLayoutIdLst>
    <p:sldLayoutId id="2147487537" r:id="rId1"/>
    <p:sldLayoutId id="2147487538" r:id="rId2"/>
    <p:sldLayoutId id="2147487539" r:id="rId3"/>
    <p:sldLayoutId id="2147487540" r:id="rId4"/>
    <p:sldLayoutId id="2147487541" r:id="rId5"/>
    <p:sldLayoutId id="2147487542" r:id="rId6"/>
    <p:sldLayoutId id="2147487543" r:id="rId7"/>
    <p:sldLayoutId id="2147487544" r:id="rId8"/>
    <p:sldLayoutId id="2147487545" r:id="rId9"/>
    <p:sldLayoutId id="2147487546" r:id="rId10"/>
    <p:sldLayoutId id="2147487547"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1064865945"/>
      </p:ext>
    </p:extLst>
  </p:cSld>
  <p:clrMap bg1="lt1" tx1="dk1" bg2="lt2" tx2="dk2" accent1="accent1" accent2="accent2" accent3="accent3" accent4="accent4" accent5="accent5" accent6="accent6" hlink="hlink" folHlink="folHlink"/>
  <p:sldLayoutIdLst>
    <p:sldLayoutId id="2147487599" r:id="rId1"/>
    <p:sldLayoutId id="2147487600" r:id="rId2"/>
    <p:sldLayoutId id="2147487601" r:id="rId3"/>
    <p:sldLayoutId id="2147487602" r:id="rId4"/>
    <p:sldLayoutId id="2147487603" r:id="rId5"/>
    <p:sldLayoutId id="2147487604" r:id="rId6"/>
    <p:sldLayoutId id="2147487605" r:id="rId7"/>
    <p:sldLayoutId id="2147487606" r:id="rId8"/>
    <p:sldLayoutId id="2147487607" r:id="rId9"/>
    <p:sldLayoutId id="2147487608" r:id="rId10"/>
    <p:sldLayoutId id="2147487609"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32942628"/>
      </p:ext>
    </p:extLst>
  </p:cSld>
  <p:clrMap bg1="lt1" tx1="dk1" bg2="lt2" tx2="dk2" accent1="accent1" accent2="accent2" accent3="accent3" accent4="accent4" accent5="accent5" accent6="accent6" hlink="hlink" folHlink="folHlink"/>
  <p:sldLayoutIdLst>
    <p:sldLayoutId id="2147487611" r:id="rId1"/>
    <p:sldLayoutId id="2147487612" r:id="rId2"/>
    <p:sldLayoutId id="2147487613" r:id="rId3"/>
    <p:sldLayoutId id="2147487614" r:id="rId4"/>
    <p:sldLayoutId id="2147487615" r:id="rId5"/>
    <p:sldLayoutId id="2147487616" r:id="rId6"/>
    <p:sldLayoutId id="2147487617" r:id="rId7"/>
    <p:sldLayoutId id="2147487618" r:id="rId8"/>
    <p:sldLayoutId id="2147487619" r:id="rId9"/>
    <p:sldLayoutId id="2147487620" r:id="rId10"/>
    <p:sldLayoutId id="2147487621" r:id="rId11"/>
    <p:sldLayoutId id="2147487622"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93476656"/>
      </p:ext>
    </p:extLst>
  </p:cSld>
  <p:clrMap bg1="lt1" tx1="dk1" bg2="lt2" tx2="dk2" accent1="accent1" accent2="accent2" accent3="accent3" accent4="accent4" accent5="accent5" accent6="accent6" hlink="hlink" folHlink="folHlink"/>
  <p:sldLayoutIdLst>
    <p:sldLayoutId id="2147487708" r:id="rId1"/>
    <p:sldLayoutId id="2147487709" r:id="rId2"/>
    <p:sldLayoutId id="2147487710" r:id="rId3"/>
    <p:sldLayoutId id="2147487711" r:id="rId4"/>
    <p:sldLayoutId id="2147487712" r:id="rId5"/>
    <p:sldLayoutId id="2147487713" r:id="rId6"/>
    <p:sldLayoutId id="2147487714" r:id="rId7"/>
    <p:sldLayoutId id="2147487715" r:id="rId8"/>
    <p:sldLayoutId id="2147487716" r:id="rId9"/>
    <p:sldLayoutId id="2147487717" r:id="rId10"/>
    <p:sldLayoutId id="214748771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732552433"/>
      </p:ext>
    </p:extLst>
  </p:cSld>
  <p:clrMap bg1="lt1" tx1="dk1" bg2="lt2" tx2="dk2" accent1="accent1" accent2="accent2" accent3="accent3" accent4="accent4" accent5="accent5" accent6="accent6" hlink="hlink" folHlink="folHlink"/>
  <p:sldLayoutIdLst>
    <p:sldLayoutId id="2147487732" r:id="rId1"/>
    <p:sldLayoutId id="2147487733" r:id="rId2"/>
    <p:sldLayoutId id="2147487734" r:id="rId3"/>
    <p:sldLayoutId id="2147487735" r:id="rId4"/>
    <p:sldLayoutId id="2147487736" r:id="rId5"/>
    <p:sldLayoutId id="2147487737" r:id="rId6"/>
    <p:sldLayoutId id="2147487738" r:id="rId7"/>
    <p:sldLayoutId id="2147487739" r:id="rId8"/>
    <p:sldLayoutId id="2147487740" r:id="rId9"/>
    <p:sldLayoutId id="2147487741" r:id="rId10"/>
    <p:sldLayoutId id="214748774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75"/>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pPr/>
              <a:t>‹#›</a:t>
            </a:fld>
            <a:endParaRPr lang="en-US"/>
          </a:p>
        </p:txBody>
      </p:sp>
    </p:spTree>
    <p:extLst>
      <p:ext uri="{BB962C8B-B14F-4D97-AF65-F5344CB8AC3E}">
        <p14:creationId xmlns:p14="http://schemas.microsoft.com/office/powerpoint/2010/main" val="1024602735"/>
      </p:ext>
    </p:extLst>
  </p:cSld>
  <p:clrMap bg1="lt1" tx1="dk1" bg2="lt2" tx2="dk2" accent1="accent1" accent2="accent2" accent3="accent3" accent4="accent4" accent5="accent5" accent6="accent6" hlink="hlink" folHlink="folHlink"/>
  <p:sldLayoutIdLst>
    <p:sldLayoutId id="2147487949" r:id="rId1"/>
    <p:sldLayoutId id="2147487950" r:id="rId2"/>
    <p:sldLayoutId id="2147487951" r:id="rId3"/>
    <p:sldLayoutId id="2147487952" r:id="rId4"/>
    <p:sldLayoutId id="2147487953" r:id="rId5"/>
    <p:sldLayoutId id="2147487954" r:id="rId6"/>
    <p:sldLayoutId id="2147487955" r:id="rId7"/>
    <p:sldLayoutId id="2147487956" r:id="rId8"/>
    <p:sldLayoutId id="2147487957" r:id="rId9"/>
    <p:sldLayoutId id="2147487958" r:id="rId10"/>
    <p:sldLayoutId id="2147487959" r:id="rId11"/>
  </p:sldLayoutIdLst>
  <p:hf hdr="0" ftr="0" dt="0"/>
  <p:txStyles>
    <p:titleStyle>
      <a:lvl1pPr algn="l" defTabSz="914400" rtl="0" eaLnBrk="1" latinLnBrk="0" hangingPunct="1">
        <a:spcBef>
          <a:spcPct val="0"/>
        </a:spcBef>
        <a:buNone/>
        <a:defRPr sz="40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fontAlgn="base">
              <a:spcBef>
                <a:spcPct val="0"/>
              </a:spcBef>
              <a:spcAft>
                <a:spcPct val="0"/>
              </a:spcAft>
              <a:defRPr/>
            </a:pPr>
            <a:fld id="{38BFFD3A-6A6D-EB47-A2AE-382792C4B855}"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1694447817"/>
      </p:ext>
    </p:extLst>
  </p:cSld>
  <p:clrMap bg1="lt1" tx1="dk1" bg2="lt2" tx2="dk2" accent1="accent1" accent2="accent2" accent3="accent3" accent4="accent4" accent5="accent5" accent6="accent6" hlink="hlink" folHlink="folHlink"/>
  <p:sldLayoutIdLst>
    <p:sldLayoutId id="2147488009" r:id="rId1"/>
    <p:sldLayoutId id="2147488010" r:id="rId2"/>
    <p:sldLayoutId id="2147488011" r:id="rId3"/>
    <p:sldLayoutId id="2147488012" r:id="rId4"/>
    <p:sldLayoutId id="2147488013" r:id="rId5"/>
    <p:sldLayoutId id="2147488014" r:id="rId6"/>
    <p:sldLayoutId id="2147488015" r:id="rId7"/>
    <p:sldLayoutId id="2147488016" r:id="rId8"/>
    <p:sldLayoutId id="2147488017" r:id="rId9"/>
    <p:sldLayoutId id="2147488018" r:id="rId10"/>
    <p:sldLayoutId id="2147488019" r:id="rId11"/>
    <p:sldLayoutId id="2147488020"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fontAlgn="base">
              <a:spcBef>
                <a:spcPct val="0"/>
              </a:spcBef>
              <a:spcAft>
                <a:spcPct val="0"/>
              </a:spcAft>
              <a:defRPr/>
            </a:pPr>
            <a:fld id="{EE0FFC67-5E07-4C42-B234-6516D715DF1C}"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1024602735"/>
      </p:ext>
    </p:extLst>
  </p:cSld>
  <p:clrMap bg1="lt1" tx1="dk1" bg2="lt2" tx2="dk2" accent1="accent1" accent2="accent2" accent3="accent3" accent4="accent4" accent5="accent5" accent6="accent6" hlink="hlink" folHlink="folHlink"/>
  <p:sldLayoutIdLst>
    <p:sldLayoutId id="2147488022" r:id="rId1"/>
    <p:sldLayoutId id="2147488023" r:id="rId2"/>
    <p:sldLayoutId id="2147488024" r:id="rId3"/>
    <p:sldLayoutId id="2147488025" r:id="rId4"/>
    <p:sldLayoutId id="2147488026" r:id="rId5"/>
    <p:sldLayoutId id="2147488027" r:id="rId6"/>
    <p:sldLayoutId id="2147488028" r:id="rId7"/>
    <p:sldLayoutId id="2147488029" r:id="rId8"/>
    <p:sldLayoutId id="2147488030" r:id="rId9"/>
    <p:sldLayoutId id="2147488031" r:id="rId10"/>
    <p:sldLayoutId id="2147488032" r:id="rId11"/>
    <p:sldLayoutId id="214748803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80899"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charset="0"/>
              </a:defRPr>
            </a:lvl1pPr>
          </a:lstStyle>
          <a:p>
            <a:pPr fontAlgn="base">
              <a:spcBef>
                <a:spcPct val="0"/>
              </a:spcBef>
              <a:spcAft>
                <a:spcPct val="0"/>
              </a:spcAft>
              <a:defRPr/>
            </a:pPr>
            <a:fld id="{A09D29E3-D8D3-9442-B127-7FC5C7AABDC8}"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8090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8090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516416445"/>
      </p:ext>
    </p:extLst>
  </p:cSld>
  <p:clrMap bg1="lt1" tx1="dk1" bg2="lt2" tx2="dk2" accent1="accent1" accent2="accent2" accent3="accent3" accent4="accent4" accent5="accent5" accent6="accent6" hlink="hlink" folHlink="folHlink"/>
  <p:sldLayoutIdLst>
    <p:sldLayoutId id="2147488073" r:id="rId1"/>
    <p:sldLayoutId id="2147488074" r:id="rId2"/>
    <p:sldLayoutId id="2147488075" r:id="rId3"/>
    <p:sldLayoutId id="2147488076" r:id="rId4"/>
    <p:sldLayoutId id="2147488077" r:id="rId5"/>
    <p:sldLayoutId id="2147488078" r:id="rId6"/>
    <p:sldLayoutId id="2147488079" r:id="rId7"/>
    <p:sldLayoutId id="2147488080" r:id="rId8"/>
    <p:sldLayoutId id="2147488081" r:id="rId9"/>
    <p:sldLayoutId id="2147488082" r:id="rId10"/>
    <p:sldLayoutId id="2147488083" r:id="rId11"/>
    <p:sldLayoutId id="214748808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6858000" y="6356351"/>
            <a:ext cx="2057400" cy="365125"/>
          </a:xfrm>
          <a:prstGeom prst="rect">
            <a:avLst/>
          </a:prstGeom>
        </p:spPr>
        <p:txBody>
          <a:bodyPr vert="horz" lIns="91440" tIns="45720" rIns="91440" bIns="45720" rtlCol="0" anchor="ctr"/>
          <a:lstStyle>
            <a:lvl1pPr algn="r">
              <a:defRPr sz="2000">
                <a:solidFill>
                  <a:schemeClr val="tx1">
                    <a:tint val="75000"/>
                  </a:schemeClr>
                </a:solidFill>
                <a:latin typeface="+mj-lt"/>
              </a:defRPr>
            </a:lvl1p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2153550964"/>
      </p:ext>
    </p:extLst>
  </p:cSld>
  <p:clrMap bg1="lt1" tx1="dk1" bg2="lt2" tx2="dk2" accent1="accent1" accent2="accent2" accent3="accent3" accent4="accent4" accent5="accent5" accent6="accent6" hlink="hlink" folHlink="folHlink"/>
  <p:sldLayoutIdLst>
    <p:sldLayoutId id="2147488110" r:id="rId1"/>
    <p:sldLayoutId id="2147488111" r:id="rId2"/>
    <p:sldLayoutId id="2147488112" r:id="rId3"/>
    <p:sldLayoutId id="2147488113" r:id="rId4"/>
    <p:sldLayoutId id="2147488114" r:id="rId5"/>
    <p:sldLayoutId id="2147488115" r:id="rId6"/>
    <p:sldLayoutId id="2147488116" r:id="rId7"/>
    <p:sldLayoutId id="2147488117" r:id="rId8"/>
    <p:sldLayoutId id="2147488118" r:id="rId9"/>
    <p:sldLayoutId id="2147488119" r:id="rId10"/>
    <p:sldLayoutId id="2147488120"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6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408055353"/>
      </p:ext>
    </p:extLst>
  </p:cSld>
  <p:clrMap bg1="lt1" tx1="dk1" bg2="lt2" tx2="dk2" accent1="accent1" accent2="accent2" accent3="accent3" accent4="accent4" accent5="accent5" accent6="accent6" hlink="hlink" folHlink="folHlink"/>
  <p:sldLayoutIdLst>
    <p:sldLayoutId id="2147488122" r:id="rId1"/>
    <p:sldLayoutId id="2147488123" r:id="rId2"/>
    <p:sldLayoutId id="2147488124" r:id="rId3"/>
    <p:sldLayoutId id="2147488125" r:id="rId4"/>
    <p:sldLayoutId id="2147488126" r:id="rId5"/>
    <p:sldLayoutId id="2147488127" r:id="rId6"/>
    <p:sldLayoutId id="2147488128" r:id="rId7"/>
    <p:sldLayoutId id="2147488129" r:id="rId8"/>
    <p:sldLayoutId id="2147488130" r:id="rId9"/>
    <p:sldLayoutId id="2147488131" r:id="rId10"/>
    <p:sldLayoutId id="2147488132" r:id="rId11"/>
    <p:sldLayoutId id="214748813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83"/>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t>‹#›</a:t>
            </a:fld>
            <a:endParaRPr lang="en-US"/>
          </a:p>
        </p:txBody>
      </p:sp>
    </p:spTree>
    <p:extLst>
      <p:ext uri="{BB962C8B-B14F-4D97-AF65-F5344CB8AC3E}">
        <p14:creationId xmlns:p14="http://schemas.microsoft.com/office/powerpoint/2010/main" val="2869710141"/>
      </p:ext>
    </p:extLst>
  </p:cSld>
  <p:clrMap bg1="lt1" tx1="dk1" bg2="lt2" tx2="dk2" accent1="accent1" accent2="accent2" accent3="accent3" accent4="accent4" accent5="accent5" accent6="accent6" hlink="hlink" folHlink="folHlink"/>
  <p:sldLayoutIdLst>
    <p:sldLayoutId id="2147488135" r:id="rId1"/>
    <p:sldLayoutId id="2147488136" r:id="rId2"/>
    <p:sldLayoutId id="2147488137" r:id="rId3"/>
    <p:sldLayoutId id="2147488138" r:id="rId4"/>
    <p:sldLayoutId id="2147488139" r:id="rId5"/>
    <p:sldLayoutId id="2147488140" r:id="rId6"/>
    <p:sldLayoutId id="2147488141" r:id="rId7"/>
    <p:sldLayoutId id="2147488142" r:id="rId8"/>
    <p:sldLayoutId id="2147488143" r:id="rId9"/>
    <p:sldLayoutId id="2147488144" r:id="rId10"/>
    <p:sldLayoutId id="2147488145"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1303134472"/>
      </p:ext>
    </p:extLst>
  </p:cSld>
  <p:clrMap bg1="lt1" tx1="dk1" bg2="lt2" tx2="dk2" accent1="accent1" accent2="accent2" accent3="accent3" accent4="accent4" accent5="accent5" accent6="accent6" hlink="hlink" folHlink="folHlink"/>
  <p:sldLayoutIdLst>
    <p:sldLayoutId id="2147488159" r:id="rId1"/>
    <p:sldLayoutId id="2147488160" r:id="rId2"/>
    <p:sldLayoutId id="2147488161" r:id="rId3"/>
    <p:sldLayoutId id="2147488162" r:id="rId4"/>
    <p:sldLayoutId id="2147488163" r:id="rId5"/>
    <p:sldLayoutId id="2147488164" r:id="rId6"/>
    <p:sldLayoutId id="2147488165" r:id="rId7"/>
    <p:sldLayoutId id="2147488166" r:id="rId8"/>
    <p:sldLayoutId id="2147488167" r:id="rId9"/>
    <p:sldLayoutId id="2147488168" r:id="rId10"/>
    <p:sldLayoutId id="2147488169" r:id="rId11"/>
    <p:sldLayoutId id="2147488170"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97490749"/>
      </p:ext>
    </p:extLst>
  </p:cSld>
  <p:clrMap bg1="lt1" tx1="dk1" bg2="lt2" tx2="dk2" accent1="accent1" accent2="accent2" accent3="accent3" accent4="accent4" accent5="accent5" accent6="accent6" hlink="hlink" folHlink="folHlink"/>
  <p:sldLayoutIdLst>
    <p:sldLayoutId id="2147488237" r:id="rId1"/>
    <p:sldLayoutId id="2147488238" r:id="rId2"/>
    <p:sldLayoutId id="2147488239" r:id="rId3"/>
    <p:sldLayoutId id="2147488240" r:id="rId4"/>
    <p:sldLayoutId id="2147488241" r:id="rId5"/>
    <p:sldLayoutId id="2147488242" r:id="rId6"/>
    <p:sldLayoutId id="2147488243" r:id="rId7"/>
    <p:sldLayoutId id="2147488244" r:id="rId8"/>
    <p:sldLayoutId id="2147488245" r:id="rId9"/>
    <p:sldLayoutId id="2147488246" r:id="rId10"/>
    <p:sldLayoutId id="2147488247"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6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3584172144"/>
      </p:ext>
    </p:extLst>
  </p:cSld>
  <p:clrMap bg1="lt1" tx1="dk1" bg2="lt2" tx2="dk2" accent1="accent1" accent2="accent2" accent3="accent3" accent4="accent4" accent5="accent5" accent6="accent6" hlink="hlink" folHlink="folHlink"/>
  <p:sldLayoutIdLst>
    <p:sldLayoutId id="2147488250" r:id="rId1"/>
    <p:sldLayoutId id="2147488251" r:id="rId2"/>
    <p:sldLayoutId id="2147488252" r:id="rId3"/>
    <p:sldLayoutId id="2147488253" r:id="rId4"/>
    <p:sldLayoutId id="2147488254" r:id="rId5"/>
    <p:sldLayoutId id="2147488255" r:id="rId6"/>
    <p:sldLayoutId id="2147488256" r:id="rId7"/>
    <p:sldLayoutId id="2147488257" r:id="rId8"/>
    <p:sldLayoutId id="2147488258" r:id="rId9"/>
    <p:sldLayoutId id="2147488259" r:id="rId10"/>
    <p:sldLayoutId id="2147488260" r:id="rId11"/>
    <p:sldLayoutId id="214748826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6765284"/>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68858751"/>
      </p:ext>
    </p:extLst>
  </p:cSld>
  <p:clrMap bg1="lt1" tx1="dk1" bg2="lt2" tx2="dk2" accent1="accent1" accent2="accent2" accent3="accent3" accent4="accent4" accent5="accent5" accent6="accent6" hlink="hlink" folHlink="folHlink"/>
  <p:sldLayoutIdLst>
    <p:sldLayoutId id="2147488317" r:id="rId1"/>
    <p:sldLayoutId id="2147488318" r:id="rId2"/>
    <p:sldLayoutId id="2147488319" r:id="rId3"/>
    <p:sldLayoutId id="2147488320" r:id="rId4"/>
    <p:sldLayoutId id="2147488321" r:id="rId5"/>
    <p:sldLayoutId id="2147488322" r:id="rId6"/>
    <p:sldLayoutId id="2147488323" r:id="rId7"/>
    <p:sldLayoutId id="2147488324" r:id="rId8"/>
    <p:sldLayoutId id="2147488325" r:id="rId9"/>
    <p:sldLayoutId id="2147488326" r:id="rId10"/>
    <p:sldLayoutId id="2147488327"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81.xml"/><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jpeg"/><Relationship Id="rId1" Type="http://schemas.openxmlformats.org/officeDocument/2006/relationships/slideLayout" Target="../slideLayouts/slideLayout81.xml"/><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jpeg"/><Relationship Id="rId1" Type="http://schemas.openxmlformats.org/officeDocument/2006/relationships/slideLayout" Target="../slideLayouts/slideLayout81.xm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5.png"/><Relationship Id="rId1" Type="http://schemas.openxmlformats.org/officeDocument/2006/relationships/slideLayout" Target="../slideLayouts/slideLayout8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7.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34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718.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718.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16.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26.tif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84.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8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2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149.xml"/></Relationships>
</file>

<file path=ppt/slides/_rels/slide2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49.xml"/></Relationships>
</file>

<file path=ppt/slides/_rels/slide27.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149.xml"/></Relationships>
</file>

<file path=ppt/slides/_rels/slide28.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149.xml"/></Relationships>
</file>

<file path=ppt/slides/_rels/slide2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314.xml"/></Relationships>
</file>

<file path=ppt/slides/_rels/slide3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314.xml"/></Relationships>
</file>

<file path=ppt/slides/_rels/slide31.xml.rels><?xml version="1.0" encoding="UTF-8" standalone="yes"?>
<Relationships xmlns="http://schemas.openxmlformats.org/package/2006/relationships"><Relationship Id="rId3" Type="http://schemas.openxmlformats.org/officeDocument/2006/relationships/hyperlink" Target="http://2015.dsn.org/" TargetMode="External"/><Relationship Id="rId7" Type="http://schemas.openxmlformats.org/officeDocument/2006/relationships/image" Target="../media/image36.png"/><Relationship Id="rId2" Type="http://schemas.openxmlformats.org/officeDocument/2006/relationships/hyperlink" Target="http://users.ece.cmu.edu/~omutlu/pub/memory-errors-at-facebook_dsn15.pdf" TargetMode="External"/><Relationship Id="rId1" Type="http://schemas.openxmlformats.org/officeDocument/2006/relationships/slideLayout" Target="../slideLayouts/slideLayout284.xml"/><Relationship Id="rId6" Type="http://schemas.openxmlformats.org/officeDocument/2006/relationships/hyperlink" Target="https://www.ece.cmu.edu/~safari/tools/memerr/index.html" TargetMode="External"/><Relationship Id="rId5" Type="http://schemas.openxmlformats.org/officeDocument/2006/relationships/hyperlink" Target="http://users.ece.cmu.edu/~omutlu/pub/memory-errors-at-facebook_dsn15-talk.pdf" TargetMode="External"/><Relationship Id="rId4" Type="http://schemas.openxmlformats.org/officeDocument/2006/relationships/hyperlink" Target="http://users.ece.cmu.edu/~omutlu/pub/memory-errors-at-facebook_dsn15-talk.pptx" TargetMode="External"/></Relationships>
</file>

<file path=ppt/slides/_rels/slide32.xml.rels><?xml version="1.0" encoding="UTF-8" standalone="yes"?>
<Relationships xmlns="http://schemas.openxmlformats.org/package/2006/relationships"><Relationship Id="rId8" Type="http://schemas.openxmlformats.org/officeDocument/2006/relationships/hyperlink" Target="http://users.ece.cmu.edu/~omutlu/pub/avatar-dram-refresh_dsn15.pdf" TargetMode="External"/><Relationship Id="rId3" Type="http://schemas.openxmlformats.org/officeDocument/2006/relationships/image" Target="../media/image38.png"/><Relationship Id="rId7" Type="http://schemas.openxmlformats.org/officeDocument/2006/relationships/hyperlink" Target="http://users.ece.cmu.edu/~omutlu/pub/adaptive-latency-dram_hpca15.pdf" TargetMode="External"/><Relationship Id="rId2" Type="http://schemas.openxmlformats.org/officeDocument/2006/relationships/image" Target="../media/image37.png"/><Relationship Id="rId1" Type="http://schemas.openxmlformats.org/officeDocument/2006/relationships/slideLayout" Target="../slideLayouts/slideLayout314.xml"/><Relationship Id="rId6" Type="http://schemas.openxmlformats.org/officeDocument/2006/relationships/hyperlink" Target="http://users.ece.cmu.edu/~omutlu/pub/dram-row-hammer_isca14.pdf" TargetMode="External"/><Relationship Id="rId5" Type="http://schemas.openxmlformats.org/officeDocument/2006/relationships/hyperlink" Target="http://users.ece.cmu.edu/~omutlu/pub/error-mitigation-for-intermittent-dram-failures_sigmetrics14.pdf" TargetMode="External"/><Relationship Id="rId4" Type="http://schemas.openxmlformats.org/officeDocument/2006/relationships/hyperlink" Target="http://users.ece.cmu.edu/~omutlu/pub/dram-retention-time-characterization_isca13.pdf" TargetMode="External"/></Relationships>
</file>

<file path=ppt/slides/_rels/slide33.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314.xml"/></Relationships>
</file>

<file path=ppt/slides/_rels/slide3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3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hyperlink" Target="https://github.com/CMU-SAFARI/SoftMC"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14.xml"/></Relationships>
</file>

<file path=ppt/slides/_rels/slide3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314.xml"/></Relationships>
</file>

<file path=ppt/slides/_rels/slide40.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7.xml"/><Relationship Id="rId1" Type="http://schemas.openxmlformats.org/officeDocument/2006/relationships/slideLayout" Target="../slideLayouts/slideLayout425.xml"/></Relationships>
</file>

<file path=ppt/slides/_rels/slide4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8.xml"/><Relationship Id="rId1" Type="http://schemas.openxmlformats.org/officeDocument/2006/relationships/slideLayout" Target="../slideLayouts/slideLayout480.xml"/><Relationship Id="rId5" Type="http://schemas.openxmlformats.org/officeDocument/2006/relationships/hyperlink" Target="http://users.ece.cmu.edu/~omutlu/pub/dram-row-hammer_isca14.pdf" TargetMode="External"/><Relationship Id="rId4" Type="http://schemas.microsoft.com/office/2007/relationships/hdphoto" Target="../media/hdphoto1.wdp"/></Relationships>
</file>

<file path=ppt/slides/_rels/slide42.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9.xml"/><Relationship Id="rId1" Type="http://schemas.openxmlformats.org/officeDocument/2006/relationships/slideLayout" Target="../slideLayouts/slideLayout436.xml"/><Relationship Id="rId4" Type="http://schemas.openxmlformats.org/officeDocument/2006/relationships/image" Target="../media/image47.jpg"/></Relationships>
</file>

<file path=ppt/slides/_rels/slide43.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10.xml"/><Relationship Id="rId1" Type="http://schemas.openxmlformats.org/officeDocument/2006/relationships/slideLayout" Target="../slideLayouts/slideLayout436.xml"/><Relationship Id="rId4" Type="http://schemas.openxmlformats.org/officeDocument/2006/relationships/image" Target="../media/image47.jpg"/></Relationships>
</file>

<file path=ppt/slides/_rels/slide44.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11.xml"/><Relationship Id="rId1" Type="http://schemas.openxmlformats.org/officeDocument/2006/relationships/slideLayout" Target="../slideLayouts/slideLayout436.xml"/><Relationship Id="rId4" Type="http://schemas.openxmlformats.org/officeDocument/2006/relationships/image" Target="../media/image47.jpg"/></Relationships>
</file>

<file path=ppt/slides/_rels/slide4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2.xml"/><Relationship Id="rId1" Type="http://schemas.openxmlformats.org/officeDocument/2006/relationships/slideLayout" Target="../slideLayouts/slideLayout638.xml"/><Relationship Id="rId6" Type="http://schemas.openxmlformats.org/officeDocument/2006/relationships/hyperlink" Target="https://github.com/CMU-SAFARI/rowhammer" TargetMode="External"/><Relationship Id="rId5" Type="http://schemas.openxmlformats.org/officeDocument/2006/relationships/image" Target="../media/image49.jpeg"/><Relationship Id="rId4" Type="http://schemas.microsoft.com/office/2007/relationships/hdphoto" Target="../media/hdphoto1.wdp"/></Relationships>
</file>

<file path=ppt/slides/_rels/slide4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3.xml"/><Relationship Id="rId1" Type="http://schemas.openxmlformats.org/officeDocument/2006/relationships/slideLayout" Target="../slideLayouts/slideLayout638.xml"/><Relationship Id="rId6" Type="http://schemas.openxmlformats.org/officeDocument/2006/relationships/hyperlink" Target="https://github.com/CMU-SAFARI/rowhammer" TargetMode="External"/><Relationship Id="rId5" Type="http://schemas.openxmlformats.org/officeDocument/2006/relationships/image" Target="../media/image49.jpeg"/><Relationship Id="rId4" Type="http://schemas.microsoft.com/office/2007/relationships/hdphoto" Target="../media/hdphoto1.wdp"/></Relationships>
</file>

<file path=ppt/slides/_rels/slide4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4.xml"/><Relationship Id="rId1" Type="http://schemas.openxmlformats.org/officeDocument/2006/relationships/slideLayout" Target="../slideLayouts/slideLayout638.xml"/><Relationship Id="rId6" Type="http://schemas.openxmlformats.org/officeDocument/2006/relationships/hyperlink" Target="https://github.com/CMU-SAFARI/rowhammer" TargetMode="External"/><Relationship Id="rId5" Type="http://schemas.openxmlformats.org/officeDocument/2006/relationships/image" Target="../media/image49.jpeg"/><Relationship Id="rId4" Type="http://schemas.microsoft.com/office/2007/relationships/hdphoto" Target="../media/hdphoto1.wdp"/></Relationships>
</file>

<file path=ppt/slides/_rels/slide4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5.xml"/><Relationship Id="rId1" Type="http://schemas.openxmlformats.org/officeDocument/2006/relationships/slideLayout" Target="../slideLayouts/slideLayout638.xml"/><Relationship Id="rId6" Type="http://schemas.openxmlformats.org/officeDocument/2006/relationships/hyperlink" Target="https://github.com/CMU-SAFARI/rowhammer" TargetMode="External"/><Relationship Id="rId5" Type="http://schemas.openxmlformats.org/officeDocument/2006/relationships/image" Target="../media/image49.jpeg"/><Relationship Id="rId4" Type="http://schemas.microsoft.com/office/2007/relationships/hdphoto" Target="../media/hdphoto1.wdp"/></Relationships>
</file>

<file path=ppt/slides/_rels/slide4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6.xml"/><Relationship Id="rId1" Type="http://schemas.openxmlformats.org/officeDocument/2006/relationships/slideLayout" Target="../slideLayouts/slideLayout638.xml"/><Relationship Id="rId6" Type="http://schemas.openxmlformats.org/officeDocument/2006/relationships/hyperlink" Target="https://github.com/CMU-SAFARI/rowhammer" TargetMode="External"/><Relationship Id="rId5" Type="http://schemas.openxmlformats.org/officeDocument/2006/relationships/image" Target="../media/image49.jpeg"/><Relationship Id="rId4" Type="http://schemas.microsoft.com/office/2007/relationships/hdphoto" Target="../media/hdphoto1.wdp"/></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36.xml"/></Relationships>
</file>

<file path=ppt/slides/_rels/slide5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60.xml"/><Relationship Id="rId6" Type="http://schemas.openxmlformats.org/officeDocument/2006/relationships/hyperlink" Target="http://users.ece.cmu.edu/~omutlu/pub/dram-row-hammer_isca14.pdf" TargetMode="External"/><Relationship Id="rId5" Type="http://schemas.openxmlformats.org/officeDocument/2006/relationships/hyperlink" Target="http://googleprojectzero.blogspot.com/2015/03/exploiting-dram-rowhammer-bug-to-gain.html" TargetMode="External"/><Relationship Id="rId4" Type="http://schemas.openxmlformats.org/officeDocument/2006/relationships/image" Target="../media/image52.png"/></Relationships>
</file>

<file path=ppt/slides/_rels/slide52.xml.rels><?xml version="1.0" encoding="UTF-8" standalone="yes"?>
<Relationships xmlns="http://schemas.openxmlformats.org/package/2006/relationships"><Relationship Id="rId3" Type="http://schemas.openxmlformats.org/officeDocument/2006/relationships/hyperlink" Target="http://googleprojectzero.blogspot.com/2015/03/exploiting-dram-rowhammer-bug-to-gain.html" TargetMode="External"/><Relationship Id="rId2" Type="http://schemas.openxmlformats.org/officeDocument/2006/relationships/hyperlink" Target="http://users.ece.cmu.edu/~omutlu/pub/dram-row-hammer_isca14.pdf" TargetMode="External"/><Relationship Id="rId1" Type="http://schemas.openxmlformats.org/officeDocument/2006/relationships/slideLayout" Target="../slideLayouts/slideLayout260.xml"/></Relationships>
</file>

<file path=ppt/slides/_rels/slide5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8.xml"/><Relationship Id="rId1" Type="http://schemas.openxmlformats.org/officeDocument/2006/relationships/slideLayout" Target="../slideLayouts/slideLayout260.xml"/><Relationship Id="rId4" Type="http://schemas.openxmlformats.org/officeDocument/2006/relationships/image" Target="../media/image54.png"/></Relationships>
</file>

<file path=ppt/slides/_rels/slide5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9.xml"/><Relationship Id="rId1" Type="http://schemas.openxmlformats.org/officeDocument/2006/relationships/slideLayout" Target="../slideLayouts/slideLayout260.xml"/><Relationship Id="rId5" Type="http://schemas.openxmlformats.org/officeDocument/2006/relationships/image" Target="../media/image55.png"/><Relationship Id="rId4" Type="http://schemas.openxmlformats.org/officeDocument/2006/relationships/image" Target="../media/image54.png"/></Relationships>
</file>

<file path=ppt/slides/_rels/slide5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hyperlink" Target="https://lab.dsst.io/32c3-slides/7197.html" TargetMode="External"/><Relationship Id="rId1" Type="http://schemas.openxmlformats.org/officeDocument/2006/relationships/slideLayout" Target="../slideLayouts/slideLayout260.xml"/></Relationships>
</file>

<file path=ppt/slides/_rels/slide56.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60.xml"/></Relationships>
</file>

<file path=ppt/slides/_rels/slide5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649.xml"/></Relationships>
</file>

<file path=ppt/slides/_rels/slide5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649.xml"/></Relationships>
</file>

<file path=ppt/slides/_rels/slide5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649.xml"/><Relationship Id="rId4" Type="http://schemas.openxmlformats.org/officeDocument/2006/relationships/image" Target="../media/image64.png"/></Relationships>
</file>

<file path=ppt/slides/_rels/slide60.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60.xml"/></Relationships>
</file>

<file path=ppt/slides/_rels/slide6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hyperlink" Target="https://support.apple.com/en-gb/HT204934" TargetMode="External"/><Relationship Id="rId1" Type="http://schemas.openxmlformats.org/officeDocument/2006/relationships/slideLayout" Target="../slideLayouts/slideLayout260.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36.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8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84.xml"/></Relationships>
</file>

<file path=ppt/slides/_rels/slide65.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hyperlink" Target="https://twitter.com/isislovecruft/status/1021939922754723841" TargetMode="External"/><Relationship Id="rId1" Type="http://schemas.openxmlformats.org/officeDocument/2006/relationships/slideLayout" Target="../slideLayouts/slideLayout284.xml"/></Relationships>
</file>

<file path=ppt/slides/_rels/slide66.xml.rels><?xml version="1.0" encoding="UTF-8" standalone="yes"?>
<Relationships xmlns="http://schemas.openxmlformats.org/package/2006/relationships"><Relationship Id="rId3" Type="http://schemas.openxmlformats.org/officeDocument/2006/relationships/hyperlink" Target="https://twitter.com/isislovecruft/status/1021939922754723841" TargetMode="External"/><Relationship Id="rId2" Type="http://schemas.openxmlformats.org/officeDocument/2006/relationships/image" Target="../media/image68.jpg"/><Relationship Id="rId1" Type="http://schemas.openxmlformats.org/officeDocument/2006/relationships/slideLayout" Target="../slideLayouts/slideLayout284.xml"/></Relationships>
</file>

<file path=ppt/slides/_rels/slide67.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69.png"/><Relationship Id="rId1" Type="http://schemas.openxmlformats.org/officeDocument/2006/relationships/slideLayout" Target="../slideLayouts/slideLayout284.xml"/><Relationship Id="rId6" Type="http://schemas.openxmlformats.org/officeDocument/2006/relationships/hyperlink" Target="https://people.inf.ethz.ch/omutlu/pub/dram-row-hammer_kim_talk_isca14.pdf" TargetMode="External"/><Relationship Id="rId5" Type="http://schemas.openxmlformats.org/officeDocument/2006/relationships/hyperlink" Target="https://people.inf.ethz.ch/omutlu/pub/dram-row-hammer_kim_talk_isca14.pptx"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68.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70.png"/><Relationship Id="rId1" Type="http://schemas.openxmlformats.org/officeDocument/2006/relationships/slideLayout" Target="../slideLayouts/slideLayout284.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69.xml.rels><?xml version="1.0" encoding="UTF-8" standalone="yes"?>
<Relationships xmlns="http://schemas.openxmlformats.org/package/2006/relationships"><Relationship Id="rId3" Type="http://schemas.openxmlformats.org/officeDocument/2006/relationships/hyperlink" Target="https://arxiv.org/pdf/1904.09724.pdf" TargetMode="External"/><Relationship Id="rId2" Type="http://schemas.openxmlformats.org/officeDocument/2006/relationships/hyperlink" Target="https://ieeexplore.ieee.org/xpl/RecentIssue.jsp?punumber=43" TargetMode="External"/><Relationship Id="rId1" Type="http://schemas.openxmlformats.org/officeDocument/2006/relationships/slideLayout" Target="../slideLayouts/slideLayout284.xml"/><Relationship Id="rId4" Type="http://schemas.openxmlformats.org/officeDocument/2006/relationships/image" Target="../media/image71.png"/></Relationships>
</file>

<file path=ppt/slides/_rels/slide7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84.xml"/></Relationships>
</file>

<file path=ppt/slides/_rels/slide7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84.xml"/></Relationships>
</file>

<file path=ppt/slides/_rels/slide72.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60.xml"/></Relationships>
</file>

<file path=ppt/slides/_rels/slide73.xml.rels><?xml version="1.0" encoding="UTF-8" standalone="yes"?>
<Relationships xmlns="http://schemas.openxmlformats.org/package/2006/relationships"><Relationship Id="rId3" Type="http://schemas.openxmlformats.org/officeDocument/2006/relationships/hyperlink" Target="https://arxiv.org/pdf/1706.08642" TargetMode="External"/><Relationship Id="rId2" Type="http://schemas.openxmlformats.org/officeDocument/2006/relationships/image" Target="../media/image73.jpeg"/><Relationship Id="rId1" Type="http://schemas.openxmlformats.org/officeDocument/2006/relationships/slideLayout" Target="../slideLayouts/slideLayout260.xml"/><Relationship Id="rId4" Type="http://schemas.openxmlformats.org/officeDocument/2006/relationships/image" Target="../media/image74.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7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78.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78.tiff"/><Relationship Id="rId2" Type="http://schemas.openxmlformats.org/officeDocument/2006/relationships/image" Target="../media/image77.png"/><Relationship Id="rId1" Type="http://schemas.openxmlformats.org/officeDocument/2006/relationships/slideLayout" Target="../slideLayouts/slideLayout260.xml"/></Relationships>
</file>

<file path=ppt/slides/_rels/slide8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77.png"/><Relationship Id="rId1" Type="http://schemas.openxmlformats.org/officeDocument/2006/relationships/slideLayout" Target="../slideLayouts/slideLayout260.xml"/><Relationship Id="rId6" Type="http://schemas.openxmlformats.org/officeDocument/2006/relationships/image" Target="../media/image78.tiff"/><Relationship Id="rId5" Type="http://schemas.openxmlformats.org/officeDocument/2006/relationships/image" Target="../media/image10.jpeg"/><Relationship Id="rId4" Type="http://schemas.openxmlformats.org/officeDocument/2006/relationships/image" Target="../media/image12.png"/></Relationships>
</file>

<file path=ppt/slides/_rels/slide86.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60.xml"/></Relationships>
</file>

<file path=ppt/slides/_rels/slide87.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60.xml"/></Relationships>
</file>

<file path=ppt/slides/_rels/slide88.xml.rels><?xml version="1.0" encoding="UTF-8" standalone="yes"?>
<Relationships xmlns="http://schemas.openxmlformats.org/package/2006/relationships"><Relationship Id="rId3" Type="http://schemas.openxmlformats.org/officeDocument/2006/relationships/hyperlink" Target="http://www.cs.arizona.edu/hpca9/" TargetMode="External"/><Relationship Id="rId2" Type="http://schemas.openxmlformats.org/officeDocument/2006/relationships/hyperlink" Target="https://people.inf.ethz.ch/omutlu/pub/mutlu_hpca03.pdf" TargetMode="External"/><Relationship Id="rId1" Type="http://schemas.openxmlformats.org/officeDocument/2006/relationships/slideLayout" Target="../slideLayouts/slideLayout604.xml"/><Relationship Id="rId5" Type="http://schemas.openxmlformats.org/officeDocument/2006/relationships/image" Target="../media/image80.tiff"/><Relationship Id="rId4" Type="http://schemas.openxmlformats.org/officeDocument/2006/relationships/hyperlink" Target="https://people.inf.ethz.ch/omutlu/pub/mutlu_hpca03_talk.pdf" TargetMode="External"/></Relationships>
</file>

<file path=ppt/slides/_rels/slide89.xml.rels><?xml version="1.0" encoding="UTF-8" standalone="yes"?>
<Relationships xmlns="http://schemas.openxmlformats.org/package/2006/relationships"><Relationship Id="rId2" Type="http://schemas.openxmlformats.org/officeDocument/2006/relationships/image" Target="../media/image81.tiff"/><Relationship Id="rId1" Type="http://schemas.openxmlformats.org/officeDocument/2006/relationships/slideLayout" Target="../slideLayouts/slideLayout260.xml"/></Relationships>
</file>

<file path=ppt/slides/_rels/slide90.xml.rels><?xml version="1.0" encoding="UTF-8" standalone="yes"?>
<Relationships xmlns="http://schemas.openxmlformats.org/package/2006/relationships"><Relationship Id="rId2" Type="http://schemas.openxmlformats.org/officeDocument/2006/relationships/image" Target="../media/image82.tiff"/><Relationship Id="rId1" Type="http://schemas.openxmlformats.org/officeDocument/2006/relationships/slideLayout" Target="../slideLayouts/slideLayout26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9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5.png"/><Relationship Id="rId1" Type="http://schemas.openxmlformats.org/officeDocument/2006/relationships/slideLayout" Target="../slideLayouts/slideLayout260.xml"/></Relationships>
</file>

<file path=ppt/slides/_rels/slide93.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84.tiff"/><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347.xml"/><Relationship Id="rId4" Type="http://schemas.openxmlformats.org/officeDocument/2006/relationships/image" Target="../media/image26.tiff"/></Relationships>
</file>

<file path=ppt/slides/_rels/slide97.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1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100.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491.xml"/><Relationship Id="rId4" Type="http://schemas.openxmlformats.org/officeDocument/2006/relationships/image" Target="../media/image87.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49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490.xml"/></Relationships>
</file>

<file path=ppt/slides/_rels/slide103.xml.rels><?xml version="1.0" encoding="UTF-8" standalone="yes"?>
<Relationships xmlns="http://schemas.openxmlformats.org/package/2006/relationships"><Relationship Id="rId3" Type="http://schemas.openxmlformats.org/officeDocument/2006/relationships/hyperlink" Target="http://users.ece.cmu.edu/~omutlu/pub/in-DRAM-bulk-AND-OR-ieee_cal15.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491.xml"/><Relationship Id="rId5" Type="http://schemas.openxmlformats.org/officeDocument/2006/relationships/hyperlink" Target="https://people.inf.ethz.ch/omutlu/pub/ambit-bulk-bitwise-dram_micro17.pdf" TargetMode="External"/><Relationship Id="rId4" Type="http://schemas.openxmlformats.org/officeDocument/2006/relationships/hyperlink" Target="https://users.ece.cmu.edu/~omutlu/pub/GSDRAM-gather-scatter-dram_micro15.pdf" TargetMode="External"/></Relationships>
</file>

<file path=ppt/slides/_rels/slide104.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34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44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447.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58.xml"/></Relationships>
</file>

<file path=ppt/slides/_rels/slide10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447.xml"/></Relationships>
</file>

<file path=ppt/slides/_rels/slide109.xml.rels><?xml version="1.0" encoding="UTF-8" standalone="yes"?>
<Relationships xmlns="http://schemas.openxmlformats.org/package/2006/relationships"><Relationship Id="rId8" Type="http://schemas.openxmlformats.org/officeDocument/2006/relationships/hyperlink" Target="http://users.ece.cmu.edu/~omutlu/pub/rowclone_seshadri_micro13-poster.pptx" TargetMode="External"/><Relationship Id="rId3" Type="http://schemas.openxmlformats.org/officeDocument/2006/relationships/hyperlink" Target="http://www.microarch.org/micro46/" TargetMode="External"/><Relationship Id="rId7" Type="http://schemas.openxmlformats.org/officeDocument/2006/relationships/hyperlink" Target="http://users.ece.cmu.edu/~omutlu/pub/rowclone_seshadri_micro13_lightning-talk.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260.xml"/><Relationship Id="rId6" Type="http://schemas.openxmlformats.org/officeDocument/2006/relationships/hyperlink" Target="http://users.ece.cmu.edu/~omutlu/pub/rowclone_seshadri_micro13_lightning-talk.pptx" TargetMode="External"/><Relationship Id="rId5" Type="http://schemas.openxmlformats.org/officeDocument/2006/relationships/hyperlink" Target="http://users.ece.cmu.edu/~omutlu/pub/rowclone_seshadri_micro13-talk.pdf" TargetMode="External"/><Relationship Id="rId10" Type="http://schemas.openxmlformats.org/officeDocument/2006/relationships/image" Target="../media/image89.png"/><Relationship Id="rId4" Type="http://schemas.openxmlformats.org/officeDocument/2006/relationships/hyperlink" Target="http://users.ece.cmu.edu/~omutlu/pub/rowclone_seshadri_micro13-talk.pptx" TargetMode="External"/><Relationship Id="rId9" Type="http://schemas.openxmlformats.org/officeDocument/2006/relationships/hyperlink" Target="http://users.ece.cmu.edu/~omutlu/pub/rowclone_seshadri_micro13-poster.pdf" TargetMode="Externa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50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513.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358.xml"/></Relationships>
</file>

<file path=ppt/slides/_rels/slide114.xml.rels><?xml version="1.0" encoding="UTF-8" standalone="yes"?>
<Relationships xmlns="http://schemas.openxmlformats.org/package/2006/relationships"><Relationship Id="rId2" Type="http://schemas.openxmlformats.org/officeDocument/2006/relationships/image" Target="../media/image91.tiff"/><Relationship Id="rId1" Type="http://schemas.openxmlformats.org/officeDocument/2006/relationships/slideLayout" Target="../slideLayouts/slideLayout358.xml"/></Relationships>
</file>

<file path=ppt/slides/_rels/slide115.xml.rels><?xml version="1.0" encoding="UTF-8" standalone="yes"?>
<Relationships xmlns="http://schemas.openxmlformats.org/package/2006/relationships"><Relationship Id="rId2" Type="http://schemas.openxmlformats.org/officeDocument/2006/relationships/image" Target="../media/image92.tiff"/><Relationship Id="rId1" Type="http://schemas.openxmlformats.org/officeDocument/2006/relationships/slideLayout" Target="../slideLayouts/slideLayout358.xml"/></Relationships>
</file>

<file path=ppt/slides/_rels/slide11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569.xml"/></Relationships>
</file>

<file path=ppt/slides/_rels/slide117.xml.rels><?xml version="1.0" encoding="UTF-8" standalone="yes"?>
<Relationships xmlns="http://schemas.openxmlformats.org/package/2006/relationships"><Relationship Id="rId2" Type="http://schemas.openxmlformats.org/officeDocument/2006/relationships/image" Target="../media/image93.tiff"/><Relationship Id="rId1" Type="http://schemas.openxmlformats.org/officeDocument/2006/relationships/slideLayout" Target="../slideLayouts/slideLayout303.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525.xml"/></Relationships>
</file>

<file path=ppt/slides/_rels/slide119.xml.rels><?xml version="1.0" encoding="UTF-8" standalone="yes"?>
<Relationships xmlns="http://schemas.openxmlformats.org/package/2006/relationships"><Relationship Id="rId2" Type="http://schemas.openxmlformats.org/officeDocument/2006/relationships/image" Target="../media/image94.tiff"/><Relationship Id="rId1" Type="http://schemas.openxmlformats.org/officeDocument/2006/relationships/slideLayout" Target="../slideLayouts/slideLayout358.xml"/></Relationships>
</file>

<file path=ppt/slides/_rels/slide120.xml.rels><?xml version="1.0" encoding="UTF-8" standalone="yes"?>
<Relationships xmlns="http://schemas.openxmlformats.org/package/2006/relationships"><Relationship Id="rId3" Type="http://schemas.openxmlformats.org/officeDocument/2006/relationships/image" Target="../media/image96.tiff"/><Relationship Id="rId2" Type="http://schemas.openxmlformats.org/officeDocument/2006/relationships/image" Target="../media/image95.tiff"/><Relationship Id="rId1" Type="http://schemas.openxmlformats.org/officeDocument/2006/relationships/slideLayout" Target="../slideLayouts/slideLayout13.xml"/></Relationships>
</file>

<file path=ppt/slides/_rels/slide121.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users.ece.cmu.edu/~omutlu/pub/in-DRAM-bulk-AND-OR-ieee_cal15.pdf" TargetMode="External"/><Relationship Id="rId1" Type="http://schemas.openxmlformats.org/officeDocument/2006/relationships/slideLayout" Target="../slideLayouts/slideLayout358.xml"/><Relationship Id="rId4" Type="http://schemas.openxmlformats.org/officeDocument/2006/relationships/image" Target="../media/image97.png"/></Relationships>
</file>

<file path=ppt/slides/_rels/slide122.xml.rels><?xml version="1.0" encoding="UTF-8" standalone="yes"?>
<Relationships xmlns="http://schemas.openxmlformats.org/package/2006/relationships"><Relationship Id="rId3" Type="http://schemas.openxmlformats.org/officeDocument/2006/relationships/image" Target="../media/image98.tiff"/><Relationship Id="rId2" Type="http://schemas.openxmlformats.org/officeDocument/2006/relationships/hyperlink" Target="https://people.inf.ethz.ch/omutlu/pub/ambit-bulk-bitwise-dram_micro17.pdf" TargetMode="External"/><Relationship Id="rId1" Type="http://schemas.openxmlformats.org/officeDocument/2006/relationships/slideLayout" Target="../slideLayouts/slideLayout358.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358.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358.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358.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7.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99.tiff"/><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image" Target="../media/image100.jpeg"/><Relationship Id="rId1" Type="http://schemas.openxmlformats.org/officeDocument/2006/relationships/slideLayout" Target="../slideLayouts/slideLayout260.xml"/><Relationship Id="rId6" Type="http://schemas.openxmlformats.org/officeDocument/2006/relationships/chart" Target="../charts/chart4.xml"/><Relationship Id="rId5" Type="http://schemas.openxmlformats.org/officeDocument/2006/relationships/image" Target="../media/image103.png"/><Relationship Id="rId4" Type="http://schemas.openxmlformats.org/officeDocument/2006/relationships/image" Target="../media/image102.jpe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347.xml"/></Relationships>
</file>

<file path=ppt/slides/_rels/slide132.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347.xml"/></Relationships>
</file>

<file path=ppt/slides/_rels/slide133.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347.xml"/></Relationships>
</file>

<file path=ppt/slides/_rels/slide134.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34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347.xml"/></Relationships>
</file>

<file path=ppt/slides/_rels/slide13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347.xml"/></Relationships>
</file>

<file path=ppt/slides/_rels/slide137.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347.xml"/></Relationships>
</file>

<file path=ppt/slides/_rels/slide138.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347.xml"/></Relationships>
</file>

<file path=ppt/slides/_rels/slide139.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347.xml"/><Relationship Id="rId6" Type="http://schemas.openxmlformats.org/officeDocument/2006/relationships/image" Target="../media/image104.png"/><Relationship Id="rId5" Type="http://schemas.openxmlformats.org/officeDocument/2006/relationships/hyperlink" Target="http://users.ece.cmu.edu/~omutlu/pub/tesseract-pim-architecture-for-graph-processing_isca15-lightning-talk.pdf" TargetMode="External"/><Relationship Id="rId4" Type="http://schemas.openxmlformats.org/officeDocument/2006/relationships/hyperlink" Target="http://users.ece.cmu.edu/~omutlu/pub/tesseract-pim-architecture-for-graph-processing_isca15-talk.pdf" TargetMode="Externa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1.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347.xml"/><Relationship Id="rId4" Type="http://schemas.openxmlformats.org/officeDocument/2006/relationships/image" Target="../media/image26.tiff"/></Relationships>
</file>

<file path=ppt/slides/_rels/slide142.xml.rels><?xml version="1.0" encoding="UTF-8" standalone="yes"?>
<Relationships xmlns="http://schemas.openxmlformats.org/package/2006/relationships"><Relationship Id="rId3" Type="http://schemas.openxmlformats.org/officeDocument/2006/relationships/image" Target="../media/image106.png"/><Relationship Id="rId7" Type="http://schemas.openxmlformats.org/officeDocument/2006/relationships/image" Target="../media/image109.jpg"/><Relationship Id="rId2" Type="http://schemas.openxmlformats.org/officeDocument/2006/relationships/image" Target="../media/image105.png"/><Relationship Id="rId1" Type="http://schemas.openxmlformats.org/officeDocument/2006/relationships/slideLayout" Target="../slideLayouts/slideLayout660.xml"/><Relationship Id="rId6" Type="http://schemas.openxmlformats.org/officeDocument/2006/relationships/image" Target="../media/image108.png"/><Relationship Id="rId5" Type="http://schemas.openxmlformats.org/officeDocument/2006/relationships/image" Target="../media/image1.png"/><Relationship Id="rId4" Type="http://schemas.openxmlformats.org/officeDocument/2006/relationships/image" Target="../media/image107.png"/></Relationships>
</file>

<file path=ppt/slides/_rels/slide14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13.png"/><Relationship Id="rId2" Type="http://schemas.openxmlformats.org/officeDocument/2006/relationships/notesSlide" Target="../notesSlides/notesSlide24.xml"/><Relationship Id="rId1" Type="http://schemas.openxmlformats.org/officeDocument/2006/relationships/slideLayout" Target="../slideLayouts/slideLayout661.xml"/><Relationship Id="rId6" Type="http://schemas.openxmlformats.org/officeDocument/2006/relationships/image" Target="../media/image112.png"/><Relationship Id="rId5" Type="http://schemas.openxmlformats.org/officeDocument/2006/relationships/image" Target="../media/image111.png"/><Relationship Id="rId4" Type="http://schemas.openxmlformats.org/officeDocument/2006/relationships/image" Target="../media/image110.png"/></Relationships>
</file>

<file path=ppt/slides/_rels/slide144.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25.xml"/><Relationship Id="rId1" Type="http://schemas.openxmlformats.org/officeDocument/2006/relationships/slideLayout" Target="../slideLayouts/slideLayout66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661.xml"/></Relationships>
</file>

<file path=ppt/slides/_rels/slide1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661.xml"/></Relationships>
</file>

<file path=ppt/slides/_rels/slide147.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28.xml"/><Relationship Id="rId1" Type="http://schemas.openxmlformats.org/officeDocument/2006/relationships/slideLayout" Target="../slideLayouts/slideLayout66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661.xml"/><Relationship Id="rId5" Type="http://schemas.openxmlformats.org/officeDocument/2006/relationships/image" Target="../media/image114.png"/><Relationship Id="rId4" Type="http://schemas.openxmlformats.org/officeDocument/2006/relationships/image" Target="../media/image22.png"/></Relationships>
</file>

<file path=ppt/slides/_rels/slide1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661.xml"/></Relationships>
</file>

<file path=ppt/slides/_rels/slide1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661.xml"/></Relationships>
</file>

<file path=ppt/slides/_rels/slide151.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32.xml"/><Relationship Id="rId1" Type="http://schemas.openxmlformats.org/officeDocument/2006/relationships/slideLayout" Target="../slideLayouts/slideLayout718.xml"/><Relationship Id="rId4" Type="http://schemas.openxmlformats.org/officeDocument/2006/relationships/image" Target="../media/image1.png"/></Relationships>
</file>

<file path=ppt/slides/_rels/slide152.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33.xml"/><Relationship Id="rId1" Type="http://schemas.openxmlformats.org/officeDocument/2006/relationships/slideLayout" Target="../slideLayouts/slideLayout718.xml"/></Relationships>
</file>

<file path=ppt/slides/_rels/slide153.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26.tiff"/></Relationships>
</file>

<file path=ppt/slides/_rels/slide154.xml.rels><?xml version="1.0" encoding="UTF-8" standalone="yes"?>
<Relationships xmlns="http://schemas.openxmlformats.org/package/2006/relationships"><Relationship Id="rId2" Type="http://schemas.openxmlformats.org/officeDocument/2006/relationships/image" Target="../media/image115.jpeg"/><Relationship Id="rId1" Type="http://schemas.openxmlformats.org/officeDocument/2006/relationships/slideLayout" Target="../slideLayouts/slideLayout469.xml"/></Relationships>
</file>

<file path=ppt/slides/_rels/slide155.xml.rels><?xml version="1.0" encoding="UTF-8" standalone="yes"?>
<Relationships xmlns="http://schemas.openxmlformats.org/package/2006/relationships"><Relationship Id="rId8" Type="http://schemas.openxmlformats.org/officeDocument/2006/relationships/image" Target="../media/image116.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347.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156.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347.xml"/><Relationship Id="rId4" Type="http://schemas.openxmlformats.org/officeDocument/2006/relationships/image" Target="../media/image117.png"/></Relationships>
</file>

<file path=ppt/slides/_rels/slide157.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13.xml"/><Relationship Id="rId4" Type="http://schemas.openxmlformats.org/officeDocument/2006/relationships/image" Target="../media/image118.png"/></Relationships>
</file>

<file path=ppt/slides/_rels/slide158.xml.rels><?xml version="1.0" encoding="UTF-8" standalone="yes"?>
<Relationships xmlns="http://schemas.openxmlformats.org/package/2006/relationships"><Relationship Id="rId8" Type="http://schemas.openxmlformats.org/officeDocument/2006/relationships/image" Target="../media/image119.png"/><Relationship Id="rId3" Type="http://schemas.openxmlformats.org/officeDocument/2006/relationships/hyperlink" Target="http://isca2016.eecs.umich.edu/" TargetMode="External"/><Relationship Id="rId7" Type="http://schemas.openxmlformats.org/officeDocument/2006/relationships/hyperlink" Target="https://users.ece.cmu.edu/~omutlu/pub/enhanced-memory-controller-for-dependent-loads_milad_isca16-lightning-talk.pdf" TargetMode="External"/><Relationship Id="rId2" Type="http://schemas.openxmlformats.org/officeDocument/2006/relationships/hyperlink" Target="https://users.ece.cmu.edu/~omutlu/pub/enhanced-memory-controller-for-dependent-loads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enhanced-memory-controller-for-dependent-loads_milad_isca16-lightning-talk.pptx" TargetMode="External"/><Relationship Id="rId5" Type="http://schemas.openxmlformats.org/officeDocument/2006/relationships/hyperlink" Target="https://users.ece.cmu.edu/~omutlu/pub/enhanced-memory-controller-for-dependent-loads_milad_isca16-talk.pdf" TargetMode="External"/><Relationship Id="rId4" Type="http://schemas.openxmlformats.org/officeDocument/2006/relationships/hyperlink" Target="https://users.ece.cmu.edu/~omutlu/pub/enhanced-memory-controller-for-dependent-loads_milad_isca16-talk.pptx" TargetMode="External"/><Relationship Id="rId9" Type="http://schemas.openxmlformats.org/officeDocument/2006/relationships/image" Target="../media/image120.png"/></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1.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image" Target="../media/image121.gif"/><Relationship Id="rId1" Type="http://schemas.openxmlformats.org/officeDocument/2006/relationships/slideLayout" Target="../slideLayouts/slideLayout707.xml"/></Relationships>
</file>

<file path=ppt/slides/_rels/slide162.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image" Target="../media/image121.gif"/><Relationship Id="rId1" Type="http://schemas.openxmlformats.org/officeDocument/2006/relationships/slideLayout" Target="../slideLayouts/slideLayout707.xml"/></Relationships>
</file>

<file path=ppt/slides/_rels/slide163.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13.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5.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13.xml"/></Relationships>
</file>

<file path=ppt/slides/_rels/slide166.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pim-enabled-instructons-for-low-overhead-pim_isca15.pdf" TargetMode="External"/><Relationship Id="rId1" Type="http://schemas.openxmlformats.org/officeDocument/2006/relationships/slideLayout" Target="../slideLayouts/slideLayout414.xml"/><Relationship Id="rId6" Type="http://schemas.openxmlformats.org/officeDocument/2006/relationships/image" Target="../media/image125.png"/><Relationship Id="rId5" Type="http://schemas.openxmlformats.org/officeDocument/2006/relationships/hyperlink" Target="http://users.ece.cmu.edu/~omutlu/pub/pim-enabled-instructons-for-low-overhead-pim_isca15-lightning-talk.pdf" TargetMode="External"/><Relationship Id="rId4" Type="http://schemas.openxmlformats.org/officeDocument/2006/relationships/hyperlink" Target="http://users.ece.cmu.edu/~omutlu/pub/pim-enabled-instructons-for-low-overhead-pim_isca15-talk.pdf" TargetMode="External"/></Relationships>
</file>

<file path=ppt/slides/_rels/slide167.xml.rels><?xml version="1.0" encoding="UTF-8" standalone="yes"?>
<Relationships xmlns="http://schemas.openxmlformats.org/package/2006/relationships"><Relationship Id="rId8" Type="http://schemas.openxmlformats.org/officeDocument/2006/relationships/image" Target="../media/image116.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168.xml.rels><?xml version="1.0" encoding="UTF-8" standalone="yes"?>
<Relationships xmlns="http://schemas.openxmlformats.org/package/2006/relationships"><Relationship Id="rId8" Type="http://schemas.openxmlformats.org/officeDocument/2006/relationships/image" Target="../media/image119.png"/><Relationship Id="rId3" Type="http://schemas.openxmlformats.org/officeDocument/2006/relationships/hyperlink" Target="http://isca2016.eecs.umich.edu/" TargetMode="External"/><Relationship Id="rId7" Type="http://schemas.openxmlformats.org/officeDocument/2006/relationships/hyperlink" Target="https://users.ece.cmu.edu/~omutlu/pub/enhanced-memory-controller-for-dependent-loads_milad_isca16-lightning-talk.pdf" TargetMode="External"/><Relationship Id="rId2" Type="http://schemas.openxmlformats.org/officeDocument/2006/relationships/hyperlink" Target="https://users.ece.cmu.edu/~omutlu/pub/enhanced-memory-controller-for-dependent-loads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enhanced-memory-controller-for-dependent-loads_milad_isca16-lightning-talk.pptx" TargetMode="External"/><Relationship Id="rId5" Type="http://schemas.openxmlformats.org/officeDocument/2006/relationships/hyperlink" Target="https://users.ece.cmu.edu/~omutlu/pub/enhanced-memory-controller-for-dependent-loads_milad_isca16-talk.pdf" TargetMode="External"/><Relationship Id="rId4" Type="http://schemas.openxmlformats.org/officeDocument/2006/relationships/hyperlink" Target="https://users.ece.cmu.edu/~omutlu/pub/enhanced-memory-controller-for-dependent-loads_milad_isca16-talk.pptx" TargetMode="External"/><Relationship Id="rId9" Type="http://schemas.openxmlformats.org/officeDocument/2006/relationships/image" Target="../media/image120.png"/></Relationships>
</file>

<file path=ppt/slides/_rels/slide169.xml.rels><?xml version="1.0" encoding="UTF-8" standalone="yes"?>
<Relationships xmlns="http://schemas.openxmlformats.org/package/2006/relationships"><Relationship Id="rId8" Type="http://schemas.openxmlformats.org/officeDocument/2006/relationships/hyperlink" Target="https://people.inf.ethz.ch/omutlu/pub/continuous-runahead-engine_micro16-poster.pdf" TargetMode="External"/><Relationship Id="rId3" Type="http://schemas.openxmlformats.org/officeDocument/2006/relationships/hyperlink" Target="http://www.microarch.org/micro49/" TargetMode="External"/><Relationship Id="rId7" Type="http://schemas.openxmlformats.org/officeDocument/2006/relationships/hyperlink" Target="https://people.inf.ethz.ch/omutlu/pub/continuous-runahead-engine_micro16-poster.pptx" TargetMode="External"/><Relationship Id="rId2" Type="http://schemas.openxmlformats.org/officeDocument/2006/relationships/hyperlink" Target="https://people.inf.ethz.ch/omutlu/pub/continuous-runahead-engine_micro16.pdf" TargetMode="External"/><Relationship Id="rId1" Type="http://schemas.openxmlformats.org/officeDocument/2006/relationships/slideLayout" Target="../slideLayouts/slideLayout13.xml"/><Relationship Id="rId6" Type="http://schemas.openxmlformats.org/officeDocument/2006/relationships/hyperlink" Target="https://people.inf.ethz.ch/omutlu/pub/continuous-runahead-engine_micro16-lightning-session-talk.pdf" TargetMode="External"/><Relationship Id="rId5" Type="http://schemas.openxmlformats.org/officeDocument/2006/relationships/hyperlink" Target="https://people.inf.ethz.ch/omutlu/pub/continuous-runahead-engine_micro16-talk.pdf" TargetMode="External"/><Relationship Id="rId4" Type="http://schemas.openxmlformats.org/officeDocument/2006/relationships/hyperlink" Target="https://people.inf.ethz.ch/omutlu/pub/continuous-runahead-engine_micro16-talk.pptx" TargetMode="External"/><Relationship Id="rId9" Type="http://schemas.openxmlformats.org/officeDocument/2006/relationships/image" Target="../media/image126.png"/></Relationships>
</file>

<file path=ppt/slides/_rels/slide170.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s://users.ece.cmu.edu/~omutlu/pub/LazyPIM-coherence-for-processing-in-memory_ieee-cal16.pdf" TargetMode="External"/><Relationship Id="rId1" Type="http://schemas.openxmlformats.org/officeDocument/2006/relationships/slideLayout" Target="../slideLayouts/slideLayout13.xml"/><Relationship Id="rId4" Type="http://schemas.openxmlformats.org/officeDocument/2006/relationships/image" Target="../media/image127.png"/></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536.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547.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347.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3" Type="http://schemas.openxmlformats.org/officeDocument/2006/relationships/hyperlink" Target="https://arxiv.org/pdf/1802.00320.pdf"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3.xml"/><Relationship Id="rId4" Type="http://schemas.openxmlformats.org/officeDocument/2006/relationships/image" Target="../media/image128.png"/></Relationships>
</file>

<file path=ppt/slides/_rels/slide179.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129.png"/><Relationship Id="rId1" Type="http://schemas.openxmlformats.org/officeDocument/2006/relationships/slideLayout" Target="../slideLayouts/slideLayout13.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180.xml.rels><?xml version="1.0" encoding="UTF-8" standalone="yes"?>
<Relationships xmlns="http://schemas.openxmlformats.org/package/2006/relationships"><Relationship Id="rId2" Type="http://schemas.openxmlformats.org/officeDocument/2006/relationships/image" Target="../media/image115.jpeg"/><Relationship Id="rId1" Type="http://schemas.openxmlformats.org/officeDocument/2006/relationships/slideLayout" Target="../slideLayouts/slideLayout469.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469.xml"/></Relationships>
</file>

<file path=ppt/slides/_rels/slide182.xml.rels><?xml version="1.0" encoding="UTF-8" standalone="yes"?>
<Relationships xmlns="http://schemas.openxmlformats.org/package/2006/relationships"><Relationship Id="rId8" Type="http://schemas.openxmlformats.org/officeDocument/2006/relationships/image" Target="../media/image116.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347.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183.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347.xml"/><Relationship Id="rId4" Type="http://schemas.openxmlformats.org/officeDocument/2006/relationships/image" Target="../media/image117.png"/></Relationships>
</file>

<file path=ppt/slides/_rels/slide184.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s://users.ece.cmu.edu/~omutlu/pub/LazyPIM-coherence-for-processing-in-memory_ieee-cal16.pdf" TargetMode="External"/><Relationship Id="rId1" Type="http://schemas.openxmlformats.org/officeDocument/2006/relationships/slideLayout" Target="../slideLayouts/slideLayout347.xml"/><Relationship Id="rId4" Type="http://schemas.openxmlformats.org/officeDocument/2006/relationships/image" Target="../media/image127.png"/></Relationships>
</file>

<file path=ppt/slides/_rels/slide186.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347.xml"/><Relationship Id="rId4" Type="http://schemas.openxmlformats.org/officeDocument/2006/relationships/image" Target="../media/image118.png"/></Relationships>
</file>

<file path=ppt/slides/_rels/slide187.xml.rels><?xml version="1.0" encoding="UTF-8" standalone="yes"?>
<Relationships xmlns="http://schemas.openxmlformats.org/package/2006/relationships"><Relationship Id="rId3" Type="http://schemas.openxmlformats.org/officeDocument/2006/relationships/hyperlink" Target="https://spaa.acm.org/" TargetMode="External"/><Relationship Id="rId2" Type="http://schemas.openxmlformats.org/officeDocument/2006/relationships/hyperlink" Target="https://people.inf.ethz.ch/omutlu/pub/concurrent-data-structures-for-PIM_spaa17.pdf" TargetMode="External"/><Relationship Id="rId1" Type="http://schemas.openxmlformats.org/officeDocument/2006/relationships/slideLayout" Target="../slideLayouts/slideLayout347.xml"/><Relationship Id="rId6" Type="http://schemas.openxmlformats.org/officeDocument/2006/relationships/image" Target="../media/image131.tiff"/><Relationship Id="rId5" Type="http://schemas.openxmlformats.org/officeDocument/2006/relationships/hyperlink" Target="https://people.inf.ethz.ch/omutlu/pub/concurrent-data-structures-for-PIM_spaa17-talk.pdf" TargetMode="External"/><Relationship Id="rId4" Type="http://schemas.openxmlformats.org/officeDocument/2006/relationships/hyperlink" Target="https://people.inf.ethz.ch/omutlu/pub/concurrent-data-structures-for-PIM_spaa17-talk.pptx" TargetMode="External"/></Relationships>
</file>

<file path=ppt/slides/_rels/slide188.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hyperlink" Target="https://github.com/CMU-SAFARI/ramulator" TargetMode="External"/><Relationship Id="rId1" Type="http://schemas.openxmlformats.org/officeDocument/2006/relationships/slideLayout" Target="../slideLayouts/slideLayout347.xml"/></Relationships>
</file>

<file path=ppt/slides/_rels/slide18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347.xml"/><Relationship Id="rId4" Type="http://schemas.openxmlformats.org/officeDocument/2006/relationships/image" Target="../media/image41.png"/></Relationships>
</file>

<file path=ppt/slides/_rels/slide190.xml.rels><?xml version="1.0" encoding="UTF-8" standalone="yes"?>
<Relationships xmlns="http://schemas.openxmlformats.org/package/2006/relationships"><Relationship Id="rId3" Type="http://schemas.openxmlformats.org/officeDocument/2006/relationships/hyperlink" Target="https://www.usenix.org/conference/fast18" TargetMode="External"/><Relationship Id="rId7" Type="http://schemas.openxmlformats.org/officeDocument/2006/relationships/image" Target="../media/image133.png"/><Relationship Id="rId2" Type="http://schemas.openxmlformats.org/officeDocument/2006/relationships/hyperlink" Target="https://people.inf.ethz.ch/omutlu/pub/MQSim-SSD-simulation-framework_fast18.pdf" TargetMode="External"/><Relationship Id="rId1" Type="http://schemas.openxmlformats.org/officeDocument/2006/relationships/slideLayout" Target="../slideLayouts/slideLayout13.xml"/><Relationship Id="rId6" Type="http://schemas.openxmlformats.org/officeDocument/2006/relationships/hyperlink" Target="https://github.com/CMU-SAFARI/MQSim" TargetMode="External"/><Relationship Id="rId5" Type="http://schemas.openxmlformats.org/officeDocument/2006/relationships/hyperlink" Target="https://people.inf.ethz.ch/omutlu/pub/MQSim-SSD-simulation-framework_fast18-talk.pdf" TargetMode="External"/><Relationship Id="rId4" Type="http://schemas.openxmlformats.org/officeDocument/2006/relationships/hyperlink" Target="https://people.inf.ethz.ch/omutlu/pub/MQSim-SSD-simulation-framework_fast18-talk.pptx" TargetMode="External"/></Relationships>
</file>

<file path=ppt/slides/_rels/slide191.xml.rels><?xml version="1.0" encoding="UTF-8" standalone="yes"?>
<Relationships xmlns="http://schemas.openxmlformats.org/package/2006/relationships"><Relationship Id="rId3" Type="http://schemas.openxmlformats.org/officeDocument/2006/relationships/hyperlink" Target="http://apbc2018.bio.keio.ac.jp/" TargetMode="External"/><Relationship Id="rId2" Type="http://schemas.openxmlformats.org/officeDocument/2006/relationships/hyperlink" Target="http://www.biomedcentral.com/bmcgenomics/" TargetMode="External"/><Relationship Id="rId1" Type="http://schemas.openxmlformats.org/officeDocument/2006/relationships/slideLayout" Target="../slideLayouts/slideLayout2.xml"/><Relationship Id="rId5" Type="http://schemas.openxmlformats.org/officeDocument/2006/relationships/image" Target="../media/image134.png"/><Relationship Id="rId4" Type="http://schemas.openxmlformats.org/officeDocument/2006/relationships/hyperlink" Target="https://arxiv.org/pdf/1711.01177.pdf" TargetMode="External"/></Relationships>
</file>

<file path=ppt/slides/_rels/slide192.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37.png"/><Relationship Id="rId2" Type="http://schemas.openxmlformats.org/officeDocument/2006/relationships/notesSlide" Target="../notesSlides/notesSlide34.xml"/><Relationship Id="rId1" Type="http://schemas.openxmlformats.org/officeDocument/2006/relationships/slideLayout" Target="../slideLayouts/slideLayout557.xml"/><Relationship Id="rId6" Type="http://schemas.openxmlformats.org/officeDocument/2006/relationships/image" Target="../media/image136.tiff"/><Relationship Id="rId5" Type="http://schemas.openxmlformats.org/officeDocument/2006/relationships/image" Target="../media/image135.tiff"/><Relationship Id="rId4" Type="http://schemas.openxmlformats.org/officeDocument/2006/relationships/image" Target="../media/image1.png"/></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558.xml"/></Relationships>
</file>

<file path=ppt/slides/_rels/slide194.xml.rels><?xml version="1.0" encoding="UTF-8" standalone="yes"?>
<Relationships xmlns="http://schemas.openxmlformats.org/package/2006/relationships"><Relationship Id="rId3" Type="http://schemas.openxmlformats.org/officeDocument/2006/relationships/image" Target="../media/image106.png"/><Relationship Id="rId7" Type="http://schemas.openxmlformats.org/officeDocument/2006/relationships/image" Target="../media/image109.jpg"/><Relationship Id="rId2" Type="http://schemas.openxmlformats.org/officeDocument/2006/relationships/image" Target="../media/image105.png"/><Relationship Id="rId1" Type="http://schemas.openxmlformats.org/officeDocument/2006/relationships/slideLayout" Target="../slideLayouts/slideLayout660.xml"/><Relationship Id="rId6" Type="http://schemas.openxmlformats.org/officeDocument/2006/relationships/image" Target="../media/image108.png"/><Relationship Id="rId5" Type="http://schemas.openxmlformats.org/officeDocument/2006/relationships/image" Target="../media/image1.png"/><Relationship Id="rId4" Type="http://schemas.openxmlformats.org/officeDocument/2006/relationships/image" Target="../media/image107.png"/></Relationships>
</file>

<file path=ppt/slides/_rels/slide195.xml.rels><?xml version="1.0" encoding="UTF-8" standalone="yes"?>
<Relationships xmlns="http://schemas.openxmlformats.org/package/2006/relationships"><Relationship Id="rId3" Type="http://schemas.openxmlformats.org/officeDocument/2006/relationships/hyperlink" Target="https://arxiv.org/pdf/1802.00320.pdf"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3.xml"/><Relationship Id="rId4" Type="http://schemas.openxmlformats.org/officeDocument/2006/relationships/image" Target="../media/image128.png"/></Relationships>
</file>

<file path=ppt/slides/_rels/slide196.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129.png"/><Relationship Id="rId1" Type="http://schemas.openxmlformats.org/officeDocument/2006/relationships/slideLayout" Target="../slideLayouts/slideLayout13.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325.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547.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547.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3.xml.rels><?xml version="1.0" encoding="UTF-8" standalone="yes"?>
<Relationships xmlns="http://schemas.openxmlformats.org/package/2006/relationships"><Relationship Id="rId2" Type="http://schemas.openxmlformats.org/officeDocument/2006/relationships/image" Target="../media/image138.png"/><Relationship Id="rId1" Type="http://schemas.openxmlformats.org/officeDocument/2006/relationships/slideLayout" Target="../slideLayouts/slideLayout260.xml"/></Relationships>
</file>

<file path=ppt/slides/_rels/slide204.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image" Target="../media/image138.png"/><Relationship Id="rId1" Type="http://schemas.openxmlformats.org/officeDocument/2006/relationships/slideLayout" Target="../slideLayouts/slideLayout260.xml"/></Relationships>
</file>

<file path=ppt/slides/_rels/slide205.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image" Target="../media/image138.png"/><Relationship Id="rId1" Type="http://schemas.openxmlformats.org/officeDocument/2006/relationships/slideLayout" Target="../slideLayouts/slideLayout260.xml"/><Relationship Id="rId4" Type="http://schemas.openxmlformats.org/officeDocument/2006/relationships/image" Target="../media/image140.png"/></Relationships>
</file>

<file path=ppt/slides/_rels/slide206.xml.rels><?xml version="1.0" encoding="UTF-8" standalone="yes"?>
<Relationships xmlns="http://schemas.openxmlformats.org/package/2006/relationships"><Relationship Id="rId2" Type="http://schemas.openxmlformats.org/officeDocument/2006/relationships/image" Target="../media/image141.png"/><Relationship Id="rId1" Type="http://schemas.openxmlformats.org/officeDocument/2006/relationships/slideLayout" Target="../slideLayouts/slideLayout580.xml"/></Relationships>
</file>

<file path=ppt/slides/_rels/slide207.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image" Target="../media/image142.png"/><Relationship Id="rId1" Type="http://schemas.openxmlformats.org/officeDocument/2006/relationships/slideLayout" Target="../slideLayouts/slideLayout580.xml"/></Relationships>
</file>

<file path=ppt/slides/_rels/slide208.xml.rels><?xml version="1.0" encoding="UTF-8" standalone="yes"?>
<Relationships xmlns="http://schemas.openxmlformats.org/package/2006/relationships"><Relationship Id="rId2" Type="http://schemas.openxmlformats.org/officeDocument/2006/relationships/image" Target="../media/image144.jpeg"/><Relationship Id="rId1" Type="http://schemas.openxmlformats.org/officeDocument/2006/relationships/slideLayout" Target="../slideLayouts/slideLayout260.xml"/></Relationships>
</file>

<file path=ppt/slides/_rels/slide209.xml.rels><?xml version="1.0" encoding="UTF-8" standalone="yes"?>
<Relationships xmlns="http://schemas.openxmlformats.org/package/2006/relationships"><Relationship Id="rId2" Type="http://schemas.openxmlformats.org/officeDocument/2006/relationships/image" Target="../media/image145.jpeg"/><Relationship Id="rId1" Type="http://schemas.openxmlformats.org/officeDocument/2006/relationships/slideLayout" Target="../slideLayouts/slideLayout260.xml"/></Relationships>
</file>

<file path=ppt/slides/_rels/slide210.xml.rels><?xml version="1.0" encoding="UTF-8" standalone="yes"?>
<Relationships xmlns="http://schemas.openxmlformats.org/package/2006/relationships"><Relationship Id="rId3" Type="http://schemas.openxmlformats.org/officeDocument/2006/relationships/image" Target="../media/image147.jpeg"/><Relationship Id="rId2" Type="http://schemas.openxmlformats.org/officeDocument/2006/relationships/image" Target="../media/image146.jpeg"/><Relationship Id="rId1" Type="http://schemas.openxmlformats.org/officeDocument/2006/relationships/slideLayout" Target="../slideLayouts/slideLayout592.xml"/></Relationships>
</file>

<file path=ppt/slides/_rels/slide211.xml.rels><?xml version="1.0" encoding="UTF-8" standalone="yes"?>
<Relationships xmlns="http://schemas.openxmlformats.org/package/2006/relationships"><Relationship Id="rId2" Type="http://schemas.openxmlformats.org/officeDocument/2006/relationships/image" Target="../media/image148.jpg"/><Relationship Id="rId1" Type="http://schemas.openxmlformats.org/officeDocument/2006/relationships/slideLayout" Target="../slideLayouts/slideLayout592.xml"/></Relationships>
</file>

<file path=ppt/slides/_rels/slide212.xml.rels><?xml version="1.0" encoding="UTF-8" standalone="yes"?>
<Relationships xmlns="http://schemas.openxmlformats.org/package/2006/relationships"><Relationship Id="rId3" Type="http://schemas.openxmlformats.org/officeDocument/2006/relationships/hyperlink" Target="https://www.archdaily.com/245628/how-not-to-host-the-olympics-part-iii/6051758999_5df1511bb5_z-4" TargetMode="External"/><Relationship Id="rId2" Type="http://schemas.openxmlformats.org/officeDocument/2006/relationships/image" Target="../media/image149.jpg"/><Relationship Id="rId1" Type="http://schemas.openxmlformats.org/officeDocument/2006/relationships/slideLayout" Target="../slideLayouts/slideLayout592.xml"/></Relationships>
</file>

<file path=ppt/slides/_rels/slide213.xml.rels><?xml version="1.0" encoding="UTF-8" standalone="yes"?>
<Relationships xmlns="http://schemas.openxmlformats.org/package/2006/relationships"><Relationship Id="rId3" Type="http://schemas.openxmlformats.org/officeDocument/2006/relationships/image" Target="../media/image151.jpeg"/><Relationship Id="rId2" Type="http://schemas.openxmlformats.org/officeDocument/2006/relationships/image" Target="../media/image150.jpeg"/><Relationship Id="rId1" Type="http://schemas.openxmlformats.org/officeDocument/2006/relationships/slideLayout" Target="../slideLayouts/slideLayout260.xml"/><Relationship Id="rId4" Type="http://schemas.openxmlformats.org/officeDocument/2006/relationships/hyperlink" Target="https://commons.wikimedia.org/w/index.php?curid=31493356" TargetMode="External"/></Relationships>
</file>

<file path=ppt/slides/_rels/slide214.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image" Target="../media/image152.png"/><Relationship Id="rId1" Type="http://schemas.openxmlformats.org/officeDocument/2006/relationships/slideLayout" Target="../slideLayouts/slideLayout592.xml"/></Relationships>
</file>

<file path=ppt/slides/_rels/slide215.xml.rels><?xml version="1.0" encoding="UTF-8" standalone="yes"?>
<Relationships xmlns="http://schemas.openxmlformats.org/package/2006/relationships"><Relationship Id="rId2" Type="http://schemas.openxmlformats.org/officeDocument/2006/relationships/image" Target="../media/image154.jpeg"/><Relationship Id="rId1" Type="http://schemas.openxmlformats.org/officeDocument/2006/relationships/slideLayout" Target="../slideLayouts/slideLayout592.xml"/></Relationships>
</file>

<file path=ppt/slides/_rels/slide21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60.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325.xml"/></Relationships>
</file>

<file path=ppt/slides/_rels/slide218.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hyperlink" Target="https://arxiv.org/pdf/1706.08642" TargetMode="External"/><Relationship Id="rId1" Type="http://schemas.openxmlformats.org/officeDocument/2006/relationships/slideLayout" Target="../slideLayouts/slideLayout325.xml"/></Relationships>
</file>

<file path=ppt/slides/_rels/slide219.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129.png"/><Relationship Id="rId1" Type="http://schemas.openxmlformats.org/officeDocument/2006/relationships/slideLayout" Target="../slideLayouts/slideLayout13.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220.xml.rels><?xml version="1.0" encoding="UTF-8" standalone="yes"?>
<Relationships xmlns="http://schemas.openxmlformats.org/package/2006/relationships"><Relationship Id="rId3" Type="http://schemas.openxmlformats.org/officeDocument/2006/relationships/hyperlink" Target="https://www.youtube.com/playlist?list=PL5Q2soXY2Zi-HXxomthrpDpMJm05P6J9x"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49.xml"/><Relationship Id="rId4" Type="http://schemas.openxmlformats.org/officeDocument/2006/relationships/hyperlink" Target="https://people.inf.ethz.ch/omutlu/projects.htm" TargetMode="External"/></Relationships>
</file>

<file path=ppt/slides/_rels/slide22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hyperlink" Target="https://people.inf.ethz.ch/omutlu" TargetMode="Externa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48.xml"/></Relationships>
</file>

<file path=ppt/slides/_rels/slide224.xml.rels><?xml version="1.0" encoding="UTF-8" standalone="yes"?>
<Relationships xmlns="http://schemas.openxmlformats.org/package/2006/relationships"><Relationship Id="rId3" Type="http://schemas.openxmlformats.org/officeDocument/2006/relationships/hyperlink" Target="https://www.youtube.com/playlist?list=PL5Q2soXY2Zi-HXxomthrpDpMJm05P6J9x"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49.xml"/><Relationship Id="rId4" Type="http://schemas.openxmlformats.org/officeDocument/2006/relationships/hyperlink" Target="https://people.inf.ethz.ch/omutlu/projects.htm" TargetMode="External"/></Relationships>
</file>

<file path=ppt/slides/_rels/slide225.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129.png"/><Relationship Id="rId1" Type="http://schemas.openxmlformats.org/officeDocument/2006/relationships/slideLayout" Target="../slideLayouts/slideLayout13.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226.xml.rels><?xml version="1.0" encoding="UTF-8" standalone="yes"?>
<Relationships xmlns="http://schemas.openxmlformats.org/package/2006/relationships"><Relationship Id="rId3" Type="http://schemas.openxmlformats.org/officeDocument/2006/relationships/hyperlink" Target="https://arxiv.org/pdf/1802.00320.pdf"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3.xml"/><Relationship Id="rId4" Type="http://schemas.openxmlformats.org/officeDocument/2006/relationships/image" Target="../media/image128.png"/></Relationships>
</file>

<file path=ppt/slides/_rels/slide227.xml.rels><?xml version="1.0" encoding="UTF-8" standalone="yes"?>
<Relationships xmlns="http://schemas.openxmlformats.org/package/2006/relationships"><Relationship Id="rId3" Type="http://schemas.openxmlformats.org/officeDocument/2006/relationships/hyperlink" Target="http://superfri.org/superfri" TargetMode="External"/><Relationship Id="rId2" Type="http://schemas.openxmlformats.org/officeDocument/2006/relationships/hyperlink" Target="https://people.inf.ethz.ch/omutlu/pub/memory-systems-research_superfri14.pdf" TargetMode="External"/><Relationship Id="rId1" Type="http://schemas.openxmlformats.org/officeDocument/2006/relationships/slideLayout" Target="../slideLayouts/slideLayout260.xml"/><Relationship Id="rId4" Type="http://schemas.openxmlformats.org/officeDocument/2006/relationships/image" Target="../media/image155.png"/></Relationships>
</file>

<file path=ppt/slides/_rels/slide228.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70.png"/><Relationship Id="rId1" Type="http://schemas.openxmlformats.org/officeDocument/2006/relationships/slideLayout" Target="../slideLayouts/slideLayout260.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229.xml.rels><?xml version="1.0" encoding="UTF-8" standalone="yes"?>
<Relationships xmlns="http://schemas.openxmlformats.org/package/2006/relationships"><Relationship Id="rId8" Type="http://schemas.openxmlformats.org/officeDocument/2006/relationships/image" Target="../media/image156.png"/><Relationship Id="rId3" Type="http://schemas.openxmlformats.org/officeDocument/2006/relationships/hyperlink" Target="http://www.memcon.com/" TargetMode="External"/><Relationship Id="rId7" Type="http://schemas.openxmlformats.org/officeDocument/2006/relationships/hyperlink" Target="http://www.storagesearch.com/ram-new-thinking.html" TargetMode="External"/><Relationship Id="rId2" Type="http://schemas.openxmlformats.org/officeDocument/2006/relationships/hyperlink" Target="https://people.inf.ethz.ch/omutlu/pub/memory-scaling_memcon13.pdf" TargetMode="External"/><Relationship Id="rId1" Type="http://schemas.openxmlformats.org/officeDocument/2006/relationships/slideLayout" Target="../slideLayouts/slideLayout260.xml"/><Relationship Id="rId6" Type="http://schemas.openxmlformats.org/officeDocument/2006/relationships/hyperlink" Target="http://www.memcon.com/video1.aspx?vfile=2708052590001&amp;federated_f9=61773537001&amp;videoPlayer=999&amp;playerID=61773537001&amp;w=520&amp;h=442&amp;oheight=550" TargetMode="External"/><Relationship Id="rId5" Type="http://schemas.openxmlformats.org/officeDocument/2006/relationships/hyperlink" Target="https://people.inf.ethz.ch/omutlu/pub/mutlu_memory-scaling_memcon13_talk.pdf" TargetMode="External"/><Relationship Id="rId4" Type="http://schemas.openxmlformats.org/officeDocument/2006/relationships/hyperlink" Target="https://people.inf.ethz.ch/omutlu/pub/mutlu_memory-scaling_memcon13_talk.pptx" TargetMode="External"/></Relationships>
</file>

<file path=ppt/slides/_rels/slide230.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hyperlink" Target="https://arxiv.org/pdf/1706.08642" TargetMode="External"/><Relationship Id="rId1" Type="http://schemas.openxmlformats.org/officeDocument/2006/relationships/slideLayout" Target="../slideLayouts/slideLayout13.xml"/></Relationships>
</file>

<file path=ppt/slides/_rels/slide231.xml.rels><?xml version="1.0" encoding="UTF-8" standalone="yes"?>
<Relationships xmlns="http://schemas.openxmlformats.org/package/2006/relationships"><Relationship Id="rId8" Type="http://schemas.openxmlformats.org/officeDocument/2006/relationships/hyperlink" Target="http://www.archive.ece.cmu.edu/~ece447/s13/doku.php?id=schedule" TargetMode="External"/><Relationship Id="rId13" Type="http://schemas.openxmlformats.org/officeDocument/2006/relationships/hyperlink" Target="http://www.ece.cmu.edu/~ece740/f15/doku.php?id=schedule" TargetMode="External"/><Relationship Id="rId3" Type="http://schemas.openxmlformats.org/officeDocument/2006/relationships/hyperlink" Target="https://www.youtube.com/watch?v=zLP_X4wyHbY&amp;list=PL5PHm2jkkXmi5CxxI7b3JCL1TWybTDtKq" TargetMode="External"/><Relationship Id="rId7" Type="http://schemas.openxmlformats.org/officeDocument/2006/relationships/hyperlink" Target="http://www.archive.ece.cmu.edu/~ece447/s14/doku.php?id=schedule" TargetMode="External"/><Relationship Id="rId12" Type="http://schemas.openxmlformats.org/officeDocument/2006/relationships/hyperlink" Target="https://safari.ethz.ch/architecture/fall2017/doku.php?id=schedule" TargetMode="External"/><Relationship Id="rId17" Type="http://schemas.openxmlformats.org/officeDocument/2006/relationships/hyperlink" Target="http://users.ece.cmu.edu/~omutlu/acaces2013-memory.html" TargetMode="External"/><Relationship Id="rId2" Type="http://schemas.openxmlformats.org/officeDocument/2006/relationships/hyperlink" Target="https://www.youtube.com/playlist?list=PL5PHm2jkkXmi5CxxI7b3JCL1TWybTDtKq" TargetMode="External"/><Relationship Id="rId16" Type="http://schemas.openxmlformats.org/officeDocument/2006/relationships/hyperlink" Target="https://www.youtube.com/playlist?feature=edit_ok&amp;list=PLSEZzvupP7hNjq3Tuv2hiE5VvR-WRYoW4" TargetMode="External"/><Relationship Id="rId1" Type="http://schemas.openxmlformats.org/officeDocument/2006/relationships/slideLayout" Target="../slideLayouts/slideLayout672.xml"/><Relationship Id="rId6" Type="http://schemas.openxmlformats.org/officeDocument/2006/relationships/hyperlink" Target="http://www.archive.ece.cmu.edu/~ece447/s15/doku.php?id=schedule" TargetMode="External"/><Relationship Id="rId11" Type="http://schemas.openxmlformats.org/officeDocument/2006/relationships/hyperlink" Target="https://www.youtube.com/playlist?list=PL5PHm2jkkXmgDN1PLwOY_tGtUlynnyV6D" TargetMode="External"/><Relationship Id="rId5" Type="http://schemas.openxmlformats.org/officeDocument/2006/relationships/hyperlink" Target="https://www.youtube.com/watch?v=BJ87rZCGWU0&amp;list=PL5PHm2jkkXmidJOd59REog9jDnPDTG6IJ" TargetMode="External"/><Relationship Id="rId15" Type="http://schemas.openxmlformats.org/officeDocument/2006/relationships/hyperlink" Target="http://www.ece.cmu.edu/~ece742/f12/doku.php?id=lectures" TargetMode="External"/><Relationship Id="rId10" Type="http://schemas.openxmlformats.org/officeDocument/2006/relationships/hyperlink" Target="https://www.youtube.com/playlist?list=PL5PHm2jkkXmgVhh8CHAu9N76TShJqfYDt" TargetMode="External"/><Relationship Id="rId4" Type="http://schemas.openxmlformats.org/officeDocument/2006/relationships/hyperlink" Target="https://www.youtube.com/playlist?list=PL5PHm2jkkXmgFdD9x7RsjQC4a8KQjmUkQ" TargetMode="External"/><Relationship Id="rId9" Type="http://schemas.openxmlformats.org/officeDocument/2006/relationships/hyperlink" Target="https://www.youtube.com/playlist?list=PL5Q2soXY2Zi9OhoVQBXYFIZywZXCPl4M_" TargetMode="External"/><Relationship Id="rId14" Type="http://schemas.openxmlformats.org/officeDocument/2006/relationships/hyperlink" Target="http://www.ece.cmu.edu/~ece740/f13/doku.php?id=schedule" TargetMode="External"/></Relationships>
</file>

<file path=ppt/slides/_rels/slide232.xml.rels><?xml version="1.0" encoding="UTF-8" standalone="yes"?>
<Relationships xmlns="http://schemas.openxmlformats.org/package/2006/relationships"><Relationship Id="rId3" Type="http://schemas.openxmlformats.org/officeDocument/2006/relationships/hyperlink" Target="https://www.youtube.com/playlist?list=PL5Q2soXY2Zi-IXWTT7xoNYpst5-zdZQ6y" TargetMode="External"/><Relationship Id="rId2" Type="http://schemas.openxmlformats.org/officeDocument/2006/relationships/hyperlink" Target="http://users.ece.cmu.edu/~omutlu/acaces2013-memory.html" TargetMode="External"/><Relationship Id="rId1" Type="http://schemas.openxmlformats.org/officeDocument/2006/relationships/slideLayout" Target="../slideLayouts/slideLayout672.xml"/><Relationship Id="rId6" Type="http://schemas.openxmlformats.org/officeDocument/2006/relationships/hyperlink" Target="https://www.youtube.com/watch?v=ZLCy3pG7Rc0" TargetMode="External"/><Relationship Id="rId5" Type="http://schemas.openxmlformats.org/officeDocument/2006/relationships/hyperlink" Target="https://safari.ethz.ch/digitaltechnik/spring2018/doku.php?id=schedule" TargetMode="External"/><Relationship Id="rId4" Type="http://schemas.openxmlformats.org/officeDocument/2006/relationships/hyperlink" Target="https://www.youtube.com/playlist?list=PL5Q2soXY2Zi_QedyPWtRmFUJ2F8DdYP7l" TargetMode="External"/></Relationships>
</file>

<file path=ppt/slides/_rels/slide233.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ramulator"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rowhammer" TargetMode="External"/><Relationship Id="rId1" Type="http://schemas.openxmlformats.org/officeDocument/2006/relationships/slideLayout" Target="../slideLayouts/slideLayout695.xml"/><Relationship Id="rId6" Type="http://schemas.openxmlformats.org/officeDocument/2006/relationships/hyperlink" Target="https://github.com/CMU-SAFARI/SoftMC" TargetMode="External"/><Relationship Id="rId5" Type="http://schemas.openxmlformats.org/officeDocument/2006/relationships/hyperlink" Target="https://github.com/CMU-SAFARI/NOCulator" TargetMode="External"/><Relationship Id="rId4" Type="http://schemas.openxmlformats.org/officeDocument/2006/relationships/hyperlink" Target="https://github.com/CMU-SAFARI/memsim" TargetMode="External"/></Relationships>
</file>

<file path=ppt/slides/_rels/slide234.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Mosaic"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MQSim" TargetMode="External"/><Relationship Id="rId1" Type="http://schemas.openxmlformats.org/officeDocument/2006/relationships/slideLayout" Target="../slideLayouts/slideLayout695.xml"/><Relationship Id="rId6" Type="http://schemas.openxmlformats.org/officeDocument/2006/relationships/hyperlink" Target="https://github.com/CMU-SAFARI/HWASim" TargetMode="External"/><Relationship Id="rId5" Type="http://schemas.openxmlformats.org/officeDocument/2006/relationships/hyperlink" Target="https://github.com/CMU-SAFARI/SMLA" TargetMode="External"/><Relationship Id="rId4" Type="http://schemas.openxmlformats.org/officeDocument/2006/relationships/hyperlink" Target="https://github.com/CMU-SAFARI/IMPICA" TargetMode="External"/></Relationships>
</file>

<file path=ppt/slides/_rels/slide235.xml.rels><?xml version="1.0" encoding="UTF-8" standalone="yes"?>
<Relationships xmlns="http://schemas.openxmlformats.org/package/2006/relationships"><Relationship Id="rId3" Type="http://schemas.openxmlformats.org/officeDocument/2006/relationships/hyperlink" Target="http://www.ece.cmu.edu/~safari/tools.html" TargetMode="External"/><Relationship Id="rId2" Type="http://schemas.openxmlformats.org/officeDocument/2006/relationships/hyperlink" Target="https://github.com/CMU-SAFARI/" TargetMode="External"/><Relationship Id="rId1" Type="http://schemas.openxmlformats.org/officeDocument/2006/relationships/slideLayout" Target="../slideLayouts/slideLayout695.xml"/><Relationship Id="rId4" Type="http://schemas.openxmlformats.org/officeDocument/2006/relationships/image" Target="../media/image157.png"/></Relationships>
</file>

<file path=ppt/slides/_rels/slide236.xml.rels><?xml version="1.0" encoding="UTF-8" standalone="yes"?>
<Relationships xmlns="http://schemas.openxmlformats.org/package/2006/relationships"><Relationship Id="rId3" Type="http://schemas.openxmlformats.org/officeDocument/2006/relationships/hyperlink" Target="http://scholar.google.com/citations?user=7XyGUGkAAAAJ&amp;hl=en"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672.xml"/><Relationship Id="rId4" Type="http://schemas.openxmlformats.org/officeDocument/2006/relationships/hyperlink" Target="https://people.inf.ethz.ch/omutlu/acaces2018.html" TargetMode="Externa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238.xml.rels><?xml version="1.0" encoding="UTF-8" standalone="yes"?>
<Relationships xmlns="http://schemas.openxmlformats.org/package/2006/relationships"><Relationship Id="rId2" Type="http://schemas.openxmlformats.org/officeDocument/2006/relationships/image" Target="../media/image158.png"/><Relationship Id="rId1" Type="http://schemas.openxmlformats.org/officeDocument/2006/relationships/slideLayout" Target="../slideLayouts/slideLayout81.xml"/></Relationships>
</file>

<file path=ppt/slides/_rels/slide239.xml.rels><?xml version="1.0" encoding="UTF-8" standalone="yes"?>
<Relationships xmlns="http://schemas.openxmlformats.org/package/2006/relationships"><Relationship Id="rId2" Type="http://schemas.openxmlformats.org/officeDocument/2006/relationships/image" Target="../media/image159.png"/><Relationship Id="rId1" Type="http://schemas.openxmlformats.org/officeDocument/2006/relationships/slideLayout" Target="../slideLayouts/slideLayout81.xml"/></Relationships>
</file>

<file path=ppt/slides/_rels/slide240.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image" Target="../media/image160.png"/><Relationship Id="rId1" Type="http://schemas.openxmlformats.org/officeDocument/2006/relationships/slideLayout" Target="../slideLayouts/slideLayout81.xml"/></Relationships>
</file>

<file path=ppt/slides/_rels/slide241.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users.ece.cmu.edu/~omutlu/pub/ramulator_dram_simulator-ieee-cal15.pdf" TargetMode="External"/><Relationship Id="rId1" Type="http://schemas.openxmlformats.org/officeDocument/2006/relationships/slideLayout" Target="../slideLayouts/slideLayout81.xml"/><Relationship Id="rId5" Type="http://schemas.openxmlformats.org/officeDocument/2006/relationships/image" Target="../media/image132.png"/><Relationship Id="rId4" Type="http://schemas.openxmlformats.org/officeDocument/2006/relationships/hyperlink" Target="https://github.com/CMU-SAFARI/ramulator" TargetMode="Externa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259.xml"/></Relationships>
</file>

<file path=ppt/slides/_rels/slide243.xml.rels><?xml version="1.0" encoding="UTF-8" standalone="yes"?>
<Relationships xmlns="http://schemas.openxmlformats.org/package/2006/relationships"><Relationship Id="rId2" Type="http://schemas.openxmlformats.org/officeDocument/2006/relationships/image" Target="../media/image162.tiff"/><Relationship Id="rId1" Type="http://schemas.openxmlformats.org/officeDocument/2006/relationships/slideLayout" Target="../slideLayouts/slideLayout414.xml"/></Relationships>
</file>

<file path=ppt/slides/_rels/slide244.xml.rels><?xml version="1.0" encoding="UTF-8" standalone="yes"?>
<Relationships xmlns="http://schemas.openxmlformats.org/package/2006/relationships"><Relationship Id="rId2" Type="http://schemas.openxmlformats.org/officeDocument/2006/relationships/image" Target="../media/image163.tiff"/><Relationship Id="rId1" Type="http://schemas.openxmlformats.org/officeDocument/2006/relationships/slideLayout" Target="../slideLayouts/slideLayout414.xml"/></Relationships>
</file>

<file path=ppt/slides/_rels/slide245.xml.rels><?xml version="1.0" encoding="UTF-8" standalone="yes"?>
<Relationships xmlns="http://schemas.openxmlformats.org/package/2006/relationships"><Relationship Id="rId2" Type="http://schemas.openxmlformats.org/officeDocument/2006/relationships/image" Target="../media/image164.tiff"/><Relationship Id="rId1" Type="http://schemas.openxmlformats.org/officeDocument/2006/relationships/slideLayout" Target="../slideLayouts/slideLayout414.xml"/></Relationships>
</file>

<file path=ppt/slides/_rels/slide246.xml.rels><?xml version="1.0" encoding="UTF-8" standalone="yes"?>
<Relationships xmlns="http://schemas.openxmlformats.org/package/2006/relationships"><Relationship Id="rId2" Type="http://schemas.openxmlformats.org/officeDocument/2006/relationships/image" Target="../media/image165.tiff"/><Relationship Id="rId1" Type="http://schemas.openxmlformats.org/officeDocument/2006/relationships/slideLayout" Target="../slideLayouts/slideLayout414.xml"/></Relationships>
</file>

<file path=ppt/slides/_rels/slide24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414.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671.xml"/></Relationships>
</file>

<file path=ppt/slides/_rels/slide249.xml.rels><?xml version="1.0" encoding="UTF-8" standalone="yes"?>
<Relationships xmlns="http://schemas.openxmlformats.org/package/2006/relationships"><Relationship Id="rId3" Type="http://schemas.openxmlformats.org/officeDocument/2006/relationships/image" Target="../media/image106.png"/><Relationship Id="rId7" Type="http://schemas.openxmlformats.org/officeDocument/2006/relationships/image" Target="../media/image109.jpg"/><Relationship Id="rId2" Type="http://schemas.openxmlformats.org/officeDocument/2006/relationships/image" Target="../media/image105.png"/><Relationship Id="rId1" Type="http://schemas.openxmlformats.org/officeDocument/2006/relationships/slideLayout" Target="../slideLayouts/slideLayout660.xml"/><Relationship Id="rId6" Type="http://schemas.openxmlformats.org/officeDocument/2006/relationships/image" Target="../media/image108.png"/><Relationship Id="rId5" Type="http://schemas.openxmlformats.org/officeDocument/2006/relationships/image" Target="../media/image1.png"/><Relationship Id="rId4" Type="http://schemas.openxmlformats.org/officeDocument/2006/relationships/image" Target="../media/image107.png"/></Relationships>
</file>

<file path=ppt/slides/_rels/slide25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13.png"/><Relationship Id="rId2" Type="http://schemas.openxmlformats.org/officeDocument/2006/relationships/notesSlide" Target="../notesSlides/notesSlide38.xml"/><Relationship Id="rId1" Type="http://schemas.openxmlformats.org/officeDocument/2006/relationships/slideLayout" Target="../slideLayouts/slideLayout661.xml"/><Relationship Id="rId6" Type="http://schemas.openxmlformats.org/officeDocument/2006/relationships/image" Target="../media/image112.png"/><Relationship Id="rId5" Type="http://schemas.openxmlformats.org/officeDocument/2006/relationships/image" Target="../media/image111.png"/><Relationship Id="rId4" Type="http://schemas.openxmlformats.org/officeDocument/2006/relationships/image" Target="../media/image110.png"/></Relationships>
</file>

<file path=ppt/slides/_rels/slide251.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39.xml"/><Relationship Id="rId1" Type="http://schemas.openxmlformats.org/officeDocument/2006/relationships/slideLayout" Target="../slideLayouts/slideLayout66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2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661.xml"/></Relationships>
</file>

<file path=ppt/slides/_rels/slide2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661.xml"/></Relationships>
</file>

<file path=ppt/slides/_rels/slide2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661.xml"/></Relationships>
</file>

<file path=ppt/slides/_rels/slide25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661.xml"/></Relationships>
</file>

<file path=ppt/slides/_rels/slide256.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notesSlide" Target="../notesSlides/notesSlide44.xml"/><Relationship Id="rId1" Type="http://schemas.openxmlformats.org/officeDocument/2006/relationships/slideLayout" Target="../slideLayouts/slideLayout661.xml"/><Relationship Id="rId5" Type="http://schemas.openxmlformats.org/officeDocument/2006/relationships/image" Target="../media/image167.png"/><Relationship Id="rId4" Type="http://schemas.openxmlformats.org/officeDocument/2006/relationships/image" Target="../media/image1.png"/></Relationships>
</file>

<file path=ppt/slides/_rels/slide2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61.xml"/></Relationships>
</file>

<file path=ppt/slides/_rels/slide25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5.xml"/><Relationship Id="rId1" Type="http://schemas.openxmlformats.org/officeDocument/2006/relationships/slideLayout" Target="../slideLayouts/slideLayout661.xml"/><Relationship Id="rId6" Type="http://schemas.openxmlformats.org/officeDocument/2006/relationships/image" Target="../media/image25.png"/><Relationship Id="rId5" Type="http://schemas.openxmlformats.org/officeDocument/2006/relationships/image" Target="../media/image22.png"/><Relationship Id="rId4" Type="http://schemas.openxmlformats.org/officeDocument/2006/relationships/image" Target="../media/image21.png"/></Relationships>
</file>

<file path=ppt/slides/_rels/slide25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6.xml"/><Relationship Id="rId1" Type="http://schemas.openxmlformats.org/officeDocument/2006/relationships/slideLayout" Target="../slideLayouts/slideLayout661.xml"/></Relationships>
</file>

<file path=ppt/slides/_rels/slide260.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47.xml"/><Relationship Id="rId1" Type="http://schemas.openxmlformats.org/officeDocument/2006/relationships/slideLayout" Target="../slideLayouts/slideLayout66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261.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25.png"/><Relationship Id="rId2" Type="http://schemas.openxmlformats.org/officeDocument/2006/relationships/notesSlide" Target="../notesSlides/notesSlide48.xml"/><Relationship Id="rId1" Type="http://schemas.openxmlformats.org/officeDocument/2006/relationships/slideLayout" Target="../slideLayouts/slideLayout66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26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9.xml"/><Relationship Id="rId1" Type="http://schemas.openxmlformats.org/officeDocument/2006/relationships/slideLayout" Target="../slideLayouts/slideLayout661.xml"/><Relationship Id="rId4" Type="http://schemas.openxmlformats.org/officeDocument/2006/relationships/image" Target="../media/image168.png"/></Relationships>
</file>

<file path=ppt/slides/_rels/slide26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0.xml"/><Relationship Id="rId1" Type="http://schemas.openxmlformats.org/officeDocument/2006/relationships/slideLayout" Target="../slideLayouts/slideLayout661.xml"/><Relationship Id="rId4" Type="http://schemas.openxmlformats.org/officeDocument/2006/relationships/image" Target="../media/image168.png"/></Relationships>
</file>

<file path=ppt/slides/_rels/slide26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1.xml"/><Relationship Id="rId1" Type="http://schemas.openxmlformats.org/officeDocument/2006/relationships/slideLayout" Target="../slideLayouts/slideLayout661.xml"/></Relationships>
</file>

<file path=ppt/slides/_rels/slide26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2.xml"/><Relationship Id="rId1" Type="http://schemas.openxmlformats.org/officeDocument/2006/relationships/slideLayout" Target="../slideLayouts/slideLayout661.xml"/></Relationships>
</file>

<file path=ppt/slides/_rels/slide26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3.xml"/><Relationship Id="rId1" Type="http://schemas.openxmlformats.org/officeDocument/2006/relationships/slideLayout" Target="../slideLayouts/slideLayout661.xml"/><Relationship Id="rId4" Type="http://schemas.openxmlformats.org/officeDocument/2006/relationships/image" Target="../media/image168.png"/></Relationships>
</file>

<file path=ppt/slides/_rels/slide26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4.xml"/><Relationship Id="rId1" Type="http://schemas.openxmlformats.org/officeDocument/2006/relationships/slideLayout" Target="../slideLayouts/slideLayout661.xml"/><Relationship Id="rId4" Type="http://schemas.openxmlformats.org/officeDocument/2006/relationships/chart" Target="../charts/chart12.xml"/></Relationships>
</file>

<file path=ppt/slides/_rels/slide26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5.xml"/><Relationship Id="rId1" Type="http://schemas.openxmlformats.org/officeDocument/2006/relationships/slideLayout" Target="../slideLayouts/slideLayout661.xml"/><Relationship Id="rId5" Type="http://schemas.openxmlformats.org/officeDocument/2006/relationships/chart" Target="../charts/chart14.xml"/><Relationship Id="rId4" Type="http://schemas.openxmlformats.org/officeDocument/2006/relationships/chart" Target="../charts/chart13.xml"/></Relationships>
</file>

<file path=ppt/slides/_rels/slide26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6.xml"/><Relationship Id="rId1" Type="http://schemas.openxmlformats.org/officeDocument/2006/relationships/slideLayout" Target="../slideLayouts/slideLayout661.xml"/><Relationship Id="rId5" Type="http://schemas.openxmlformats.org/officeDocument/2006/relationships/chart" Target="../charts/chart16.xml"/><Relationship Id="rId4" Type="http://schemas.openxmlformats.org/officeDocument/2006/relationships/chart" Target="../charts/chart15.xml"/></Relationships>
</file>

<file path=ppt/slides/_rels/slide27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7.xml"/><Relationship Id="rId1" Type="http://schemas.openxmlformats.org/officeDocument/2006/relationships/slideLayout" Target="../slideLayouts/slideLayout661.xml"/></Relationships>
</file>

<file path=ppt/slides/_rels/slide27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8.xml"/><Relationship Id="rId1" Type="http://schemas.openxmlformats.org/officeDocument/2006/relationships/slideLayout" Target="../slideLayouts/slideLayout661.xml"/></Relationships>
</file>

<file path=ppt/slides/_rels/slide27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9.xml"/><Relationship Id="rId1" Type="http://schemas.openxmlformats.org/officeDocument/2006/relationships/slideLayout" Target="../slideLayouts/slideLayout661.xml"/></Relationships>
</file>

<file path=ppt/slides/_rels/slide27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0.xml"/><Relationship Id="rId1" Type="http://schemas.openxmlformats.org/officeDocument/2006/relationships/slideLayout" Target="../slideLayouts/slideLayout661.xml"/></Relationships>
</file>

<file path=ppt/slides/_rels/slide27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1.xml"/><Relationship Id="rId1" Type="http://schemas.openxmlformats.org/officeDocument/2006/relationships/slideLayout" Target="../slideLayouts/slideLayout661.xml"/></Relationships>
</file>

<file path=ppt/slides/_rels/slide27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2.xml"/><Relationship Id="rId1" Type="http://schemas.openxmlformats.org/officeDocument/2006/relationships/slideLayout" Target="../slideLayouts/slideLayout661.xml"/><Relationship Id="rId6" Type="http://schemas.openxmlformats.org/officeDocument/2006/relationships/image" Target="../media/image170.png"/><Relationship Id="rId5" Type="http://schemas.openxmlformats.org/officeDocument/2006/relationships/image" Target="../media/image169.png"/><Relationship Id="rId4" Type="http://schemas.openxmlformats.org/officeDocument/2006/relationships/image" Target="../media/image21.png"/></Relationships>
</file>

<file path=ppt/slides/_rels/slide27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3.xml"/><Relationship Id="rId1" Type="http://schemas.openxmlformats.org/officeDocument/2006/relationships/slideLayout" Target="../slideLayouts/slideLayout661.xml"/><Relationship Id="rId5" Type="http://schemas.openxmlformats.org/officeDocument/2006/relationships/image" Target="../media/image170.png"/><Relationship Id="rId4" Type="http://schemas.openxmlformats.org/officeDocument/2006/relationships/image" Target="../media/image169.png"/></Relationships>
</file>

<file path=ppt/slides/_rels/slide27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4.xml"/><Relationship Id="rId1" Type="http://schemas.openxmlformats.org/officeDocument/2006/relationships/slideLayout" Target="../slideLayouts/slideLayout661.xml"/></Relationships>
</file>

<file path=ppt/slides/_rels/slide27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5.xml"/><Relationship Id="rId1" Type="http://schemas.openxmlformats.org/officeDocument/2006/relationships/slideLayout" Target="../slideLayouts/slideLayout661.xml"/></Relationships>
</file>

<file path=ppt/slides/_rels/slide27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6.xml"/><Relationship Id="rId1" Type="http://schemas.openxmlformats.org/officeDocument/2006/relationships/slideLayout" Target="../slideLayouts/slideLayout661.xml"/></Relationships>
</file>

<file path=ppt/slides/_rels/slide280.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67.xml"/><Relationship Id="rId1" Type="http://schemas.openxmlformats.org/officeDocument/2006/relationships/slideLayout" Target="../slideLayouts/slideLayout66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281.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68.xml"/><Relationship Id="rId1" Type="http://schemas.openxmlformats.org/officeDocument/2006/relationships/slideLayout" Target="../slideLayouts/slideLayout66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28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9.xml"/><Relationship Id="rId1" Type="http://schemas.openxmlformats.org/officeDocument/2006/relationships/slideLayout" Target="../slideLayouts/slideLayout661.xml"/><Relationship Id="rId5" Type="http://schemas.openxmlformats.org/officeDocument/2006/relationships/image" Target="../media/image114.png"/><Relationship Id="rId4" Type="http://schemas.openxmlformats.org/officeDocument/2006/relationships/image" Target="../media/image22.png"/></Relationships>
</file>

<file path=ppt/slides/_rels/slide28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0.xml"/><Relationship Id="rId1" Type="http://schemas.openxmlformats.org/officeDocument/2006/relationships/slideLayout" Target="../slideLayouts/slideLayout661.xml"/></Relationships>
</file>

<file path=ppt/slides/_rels/slide28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1.xml"/><Relationship Id="rId1" Type="http://schemas.openxmlformats.org/officeDocument/2006/relationships/slideLayout" Target="../slideLayouts/slideLayout661.xml"/></Relationships>
</file>

<file path=ppt/slides/_rels/slide28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2.xml"/><Relationship Id="rId1" Type="http://schemas.openxmlformats.org/officeDocument/2006/relationships/slideLayout" Target="../slideLayouts/slideLayout661.xml"/></Relationships>
</file>

<file path=ppt/slides/_rels/slide28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3.xml"/><Relationship Id="rId1" Type="http://schemas.openxmlformats.org/officeDocument/2006/relationships/slideLayout" Target="../slideLayouts/slideLayout661.xml"/><Relationship Id="rId6" Type="http://schemas.openxmlformats.org/officeDocument/2006/relationships/image" Target="../media/image25.png"/><Relationship Id="rId5" Type="http://schemas.openxmlformats.org/officeDocument/2006/relationships/image" Target="../media/image168.png"/><Relationship Id="rId4" Type="http://schemas.openxmlformats.org/officeDocument/2006/relationships/image" Target="../media/image171.png"/></Relationships>
</file>

<file path=ppt/slides/_rels/slide28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61.xml"/></Relationships>
</file>

<file path=ppt/slides/_rels/slide28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4.xml"/><Relationship Id="rId1" Type="http://schemas.openxmlformats.org/officeDocument/2006/relationships/slideLayout" Target="../slideLayouts/slideLayout661.xml"/></Relationships>
</file>

<file path=ppt/slides/_rels/slide289.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75.xml"/><Relationship Id="rId1" Type="http://schemas.openxmlformats.org/officeDocument/2006/relationships/slideLayout" Target="../slideLayouts/slideLayout661.xml"/><Relationship Id="rId4" Type="http://schemas.openxmlformats.org/officeDocument/2006/relationships/image" Target="../media/image1.png"/></Relationships>
</file>

<file path=ppt/slides/_rels/slide290.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76.xml"/><Relationship Id="rId1" Type="http://schemas.openxmlformats.org/officeDocument/2006/relationships/slideLayout" Target="../slideLayouts/slideLayout661.xml"/></Relationships>
</file>

<file path=ppt/slides/_rels/slide29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7.xml"/><Relationship Id="rId1" Type="http://schemas.openxmlformats.org/officeDocument/2006/relationships/slideLayout" Target="../slideLayouts/slideLayout661.xml"/></Relationships>
</file>

<file path=ppt/slides/_rels/slide292.xml.rels><?xml version="1.0" encoding="UTF-8" standalone="yes"?>
<Relationships xmlns="http://schemas.openxmlformats.org/package/2006/relationships"><Relationship Id="rId3" Type="http://schemas.openxmlformats.org/officeDocument/2006/relationships/image" Target="../media/image106.png"/><Relationship Id="rId7" Type="http://schemas.openxmlformats.org/officeDocument/2006/relationships/image" Target="../media/image109.jpg"/><Relationship Id="rId2" Type="http://schemas.openxmlformats.org/officeDocument/2006/relationships/image" Target="../media/image105.png"/><Relationship Id="rId1" Type="http://schemas.openxmlformats.org/officeDocument/2006/relationships/slideLayout" Target="../slideLayouts/slideLayout660.xml"/><Relationship Id="rId6" Type="http://schemas.openxmlformats.org/officeDocument/2006/relationships/image" Target="../media/image108.png"/><Relationship Id="rId5" Type="http://schemas.openxmlformats.org/officeDocument/2006/relationships/image" Target="../media/image1.png"/><Relationship Id="rId4" Type="http://schemas.openxmlformats.org/officeDocument/2006/relationships/image" Target="../media/image10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10 May 2019</a:t>
            </a:r>
          </a:p>
          <a:p>
            <a:r>
              <a:rPr lang="en-US" sz="2200" dirty="0"/>
              <a:t>GLSVLSI Keynote Talk</a:t>
            </a:r>
          </a:p>
          <a:p>
            <a:endParaRPr lang="en-US" sz="2200" dirty="0"/>
          </a:p>
          <a:p>
            <a:pPr algn="l"/>
            <a:endParaRPr lang="en-US" sz="2200" dirty="0"/>
          </a:p>
        </p:txBody>
      </p:sp>
      <p:sp>
        <p:nvSpPr>
          <p:cNvPr id="13" name="Title 1"/>
          <p:cNvSpPr>
            <a:spLocks noGrp="1"/>
          </p:cNvSpPr>
          <p:nvPr>
            <p:ph type="ctrTitle"/>
          </p:nvPr>
        </p:nvSpPr>
        <p:spPr>
          <a:xfrm>
            <a:off x="216024" y="1196752"/>
            <a:ext cx="8820472" cy="2201416"/>
          </a:xfrm>
        </p:spPr>
        <p:txBody>
          <a:bodyPr>
            <a:normAutofit/>
          </a:bodyPr>
          <a:lstStyle/>
          <a:p>
            <a:pPr algn="ctr"/>
            <a:r>
              <a:rPr lang="en-US" sz="4200" dirty="0"/>
              <a:t>Processing Data Where It Makes Sense </a:t>
            </a:r>
            <a:br>
              <a:rPr lang="en-US" sz="4200" dirty="0"/>
            </a:br>
            <a:r>
              <a:rPr lang="en-US" sz="4200" dirty="0"/>
              <a:t>in Modern Computing Systems:</a:t>
            </a:r>
            <a:br>
              <a:rPr lang="en-US" sz="4200" dirty="0"/>
            </a:br>
            <a:r>
              <a:rPr lang="en-US" sz="4200" dirty="0">
                <a:solidFill>
                  <a:srgbClr val="FF0000"/>
                </a:solidFill>
              </a:rPr>
              <a:t>Enabling In-Memory Computation</a:t>
            </a:r>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4354278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458" name="Title 1"/>
          <p:cNvSpPr>
            <a:spLocks noGrp="1"/>
          </p:cNvSpPr>
          <p:nvPr>
            <p:ph type="title"/>
          </p:nvPr>
        </p:nvSpPr>
        <p:spPr/>
        <p:txBody>
          <a:bodyPr/>
          <a:lstStyle/>
          <a:p>
            <a:r>
              <a:rPr lang="en-US" dirty="0">
                <a:latin typeface="Garamond" charset="0"/>
                <a:ea typeface="ＭＳ Ｐゴシック" charset="0"/>
                <a:cs typeface="ＭＳ Ｐゴシック" charset="0"/>
              </a:rPr>
              <a:t>The Main Memory System</a:t>
            </a: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cost</a:t>
            </a:r>
            <a:r>
              <a:rPr lang="en-US" dirty="0">
                <a:latin typeface="Tahoma" charset="0"/>
                <a:ea typeface="ＭＳ Ｐゴシック" charset="0"/>
                <a:cs typeface="ＭＳ Ｐゴシック" charset="0"/>
              </a:rPr>
              <a:t>, and </a:t>
            </a:r>
            <a:r>
              <a:rPr lang="en-US" i="1" dirty="0">
                <a:latin typeface="Tahoma" charset="0"/>
                <a:ea typeface="ＭＳ Ｐゴシック" charset="0"/>
                <a:cs typeface="ＭＳ Ｐゴシック" charset="0"/>
              </a:rPr>
              <a:t>management algorithms</a:t>
            </a:r>
            <a:r>
              <a:rPr lang="en-US" dirty="0">
                <a:latin typeface="Tahoma" charset="0"/>
                <a:ea typeface="ＭＳ Ｐゴシック" charset="0"/>
                <a:cs typeface="ＭＳ Ｐゴシック" charset="0"/>
              </a:rPr>
              <a:t>) 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330F078-BF11-6B47-89B1-D774F4018531}" type="slidenum">
              <a:rPr lang="en-US" sz="1600">
                <a:solidFill>
                  <a:srgbClr val="000000"/>
                </a:solidFill>
                <a:latin typeface="Garamond" charset="0"/>
              </a:rPr>
              <a:pPr eaLnBrk="1" hangingPunct="1"/>
              <a:t>2</a:t>
            </a:fld>
            <a:endParaRPr lang="en-US" sz="1600">
              <a:solidFill>
                <a:srgbClr val="000000"/>
              </a:solidFill>
              <a:latin typeface="Garamond"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21" name="Text Box 13" descr="90%"/>
          <p:cNvSpPr txBox="1">
            <a:spLocks noChangeArrowheads="1"/>
          </p:cNvSpPr>
          <p:nvPr/>
        </p:nvSpPr>
        <p:spPr bwMode="auto">
          <a:xfrm>
            <a:off x="1245861" y="2928793"/>
            <a:ext cx="1309915" cy="618631"/>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Processors</a:t>
            </a:r>
          </a:p>
          <a:p>
            <a:pPr algn="ctr">
              <a:defRPr/>
            </a:pPr>
            <a:r>
              <a:rPr lang="en-US" kern="0" dirty="0">
                <a:solidFill>
                  <a:sysClr val="windowText" lastClr="000000"/>
                </a:solidFill>
                <a:latin typeface="Arial" pitchFamily="-107" charset="0"/>
                <a:ea typeface="Arial" pitchFamily="-107" charset="0"/>
                <a:cs typeface="Arial" pitchFamily="-107" charset="0"/>
              </a:rPr>
              <a:t>and caches</a:t>
            </a: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800" dirty="0">
                <a:solidFill>
                  <a:srgbClr val="000000"/>
                </a:solidFill>
              </a:rPr>
              <a:t>Storage (SSD/HDD)</a:t>
            </a:r>
          </a:p>
        </p:txBody>
      </p:sp>
      <p:pic>
        <p:nvPicPr>
          <p:cNvPr id="19"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1633988"/>
            <a:ext cx="1312168" cy="1279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spTree>
    <p:extLst>
      <p:ext uri="{BB962C8B-B14F-4D97-AF65-F5344CB8AC3E}">
        <p14:creationId xmlns:p14="http://schemas.microsoft.com/office/powerpoint/2010/main" val="258821911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458" name="Title 1"/>
          <p:cNvSpPr>
            <a:spLocks noGrp="1"/>
          </p:cNvSpPr>
          <p:nvPr>
            <p:ph type="title"/>
          </p:nvPr>
        </p:nvSpPr>
        <p:spPr/>
        <p:txBody>
          <a:bodyPr/>
          <a:lstStyle/>
          <a:p>
            <a:r>
              <a:rPr lang="en-US" dirty="0">
                <a:latin typeface="Garamond" charset="0"/>
                <a:ea typeface="ＭＳ Ｐゴシック" charset="0"/>
                <a:cs typeface="ＭＳ Ｐゴシック" charset="0"/>
              </a:rPr>
              <a:t>The Main Memory System</a:t>
            </a: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cost</a:t>
            </a:r>
            <a:r>
              <a:rPr lang="en-US" dirty="0">
                <a:latin typeface="Tahoma" charset="0"/>
                <a:ea typeface="ＭＳ Ｐゴシック" charset="0"/>
                <a:cs typeface="ＭＳ Ｐゴシック" charset="0"/>
              </a:rPr>
              <a:t>, and </a:t>
            </a:r>
            <a:r>
              <a:rPr lang="en-US" i="1" dirty="0">
                <a:latin typeface="Tahoma" charset="0"/>
                <a:ea typeface="ＭＳ Ｐゴシック" charset="0"/>
                <a:cs typeface="ＭＳ Ｐゴシック" charset="0"/>
              </a:rPr>
              <a:t>management algorithms</a:t>
            </a:r>
            <a:r>
              <a:rPr lang="en-US" dirty="0">
                <a:latin typeface="Tahoma" charset="0"/>
                <a:ea typeface="ＭＳ Ｐゴシック" charset="0"/>
                <a:cs typeface="ＭＳ Ｐゴシック" charset="0"/>
              </a:rPr>
              <a:t>) 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330F078-BF11-6B47-89B1-D774F4018531}" type="slidenum">
              <a:rPr lang="en-US" sz="1600">
                <a:solidFill>
                  <a:srgbClr val="000000"/>
                </a:solidFill>
                <a:latin typeface="Garamond" charset="0"/>
              </a:rPr>
              <a:pPr eaLnBrk="1" hangingPunct="1"/>
              <a:t>3</a:t>
            </a:fld>
            <a:endParaRPr lang="en-US" sz="1600">
              <a:solidFill>
                <a:srgbClr val="000000"/>
              </a:solidFill>
              <a:latin typeface="Garamond"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800" dirty="0">
                <a:solidFill>
                  <a:srgbClr val="000000"/>
                </a:solidFill>
              </a:rPr>
              <a:t>Storage (SSD/HDD)</a:t>
            </a:r>
          </a:p>
        </p:txBody>
      </p:sp>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pic>
        <p:nvPicPr>
          <p:cNvPr id="2" name="Picture 1"/>
          <p:cNvPicPr>
            <a:picLocks noChangeAspect="1"/>
          </p:cNvPicPr>
          <p:nvPr/>
        </p:nvPicPr>
        <p:blipFill>
          <a:blip r:embed="rId4"/>
          <a:stretch>
            <a:fillRect/>
          </a:stretch>
        </p:blipFill>
        <p:spPr>
          <a:xfrm>
            <a:off x="887019" y="1663083"/>
            <a:ext cx="1656184" cy="1284462"/>
          </a:xfrm>
          <a:prstGeom prst="rect">
            <a:avLst/>
          </a:prstGeom>
        </p:spPr>
      </p:pic>
      <p:sp>
        <p:nvSpPr>
          <p:cNvPr id="22" name="Text Box 13" descr="90%"/>
          <p:cNvSpPr txBox="1">
            <a:spLocks noChangeArrowheads="1"/>
          </p:cNvSpPr>
          <p:nvPr/>
        </p:nvSpPr>
        <p:spPr bwMode="auto">
          <a:xfrm>
            <a:off x="1331640" y="3081193"/>
            <a:ext cx="873160"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FPGAs</a:t>
            </a:r>
          </a:p>
        </p:txBody>
      </p:sp>
    </p:spTree>
    <p:extLst>
      <p:ext uri="{BB962C8B-B14F-4D97-AF65-F5344CB8AC3E}">
        <p14:creationId xmlns:p14="http://schemas.microsoft.com/office/powerpoint/2010/main" val="2487281956"/>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458" name="Title 1"/>
          <p:cNvSpPr>
            <a:spLocks noGrp="1"/>
          </p:cNvSpPr>
          <p:nvPr>
            <p:ph type="title"/>
          </p:nvPr>
        </p:nvSpPr>
        <p:spPr/>
        <p:txBody>
          <a:bodyPr/>
          <a:lstStyle/>
          <a:p>
            <a:r>
              <a:rPr lang="en-US" dirty="0">
                <a:latin typeface="Garamond" charset="0"/>
                <a:ea typeface="ＭＳ Ｐゴシック" charset="0"/>
                <a:cs typeface="ＭＳ Ｐゴシック" charset="0"/>
              </a:rPr>
              <a:t>The Main Memory System</a:t>
            </a: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cost</a:t>
            </a:r>
            <a:r>
              <a:rPr lang="en-US" dirty="0">
                <a:latin typeface="Tahoma" charset="0"/>
                <a:ea typeface="ＭＳ Ｐゴシック" charset="0"/>
                <a:cs typeface="ＭＳ Ｐゴシック" charset="0"/>
              </a:rPr>
              <a:t>, and </a:t>
            </a:r>
            <a:r>
              <a:rPr lang="en-US" i="1" dirty="0">
                <a:latin typeface="Tahoma" charset="0"/>
                <a:ea typeface="ＭＳ Ｐゴシック" charset="0"/>
                <a:cs typeface="ＭＳ Ｐゴシック" charset="0"/>
              </a:rPr>
              <a:t>management algorithms</a:t>
            </a:r>
            <a:r>
              <a:rPr lang="en-US" dirty="0">
                <a:latin typeface="Tahoma" charset="0"/>
                <a:ea typeface="ＭＳ Ｐゴシック" charset="0"/>
                <a:cs typeface="ＭＳ Ｐゴシック" charset="0"/>
              </a:rPr>
              <a:t>) 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330F078-BF11-6B47-89B1-D774F4018531}" type="slidenum">
              <a:rPr lang="en-US" sz="1600">
                <a:solidFill>
                  <a:srgbClr val="000000"/>
                </a:solidFill>
                <a:latin typeface="Garamond" charset="0"/>
              </a:rPr>
              <a:pPr eaLnBrk="1" hangingPunct="1"/>
              <a:t>4</a:t>
            </a:fld>
            <a:endParaRPr lang="en-US" sz="1600">
              <a:solidFill>
                <a:srgbClr val="000000"/>
              </a:solidFill>
              <a:latin typeface="Garamond"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800" dirty="0">
                <a:solidFill>
                  <a:srgbClr val="000000"/>
                </a:solidFill>
              </a:rPr>
              <a:t>Storage (SSD/HDD)</a:t>
            </a:r>
          </a:p>
        </p:txBody>
      </p:sp>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sp>
        <p:nvSpPr>
          <p:cNvPr id="22" name="Text Box 13" descr="90%"/>
          <p:cNvSpPr txBox="1">
            <a:spLocks noChangeArrowheads="1"/>
          </p:cNvSpPr>
          <p:nvPr/>
        </p:nvSpPr>
        <p:spPr bwMode="auto">
          <a:xfrm>
            <a:off x="1306826" y="3081193"/>
            <a:ext cx="744894"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GPUs</a:t>
            </a:r>
          </a:p>
        </p:txBody>
      </p:sp>
      <p:pic>
        <p:nvPicPr>
          <p:cNvPr id="4" name="Picture 3"/>
          <p:cNvPicPr>
            <a:picLocks noChangeAspect="1"/>
          </p:cNvPicPr>
          <p:nvPr/>
        </p:nvPicPr>
        <p:blipFill>
          <a:blip r:embed="rId4"/>
          <a:stretch>
            <a:fillRect/>
          </a:stretch>
        </p:blipFill>
        <p:spPr>
          <a:xfrm>
            <a:off x="827584" y="1412776"/>
            <a:ext cx="1673534" cy="1655404"/>
          </a:xfrm>
          <a:prstGeom prst="rect">
            <a:avLst/>
          </a:prstGeom>
        </p:spPr>
      </p:pic>
    </p:spTree>
    <p:extLst>
      <p:ext uri="{BB962C8B-B14F-4D97-AF65-F5344CB8AC3E}">
        <p14:creationId xmlns:p14="http://schemas.microsoft.com/office/powerpoint/2010/main" val="514233801"/>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228600" y="152400"/>
            <a:ext cx="8915400" cy="1066800"/>
          </a:xfrm>
        </p:spPr>
        <p:txBody>
          <a:bodyPr/>
          <a:lstStyle/>
          <a:p>
            <a:r>
              <a:rPr lang="en-US" sz="3800" dirty="0"/>
              <a:t>Memory System: A </a:t>
            </a:r>
            <a:r>
              <a:rPr lang="en-US" sz="3800" b="1" i="1" dirty="0"/>
              <a:t>Shared Resource </a:t>
            </a:r>
            <a:r>
              <a:rPr lang="en-US" sz="3800" dirty="0"/>
              <a:t>View</a:t>
            </a:r>
          </a:p>
        </p:txBody>
      </p:sp>
      <p:sp>
        <p:nvSpPr>
          <p:cNvPr id="20483" name="Content Placeholder 2"/>
          <p:cNvSpPr>
            <a:spLocks noGrp="1"/>
          </p:cNvSpPr>
          <p:nvPr>
            <p:ph idx="1"/>
          </p:nvPr>
        </p:nvSpPr>
        <p:spPr>
          <a:xfrm>
            <a:off x="228600" y="908720"/>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a:defRPr/>
            </a:pPr>
            <a:fld id="{A574598C-5A2F-5E46-8E0D-A0FDA29590CD}" type="slidenum">
              <a:rPr lang="en-US" smtClean="0"/>
              <a:pPr>
                <a:defRPr/>
              </a:pPr>
              <a:t>5</a:t>
            </a:fld>
            <a:endParaRPr lang="en-US"/>
          </a:p>
        </p:txBody>
      </p:sp>
      <p:sp>
        <p:nvSpPr>
          <p:cNvPr id="20486" name="TextBox 5"/>
          <p:cNvSpPr txBox="1">
            <a:spLocks noChangeArrowheads="1"/>
          </p:cNvSpPr>
          <p:nvPr/>
        </p:nvSpPr>
        <p:spPr bwMode="auto">
          <a:xfrm>
            <a:off x="964377" y="1019268"/>
            <a:ext cx="2286000" cy="533400"/>
          </a:xfrm>
          <a:prstGeom prst="rect">
            <a:avLst/>
          </a:prstGeom>
          <a:solidFill>
            <a:schemeClr val="bg1"/>
          </a:solidFill>
          <a:ln w="9525">
            <a:noFill/>
            <a:miter lim="800000"/>
            <a:headEnd/>
            <a:tailEnd/>
          </a:ln>
        </p:spPr>
        <p:txBody>
          <a:bodyPr>
            <a:prstTxWarp prst="textNoShape">
              <a:avLst/>
            </a:prstTxWarp>
            <a:spAutoFit/>
          </a:bodyPr>
          <a:lstStyle/>
          <a:p>
            <a:endParaRPr lang="en-US">
              <a:solidFill>
                <a:srgbClr val="000000"/>
              </a:solidFill>
              <a:latin typeface="Tahoma"/>
            </a:endParaRPr>
          </a:p>
        </p:txBody>
      </p:sp>
      <p:pic>
        <p:nvPicPr>
          <p:cNvPr id="7" name="Picture 6" descr="many-core3.eps"/>
          <p:cNvPicPr>
            <a:picLocks noChangeAspect="1"/>
          </p:cNvPicPr>
          <p:nvPr/>
        </p:nvPicPr>
        <p:blipFill>
          <a:blip r:embed="rId2"/>
          <a:srcRect/>
          <a:stretch>
            <a:fillRect/>
          </a:stretch>
        </p:blipFill>
        <p:spPr bwMode="auto">
          <a:xfrm>
            <a:off x="437624" y="977993"/>
            <a:ext cx="6146800" cy="4953000"/>
          </a:xfrm>
          <a:prstGeom prst="rect">
            <a:avLst/>
          </a:prstGeom>
          <a:noFill/>
          <a:ln w="9525">
            <a:noFill/>
            <a:miter lim="800000"/>
            <a:headEnd/>
            <a:tailEnd/>
          </a:ln>
        </p:spPr>
      </p:pic>
      <p:pic>
        <p:nvPicPr>
          <p:cNvPr id="8"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33856">
            <a:off x="7195612" y="2336922"/>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Line 21"/>
          <p:cNvSpPr>
            <a:spLocks noChangeShapeType="1"/>
          </p:cNvSpPr>
          <p:nvPr/>
        </p:nvSpPr>
        <p:spPr bwMode="auto">
          <a:xfrm>
            <a:off x="6584424" y="3381497"/>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0" name="Text Box 24" descr="90%"/>
          <p:cNvSpPr txBox="1">
            <a:spLocks noChangeArrowheads="1"/>
          </p:cNvSpPr>
          <p:nvPr/>
        </p:nvSpPr>
        <p:spPr bwMode="auto">
          <a:xfrm>
            <a:off x="7628440" y="4100634"/>
            <a:ext cx="937743" cy="341632"/>
          </a:xfrm>
          <a:prstGeom prst="rect">
            <a:avLst/>
          </a:prstGeom>
          <a:noFill/>
          <a:ln w="12700">
            <a:noFill/>
            <a:miter lim="800000"/>
            <a:headEnd/>
            <a:tailEnd/>
          </a:ln>
          <a:effec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hangingPunct="1"/>
            <a:r>
              <a:rPr lang="en-US" sz="1800" dirty="0">
                <a:solidFill>
                  <a:srgbClr val="000000"/>
                </a:solidFill>
              </a:rPr>
              <a:t>Storage</a:t>
            </a:r>
          </a:p>
        </p:txBody>
      </p:sp>
      <p:sp>
        <p:nvSpPr>
          <p:cNvPr id="11" name="TextBox 10"/>
          <p:cNvSpPr txBox="1"/>
          <p:nvPr/>
        </p:nvSpPr>
        <p:spPr>
          <a:xfrm>
            <a:off x="611560" y="6021288"/>
            <a:ext cx="7811954" cy="400110"/>
          </a:xfrm>
          <a:prstGeom prst="rect">
            <a:avLst/>
          </a:prstGeom>
          <a:noFill/>
        </p:spPr>
        <p:txBody>
          <a:bodyPr wrap="none" rtlCol="0">
            <a:spAutoFit/>
          </a:bodyPr>
          <a:lstStyle/>
          <a:p>
            <a:r>
              <a:rPr lang="en-US" sz="2000" b="1" dirty="0">
                <a:solidFill>
                  <a:srgbClr val="FF0000"/>
                </a:solidFill>
              </a:rPr>
              <a:t>Most of the system is dedicated to storing and moving data </a:t>
            </a:r>
          </a:p>
        </p:txBody>
      </p:sp>
    </p:spTree>
    <p:extLst>
      <p:ext uri="{BB962C8B-B14F-4D97-AF65-F5344CB8AC3E}">
        <p14:creationId xmlns:p14="http://schemas.microsoft.com/office/powerpoint/2010/main" val="42370198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a:latin typeface="Garamond" charset="0"/>
                <a:ea typeface="ＭＳ Ｐゴシック" charset="0"/>
                <a:cs typeface="ＭＳ Ｐゴシック" charset="0"/>
              </a:rPr>
              <a:t>State of the Main Memory System</a:t>
            </a:r>
          </a:p>
        </p:txBody>
      </p:sp>
      <p:sp>
        <p:nvSpPr>
          <p:cNvPr id="3" name="Content Placeholder 2"/>
          <p:cNvSpPr>
            <a:spLocks noGrp="1"/>
          </p:cNvSpPr>
          <p:nvPr>
            <p:ph idx="1"/>
          </p:nvPr>
        </p:nvSpPr>
        <p:spPr>
          <a:xfrm>
            <a:off x="228600" y="980728"/>
            <a:ext cx="8610600" cy="5194300"/>
          </a:xfrm>
        </p:spPr>
        <p:txBody>
          <a:bodyPr/>
          <a:lstStyle/>
          <a:p>
            <a:r>
              <a:rPr lang="en-US" dirty="0">
                <a:latin typeface="Tahoma" charset="0"/>
                <a:ea typeface="ＭＳ Ｐゴシック" charset="0"/>
                <a:cs typeface="ＭＳ Ｐゴシック" charset="0"/>
              </a:rPr>
              <a:t>Recent technology, architecture, and application trends</a:t>
            </a:r>
          </a:p>
          <a:p>
            <a:pPr lvl="1"/>
            <a:r>
              <a:rPr lang="en-US" dirty="0">
                <a:solidFill>
                  <a:srgbClr val="0000FF"/>
                </a:solidFill>
                <a:latin typeface="Tahoma" charset="0"/>
                <a:ea typeface="ＭＳ Ｐゴシック" charset="0"/>
              </a:rPr>
              <a:t>lead to new requirements</a:t>
            </a:r>
            <a:endParaRPr lang="en-US" dirty="0">
              <a:latin typeface="Tahoma" charset="0"/>
              <a:ea typeface="ＭＳ Ｐゴシック" charset="0"/>
            </a:endParaRPr>
          </a:p>
          <a:p>
            <a:pPr lvl="1"/>
            <a:r>
              <a:rPr lang="en-US" dirty="0">
                <a:solidFill>
                  <a:srgbClr val="0000FF"/>
                </a:solidFill>
                <a:latin typeface="Tahoma" charset="0"/>
                <a:ea typeface="ＭＳ Ｐゴシック" charset="0"/>
              </a:rPr>
              <a:t>exacerbate old requirements</a:t>
            </a:r>
            <a:endParaRPr lang="en-US" dirty="0">
              <a:latin typeface="Tahoma" charset="0"/>
              <a:ea typeface="ＭＳ Ｐゴシック" charset="0"/>
            </a:endParaRPr>
          </a:p>
          <a:p>
            <a:pPr lvl="1"/>
            <a:endParaRPr lang="en-US" dirty="0">
              <a:latin typeface="Tahoma" charset="0"/>
              <a:ea typeface="ＭＳ Ｐゴシック" charset="0"/>
            </a:endParaRPr>
          </a:p>
          <a:p>
            <a:r>
              <a:rPr lang="en-US" dirty="0">
                <a:solidFill>
                  <a:srgbClr val="FF0000"/>
                </a:solidFill>
                <a:latin typeface="Tahoma" charset="0"/>
                <a:ea typeface="ＭＳ Ｐゴシック" charset="0"/>
                <a:cs typeface="ＭＳ Ｐゴシック" charset="0"/>
              </a:rPr>
              <a:t>DRAM and memory controllers</a:t>
            </a:r>
            <a:r>
              <a:rPr lang="en-US" dirty="0">
                <a:latin typeface="Tahoma" charset="0"/>
                <a:ea typeface="ＭＳ Ｐゴシック" charset="0"/>
                <a:cs typeface="ＭＳ Ｐゴシック" charset="0"/>
              </a:rPr>
              <a:t>, as we know them today, are (will be) </a:t>
            </a:r>
            <a:r>
              <a:rPr lang="en-US" dirty="0">
                <a:solidFill>
                  <a:srgbClr val="FF0000"/>
                </a:solidFill>
                <a:latin typeface="Tahoma" charset="0"/>
                <a:ea typeface="ＭＳ Ｐゴシック" charset="0"/>
                <a:cs typeface="ＭＳ Ｐゴシック" charset="0"/>
              </a:rPr>
              <a:t>unlikely to satisfy all requirements</a:t>
            </a:r>
          </a:p>
          <a:p>
            <a:endParaRPr lang="en-US" dirty="0">
              <a:latin typeface="Tahoma" charset="0"/>
              <a:ea typeface="ＭＳ Ｐゴシック" charset="0"/>
              <a:cs typeface="ＭＳ Ｐゴシック" charset="0"/>
            </a:endParaRPr>
          </a:p>
          <a:p>
            <a:r>
              <a:rPr lang="en-US" dirty="0">
                <a:latin typeface="Tahoma" charset="0"/>
                <a:ea typeface="ＭＳ Ｐゴシック" charset="0"/>
                <a:cs typeface="ＭＳ Ｐゴシック" charset="0"/>
              </a:rPr>
              <a:t>Some </a:t>
            </a:r>
            <a:r>
              <a:rPr lang="en-US" dirty="0">
                <a:solidFill>
                  <a:srgbClr val="FF0000"/>
                </a:solidFill>
                <a:latin typeface="Tahoma" charset="0"/>
                <a:ea typeface="ＭＳ Ｐゴシック" charset="0"/>
                <a:cs typeface="ＭＳ Ｐゴシック" charset="0"/>
              </a:rPr>
              <a:t>emerging non-volatile memory technologies </a:t>
            </a:r>
            <a:r>
              <a:rPr lang="en-US" dirty="0">
                <a:latin typeface="Tahoma" charset="0"/>
                <a:ea typeface="ＭＳ Ｐゴシック" charset="0"/>
                <a:cs typeface="ＭＳ Ｐゴシック" charset="0"/>
              </a:rPr>
              <a:t>(e.g., PCM) </a:t>
            </a:r>
            <a:r>
              <a:rPr lang="en-US" dirty="0">
                <a:solidFill>
                  <a:srgbClr val="FF0000"/>
                </a:solidFill>
                <a:latin typeface="Tahoma" charset="0"/>
                <a:ea typeface="ＭＳ Ｐゴシック" charset="0"/>
              </a:rPr>
              <a:t>enable new opportunities</a:t>
            </a:r>
            <a:r>
              <a:rPr lang="en-US" dirty="0">
                <a:latin typeface="Tahoma" charset="0"/>
                <a:ea typeface="ＭＳ Ｐゴシック" charset="0"/>
              </a:rPr>
              <a:t>: </a:t>
            </a:r>
            <a:r>
              <a:rPr lang="en-US" dirty="0" err="1">
                <a:latin typeface="Tahoma" charset="0"/>
                <a:ea typeface="ＭＳ Ｐゴシック" charset="0"/>
              </a:rPr>
              <a:t>memory+storage</a:t>
            </a:r>
            <a:r>
              <a:rPr lang="en-US" dirty="0">
                <a:latin typeface="Tahoma" charset="0"/>
                <a:ea typeface="ＭＳ Ｐゴシック" charset="0"/>
              </a:rPr>
              <a:t> merging</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We need to rethink the main memory system</a:t>
            </a:r>
          </a:p>
          <a:p>
            <a:pPr lvl="1"/>
            <a:r>
              <a:rPr lang="en-US" dirty="0">
                <a:solidFill>
                  <a:srgbClr val="0000FF"/>
                </a:solidFill>
                <a:latin typeface="Tahoma" charset="0"/>
                <a:ea typeface="ＭＳ Ｐゴシック" charset="0"/>
                <a:cs typeface="ＭＳ Ｐゴシック" charset="0"/>
              </a:rPr>
              <a:t>to fix DRAM issues and enable emerging technologies </a:t>
            </a:r>
          </a:p>
          <a:p>
            <a:pPr lvl="1"/>
            <a:r>
              <a:rPr lang="en-US" dirty="0">
                <a:solidFill>
                  <a:srgbClr val="0000FF"/>
                </a:solidFill>
                <a:latin typeface="Tahoma" charset="0"/>
                <a:ea typeface="ＭＳ Ｐゴシック" charset="0"/>
                <a:cs typeface="ＭＳ Ｐゴシック" charset="0"/>
              </a:rPr>
              <a:t>to satisfy all requirements</a:t>
            </a:r>
          </a:p>
          <a:p>
            <a:pPr lvl="1"/>
            <a:endParaRPr lang="en-US" dirty="0">
              <a:solidFill>
                <a:srgbClr val="0000FF"/>
              </a:solidFill>
              <a:latin typeface="Tahoma" charset="0"/>
              <a:ea typeface="ＭＳ Ｐゴシック" charset="0"/>
              <a:cs typeface="ＭＳ Ｐゴシック" charset="0"/>
            </a:endParaRPr>
          </a:p>
          <a:p>
            <a:pPr marL="344487" lvl="1" indent="0">
              <a:buNone/>
            </a:pPr>
            <a:endParaRPr lang="en-US" dirty="0">
              <a:solidFill>
                <a:srgbClr val="0000FF"/>
              </a:solidFill>
              <a:latin typeface="Tahoma" charset="0"/>
              <a:ea typeface="ＭＳ Ｐゴシック" charset="0"/>
              <a:cs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p:txBody>
      </p:sp>
      <p:sp>
        <p:nvSpPr>
          <p:cNvPr id="20484"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D7878BD7-8E09-7949-990F-1FFCA512AD3A}" type="slidenum">
              <a:rPr lang="en-US" sz="1600">
                <a:solidFill>
                  <a:srgbClr val="000000"/>
                </a:solidFill>
                <a:latin typeface="Garamond" charset="0"/>
              </a:rPr>
              <a:pPr eaLnBrk="1" hangingPunct="1"/>
              <a:t>6</a:t>
            </a:fld>
            <a:endParaRPr lang="en-US" sz="1600">
              <a:solidFill>
                <a:srgbClr val="000000"/>
              </a:solidFill>
              <a:latin typeface="Garamond" charset="0"/>
            </a:endParaRPr>
          </a:p>
        </p:txBody>
      </p:sp>
    </p:spTree>
    <p:extLst>
      <p:ext uri="{BB962C8B-B14F-4D97-AF65-F5344CB8AC3E}">
        <p14:creationId xmlns:p14="http://schemas.microsoft.com/office/powerpoint/2010/main" val="307365545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dirty="0">
                <a:latin typeface="Garamond" charset="0"/>
                <a:ea typeface="ＭＳ Ｐゴシック" charset="0"/>
                <a:cs typeface="ＭＳ Ｐゴシック" charset="0"/>
              </a:rPr>
              <a:t>Major Trends Affecting Main Memory (I)</a:t>
            </a:r>
          </a:p>
        </p:txBody>
      </p:sp>
      <p:sp>
        <p:nvSpPr>
          <p:cNvPr id="3" name="Content Placeholder 2"/>
          <p:cNvSpPr>
            <a:spLocks noGrp="1"/>
          </p:cNvSpPr>
          <p:nvPr>
            <p:ph idx="1"/>
          </p:nvPr>
        </p:nvSpPr>
        <p:spPr>
          <a:xfrm>
            <a:off x="228600" y="996950"/>
            <a:ext cx="8915400" cy="5194300"/>
          </a:xfrm>
        </p:spPr>
        <p:txBody>
          <a:bodyPr/>
          <a:lstStyle/>
          <a:p>
            <a:r>
              <a:rPr lang="en-US" dirty="0">
                <a:solidFill>
                  <a:srgbClr val="0000FF"/>
                </a:solidFill>
                <a:latin typeface="Tahoma" charset="0"/>
                <a:ea typeface="ＭＳ Ｐゴシック" charset="0"/>
                <a:cs typeface="ＭＳ Ｐゴシック" charset="0"/>
              </a:rPr>
              <a:t>Need for main memory capacity, bandwidth, QoS increasing </a:t>
            </a:r>
          </a:p>
          <a:p>
            <a:pPr lvl="1"/>
            <a:endParaRPr lang="en-US" dirty="0">
              <a:latin typeface="Tahoma" charset="0"/>
              <a:ea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energy/power is a key system design concern</a:t>
            </a: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DRAM technology scaling is ending </a:t>
            </a:r>
            <a:endParaRPr lang="en-US" dirty="0">
              <a:latin typeface="Tahoma" charset="0"/>
              <a:ea typeface="ＭＳ Ｐゴシック" charset="0"/>
              <a:cs typeface="ＭＳ Ｐゴシック" charset="0"/>
            </a:endParaRP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355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6CDE87C-4DFB-8147-A2EF-37268286C75D}" type="slidenum">
              <a:rPr lang="en-US" sz="1600">
                <a:solidFill>
                  <a:srgbClr val="000000"/>
                </a:solidFill>
                <a:latin typeface="Garamond" charset="0"/>
              </a:rPr>
              <a:pPr eaLnBrk="1" hangingPunct="1"/>
              <a:t>7</a:t>
            </a:fld>
            <a:endParaRPr lang="en-US" sz="1600" dirty="0">
              <a:solidFill>
                <a:srgbClr val="000000"/>
              </a:solidFill>
              <a:latin typeface="Garamond" charset="0"/>
            </a:endParaRPr>
          </a:p>
        </p:txBody>
      </p:sp>
    </p:spTree>
    <p:extLst>
      <p:ext uri="{BB962C8B-B14F-4D97-AF65-F5344CB8AC3E}">
        <p14:creationId xmlns:p14="http://schemas.microsoft.com/office/powerpoint/2010/main" val="383070563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dirty="0">
                <a:latin typeface="Garamond" charset="0"/>
                <a:ea typeface="ＭＳ Ｐゴシック" charset="0"/>
                <a:cs typeface="ＭＳ Ｐゴシック" charset="0"/>
              </a:rPr>
              <a:t>Major Trends Affecting Main Memory (II)</a:t>
            </a:r>
          </a:p>
        </p:txBody>
      </p:sp>
      <p:sp>
        <p:nvSpPr>
          <p:cNvPr id="3" name="Content Placeholder 2"/>
          <p:cNvSpPr>
            <a:spLocks noGrp="1"/>
          </p:cNvSpPr>
          <p:nvPr>
            <p:ph idx="1"/>
          </p:nvPr>
        </p:nvSpPr>
        <p:spPr>
          <a:xfrm>
            <a:off x="228600" y="996950"/>
            <a:ext cx="8915400" cy="5194300"/>
          </a:xfrm>
        </p:spPr>
        <p:txBody>
          <a:bodyPr/>
          <a:lstStyle/>
          <a:p>
            <a:r>
              <a:rPr lang="en-US" dirty="0">
                <a:solidFill>
                  <a:srgbClr val="0000FF"/>
                </a:solidFill>
                <a:latin typeface="Tahoma" charset="0"/>
                <a:ea typeface="ＭＳ Ｐゴシック" charset="0"/>
                <a:cs typeface="ＭＳ Ｐゴシック" charset="0"/>
              </a:rPr>
              <a:t>Need for main memory capacity, bandwidth, QoS increasing </a:t>
            </a:r>
          </a:p>
          <a:p>
            <a:pPr lvl="1"/>
            <a:r>
              <a:rPr lang="en-US" dirty="0">
                <a:solidFill>
                  <a:srgbClr val="FF0000"/>
                </a:solidFill>
                <a:latin typeface="Tahoma" charset="0"/>
                <a:ea typeface="ＭＳ Ｐゴシック" charset="0"/>
              </a:rPr>
              <a:t>Multi-core</a:t>
            </a:r>
            <a:r>
              <a:rPr lang="en-US" dirty="0">
                <a:latin typeface="Tahoma" charset="0"/>
                <a:ea typeface="ＭＳ Ｐゴシック" charset="0"/>
              </a:rPr>
              <a:t>: increasing number of cores/agents</a:t>
            </a:r>
          </a:p>
          <a:p>
            <a:pPr lvl="1"/>
            <a:r>
              <a:rPr lang="en-US" dirty="0">
                <a:solidFill>
                  <a:srgbClr val="FF0000"/>
                </a:solidFill>
                <a:latin typeface="Tahoma" charset="0"/>
                <a:ea typeface="ＭＳ Ｐゴシック" charset="0"/>
              </a:rPr>
              <a:t>Data-intensive applications</a:t>
            </a:r>
            <a:r>
              <a:rPr lang="en-US" dirty="0">
                <a:latin typeface="Tahoma" charset="0"/>
                <a:ea typeface="ＭＳ Ｐゴシック" charset="0"/>
              </a:rPr>
              <a:t>: increasing demand/hunger for data</a:t>
            </a:r>
          </a:p>
          <a:p>
            <a:pPr lvl="1"/>
            <a:r>
              <a:rPr lang="en-US" dirty="0">
                <a:solidFill>
                  <a:srgbClr val="FF0000"/>
                </a:solidFill>
                <a:latin typeface="Tahoma" charset="0"/>
                <a:ea typeface="ＭＳ Ｐゴシック" charset="0"/>
              </a:rPr>
              <a:t>Consolidation</a:t>
            </a:r>
            <a:r>
              <a:rPr lang="en-US" dirty="0">
                <a:latin typeface="Tahoma" charset="0"/>
                <a:ea typeface="ＭＳ Ｐゴシック" charset="0"/>
              </a:rPr>
              <a:t>: cloud computing, GPUs, mobile, heterogeneity</a:t>
            </a: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Main memory energy/power is a key system design concern</a:t>
            </a:r>
          </a:p>
          <a:p>
            <a:endParaRPr lang="en-US" sz="2200" dirty="0">
              <a:solidFill>
                <a:srgbClr val="7F7F7F"/>
              </a:solidFill>
              <a:latin typeface="Tahoma" charset="0"/>
              <a:ea typeface="ＭＳ Ｐゴシック" charset="0"/>
              <a:cs typeface="ＭＳ Ｐゴシック" charset="0"/>
            </a:endParaRPr>
          </a:p>
          <a:p>
            <a:pPr>
              <a:buFont typeface="Wingdings" charset="0"/>
              <a:buNone/>
            </a:pPr>
            <a:endParaRPr lang="en-US" sz="2200" dirty="0">
              <a:solidFill>
                <a:srgbClr val="7F7F7F"/>
              </a:solidFill>
              <a:latin typeface="Tahoma" charset="0"/>
              <a:ea typeface="ＭＳ Ｐゴシック" charset="0"/>
              <a:cs typeface="ＭＳ Ｐゴシック" charset="0"/>
            </a:endParaRPr>
          </a:p>
          <a:p>
            <a:pPr>
              <a:buFont typeface="Wingdings" charset="0"/>
              <a:buNone/>
            </a:pPr>
            <a:endParaRPr lang="en-US" dirty="0">
              <a:solidFill>
                <a:srgbClr val="7F7F7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DRAM technology scaling is ending </a:t>
            </a: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662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DE096BAB-925E-464D-8476-CD2FB2182577}" type="slidenum">
              <a:rPr lang="en-US" sz="1600">
                <a:solidFill>
                  <a:srgbClr val="000000"/>
                </a:solidFill>
                <a:latin typeface="Garamond" charset="0"/>
              </a:rPr>
              <a:pPr eaLnBrk="1" hangingPunct="1"/>
              <a:t>8</a:t>
            </a:fld>
            <a:endParaRPr lang="en-US" sz="1600" dirty="0">
              <a:solidFill>
                <a:srgbClr val="000000"/>
              </a:solidFill>
              <a:latin typeface="Garamond" charset="0"/>
            </a:endParaRPr>
          </a:p>
        </p:txBody>
      </p:sp>
    </p:spTree>
    <p:extLst>
      <p:ext uri="{BB962C8B-B14F-4D97-AF65-F5344CB8AC3E}">
        <p14:creationId xmlns:p14="http://schemas.microsoft.com/office/powerpoint/2010/main" val="2526822449"/>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dirty="0">
                <a:latin typeface="Garamond" charset="0"/>
                <a:ea typeface="ＭＳ Ｐゴシック" charset="0"/>
                <a:cs typeface="ＭＳ Ｐゴシック" charset="0"/>
              </a:rPr>
              <a:t>Example: The Memory Capacity Gap</a:t>
            </a:r>
          </a:p>
        </p:txBody>
      </p:sp>
      <p:sp>
        <p:nvSpPr>
          <p:cNvPr id="25603" name="Content Placeholder 2"/>
          <p:cNvSpPr>
            <a:spLocks noGrp="1"/>
          </p:cNvSpPr>
          <p:nvPr>
            <p:ph idx="1"/>
          </p:nvPr>
        </p:nvSpPr>
        <p:spPr>
          <a:xfrm>
            <a:off x="228600" y="996950"/>
            <a:ext cx="89154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endParaRPr lang="en-US" sz="1600" dirty="0">
              <a:solidFill>
                <a:srgbClr val="0000FF"/>
              </a:solidFill>
              <a:latin typeface="Tahoma" charset="0"/>
              <a:ea typeface="ＭＳ Ｐゴシック" charset="0"/>
              <a:cs typeface="ＭＳ Ｐゴシック" charset="0"/>
            </a:endParaRPr>
          </a:p>
          <a:p>
            <a:r>
              <a:rPr lang="en-US" sz="2100" i="1" dirty="0">
                <a:solidFill>
                  <a:srgbClr val="0000FF"/>
                </a:solidFill>
                <a:latin typeface="Tahoma" charset="0"/>
                <a:ea typeface="ＭＳ Ｐゴシック" charset="0"/>
                <a:cs typeface="ＭＳ Ｐゴシック" charset="0"/>
              </a:rPr>
              <a:t>Memory capacity per core </a:t>
            </a:r>
            <a:r>
              <a:rPr lang="en-US" sz="2100" dirty="0">
                <a:solidFill>
                  <a:srgbClr val="0000FF"/>
                </a:solidFill>
                <a:latin typeface="Tahoma" charset="0"/>
                <a:ea typeface="ＭＳ Ｐゴシック" charset="0"/>
                <a:cs typeface="ＭＳ Ｐゴシック" charset="0"/>
              </a:rPr>
              <a:t>expected to drop by 30% every two years</a:t>
            </a:r>
          </a:p>
          <a:p>
            <a:r>
              <a:rPr lang="en-US" sz="2100" dirty="0">
                <a:solidFill>
                  <a:srgbClr val="0000FF"/>
                </a:solidFill>
                <a:latin typeface="Tahoma" charset="0"/>
                <a:ea typeface="ＭＳ Ｐゴシック" charset="0"/>
                <a:cs typeface="ＭＳ Ｐゴシック" charset="0"/>
              </a:rPr>
              <a:t>Trends worse for </a:t>
            </a:r>
            <a:r>
              <a:rPr lang="en-US" sz="2100" i="1" dirty="0">
                <a:solidFill>
                  <a:srgbClr val="0000FF"/>
                </a:solidFill>
                <a:latin typeface="Tahoma" charset="0"/>
                <a:ea typeface="ＭＳ Ｐゴシック" charset="0"/>
                <a:cs typeface="ＭＳ Ｐゴシック" charset="0"/>
              </a:rPr>
              <a:t>memory bandwidth per core</a:t>
            </a:r>
            <a:r>
              <a:rPr lang="en-US" sz="2100" dirty="0">
                <a:solidFill>
                  <a:srgbClr val="0000FF"/>
                </a:solidFill>
                <a:latin typeface="Tahoma" charset="0"/>
                <a:ea typeface="ＭＳ Ｐゴシック" charset="0"/>
                <a:cs typeface="ＭＳ Ｐゴシック" charset="0"/>
              </a:rPr>
              <a:t>!</a:t>
            </a:r>
          </a:p>
        </p:txBody>
      </p:sp>
      <p:sp>
        <p:nvSpPr>
          <p:cNvPr id="25604"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21E14D88-6476-D942-BCE2-3889B3643052}" type="slidenum">
              <a:rPr lang="en-US" sz="1600">
                <a:solidFill>
                  <a:srgbClr val="000000"/>
                </a:solidFill>
                <a:latin typeface="Garamond" charset="0"/>
              </a:rPr>
              <a:pPr eaLnBrk="1" hangingPunct="1"/>
              <a:t>9</a:t>
            </a:fld>
            <a:endParaRPr lang="en-US" sz="1600">
              <a:solidFill>
                <a:srgbClr val="000000"/>
              </a:solidFill>
              <a:latin typeface="Garamond" charset="0"/>
            </a:endParaRPr>
          </a:p>
        </p:txBody>
      </p:sp>
      <p:pic>
        <p:nvPicPr>
          <p:cNvPr id="25605" name="Picture 8" descr="9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250" y="1700808"/>
            <a:ext cx="5857875" cy="3530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pic>
      <p:sp>
        <p:nvSpPr>
          <p:cNvPr id="25606" name="Text Box 9" descr="90%"/>
          <p:cNvSpPr txBox="1">
            <a:spLocks noChangeArrowheads="1"/>
          </p:cNvSpPr>
          <p:nvPr/>
        </p:nvSpPr>
        <p:spPr bwMode="auto">
          <a:xfrm>
            <a:off x="1692275" y="980728"/>
            <a:ext cx="6064250" cy="7413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2200" dirty="0">
                <a:solidFill>
                  <a:srgbClr val="000000"/>
                </a:solidFill>
              </a:rPr>
              <a:t>Core count doubling ~ every 2 years </a:t>
            </a:r>
          </a:p>
          <a:p>
            <a:pPr eaLnBrk="1" fontAlgn="base" hangingPunct="1">
              <a:spcBef>
                <a:spcPct val="0"/>
              </a:spcBef>
              <a:spcAft>
                <a:spcPct val="0"/>
              </a:spcAft>
            </a:pPr>
            <a:r>
              <a:rPr lang="en-US" sz="2200" dirty="0">
                <a:solidFill>
                  <a:srgbClr val="000000"/>
                </a:solidFill>
              </a:rPr>
              <a:t>DRAM DIMM capacity doubling ~ every 3 years</a:t>
            </a:r>
          </a:p>
        </p:txBody>
      </p:sp>
      <p:sp>
        <p:nvSpPr>
          <p:cNvPr id="2" name="TextBox 1"/>
          <p:cNvSpPr txBox="1"/>
          <p:nvPr/>
        </p:nvSpPr>
        <p:spPr>
          <a:xfrm>
            <a:off x="5218569" y="1916832"/>
            <a:ext cx="2089735" cy="338554"/>
          </a:xfrm>
          <a:prstGeom prst="rect">
            <a:avLst/>
          </a:prstGeom>
          <a:noFill/>
        </p:spPr>
        <p:txBody>
          <a:bodyPr wrap="none" rtlCol="0">
            <a:spAutoFit/>
          </a:bodyPr>
          <a:lstStyle/>
          <a:p>
            <a:r>
              <a:rPr lang="en-US" sz="1600" dirty="0">
                <a:solidFill>
                  <a:srgbClr val="000000"/>
                </a:solidFill>
                <a:latin typeface="Tahoma"/>
              </a:rPr>
              <a:t>Lim et al., ISCA 2009</a:t>
            </a:r>
          </a:p>
        </p:txBody>
      </p:sp>
    </p:spTree>
    <p:extLst>
      <p:ext uri="{BB962C8B-B14F-4D97-AF65-F5344CB8AC3E}">
        <p14:creationId xmlns:p14="http://schemas.microsoft.com/office/powerpoint/2010/main" val="27752752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60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hart 14"/>
          <p:cNvGraphicFramePr>
            <a:graphicFrameLocks/>
          </p:cNvGraphicFramePr>
          <p:nvPr>
            <p:extLst/>
          </p:nvPr>
        </p:nvGraphicFramePr>
        <p:xfrm>
          <a:off x="74706" y="1204631"/>
          <a:ext cx="8994588" cy="4647529"/>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normAutofit/>
          </a:bodyPr>
          <a:lstStyle/>
          <a:p>
            <a:r>
              <a:rPr lang="en-US" dirty="0"/>
              <a:t>DRAM Capacity, Bandwidth &amp; Latency</a:t>
            </a:r>
          </a:p>
        </p:txBody>
      </p:sp>
      <p:sp>
        <p:nvSpPr>
          <p:cNvPr id="9" name="TextBox 8"/>
          <p:cNvSpPr txBox="1"/>
          <p:nvPr/>
        </p:nvSpPr>
        <p:spPr>
          <a:xfrm>
            <a:off x="7744727" y="1230673"/>
            <a:ext cx="1005403"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4D3B62"/>
                </a:solidFill>
                <a:effectLst/>
                <a:uLnTx/>
                <a:uFillTx/>
                <a:latin typeface="Tahoma"/>
                <a:ea typeface="+mn-ea"/>
                <a:cs typeface="+mn-cs"/>
              </a:rPr>
              <a:t>128x</a:t>
            </a:r>
          </a:p>
        </p:txBody>
      </p:sp>
      <p:sp>
        <p:nvSpPr>
          <p:cNvPr id="10" name="TextBox 9"/>
          <p:cNvSpPr txBox="1"/>
          <p:nvPr/>
        </p:nvSpPr>
        <p:spPr>
          <a:xfrm>
            <a:off x="7949911" y="2556978"/>
            <a:ext cx="800219"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35742A"/>
                </a:solidFill>
                <a:effectLst/>
                <a:uLnTx/>
                <a:uFillTx/>
                <a:latin typeface="Tahoma"/>
                <a:ea typeface="+mn-ea"/>
                <a:cs typeface="+mn-cs"/>
              </a:rPr>
              <a:t>20x</a:t>
            </a:r>
          </a:p>
        </p:txBody>
      </p:sp>
      <p:sp>
        <p:nvSpPr>
          <p:cNvPr id="11" name="TextBox 10"/>
          <p:cNvSpPr txBox="1"/>
          <p:nvPr/>
        </p:nvSpPr>
        <p:spPr>
          <a:xfrm>
            <a:off x="7860143" y="4202002"/>
            <a:ext cx="88998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FF4136"/>
                </a:solidFill>
                <a:effectLst/>
                <a:uLnTx/>
                <a:uFillTx/>
                <a:latin typeface="Tahoma"/>
                <a:ea typeface="+mn-ea"/>
                <a:cs typeface="+mn-cs"/>
              </a:rPr>
              <a:t>1.3x</a:t>
            </a:r>
            <a:endParaRPr kumimoji="0" lang="en-US" sz="3200" b="0" i="0" u="none" strike="noStrike" kern="1200" cap="none" spc="0" normalizeH="0" baseline="0" noProof="0" dirty="0">
              <a:ln>
                <a:noFill/>
              </a:ln>
              <a:solidFill>
                <a:srgbClr val="FF4136"/>
              </a:solidFill>
              <a:effectLst/>
              <a:uLnTx/>
              <a:uFillTx/>
              <a:latin typeface="Tahoma"/>
              <a:ea typeface="+mn-ea"/>
              <a:cs typeface="+mn-cs"/>
            </a:endParaRPr>
          </a:p>
        </p:txBody>
      </p:sp>
    </p:spTree>
    <p:extLst>
      <p:ext uri="{BB962C8B-B14F-4D97-AF65-F5344CB8AC3E}">
        <p14:creationId xmlns:p14="http://schemas.microsoft.com/office/powerpoint/2010/main" val="9875050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graphicEl>
                                              <a:chart seriesIdx="0" categoryIdx="-4" bldStep="series"/>
                                            </p:graphicEl>
                                          </p:spTgt>
                                        </p:tgtEl>
                                        <p:attrNameLst>
                                          <p:attrName>style.visibility</p:attrName>
                                        </p:attrNameLst>
                                      </p:cBhvr>
                                      <p:to>
                                        <p:strVal val="visible"/>
                                      </p:to>
                                    </p:set>
                                  </p:childTnLst>
                                </p:cTn>
                              </p:par>
                            </p:childTnLst>
                          </p:cTn>
                        </p:par>
                        <p:par>
                          <p:cTn id="11" fill="hold">
                            <p:stCondLst>
                              <p:cond delay="0"/>
                            </p:stCondLst>
                            <p:childTnLst>
                              <p:par>
                                <p:cTn id="12" presetID="5" presetClass="entr" presetSubtype="1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checkerboard(across)">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5">
                                            <p:graphicEl>
                                              <a:chart seriesIdx="1" categoryIdx="-4" bldStep="series"/>
                                            </p:graphicEl>
                                          </p:spTgt>
                                        </p:tgtEl>
                                        <p:attrNameLst>
                                          <p:attrName>style.visibility</p:attrName>
                                        </p:attrNameLst>
                                      </p:cBhvr>
                                      <p:to>
                                        <p:strVal val="visible"/>
                                      </p:to>
                                    </p:set>
                                    <p:animEffect transition="in" filter="wipe(left)">
                                      <p:cBhvr>
                                        <p:cTn id="19" dur="500"/>
                                        <p:tgtEl>
                                          <p:spTgt spid="15">
                                            <p:graphicEl>
                                              <a:chart seriesIdx="1" categoryIdx="-4" bldStep="series"/>
                                            </p:graphicEl>
                                          </p:spTgt>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5">
                                            <p:graphicEl>
                                              <a:chart seriesIdx="2" categoryIdx="-4" bldStep="series"/>
                                            </p:graphicEl>
                                          </p:spTgt>
                                        </p:tgtEl>
                                        <p:attrNameLst>
                                          <p:attrName>style.visibility</p:attrName>
                                        </p:attrNameLst>
                                      </p:cBhvr>
                                      <p:to>
                                        <p:strVal val="visible"/>
                                      </p:to>
                                    </p:set>
                                    <p:animEffect transition="in" filter="wipe(left)">
                                      <p:cBhvr>
                                        <p:cTn id="28" dur="2000"/>
                                        <p:tgtEl>
                                          <p:spTgt spid="15">
                                            <p:graphicEl>
                                              <a:chart seriesIdx="2" categoryIdx="-4" bldStep="series"/>
                                            </p:graphicEl>
                                          </p:spTgt>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Sub>
          <a:bldChart bld="series"/>
        </p:bldSub>
      </p:bldGraphic>
      <p:bldP spid="9" grpId="0"/>
      <p:bldP spid="10"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dirty="0"/>
              <a:t>DRAM Is Critical for Performance</a:t>
            </a:r>
          </a:p>
        </p:txBody>
      </p:sp>
      <p:sp>
        <p:nvSpPr>
          <p:cNvPr id="15" name="TextBox 14"/>
          <p:cNvSpPr txBox="1"/>
          <p:nvPr/>
        </p:nvSpPr>
        <p:spPr>
          <a:xfrm>
            <a:off x="448964" y="5361579"/>
            <a:ext cx="4652211" cy="1015663"/>
          </a:xfrm>
          <a:prstGeom prst="rect">
            <a:avLst/>
          </a:prstGeom>
          <a:noFill/>
        </p:spPr>
        <p:txBody>
          <a:bodyPr wrap="square" rtlCol="0">
            <a:spAutoFit/>
          </a:bodyPr>
          <a:lstStyle/>
          <a:p>
            <a:r>
              <a:rPr lang="en-US" sz="2400" b="1" dirty="0">
                <a:solidFill>
                  <a:prstClr val="black"/>
                </a:solidFill>
                <a:latin typeface="Gill Sans MT"/>
              </a:rPr>
              <a:t>In-Memory Data Analytics </a:t>
            </a:r>
          </a:p>
          <a:p>
            <a:r>
              <a:rPr lang="en-US" dirty="0">
                <a:solidFill>
                  <a:prstClr val="black">
                    <a:lumMod val="50000"/>
                    <a:lumOff val="50000"/>
                  </a:prstClr>
                </a:solidFill>
                <a:latin typeface="Gill Sans MT"/>
              </a:rPr>
              <a:t>[Clapp+ (</a:t>
            </a:r>
            <a:r>
              <a:rPr lang="en-US" b="1" dirty="0">
                <a:solidFill>
                  <a:prstClr val="black">
                    <a:lumMod val="50000"/>
                    <a:lumOff val="50000"/>
                  </a:prstClr>
                </a:solidFill>
                <a:latin typeface="Gill Sans MT"/>
              </a:rPr>
              <a:t>Intel</a:t>
            </a:r>
            <a:r>
              <a:rPr lang="en-US" dirty="0">
                <a:solidFill>
                  <a:prstClr val="black">
                    <a:lumMod val="50000"/>
                    <a:lumOff val="50000"/>
                  </a:prstClr>
                </a:solidFill>
                <a:latin typeface="Gill Sans MT"/>
              </a:rPr>
              <a:t>), IISWC’15;  </a:t>
            </a:r>
          </a:p>
          <a:p>
            <a:pPr marL="63500" indent="-63500"/>
            <a:r>
              <a:rPr lang="en-US" dirty="0">
                <a:solidFill>
                  <a:prstClr val="black">
                    <a:lumMod val="50000"/>
                    <a:lumOff val="50000"/>
                  </a:prstClr>
                </a:solidFill>
                <a:latin typeface="Gill Sans MT"/>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r>
              <a:rPr lang="en-US" sz="2400" b="1" dirty="0">
                <a:solidFill>
                  <a:prstClr val="black"/>
                </a:solidFill>
                <a:latin typeface="Gill Sans MT"/>
              </a:rPr>
              <a:t>Datacenter Workloads </a:t>
            </a:r>
            <a:br>
              <a:rPr lang="en-US" sz="2400" b="1" dirty="0">
                <a:solidFill>
                  <a:prstClr val="black"/>
                </a:solidFill>
                <a:latin typeface="Gill Sans MT"/>
              </a:rPr>
            </a:br>
            <a:r>
              <a:rPr lang="en-US" dirty="0">
                <a:solidFill>
                  <a:prstClr val="black">
                    <a:lumMod val="50000"/>
                    <a:lumOff val="50000"/>
                  </a:prstClr>
                </a:solidFill>
                <a:latin typeface="Gill Sans MT"/>
              </a:rPr>
              <a:t>[</a:t>
            </a:r>
            <a:r>
              <a:rPr lang="en-US" dirty="0" err="1">
                <a:solidFill>
                  <a:prstClr val="black">
                    <a:lumMod val="50000"/>
                    <a:lumOff val="50000"/>
                  </a:prstClr>
                </a:solidFill>
                <a:latin typeface="Gill Sans MT"/>
              </a:rPr>
              <a:t>Kanev</a:t>
            </a:r>
            <a:r>
              <a:rPr lang="en-US" dirty="0">
                <a:solidFill>
                  <a:prstClr val="black">
                    <a:lumMod val="50000"/>
                    <a:lumOff val="50000"/>
                  </a:prstClr>
                </a:solidFill>
                <a:latin typeface="Gill Sans MT"/>
              </a:rPr>
              <a:t>+ (</a:t>
            </a:r>
            <a:r>
              <a:rPr lang="en-US" b="1" dirty="0">
                <a:solidFill>
                  <a:prstClr val="black">
                    <a:lumMod val="50000"/>
                    <a:lumOff val="50000"/>
                  </a:prstClr>
                </a:solidFill>
                <a:latin typeface="Gill Sans MT"/>
              </a:rPr>
              <a:t>Google</a:t>
            </a:r>
            <a:r>
              <a:rPr lang="en-US" dirty="0">
                <a:solidFill>
                  <a:prstClr val="black">
                    <a:lumMod val="50000"/>
                    <a:lumOff val="50000"/>
                  </a:prstClr>
                </a:solidFill>
                <a:latin typeface="Gill Sans MT"/>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r>
              <a:rPr lang="en-US" sz="2400" b="1" dirty="0">
                <a:solidFill>
                  <a:prstClr val="black"/>
                </a:solidFill>
                <a:latin typeface="Gill Sans MT"/>
              </a:rPr>
              <a:t>In-memory Databases </a:t>
            </a:r>
          </a:p>
          <a:p>
            <a:pPr marL="63500" indent="-63500"/>
            <a:r>
              <a:rPr lang="en-US" dirty="0">
                <a:solidFill>
                  <a:prstClr val="black">
                    <a:lumMod val="50000"/>
                    <a:lumOff val="50000"/>
                  </a:prstClr>
                </a:solidFill>
                <a:latin typeface="Gill Sans MT"/>
              </a:rPr>
              <a:t>[Mao+, EuroSys’12; </a:t>
            </a:r>
            <a:br>
              <a:rPr lang="en-US" dirty="0">
                <a:solidFill>
                  <a:prstClr val="black">
                    <a:lumMod val="50000"/>
                    <a:lumOff val="50000"/>
                  </a:prstClr>
                </a:solidFill>
                <a:latin typeface="Gill Sans MT"/>
              </a:rPr>
            </a:br>
            <a:r>
              <a:rPr lang="en-US" dirty="0">
                <a:solidFill>
                  <a:prstClr val="black">
                    <a:lumMod val="50000"/>
                    <a:lumOff val="50000"/>
                  </a:prstClr>
                </a:solidFill>
                <a:latin typeface="Gill Sans MT"/>
              </a:rPr>
              <a:t>Clapp+ (</a:t>
            </a:r>
            <a:r>
              <a:rPr lang="en-US" b="1" dirty="0">
                <a:solidFill>
                  <a:prstClr val="black">
                    <a:lumMod val="50000"/>
                    <a:lumOff val="50000"/>
                  </a:prstClr>
                </a:solidFill>
                <a:latin typeface="Gill Sans MT"/>
              </a:rPr>
              <a:t>Intel</a:t>
            </a:r>
            <a:r>
              <a:rPr lang="en-US" dirty="0">
                <a:solidFill>
                  <a:prstClr val="black">
                    <a:lumMod val="50000"/>
                    <a:lumOff val="50000"/>
                  </a:prstClr>
                </a:solidFill>
                <a:latin typeface="Gill Sans MT"/>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r>
              <a:rPr lang="en-US" sz="2400" b="1" dirty="0">
                <a:solidFill>
                  <a:prstClr val="black"/>
                </a:solidFill>
                <a:latin typeface="Gill Sans MT"/>
              </a:rPr>
              <a:t>Graph/Tree Processing </a:t>
            </a:r>
          </a:p>
          <a:p>
            <a:r>
              <a:rPr lang="en-US" dirty="0">
                <a:solidFill>
                  <a:prstClr val="black">
                    <a:lumMod val="50000"/>
                    <a:lumOff val="50000"/>
                  </a:prstClr>
                </a:solidFill>
                <a:latin typeface="Gill Sans MT"/>
              </a:rPr>
              <a:t>[Xu+, IISWC’12; </a:t>
            </a:r>
            <a:r>
              <a:rPr lang="en-US" dirty="0" err="1">
                <a:solidFill>
                  <a:prstClr val="black">
                    <a:lumMod val="50000"/>
                    <a:lumOff val="50000"/>
                  </a:prstClr>
                </a:solidFill>
                <a:latin typeface="Gill Sans MT"/>
              </a:rPr>
              <a:t>Umuroglu</a:t>
            </a:r>
            <a:r>
              <a:rPr lang="en-US" dirty="0">
                <a:solidFill>
                  <a:prstClr val="black">
                    <a:lumMod val="50000"/>
                    <a:lumOff val="50000"/>
                  </a:prstClr>
                </a:solidFill>
                <a:latin typeface="Gill Sans MT"/>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1725233750"/>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dirty="0"/>
              <a:t>DRAM Is Critical for Performance</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Memory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bottleneck</a:t>
            </a:r>
          </a:p>
        </p:txBody>
      </p:sp>
    </p:spTree>
    <p:extLst>
      <p:ext uri="{BB962C8B-B14F-4D97-AF65-F5344CB8AC3E}">
        <p14:creationId xmlns:p14="http://schemas.microsoft.com/office/powerpoint/2010/main" val="1852390184"/>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b="0" kern="0" dirty="0">
                <a:solidFill>
                  <a:srgbClr val="006633"/>
                </a:solidFill>
                <a:latin typeface="Garamond"/>
              </a:rPr>
              <a:t>DRAM Is Critical for Performance</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10800940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b="0" kern="0" dirty="0">
                <a:solidFill>
                  <a:srgbClr val="006633"/>
                </a:solidFill>
                <a:latin typeface="Garamond"/>
              </a:rPr>
              <a:t>DRAM Is Critical for Performance</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29" name="Rectangle 28">
            <a:extLst>
              <a:ext uri="{FF2B5EF4-FFF2-40B4-BE49-F238E27FC236}">
                <a16:creationId xmlns:a16="http://schemas.microsoft.com/office/drawing/2014/main" id="{BD954CBE-5126-454A-B5D9-BD504C0D1C6F}"/>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Memory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bottleneck</a:t>
            </a:r>
          </a:p>
        </p:txBody>
      </p:sp>
    </p:spTree>
    <p:extLst>
      <p:ext uri="{BB962C8B-B14F-4D97-AF65-F5344CB8AC3E}">
        <p14:creationId xmlns:p14="http://schemas.microsoft.com/office/powerpoint/2010/main" val="38922739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(III)</a:t>
            </a:r>
          </a:p>
        </p:txBody>
      </p:sp>
      <p:sp>
        <p:nvSpPr>
          <p:cNvPr id="27651" name="Content Placeholder 2"/>
          <p:cNvSpPr>
            <a:spLocks noGrp="1"/>
          </p:cNvSpPr>
          <p:nvPr>
            <p:ph idx="1"/>
          </p:nvPr>
        </p:nvSpPr>
        <p:spPr>
          <a:xfrm>
            <a:off x="228600" y="996950"/>
            <a:ext cx="8915400" cy="5194300"/>
          </a:xfrm>
        </p:spPr>
        <p:txBody>
          <a:bodyPr/>
          <a:lstStyle/>
          <a:p>
            <a:r>
              <a:rPr lang="en-US" dirty="0">
                <a:solidFill>
                  <a:srgbClr val="7F7F7F"/>
                </a:solidFill>
                <a:latin typeface="Tahoma" charset="0"/>
                <a:ea typeface="ＭＳ Ｐゴシック" charset="0"/>
                <a:cs typeface="ＭＳ Ｐゴシック" charset="0"/>
              </a:rPr>
              <a:t>Need for main memory capacity, bandwidth, QoS increasing </a:t>
            </a: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pPr>
              <a:buFont typeface="Wingdings" charset="0"/>
              <a:buNone/>
            </a:pPr>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energy/power is a key system design concern</a:t>
            </a:r>
          </a:p>
          <a:p>
            <a:pPr lvl="1"/>
            <a:r>
              <a:rPr lang="en-US" dirty="0">
                <a:solidFill>
                  <a:srgbClr val="FF0000"/>
                </a:solidFill>
                <a:latin typeface="Tahoma" charset="0"/>
                <a:ea typeface="ＭＳ Ｐゴシック" charset="0"/>
              </a:rPr>
              <a:t>~40-50% energy spent in off-chip memory hierarchy </a:t>
            </a:r>
            <a:r>
              <a:rPr lang="en-US" sz="1800" dirty="0">
                <a:solidFill>
                  <a:srgbClr val="008000"/>
                </a:solidFill>
                <a:latin typeface="Tahoma" charset="0"/>
                <a:ea typeface="ＭＳ Ｐゴシック" charset="0"/>
              </a:rPr>
              <a:t>[Lefurgy, IEEE Computer’03] </a:t>
            </a:r>
            <a:r>
              <a:rPr lang="en-US" dirty="0">
                <a:solidFill>
                  <a:srgbClr val="FF0000"/>
                </a:solidFill>
                <a:latin typeface="Tahoma" charset="0"/>
                <a:ea typeface="ＭＳ Ｐゴシック" charset="0"/>
              </a:rPr>
              <a:t>&gt;40% power in DRAM </a:t>
            </a:r>
            <a:r>
              <a:rPr lang="en-US" sz="1800" dirty="0">
                <a:solidFill>
                  <a:srgbClr val="008000"/>
                </a:solidFill>
                <a:latin typeface="Tahoma" charset="0"/>
                <a:ea typeface="ＭＳ Ｐゴシック" charset="0"/>
              </a:rPr>
              <a:t>[Ware, HPCA’10][Paul,ISCA’15]</a:t>
            </a:r>
          </a:p>
          <a:p>
            <a:pPr lvl="1"/>
            <a:r>
              <a:rPr lang="en-US" dirty="0">
                <a:solidFill>
                  <a:srgbClr val="FF0000"/>
                </a:solidFill>
                <a:latin typeface="Tahoma" charset="0"/>
                <a:ea typeface="ＭＳ Ｐゴシック" charset="0"/>
              </a:rPr>
              <a:t>DRAM consumes power even when not used (periodic refresh)</a:t>
            </a:r>
          </a:p>
          <a:p>
            <a:endParaRPr lang="en-US" dirty="0">
              <a:solidFill>
                <a:srgbClr val="0000F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DRAM technology scaling is ending </a:t>
            </a: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7652"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5152ED14-562A-7B41-81C5-4AADBA53F903}" type="slidenum">
              <a:rPr lang="en-US" sz="1600">
                <a:solidFill>
                  <a:srgbClr val="000000"/>
                </a:solidFill>
                <a:latin typeface="Garamond" charset="0"/>
              </a:rPr>
              <a:pPr eaLnBrk="1" hangingPunct="1"/>
              <a:t>15</a:t>
            </a:fld>
            <a:endParaRPr lang="en-US" sz="1600" dirty="0">
              <a:solidFill>
                <a:srgbClr val="000000"/>
              </a:solidFill>
              <a:latin typeface="Garamond" charset="0"/>
            </a:endParaRPr>
          </a:p>
        </p:txBody>
      </p:sp>
    </p:spTree>
    <p:extLst>
      <p:ext uri="{BB962C8B-B14F-4D97-AF65-F5344CB8AC3E}">
        <p14:creationId xmlns:p14="http://schemas.microsoft.com/office/powerpoint/2010/main" val="5846538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Waste in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33262507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(IV)</a:t>
            </a:r>
          </a:p>
        </p:txBody>
      </p:sp>
      <p:sp>
        <p:nvSpPr>
          <p:cNvPr id="28675" name="Content Placeholder 2"/>
          <p:cNvSpPr>
            <a:spLocks noGrp="1"/>
          </p:cNvSpPr>
          <p:nvPr>
            <p:ph idx="1"/>
          </p:nvPr>
        </p:nvSpPr>
        <p:spPr>
          <a:xfrm>
            <a:off x="228600" y="996950"/>
            <a:ext cx="8915400" cy="5194300"/>
          </a:xfrm>
        </p:spPr>
        <p:txBody>
          <a:bodyPr/>
          <a:lstStyle/>
          <a:p>
            <a:r>
              <a:rPr lang="en-US" dirty="0">
                <a:solidFill>
                  <a:srgbClr val="7F7F7F"/>
                </a:solidFill>
                <a:latin typeface="Tahoma" charset="0"/>
                <a:ea typeface="ＭＳ Ｐゴシック" charset="0"/>
                <a:cs typeface="ＭＳ Ｐゴシック" charset="0"/>
              </a:rPr>
              <a:t>Need for main memory capacity, bandwidth, QoS increasing </a:t>
            </a:r>
          </a:p>
          <a:p>
            <a:endParaRPr lang="en-US" dirty="0">
              <a:solidFill>
                <a:srgbClr val="7F7F7F"/>
              </a:solidFill>
              <a:latin typeface="Tahoma" charset="0"/>
              <a:ea typeface="ＭＳ Ｐゴシック" charset="0"/>
              <a:cs typeface="ＭＳ Ｐゴシック" charset="0"/>
            </a:endParaRPr>
          </a:p>
          <a:p>
            <a:endParaRPr lang="en-US" dirty="0">
              <a:solidFill>
                <a:srgbClr val="7F7F7F"/>
              </a:solidFill>
              <a:latin typeface="Tahoma" charset="0"/>
              <a:ea typeface="ＭＳ Ｐゴシック" charset="0"/>
              <a:cs typeface="ＭＳ Ｐゴシック" charset="0"/>
            </a:endParaRPr>
          </a:p>
          <a:p>
            <a:pPr>
              <a:buFont typeface="Wingdings" charset="0"/>
              <a:buNone/>
            </a:pPr>
            <a:endParaRPr lang="en-US" dirty="0">
              <a:solidFill>
                <a:srgbClr val="7F7F7F"/>
              </a:solidFill>
              <a:latin typeface="Tahoma" charset="0"/>
              <a:ea typeface="ＭＳ Ｐゴシック" charset="0"/>
              <a:cs typeface="ＭＳ Ｐゴシック" charset="0"/>
            </a:endParaRPr>
          </a:p>
          <a:p>
            <a:pPr>
              <a:buFont typeface="Wingdings" charset="0"/>
              <a:buNone/>
            </a:pPr>
            <a:endParaRPr lang="en-US" dirty="0">
              <a:solidFill>
                <a:srgbClr val="7F7F7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Main memory energy/power is a key system design concern</a:t>
            </a:r>
          </a:p>
          <a:p>
            <a:endParaRPr lang="en-US" dirty="0">
              <a:solidFill>
                <a:srgbClr val="0000FF"/>
              </a:solidFill>
              <a:latin typeface="Tahoma" charset="0"/>
              <a:ea typeface="ＭＳ Ｐゴシック" charset="0"/>
              <a:cs typeface="ＭＳ Ｐゴシック" charset="0"/>
            </a:endParaRPr>
          </a:p>
          <a:p>
            <a:pPr>
              <a:buFont typeface="Wingdings" charset="0"/>
              <a:buNone/>
            </a:pPr>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DRAM technology scaling is ending </a:t>
            </a:r>
            <a:endParaRPr lang="en-US" dirty="0">
              <a:latin typeface="Tahoma" charset="0"/>
              <a:ea typeface="ＭＳ Ｐゴシック" charset="0"/>
              <a:cs typeface="ＭＳ Ｐゴシック" charset="0"/>
            </a:endParaRPr>
          </a:p>
          <a:p>
            <a:pPr lvl="1"/>
            <a:r>
              <a:rPr lang="en-US" dirty="0">
                <a:latin typeface="Tahoma" charset="0"/>
                <a:ea typeface="ＭＳ Ｐゴシック" charset="0"/>
              </a:rPr>
              <a:t>ITRS projects </a:t>
            </a:r>
            <a:r>
              <a:rPr lang="en-US" dirty="0">
                <a:solidFill>
                  <a:srgbClr val="FF0000"/>
                </a:solidFill>
                <a:latin typeface="Tahoma" charset="0"/>
                <a:ea typeface="ＭＳ Ｐゴシック" charset="0"/>
              </a:rPr>
              <a:t>DRAM will not scale easily below X nm </a:t>
            </a:r>
          </a:p>
          <a:p>
            <a:pPr lvl="1"/>
            <a:r>
              <a:rPr lang="en-US" dirty="0">
                <a:latin typeface="Tahoma" charset="0"/>
                <a:ea typeface="ＭＳ Ｐゴシック" charset="0"/>
              </a:rPr>
              <a:t>Scaling has provided many benefits: </a:t>
            </a:r>
          </a:p>
          <a:p>
            <a:pPr lvl="2"/>
            <a:r>
              <a:rPr lang="en-US" dirty="0">
                <a:solidFill>
                  <a:srgbClr val="FF0000"/>
                </a:solidFill>
                <a:latin typeface="Tahoma" charset="0"/>
                <a:ea typeface="ＭＳ Ｐゴシック" charset="0"/>
              </a:rPr>
              <a:t>higher capacity (density), lower cost, lower energy</a:t>
            </a: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867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ABE99A2B-29DD-5A4F-B100-24CE86C78EE3}" type="slidenum">
              <a:rPr lang="en-US" sz="1600">
                <a:solidFill>
                  <a:srgbClr val="000000"/>
                </a:solidFill>
                <a:latin typeface="Garamond" charset="0"/>
              </a:rPr>
              <a:pPr eaLnBrk="1" hangingPunct="1"/>
              <a:t>17</a:t>
            </a:fld>
            <a:endParaRPr lang="en-US" sz="1600" dirty="0">
              <a:solidFill>
                <a:srgbClr val="000000"/>
              </a:solidFill>
              <a:latin typeface="Garamond" charset="0"/>
            </a:endParaRPr>
          </a:p>
        </p:txBody>
      </p:sp>
    </p:spTree>
    <p:extLst>
      <p:ext uri="{BB962C8B-B14F-4D97-AF65-F5344CB8AC3E}">
        <p14:creationId xmlns:p14="http://schemas.microsoft.com/office/powerpoint/2010/main" val="1768628122"/>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(V)</a:t>
            </a:r>
            <a:endParaRPr lang="en-US" dirty="0"/>
          </a:p>
        </p:txBody>
      </p:sp>
      <p:sp>
        <p:nvSpPr>
          <p:cNvPr id="3" name="Content Placeholder 2"/>
          <p:cNvSpPr>
            <a:spLocks noGrp="1"/>
          </p:cNvSpPr>
          <p:nvPr>
            <p:ph idx="1"/>
          </p:nvPr>
        </p:nvSpPr>
        <p:spPr>
          <a:xfrm>
            <a:off x="228600" y="908721"/>
            <a:ext cx="8763000" cy="5339680"/>
          </a:xfrm>
        </p:spPr>
        <p:txBody>
          <a:bodyPr/>
          <a:lstStyle/>
          <a:p>
            <a:r>
              <a:rPr lang="en-US" dirty="0"/>
              <a:t>DRAM scaling has already become increasingly difficult</a:t>
            </a:r>
          </a:p>
          <a:p>
            <a:pPr lvl="1">
              <a:spcBef>
                <a:spcPts val="600"/>
              </a:spcBef>
            </a:pPr>
            <a:r>
              <a:rPr lang="en-US" dirty="0"/>
              <a:t>Increasing cell leakage current, reduced cell reliability, increasing manufacturing difficulties </a:t>
            </a:r>
            <a:r>
              <a:rPr lang="en-US" sz="1800" dirty="0">
                <a:solidFill>
                  <a:schemeClr val="bg1">
                    <a:lumMod val="50000"/>
                  </a:schemeClr>
                </a:solidFill>
              </a:rPr>
              <a:t>[Kim+ ISCA 2014],</a:t>
            </a:r>
            <a:br>
              <a:rPr lang="en-US" sz="1800" dirty="0">
                <a:solidFill>
                  <a:schemeClr val="bg1">
                    <a:lumMod val="50000"/>
                  </a:schemeClr>
                </a:solidFill>
              </a:rPr>
            </a:br>
            <a:r>
              <a:rPr lang="en-US" sz="1800" dirty="0">
                <a:solidFill>
                  <a:schemeClr val="bg1">
                    <a:lumMod val="50000"/>
                  </a:schemeClr>
                </a:solidFill>
              </a:rPr>
              <a:t>[Liu+ ISCA 2013], [Mutlu IMW 2013], [Mutlu DATE 2017]</a:t>
            </a:r>
          </a:p>
          <a:p>
            <a:pPr lvl="1">
              <a:spcBef>
                <a:spcPts val="600"/>
              </a:spcBef>
            </a:pPr>
            <a:r>
              <a:rPr lang="en-US" b="1" dirty="0">
                <a:solidFill>
                  <a:srgbClr val="C00000"/>
                </a:solidFill>
              </a:rPr>
              <a:t>Difficult to significantly improve capacity, energy</a:t>
            </a:r>
            <a:endParaRPr lang="en-US" dirty="0">
              <a:solidFill>
                <a:srgbClr val="C00000"/>
              </a:solidFill>
            </a:endParaRPr>
          </a:p>
          <a:p>
            <a:pPr>
              <a:spcBef>
                <a:spcPts val="1800"/>
              </a:spcBef>
            </a:pPr>
            <a:r>
              <a:rPr lang="en-US" b="1" dirty="0">
                <a:solidFill>
                  <a:srgbClr val="0066CC"/>
                </a:solidFill>
              </a:rPr>
              <a:t>Emerging memory technologies</a:t>
            </a:r>
            <a:r>
              <a:rPr lang="en-US" dirty="0"/>
              <a:t> are promising</a:t>
            </a:r>
          </a:p>
          <a:p>
            <a:endParaRPr lang="en-US" dirty="0"/>
          </a:p>
        </p:txBody>
      </p:sp>
      <p:graphicFrame>
        <p:nvGraphicFramePr>
          <p:cNvPr id="5" name="Table 4"/>
          <p:cNvGraphicFramePr>
            <a:graphicFrameLocks noGrp="1"/>
          </p:cNvGraphicFramePr>
          <p:nvPr>
            <p:extLst/>
          </p:nvPr>
        </p:nvGraphicFramePr>
        <p:xfrm>
          <a:off x="228600" y="3520440"/>
          <a:ext cx="8763000" cy="2804160"/>
        </p:xfrm>
        <a:graphic>
          <a:graphicData uri="http://schemas.openxmlformats.org/drawingml/2006/table">
            <a:tbl>
              <a:tblPr firstRow="1" bandRow="1">
                <a:tableStyleId>{5940675A-B579-460E-94D1-54222C63F5DA}</a:tableStyleId>
              </a:tblPr>
              <a:tblGrid>
                <a:gridCol w="3810000">
                  <a:extLst>
                    <a:ext uri="{9D8B030D-6E8A-4147-A177-3AD203B41FA5}">
                      <a16:colId xmlns:a16="http://schemas.microsoft.com/office/drawing/2014/main" val="20000"/>
                    </a:ext>
                  </a:extLst>
                </a:gridCol>
                <a:gridCol w="22098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348687">
                <a:tc>
                  <a:txBody>
                    <a:bodyPr/>
                    <a:lstStyle/>
                    <a:p>
                      <a:r>
                        <a:rPr lang="en-US" sz="2000" b="1" dirty="0"/>
                        <a:t>3D-Stacked DRAM</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pPr algn="ctr"/>
                      <a:r>
                        <a:rPr lang="en-US" sz="2000" dirty="0">
                          <a:solidFill>
                            <a:schemeClr val="accent6"/>
                          </a:solidFill>
                        </a:rPr>
                        <a:t>higher bandwidth</a:t>
                      </a:r>
                      <a:endParaRPr lang="en-US" sz="2000" b="0" dirty="0">
                        <a:solidFill>
                          <a:schemeClr val="accent6"/>
                        </a:solidFill>
                      </a:endParaRPr>
                    </a:p>
                  </a:txBody>
                  <a:tcPr anchor="ctr">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tcPr>
                </a:tc>
                <a:tc>
                  <a:txBody>
                    <a:bodyPr/>
                    <a:lstStyle/>
                    <a:p>
                      <a:pPr algn="ctr"/>
                      <a:r>
                        <a:rPr lang="en-US" sz="2000" dirty="0">
                          <a:solidFill>
                            <a:srgbClr val="C00000"/>
                          </a:solidFill>
                        </a:rPr>
                        <a:t>smaller capacity</a:t>
                      </a:r>
                      <a:endParaRPr lang="en-US" sz="2000" b="0" dirty="0">
                        <a:solidFill>
                          <a:srgbClr val="C00000"/>
                        </a:solidFill>
                      </a:endParaRPr>
                    </a:p>
                  </a:txBody>
                  <a:tcPr anchor="ctr">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0"/>
                  </a:ext>
                </a:extLst>
              </a:tr>
              <a:tr h="320039">
                <a:tc>
                  <a:txBody>
                    <a:bodyPr/>
                    <a:lstStyle/>
                    <a:p>
                      <a:r>
                        <a:rPr lang="en-US" sz="2000" b="1" dirty="0"/>
                        <a:t>Reduced-Latency DRAM</a:t>
                      </a:r>
                      <a:br>
                        <a:rPr lang="en-US" sz="2000" b="1" dirty="0"/>
                      </a:br>
                      <a:r>
                        <a:rPr lang="en-US" sz="2000" b="0" dirty="0"/>
                        <a:t>(e.g., RLDRAM, TL-DRAM</a:t>
                      </a:r>
                      <a:r>
                        <a:rPr lang="en-US" sz="2000" b="0" baseline="0" dirty="0"/>
                        <a:t>)</a:t>
                      </a:r>
                      <a:endParaRPr lang="en-US" sz="2000" b="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tc>
                  <a:txBody>
                    <a:bodyPr/>
                    <a:lstStyle/>
                    <a:p>
                      <a:pPr algn="ctr"/>
                      <a:r>
                        <a:rPr lang="en-US" sz="2000" dirty="0">
                          <a:solidFill>
                            <a:schemeClr val="accent6"/>
                          </a:solidFill>
                        </a:rPr>
                        <a:t>lower latency</a:t>
                      </a:r>
                    </a:p>
                  </a:txBody>
                  <a:tcPr anchor="ctr">
                    <a:lnL w="38100" cap="flat" cmpd="sng" algn="ctr">
                      <a:solidFill>
                        <a:schemeClr val="tx1"/>
                      </a:solidFill>
                      <a:prstDash val="solid"/>
                      <a:round/>
                      <a:headEnd type="none" w="med" len="med"/>
                      <a:tailEnd type="none" w="med" len="med"/>
                    </a:lnL>
                  </a:tcPr>
                </a:tc>
                <a:tc>
                  <a:txBody>
                    <a:bodyPr/>
                    <a:lstStyle/>
                    <a:p>
                      <a:pPr algn="ctr"/>
                      <a:r>
                        <a:rPr lang="en-US" sz="2000" dirty="0">
                          <a:solidFill>
                            <a:srgbClr val="C00000"/>
                          </a:solidFill>
                        </a:rPr>
                        <a:t>higher cost</a:t>
                      </a:r>
                    </a:p>
                  </a:txBody>
                  <a:tcPr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1"/>
                  </a:ext>
                </a:extLst>
              </a:tr>
              <a:tr h="348687">
                <a:tc>
                  <a:txBody>
                    <a:bodyPr/>
                    <a:lstStyle/>
                    <a:p>
                      <a:r>
                        <a:rPr lang="en-US" sz="2000" b="1" dirty="0"/>
                        <a:t>Low-Power DRAM</a:t>
                      </a:r>
                      <a:br>
                        <a:rPr lang="en-US" sz="2000" b="1" dirty="0"/>
                      </a:br>
                      <a:r>
                        <a:rPr lang="en-US" sz="2000" b="0" dirty="0"/>
                        <a:t>(e.g.,</a:t>
                      </a:r>
                      <a:r>
                        <a:rPr lang="en-US" sz="2000" b="0" baseline="0" dirty="0"/>
                        <a:t> LPDDR3, LPDDR4)</a:t>
                      </a:r>
                      <a:endParaRPr lang="en-US" sz="2000" b="1"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tc>
                  <a:txBody>
                    <a:bodyPr/>
                    <a:lstStyle/>
                    <a:p>
                      <a:pPr algn="ctr"/>
                      <a:r>
                        <a:rPr lang="en-US" sz="2000" dirty="0">
                          <a:solidFill>
                            <a:schemeClr val="accent6"/>
                          </a:solidFill>
                        </a:rPr>
                        <a:t>lower power</a:t>
                      </a:r>
                    </a:p>
                  </a:txBody>
                  <a:tcPr anchor="ctr">
                    <a:lnL w="38100" cap="flat" cmpd="sng" algn="ctr">
                      <a:solidFill>
                        <a:schemeClr val="tx1"/>
                      </a:solidFill>
                      <a:prstDash val="solid"/>
                      <a:round/>
                      <a:headEnd type="none" w="med" len="med"/>
                      <a:tailEnd type="none" w="med" len="med"/>
                    </a:lnL>
                  </a:tcPr>
                </a:tc>
                <a:tc>
                  <a:txBody>
                    <a:bodyPr/>
                    <a:lstStyle/>
                    <a:p>
                      <a:pPr algn="ctr"/>
                      <a:r>
                        <a:rPr lang="en-US" sz="2000" dirty="0">
                          <a:solidFill>
                            <a:srgbClr val="C00000"/>
                          </a:solidFill>
                        </a:rPr>
                        <a:t>higher latency</a:t>
                      </a:r>
                    </a:p>
                    <a:p>
                      <a:pPr algn="ctr"/>
                      <a:r>
                        <a:rPr lang="en-US" sz="2000" dirty="0">
                          <a:solidFill>
                            <a:srgbClr val="C00000"/>
                          </a:solidFill>
                        </a:rPr>
                        <a:t>higher cost</a:t>
                      </a:r>
                    </a:p>
                  </a:txBody>
                  <a:tcPr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2"/>
                  </a:ext>
                </a:extLst>
              </a:tr>
              <a:tr h="971593">
                <a:tc>
                  <a:txBody>
                    <a:bodyPr/>
                    <a:lstStyle/>
                    <a:p>
                      <a:r>
                        <a:rPr lang="en-US" sz="2000" b="1" dirty="0"/>
                        <a:t>Non-Volatile Memory</a:t>
                      </a:r>
                      <a:r>
                        <a:rPr lang="en-US" sz="2000" b="1" baseline="0" dirty="0"/>
                        <a:t> (NVM) </a:t>
                      </a:r>
                      <a:r>
                        <a:rPr lang="en-US" sz="2000" b="0" baseline="0" dirty="0"/>
                        <a:t>(e.g., PCM, STTRAM, ReRAM, 3D </a:t>
                      </a:r>
                      <a:r>
                        <a:rPr lang="en-US" sz="2000" b="0" baseline="0" dirty="0" err="1"/>
                        <a:t>Xpoint</a:t>
                      </a:r>
                      <a:r>
                        <a:rPr lang="en-US" sz="2000" b="0" baseline="0" dirty="0"/>
                        <a:t>)</a:t>
                      </a:r>
                      <a:endParaRPr lang="en-US" sz="2000" b="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pPr algn="ctr"/>
                      <a:r>
                        <a:rPr lang="en-US" sz="2000" dirty="0">
                          <a:solidFill>
                            <a:schemeClr val="accent6"/>
                          </a:solidFill>
                        </a:rPr>
                        <a:t>larger capacity</a:t>
                      </a:r>
                    </a:p>
                  </a:txBody>
                  <a:tcPr anchor="ctr">
                    <a:lnL w="381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pPr algn="ctr"/>
                      <a:r>
                        <a:rPr lang="en-US" sz="2000" dirty="0">
                          <a:solidFill>
                            <a:srgbClr val="C00000"/>
                          </a:solidFill>
                        </a:rPr>
                        <a:t>higher latency</a:t>
                      </a:r>
                      <a:br>
                        <a:rPr lang="en-US" sz="2000" dirty="0">
                          <a:solidFill>
                            <a:srgbClr val="C00000"/>
                          </a:solidFill>
                        </a:rPr>
                      </a:br>
                      <a:r>
                        <a:rPr lang="en-US" sz="2000" dirty="0">
                          <a:solidFill>
                            <a:srgbClr val="C00000"/>
                          </a:solidFill>
                        </a:rPr>
                        <a:t>higher dynamic</a:t>
                      </a:r>
                      <a:r>
                        <a:rPr lang="en-US" sz="2000" baseline="0" dirty="0">
                          <a:solidFill>
                            <a:srgbClr val="C00000"/>
                          </a:solidFill>
                        </a:rPr>
                        <a:t> </a:t>
                      </a:r>
                      <a:r>
                        <a:rPr lang="en-US" sz="2000" dirty="0">
                          <a:solidFill>
                            <a:srgbClr val="C00000"/>
                          </a:solidFill>
                        </a:rPr>
                        <a:t>power lower endurance</a:t>
                      </a:r>
                    </a:p>
                  </a:txBody>
                  <a:tcPr anchor="ctr">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6" name="TextBox 5"/>
          <p:cNvSpPr txBox="1"/>
          <p:nvPr/>
        </p:nvSpPr>
        <p:spPr>
          <a:xfrm>
            <a:off x="304800" y="3556517"/>
            <a:ext cx="2514600" cy="320040"/>
          </a:xfrm>
          <a:prstGeom prst="rect">
            <a:avLst/>
          </a:prstGeom>
          <a:solidFill>
            <a:schemeClr val="bg1"/>
          </a:solidFill>
        </p:spPr>
        <p:txBody>
          <a:bodyPr wrap="square" rtlCol="0">
            <a:spAutoFit/>
          </a:bodyPr>
          <a:lstStyle/>
          <a:p>
            <a:endParaRPr lang="en-US"/>
          </a:p>
        </p:txBody>
      </p:sp>
      <p:sp>
        <p:nvSpPr>
          <p:cNvPr id="19" name="TextBox 18"/>
          <p:cNvSpPr txBox="1"/>
          <p:nvPr/>
        </p:nvSpPr>
        <p:spPr>
          <a:xfrm>
            <a:off x="4114800" y="3556517"/>
            <a:ext cx="2100804" cy="320040"/>
          </a:xfrm>
          <a:prstGeom prst="rect">
            <a:avLst/>
          </a:prstGeom>
          <a:solidFill>
            <a:schemeClr val="bg1"/>
          </a:solidFill>
        </p:spPr>
        <p:txBody>
          <a:bodyPr wrap="square" rtlCol="0">
            <a:spAutoFit/>
          </a:bodyPr>
          <a:lstStyle/>
          <a:p>
            <a:endParaRPr lang="en-US"/>
          </a:p>
        </p:txBody>
      </p:sp>
      <p:sp>
        <p:nvSpPr>
          <p:cNvPr id="20" name="TextBox 19"/>
          <p:cNvSpPr txBox="1"/>
          <p:nvPr/>
        </p:nvSpPr>
        <p:spPr>
          <a:xfrm>
            <a:off x="6324600" y="3556517"/>
            <a:ext cx="2514600" cy="320040"/>
          </a:xfrm>
          <a:prstGeom prst="rect">
            <a:avLst/>
          </a:prstGeom>
          <a:solidFill>
            <a:schemeClr val="bg1"/>
          </a:solidFill>
        </p:spPr>
        <p:txBody>
          <a:bodyPr wrap="square" rtlCol="0">
            <a:spAutoFit/>
          </a:bodyPr>
          <a:lstStyle/>
          <a:p>
            <a:endParaRPr lang="en-US" dirty="0"/>
          </a:p>
        </p:txBody>
      </p:sp>
      <p:sp>
        <p:nvSpPr>
          <p:cNvPr id="21" name="TextBox 20"/>
          <p:cNvSpPr txBox="1"/>
          <p:nvPr/>
        </p:nvSpPr>
        <p:spPr>
          <a:xfrm>
            <a:off x="270986" y="3942755"/>
            <a:ext cx="3310414" cy="640080"/>
          </a:xfrm>
          <a:prstGeom prst="rect">
            <a:avLst/>
          </a:prstGeom>
          <a:solidFill>
            <a:schemeClr val="bg1"/>
          </a:solidFill>
        </p:spPr>
        <p:txBody>
          <a:bodyPr wrap="square" rtlCol="0">
            <a:spAutoFit/>
          </a:bodyPr>
          <a:lstStyle/>
          <a:p>
            <a:endParaRPr lang="en-US"/>
          </a:p>
        </p:txBody>
      </p:sp>
      <p:sp>
        <p:nvSpPr>
          <p:cNvPr id="22" name="TextBox 21"/>
          <p:cNvSpPr txBox="1">
            <a:spLocks/>
          </p:cNvSpPr>
          <p:nvPr/>
        </p:nvSpPr>
        <p:spPr>
          <a:xfrm>
            <a:off x="4114800" y="4066512"/>
            <a:ext cx="2024604" cy="365760"/>
          </a:xfrm>
          <a:prstGeom prst="rect">
            <a:avLst/>
          </a:prstGeom>
          <a:solidFill>
            <a:schemeClr val="bg1"/>
          </a:solidFill>
        </p:spPr>
        <p:txBody>
          <a:bodyPr wrap="square" rtlCol="0">
            <a:spAutoFit/>
          </a:bodyPr>
          <a:lstStyle/>
          <a:p>
            <a:endParaRPr lang="en-US"/>
          </a:p>
        </p:txBody>
      </p:sp>
      <p:sp>
        <p:nvSpPr>
          <p:cNvPr id="23" name="TextBox 22"/>
          <p:cNvSpPr txBox="1"/>
          <p:nvPr/>
        </p:nvSpPr>
        <p:spPr>
          <a:xfrm>
            <a:off x="6343891" y="3948541"/>
            <a:ext cx="2571508" cy="598619"/>
          </a:xfrm>
          <a:prstGeom prst="rect">
            <a:avLst/>
          </a:prstGeom>
          <a:solidFill>
            <a:schemeClr val="bg1"/>
          </a:solidFill>
        </p:spPr>
        <p:txBody>
          <a:bodyPr wrap="square" rtlCol="0">
            <a:spAutoFit/>
          </a:bodyPr>
          <a:lstStyle/>
          <a:p>
            <a:endParaRPr lang="en-US"/>
          </a:p>
        </p:txBody>
      </p:sp>
      <p:sp>
        <p:nvSpPr>
          <p:cNvPr id="24" name="TextBox 23"/>
          <p:cNvSpPr txBox="1"/>
          <p:nvPr/>
        </p:nvSpPr>
        <p:spPr>
          <a:xfrm>
            <a:off x="304800" y="4690137"/>
            <a:ext cx="3124200" cy="605992"/>
          </a:xfrm>
          <a:prstGeom prst="rect">
            <a:avLst/>
          </a:prstGeom>
          <a:solidFill>
            <a:schemeClr val="bg1"/>
          </a:solidFill>
        </p:spPr>
        <p:txBody>
          <a:bodyPr wrap="square" rtlCol="0">
            <a:spAutoFit/>
          </a:bodyPr>
          <a:lstStyle/>
          <a:p>
            <a:endParaRPr lang="en-US"/>
          </a:p>
        </p:txBody>
      </p:sp>
      <p:sp>
        <p:nvSpPr>
          <p:cNvPr id="25" name="TextBox 24"/>
          <p:cNvSpPr txBox="1"/>
          <p:nvPr/>
        </p:nvSpPr>
        <p:spPr>
          <a:xfrm>
            <a:off x="4127665" y="4864201"/>
            <a:ext cx="2100804" cy="320040"/>
          </a:xfrm>
          <a:prstGeom prst="rect">
            <a:avLst/>
          </a:prstGeom>
          <a:solidFill>
            <a:schemeClr val="bg1"/>
          </a:solidFill>
        </p:spPr>
        <p:txBody>
          <a:bodyPr wrap="square" rtlCol="0">
            <a:spAutoFit/>
          </a:bodyPr>
          <a:lstStyle/>
          <a:p>
            <a:endParaRPr lang="en-US"/>
          </a:p>
        </p:txBody>
      </p:sp>
      <p:sp>
        <p:nvSpPr>
          <p:cNvPr id="26" name="TextBox 25"/>
          <p:cNvSpPr txBox="1">
            <a:spLocks/>
          </p:cNvSpPr>
          <p:nvPr/>
        </p:nvSpPr>
        <p:spPr>
          <a:xfrm>
            <a:off x="6324599" y="4656928"/>
            <a:ext cx="2590799" cy="640080"/>
          </a:xfrm>
          <a:prstGeom prst="rect">
            <a:avLst/>
          </a:prstGeom>
          <a:solidFill>
            <a:schemeClr val="bg1"/>
          </a:solidFill>
        </p:spPr>
        <p:txBody>
          <a:bodyPr wrap="square" rtlCol="0">
            <a:spAutoFit/>
          </a:bodyPr>
          <a:lstStyle/>
          <a:p>
            <a:endParaRPr lang="en-US"/>
          </a:p>
        </p:txBody>
      </p:sp>
      <p:sp>
        <p:nvSpPr>
          <p:cNvPr id="27" name="TextBox 26"/>
          <p:cNvSpPr txBox="1"/>
          <p:nvPr/>
        </p:nvSpPr>
        <p:spPr>
          <a:xfrm>
            <a:off x="255345" y="5344835"/>
            <a:ext cx="3665329" cy="950976"/>
          </a:xfrm>
          <a:prstGeom prst="rect">
            <a:avLst/>
          </a:prstGeom>
          <a:solidFill>
            <a:schemeClr val="bg1"/>
          </a:solidFill>
        </p:spPr>
        <p:txBody>
          <a:bodyPr wrap="square" rtlCol="0">
            <a:spAutoFit/>
          </a:bodyPr>
          <a:lstStyle/>
          <a:p>
            <a:endParaRPr lang="en-US"/>
          </a:p>
        </p:txBody>
      </p:sp>
      <p:sp>
        <p:nvSpPr>
          <p:cNvPr id="28" name="TextBox 27"/>
          <p:cNvSpPr txBox="1"/>
          <p:nvPr/>
        </p:nvSpPr>
        <p:spPr>
          <a:xfrm>
            <a:off x="4114800" y="5687538"/>
            <a:ext cx="2100804" cy="320040"/>
          </a:xfrm>
          <a:prstGeom prst="rect">
            <a:avLst/>
          </a:prstGeom>
          <a:solidFill>
            <a:schemeClr val="bg1"/>
          </a:solidFill>
        </p:spPr>
        <p:txBody>
          <a:bodyPr wrap="square" rtlCol="0">
            <a:spAutoFit/>
          </a:bodyPr>
          <a:lstStyle/>
          <a:p>
            <a:endParaRPr lang="en-US"/>
          </a:p>
        </p:txBody>
      </p:sp>
      <p:sp>
        <p:nvSpPr>
          <p:cNvPr id="29" name="TextBox 28"/>
          <p:cNvSpPr txBox="1"/>
          <p:nvPr/>
        </p:nvSpPr>
        <p:spPr>
          <a:xfrm>
            <a:off x="6300733" y="5410719"/>
            <a:ext cx="2598517" cy="873679"/>
          </a:xfrm>
          <a:prstGeom prst="rect">
            <a:avLst/>
          </a:prstGeom>
          <a:solidFill>
            <a:schemeClr val="bg1"/>
          </a:solidFill>
        </p:spPr>
        <p:txBody>
          <a:bodyPr wrap="square" rtlCol="0">
            <a:spAutoFit/>
          </a:bodyPr>
          <a:lstStyle/>
          <a:p>
            <a:endParaRPr lang="en-US"/>
          </a:p>
        </p:txBody>
      </p:sp>
      <p:sp>
        <p:nvSpPr>
          <p:cNvPr id="7" name="Slide Number Placeholder 6"/>
          <p:cNvSpPr>
            <a:spLocks noGrp="1"/>
          </p:cNvSpPr>
          <p:nvPr>
            <p:ph type="sldNum" sz="quarter" idx="11"/>
          </p:nvPr>
        </p:nvSpPr>
        <p:spPr/>
        <p:txBody>
          <a:bodyPr/>
          <a:lstStyle/>
          <a:p>
            <a:fld id="{323594FA-E141-4234-AE05-360401972BE7}" type="slidenum">
              <a:rPr lang="en-US" altLang="en-US" smtClean="0"/>
              <a:pPr/>
              <a:t>18</a:t>
            </a:fld>
            <a:endParaRPr lang="en-US" altLang="en-US"/>
          </a:p>
        </p:txBody>
      </p:sp>
    </p:spTree>
    <p:extLst>
      <p:ext uri="{BB962C8B-B14F-4D97-AF65-F5344CB8AC3E}">
        <p14:creationId xmlns:p14="http://schemas.microsoft.com/office/powerpoint/2010/main" val="8031860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0" nodeType="clickEffect">
                                  <p:stCondLst>
                                    <p:cond delay="0"/>
                                  </p:stCondLst>
                                  <p:childTnLst>
                                    <p:set>
                                      <p:cBhvr>
                                        <p:cTn id="24" dur="1" fill="hold">
                                          <p:stCondLst>
                                            <p:cond delay="0"/>
                                          </p:stCondLst>
                                        </p:cTn>
                                        <p:tgtEl>
                                          <p:spTgt spid="19"/>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0" nodeType="clickEffect">
                                  <p:stCondLst>
                                    <p:cond delay="0"/>
                                  </p:stCondLst>
                                  <p:childTnLst>
                                    <p:set>
                                      <p:cBhvr>
                                        <p:cTn id="28" dur="1" fill="hold">
                                          <p:stCondLst>
                                            <p:cond delay="0"/>
                                          </p:stCondLst>
                                        </p:cTn>
                                        <p:tgtEl>
                                          <p:spTgt spid="21"/>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grpId="0" nodeType="clickEffect">
                                  <p:stCondLst>
                                    <p:cond delay="0"/>
                                  </p:stCondLst>
                                  <p:childTnLst>
                                    <p:set>
                                      <p:cBhvr>
                                        <p:cTn id="32" dur="1" fill="hold">
                                          <p:stCondLst>
                                            <p:cond delay="0"/>
                                          </p:stCondLst>
                                        </p:cTn>
                                        <p:tgtEl>
                                          <p:spTgt spid="22"/>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grpId="0" nodeType="clickEffect">
                                  <p:stCondLst>
                                    <p:cond delay="0"/>
                                  </p:stCondLst>
                                  <p:childTnLst>
                                    <p:set>
                                      <p:cBhvr>
                                        <p:cTn id="40" dur="1" fill="hold">
                                          <p:stCondLst>
                                            <p:cond delay="0"/>
                                          </p:stCondLst>
                                        </p:cTn>
                                        <p:tgtEl>
                                          <p:spTgt spid="25"/>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grpId="0" nodeType="clickEffect">
                                  <p:stCondLst>
                                    <p:cond delay="0"/>
                                  </p:stCondLst>
                                  <p:childTnLst>
                                    <p:set>
                                      <p:cBhvr>
                                        <p:cTn id="44" dur="1" fill="hold">
                                          <p:stCondLst>
                                            <p:cond delay="0"/>
                                          </p:stCondLst>
                                        </p:cTn>
                                        <p:tgtEl>
                                          <p:spTgt spid="27"/>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1" presetClass="exit" presetSubtype="0" fill="hold" grpId="0" nodeType="clickEffect">
                                  <p:stCondLst>
                                    <p:cond delay="0"/>
                                  </p:stCondLst>
                                  <p:childTnLst>
                                    <p:set>
                                      <p:cBhvr>
                                        <p:cTn id="48" dur="1" fill="hold">
                                          <p:stCondLst>
                                            <p:cond delay="0"/>
                                          </p:stCondLst>
                                        </p:cTn>
                                        <p:tgtEl>
                                          <p:spTgt spid="28"/>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1" presetClass="exit" presetSubtype="0" fill="hold" grpId="0" nodeType="clickEffect">
                                  <p:stCondLst>
                                    <p:cond delay="0"/>
                                  </p:stCondLst>
                                  <p:childTnLst>
                                    <p:set>
                                      <p:cBhvr>
                                        <p:cTn id="52" dur="1" fill="hold">
                                          <p:stCondLst>
                                            <p:cond delay="0"/>
                                          </p:stCondLst>
                                        </p:cTn>
                                        <p:tgtEl>
                                          <p:spTgt spid="20"/>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1" presetClass="exit" presetSubtype="0" fill="hold" grpId="0" nodeType="clickEffect">
                                  <p:stCondLst>
                                    <p:cond delay="0"/>
                                  </p:stCondLst>
                                  <p:childTnLst>
                                    <p:set>
                                      <p:cBhvr>
                                        <p:cTn id="56" dur="1" fill="hold">
                                          <p:stCondLst>
                                            <p:cond delay="0"/>
                                          </p:stCondLst>
                                        </p:cTn>
                                        <p:tgtEl>
                                          <p:spTgt spid="23"/>
                                        </p:tgtEl>
                                        <p:attrNameLst>
                                          <p:attrName>style.visibility</p:attrName>
                                        </p:attrNameLst>
                                      </p:cBhvr>
                                      <p:to>
                                        <p:strVal val="hidden"/>
                                      </p:to>
                                    </p:set>
                                  </p:childTnLst>
                                </p:cTn>
                              </p:par>
                            </p:childTnLst>
                          </p:cTn>
                        </p:par>
                      </p:childTnLst>
                    </p:cTn>
                  </p:par>
                  <p:par>
                    <p:cTn id="57" fill="hold">
                      <p:stCondLst>
                        <p:cond delay="indefinite"/>
                      </p:stCondLst>
                      <p:childTnLst>
                        <p:par>
                          <p:cTn id="58" fill="hold">
                            <p:stCondLst>
                              <p:cond delay="0"/>
                            </p:stCondLst>
                            <p:childTnLst>
                              <p:par>
                                <p:cTn id="59" presetID="1" presetClass="exit" presetSubtype="0" fill="hold" grpId="0" nodeType="clickEffect">
                                  <p:stCondLst>
                                    <p:cond delay="0"/>
                                  </p:stCondLst>
                                  <p:childTnLst>
                                    <p:set>
                                      <p:cBhvr>
                                        <p:cTn id="60" dur="1" fill="hold">
                                          <p:stCondLst>
                                            <p:cond delay="0"/>
                                          </p:stCondLst>
                                        </p:cTn>
                                        <p:tgtEl>
                                          <p:spTgt spid="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(V)</a:t>
            </a:r>
            <a:endParaRPr lang="en-US" dirty="0"/>
          </a:p>
        </p:txBody>
      </p:sp>
      <p:sp>
        <p:nvSpPr>
          <p:cNvPr id="3" name="Content Placeholder 2"/>
          <p:cNvSpPr>
            <a:spLocks noGrp="1"/>
          </p:cNvSpPr>
          <p:nvPr>
            <p:ph idx="1"/>
          </p:nvPr>
        </p:nvSpPr>
        <p:spPr>
          <a:xfrm>
            <a:off x="228600" y="908721"/>
            <a:ext cx="8763000" cy="5339680"/>
          </a:xfrm>
        </p:spPr>
        <p:txBody>
          <a:bodyPr/>
          <a:lstStyle/>
          <a:p>
            <a:r>
              <a:rPr lang="en-US" dirty="0"/>
              <a:t>DRAM scaling has already become increasingly difficult</a:t>
            </a:r>
          </a:p>
          <a:p>
            <a:pPr lvl="1">
              <a:spcBef>
                <a:spcPts val="600"/>
              </a:spcBef>
            </a:pPr>
            <a:r>
              <a:rPr lang="en-US" dirty="0"/>
              <a:t>Increasing cell leakage current, reduced cell reliability, increasing manufacturing difficulties </a:t>
            </a:r>
            <a:r>
              <a:rPr lang="en-US" sz="1800" dirty="0">
                <a:solidFill>
                  <a:schemeClr val="bg1">
                    <a:lumMod val="50000"/>
                  </a:schemeClr>
                </a:solidFill>
              </a:rPr>
              <a:t>[Kim+ ISCA 2014],</a:t>
            </a:r>
            <a:br>
              <a:rPr lang="en-US" sz="1800" dirty="0">
                <a:solidFill>
                  <a:schemeClr val="bg1">
                    <a:lumMod val="50000"/>
                  </a:schemeClr>
                </a:solidFill>
              </a:rPr>
            </a:br>
            <a:r>
              <a:rPr lang="en-US" sz="1800" dirty="0">
                <a:solidFill>
                  <a:schemeClr val="bg1">
                    <a:lumMod val="50000"/>
                  </a:schemeClr>
                </a:solidFill>
              </a:rPr>
              <a:t>[Liu+ ISCA 2013], [Mutlu IMW 2013], [Mutlu DATE 2017]</a:t>
            </a:r>
          </a:p>
          <a:p>
            <a:pPr lvl="1">
              <a:spcBef>
                <a:spcPts val="600"/>
              </a:spcBef>
            </a:pPr>
            <a:r>
              <a:rPr lang="en-US" b="1" dirty="0">
                <a:solidFill>
                  <a:srgbClr val="C00000"/>
                </a:solidFill>
              </a:rPr>
              <a:t>Difficult to significantly improve capacity, energy</a:t>
            </a:r>
            <a:endParaRPr lang="en-US" dirty="0">
              <a:solidFill>
                <a:srgbClr val="C00000"/>
              </a:solidFill>
            </a:endParaRPr>
          </a:p>
          <a:p>
            <a:pPr>
              <a:spcBef>
                <a:spcPts val="1800"/>
              </a:spcBef>
            </a:pPr>
            <a:r>
              <a:rPr lang="en-US" b="1" dirty="0">
                <a:solidFill>
                  <a:srgbClr val="0066CC"/>
                </a:solidFill>
              </a:rPr>
              <a:t>Emerging memory technologies</a:t>
            </a:r>
            <a:r>
              <a:rPr lang="en-US" dirty="0"/>
              <a:t> are promising</a:t>
            </a:r>
          </a:p>
          <a:p>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1125708032"/>
              </p:ext>
            </p:extLst>
          </p:nvPr>
        </p:nvGraphicFramePr>
        <p:xfrm>
          <a:off x="156592" y="3520440"/>
          <a:ext cx="8879904" cy="2804160"/>
        </p:xfrm>
        <a:graphic>
          <a:graphicData uri="http://schemas.openxmlformats.org/drawingml/2006/table">
            <a:tbl>
              <a:tblPr firstRow="1" bandRow="1">
                <a:tableStyleId>{5940675A-B579-460E-94D1-54222C63F5DA}</a:tableStyleId>
              </a:tblPr>
              <a:tblGrid>
                <a:gridCol w="3911352">
                  <a:extLst>
                    <a:ext uri="{9D8B030D-6E8A-4147-A177-3AD203B41FA5}">
                      <a16:colId xmlns:a16="http://schemas.microsoft.com/office/drawing/2014/main" val="20000"/>
                    </a:ext>
                  </a:extLst>
                </a:gridCol>
                <a:gridCol w="2232248">
                  <a:extLst>
                    <a:ext uri="{9D8B030D-6E8A-4147-A177-3AD203B41FA5}">
                      <a16:colId xmlns:a16="http://schemas.microsoft.com/office/drawing/2014/main" val="20001"/>
                    </a:ext>
                  </a:extLst>
                </a:gridCol>
                <a:gridCol w="2736304">
                  <a:extLst>
                    <a:ext uri="{9D8B030D-6E8A-4147-A177-3AD203B41FA5}">
                      <a16:colId xmlns:a16="http://schemas.microsoft.com/office/drawing/2014/main" val="20002"/>
                    </a:ext>
                  </a:extLst>
                </a:gridCol>
              </a:tblGrid>
              <a:tr h="348687">
                <a:tc>
                  <a:txBody>
                    <a:bodyPr/>
                    <a:lstStyle/>
                    <a:p>
                      <a:r>
                        <a:rPr lang="en-US" sz="2000" b="1" dirty="0"/>
                        <a:t>3D-Stacked DRAM</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pPr algn="ctr"/>
                      <a:r>
                        <a:rPr lang="en-US" sz="2000" dirty="0">
                          <a:solidFill>
                            <a:schemeClr val="accent6"/>
                          </a:solidFill>
                        </a:rPr>
                        <a:t>higher bandwidth</a:t>
                      </a:r>
                      <a:endParaRPr lang="en-US" sz="2000" b="0" dirty="0">
                        <a:solidFill>
                          <a:schemeClr val="accent6"/>
                        </a:solidFill>
                      </a:endParaRPr>
                    </a:p>
                  </a:txBody>
                  <a:tcPr anchor="ctr">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tcPr>
                </a:tc>
                <a:tc>
                  <a:txBody>
                    <a:bodyPr/>
                    <a:lstStyle/>
                    <a:p>
                      <a:pPr algn="ctr"/>
                      <a:r>
                        <a:rPr lang="en-US" sz="2000" dirty="0">
                          <a:solidFill>
                            <a:srgbClr val="C00000"/>
                          </a:solidFill>
                        </a:rPr>
                        <a:t>smaller capacity</a:t>
                      </a:r>
                      <a:endParaRPr lang="en-US" sz="2000" b="0" dirty="0">
                        <a:solidFill>
                          <a:srgbClr val="C00000"/>
                        </a:solidFill>
                      </a:endParaRPr>
                    </a:p>
                  </a:txBody>
                  <a:tcPr anchor="ctr">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0"/>
                  </a:ext>
                </a:extLst>
              </a:tr>
              <a:tr h="320039">
                <a:tc>
                  <a:txBody>
                    <a:bodyPr/>
                    <a:lstStyle/>
                    <a:p>
                      <a:r>
                        <a:rPr lang="en-US" sz="2000" b="1" dirty="0"/>
                        <a:t>Reduced-Latency DRAM</a:t>
                      </a:r>
                      <a:br>
                        <a:rPr lang="en-US" sz="2000" b="1" dirty="0"/>
                      </a:br>
                      <a:r>
                        <a:rPr lang="en-US" sz="2000" b="0" dirty="0"/>
                        <a:t>(e.g., RL/TL-DRAM, FLY-RAM</a:t>
                      </a:r>
                      <a:r>
                        <a:rPr lang="en-US" sz="2000" b="0" baseline="0" dirty="0"/>
                        <a:t>)</a:t>
                      </a:r>
                      <a:endParaRPr lang="en-US" sz="2000" b="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tc>
                  <a:txBody>
                    <a:bodyPr/>
                    <a:lstStyle/>
                    <a:p>
                      <a:pPr algn="ctr"/>
                      <a:r>
                        <a:rPr lang="en-US" sz="2000" dirty="0">
                          <a:solidFill>
                            <a:schemeClr val="accent6"/>
                          </a:solidFill>
                        </a:rPr>
                        <a:t>lower latency</a:t>
                      </a:r>
                    </a:p>
                  </a:txBody>
                  <a:tcPr anchor="ctr">
                    <a:lnL w="38100" cap="flat" cmpd="sng" algn="ctr">
                      <a:solidFill>
                        <a:schemeClr val="tx1"/>
                      </a:solidFill>
                      <a:prstDash val="solid"/>
                      <a:round/>
                      <a:headEnd type="none" w="med" len="med"/>
                      <a:tailEnd type="none" w="med" len="med"/>
                    </a:lnL>
                  </a:tcPr>
                </a:tc>
                <a:tc>
                  <a:txBody>
                    <a:bodyPr/>
                    <a:lstStyle/>
                    <a:p>
                      <a:pPr algn="ctr"/>
                      <a:r>
                        <a:rPr lang="en-US" sz="2000" dirty="0">
                          <a:solidFill>
                            <a:srgbClr val="C00000"/>
                          </a:solidFill>
                        </a:rPr>
                        <a:t>higher cost</a:t>
                      </a:r>
                    </a:p>
                  </a:txBody>
                  <a:tcPr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1"/>
                  </a:ext>
                </a:extLst>
              </a:tr>
              <a:tr h="348687">
                <a:tc>
                  <a:txBody>
                    <a:bodyPr/>
                    <a:lstStyle/>
                    <a:p>
                      <a:r>
                        <a:rPr lang="en-US" sz="2000" b="1" dirty="0"/>
                        <a:t>Low-Power DRAM</a:t>
                      </a:r>
                      <a:br>
                        <a:rPr lang="en-US" sz="2000" b="1" dirty="0"/>
                      </a:br>
                      <a:r>
                        <a:rPr lang="en-US" sz="2000" b="0" dirty="0"/>
                        <a:t>(e.g.,</a:t>
                      </a:r>
                      <a:r>
                        <a:rPr lang="en-US" sz="2000" b="0" baseline="0" dirty="0"/>
                        <a:t> LPDDR3, LPDDR4, Voltron)</a:t>
                      </a:r>
                      <a:endParaRPr lang="en-US" sz="2000" b="1"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tc>
                  <a:txBody>
                    <a:bodyPr/>
                    <a:lstStyle/>
                    <a:p>
                      <a:pPr algn="ctr"/>
                      <a:r>
                        <a:rPr lang="en-US" sz="2000" dirty="0">
                          <a:solidFill>
                            <a:schemeClr val="accent6"/>
                          </a:solidFill>
                        </a:rPr>
                        <a:t>lower power</a:t>
                      </a:r>
                    </a:p>
                  </a:txBody>
                  <a:tcPr anchor="ctr">
                    <a:lnL w="38100" cap="flat" cmpd="sng" algn="ctr">
                      <a:solidFill>
                        <a:schemeClr val="tx1"/>
                      </a:solidFill>
                      <a:prstDash val="solid"/>
                      <a:round/>
                      <a:headEnd type="none" w="med" len="med"/>
                      <a:tailEnd type="none" w="med" len="med"/>
                    </a:lnL>
                  </a:tcPr>
                </a:tc>
                <a:tc>
                  <a:txBody>
                    <a:bodyPr/>
                    <a:lstStyle/>
                    <a:p>
                      <a:pPr algn="ctr"/>
                      <a:r>
                        <a:rPr lang="en-US" sz="2000" dirty="0">
                          <a:solidFill>
                            <a:srgbClr val="C00000"/>
                          </a:solidFill>
                        </a:rPr>
                        <a:t>higher latency</a:t>
                      </a:r>
                    </a:p>
                    <a:p>
                      <a:pPr algn="ctr"/>
                      <a:r>
                        <a:rPr lang="en-US" sz="2000" dirty="0">
                          <a:solidFill>
                            <a:srgbClr val="C00000"/>
                          </a:solidFill>
                        </a:rPr>
                        <a:t>higher cost</a:t>
                      </a:r>
                    </a:p>
                  </a:txBody>
                  <a:tcPr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2"/>
                  </a:ext>
                </a:extLst>
              </a:tr>
              <a:tr h="971593">
                <a:tc>
                  <a:txBody>
                    <a:bodyPr/>
                    <a:lstStyle/>
                    <a:p>
                      <a:r>
                        <a:rPr lang="en-US" sz="2000" b="1" dirty="0"/>
                        <a:t>Non-Volatile Memory</a:t>
                      </a:r>
                      <a:r>
                        <a:rPr lang="en-US" sz="2000" b="1" baseline="0" dirty="0"/>
                        <a:t> (NVM) </a:t>
                      </a:r>
                      <a:r>
                        <a:rPr lang="en-US" sz="2000" b="0" baseline="0" dirty="0"/>
                        <a:t>(e.g., PCM, STTRAM, ReRAM, 3D </a:t>
                      </a:r>
                      <a:r>
                        <a:rPr lang="en-US" sz="2000" b="0" baseline="0" dirty="0" err="1"/>
                        <a:t>Xpoint</a:t>
                      </a:r>
                      <a:r>
                        <a:rPr lang="en-US" sz="2000" b="0" baseline="0" dirty="0"/>
                        <a:t>)</a:t>
                      </a:r>
                      <a:endParaRPr lang="en-US" sz="2000" b="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pPr algn="ctr"/>
                      <a:r>
                        <a:rPr lang="en-US" sz="2000" dirty="0">
                          <a:solidFill>
                            <a:schemeClr val="accent6"/>
                          </a:solidFill>
                        </a:rPr>
                        <a:t>larger capacity</a:t>
                      </a:r>
                    </a:p>
                  </a:txBody>
                  <a:tcPr anchor="ctr">
                    <a:lnL w="381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pPr algn="ctr"/>
                      <a:r>
                        <a:rPr lang="en-US" sz="2000" dirty="0">
                          <a:solidFill>
                            <a:srgbClr val="C00000"/>
                          </a:solidFill>
                        </a:rPr>
                        <a:t>higher latency</a:t>
                      </a:r>
                      <a:br>
                        <a:rPr lang="en-US" sz="2000" dirty="0">
                          <a:solidFill>
                            <a:srgbClr val="C00000"/>
                          </a:solidFill>
                        </a:rPr>
                      </a:br>
                      <a:r>
                        <a:rPr lang="en-US" sz="2000" dirty="0">
                          <a:solidFill>
                            <a:srgbClr val="C00000"/>
                          </a:solidFill>
                        </a:rPr>
                        <a:t>higher dynamic</a:t>
                      </a:r>
                      <a:r>
                        <a:rPr lang="en-US" sz="2000" baseline="0" dirty="0">
                          <a:solidFill>
                            <a:srgbClr val="C00000"/>
                          </a:solidFill>
                        </a:rPr>
                        <a:t> </a:t>
                      </a:r>
                      <a:r>
                        <a:rPr lang="en-US" sz="2000" dirty="0">
                          <a:solidFill>
                            <a:srgbClr val="C00000"/>
                          </a:solidFill>
                        </a:rPr>
                        <a:t>power lower endurance</a:t>
                      </a:r>
                    </a:p>
                  </a:txBody>
                  <a:tcPr anchor="ctr">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7" name="Slide Number Placeholder 6"/>
          <p:cNvSpPr>
            <a:spLocks noGrp="1"/>
          </p:cNvSpPr>
          <p:nvPr>
            <p:ph type="sldNum" sz="quarter" idx="11"/>
          </p:nvPr>
        </p:nvSpPr>
        <p:spPr/>
        <p:txBody>
          <a:bodyPr/>
          <a:lstStyle/>
          <a:p>
            <a:fld id="{323594FA-E141-4234-AE05-360401972BE7}" type="slidenum">
              <a:rPr lang="en-US" altLang="en-US" smtClean="0"/>
              <a:pPr/>
              <a:t>19</a:t>
            </a:fld>
            <a:endParaRPr lang="en-US" altLang="en-US"/>
          </a:p>
        </p:txBody>
      </p:sp>
    </p:spTree>
    <p:extLst>
      <p:ext uri="{BB962C8B-B14F-4D97-AF65-F5344CB8AC3E}">
        <p14:creationId xmlns:p14="http://schemas.microsoft.com/office/powerpoint/2010/main" val="1644718119"/>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Major Trend: Hybrid Main Memory</a:t>
            </a:r>
          </a:p>
        </p:txBody>
      </p:sp>
      <p:sp>
        <p:nvSpPr>
          <p:cNvPr id="3" name="Content Placeholder 2"/>
          <p:cNvSpPr>
            <a:spLocks noGrp="1"/>
          </p:cNvSpPr>
          <p:nvPr>
            <p:ph idx="1"/>
          </p:nvPr>
        </p:nvSpPr>
        <p:spPr>
          <a:xfrm>
            <a:off x="228600" y="1124744"/>
            <a:ext cx="8610600" cy="4807737"/>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endParaRPr lang="en-US" dirty="0"/>
          </a:p>
          <a:p>
            <a:pPr marL="0" indent="0">
              <a:buNone/>
            </a:pPr>
            <a:endParaRPr lang="en-US" dirty="0"/>
          </a:p>
          <a:p>
            <a:pPr marL="0" indent="0">
              <a:buNone/>
            </a:pPr>
            <a:r>
              <a:rPr lang="en-US" sz="1600" dirty="0"/>
              <a:t>Meza+, “</a:t>
            </a:r>
            <a:r>
              <a:rPr lang="en-US" sz="1600" dirty="0">
                <a:solidFill>
                  <a:srgbClr val="0000FF"/>
                </a:solidFill>
              </a:rPr>
              <a:t>Enabling Efficient and Scalable Hybrid Memories</a:t>
            </a:r>
            <a:r>
              <a:rPr lang="en-US" sz="1600" dirty="0"/>
              <a:t>,” IEEE Comp. Arch. Letters, 2012.</a:t>
            </a:r>
          </a:p>
          <a:p>
            <a:pPr marL="0" indent="0">
              <a:buNone/>
            </a:pPr>
            <a:r>
              <a:rPr lang="en-US" sz="1600" dirty="0"/>
              <a:t>Yoon+,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solidFill>
                  <a:schemeClr val="tx1"/>
                </a:solidFill>
              </a:rPr>
              <a:t>CPU</a:t>
            </a: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700" dirty="0">
                <a:solidFill>
                  <a:srgbClr val="000000"/>
                </a:solidFill>
              </a:rPr>
              <a:t>DRAMCtrl</a:t>
            </a: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006633">
                    <a:lumMod val="75000"/>
                  </a:srgbClr>
                </a:solidFill>
              </a:rPr>
              <a:t>Fast, </a:t>
            </a:r>
            <a:r>
              <a:rPr lang="en-US" b="1" dirty="0">
                <a:solidFill>
                  <a:srgbClr val="006633">
                    <a:lumMod val="75000"/>
                  </a:srgbClr>
                </a:solidFill>
              </a:rPr>
              <a:t>durable</a:t>
            </a:r>
          </a:p>
          <a:p>
            <a:pPr algn="ctr"/>
            <a:r>
              <a:rPr lang="en-US" dirty="0">
                <a:solidFill>
                  <a:srgbClr val="8C0000"/>
                </a:solidFill>
              </a:rPr>
              <a:t>Small, </a:t>
            </a:r>
          </a:p>
          <a:p>
            <a:pPr algn="ctr"/>
            <a:r>
              <a:rPr lang="en-US" dirty="0">
                <a:solidFill>
                  <a:srgbClr val="8C0000"/>
                </a:solidFill>
              </a:rPr>
              <a:t>leaky, volatile, </a:t>
            </a:r>
          </a:p>
          <a:p>
            <a:pPr algn="ctr"/>
            <a:r>
              <a:rPr lang="en-US" dirty="0">
                <a:solidFill>
                  <a:srgbClr val="8C0000"/>
                </a:solidFill>
              </a:rPr>
              <a:t>high-cost</a:t>
            </a: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004D26"/>
                </a:solidFill>
              </a:rPr>
              <a:t>Large, non-volatile, low-cost</a:t>
            </a:r>
          </a:p>
          <a:p>
            <a:pPr algn="ctr"/>
            <a:r>
              <a:rPr lang="en-US" dirty="0">
                <a:solidFill>
                  <a:srgbClr val="8C0000"/>
                </a:solidFill>
              </a:rPr>
              <a:t>Slow, </a:t>
            </a:r>
            <a:r>
              <a:rPr lang="en-US" b="1" dirty="0">
                <a:solidFill>
                  <a:srgbClr val="8C0000"/>
                </a:solidFill>
              </a:rPr>
              <a:t>wears out, </a:t>
            </a:r>
            <a:r>
              <a:rPr lang="en-US" dirty="0">
                <a:solidFill>
                  <a:srgbClr val="8C0000"/>
                </a:solidFill>
              </a:rPr>
              <a:t>high active energy</a:t>
            </a: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700" dirty="0">
                <a:solidFill>
                  <a:srgbClr val="303030"/>
                </a:solidFill>
              </a:rPr>
              <a:t>PCM Ctrl</a:t>
            </a: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r>
              <a:rPr lang="en-US" dirty="0">
                <a:solidFill>
                  <a:srgbClr val="303030"/>
                </a:solidFill>
              </a:rPr>
              <a:t>DRAM</a:t>
            </a:r>
          </a:p>
        </p:txBody>
      </p:sp>
      <p:sp>
        <p:nvSpPr>
          <p:cNvPr id="14" name="TextBox 13"/>
          <p:cNvSpPr txBox="1"/>
          <p:nvPr/>
        </p:nvSpPr>
        <p:spPr>
          <a:xfrm>
            <a:off x="4876146" y="2364939"/>
            <a:ext cx="3471323" cy="369332"/>
          </a:xfrm>
          <a:prstGeom prst="rect">
            <a:avLst/>
          </a:prstGeom>
          <a:noFill/>
        </p:spPr>
        <p:txBody>
          <a:bodyPr wrap="none" rtlCol="0">
            <a:spAutoFit/>
          </a:bodyPr>
          <a:lstStyle/>
          <a:p>
            <a:r>
              <a:rPr lang="en-US" dirty="0">
                <a:solidFill>
                  <a:srgbClr val="303030"/>
                </a:solidFill>
              </a:rPr>
              <a:t>Phase Change Memory (or Tech. X)</a:t>
            </a:r>
          </a:p>
        </p:txBody>
      </p:sp>
      <p:sp>
        <p:nvSpPr>
          <p:cNvPr id="15" name="TextBox 14"/>
          <p:cNvSpPr txBox="1"/>
          <p:nvPr/>
        </p:nvSpPr>
        <p:spPr>
          <a:xfrm>
            <a:off x="459985" y="4365104"/>
            <a:ext cx="8161209" cy="830997"/>
          </a:xfrm>
          <a:prstGeom prst="rect">
            <a:avLst/>
          </a:prstGeom>
          <a:noFill/>
        </p:spPr>
        <p:txBody>
          <a:bodyPr wrap="none" rtlCol="0">
            <a:spAutoFit/>
          </a:bodyPr>
          <a:lstStyle/>
          <a:p>
            <a:pPr algn="ctr"/>
            <a:r>
              <a:rPr lang="en-US" sz="2400" dirty="0">
                <a:solidFill>
                  <a:srgbClr val="000000"/>
                </a:solidFill>
              </a:rPr>
              <a:t>Hardware/software manage data allocation and movement </a:t>
            </a:r>
          </a:p>
          <a:p>
            <a:pPr algn="ctr"/>
            <a:r>
              <a:rPr lang="en-US" sz="2400" dirty="0">
                <a:solidFill>
                  <a:srgbClr val="008000"/>
                </a:solidFill>
              </a:rPr>
              <a:t>to achieve the best of multiple technologies</a:t>
            </a:r>
          </a:p>
        </p:txBody>
      </p:sp>
    </p:spTree>
    <p:extLst>
      <p:ext uri="{BB962C8B-B14F-4D97-AF65-F5344CB8AC3E}">
        <p14:creationId xmlns:p14="http://schemas.microsoft.com/office/powerpoint/2010/main" val="5160858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Foreshadowing</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21</a:t>
            </a:fld>
            <a:endParaRPr lang="en-US"/>
          </a:p>
        </p:txBody>
      </p:sp>
    </p:spTree>
    <p:extLst>
      <p:ext uri="{BB962C8B-B14F-4D97-AF65-F5344CB8AC3E}">
        <p14:creationId xmlns:p14="http://schemas.microsoft.com/office/powerpoint/2010/main" val="91513015"/>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22</a:t>
            </a:fld>
            <a:endParaRPr lang="en-US" altLang="en-US">
              <a:solidFill>
                <a:srgbClr val="000000"/>
              </a:solidFill>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111999518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Call for Intelligent Memory Controllers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23</a:t>
            </a:fld>
            <a:endParaRPr lang="en-US" altLang="en-US">
              <a:solidFill>
                <a:srgbClr val="000000"/>
              </a:solidFill>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1064891533"/>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a:solidFill>
                  <a:srgbClr val="000000"/>
                </a:solidFill>
                <a:latin typeface="Tahoma" charset="0"/>
                <a:ea typeface="ＭＳ Ｐゴシック" charset="0"/>
                <a:cs typeface="ＭＳ Ｐゴシック" charset="0"/>
              </a:rPr>
              <a:t>Major Trends Affecting Main Memory</a:t>
            </a:r>
          </a:p>
          <a:p>
            <a:pPr eaLnBrk="1" hangingPunct="1"/>
            <a:r>
              <a:rPr lang="en-US" dirty="0">
                <a:solidFill>
                  <a:srgbClr val="0432FF"/>
                </a:solidFill>
                <a:latin typeface="Tahoma" charset="0"/>
                <a:ea typeface="ＭＳ Ｐゴシック" charset="0"/>
                <a:cs typeface="ＭＳ Ｐゴシック" charset="0"/>
              </a:rPr>
              <a:t>The Need for Intelligent Memory Controllers</a:t>
            </a:r>
          </a:p>
          <a:p>
            <a:pPr lvl="1" eaLnBrk="1" hangingPunct="1"/>
            <a:r>
              <a:rPr lang="en-US" dirty="0">
                <a:solidFill>
                  <a:srgbClr val="0432FF"/>
                </a:solidFill>
                <a:latin typeface="Tahoma" charset="0"/>
                <a:ea typeface="ＭＳ Ｐゴシック" charset="0"/>
                <a:cs typeface="ＭＳ Ｐゴシック" charset="0"/>
              </a:rPr>
              <a:t>Bottom Up: Push from Circuits and Devices</a:t>
            </a:r>
          </a:p>
          <a:p>
            <a:pPr lvl="1" eaLnBrk="1" hangingPunct="1"/>
            <a:r>
              <a:rPr lang="en-US" dirty="0">
                <a:latin typeface="Tahoma" charset="0"/>
                <a:ea typeface="ＭＳ Ｐゴシック" charset="0"/>
                <a:cs typeface="ＭＳ Ｐゴシック" charset="0"/>
              </a:rPr>
              <a:t>Top Down: Pull from Systems and Applications</a:t>
            </a:r>
            <a:r>
              <a:rPr lang="en-US" dirty="0">
                <a:solidFill>
                  <a:srgbClr val="0432FF"/>
                </a:solidFill>
                <a:latin typeface="Tahoma" charset="0"/>
                <a:ea typeface="ＭＳ Ｐゴシック" charset="0"/>
                <a:cs typeface="ＭＳ Ｐゴシック" charset="0"/>
              </a:rPr>
              <a:t> </a:t>
            </a:r>
          </a:p>
          <a:p>
            <a:pPr eaLnBrk="1" hangingPunct="1"/>
            <a:r>
              <a:rPr lang="en-US" dirty="0">
                <a:latin typeface="Tahoma" charset="0"/>
                <a:ea typeface="ＭＳ Ｐゴシック" charset="0"/>
                <a:cs typeface="ＭＳ Ｐゴシック" charset="0"/>
              </a:rPr>
              <a:t>Processing in Memory: Two Directions</a:t>
            </a:r>
          </a:p>
          <a:p>
            <a:pPr lvl="1" eaLnBrk="1" hangingPunct="1"/>
            <a:r>
              <a:rPr lang="en-US" dirty="0">
                <a:latin typeface="Tahoma" charset="0"/>
                <a:ea typeface="ＭＳ Ｐゴシック" charset="0"/>
                <a:cs typeface="ＭＳ Ｐゴシック" charset="0"/>
              </a:rPr>
              <a:t>Minimally Changing Memory Chips</a:t>
            </a:r>
          </a:p>
          <a:p>
            <a:pPr lvl="1" eaLnBrk="1" hangingPunct="1"/>
            <a:r>
              <a:rPr lang="en-US" dirty="0">
                <a:latin typeface="Tahoma" charset="0"/>
                <a:ea typeface="ＭＳ Ｐゴシック" charset="0"/>
                <a:cs typeface="ＭＳ Ｐゴシック" charset="0"/>
              </a:rPr>
              <a:t>Exploiting 3D-Stacked Memory</a:t>
            </a:r>
          </a:p>
          <a:p>
            <a:pPr eaLnBrk="1" hangingPunct="1"/>
            <a:r>
              <a:rPr lang="en-US" dirty="0">
                <a:latin typeface="Tahoma" charset="0"/>
                <a:ea typeface="ＭＳ Ｐゴシック" charset="0"/>
                <a:cs typeface="ＭＳ Ｐゴシック" charset="0"/>
              </a:rPr>
              <a:t>How to Enable Adoption of Processing in Memory</a:t>
            </a:r>
          </a:p>
          <a:p>
            <a:pPr eaLnBrk="1" hangingPunct="1"/>
            <a:r>
              <a:rPr lang="en-US" dirty="0">
                <a:latin typeface="Tahoma" charset="0"/>
                <a:ea typeface="ＭＳ Ｐゴシック" charset="0"/>
                <a:cs typeface="ＭＳ Ｐゴシック" charset="0"/>
              </a:rPr>
              <a:t>Conclusion</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24</a:t>
            </a:fld>
            <a:endParaRPr lang="en-US" sz="1600">
              <a:solidFill>
                <a:srgbClr val="000000"/>
              </a:solidFill>
              <a:latin typeface="Garamond" charset="0"/>
            </a:endParaRPr>
          </a:p>
        </p:txBody>
      </p:sp>
    </p:spTree>
    <p:extLst>
      <p:ext uri="{BB962C8B-B14F-4D97-AF65-F5344CB8AC3E}">
        <p14:creationId xmlns:p14="http://schemas.microsoft.com/office/powerpoint/2010/main" val="822865674"/>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Maslow’s (Human) Hierarchy of Needs</a:t>
            </a:r>
          </a:p>
        </p:txBody>
      </p:sp>
      <p:sp>
        <p:nvSpPr>
          <p:cNvPr id="3" name="Content Placeholder 2"/>
          <p:cNvSpPr>
            <a:spLocks noGrp="1"/>
          </p:cNvSpPr>
          <p:nvPr>
            <p:ph idx="1"/>
          </p:nvPr>
        </p:nvSpPr>
        <p:spPr/>
        <p:txBody>
          <a:bodyPr/>
          <a:lstStyle/>
          <a:p>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r>
              <a:rPr lang="en-US" dirty="0"/>
              <a:t>We need to start with </a:t>
            </a:r>
            <a:r>
              <a:rPr lang="en-US" dirty="0">
                <a:solidFill>
                  <a:srgbClr val="FF0000"/>
                </a:solidFill>
              </a:rPr>
              <a:t>reliability and security</a:t>
            </a:r>
            <a:r>
              <a:rPr lang="is-IS" dirty="0"/>
              <a:t>…</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maslow-pyrami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1357" y="931384"/>
            <a:ext cx="6336704" cy="4657856"/>
          </a:xfrm>
          <a:prstGeom prst="rect">
            <a:avLst/>
          </a:prstGeom>
        </p:spPr>
      </p:pic>
      <p:sp>
        <p:nvSpPr>
          <p:cNvPr id="6" name="TextBox 5"/>
          <p:cNvSpPr txBox="1"/>
          <p:nvPr/>
        </p:nvSpPr>
        <p:spPr>
          <a:xfrm>
            <a:off x="227414" y="1052736"/>
            <a:ext cx="441659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p:txBody>
      </p:sp>
      <p:sp>
        <p:nvSpPr>
          <p:cNvPr id="7" name="TextBox 6"/>
          <p:cNvSpPr txBox="1"/>
          <p:nvPr/>
        </p:nvSpPr>
        <p:spPr>
          <a:xfrm>
            <a:off x="1780551" y="6512454"/>
            <a:ext cx="3160741"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www.simplypsychology.org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maslow.html</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
        <p:nvSpPr>
          <p:cNvPr id="8" name="Rectangle 7"/>
          <p:cNvSpPr/>
          <p:nvPr/>
        </p:nvSpPr>
        <p:spPr>
          <a:xfrm>
            <a:off x="4499992" y="4293096"/>
            <a:ext cx="2448272" cy="115212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TextBox 8"/>
          <p:cNvSpPr txBox="1"/>
          <p:nvPr/>
        </p:nvSpPr>
        <p:spPr>
          <a:xfrm>
            <a:off x="227414" y="1052736"/>
            <a:ext cx="4477380"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Motivation and Personality</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Book, 1954-1970.</a:t>
            </a:r>
          </a:p>
        </p:txBody>
      </p:sp>
      <p:pic>
        <p:nvPicPr>
          <p:cNvPr id="11" name="Picture 10">
            <a:extLst>
              <a:ext uri="{FF2B5EF4-FFF2-40B4-BE49-F238E27FC236}">
                <a16:creationId xmlns:a16="http://schemas.microsoft.com/office/drawing/2014/main" id="{95738F85-A054-C64D-9904-5FCE9D834C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2864053"/>
            <a:ext cx="2046334" cy="2581171"/>
          </a:xfrm>
          <a:prstGeom prst="rect">
            <a:avLst/>
          </a:prstGeom>
        </p:spPr>
      </p:pic>
      <p:sp>
        <p:nvSpPr>
          <p:cNvPr id="12" name="TextBox 11">
            <a:extLst>
              <a:ext uri="{FF2B5EF4-FFF2-40B4-BE49-F238E27FC236}">
                <a16:creationId xmlns:a16="http://schemas.microsoft.com/office/drawing/2014/main" id="{EAB36B8A-2197-054D-9277-395B050510D8}"/>
              </a:ext>
            </a:extLst>
          </p:cNvPr>
          <p:cNvSpPr txBox="1"/>
          <p:nvPr/>
        </p:nvSpPr>
        <p:spPr>
          <a:xfrm>
            <a:off x="1798285" y="6669360"/>
            <a:ext cx="6518131"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a:t>
            </a:r>
            <a:r>
              <a:rPr kumimoji="0" lang="en-US" sz="800" b="0" i="0" u="none" strike="noStrike" kern="1200" cap="none" spc="0" normalizeH="0" baseline="0" noProof="0" dirty="0" err="1">
                <a:ln>
                  <a:noFill/>
                </a:ln>
                <a:solidFill>
                  <a:srgbClr val="000000"/>
                </a:solidFill>
                <a:effectLst/>
                <a:uLnTx/>
                <a:uFillTx/>
                <a:latin typeface="Tahoma"/>
                <a:ea typeface="+mn-ea"/>
                <a:cs typeface="+mn-cs"/>
              </a:rPr>
              <a:t>User:Factoryjoe</a:t>
            </a:r>
            <a:r>
              <a:rPr kumimoji="0" lang="en-US" sz="800" b="0" i="0" u="none" strike="noStrike" kern="1200" cap="none" spc="0" normalizeH="0" baseline="0" noProof="0" dirty="0">
                <a:ln>
                  <a:noFill/>
                </a:ln>
                <a:solidFill>
                  <a:srgbClr val="000000"/>
                </a:solidFill>
                <a:effectLst/>
                <a:uLnTx/>
                <a:uFillTx/>
                <a:latin typeface="Tahoma"/>
                <a:ea typeface="+mn-ea"/>
                <a:cs typeface="+mn-cs"/>
              </a:rPr>
              <a:t> - </a:t>
            </a:r>
            <a:r>
              <a:rPr kumimoji="0" lang="en-US" sz="800" b="0" i="0" u="none" strike="noStrike" kern="1200" cap="none" spc="0" normalizeH="0" baseline="0" noProof="0" dirty="0" err="1">
                <a:ln>
                  <a:noFill/>
                </a:ln>
                <a:solidFill>
                  <a:srgbClr val="000000"/>
                </a:solidFill>
                <a:effectLst/>
                <a:uLnTx/>
                <a:uFillTx/>
                <a:latin typeface="Tahoma"/>
                <a:ea typeface="+mn-ea"/>
                <a:cs typeface="+mn-cs"/>
              </a:rPr>
              <a:t>Mazlow's</a:t>
            </a:r>
            <a:r>
              <a:rPr kumimoji="0" lang="en-US" sz="800" b="0" i="0" u="none" strike="noStrike" kern="1200" cap="none" spc="0" normalizeH="0" baseline="0" noProof="0" dirty="0">
                <a:ln>
                  <a:noFill/>
                </a:ln>
                <a:solidFill>
                  <a:srgbClr val="000000"/>
                </a:solidFill>
                <a:effectLst/>
                <a:uLnTx/>
                <a:uFillTx/>
                <a:latin typeface="Tahoma"/>
                <a:ea typeface="+mn-ea"/>
                <a:cs typeface="+mn-cs"/>
              </a:rPr>
              <a:t> Hierarchy of </a:t>
            </a:r>
            <a:r>
              <a:rPr kumimoji="0" lang="en-US" sz="800" b="0" i="0" u="none" strike="noStrike" kern="1200" cap="none" spc="0" normalizeH="0" baseline="0" noProof="0" dirty="0" err="1">
                <a:ln>
                  <a:noFill/>
                </a:ln>
                <a:solidFill>
                  <a:srgbClr val="000000"/>
                </a:solidFill>
                <a:effectLst/>
                <a:uLnTx/>
                <a:uFillTx/>
                <a:latin typeface="Tahoma"/>
                <a:ea typeface="+mn-ea"/>
                <a:cs typeface="+mn-cs"/>
              </a:rPr>
              <a:t>Needs.svg</a:t>
            </a:r>
            <a:r>
              <a:rPr kumimoji="0" lang="en-US" sz="800" b="0" i="0" u="none" strike="noStrike" kern="1200" cap="none" spc="0" normalizeH="0" baseline="0" noProof="0" dirty="0">
                <a:ln>
                  <a:noFill/>
                </a:ln>
                <a:solidFill>
                  <a:srgbClr val="000000"/>
                </a:solidFill>
                <a:effectLst/>
                <a:uLnTx/>
                <a:uFillTx/>
                <a:latin typeface="Tahoma"/>
                <a:ea typeface="+mn-ea"/>
                <a:cs typeface="+mn-cs"/>
              </a:rPr>
              <a:t>, CC BY-SA 3.0,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commons.wikimedia.org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a:t>
            </a:r>
            <a:r>
              <a:rPr kumimoji="0" lang="en-US" sz="800" b="0" i="0" u="none" strike="noStrike" kern="1200" cap="none" spc="0" normalizeH="0" baseline="0" noProof="0" dirty="0" err="1">
                <a:ln>
                  <a:noFill/>
                </a:ln>
                <a:solidFill>
                  <a:srgbClr val="000000"/>
                </a:solidFill>
                <a:effectLst/>
                <a:uLnTx/>
                <a:uFillTx/>
                <a:latin typeface="Tahoma"/>
                <a:ea typeface="+mn-ea"/>
                <a:cs typeface="+mn-cs"/>
              </a:rPr>
              <a:t>index.php?curid</a:t>
            </a:r>
            <a:r>
              <a:rPr kumimoji="0" lang="en-US" sz="800" b="0" i="0" u="none" strike="noStrike" kern="1200" cap="none" spc="0" normalizeH="0" baseline="0" noProof="0" dirty="0">
                <a:ln>
                  <a:noFill/>
                </a:ln>
                <a:solidFill>
                  <a:srgbClr val="000000"/>
                </a:solidFill>
                <a:effectLst/>
                <a:uLnTx/>
                <a:uFillTx/>
                <a:latin typeface="Tahoma"/>
                <a:ea typeface="+mn-ea"/>
                <a:cs typeface="+mn-cs"/>
              </a:rPr>
              <a:t>=7964065</a:t>
            </a:r>
          </a:p>
        </p:txBody>
      </p:sp>
    </p:spTree>
    <p:extLst>
      <p:ext uri="{BB962C8B-B14F-4D97-AF65-F5344CB8AC3E}">
        <p14:creationId xmlns:p14="http://schemas.microsoft.com/office/powerpoint/2010/main" val="330129298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Reliable/Secure/Safe is This Bridge?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tacom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680" y="1484785"/>
            <a:ext cx="7884320" cy="4464496"/>
          </a:xfrm>
          <a:prstGeom prst="rect">
            <a:avLst/>
          </a:prstGeom>
        </p:spPr>
      </p:pic>
      <p:sp>
        <p:nvSpPr>
          <p:cNvPr id="6" name="Rectangle 5"/>
          <p:cNvSpPr/>
          <p:nvPr/>
        </p:nvSpPr>
        <p:spPr>
          <a:xfrm>
            <a:off x="230425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www.technologystudent.com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/struct1/tacom1.png</a:t>
            </a:r>
          </a:p>
        </p:txBody>
      </p:sp>
    </p:spTree>
    <p:extLst>
      <p:ext uri="{BB962C8B-B14F-4D97-AF65-F5344CB8AC3E}">
        <p14:creationId xmlns:p14="http://schemas.microsoft.com/office/powerpoint/2010/main" val="420350836"/>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Collapse of the “Galloping Gertie”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Tree>
    <p:extLst>
      <p:ext uri="{BB962C8B-B14F-4D97-AF65-F5344CB8AC3E}">
        <p14:creationId xmlns:p14="http://schemas.microsoft.com/office/powerpoint/2010/main" val="122927463"/>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Secure Are These People?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547664" y="6525344"/>
            <a:ext cx="6534472"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https://s-media-cache-ak0.pinimg.com/originals/48/09/54/4809543a9c7700246a0cf8acdae27abf.jpg</a:t>
            </a:r>
          </a:p>
        </p:txBody>
      </p:sp>
      <p:pic>
        <p:nvPicPr>
          <p:cNvPr id="6" name="Picture 5" descr="ny-workers-securit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95400"/>
            <a:ext cx="9144000" cy="4247097"/>
          </a:xfrm>
          <a:prstGeom prst="rect">
            <a:avLst/>
          </a:prstGeom>
        </p:spPr>
      </p:pic>
      <p:sp>
        <p:nvSpPr>
          <p:cNvPr id="3" name="TextBox 2"/>
          <p:cNvSpPr txBox="1"/>
          <p:nvPr/>
        </p:nvSpPr>
        <p:spPr>
          <a:xfrm>
            <a:off x="251520" y="5775647"/>
            <a:ext cx="863108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rPr>
              <a:t>Security is about preventing unforeseen consequences</a:t>
            </a:r>
          </a:p>
        </p:txBody>
      </p:sp>
    </p:spTree>
    <p:extLst>
      <p:ext uri="{BB962C8B-B14F-4D97-AF65-F5344CB8AC3E}">
        <p14:creationId xmlns:p14="http://schemas.microsoft.com/office/powerpoint/2010/main" val="309840490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dirty="0">
                <a:latin typeface="Garamond" charset="0"/>
                <a:ea typeface="ＭＳ Ｐゴシック" charset="0"/>
                <a:cs typeface="ＭＳ Ｐゴシック" charset="0"/>
              </a:rPr>
              <a:t>The DRAM Scaling Problem</a:t>
            </a:r>
          </a:p>
        </p:txBody>
      </p:sp>
      <p:sp>
        <p:nvSpPr>
          <p:cNvPr id="3" name="Content Placeholder 2"/>
          <p:cNvSpPr>
            <a:spLocks noGrp="1"/>
          </p:cNvSpPr>
          <p:nvPr>
            <p:ph idx="1"/>
          </p:nvPr>
        </p:nvSpPr>
        <p:spPr>
          <a:xfrm>
            <a:off x="228600" y="996950"/>
            <a:ext cx="8610600" cy="5194300"/>
          </a:xfrm>
        </p:spPr>
        <p:txBody>
          <a:bodyPr/>
          <a:lstStyle/>
          <a:p>
            <a:r>
              <a:rPr lang="en-US" sz="2200">
                <a:solidFill>
                  <a:srgbClr val="0000FF"/>
                </a:solidFill>
                <a:latin typeface="Tahoma" charset="0"/>
                <a:ea typeface="ＭＳ Ｐゴシック" charset="0"/>
                <a:cs typeface="ＭＳ Ｐゴシック" charset="0"/>
              </a:rPr>
              <a:t>DRAM stores charge in a capacitor (charge-based memory)</a:t>
            </a:r>
            <a:endParaRPr lang="en-US" sz="2000">
              <a:solidFill>
                <a:srgbClr val="0000FF"/>
              </a:solidFill>
              <a:latin typeface="Tahoma" charset="0"/>
              <a:ea typeface="ＭＳ Ｐゴシック" charset="0"/>
              <a:cs typeface="ＭＳ Ｐゴシック" charset="0"/>
            </a:endParaRPr>
          </a:p>
          <a:p>
            <a:pPr lvl="1"/>
            <a:r>
              <a:rPr lang="en-US" sz="2000">
                <a:latin typeface="Tahoma" charset="0"/>
                <a:ea typeface="ＭＳ Ｐゴシック" charset="0"/>
              </a:rPr>
              <a:t>Capacitor must be large enough for reliable sensing</a:t>
            </a:r>
          </a:p>
          <a:p>
            <a:pPr lvl="1"/>
            <a:r>
              <a:rPr lang="en-US" sz="2000">
                <a:latin typeface="Tahoma" charset="0"/>
                <a:ea typeface="ＭＳ Ｐゴシック" charset="0"/>
              </a:rPr>
              <a:t>Access transistor should be large enough for low leakage and high retention time</a:t>
            </a:r>
          </a:p>
          <a:p>
            <a:pPr lvl="1"/>
            <a:r>
              <a:rPr lang="en-US" sz="2000">
                <a:latin typeface="Tahoma" charset="0"/>
                <a:ea typeface="ＭＳ Ｐゴシック" charset="0"/>
              </a:rPr>
              <a:t>Scaling beyond 40-35nm (2013) is challenging [ITRS, 2009]</a:t>
            </a: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r>
              <a:rPr lang="en-US">
                <a:latin typeface="Tahoma" charset="0"/>
                <a:ea typeface="ＭＳ Ｐゴシック" charset="0"/>
                <a:cs typeface="ＭＳ Ｐゴシック" charset="0"/>
              </a:rPr>
              <a:t>DRAM </a:t>
            </a:r>
            <a:r>
              <a:rPr lang="en-US">
                <a:solidFill>
                  <a:srgbClr val="0000FF"/>
                </a:solidFill>
                <a:latin typeface="Tahoma" charset="0"/>
                <a:ea typeface="ＭＳ Ｐゴシック" charset="0"/>
                <a:cs typeface="ＭＳ Ｐゴシック" charset="0"/>
              </a:rPr>
              <a:t>capacity, cost, and energy/power hard to scale</a:t>
            </a:r>
          </a:p>
          <a:p>
            <a:pPr lvl="2">
              <a:buFont typeface="Wingdings" charset="0"/>
              <a:buNone/>
            </a:pPr>
            <a:endParaRPr lang="en-US" sz="1800">
              <a:latin typeface="Tahoma" charset="0"/>
              <a:ea typeface="ＭＳ Ｐゴシック" charset="0"/>
            </a:endParaRPr>
          </a:p>
          <a:p>
            <a:endParaRPr lang="en-US">
              <a:latin typeface="Tahoma" charset="0"/>
              <a:ea typeface="ＭＳ Ｐゴシック" charset="0"/>
              <a:cs typeface="ＭＳ Ｐゴシック" charset="0"/>
            </a:endParaRPr>
          </a:p>
        </p:txBody>
      </p:sp>
      <p:sp>
        <p:nvSpPr>
          <p:cNvPr id="2970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5999534" indent="-35999534"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130" eaLnBrk="0" fontAlgn="base" hangingPunct="0">
              <a:spcBef>
                <a:spcPct val="0"/>
              </a:spcBef>
              <a:spcAft>
                <a:spcPct val="0"/>
              </a:spcAft>
              <a:defRPr sz="2400">
                <a:solidFill>
                  <a:schemeClr val="tx1"/>
                </a:solidFill>
                <a:latin typeface="Arial" charset="0"/>
                <a:ea typeface="Arial" charset="0"/>
                <a:cs typeface="Arial" charset="0"/>
              </a:defRPr>
            </a:lvl6pPr>
            <a:lvl7pPr marL="914259" eaLnBrk="0" fontAlgn="base" hangingPunct="0">
              <a:spcBef>
                <a:spcPct val="0"/>
              </a:spcBef>
              <a:spcAft>
                <a:spcPct val="0"/>
              </a:spcAft>
              <a:defRPr sz="2400">
                <a:solidFill>
                  <a:schemeClr val="tx1"/>
                </a:solidFill>
                <a:latin typeface="Arial" charset="0"/>
                <a:ea typeface="Arial" charset="0"/>
                <a:cs typeface="Arial" charset="0"/>
              </a:defRPr>
            </a:lvl7pPr>
            <a:lvl8pPr marL="1371390" eaLnBrk="0" fontAlgn="base" hangingPunct="0">
              <a:spcBef>
                <a:spcPct val="0"/>
              </a:spcBef>
              <a:spcAft>
                <a:spcPct val="0"/>
              </a:spcAft>
              <a:defRPr sz="2400">
                <a:solidFill>
                  <a:schemeClr val="tx1"/>
                </a:solidFill>
                <a:latin typeface="Arial" charset="0"/>
                <a:ea typeface="Arial" charset="0"/>
                <a:cs typeface="Arial" charset="0"/>
              </a:defRPr>
            </a:lvl8pPr>
            <a:lvl9pPr marL="1828519"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645EC618-0165-BC45-84E6-E864E9DC06EC}" type="slidenum">
              <a:rPr lang="en-US" sz="1600">
                <a:solidFill>
                  <a:srgbClr val="000000"/>
                </a:solidFill>
                <a:latin typeface="Garamond" charset="0"/>
              </a:rPr>
              <a:pPr eaLnBrk="1" hangingPunct="1"/>
              <a:t>29</a:t>
            </a:fld>
            <a:endParaRPr lang="en-US" sz="1600">
              <a:solidFill>
                <a:srgbClr val="000000"/>
              </a:solidFill>
              <a:latin typeface="Garamond"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7001" y="2789238"/>
            <a:ext cx="3581400" cy="30781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760910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 Memory Scales, It Becomes Unreliable</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30</a:t>
            </a:fld>
            <a:endParaRPr lang="en-US" altLang="en-US">
              <a:solidFill>
                <a:srgbClr val="000000"/>
              </a:solidFill>
            </a:endParaRPr>
          </a:p>
        </p:txBody>
      </p:sp>
      <p:sp>
        <p:nvSpPr>
          <p:cNvPr id="5" name="Shape 402"/>
          <p:cNvSpPr/>
          <p:nvPr/>
        </p:nvSpPr>
        <p:spPr>
          <a:xfrm rot="548035">
            <a:off x="6981778" y="2908446"/>
            <a:ext cx="1526103" cy="235859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ma14="http://schemas.microsoft.com/office/mac/drawingml/2011/main" xmlns="" val="1"/>
            </a:ext>
          </a:extLst>
        </p:spPr>
        <p:txBody>
          <a:bodyPr wrap="square" lIns="0" tIns="0" rIns="0" bIns="0" anchor="b">
            <a:spAutoFit/>
          </a:bodyPr>
          <a:lstStyle/>
          <a:p>
            <a:pPr algn="ctr">
              <a:lnSpc>
                <a:spcPct val="80000"/>
              </a:lnSpc>
              <a:defRPr spc="0">
                <a:solidFill>
                  <a:srgbClr val="000000"/>
                </a:solidFill>
              </a:defRPr>
            </a:pPr>
            <a:r>
              <a:rPr sz="3800" i="1" spc="-38" dirty="0">
                <a:solidFill>
                  <a:srgbClr val="405F82"/>
                </a:solidFill>
                <a:latin typeface="Garamond"/>
                <a:sym typeface="Vista Sans OT Medium"/>
              </a:rPr>
              <a:t>Intuition:</a:t>
            </a:r>
            <a:br>
              <a:rPr sz="3800" i="1" spc="-38" dirty="0">
                <a:solidFill>
                  <a:srgbClr val="405F82"/>
                </a:solidFill>
                <a:latin typeface="Garamond"/>
                <a:sym typeface="Vista Sans OT Medium"/>
              </a:rPr>
            </a:br>
            <a:r>
              <a:rPr sz="3800" i="1" spc="-38" dirty="0">
                <a:solidFill>
                  <a:srgbClr val="0000FF"/>
                </a:solidFill>
                <a:latin typeface="Garamond"/>
                <a:sym typeface="Vista Sans OT Medium"/>
              </a:rPr>
              <a:t>quadratic</a:t>
            </a:r>
            <a:br>
              <a:rPr sz="3800" i="1" spc="-38" dirty="0">
                <a:solidFill>
                  <a:srgbClr val="0000FF"/>
                </a:solidFill>
                <a:latin typeface="Garamond"/>
                <a:sym typeface="Vista Sans OT Medium"/>
              </a:rPr>
            </a:br>
            <a:r>
              <a:rPr sz="3800" i="1" spc="-38" dirty="0">
                <a:solidFill>
                  <a:srgbClr val="0000FF"/>
                </a:solidFill>
                <a:latin typeface="Garamond"/>
                <a:sym typeface="Vista Sans OT Medium"/>
              </a:rPr>
              <a:t>increase in</a:t>
            </a:r>
            <a:br>
              <a:rPr sz="3800" i="1" spc="-38" dirty="0">
                <a:solidFill>
                  <a:srgbClr val="0000FF"/>
                </a:solidFill>
                <a:latin typeface="Garamond"/>
                <a:sym typeface="Vista Sans OT Medium"/>
              </a:rPr>
            </a:br>
            <a:r>
              <a:rPr sz="3800" i="1" spc="-38" dirty="0">
                <a:solidFill>
                  <a:srgbClr val="0000FF"/>
                </a:solidFill>
                <a:latin typeface="Garamond"/>
                <a:sym typeface="Vista Sans OT Medium"/>
              </a:rPr>
              <a:t>capacity</a:t>
            </a:r>
          </a:p>
        </p:txBody>
      </p:sp>
      <p:pic>
        <p:nvPicPr>
          <p:cNvPr id="6" name="Picture 5"/>
          <p:cNvPicPr>
            <a:picLocks noChangeAspect="1"/>
          </p:cNvPicPr>
          <p:nvPr/>
        </p:nvPicPr>
        <p:blipFill>
          <a:blip r:embed="rId2"/>
          <a:stretch>
            <a:fillRect/>
          </a:stretch>
        </p:blipFill>
        <p:spPr>
          <a:xfrm>
            <a:off x="1634751" y="1844824"/>
            <a:ext cx="4953473" cy="4968552"/>
          </a:xfrm>
          <a:prstGeom prst="rect">
            <a:avLst/>
          </a:prstGeom>
        </p:spPr>
      </p:pic>
    </p:spTree>
    <p:extLst>
      <p:ext uri="{BB962C8B-B14F-4D97-AF65-F5344CB8AC3E}">
        <p14:creationId xmlns:p14="http://schemas.microsoft.com/office/powerpoint/2010/main" val="109125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84238"/>
          </a:xfrm>
        </p:spPr>
        <p:txBody>
          <a:bodyPr/>
          <a:lstStyle/>
          <a:p>
            <a:r>
              <a:rPr lang="en-US" dirty="0"/>
              <a:t>Large-Scale Failure Analysis of DRAM Chips</a:t>
            </a:r>
          </a:p>
        </p:txBody>
      </p:sp>
      <p:sp>
        <p:nvSpPr>
          <p:cNvPr id="3" name="Content Placeholder 2"/>
          <p:cNvSpPr>
            <a:spLocks noGrp="1"/>
          </p:cNvSpPr>
          <p:nvPr>
            <p:ph idx="1"/>
          </p:nvPr>
        </p:nvSpPr>
        <p:spPr>
          <a:xfrm>
            <a:off x="228600" y="980728"/>
            <a:ext cx="8610600" cy="5153025"/>
          </a:xfrm>
        </p:spPr>
        <p:txBody>
          <a:bodyPr/>
          <a:lstStyle/>
          <a:p>
            <a:r>
              <a:rPr lang="en-US" dirty="0">
                <a:solidFill>
                  <a:srgbClr val="0000FF"/>
                </a:solidFill>
              </a:rPr>
              <a:t>Analysis and modeling of memory errors found in all of Facebook’s server fleet</a:t>
            </a:r>
          </a:p>
          <a:p>
            <a:endParaRPr lang="en-US" dirty="0"/>
          </a:p>
          <a:p>
            <a:r>
              <a:rPr lang="en-US" sz="2000" dirty="0"/>
              <a:t>Justin Meza, </a:t>
            </a:r>
            <a:r>
              <a:rPr lang="en-US" sz="2000" dirty="0" err="1"/>
              <a:t>Qiang</a:t>
            </a:r>
            <a:r>
              <a:rPr lang="en-US" sz="2000" dirty="0"/>
              <a:t> Wu, </a:t>
            </a:r>
            <a:r>
              <a:rPr lang="en-US" sz="2000" dirty="0" err="1"/>
              <a:t>Sanjeev</a:t>
            </a:r>
            <a:r>
              <a:rPr lang="en-US" sz="2000" dirty="0"/>
              <a:t> Kumar, and Onur Mutlu,</a:t>
            </a:r>
            <a:br>
              <a:rPr lang="en-US" sz="2000" dirty="0"/>
            </a:br>
            <a:r>
              <a:rPr lang="en-US" sz="2000" b="1" dirty="0">
                <a:hlinkClick r:id="rId2"/>
              </a:rPr>
              <a:t>"Revisiting Memory Errors in Large-Scale Production Data Centers: Analysis and Modeling of New Trends from the Field"</a:t>
            </a:r>
            <a:r>
              <a:rPr lang="en-US" sz="2000" dirty="0"/>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DRAM Error Model</a:t>
            </a:r>
            <a:r>
              <a:rPr lang="en-US" sz="2000" dirty="0"/>
              <a:t>] </a:t>
            </a:r>
          </a:p>
        </p:txBody>
      </p:sp>
      <p:sp>
        <p:nvSpPr>
          <p:cNvPr id="4" name="Slide Number Placeholder 3"/>
          <p:cNvSpPr>
            <a:spLocks noGrp="1"/>
          </p:cNvSpPr>
          <p:nvPr>
            <p:ph type="sldNum" sz="quarter" idx="11"/>
          </p:nvPr>
        </p:nvSpPr>
        <p:spPr/>
        <p:txBody>
          <a:bodyPr/>
          <a:lstStyle/>
          <a:p>
            <a:pPr>
              <a:defRPr/>
            </a:pPr>
            <a:fld id="{60169019-BB41-6245-A1FF-2891AF14670E}" type="slidenum">
              <a:rPr lang="en-US" smtClean="0">
                <a:solidFill>
                  <a:srgbClr val="000000"/>
                </a:solidFill>
              </a:rPr>
              <a:pPr>
                <a:defRPr/>
              </a:pPr>
              <a:t>31</a:t>
            </a:fld>
            <a:endParaRPr lang="en-US">
              <a:solidFill>
                <a:srgbClr val="000000"/>
              </a:solidFill>
            </a:endParaRPr>
          </a:p>
        </p:txBody>
      </p:sp>
      <p:pic>
        <p:nvPicPr>
          <p:cNvPr id="5" name="Picture 4"/>
          <p:cNvPicPr>
            <a:picLocks noChangeAspect="1"/>
          </p:cNvPicPr>
          <p:nvPr/>
        </p:nvPicPr>
        <p:blipFill>
          <a:blip r:embed="rId7"/>
          <a:stretch>
            <a:fillRect/>
          </a:stretch>
        </p:blipFill>
        <p:spPr>
          <a:xfrm>
            <a:off x="0" y="4941168"/>
            <a:ext cx="9144000" cy="1475117"/>
          </a:xfrm>
          <a:prstGeom prst="rect">
            <a:avLst/>
          </a:prstGeom>
        </p:spPr>
      </p:pic>
    </p:spTree>
    <p:extLst>
      <p:ext uri="{BB962C8B-B14F-4D97-AF65-F5344CB8AC3E}">
        <p14:creationId xmlns:p14="http://schemas.microsoft.com/office/powerpoint/2010/main" val="183636437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32</a:t>
            </a:fld>
            <a:endParaRPr lang="en-US" altLang="en-US">
              <a:solidFill>
                <a:srgbClr val="000000"/>
              </a:solidFill>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lvl="1"/>
            <a:r>
              <a:rPr lang="en-US" sz="1600" dirty="0">
                <a:solidFill>
                  <a:srgbClr val="0000FF"/>
                </a:solidFill>
                <a:hlinkClick r:id="rId4"/>
              </a:rPr>
              <a:t>An Experimental Study of Data Retention Behavior in Modern DRAM Devices: Implications for Retention Time Profiling Mechanisms</a:t>
            </a:r>
            <a:r>
              <a:rPr lang="en-US" sz="1600" dirty="0">
                <a:solidFill>
                  <a:srgbClr val="000000"/>
                </a:solidFill>
              </a:rPr>
              <a:t> (Liu et al., ISCA 2013)</a:t>
            </a:r>
          </a:p>
          <a:p>
            <a:pPr lvl="1"/>
            <a:endParaRPr lang="en-US" sz="1600" dirty="0">
              <a:solidFill>
                <a:srgbClr val="000000"/>
              </a:solidFill>
              <a:ea typeface="ＭＳ Ｐゴシック" charset="0"/>
              <a:cs typeface="ＭＳ Ｐゴシック" charset="0"/>
            </a:endParaRPr>
          </a:p>
          <a:p>
            <a:pPr lvl="1"/>
            <a:r>
              <a:rPr lang="en-US" sz="1600" dirty="0">
                <a:solidFill>
                  <a:srgbClr val="0000FF"/>
                </a:solidFill>
                <a:ea typeface="ＭＳ Ｐゴシック" charset="0"/>
                <a:cs typeface="ＭＳ Ｐゴシック" charset="0"/>
                <a:hlinkClick r:id="rId5"/>
              </a:rPr>
              <a:t>The Efficacy of Error Mitigation Techniques for DRAM Retention Failures: A Comparative Experimental Study</a:t>
            </a:r>
            <a:r>
              <a:rPr lang="en-US" sz="1600" dirty="0">
                <a:solidFill>
                  <a:srgbClr val="000000"/>
                </a:solidFill>
                <a:ea typeface="ＭＳ Ｐゴシック" charset="0"/>
                <a:cs typeface="ＭＳ Ｐゴシック" charset="0"/>
              </a:rPr>
              <a:t> </a:t>
            </a:r>
          </a:p>
          <a:p>
            <a:pPr lvl="1"/>
            <a:r>
              <a:rPr lang="en-US" sz="1600" dirty="0">
                <a:solidFill>
                  <a:srgbClr val="000000"/>
                </a:solidFill>
                <a:ea typeface="ＭＳ Ｐゴシック" charset="0"/>
                <a:cs typeface="ＭＳ Ｐゴシック" charset="0"/>
              </a:rPr>
              <a:t>(Khan et al., SIGMETRICS 2014)</a:t>
            </a:r>
            <a:endParaRPr lang="en-US" sz="1600" dirty="0">
              <a:solidFill>
                <a:srgbClr val="000000"/>
              </a:solidFill>
            </a:endParaRPr>
          </a:p>
        </p:txBody>
      </p:sp>
      <p:sp>
        <p:nvSpPr>
          <p:cNvPr id="8" name="Rectangle 7"/>
          <p:cNvSpPr/>
          <p:nvPr/>
        </p:nvSpPr>
        <p:spPr>
          <a:xfrm>
            <a:off x="25237" y="3652570"/>
            <a:ext cx="4690779" cy="2800766"/>
          </a:xfrm>
          <a:prstGeom prst="rect">
            <a:avLst/>
          </a:prstGeom>
        </p:spPr>
        <p:txBody>
          <a:bodyPr wrap="square">
            <a:spAutoFit/>
          </a:bodyPr>
          <a:lstStyle/>
          <a:p>
            <a:pPr lvl="1"/>
            <a:r>
              <a:rPr lang="en-US" sz="1600" dirty="0">
                <a:solidFill>
                  <a:srgbClr val="0000FF"/>
                </a:solidFill>
                <a:hlinkClick r:id="rId6"/>
              </a:rPr>
              <a:t>Flipping Bits in Memory Without Accessing Them: An Experimental Study of DRAM Disturbance Errors</a:t>
            </a:r>
            <a:r>
              <a:rPr lang="en-US" sz="1600" dirty="0">
                <a:solidFill>
                  <a:srgbClr val="000000"/>
                </a:solidFill>
              </a:rPr>
              <a:t> (Kim et al., ISCA 2014)</a:t>
            </a:r>
          </a:p>
          <a:p>
            <a:pPr lvl="1"/>
            <a:endParaRPr lang="en-US" sz="1600" dirty="0">
              <a:solidFill>
                <a:srgbClr val="000000"/>
              </a:solidFill>
              <a:ea typeface="ＭＳ Ｐゴシック" charset="0"/>
              <a:cs typeface="ＭＳ Ｐゴシック" charset="0"/>
            </a:endParaRPr>
          </a:p>
          <a:p>
            <a:pPr lvl="1"/>
            <a:r>
              <a:rPr lang="en-US" sz="1600" dirty="0">
                <a:solidFill>
                  <a:srgbClr val="0000FF"/>
                </a:solidFill>
                <a:ea typeface="ＭＳ Ｐゴシック" charset="0"/>
                <a:cs typeface="ＭＳ Ｐゴシック" charset="0"/>
                <a:hlinkClick r:id="rId7"/>
              </a:rPr>
              <a:t>Adaptive-Latency DRAM: Optimizing DRAM Timing for the Common-Case</a:t>
            </a:r>
            <a:r>
              <a:rPr lang="en-US" sz="1600" dirty="0">
                <a:solidFill>
                  <a:srgbClr val="000000"/>
                </a:solidFill>
                <a:ea typeface="ＭＳ Ｐゴシック" charset="0"/>
                <a:cs typeface="ＭＳ Ｐゴシック" charset="0"/>
              </a:rPr>
              <a:t> (Lee et al., HPCA 2015)</a:t>
            </a:r>
          </a:p>
          <a:p>
            <a:pPr lvl="1"/>
            <a:endParaRPr lang="en-US" sz="1600" dirty="0">
              <a:solidFill>
                <a:srgbClr val="000000"/>
              </a:solidFill>
              <a:ea typeface="ＭＳ Ｐゴシック" charset="0"/>
              <a:cs typeface="ＭＳ Ｐゴシック" charset="0"/>
            </a:endParaRPr>
          </a:p>
          <a:p>
            <a:pPr lvl="1"/>
            <a:r>
              <a:rPr lang="en-US" sz="1600" dirty="0">
                <a:solidFill>
                  <a:srgbClr val="0000FF"/>
                </a:solidFill>
                <a:ea typeface="ＭＳ Ｐゴシック" charset="0"/>
                <a:cs typeface="ＭＳ Ｐゴシック" charset="0"/>
                <a:hlinkClick r:id="rId8"/>
              </a:rPr>
              <a:t>AVATAR: A Variable-Retention-Time (VRT) Aware Refresh for DRAM Systems</a:t>
            </a:r>
            <a:r>
              <a:rPr lang="en-US" sz="1600" dirty="0">
                <a:solidFill>
                  <a:srgbClr val="000000"/>
                </a:solidFill>
                <a:ea typeface="ＭＳ Ｐゴシック" charset="0"/>
                <a:cs typeface="ＭＳ Ｐゴシック" charset="0"/>
              </a:rPr>
              <a:t> (</a:t>
            </a:r>
            <a:r>
              <a:rPr lang="en-US" sz="1600" dirty="0" err="1">
                <a:solidFill>
                  <a:srgbClr val="000000"/>
                </a:solidFill>
                <a:ea typeface="ＭＳ Ｐゴシック" charset="0"/>
                <a:cs typeface="ＭＳ Ｐゴシック" charset="0"/>
              </a:rPr>
              <a:t>Qureshi</a:t>
            </a:r>
            <a:r>
              <a:rPr lang="en-US" sz="1600" dirty="0">
                <a:solidFill>
                  <a:srgbClr val="000000"/>
                </a:solidFill>
                <a:ea typeface="ＭＳ Ｐゴシック" charset="0"/>
                <a:cs typeface="ＭＳ Ｐゴシック" charset="0"/>
              </a:rPr>
              <a:t> et al., DSN 2015)</a:t>
            </a:r>
            <a:endParaRPr lang="en-US" sz="1600" dirty="0">
              <a:solidFill>
                <a:srgbClr val="000000"/>
              </a:solidFill>
            </a:endParaRPr>
          </a:p>
        </p:txBody>
      </p:sp>
    </p:spTree>
    <p:extLst>
      <p:ext uri="{BB962C8B-B14F-4D97-AF65-F5344CB8AC3E}">
        <p14:creationId xmlns:p14="http://schemas.microsoft.com/office/powerpoint/2010/main" val="1763591603"/>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33</a:t>
            </a:fld>
            <a:endParaRPr lang="en-US" altLang="en-US">
              <a:solidFill>
                <a:srgbClr val="000000"/>
              </a:solidFill>
            </a:endParaRPr>
          </a:p>
        </p:txBody>
      </p:sp>
      <p:sp>
        <p:nvSpPr>
          <p:cNvPr id="6" name="Rectangle 5"/>
          <p:cNvSpPr/>
          <p:nvPr/>
        </p:nvSpPr>
        <p:spPr>
          <a:xfrm>
            <a:off x="1547664" y="6300608"/>
            <a:ext cx="6696744" cy="584776"/>
          </a:xfrm>
          <a:prstGeom prst="rect">
            <a:avLst/>
          </a:prstGeom>
        </p:spPr>
        <p:txBody>
          <a:bodyPr wrap="square">
            <a:spAutoFit/>
          </a:bodyPr>
          <a:lstStyle/>
          <a:p>
            <a:pPr lvl="1"/>
            <a:r>
              <a:rPr lang="en-US" sz="1600" dirty="0">
                <a:solidFill>
                  <a:srgbClr val="000000"/>
                </a:solidFill>
                <a:ea typeface="ＭＳ Ｐゴシック" charset="0"/>
                <a:cs typeface="ＭＳ Ｐゴシック" charset="0"/>
              </a:rPr>
              <a:t>Kim+, “</a:t>
            </a:r>
            <a:r>
              <a:rPr lang="en-US" sz="1600" dirty="0">
                <a:solidFill>
                  <a:srgbClr val="0000FF"/>
                </a:solidFill>
              </a:rPr>
              <a:t>Flipping Bits in Memory Without Accessing Them: An Experimental Study of DRAM Disturbance Errors</a:t>
            </a:r>
            <a:r>
              <a:rPr lang="en-US" sz="1600" dirty="0">
                <a:solidFill>
                  <a:srgbClr val="000000"/>
                </a:solidFill>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en-US" sz="2400" b="1">
                <a:solidFill>
                  <a:srgbClr val="FFFF00"/>
                </a:solidFill>
                <a:effectLst>
                  <a:outerShdw blurRad="38100" dist="38100" dir="2700000" algn="tl">
                    <a:srgbClr val="000000">
                      <a:alpha val="43137"/>
                    </a:srgbClr>
                  </a:outerShdw>
                </a:effectLst>
              </a:rPr>
              <a:t>Temperature</a:t>
            </a:r>
          </a:p>
          <a:p>
            <a:pPr algn="ctr">
              <a:lnSpc>
                <a:spcPct val="90000"/>
              </a:lnSpc>
            </a:pPr>
            <a:r>
              <a:rPr lang="en-US" sz="2400" b="1">
                <a:solidFill>
                  <a:srgbClr val="FFFF00"/>
                </a:solidFill>
                <a:effectLst>
                  <a:outerShdw blurRad="38100" dist="38100" dir="2700000" algn="tl">
                    <a:srgbClr val="000000">
                      <a:alpha val="43137"/>
                    </a:srgbClr>
                  </a:outerShdw>
                </a:effectLst>
              </a:rPr>
              <a:t>Controller</a:t>
            </a:r>
          </a:p>
          <a:p>
            <a:pPr algn="ctr">
              <a:lnSpc>
                <a:spcPct val="90000"/>
              </a:lnSpc>
            </a:pPr>
            <a:endParaRPr lang="en-US" sz="3200" b="1">
              <a:solidFill>
                <a:srgbClr val="FFFF00"/>
              </a:solidFill>
              <a:effectLst>
                <a:outerShdw blurRad="38100" dist="38100" dir="2700000" algn="tl">
                  <a:srgbClr val="000000">
                    <a:alpha val="43137"/>
                  </a:srgbClr>
                </a:outerShdw>
              </a:effectLst>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a:solidFill>
                  <a:srgbClr val="FFFF00"/>
                </a:solidFill>
                <a:effectLst>
                  <a:outerShdw blurRad="38100" dist="38100" dir="2700000" algn="tl">
                    <a:srgbClr val="000000">
                      <a:alpha val="43137"/>
                    </a:srgbClr>
                  </a:outerShdw>
                </a:effectLst>
              </a:rPr>
              <a:t>PC</a:t>
            </a:r>
            <a:endParaRPr lang="en-US" sz="2400" b="1">
              <a:solidFill>
                <a:srgbClr val="FFFF00"/>
              </a:solidFill>
              <a:effectLst>
                <a:outerShdw blurRad="38100" dist="38100" dir="2700000" algn="tl">
                  <a:srgbClr val="000000">
                    <a:alpha val="43137"/>
                  </a:srgbClr>
                </a:outerShdw>
              </a:effectLst>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800" b="1" dirty="0">
                <a:solidFill>
                  <a:srgbClr val="FFFF00"/>
                </a:solidFill>
                <a:effectLst>
                  <a:outerShdw blurRad="38100" dist="38100" dir="2700000" algn="tl">
                    <a:srgbClr val="000000">
                      <a:alpha val="43137"/>
                    </a:srgbClr>
                  </a:outerShdw>
                </a:effectLst>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3200" b="1" dirty="0">
                <a:solidFill>
                  <a:srgbClr val="FFFF00"/>
                </a:solidFill>
                <a:effectLst>
                  <a:outerShdw blurRad="38100" dist="38100" dir="2700000" algn="tl">
                    <a:srgbClr val="000000">
                      <a:alpha val="43137"/>
                    </a:srgbClr>
                  </a:outerShdw>
                </a:effectLst>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3200" b="1" dirty="0">
                <a:solidFill>
                  <a:srgbClr val="FFFF00"/>
                </a:solidFill>
                <a:effectLst>
                  <a:outerShdw blurRad="38100" dist="38100" dir="2700000" algn="tl">
                    <a:srgbClr val="000000">
                      <a:alpha val="43137"/>
                    </a:srgbClr>
                  </a:outerShdw>
                </a:effectLst>
              </a:rPr>
              <a:t>FPGAs</a:t>
            </a:r>
          </a:p>
        </p:txBody>
      </p:sp>
    </p:spTree>
    <p:extLst>
      <p:ext uri="{BB962C8B-B14F-4D97-AF65-F5344CB8AC3E}">
        <p14:creationId xmlns:p14="http://schemas.microsoft.com/office/powerpoint/2010/main" val="121596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hlinkClick r:id="rId2"/>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34</a:t>
            </a:fld>
            <a:endParaRPr lang="en-US" altLang="en-US">
              <a:solidFill>
                <a:srgbClr val="000000"/>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684139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SoftMC</a:t>
            </a:r>
          </a:p>
        </p:txBody>
      </p:sp>
      <p:sp>
        <p:nvSpPr>
          <p:cNvPr id="3" name="Content Placeholder 2"/>
          <p:cNvSpPr>
            <a:spLocks noGrp="1"/>
          </p:cNvSpPr>
          <p:nvPr>
            <p:ph idx="1"/>
          </p:nvPr>
        </p:nvSpPr>
        <p:spPr/>
        <p:txBody>
          <a:bodyPr/>
          <a:lstStyle/>
          <a:p>
            <a:r>
              <a:rPr lang="en-US" dirty="0">
                <a:hlinkClick r:id="rId2"/>
              </a:rPr>
              <a:t>https://github.com/CMU-SAFARI/SoftMC</a:t>
            </a:r>
            <a:r>
              <a:rPr lang="en-US" dirty="0"/>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35</a:t>
            </a:fld>
            <a:endParaRPr lang="en-US" altLang="en-US">
              <a:solidFill>
                <a:srgbClr val="000000"/>
              </a:solidFill>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9302964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8" y="152400"/>
            <a:ext cx="9540552" cy="1066800"/>
          </a:xfrm>
        </p:spPr>
        <p:txBody>
          <a:bodyPr/>
          <a:lstStyle/>
          <a:p>
            <a:r>
              <a:rPr lang="en-US" dirty="0"/>
              <a:t>Data Retention in Memory </a:t>
            </a:r>
            <a:r>
              <a:rPr lang="en-US" sz="3000" b="1" dirty="0">
                <a:solidFill>
                  <a:srgbClr val="006633"/>
                </a:solidFill>
              </a:rPr>
              <a:t>[Liu et al., ISCA 2013]</a:t>
            </a:r>
            <a:endParaRPr lang="en-US" dirty="0"/>
          </a:p>
        </p:txBody>
      </p:sp>
      <p:sp>
        <p:nvSpPr>
          <p:cNvPr id="3" name="Content Placeholder 2"/>
          <p:cNvSpPr>
            <a:spLocks noGrp="1"/>
          </p:cNvSpPr>
          <p:nvPr>
            <p:ph idx="1"/>
          </p:nvPr>
        </p:nvSpPr>
        <p:spPr>
          <a:xfrm>
            <a:off x="228600" y="1124744"/>
            <a:ext cx="8610600" cy="4876800"/>
          </a:xfrm>
        </p:spPr>
        <p:txBody>
          <a:bodyPr/>
          <a:lstStyle/>
          <a:p>
            <a:r>
              <a:rPr lang="en-US" dirty="0">
                <a:solidFill>
                  <a:srgbClr val="0000FF"/>
                </a:solidFill>
              </a:rPr>
              <a:t>Retention Time Profile of DRAM looks like this:</a:t>
            </a:r>
          </a:p>
        </p:txBody>
      </p:sp>
      <p:sp>
        <p:nvSpPr>
          <p:cNvPr id="4" name="Slide Number Placeholder 3"/>
          <p:cNvSpPr>
            <a:spLocks noGrp="1"/>
          </p:cNvSpPr>
          <p:nvPr>
            <p:ph type="sldNum" sz="quarter" idx="11"/>
          </p:nvPr>
        </p:nvSpPr>
        <p:spPr/>
        <p:txBody>
          <a:bodyPr/>
          <a:lstStyle/>
          <a:p>
            <a:pPr>
              <a:defRPr/>
            </a:pPr>
            <a:fld id="{00786FF2-CC60-CB43-AE88-3EA463621049}" type="slidenum">
              <a:rPr lang="en-US" smtClean="0"/>
              <a:pPr>
                <a:defRPr/>
              </a:pPr>
              <a:t>36</a:t>
            </a:fld>
            <a:endParaRPr lang="en-US"/>
          </a:p>
        </p:txBody>
      </p:sp>
      <p:pic>
        <p:nvPicPr>
          <p:cNvPr id="5" name="Picture 4"/>
          <p:cNvPicPr>
            <a:picLocks noChangeAspect="1"/>
          </p:cNvPicPr>
          <p:nvPr/>
        </p:nvPicPr>
        <p:blipFill>
          <a:blip r:embed="rId2"/>
          <a:stretch>
            <a:fillRect/>
          </a:stretch>
        </p:blipFill>
        <p:spPr>
          <a:xfrm>
            <a:off x="0" y="1864539"/>
            <a:ext cx="9144000" cy="4372773"/>
          </a:xfrm>
          <a:prstGeom prst="rect">
            <a:avLst/>
          </a:prstGeom>
        </p:spPr>
      </p:pic>
      <p:sp>
        <p:nvSpPr>
          <p:cNvPr id="6" name="TextBox 5"/>
          <p:cNvSpPr txBox="1"/>
          <p:nvPr/>
        </p:nvSpPr>
        <p:spPr>
          <a:xfrm>
            <a:off x="5468024" y="5385990"/>
            <a:ext cx="3724097" cy="923330"/>
          </a:xfrm>
          <a:prstGeom prst="rect">
            <a:avLst/>
          </a:prstGeom>
          <a:noFill/>
        </p:spPr>
        <p:txBody>
          <a:bodyPr wrap="none" rtlCol="0">
            <a:spAutoFit/>
          </a:bodyPr>
          <a:lstStyle/>
          <a:p>
            <a:pPr algn="ctr"/>
            <a:r>
              <a:rPr lang="en-US" b="1" dirty="0">
                <a:solidFill>
                  <a:srgbClr val="FF0000"/>
                </a:solidFill>
              </a:rPr>
              <a:t>Location</a:t>
            </a:r>
            <a:r>
              <a:rPr lang="en-US" dirty="0">
                <a:solidFill>
                  <a:srgbClr val="FF0000"/>
                </a:solidFill>
              </a:rPr>
              <a:t> dependent</a:t>
            </a:r>
          </a:p>
          <a:p>
            <a:pPr algn="ctr"/>
            <a:r>
              <a:rPr lang="en-US" b="1" dirty="0">
                <a:solidFill>
                  <a:srgbClr val="FF0000"/>
                </a:solidFill>
              </a:rPr>
              <a:t>Stored value pattern </a:t>
            </a:r>
            <a:r>
              <a:rPr lang="en-US" dirty="0">
                <a:solidFill>
                  <a:srgbClr val="FF0000"/>
                </a:solidFill>
              </a:rPr>
              <a:t>dependent</a:t>
            </a:r>
          </a:p>
          <a:p>
            <a:pPr algn="ctr"/>
            <a:r>
              <a:rPr lang="en-US" b="1" dirty="0">
                <a:solidFill>
                  <a:srgbClr val="FF0000"/>
                </a:solidFill>
              </a:rPr>
              <a:t>Time</a:t>
            </a:r>
            <a:r>
              <a:rPr lang="en-US" dirty="0">
                <a:solidFill>
                  <a:srgbClr val="FF0000"/>
                </a:solidFill>
              </a:rPr>
              <a:t> dependent</a:t>
            </a:r>
          </a:p>
        </p:txBody>
      </p:sp>
    </p:spTree>
    <p:extLst>
      <p:ext uri="{BB962C8B-B14F-4D97-AF65-F5344CB8AC3E}">
        <p14:creationId xmlns:p14="http://schemas.microsoft.com/office/powerpoint/2010/main" val="4746528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Takeaway</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626889595"/>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Curious Discovery </a:t>
            </a:r>
            <a:r>
              <a:rPr lang="en-US" sz="3000" b="1" dirty="0"/>
              <a:t>[Kim et al., ISCA 2014]</a:t>
            </a:r>
          </a:p>
        </p:txBody>
      </p:sp>
      <p:sp>
        <p:nvSpPr>
          <p:cNvPr id="3" name="Content Placeholder 2"/>
          <p:cNvSpPr>
            <a:spLocks noGrp="1"/>
          </p:cNvSpPr>
          <p:nvPr>
            <p:ph idx="1"/>
          </p:nvPr>
        </p:nvSpPr>
        <p:spPr>
          <a:xfrm>
            <a:off x="228600" y="1288504"/>
            <a:ext cx="8610600" cy="4876800"/>
          </a:xfrm>
        </p:spPr>
        <p:txBody>
          <a:bodyPr/>
          <a:lstStyle/>
          <a:p>
            <a:endParaRPr lang="en-US" dirty="0"/>
          </a:p>
          <a:p>
            <a:pPr marL="0" indent="0">
              <a:buNone/>
            </a:pPr>
            <a:endParaRPr lang="en-US" dirty="0"/>
          </a:p>
          <a:p>
            <a:pPr marL="0" indent="0" algn="ctr">
              <a:buNone/>
            </a:pPr>
            <a:r>
              <a:rPr lang="en-US" sz="4400" dirty="0"/>
              <a:t>One can </a:t>
            </a:r>
          </a:p>
          <a:p>
            <a:pPr marL="0" indent="0" algn="ctr">
              <a:buNone/>
            </a:pPr>
            <a:r>
              <a:rPr lang="en-US" sz="4400" dirty="0">
                <a:solidFill>
                  <a:srgbClr val="0000FF"/>
                </a:solidFill>
              </a:rPr>
              <a:t>predictably</a:t>
            </a:r>
            <a:r>
              <a:rPr lang="en-US" sz="4400" dirty="0"/>
              <a:t> </a:t>
            </a:r>
            <a:r>
              <a:rPr lang="en-US" sz="4400" dirty="0">
                <a:solidFill>
                  <a:srgbClr val="FF0000"/>
                </a:solidFill>
              </a:rPr>
              <a:t>induce errors </a:t>
            </a:r>
          </a:p>
          <a:p>
            <a:pPr marL="0" indent="0" algn="ctr">
              <a:buNone/>
            </a:pPr>
            <a:r>
              <a:rPr lang="en-US" sz="4400" dirty="0"/>
              <a:t>in </a:t>
            </a:r>
            <a:r>
              <a:rPr lang="en-US" sz="4400" dirty="0">
                <a:solidFill>
                  <a:srgbClr val="0000FF"/>
                </a:solidFill>
              </a:rPr>
              <a:t>most</a:t>
            </a:r>
            <a:r>
              <a:rPr lang="en-US" sz="4400" dirty="0"/>
              <a:t> DRAM </a:t>
            </a:r>
            <a:r>
              <a:rPr lang="en-US" sz="4400" dirty="0">
                <a:solidFill>
                  <a:srgbClr val="0000FF"/>
                </a:solidFill>
              </a:rPr>
              <a:t>memory</a:t>
            </a:r>
            <a:r>
              <a:rPr lang="en-US" sz="4400" dirty="0"/>
              <a:t> chips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38</a:t>
            </a:fld>
            <a:endParaRPr lang="en-US" altLang="en-US">
              <a:solidFill>
                <a:srgbClr val="000000"/>
              </a:solidFill>
            </a:endParaRPr>
          </a:p>
        </p:txBody>
      </p:sp>
    </p:spTree>
    <p:extLst>
      <p:ext uri="{BB962C8B-B14F-4D97-AF65-F5344CB8AC3E}">
        <p14:creationId xmlns:p14="http://schemas.microsoft.com/office/powerpoint/2010/main" val="1422301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le 1"/>
          <p:cNvSpPr>
            <a:spLocks noGrp="1"/>
          </p:cNvSpPr>
          <p:nvPr>
            <p:ph type="title"/>
          </p:nvPr>
        </p:nvSpPr>
        <p:spPr/>
        <p:txBody>
          <a:bodyPr/>
          <a:lstStyle/>
          <a:p>
            <a:r>
              <a:rPr lang="en-US" dirty="0">
                <a:latin typeface="Garamond" charset="0"/>
              </a:rPr>
              <a:t>DRAM RowHammer</a:t>
            </a:r>
          </a:p>
        </p:txBody>
      </p:sp>
      <p:sp>
        <p:nvSpPr>
          <p:cNvPr id="231426" name="Content Placeholder 2"/>
          <p:cNvSpPr>
            <a:spLocks noGrp="1"/>
          </p:cNvSpPr>
          <p:nvPr>
            <p:ph idx="1"/>
          </p:nvPr>
        </p:nvSpPr>
        <p:spPr>
          <a:xfrm>
            <a:off x="228600" y="1115020"/>
            <a:ext cx="8610600" cy="5194300"/>
          </a:xfrm>
        </p:spPr>
        <p:txBody>
          <a:bodyPr/>
          <a:lstStyle/>
          <a:p>
            <a:pPr marL="0" indent="0" algn="ctr">
              <a:buNone/>
            </a:pPr>
            <a:r>
              <a:rPr lang="en-US" sz="3200" dirty="0">
                <a:solidFill>
                  <a:srgbClr val="0000FF"/>
                </a:solidFill>
                <a:latin typeface="Tahoma" charset="0"/>
              </a:rPr>
              <a:t>A simple hardware failure mechanism </a:t>
            </a:r>
          </a:p>
          <a:p>
            <a:pPr marL="0" indent="0" algn="ctr">
              <a:buNone/>
            </a:pPr>
            <a:r>
              <a:rPr lang="en-US" sz="3200" dirty="0">
                <a:solidFill>
                  <a:srgbClr val="0000FF"/>
                </a:solidFill>
                <a:latin typeface="Tahoma" charset="0"/>
              </a:rPr>
              <a:t>can create a widespread </a:t>
            </a:r>
          </a:p>
          <a:p>
            <a:pPr marL="0" indent="0" algn="ctr">
              <a:buNone/>
            </a:pPr>
            <a:r>
              <a:rPr lang="en-US" sz="3200" dirty="0">
                <a:solidFill>
                  <a:srgbClr val="FF0000"/>
                </a:solidFill>
                <a:latin typeface="Tahoma" charset="0"/>
              </a:rPr>
              <a:t>system security vulnerability</a:t>
            </a:r>
          </a:p>
        </p:txBody>
      </p:sp>
      <p:sp>
        <p:nvSpPr>
          <p:cNvPr id="23040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52E3B1D-8F75-8B42-8367-02A3C0FD41CB}" type="slidenum">
              <a:rPr lang="en-US" sz="1600">
                <a:solidFill>
                  <a:srgbClr val="000000"/>
                </a:solidFill>
                <a:latin typeface="Garamond" charset="0"/>
                <a:cs typeface="Arial" charset="0"/>
              </a:rPr>
              <a:pPr eaLnBrk="1" hangingPunct="1"/>
              <a:t>39</a:t>
            </a:fld>
            <a:endParaRPr lang="en-US" sz="1600">
              <a:solidFill>
                <a:srgbClr val="000000"/>
              </a:solidFill>
              <a:latin typeface="Garamond" charset="0"/>
              <a:cs typeface="Arial"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69029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142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1426">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914400"/>
            <a:ext cx="7315200" cy="3962400"/>
          </a:xfrm>
          <a:prstGeom prst="roundRect">
            <a:avLst>
              <a:gd name="adj" fmla="val 11319"/>
            </a:avLst>
          </a:prstGeom>
          <a:solidFill>
            <a:schemeClr val="bg1">
              <a:lumMod val="8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cxnSp>
        <p:nvCxnSpPr>
          <p:cNvPr id="9" name="Straight Connector 8"/>
          <p:cNvCxnSpPr/>
          <p:nvPr/>
        </p:nvCxnSpPr>
        <p:spPr>
          <a:xfrm flipH="1" flipV="1">
            <a:off x="1371600" y="16764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371600" y="22860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Wordline"/>
          <p:cNvCxnSpPr/>
          <p:nvPr/>
        </p:nvCxnSpPr>
        <p:spPr>
          <a:xfrm flipH="1">
            <a:off x="1371600" y="28956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371600" y="35052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1371600" y="4116388"/>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828800" y="13827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dirty="0">
                <a:solidFill>
                  <a:prstClr val="black"/>
                </a:solidFill>
                <a:latin typeface="Calibri Light"/>
              </a:rPr>
              <a:t> Row of Cells</a:t>
            </a:r>
          </a:p>
        </p:txBody>
      </p:sp>
      <p:sp>
        <p:nvSpPr>
          <p:cNvPr id="16" name="Rectangle 15"/>
          <p:cNvSpPr/>
          <p:nvPr/>
        </p:nvSpPr>
        <p:spPr>
          <a:xfrm>
            <a:off x="1828800" y="19812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4000">
                <a:solidFill>
                  <a:prstClr val="black"/>
                </a:solidFill>
                <a:latin typeface="Calibri Light"/>
              </a:rPr>
              <a:t> Row</a:t>
            </a:r>
          </a:p>
        </p:txBody>
      </p:sp>
      <p:sp>
        <p:nvSpPr>
          <p:cNvPr id="17" name="Row"/>
          <p:cNvSpPr/>
          <p:nvPr/>
        </p:nvSpPr>
        <p:spPr>
          <a:xfrm>
            <a:off x="1828800" y="25908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4000">
                <a:solidFill>
                  <a:prstClr val="black"/>
                </a:solidFill>
                <a:latin typeface="Calibri Light"/>
              </a:rPr>
              <a:t> Row</a:t>
            </a:r>
          </a:p>
        </p:txBody>
      </p:sp>
      <p:sp>
        <p:nvSpPr>
          <p:cNvPr id="18" name="Rectangle 17"/>
          <p:cNvSpPr/>
          <p:nvPr/>
        </p:nvSpPr>
        <p:spPr>
          <a:xfrm>
            <a:off x="1828800" y="32004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4000">
                <a:solidFill>
                  <a:prstClr val="black"/>
                </a:solidFill>
                <a:latin typeface="Calibri Light"/>
              </a:rPr>
              <a:t> Row</a:t>
            </a:r>
          </a:p>
        </p:txBody>
      </p:sp>
      <p:sp>
        <p:nvSpPr>
          <p:cNvPr id="19" name="Rectangle 18"/>
          <p:cNvSpPr/>
          <p:nvPr/>
        </p:nvSpPr>
        <p:spPr>
          <a:xfrm>
            <a:off x="1828800" y="38100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dirty="0">
                <a:solidFill>
                  <a:prstClr val="black"/>
                </a:solidFill>
                <a:latin typeface="Calibri Light"/>
              </a:rPr>
              <a:t> Row</a:t>
            </a:r>
          </a:p>
        </p:txBody>
      </p:sp>
      <p:sp>
        <p:nvSpPr>
          <p:cNvPr id="20" name="TextBox 19"/>
          <p:cNvSpPr txBox="1"/>
          <p:nvPr/>
        </p:nvSpPr>
        <p:spPr>
          <a:xfrm>
            <a:off x="5943600" y="1447800"/>
            <a:ext cx="2286000" cy="457200"/>
          </a:xfrm>
          <a:prstGeom prst="rect">
            <a:avLst/>
          </a:prstGeom>
          <a:noFill/>
        </p:spPr>
        <p:txBody>
          <a:bodyPr anchor="ctr"/>
          <a:lstStyle/>
          <a:p>
            <a:pPr>
              <a:defRPr/>
            </a:pPr>
            <a:r>
              <a:rPr lang="en-US" sz="4000">
                <a:solidFill>
                  <a:prstClr val="black"/>
                </a:solidFill>
                <a:latin typeface="Calibri Light"/>
                <a:ea typeface="ＭＳ Ｐゴシック" charset="0"/>
                <a:cs typeface="ＭＳ Ｐゴシック" charset="0"/>
              </a:rPr>
              <a:t> Wordline</a:t>
            </a:r>
          </a:p>
        </p:txBody>
      </p:sp>
      <p:sp>
        <p:nvSpPr>
          <p:cNvPr id="21" name="Low Volt"/>
          <p:cNvSpPr txBox="1"/>
          <p:nvPr/>
        </p:nvSpPr>
        <p:spPr>
          <a:xfrm>
            <a:off x="5943600" y="2667000"/>
            <a:ext cx="2286000" cy="457200"/>
          </a:xfrm>
          <a:prstGeom prst="rect">
            <a:avLst/>
          </a:prstGeom>
          <a:noFill/>
        </p:spPr>
        <p:txBody>
          <a:bodyPr anchor="ctr"/>
          <a:lstStyle/>
          <a:p>
            <a:pPr>
              <a:defRPr/>
            </a:pPr>
            <a:r>
              <a:rPr lang="en-US" sz="4400" b="1" i="1">
                <a:solidFill>
                  <a:prstClr val="black">
                    <a:lumMod val="65000"/>
                    <a:lumOff val="35000"/>
                  </a:prstClr>
                </a:solidFill>
                <a:latin typeface="Calibri Light"/>
                <a:ea typeface="ＭＳ Ｐゴシック" charset="0"/>
                <a:cs typeface="ＭＳ Ｐゴシック" charset="0"/>
              </a:rPr>
              <a:t> V</a:t>
            </a:r>
            <a:r>
              <a:rPr lang="en-US" sz="4800" b="1" i="1" baseline="-20000">
                <a:solidFill>
                  <a:prstClr val="black">
                    <a:lumMod val="65000"/>
                    <a:lumOff val="35000"/>
                  </a:prstClr>
                </a:solidFill>
                <a:latin typeface="Calibri Light"/>
                <a:ea typeface="ＭＳ Ｐゴシック" charset="0"/>
                <a:cs typeface="ＭＳ Ｐゴシック" charset="0"/>
              </a:rPr>
              <a:t>LOW</a:t>
            </a:r>
            <a:endParaRPr lang="en-US" sz="4400" b="1" i="1" baseline="-20000">
              <a:solidFill>
                <a:prstClr val="black">
                  <a:lumMod val="65000"/>
                  <a:lumOff val="35000"/>
                </a:prstClr>
              </a:solidFill>
              <a:latin typeface="Calibri Light"/>
              <a:ea typeface="ＭＳ Ｐゴシック" charset="0"/>
              <a:cs typeface="ＭＳ Ｐゴシック" charset="0"/>
            </a:endParaRPr>
          </a:p>
        </p:txBody>
      </p:sp>
      <p:sp>
        <p:nvSpPr>
          <p:cNvPr id="22" name="High Volt"/>
          <p:cNvSpPr txBox="1"/>
          <p:nvPr/>
        </p:nvSpPr>
        <p:spPr>
          <a:xfrm>
            <a:off x="5943600" y="2667000"/>
            <a:ext cx="2286000" cy="457200"/>
          </a:xfrm>
          <a:prstGeom prst="rect">
            <a:avLst/>
          </a:prstGeom>
          <a:noFill/>
        </p:spPr>
        <p:txBody>
          <a:bodyPr anchor="ctr"/>
          <a:lstStyle/>
          <a:p>
            <a:pPr>
              <a:defRPr/>
            </a:pPr>
            <a:r>
              <a:rPr lang="en-US" sz="4400" b="1">
                <a:solidFill>
                  <a:srgbClr val="FF0000"/>
                </a:solidFill>
                <a:latin typeface="Calibri Light"/>
                <a:ea typeface="ＭＳ Ｐゴシック" charset="0"/>
                <a:cs typeface="ＭＳ Ｐゴシック" charset="0"/>
              </a:rPr>
              <a:t> </a:t>
            </a:r>
            <a:r>
              <a:rPr lang="en-US" sz="4400" b="1" i="1">
                <a:solidFill>
                  <a:srgbClr val="FF0000"/>
                </a:solidFill>
                <a:latin typeface="Calibri Light"/>
                <a:ea typeface="ＭＳ Ｐゴシック" charset="0"/>
                <a:cs typeface="ＭＳ Ｐゴシック" charset="0"/>
              </a:rPr>
              <a:t>V</a:t>
            </a:r>
            <a:r>
              <a:rPr lang="en-US" sz="4800" b="1" i="1" baseline="-20000">
                <a:solidFill>
                  <a:srgbClr val="FF0000"/>
                </a:solidFill>
                <a:latin typeface="Calibri Light"/>
                <a:ea typeface="ＭＳ Ｐゴシック" charset="0"/>
                <a:cs typeface="ＭＳ Ｐゴシック" charset="0"/>
              </a:rPr>
              <a:t>HIGH</a:t>
            </a:r>
            <a:endParaRPr lang="en-US" sz="4400" b="1" i="1" baseline="-20000">
              <a:solidFill>
                <a:srgbClr val="FF0000"/>
              </a:solidFill>
              <a:latin typeface="Calibri Light"/>
              <a:ea typeface="ＭＳ Ｐゴシック" charset="0"/>
              <a:cs typeface="ＭＳ Ｐゴシック" charset="0"/>
            </a:endParaRPr>
          </a:p>
        </p:txBody>
      </p:sp>
      <p:sp>
        <p:nvSpPr>
          <p:cNvPr id="23" name="Error"/>
          <p:cNvSpPr/>
          <p:nvPr/>
        </p:nvSpPr>
        <p:spPr>
          <a:xfrm>
            <a:off x="48768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4" name="Error"/>
          <p:cNvSpPr/>
          <p:nvPr/>
        </p:nvSpPr>
        <p:spPr>
          <a:xfrm>
            <a:off x="4267200" y="320357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5" name="Error"/>
          <p:cNvSpPr/>
          <p:nvPr/>
        </p:nvSpPr>
        <p:spPr>
          <a:xfrm>
            <a:off x="36576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6" name="Error"/>
          <p:cNvSpPr/>
          <p:nvPr/>
        </p:nvSpPr>
        <p:spPr>
          <a:xfrm>
            <a:off x="3657600" y="319722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7" name="Error"/>
          <p:cNvSpPr/>
          <p:nvPr/>
        </p:nvSpPr>
        <p:spPr>
          <a:xfrm>
            <a:off x="241935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31" name="Victim"/>
          <p:cNvSpPr/>
          <p:nvPr/>
        </p:nvSpPr>
        <p:spPr>
          <a:xfrm>
            <a:off x="1828800" y="3200400"/>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b="1" dirty="0">
                <a:solidFill>
                  <a:prstClr val="white"/>
                </a:solidFill>
                <a:latin typeface="Calibri Light"/>
              </a:rPr>
              <a:t> </a:t>
            </a:r>
            <a:r>
              <a:rPr lang="en-US" sz="3600" b="1" dirty="0">
                <a:solidFill>
                  <a:prstClr val="black"/>
                </a:solidFill>
                <a:latin typeface="Calibri Light"/>
              </a:rPr>
              <a:t>Victim Row</a:t>
            </a:r>
          </a:p>
        </p:txBody>
      </p:sp>
      <p:sp>
        <p:nvSpPr>
          <p:cNvPr id="32" name="Victim"/>
          <p:cNvSpPr/>
          <p:nvPr/>
        </p:nvSpPr>
        <p:spPr>
          <a:xfrm>
            <a:off x="1828800" y="1982788"/>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b="1" dirty="0">
                <a:solidFill>
                  <a:prstClr val="white"/>
                </a:solidFill>
                <a:latin typeface="Calibri Light"/>
              </a:rPr>
              <a:t> </a:t>
            </a:r>
            <a:r>
              <a:rPr lang="en-US" sz="3600" b="1" dirty="0">
                <a:solidFill>
                  <a:prstClr val="black"/>
                </a:solidFill>
                <a:latin typeface="Calibri Light"/>
              </a:rPr>
              <a:t>Victim Row</a:t>
            </a:r>
          </a:p>
        </p:txBody>
      </p:sp>
      <p:sp>
        <p:nvSpPr>
          <p:cNvPr id="33" name="Aggressor"/>
          <p:cNvSpPr/>
          <p:nvPr/>
        </p:nvSpPr>
        <p:spPr>
          <a:xfrm>
            <a:off x="1828800" y="2590800"/>
            <a:ext cx="3657600" cy="609600"/>
          </a:xfrm>
          <a:prstGeom prst="rect">
            <a:avLst/>
          </a:prstGeom>
          <a:solidFill>
            <a:srgbClr val="FF0000"/>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b="1" dirty="0">
                <a:solidFill>
                  <a:prstClr val="white"/>
                </a:solidFill>
                <a:latin typeface="Calibri Light"/>
              </a:rPr>
              <a:t> Hammered Row</a:t>
            </a:r>
          </a:p>
        </p:txBody>
      </p:sp>
      <p:sp>
        <p:nvSpPr>
          <p:cNvPr id="34" name="Punchline"/>
          <p:cNvSpPr txBox="1"/>
          <p:nvPr/>
        </p:nvSpPr>
        <p:spPr>
          <a:xfrm>
            <a:off x="395288" y="4953000"/>
            <a:ext cx="8359775" cy="1143000"/>
          </a:xfrm>
          <a:prstGeom prst="rect">
            <a:avLst/>
          </a:prstGeom>
          <a:noFill/>
        </p:spPr>
        <p:txBody>
          <a:bodyPr anchor="ctr"/>
          <a:lstStyle/>
          <a:p>
            <a:pPr>
              <a:defRPr/>
            </a:pPr>
            <a:r>
              <a:rPr lang="en-US" sz="2600" b="1" dirty="0">
                <a:solidFill>
                  <a:prstClr val="black"/>
                </a:solidFill>
                <a:latin typeface="Calibri Light"/>
                <a:ea typeface="ＭＳ Ｐゴシック" charset="0"/>
                <a:cs typeface="ＭＳ Ｐゴシック" charset="0"/>
              </a:rPr>
              <a:t>Repeatedly</a:t>
            </a:r>
            <a:r>
              <a:rPr lang="en-US" sz="2600" dirty="0">
                <a:solidFill>
                  <a:prstClr val="black"/>
                </a:solidFill>
                <a:latin typeface="Calibri Light"/>
                <a:ea typeface="ＭＳ Ｐゴシック" charset="0"/>
                <a:cs typeface="ＭＳ Ｐゴシック" charset="0"/>
              </a:rPr>
              <a:t> </a:t>
            </a:r>
            <a:r>
              <a:rPr lang="en-US" sz="2600" b="1" dirty="0">
                <a:solidFill>
                  <a:prstClr val="black"/>
                </a:solidFill>
                <a:latin typeface="Calibri Light"/>
                <a:ea typeface="ＭＳ Ｐゴシック" charset="0"/>
                <a:cs typeface="ＭＳ Ｐゴシック" charset="0"/>
              </a:rPr>
              <a:t>reading</a:t>
            </a:r>
            <a:r>
              <a:rPr lang="en-US" sz="2600" dirty="0">
                <a:solidFill>
                  <a:prstClr val="black"/>
                </a:solidFill>
                <a:latin typeface="Calibri Light"/>
                <a:ea typeface="ＭＳ Ｐゴシック" charset="0"/>
                <a:cs typeface="ＭＳ Ｐゴシック" charset="0"/>
              </a:rPr>
              <a:t> a row enough times (before memory gets refreshed) induces </a:t>
            </a:r>
            <a:r>
              <a:rPr lang="en-US" sz="2600" b="1" dirty="0">
                <a:solidFill>
                  <a:srgbClr val="FF0000"/>
                </a:solidFill>
                <a:latin typeface="Calibri Light"/>
                <a:ea typeface="ＭＳ Ｐゴシック" charset="0"/>
                <a:cs typeface="ＭＳ Ｐゴシック" charset="0"/>
              </a:rPr>
              <a:t>disturbance errors</a:t>
            </a:r>
            <a:r>
              <a:rPr lang="en-US" sz="2600" dirty="0">
                <a:solidFill>
                  <a:srgbClr val="FF0000"/>
                </a:solidFill>
                <a:latin typeface="Calibri Light"/>
                <a:ea typeface="ＭＳ Ｐゴシック" charset="0"/>
                <a:cs typeface="ＭＳ Ｐゴシック" charset="0"/>
              </a:rPr>
              <a:t> </a:t>
            </a:r>
            <a:r>
              <a:rPr lang="en-US" sz="2600" dirty="0">
                <a:solidFill>
                  <a:prstClr val="black"/>
                </a:solidFill>
                <a:latin typeface="Calibri Light"/>
                <a:ea typeface="ＭＳ Ｐゴシック" charset="0"/>
                <a:cs typeface="ＭＳ Ｐゴシック" charset="0"/>
              </a:rPr>
              <a:t>in </a:t>
            </a:r>
            <a:r>
              <a:rPr lang="en-US" sz="2600" b="1" dirty="0">
                <a:solidFill>
                  <a:prstClr val="black"/>
                </a:solidFill>
                <a:latin typeface="Calibri Light"/>
                <a:ea typeface="ＭＳ Ｐゴシック" charset="0"/>
                <a:cs typeface="ＭＳ Ｐゴシック" charset="0"/>
              </a:rPr>
              <a:t>adjacent</a:t>
            </a:r>
            <a:r>
              <a:rPr lang="en-US" sz="2600" dirty="0">
                <a:solidFill>
                  <a:prstClr val="black"/>
                </a:solidFill>
                <a:latin typeface="Calibri Light"/>
                <a:ea typeface="ＭＳ Ｐゴシック" charset="0"/>
                <a:cs typeface="ＭＳ Ｐゴシック" charset="0"/>
              </a:rPr>
              <a:t> </a:t>
            </a:r>
            <a:r>
              <a:rPr lang="en-US" sz="2600" b="1" dirty="0">
                <a:solidFill>
                  <a:prstClr val="black"/>
                </a:solidFill>
                <a:latin typeface="Calibri Light"/>
                <a:ea typeface="ＭＳ Ｐゴシック" charset="0"/>
                <a:cs typeface="ＭＳ Ｐゴシック" charset="0"/>
              </a:rPr>
              <a:t>rows</a:t>
            </a:r>
            <a:r>
              <a:rPr lang="en-US" sz="2600" dirty="0">
                <a:solidFill>
                  <a:prstClr val="black"/>
                </a:solidFill>
                <a:latin typeface="Calibri Light"/>
                <a:ea typeface="ＭＳ Ｐゴシック" charset="0"/>
                <a:cs typeface="ＭＳ Ｐゴシック" charset="0"/>
              </a:rPr>
              <a:t> in </a:t>
            </a:r>
            <a:r>
              <a:rPr lang="en-US" sz="2600" b="1" dirty="0">
                <a:solidFill>
                  <a:srgbClr val="FF0000"/>
                </a:solidFill>
                <a:latin typeface="Calibri Light"/>
                <a:ea typeface="ＭＳ Ｐゴシック" charset="0"/>
                <a:cs typeface="ＭＳ Ｐゴシック" charset="0"/>
              </a:rPr>
              <a:t>most real DRAM chips you can buy today</a:t>
            </a:r>
            <a:endParaRPr lang="en-US" sz="2600" dirty="0">
              <a:solidFill>
                <a:prstClr val="black"/>
              </a:solidFill>
              <a:latin typeface="Calibri Light"/>
              <a:ea typeface="ＭＳ Ｐゴシック" charset="0"/>
              <a:cs typeface="ＭＳ Ｐゴシック" charset="0"/>
            </a:endParaRPr>
          </a:p>
        </p:txBody>
      </p:sp>
      <p:sp>
        <p:nvSpPr>
          <p:cNvPr id="35" name="Opened"/>
          <p:cNvSpPr txBox="1"/>
          <p:nvPr/>
        </p:nvSpPr>
        <p:spPr>
          <a:xfrm>
            <a:off x="3124200" y="2671763"/>
            <a:ext cx="2209800" cy="457200"/>
          </a:xfrm>
          <a:prstGeom prst="rect">
            <a:avLst/>
          </a:prstGeom>
          <a:noFill/>
        </p:spPr>
        <p:txBody>
          <a:bodyPr anchor="ctr"/>
          <a:lstStyle/>
          <a:p>
            <a:pPr algn="r">
              <a:defRPr/>
            </a:pPr>
            <a:r>
              <a:rPr lang="en-US" sz="4000" b="1" i="1">
                <a:solidFill>
                  <a:prstClr val="black"/>
                </a:solidFill>
                <a:latin typeface="Calibri Light"/>
                <a:ea typeface="ＭＳ Ｐゴシック" charset="0"/>
                <a:cs typeface="ＭＳ Ｐゴシック" charset="0"/>
              </a:rPr>
              <a:t>Opened</a:t>
            </a:r>
          </a:p>
        </p:txBody>
      </p:sp>
      <p:sp>
        <p:nvSpPr>
          <p:cNvPr id="28" name="Closed"/>
          <p:cNvSpPr txBox="1"/>
          <p:nvPr/>
        </p:nvSpPr>
        <p:spPr>
          <a:xfrm>
            <a:off x="3133725" y="2671763"/>
            <a:ext cx="2200275" cy="457200"/>
          </a:xfrm>
          <a:prstGeom prst="rect">
            <a:avLst/>
          </a:prstGeom>
          <a:noFill/>
        </p:spPr>
        <p:txBody>
          <a:bodyPr anchor="ctr"/>
          <a:lstStyle/>
          <a:p>
            <a:pPr algn="r">
              <a:defRPr/>
            </a:pPr>
            <a:r>
              <a:rPr lang="en-US" sz="4000" b="1" i="1">
                <a:solidFill>
                  <a:prstClr val="black"/>
                </a:solidFill>
                <a:latin typeface="Calibri Light"/>
                <a:ea typeface="ＭＳ Ｐゴシック" charset="0"/>
                <a:cs typeface="ＭＳ Ｐゴシック" charset="0"/>
              </a:rPr>
              <a:t>Closed</a:t>
            </a:r>
          </a:p>
        </p:txBody>
      </p:sp>
      <p:sp>
        <p:nvSpPr>
          <p:cNvPr id="239642" name="Slide Number Placeholder 2"/>
          <p:cNvSpPr>
            <a:spLocks noGrp="1"/>
          </p:cNvSpPr>
          <p:nvPr>
            <p:ph type="sldNum" sz="quarter" idx="10"/>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63EFCF5-C8B9-AF45-B0E3-7DB4F7D988EA}" type="slidenum">
              <a:rPr lang="en-US" sz="2000">
                <a:solidFill>
                  <a:srgbClr val="898989"/>
                </a:solidFill>
                <a:latin typeface="Cambria Math" charset="0"/>
                <a:cs typeface="Cambria Math" charset="0"/>
              </a:rPr>
              <a:pPr eaLnBrk="1" hangingPunct="1"/>
              <a:t>40</a:t>
            </a:fld>
            <a:endParaRPr lang="en-US" sz="2000">
              <a:solidFill>
                <a:srgbClr val="898989"/>
              </a:solidFill>
              <a:latin typeface="Cambria Math" charset="0"/>
              <a:cs typeface="Cambria Math" charset="0"/>
            </a:endParaRPr>
          </a:p>
        </p:txBody>
      </p:sp>
      <p:sp>
        <p:nvSpPr>
          <p:cNvPr id="239643" name="Title 1"/>
          <p:cNvSpPr>
            <a:spLocks noGrp="1"/>
          </p:cNvSpPr>
          <p:nvPr>
            <p:ph type="title"/>
          </p:nvPr>
        </p:nvSpPr>
        <p:spPr>
          <a:xfrm>
            <a:off x="228600" y="-14288"/>
            <a:ext cx="8915400" cy="1066801"/>
          </a:xfrm>
        </p:spPr>
        <p:txBody>
          <a:bodyPr/>
          <a:lstStyle/>
          <a:p>
            <a:r>
              <a:rPr lang="en-US" sz="3600" b="0" dirty="0">
                <a:solidFill>
                  <a:schemeClr val="accent6">
                    <a:lumMod val="50000"/>
                  </a:schemeClr>
                </a:solidFill>
                <a:latin typeface="Garamond" charset="0"/>
              </a:rPr>
              <a:t>Modern DRAM is Prone to Disturbance Errors</a:t>
            </a:r>
          </a:p>
        </p:txBody>
      </p:sp>
      <p:sp>
        <p:nvSpPr>
          <p:cNvPr id="30" name="Rectangle 29"/>
          <p:cNvSpPr/>
          <p:nvPr/>
        </p:nvSpPr>
        <p:spPr>
          <a:xfrm>
            <a:off x="107950" y="6239053"/>
            <a:ext cx="8568506" cy="646331"/>
          </a:xfrm>
          <a:prstGeom prst="rect">
            <a:avLst/>
          </a:prstGeom>
        </p:spPr>
        <p:txBody>
          <a:bodyPr wrap="square">
            <a:spAutoFit/>
          </a:bodyPr>
          <a:lstStyle/>
          <a:p>
            <a:pPr>
              <a:defRPr/>
            </a:pPr>
            <a:r>
              <a:rPr lang="en-US" dirty="0">
                <a:solidFill>
                  <a:srgbClr val="0000FF"/>
                </a:solidFill>
                <a:ea typeface="ＭＳ Ｐゴシック" charset="0"/>
                <a:cs typeface="ＭＳ Ｐゴシック" charset="0"/>
                <a:hlinkClick r:id="rId3"/>
              </a:rPr>
              <a:t>Flipping Bits in Memory Without Accessing Them: An Experimental Study of DRAM Disturbance Errors</a:t>
            </a:r>
            <a:r>
              <a:rPr lang="en-US" dirty="0">
                <a:solidFill>
                  <a:srgbClr val="0000FF"/>
                </a:solidFill>
                <a:ea typeface="ＭＳ Ｐゴシック" charset="0"/>
                <a:cs typeface="ＭＳ Ｐゴシック" charset="0"/>
              </a:rPr>
              <a:t>,</a:t>
            </a:r>
            <a:r>
              <a:rPr lang="en-US" dirty="0">
                <a:solidFill>
                  <a:prstClr val="black"/>
                </a:solidFill>
                <a:latin typeface="Tahoma" charset="0"/>
                <a:ea typeface="ＭＳ Ｐゴシック" charset="0"/>
                <a:cs typeface="ＭＳ Ｐゴシック" charset="0"/>
              </a:rPr>
              <a:t> </a:t>
            </a:r>
            <a:r>
              <a:rPr lang="en-US" dirty="0">
                <a:solidFill>
                  <a:prstClr val="black"/>
                </a:solidFill>
                <a:ea typeface="ＭＳ Ｐゴシック" charset="0"/>
                <a:cs typeface="ＭＳ Ｐゴシック" charset="0"/>
              </a:rPr>
              <a:t>(Kim et al., ISCA 2014)</a:t>
            </a:r>
          </a:p>
        </p:txBody>
      </p:sp>
    </p:spTree>
    <p:extLst>
      <p:ext uri="{BB962C8B-B14F-4D97-AF65-F5344CB8AC3E}">
        <p14:creationId xmlns:p14="http://schemas.microsoft.com/office/powerpoint/2010/main" val="7609257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7" presetClass="emph" presetSubtype="2" fill="hold" nodeType="withEffect">
                                  <p:stCondLst>
                                    <p:cond delay="0"/>
                                  </p:stCondLst>
                                  <p:childTnLst>
                                    <p:animClr clrSpc="rgb" dir="cw">
                                      <p:cBhvr>
                                        <p:cTn id="9" dur="750" fill="hold"/>
                                        <p:tgtEl>
                                          <p:spTgt spid="11"/>
                                        </p:tgtEl>
                                        <p:attrNameLst>
                                          <p:attrName>stroke.color</p:attrName>
                                        </p:attrNameLst>
                                      </p:cBhvr>
                                      <p:to>
                                        <a:srgbClr val="FF0000"/>
                                      </p:to>
                                    </p:animClr>
                                    <p:set>
                                      <p:cBhvr>
                                        <p:cTn id="10" dur="750" fill="hold"/>
                                        <p:tgtEl>
                                          <p:spTgt spid="11"/>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7"/>
                                        </p:tgtEl>
                                        <p:attrNameLst>
                                          <p:attrName>fillcolor</p:attrName>
                                        </p:attrNameLst>
                                      </p:cBhvr>
                                      <p:to>
                                        <a:srgbClr val="FF0000"/>
                                      </p:to>
                                    </p:animClr>
                                    <p:set>
                                      <p:cBhvr>
                                        <p:cTn id="13" dur="750" fill="hold"/>
                                        <p:tgtEl>
                                          <p:spTgt spid="17"/>
                                        </p:tgtEl>
                                        <p:attrNameLst>
                                          <p:attrName>fill.type</p:attrName>
                                        </p:attrNameLst>
                                      </p:cBhvr>
                                      <p:to>
                                        <p:strVal val="solid"/>
                                      </p:to>
                                    </p:set>
                                    <p:set>
                                      <p:cBhvr>
                                        <p:cTn id="14" dur="750" fill="hold"/>
                                        <p:tgtEl>
                                          <p:spTgt spid="17"/>
                                        </p:tgtEl>
                                        <p:attrNameLst>
                                          <p:attrName>fill.on</p:attrName>
                                        </p:attrNameLst>
                                      </p:cBhvr>
                                      <p:to>
                                        <p:strVal val="true"/>
                                      </p:to>
                                    </p:se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7" presetClass="emph" presetSubtype="2" fill="hold" nodeType="withEffect">
                                  <p:stCondLst>
                                    <p:cond delay="0"/>
                                  </p:stCondLst>
                                  <p:childTnLst>
                                    <p:animClr clrSpc="rgb" dir="cw">
                                      <p:cBhvr>
                                        <p:cTn id="26" dur="500" fill="hold"/>
                                        <p:tgtEl>
                                          <p:spTgt spid="11"/>
                                        </p:tgtEl>
                                        <p:attrNameLst>
                                          <p:attrName>stroke.color</p:attrName>
                                        </p:attrNameLst>
                                      </p:cBhvr>
                                      <p:to>
                                        <a:srgbClr val="595959"/>
                                      </p:to>
                                    </p:animClr>
                                    <p:set>
                                      <p:cBhvr>
                                        <p:cTn id="27" dur="500" fill="hold"/>
                                        <p:tgtEl>
                                          <p:spTgt spid="11"/>
                                        </p:tgtEl>
                                        <p:attrNameLst>
                                          <p:attrName>stroke.on</p:attrName>
                                        </p:attrNameLst>
                                      </p:cBhvr>
                                      <p:to>
                                        <p:strVal val="true"/>
                                      </p:to>
                                    </p:set>
                                  </p:childTnLst>
                                </p:cTn>
                              </p:par>
                              <p:par>
                                <p:cTn id="28" presetID="1" presetClass="emph" presetSubtype="2" fill="hold" nodeType="withEffect">
                                  <p:stCondLst>
                                    <p:cond delay="0"/>
                                  </p:stCondLst>
                                  <p:childTnLst>
                                    <p:animClr clrSpc="rgb" dir="cw">
                                      <p:cBhvr>
                                        <p:cTn id="29" dur="500" fill="hold"/>
                                        <p:tgtEl>
                                          <p:spTgt spid="17"/>
                                        </p:tgtEl>
                                        <p:attrNameLst>
                                          <p:attrName>fillcolor</p:attrName>
                                        </p:attrNameLst>
                                      </p:cBhvr>
                                      <p:to>
                                        <a:srgbClr val="FFFFFF"/>
                                      </p:to>
                                    </p:animClr>
                                    <p:set>
                                      <p:cBhvr>
                                        <p:cTn id="30" dur="500" fill="hold"/>
                                        <p:tgtEl>
                                          <p:spTgt spid="17"/>
                                        </p:tgtEl>
                                        <p:attrNameLst>
                                          <p:attrName>fill.type</p:attrName>
                                        </p:attrNameLst>
                                      </p:cBhvr>
                                      <p:to>
                                        <p:strVal val="solid"/>
                                      </p:to>
                                    </p:set>
                                    <p:set>
                                      <p:cBhvr>
                                        <p:cTn id="31" dur="500" fill="hold"/>
                                        <p:tgtEl>
                                          <p:spTgt spid="17"/>
                                        </p:tgtEl>
                                        <p:attrNameLst>
                                          <p:attrName>fill.on</p:attrName>
                                        </p:attrNameLst>
                                      </p:cBhvr>
                                      <p:to>
                                        <p:strVal val="true"/>
                                      </p:to>
                                    </p:set>
                                  </p:childTnLst>
                                </p:cTn>
                              </p:par>
                              <p:par>
                                <p:cTn id="32" presetID="1" presetClass="exit" presetSubtype="0" fill="hold" grpId="1"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par>
                                <p:cTn id="34" presetID="10" presetClass="entr" presetSubtype="0" fill="hold" grpId="0" nodeType="withEffect">
                                  <p:stCondLst>
                                    <p:cond delay="25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250"/>
                                        <p:tgtEl>
                                          <p:spTgt spid="2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ntr" presetSubtype="0" fill="hold" grpId="2"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7" presetClass="emph" presetSubtype="2" fill="hold" nodeType="withEffect">
                                  <p:stCondLst>
                                    <p:cond delay="0"/>
                                  </p:stCondLst>
                                  <p:childTnLst>
                                    <p:animClr clrSpc="rgb" dir="cw">
                                      <p:cBhvr>
                                        <p:cTn id="46" dur="10" fill="hold"/>
                                        <p:tgtEl>
                                          <p:spTgt spid="11"/>
                                        </p:tgtEl>
                                        <p:attrNameLst>
                                          <p:attrName>stroke.color</p:attrName>
                                        </p:attrNameLst>
                                      </p:cBhvr>
                                      <p:to>
                                        <a:srgbClr val="FF0000"/>
                                      </p:to>
                                    </p:animClr>
                                    <p:set>
                                      <p:cBhvr>
                                        <p:cTn id="47" dur="10" fill="hold"/>
                                        <p:tgtEl>
                                          <p:spTgt spid="11"/>
                                        </p:tgtEl>
                                        <p:attrNameLst>
                                          <p:attrName>stroke.on</p:attrName>
                                        </p:attrNameLst>
                                      </p:cBhvr>
                                      <p:to>
                                        <p:strVal val="true"/>
                                      </p:to>
                                    </p:set>
                                  </p:childTnLst>
                                </p:cTn>
                              </p:par>
                              <p:par>
                                <p:cTn id="48" presetID="1" presetClass="emph" presetSubtype="2" fill="hold" nodeType="withEffect">
                                  <p:stCondLst>
                                    <p:cond delay="0"/>
                                  </p:stCondLst>
                                  <p:childTnLst>
                                    <p:animClr clrSpc="rgb" dir="cw">
                                      <p:cBhvr>
                                        <p:cTn id="49" dur="10" fill="hold"/>
                                        <p:tgtEl>
                                          <p:spTgt spid="17"/>
                                        </p:tgtEl>
                                        <p:attrNameLst>
                                          <p:attrName>fillcolor</p:attrName>
                                        </p:attrNameLst>
                                      </p:cBhvr>
                                      <p:to>
                                        <a:srgbClr val="FF0000"/>
                                      </p:to>
                                    </p:animClr>
                                    <p:set>
                                      <p:cBhvr>
                                        <p:cTn id="50" dur="10" fill="hold"/>
                                        <p:tgtEl>
                                          <p:spTgt spid="17"/>
                                        </p:tgtEl>
                                        <p:attrNameLst>
                                          <p:attrName>fill.type</p:attrName>
                                        </p:attrNameLst>
                                      </p:cBhvr>
                                      <p:to>
                                        <p:strVal val="solid"/>
                                      </p:to>
                                    </p:set>
                                    <p:set>
                                      <p:cBhvr>
                                        <p:cTn id="51" dur="10" fill="hold"/>
                                        <p:tgtEl>
                                          <p:spTgt spid="17"/>
                                        </p:tgtEl>
                                        <p:attrNameLst>
                                          <p:attrName>fill.on</p:attrName>
                                        </p:attrNameLst>
                                      </p:cBhvr>
                                      <p:to>
                                        <p:strVal val="true"/>
                                      </p:to>
                                    </p:set>
                                  </p:childTnLst>
                                </p:cTn>
                              </p:par>
                              <p:par>
                                <p:cTn id="52" presetID="1" presetClass="exit" presetSubtype="0" fill="hold" grpId="3" nodeType="withEffect">
                                  <p:stCondLst>
                                    <p:cond delay="500"/>
                                  </p:stCondLst>
                                  <p:childTnLst>
                                    <p:set>
                                      <p:cBhvr>
                                        <p:cTn id="53" dur="1" fill="hold">
                                          <p:stCondLst>
                                            <p:cond delay="0"/>
                                          </p:stCondLst>
                                        </p:cTn>
                                        <p:tgtEl>
                                          <p:spTgt spid="22"/>
                                        </p:tgtEl>
                                        <p:attrNameLst>
                                          <p:attrName>style.visibility</p:attrName>
                                        </p:attrNameLst>
                                      </p:cBhvr>
                                      <p:to>
                                        <p:strVal val="hidden"/>
                                      </p:to>
                                    </p:set>
                                  </p:childTnLst>
                                </p:cTn>
                              </p:par>
                              <p:par>
                                <p:cTn id="54" presetID="1" presetClass="entr" presetSubtype="0" fill="hold" grpId="2" nodeType="withEffect">
                                  <p:stCondLst>
                                    <p:cond delay="500"/>
                                  </p:stCondLst>
                                  <p:childTnLst>
                                    <p:set>
                                      <p:cBhvr>
                                        <p:cTn id="55" dur="1" fill="hold">
                                          <p:stCondLst>
                                            <p:cond delay="0"/>
                                          </p:stCondLst>
                                        </p:cTn>
                                        <p:tgtEl>
                                          <p:spTgt spid="21"/>
                                        </p:tgtEl>
                                        <p:attrNameLst>
                                          <p:attrName>style.visibility</p:attrName>
                                        </p:attrNameLst>
                                      </p:cBhvr>
                                      <p:to>
                                        <p:strVal val="visible"/>
                                      </p:to>
                                    </p:set>
                                  </p:childTnLst>
                                </p:cTn>
                              </p:par>
                              <p:par>
                                <p:cTn id="56" presetID="7" presetClass="emph" presetSubtype="2" fill="hold" nodeType="withEffect">
                                  <p:stCondLst>
                                    <p:cond delay="500"/>
                                  </p:stCondLst>
                                  <p:childTnLst>
                                    <p:animClr clrSpc="rgb" dir="cw">
                                      <p:cBhvr>
                                        <p:cTn id="57" dur="10" fill="hold"/>
                                        <p:tgtEl>
                                          <p:spTgt spid="11"/>
                                        </p:tgtEl>
                                        <p:attrNameLst>
                                          <p:attrName>stroke.color</p:attrName>
                                        </p:attrNameLst>
                                      </p:cBhvr>
                                      <p:to>
                                        <a:srgbClr val="595959"/>
                                      </p:to>
                                    </p:animClr>
                                    <p:set>
                                      <p:cBhvr>
                                        <p:cTn id="58" dur="10" fill="hold"/>
                                        <p:tgtEl>
                                          <p:spTgt spid="11"/>
                                        </p:tgtEl>
                                        <p:attrNameLst>
                                          <p:attrName>stroke.on</p:attrName>
                                        </p:attrNameLst>
                                      </p:cBhvr>
                                      <p:to>
                                        <p:strVal val="true"/>
                                      </p:to>
                                    </p:set>
                                  </p:childTnLst>
                                </p:cTn>
                              </p:par>
                              <p:par>
                                <p:cTn id="59" presetID="1" presetClass="emph" presetSubtype="2" fill="hold" nodeType="withEffect">
                                  <p:stCondLst>
                                    <p:cond delay="500"/>
                                  </p:stCondLst>
                                  <p:childTnLst>
                                    <p:animClr clrSpc="rgb" dir="cw">
                                      <p:cBhvr>
                                        <p:cTn id="60" dur="10" fill="hold"/>
                                        <p:tgtEl>
                                          <p:spTgt spid="17"/>
                                        </p:tgtEl>
                                        <p:attrNameLst>
                                          <p:attrName>fillcolor</p:attrName>
                                        </p:attrNameLst>
                                      </p:cBhvr>
                                      <p:to>
                                        <a:srgbClr val="FFFFFF"/>
                                      </p:to>
                                    </p:animClr>
                                    <p:set>
                                      <p:cBhvr>
                                        <p:cTn id="61" dur="10" fill="hold"/>
                                        <p:tgtEl>
                                          <p:spTgt spid="17"/>
                                        </p:tgtEl>
                                        <p:attrNameLst>
                                          <p:attrName>fill.type</p:attrName>
                                        </p:attrNameLst>
                                      </p:cBhvr>
                                      <p:to>
                                        <p:strVal val="solid"/>
                                      </p:to>
                                    </p:set>
                                    <p:set>
                                      <p:cBhvr>
                                        <p:cTn id="62" dur="10" fill="hold"/>
                                        <p:tgtEl>
                                          <p:spTgt spid="17"/>
                                        </p:tgtEl>
                                        <p:attrNameLst>
                                          <p:attrName>fill.on</p:attrName>
                                        </p:attrNameLst>
                                      </p:cBhvr>
                                      <p:to>
                                        <p:strVal val="true"/>
                                      </p:to>
                                    </p:set>
                                  </p:childTnLst>
                                </p:cTn>
                              </p:par>
                              <p:par>
                                <p:cTn id="63" presetID="1" presetClass="entr" presetSubtype="0" fill="hold" grpId="9" nodeType="withEffect">
                                  <p:stCondLst>
                                    <p:cond delay="100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xit" presetSubtype="0" fill="hold" grpId="3" nodeType="withEffect">
                                  <p:stCondLst>
                                    <p:cond delay="1000"/>
                                  </p:stCondLst>
                                  <p:childTnLst>
                                    <p:set>
                                      <p:cBhvr>
                                        <p:cTn id="66" dur="1" fill="hold">
                                          <p:stCondLst>
                                            <p:cond delay="0"/>
                                          </p:stCondLst>
                                        </p:cTn>
                                        <p:tgtEl>
                                          <p:spTgt spid="21"/>
                                        </p:tgtEl>
                                        <p:attrNameLst>
                                          <p:attrName>style.visibility</p:attrName>
                                        </p:attrNameLst>
                                      </p:cBhvr>
                                      <p:to>
                                        <p:strVal val="hidden"/>
                                      </p:to>
                                    </p:set>
                                  </p:childTnLst>
                                </p:cTn>
                              </p:par>
                              <p:par>
                                <p:cTn id="67" presetID="7" presetClass="emph" presetSubtype="2" fill="hold" nodeType="withEffect">
                                  <p:stCondLst>
                                    <p:cond delay="1000"/>
                                  </p:stCondLst>
                                  <p:childTnLst>
                                    <p:animClr clrSpc="rgb" dir="cw">
                                      <p:cBhvr>
                                        <p:cTn id="68" dur="10" fill="hold"/>
                                        <p:tgtEl>
                                          <p:spTgt spid="11"/>
                                        </p:tgtEl>
                                        <p:attrNameLst>
                                          <p:attrName>stroke.color</p:attrName>
                                        </p:attrNameLst>
                                      </p:cBhvr>
                                      <p:to>
                                        <a:srgbClr val="FF0000"/>
                                      </p:to>
                                    </p:animClr>
                                    <p:set>
                                      <p:cBhvr>
                                        <p:cTn id="69" dur="10" fill="hold"/>
                                        <p:tgtEl>
                                          <p:spTgt spid="11"/>
                                        </p:tgtEl>
                                        <p:attrNameLst>
                                          <p:attrName>stroke.on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17"/>
                                        </p:tgtEl>
                                        <p:attrNameLst>
                                          <p:attrName>fillcolor</p:attrName>
                                        </p:attrNameLst>
                                      </p:cBhvr>
                                      <p:to>
                                        <a:srgbClr val="FF0000"/>
                                      </p:to>
                                    </p:animClr>
                                    <p:set>
                                      <p:cBhvr>
                                        <p:cTn id="72" dur="10" fill="hold"/>
                                        <p:tgtEl>
                                          <p:spTgt spid="17"/>
                                        </p:tgtEl>
                                        <p:attrNameLst>
                                          <p:attrName>fill.type</p:attrName>
                                        </p:attrNameLst>
                                      </p:cBhvr>
                                      <p:to>
                                        <p:strVal val="solid"/>
                                      </p:to>
                                    </p:set>
                                    <p:set>
                                      <p:cBhvr>
                                        <p:cTn id="73" dur="10" fill="hold"/>
                                        <p:tgtEl>
                                          <p:spTgt spid="17"/>
                                        </p:tgtEl>
                                        <p:attrNameLst>
                                          <p:attrName>fill.on</p:attrName>
                                        </p:attrNameLst>
                                      </p:cBhvr>
                                      <p:to>
                                        <p:strVal val="true"/>
                                      </p:to>
                                    </p:set>
                                  </p:childTnLst>
                                </p:cTn>
                              </p:par>
                              <p:par>
                                <p:cTn id="74" presetID="1" presetClass="exit" presetSubtype="0" fill="hold" grpId="4" nodeType="withEffect">
                                  <p:stCondLst>
                                    <p:cond delay="1500"/>
                                  </p:stCondLst>
                                  <p:childTnLst>
                                    <p:set>
                                      <p:cBhvr>
                                        <p:cTn id="75" dur="1" fill="hold">
                                          <p:stCondLst>
                                            <p:cond delay="0"/>
                                          </p:stCondLst>
                                        </p:cTn>
                                        <p:tgtEl>
                                          <p:spTgt spid="22"/>
                                        </p:tgtEl>
                                        <p:attrNameLst>
                                          <p:attrName>style.visibility</p:attrName>
                                        </p:attrNameLst>
                                      </p:cBhvr>
                                      <p:to>
                                        <p:strVal val="hidden"/>
                                      </p:to>
                                    </p:set>
                                  </p:childTnLst>
                                </p:cTn>
                              </p:par>
                              <p:par>
                                <p:cTn id="76" presetID="1" presetClass="entr" presetSubtype="0" fill="hold" grpId="4" nodeType="withEffect">
                                  <p:stCondLst>
                                    <p:cond delay="1500"/>
                                  </p:stCondLst>
                                  <p:childTnLst>
                                    <p:set>
                                      <p:cBhvr>
                                        <p:cTn id="77" dur="1" fill="hold">
                                          <p:stCondLst>
                                            <p:cond delay="0"/>
                                          </p:stCondLst>
                                        </p:cTn>
                                        <p:tgtEl>
                                          <p:spTgt spid="21"/>
                                        </p:tgtEl>
                                        <p:attrNameLst>
                                          <p:attrName>style.visibility</p:attrName>
                                        </p:attrNameLst>
                                      </p:cBhvr>
                                      <p:to>
                                        <p:strVal val="visible"/>
                                      </p:to>
                                    </p:set>
                                  </p:childTnLst>
                                </p:cTn>
                              </p:par>
                              <p:par>
                                <p:cTn id="78" presetID="7" presetClass="emph" presetSubtype="2" fill="hold" nodeType="withEffect">
                                  <p:stCondLst>
                                    <p:cond delay="1500"/>
                                  </p:stCondLst>
                                  <p:childTnLst>
                                    <p:animClr clrSpc="rgb" dir="cw">
                                      <p:cBhvr>
                                        <p:cTn id="79" dur="10" fill="hold"/>
                                        <p:tgtEl>
                                          <p:spTgt spid="11"/>
                                        </p:tgtEl>
                                        <p:attrNameLst>
                                          <p:attrName>stroke.color</p:attrName>
                                        </p:attrNameLst>
                                      </p:cBhvr>
                                      <p:to>
                                        <a:srgbClr val="595959"/>
                                      </p:to>
                                    </p:animClr>
                                    <p:set>
                                      <p:cBhvr>
                                        <p:cTn id="80" dur="10" fill="hold"/>
                                        <p:tgtEl>
                                          <p:spTgt spid="11"/>
                                        </p:tgtEl>
                                        <p:attrNameLst>
                                          <p:attrName>stroke.on</p:attrName>
                                        </p:attrNameLst>
                                      </p:cBhvr>
                                      <p:to>
                                        <p:strVal val="true"/>
                                      </p:to>
                                    </p:set>
                                  </p:childTnLst>
                                </p:cTn>
                              </p:par>
                              <p:par>
                                <p:cTn id="81" presetID="1" presetClass="emph" presetSubtype="2" fill="hold" nodeType="withEffect">
                                  <p:stCondLst>
                                    <p:cond delay="1500"/>
                                  </p:stCondLst>
                                  <p:childTnLst>
                                    <p:animClr clrSpc="rgb" dir="cw">
                                      <p:cBhvr>
                                        <p:cTn id="82" dur="10" fill="hold"/>
                                        <p:tgtEl>
                                          <p:spTgt spid="17"/>
                                        </p:tgtEl>
                                        <p:attrNameLst>
                                          <p:attrName>fillcolor</p:attrName>
                                        </p:attrNameLst>
                                      </p:cBhvr>
                                      <p:to>
                                        <a:srgbClr val="FFFFFF"/>
                                      </p:to>
                                    </p:animClr>
                                    <p:set>
                                      <p:cBhvr>
                                        <p:cTn id="83" dur="10" fill="hold"/>
                                        <p:tgtEl>
                                          <p:spTgt spid="17"/>
                                        </p:tgtEl>
                                        <p:attrNameLst>
                                          <p:attrName>fill.type</p:attrName>
                                        </p:attrNameLst>
                                      </p:cBhvr>
                                      <p:to>
                                        <p:strVal val="solid"/>
                                      </p:to>
                                    </p:set>
                                    <p:set>
                                      <p:cBhvr>
                                        <p:cTn id="84" dur="10" fill="hold"/>
                                        <p:tgtEl>
                                          <p:spTgt spid="17"/>
                                        </p:tgtEl>
                                        <p:attrNameLst>
                                          <p:attrName>fill.on</p:attrName>
                                        </p:attrNameLst>
                                      </p:cBhvr>
                                      <p:to>
                                        <p:strVal val="true"/>
                                      </p:to>
                                    </p:set>
                                  </p:childTnLst>
                                </p:cTn>
                              </p:par>
                              <p:par>
                                <p:cTn id="85" presetID="1" presetClass="entr" presetSubtype="0" fill="hold" grpId="5" nodeType="withEffect">
                                  <p:stCondLst>
                                    <p:cond delay="200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xit" presetSubtype="0" fill="hold" grpId="5" nodeType="withEffect">
                                  <p:stCondLst>
                                    <p:cond delay="2000"/>
                                  </p:stCondLst>
                                  <p:childTnLst>
                                    <p:set>
                                      <p:cBhvr>
                                        <p:cTn id="88" dur="1" fill="hold">
                                          <p:stCondLst>
                                            <p:cond delay="0"/>
                                          </p:stCondLst>
                                        </p:cTn>
                                        <p:tgtEl>
                                          <p:spTgt spid="21"/>
                                        </p:tgtEl>
                                        <p:attrNameLst>
                                          <p:attrName>style.visibility</p:attrName>
                                        </p:attrNameLst>
                                      </p:cBhvr>
                                      <p:to>
                                        <p:strVal val="hidden"/>
                                      </p:to>
                                    </p:set>
                                  </p:childTnLst>
                                </p:cTn>
                              </p:par>
                              <p:par>
                                <p:cTn id="89" presetID="7" presetClass="emph" presetSubtype="2" fill="hold" nodeType="withEffect">
                                  <p:stCondLst>
                                    <p:cond delay="2000"/>
                                  </p:stCondLst>
                                  <p:childTnLst>
                                    <p:animClr clrSpc="rgb" dir="cw">
                                      <p:cBhvr>
                                        <p:cTn id="90" dur="10" fill="hold"/>
                                        <p:tgtEl>
                                          <p:spTgt spid="11"/>
                                        </p:tgtEl>
                                        <p:attrNameLst>
                                          <p:attrName>stroke.color</p:attrName>
                                        </p:attrNameLst>
                                      </p:cBhvr>
                                      <p:to>
                                        <a:srgbClr val="FF0000"/>
                                      </p:to>
                                    </p:animClr>
                                    <p:set>
                                      <p:cBhvr>
                                        <p:cTn id="91" dur="10" fill="hold"/>
                                        <p:tgtEl>
                                          <p:spTgt spid="11"/>
                                        </p:tgtEl>
                                        <p:attrNameLst>
                                          <p:attrName>stroke.on</p:attrName>
                                        </p:attrNameLst>
                                      </p:cBhvr>
                                      <p:to>
                                        <p:strVal val="true"/>
                                      </p:to>
                                    </p:set>
                                  </p:childTnLst>
                                </p:cTn>
                              </p:par>
                              <p:par>
                                <p:cTn id="92" presetID="1" presetClass="emph" presetSubtype="2" fill="hold" nodeType="withEffect">
                                  <p:stCondLst>
                                    <p:cond delay="2000"/>
                                  </p:stCondLst>
                                  <p:childTnLst>
                                    <p:animClr clrSpc="rgb" dir="cw">
                                      <p:cBhvr>
                                        <p:cTn id="93" dur="10" fill="hold"/>
                                        <p:tgtEl>
                                          <p:spTgt spid="17"/>
                                        </p:tgtEl>
                                        <p:attrNameLst>
                                          <p:attrName>fillcolor</p:attrName>
                                        </p:attrNameLst>
                                      </p:cBhvr>
                                      <p:to>
                                        <a:srgbClr val="FF0000"/>
                                      </p:to>
                                    </p:animClr>
                                    <p:set>
                                      <p:cBhvr>
                                        <p:cTn id="94" dur="10" fill="hold"/>
                                        <p:tgtEl>
                                          <p:spTgt spid="17"/>
                                        </p:tgtEl>
                                        <p:attrNameLst>
                                          <p:attrName>fill.type</p:attrName>
                                        </p:attrNameLst>
                                      </p:cBhvr>
                                      <p:to>
                                        <p:strVal val="solid"/>
                                      </p:to>
                                    </p:set>
                                    <p:set>
                                      <p:cBhvr>
                                        <p:cTn id="95" dur="10" fill="hold"/>
                                        <p:tgtEl>
                                          <p:spTgt spid="17"/>
                                        </p:tgtEl>
                                        <p:attrNameLst>
                                          <p:attrName>fill.on</p:attrName>
                                        </p:attrNameLst>
                                      </p:cBhvr>
                                      <p:to>
                                        <p:strVal val="true"/>
                                      </p:to>
                                    </p:set>
                                  </p:childTnLst>
                                </p:cTn>
                              </p:par>
                              <p:par>
                                <p:cTn id="96" presetID="1" presetClass="exit" presetSubtype="0" fill="hold" grpId="6" nodeType="withEffect">
                                  <p:stCondLst>
                                    <p:cond delay="2500"/>
                                  </p:stCondLst>
                                  <p:childTnLst>
                                    <p:set>
                                      <p:cBhvr>
                                        <p:cTn id="97" dur="1" fill="hold">
                                          <p:stCondLst>
                                            <p:cond delay="0"/>
                                          </p:stCondLst>
                                        </p:cTn>
                                        <p:tgtEl>
                                          <p:spTgt spid="22"/>
                                        </p:tgtEl>
                                        <p:attrNameLst>
                                          <p:attrName>style.visibility</p:attrName>
                                        </p:attrNameLst>
                                      </p:cBhvr>
                                      <p:to>
                                        <p:strVal val="hidden"/>
                                      </p:to>
                                    </p:set>
                                  </p:childTnLst>
                                </p:cTn>
                              </p:par>
                              <p:par>
                                <p:cTn id="98" presetID="1" presetClass="entr" presetSubtype="0" fill="hold" grpId="6" nodeType="withEffect">
                                  <p:stCondLst>
                                    <p:cond delay="2500"/>
                                  </p:stCondLst>
                                  <p:childTnLst>
                                    <p:set>
                                      <p:cBhvr>
                                        <p:cTn id="99" dur="1" fill="hold">
                                          <p:stCondLst>
                                            <p:cond delay="0"/>
                                          </p:stCondLst>
                                        </p:cTn>
                                        <p:tgtEl>
                                          <p:spTgt spid="21"/>
                                        </p:tgtEl>
                                        <p:attrNameLst>
                                          <p:attrName>style.visibility</p:attrName>
                                        </p:attrNameLst>
                                      </p:cBhvr>
                                      <p:to>
                                        <p:strVal val="visible"/>
                                      </p:to>
                                    </p:set>
                                  </p:childTnLst>
                                </p:cTn>
                              </p:par>
                              <p:par>
                                <p:cTn id="100" presetID="7" presetClass="emph" presetSubtype="2" fill="hold" nodeType="withEffect">
                                  <p:stCondLst>
                                    <p:cond delay="2500"/>
                                  </p:stCondLst>
                                  <p:childTnLst>
                                    <p:animClr clrSpc="rgb" dir="cw">
                                      <p:cBhvr>
                                        <p:cTn id="101" dur="10" fill="hold"/>
                                        <p:tgtEl>
                                          <p:spTgt spid="11"/>
                                        </p:tgtEl>
                                        <p:attrNameLst>
                                          <p:attrName>stroke.color</p:attrName>
                                        </p:attrNameLst>
                                      </p:cBhvr>
                                      <p:to>
                                        <a:srgbClr val="595959"/>
                                      </p:to>
                                    </p:animClr>
                                    <p:set>
                                      <p:cBhvr>
                                        <p:cTn id="102" dur="10" fill="hold"/>
                                        <p:tgtEl>
                                          <p:spTgt spid="11"/>
                                        </p:tgtEl>
                                        <p:attrNameLst>
                                          <p:attrName>stroke.on</p:attrName>
                                        </p:attrNameLst>
                                      </p:cBhvr>
                                      <p:to>
                                        <p:strVal val="true"/>
                                      </p:to>
                                    </p:set>
                                  </p:childTnLst>
                                </p:cTn>
                              </p:par>
                              <p:par>
                                <p:cTn id="103" presetID="1" presetClass="emph" presetSubtype="2" fill="hold" nodeType="withEffect">
                                  <p:stCondLst>
                                    <p:cond delay="2500"/>
                                  </p:stCondLst>
                                  <p:childTnLst>
                                    <p:animClr clrSpc="rgb" dir="cw">
                                      <p:cBhvr>
                                        <p:cTn id="104" dur="10" fill="hold"/>
                                        <p:tgtEl>
                                          <p:spTgt spid="17"/>
                                        </p:tgtEl>
                                        <p:attrNameLst>
                                          <p:attrName>fillcolor</p:attrName>
                                        </p:attrNameLst>
                                      </p:cBhvr>
                                      <p:to>
                                        <a:srgbClr val="FFFFFF"/>
                                      </p:to>
                                    </p:animClr>
                                    <p:set>
                                      <p:cBhvr>
                                        <p:cTn id="105" dur="10" fill="hold"/>
                                        <p:tgtEl>
                                          <p:spTgt spid="17"/>
                                        </p:tgtEl>
                                        <p:attrNameLst>
                                          <p:attrName>fill.type</p:attrName>
                                        </p:attrNameLst>
                                      </p:cBhvr>
                                      <p:to>
                                        <p:strVal val="solid"/>
                                      </p:to>
                                    </p:set>
                                    <p:set>
                                      <p:cBhvr>
                                        <p:cTn id="106" dur="10" fill="hold"/>
                                        <p:tgtEl>
                                          <p:spTgt spid="17"/>
                                        </p:tgtEl>
                                        <p:attrNameLst>
                                          <p:attrName>fill.on</p:attrName>
                                        </p:attrNameLst>
                                      </p:cBhvr>
                                      <p:to>
                                        <p:strVal val="true"/>
                                      </p:to>
                                    </p:set>
                                  </p:childTnLst>
                                </p:cTn>
                              </p:par>
                              <p:par>
                                <p:cTn id="107" presetID="1" presetClass="entr" presetSubtype="0" fill="hold" grpId="7" nodeType="withEffect">
                                  <p:stCondLst>
                                    <p:cond delay="3000"/>
                                  </p:stCondLst>
                                  <p:childTnLst>
                                    <p:set>
                                      <p:cBhvr>
                                        <p:cTn id="108" dur="1" fill="hold">
                                          <p:stCondLst>
                                            <p:cond delay="0"/>
                                          </p:stCondLst>
                                        </p:cTn>
                                        <p:tgtEl>
                                          <p:spTgt spid="22"/>
                                        </p:tgtEl>
                                        <p:attrNameLst>
                                          <p:attrName>style.visibility</p:attrName>
                                        </p:attrNameLst>
                                      </p:cBhvr>
                                      <p:to>
                                        <p:strVal val="visible"/>
                                      </p:to>
                                    </p:set>
                                  </p:childTnLst>
                                </p:cTn>
                              </p:par>
                              <p:par>
                                <p:cTn id="109" presetID="1" presetClass="exit" presetSubtype="0" fill="hold" grpId="7" nodeType="withEffect">
                                  <p:stCondLst>
                                    <p:cond delay="3000"/>
                                  </p:stCondLst>
                                  <p:childTnLst>
                                    <p:set>
                                      <p:cBhvr>
                                        <p:cTn id="110" dur="1" fill="hold">
                                          <p:stCondLst>
                                            <p:cond delay="0"/>
                                          </p:stCondLst>
                                        </p:cTn>
                                        <p:tgtEl>
                                          <p:spTgt spid="21"/>
                                        </p:tgtEl>
                                        <p:attrNameLst>
                                          <p:attrName>style.visibility</p:attrName>
                                        </p:attrNameLst>
                                      </p:cBhvr>
                                      <p:to>
                                        <p:strVal val="hidden"/>
                                      </p:to>
                                    </p:set>
                                  </p:childTnLst>
                                </p:cTn>
                              </p:par>
                              <p:par>
                                <p:cTn id="111" presetID="7" presetClass="emph" presetSubtype="2" fill="hold" nodeType="withEffect">
                                  <p:stCondLst>
                                    <p:cond delay="3000"/>
                                  </p:stCondLst>
                                  <p:childTnLst>
                                    <p:animClr clrSpc="rgb" dir="cw">
                                      <p:cBhvr>
                                        <p:cTn id="112" dur="10" fill="hold"/>
                                        <p:tgtEl>
                                          <p:spTgt spid="11"/>
                                        </p:tgtEl>
                                        <p:attrNameLst>
                                          <p:attrName>stroke.color</p:attrName>
                                        </p:attrNameLst>
                                      </p:cBhvr>
                                      <p:to>
                                        <a:srgbClr val="FF0000"/>
                                      </p:to>
                                    </p:animClr>
                                    <p:set>
                                      <p:cBhvr>
                                        <p:cTn id="113" dur="10" fill="hold"/>
                                        <p:tgtEl>
                                          <p:spTgt spid="11"/>
                                        </p:tgtEl>
                                        <p:attrNameLst>
                                          <p:attrName>stroke.on</p:attrName>
                                        </p:attrNameLst>
                                      </p:cBhvr>
                                      <p:to>
                                        <p:strVal val="true"/>
                                      </p:to>
                                    </p:set>
                                  </p:childTnLst>
                                </p:cTn>
                              </p:par>
                              <p:par>
                                <p:cTn id="114" presetID="1" presetClass="emph" presetSubtype="2" fill="hold" nodeType="withEffect">
                                  <p:stCondLst>
                                    <p:cond delay="3000"/>
                                  </p:stCondLst>
                                  <p:childTnLst>
                                    <p:animClr clrSpc="rgb" dir="cw">
                                      <p:cBhvr>
                                        <p:cTn id="115" dur="10" fill="hold"/>
                                        <p:tgtEl>
                                          <p:spTgt spid="17"/>
                                        </p:tgtEl>
                                        <p:attrNameLst>
                                          <p:attrName>fillcolor</p:attrName>
                                        </p:attrNameLst>
                                      </p:cBhvr>
                                      <p:to>
                                        <a:srgbClr val="FF0000"/>
                                      </p:to>
                                    </p:animClr>
                                    <p:set>
                                      <p:cBhvr>
                                        <p:cTn id="116" dur="10" fill="hold"/>
                                        <p:tgtEl>
                                          <p:spTgt spid="17"/>
                                        </p:tgtEl>
                                        <p:attrNameLst>
                                          <p:attrName>fill.type</p:attrName>
                                        </p:attrNameLst>
                                      </p:cBhvr>
                                      <p:to>
                                        <p:strVal val="solid"/>
                                      </p:to>
                                    </p:set>
                                    <p:set>
                                      <p:cBhvr>
                                        <p:cTn id="117" dur="10" fill="hold"/>
                                        <p:tgtEl>
                                          <p:spTgt spid="17"/>
                                        </p:tgtEl>
                                        <p:attrNameLst>
                                          <p:attrName>fill.on</p:attrName>
                                        </p:attrNameLst>
                                      </p:cBhvr>
                                      <p:to>
                                        <p:strVal val="true"/>
                                      </p:to>
                                    </p:set>
                                  </p:childTnLst>
                                </p:cTn>
                              </p:par>
                              <p:par>
                                <p:cTn id="118" presetID="1" presetClass="exit" presetSubtype="0" fill="hold" grpId="8" nodeType="withEffect">
                                  <p:stCondLst>
                                    <p:cond delay="3500"/>
                                  </p:stCondLst>
                                  <p:childTnLst>
                                    <p:set>
                                      <p:cBhvr>
                                        <p:cTn id="119" dur="1" fill="hold">
                                          <p:stCondLst>
                                            <p:cond delay="0"/>
                                          </p:stCondLst>
                                        </p:cTn>
                                        <p:tgtEl>
                                          <p:spTgt spid="22"/>
                                        </p:tgtEl>
                                        <p:attrNameLst>
                                          <p:attrName>style.visibility</p:attrName>
                                        </p:attrNameLst>
                                      </p:cBhvr>
                                      <p:to>
                                        <p:strVal val="hidden"/>
                                      </p:to>
                                    </p:set>
                                  </p:childTnLst>
                                </p:cTn>
                              </p:par>
                              <p:par>
                                <p:cTn id="120" presetID="1" presetClass="entr" presetSubtype="0" fill="hold" grpId="8" nodeType="withEffect">
                                  <p:stCondLst>
                                    <p:cond delay="3500"/>
                                  </p:stCondLst>
                                  <p:childTnLst>
                                    <p:set>
                                      <p:cBhvr>
                                        <p:cTn id="121" dur="1" fill="hold">
                                          <p:stCondLst>
                                            <p:cond delay="0"/>
                                          </p:stCondLst>
                                        </p:cTn>
                                        <p:tgtEl>
                                          <p:spTgt spid="21"/>
                                        </p:tgtEl>
                                        <p:attrNameLst>
                                          <p:attrName>style.visibility</p:attrName>
                                        </p:attrNameLst>
                                      </p:cBhvr>
                                      <p:to>
                                        <p:strVal val="visible"/>
                                      </p:to>
                                    </p:set>
                                  </p:childTnLst>
                                </p:cTn>
                              </p:par>
                              <p:par>
                                <p:cTn id="122" presetID="7" presetClass="emph" presetSubtype="2" fill="hold" nodeType="withEffect">
                                  <p:stCondLst>
                                    <p:cond delay="3500"/>
                                  </p:stCondLst>
                                  <p:childTnLst>
                                    <p:animClr clrSpc="rgb" dir="cw">
                                      <p:cBhvr>
                                        <p:cTn id="123" dur="10" fill="hold"/>
                                        <p:tgtEl>
                                          <p:spTgt spid="11"/>
                                        </p:tgtEl>
                                        <p:attrNameLst>
                                          <p:attrName>stroke.color</p:attrName>
                                        </p:attrNameLst>
                                      </p:cBhvr>
                                      <p:to>
                                        <a:srgbClr val="595959"/>
                                      </p:to>
                                    </p:animClr>
                                    <p:set>
                                      <p:cBhvr>
                                        <p:cTn id="124" dur="10" fill="hold"/>
                                        <p:tgtEl>
                                          <p:spTgt spid="11"/>
                                        </p:tgtEl>
                                        <p:attrNameLst>
                                          <p:attrName>stroke.on</p:attrName>
                                        </p:attrNameLst>
                                      </p:cBhvr>
                                      <p:to>
                                        <p:strVal val="true"/>
                                      </p:to>
                                    </p:set>
                                  </p:childTnLst>
                                </p:cTn>
                              </p:par>
                              <p:par>
                                <p:cTn id="125" presetID="1" presetClass="emph" presetSubtype="2" fill="hold" nodeType="withEffect">
                                  <p:stCondLst>
                                    <p:cond delay="3500"/>
                                  </p:stCondLst>
                                  <p:childTnLst>
                                    <p:animClr clrSpc="rgb" dir="cw">
                                      <p:cBhvr>
                                        <p:cTn id="126" dur="10" fill="hold"/>
                                        <p:tgtEl>
                                          <p:spTgt spid="17"/>
                                        </p:tgtEl>
                                        <p:attrNameLst>
                                          <p:attrName>fillcolor</p:attrName>
                                        </p:attrNameLst>
                                      </p:cBhvr>
                                      <p:to>
                                        <a:srgbClr val="FFFFFF"/>
                                      </p:to>
                                    </p:animClr>
                                    <p:set>
                                      <p:cBhvr>
                                        <p:cTn id="127" dur="10" fill="hold"/>
                                        <p:tgtEl>
                                          <p:spTgt spid="17"/>
                                        </p:tgtEl>
                                        <p:attrNameLst>
                                          <p:attrName>fill.type</p:attrName>
                                        </p:attrNameLst>
                                      </p:cBhvr>
                                      <p:to>
                                        <p:strVal val="solid"/>
                                      </p:to>
                                    </p:set>
                                    <p:set>
                                      <p:cBhvr>
                                        <p:cTn id="128" dur="10" fill="hold"/>
                                        <p:tgtEl>
                                          <p:spTgt spid="17"/>
                                        </p:tgtEl>
                                        <p:attrNameLst>
                                          <p:attrName>fill.on</p:attrName>
                                        </p:attrNameLst>
                                      </p:cBhvr>
                                      <p:to>
                                        <p:strVal val="true"/>
                                      </p:to>
                                    </p:set>
                                  </p:childTnLst>
                                </p:cTn>
                              </p:par>
                              <p:par>
                                <p:cTn id="129" presetID="1" presetClass="entr" presetSubtype="0" fill="hold" grpId="10" nodeType="withEffect">
                                  <p:stCondLst>
                                    <p:cond delay="4000"/>
                                  </p:stCondLst>
                                  <p:childTnLst>
                                    <p:set>
                                      <p:cBhvr>
                                        <p:cTn id="130" dur="1" fill="hold">
                                          <p:stCondLst>
                                            <p:cond delay="0"/>
                                          </p:stCondLst>
                                        </p:cTn>
                                        <p:tgtEl>
                                          <p:spTgt spid="22"/>
                                        </p:tgtEl>
                                        <p:attrNameLst>
                                          <p:attrName>style.visibility</p:attrName>
                                        </p:attrNameLst>
                                      </p:cBhvr>
                                      <p:to>
                                        <p:strVal val="visible"/>
                                      </p:to>
                                    </p:set>
                                  </p:childTnLst>
                                </p:cTn>
                              </p:par>
                              <p:par>
                                <p:cTn id="131" presetID="1" presetClass="exit" presetSubtype="0" fill="hold" grpId="9" nodeType="withEffect">
                                  <p:stCondLst>
                                    <p:cond delay="4000"/>
                                  </p:stCondLst>
                                  <p:childTnLst>
                                    <p:set>
                                      <p:cBhvr>
                                        <p:cTn id="132" dur="1" fill="hold">
                                          <p:stCondLst>
                                            <p:cond delay="0"/>
                                          </p:stCondLst>
                                        </p:cTn>
                                        <p:tgtEl>
                                          <p:spTgt spid="21"/>
                                        </p:tgtEl>
                                        <p:attrNameLst>
                                          <p:attrName>style.visibility</p:attrName>
                                        </p:attrNameLst>
                                      </p:cBhvr>
                                      <p:to>
                                        <p:strVal val="hidden"/>
                                      </p:to>
                                    </p:set>
                                  </p:childTnLst>
                                </p:cTn>
                              </p:par>
                              <p:par>
                                <p:cTn id="133" presetID="7" presetClass="emph" presetSubtype="2" fill="hold" nodeType="withEffect">
                                  <p:stCondLst>
                                    <p:cond delay="4000"/>
                                  </p:stCondLst>
                                  <p:childTnLst>
                                    <p:animClr clrSpc="rgb" dir="cw">
                                      <p:cBhvr>
                                        <p:cTn id="134" dur="10" fill="hold"/>
                                        <p:tgtEl>
                                          <p:spTgt spid="11"/>
                                        </p:tgtEl>
                                        <p:attrNameLst>
                                          <p:attrName>stroke.color</p:attrName>
                                        </p:attrNameLst>
                                      </p:cBhvr>
                                      <p:to>
                                        <a:srgbClr val="FF0000"/>
                                      </p:to>
                                    </p:animClr>
                                    <p:set>
                                      <p:cBhvr>
                                        <p:cTn id="135" dur="10" fill="hold"/>
                                        <p:tgtEl>
                                          <p:spTgt spid="11"/>
                                        </p:tgtEl>
                                        <p:attrNameLst>
                                          <p:attrName>stroke.on</p:attrName>
                                        </p:attrNameLst>
                                      </p:cBhvr>
                                      <p:to>
                                        <p:strVal val="true"/>
                                      </p:to>
                                    </p:set>
                                  </p:childTnLst>
                                </p:cTn>
                              </p:par>
                              <p:par>
                                <p:cTn id="136" presetID="1" presetClass="emph" presetSubtype="2" fill="hold" nodeType="withEffect">
                                  <p:stCondLst>
                                    <p:cond delay="4000"/>
                                  </p:stCondLst>
                                  <p:childTnLst>
                                    <p:animClr clrSpc="rgb" dir="cw">
                                      <p:cBhvr>
                                        <p:cTn id="137" dur="10" fill="hold"/>
                                        <p:tgtEl>
                                          <p:spTgt spid="17"/>
                                        </p:tgtEl>
                                        <p:attrNameLst>
                                          <p:attrName>fillcolor</p:attrName>
                                        </p:attrNameLst>
                                      </p:cBhvr>
                                      <p:to>
                                        <a:srgbClr val="FF0000"/>
                                      </p:to>
                                    </p:animClr>
                                    <p:set>
                                      <p:cBhvr>
                                        <p:cTn id="138" dur="10" fill="hold"/>
                                        <p:tgtEl>
                                          <p:spTgt spid="17"/>
                                        </p:tgtEl>
                                        <p:attrNameLst>
                                          <p:attrName>fill.type</p:attrName>
                                        </p:attrNameLst>
                                      </p:cBhvr>
                                      <p:to>
                                        <p:strVal val="solid"/>
                                      </p:to>
                                    </p:set>
                                    <p:set>
                                      <p:cBhvr>
                                        <p:cTn id="139" dur="10" fill="hold"/>
                                        <p:tgtEl>
                                          <p:spTgt spid="17"/>
                                        </p:tgtEl>
                                        <p:attrNameLst>
                                          <p:attrName>fill.on</p:attrName>
                                        </p:attrNameLst>
                                      </p:cBhvr>
                                      <p:to>
                                        <p:strVal val="true"/>
                                      </p:to>
                                    </p:set>
                                  </p:childTnLst>
                                </p:cTn>
                              </p:par>
                              <p:par>
                                <p:cTn id="140" presetID="1" presetClass="exit" presetSubtype="0" fill="hold" grpId="11" nodeType="withEffect">
                                  <p:stCondLst>
                                    <p:cond delay="4500"/>
                                  </p:stCondLst>
                                  <p:childTnLst>
                                    <p:set>
                                      <p:cBhvr>
                                        <p:cTn id="141" dur="1" fill="hold">
                                          <p:stCondLst>
                                            <p:cond delay="0"/>
                                          </p:stCondLst>
                                        </p:cTn>
                                        <p:tgtEl>
                                          <p:spTgt spid="22"/>
                                        </p:tgtEl>
                                        <p:attrNameLst>
                                          <p:attrName>style.visibility</p:attrName>
                                        </p:attrNameLst>
                                      </p:cBhvr>
                                      <p:to>
                                        <p:strVal val="hidden"/>
                                      </p:to>
                                    </p:set>
                                  </p:childTnLst>
                                </p:cTn>
                              </p:par>
                              <p:par>
                                <p:cTn id="142" presetID="1" presetClass="entr" presetSubtype="0" fill="hold" grpId="10" nodeType="withEffect">
                                  <p:stCondLst>
                                    <p:cond delay="4500"/>
                                  </p:stCondLst>
                                  <p:childTnLst>
                                    <p:set>
                                      <p:cBhvr>
                                        <p:cTn id="143" dur="1" fill="hold">
                                          <p:stCondLst>
                                            <p:cond delay="0"/>
                                          </p:stCondLst>
                                        </p:cTn>
                                        <p:tgtEl>
                                          <p:spTgt spid="21"/>
                                        </p:tgtEl>
                                        <p:attrNameLst>
                                          <p:attrName>style.visibility</p:attrName>
                                        </p:attrNameLst>
                                      </p:cBhvr>
                                      <p:to>
                                        <p:strVal val="visible"/>
                                      </p:to>
                                    </p:set>
                                  </p:childTnLst>
                                </p:cTn>
                              </p:par>
                              <p:par>
                                <p:cTn id="144" presetID="7" presetClass="emph" presetSubtype="2" fill="hold" nodeType="withEffect">
                                  <p:stCondLst>
                                    <p:cond delay="4500"/>
                                  </p:stCondLst>
                                  <p:childTnLst>
                                    <p:animClr clrSpc="rgb" dir="cw">
                                      <p:cBhvr>
                                        <p:cTn id="145" dur="10" fill="hold"/>
                                        <p:tgtEl>
                                          <p:spTgt spid="11"/>
                                        </p:tgtEl>
                                        <p:attrNameLst>
                                          <p:attrName>stroke.color</p:attrName>
                                        </p:attrNameLst>
                                      </p:cBhvr>
                                      <p:to>
                                        <a:srgbClr val="FF0000"/>
                                      </p:to>
                                    </p:animClr>
                                    <p:set>
                                      <p:cBhvr>
                                        <p:cTn id="146" dur="10" fill="hold"/>
                                        <p:tgtEl>
                                          <p:spTgt spid="11"/>
                                        </p:tgtEl>
                                        <p:attrNameLst>
                                          <p:attrName>stroke.on</p:attrName>
                                        </p:attrNameLst>
                                      </p:cBhvr>
                                      <p:to>
                                        <p:strVal val="true"/>
                                      </p:to>
                                    </p:set>
                                  </p:childTnLst>
                                </p:cTn>
                              </p:par>
                              <p:par>
                                <p:cTn id="147" presetID="1" presetClass="emph" presetSubtype="2" fill="hold" nodeType="withEffect">
                                  <p:stCondLst>
                                    <p:cond delay="4500"/>
                                  </p:stCondLst>
                                  <p:childTnLst>
                                    <p:animClr clrSpc="rgb" dir="cw">
                                      <p:cBhvr>
                                        <p:cTn id="148" dur="10" fill="hold"/>
                                        <p:tgtEl>
                                          <p:spTgt spid="17"/>
                                        </p:tgtEl>
                                        <p:attrNameLst>
                                          <p:attrName>fillcolor</p:attrName>
                                        </p:attrNameLst>
                                      </p:cBhvr>
                                      <p:to>
                                        <a:srgbClr val="FFFFFF"/>
                                      </p:to>
                                    </p:animClr>
                                    <p:set>
                                      <p:cBhvr>
                                        <p:cTn id="149" dur="10" fill="hold"/>
                                        <p:tgtEl>
                                          <p:spTgt spid="17"/>
                                        </p:tgtEl>
                                        <p:attrNameLst>
                                          <p:attrName>fill.type</p:attrName>
                                        </p:attrNameLst>
                                      </p:cBhvr>
                                      <p:to>
                                        <p:strVal val="solid"/>
                                      </p:to>
                                    </p:set>
                                    <p:set>
                                      <p:cBhvr>
                                        <p:cTn id="150" dur="10" fill="hold"/>
                                        <p:tgtEl>
                                          <p:spTgt spid="17"/>
                                        </p:tgtEl>
                                        <p:attrNameLst>
                                          <p:attrName>fill.on</p:attrName>
                                        </p:attrNameLst>
                                      </p:cBhvr>
                                      <p:to>
                                        <p:strVal val="true"/>
                                      </p:to>
                                    </p:set>
                                  </p:childTnLst>
                                </p:cTn>
                              </p:par>
                              <p:par>
                                <p:cTn id="151" presetID="1" presetClass="entr" presetSubtype="0" fill="hold" grpId="12" nodeType="withEffect">
                                  <p:stCondLst>
                                    <p:cond delay="5000"/>
                                  </p:stCondLst>
                                  <p:childTnLst>
                                    <p:set>
                                      <p:cBhvr>
                                        <p:cTn id="152" dur="1" fill="hold">
                                          <p:stCondLst>
                                            <p:cond delay="0"/>
                                          </p:stCondLst>
                                        </p:cTn>
                                        <p:tgtEl>
                                          <p:spTgt spid="22"/>
                                        </p:tgtEl>
                                        <p:attrNameLst>
                                          <p:attrName>style.visibility</p:attrName>
                                        </p:attrNameLst>
                                      </p:cBhvr>
                                      <p:to>
                                        <p:strVal val="visible"/>
                                      </p:to>
                                    </p:set>
                                  </p:childTnLst>
                                </p:cTn>
                              </p:par>
                              <p:par>
                                <p:cTn id="153" presetID="1" presetClass="exit" presetSubtype="0" fill="hold" grpId="11" nodeType="withEffect">
                                  <p:stCondLst>
                                    <p:cond delay="5000"/>
                                  </p:stCondLst>
                                  <p:childTnLst>
                                    <p:set>
                                      <p:cBhvr>
                                        <p:cTn id="154" dur="1" fill="hold">
                                          <p:stCondLst>
                                            <p:cond delay="0"/>
                                          </p:stCondLst>
                                        </p:cTn>
                                        <p:tgtEl>
                                          <p:spTgt spid="21"/>
                                        </p:tgtEl>
                                        <p:attrNameLst>
                                          <p:attrName>style.visibility</p:attrName>
                                        </p:attrNameLst>
                                      </p:cBhvr>
                                      <p:to>
                                        <p:strVal val="hidden"/>
                                      </p:to>
                                    </p:set>
                                  </p:childTnLst>
                                </p:cTn>
                              </p:par>
                              <p:par>
                                <p:cTn id="155" presetID="7" presetClass="emph" presetSubtype="2" fill="hold" nodeType="withEffect">
                                  <p:stCondLst>
                                    <p:cond delay="5000"/>
                                  </p:stCondLst>
                                  <p:childTnLst>
                                    <p:animClr clrSpc="rgb" dir="cw">
                                      <p:cBhvr>
                                        <p:cTn id="156" dur="10" fill="hold"/>
                                        <p:tgtEl>
                                          <p:spTgt spid="11"/>
                                        </p:tgtEl>
                                        <p:attrNameLst>
                                          <p:attrName>stroke.color</p:attrName>
                                        </p:attrNameLst>
                                      </p:cBhvr>
                                      <p:to>
                                        <a:srgbClr val="FF0000"/>
                                      </p:to>
                                    </p:animClr>
                                    <p:set>
                                      <p:cBhvr>
                                        <p:cTn id="157" dur="10" fill="hold"/>
                                        <p:tgtEl>
                                          <p:spTgt spid="11"/>
                                        </p:tgtEl>
                                        <p:attrNameLst>
                                          <p:attrName>stroke.on</p:attrName>
                                        </p:attrNameLst>
                                      </p:cBhvr>
                                      <p:to>
                                        <p:strVal val="true"/>
                                      </p:to>
                                    </p:set>
                                  </p:childTnLst>
                                </p:cTn>
                              </p:par>
                              <p:par>
                                <p:cTn id="158" presetID="1" presetClass="emph" presetSubtype="2" fill="hold" nodeType="withEffect">
                                  <p:stCondLst>
                                    <p:cond delay="5000"/>
                                  </p:stCondLst>
                                  <p:childTnLst>
                                    <p:animClr clrSpc="rgb" dir="cw">
                                      <p:cBhvr>
                                        <p:cTn id="159" dur="10" fill="hold"/>
                                        <p:tgtEl>
                                          <p:spTgt spid="17"/>
                                        </p:tgtEl>
                                        <p:attrNameLst>
                                          <p:attrName>fillcolor</p:attrName>
                                        </p:attrNameLst>
                                      </p:cBhvr>
                                      <p:to>
                                        <a:srgbClr val="FF0000"/>
                                      </p:to>
                                    </p:animClr>
                                    <p:set>
                                      <p:cBhvr>
                                        <p:cTn id="160" dur="10" fill="hold"/>
                                        <p:tgtEl>
                                          <p:spTgt spid="17"/>
                                        </p:tgtEl>
                                        <p:attrNameLst>
                                          <p:attrName>fill.type</p:attrName>
                                        </p:attrNameLst>
                                      </p:cBhvr>
                                      <p:to>
                                        <p:strVal val="solid"/>
                                      </p:to>
                                    </p:set>
                                    <p:set>
                                      <p:cBhvr>
                                        <p:cTn id="161" dur="10" fill="hold"/>
                                        <p:tgtEl>
                                          <p:spTgt spid="17"/>
                                        </p:tgtEl>
                                        <p:attrNameLst>
                                          <p:attrName>fill.on</p:attrName>
                                        </p:attrNameLst>
                                      </p:cBhvr>
                                      <p:to>
                                        <p:strVal val="true"/>
                                      </p:to>
                                    </p:set>
                                  </p:childTnLst>
                                </p:cTn>
                              </p:par>
                              <p:par>
                                <p:cTn id="162" presetID="10" presetClass="entr" presetSubtype="0" fill="hold" nodeType="withEffect">
                                  <p:stCondLst>
                                    <p:cond delay="1500"/>
                                  </p:stCondLst>
                                  <p:childTnLst>
                                    <p:set>
                                      <p:cBhvr>
                                        <p:cTn id="163" dur="1" fill="hold">
                                          <p:stCondLst>
                                            <p:cond delay="0"/>
                                          </p:stCondLst>
                                        </p:cTn>
                                        <p:tgtEl>
                                          <p:spTgt spid="23"/>
                                        </p:tgtEl>
                                        <p:attrNameLst>
                                          <p:attrName>style.visibility</p:attrName>
                                        </p:attrNameLst>
                                      </p:cBhvr>
                                      <p:to>
                                        <p:strVal val="visible"/>
                                      </p:to>
                                    </p:set>
                                    <p:animEffect transition="in" filter="fade">
                                      <p:cBhvr>
                                        <p:cTn id="164" dur="3000"/>
                                        <p:tgtEl>
                                          <p:spTgt spid="23"/>
                                        </p:tgtEl>
                                      </p:cBhvr>
                                    </p:animEffect>
                                  </p:childTnLst>
                                </p:cTn>
                              </p:par>
                              <p:par>
                                <p:cTn id="165" presetID="10" presetClass="entr" presetSubtype="0" fill="hold" nodeType="withEffect">
                                  <p:stCondLst>
                                    <p:cond delay="200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3000"/>
                                        <p:tgtEl>
                                          <p:spTgt spid="24"/>
                                        </p:tgtEl>
                                      </p:cBhvr>
                                    </p:animEffect>
                                  </p:childTnLst>
                                </p:cTn>
                              </p:par>
                              <p:par>
                                <p:cTn id="168" presetID="10" presetClass="entr" presetSubtype="0" fill="hold" nodeType="withEffect">
                                  <p:stCondLst>
                                    <p:cond delay="2000"/>
                                  </p:stCondLst>
                                  <p:childTnLst>
                                    <p:set>
                                      <p:cBhvr>
                                        <p:cTn id="169" dur="1" fill="hold">
                                          <p:stCondLst>
                                            <p:cond delay="0"/>
                                          </p:stCondLst>
                                        </p:cTn>
                                        <p:tgtEl>
                                          <p:spTgt spid="27"/>
                                        </p:tgtEl>
                                        <p:attrNameLst>
                                          <p:attrName>style.visibility</p:attrName>
                                        </p:attrNameLst>
                                      </p:cBhvr>
                                      <p:to>
                                        <p:strVal val="visible"/>
                                      </p:to>
                                    </p:set>
                                    <p:animEffect transition="in" filter="fade">
                                      <p:cBhvr>
                                        <p:cTn id="170" dur="3000"/>
                                        <p:tgtEl>
                                          <p:spTgt spid="27"/>
                                        </p:tgtEl>
                                      </p:cBhvr>
                                    </p:animEffect>
                                  </p:childTnLst>
                                </p:cTn>
                              </p:par>
                              <p:par>
                                <p:cTn id="171" presetID="10" presetClass="entr" presetSubtype="0" fill="hold" nodeType="withEffect">
                                  <p:stCondLst>
                                    <p:cond delay="250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3000"/>
                                        <p:tgtEl>
                                          <p:spTgt spid="26"/>
                                        </p:tgtEl>
                                      </p:cBhvr>
                                    </p:animEffect>
                                  </p:childTnLst>
                                </p:cTn>
                              </p:par>
                              <p:par>
                                <p:cTn id="174" presetID="10" presetClass="entr" presetSubtype="0" fill="hold" nodeType="withEffect">
                                  <p:stCondLst>
                                    <p:cond delay="25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3000"/>
                                        <p:tgtEl>
                                          <p:spTgt spid="25"/>
                                        </p:tgtEl>
                                      </p:cBhvr>
                                    </p:animEffec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left)">
                                      <p:cBhvr>
                                        <p:cTn id="181" dur="750"/>
                                        <p:tgtEl>
                                          <p:spTgt spid="33"/>
                                        </p:tgtEl>
                                      </p:cBhvr>
                                    </p:animEffect>
                                  </p:childTnLst>
                                </p:cTn>
                              </p:par>
                            </p:childTnLst>
                          </p:cTn>
                        </p:par>
                      </p:childTnLst>
                    </p:cTn>
                  </p:par>
                  <p:par>
                    <p:cTn id="182" fill="hold" nodeType="clickPar">
                      <p:stCondLst>
                        <p:cond delay="indefinite"/>
                      </p:stCondLst>
                      <p:childTnLst>
                        <p:par>
                          <p:cTn id="183" fill="hold" nodeType="withGroup">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wipe(left)">
                                      <p:cBhvr>
                                        <p:cTn id="186" dur="750"/>
                                        <p:tgtEl>
                                          <p:spTgt spid="32"/>
                                        </p:tgtEl>
                                      </p:cBhvr>
                                    </p:animEffect>
                                  </p:childTnLst>
                                </p:cTn>
                              </p:par>
                              <p:par>
                                <p:cTn id="187" presetID="22" presetClass="entr" presetSubtype="8" fill="hold" grpId="0" nodeType="withEffect">
                                  <p:stCondLst>
                                    <p:cond delay="0"/>
                                  </p:stCondLst>
                                  <p:childTnLst>
                                    <p:set>
                                      <p:cBhvr>
                                        <p:cTn id="188" dur="1" fill="hold">
                                          <p:stCondLst>
                                            <p:cond delay="0"/>
                                          </p:stCondLst>
                                        </p:cTn>
                                        <p:tgtEl>
                                          <p:spTgt spid="31"/>
                                        </p:tgtEl>
                                        <p:attrNameLst>
                                          <p:attrName>style.visibility</p:attrName>
                                        </p:attrNameLst>
                                      </p:cBhvr>
                                      <p:to>
                                        <p:strVal val="visible"/>
                                      </p:to>
                                    </p:set>
                                    <p:animEffect transition="in" filter="wipe(left)">
                                      <p:cBhvr>
                                        <p:cTn id="189" dur="750"/>
                                        <p:tgtEl>
                                          <p:spTgt spid="31"/>
                                        </p:tgtEl>
                                      </p:cBhvr>
                                    </p:animEffect>
                                  </p:childTnLst>
                                </p:cTn>
                              </p:par>
                            </p:childTnLst>
                          </p:cTn>
                        </p:par>
                      </p:childTnLst>
                    </p:cTn>
                  </p:par>
                  <p:par>
                    <p:cTn id="190" fill="hold" nodeType="clickPar">
                      <p:stCondLst>
                        <p:cond delay="indefinite"/>
                      </p:stCondLst>
                      <p:childTnLst>
                        <p:par>
                          <p:cTn id="191" fill="hold" nodeType="withGroup">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21" grpId="3"/>
      <p:bldP spid="21" grpId="4"/>
      <p:bldP spid="21" grpId="5"/>
      <p:bldP spid="21" grpId="6"/>
      <p:bldP spid="21" grpId="7"/>
      <p:bldP spid="21" grpId="8"/>
      <p:bldP spid="21" grpId="9"/>
      <p:bldP spid="21" grpId="10"/>
      <p:bldP spid="21" grpId="11"/>
      <p:bldP spid="22" grpId="0"/>
      <p:bldP spid="22" grpId="1"/>
      <p:bldP spid="22" grpId="2"/>
      <p:bldP spid="22" grpId="3"/>
      <p:bldP spid="22" grpId="4"/>
      <p:bldP spid="22" grpId="5"/>
      <p:bldP spid="22" grpId="6"/>
      <p:bldP spid="22" grpId="7"/>
      <p:bldP spid="22" grpId="8"/>
      <p:bldP spid="22" grpId="9"/>
      <p:bldP spid="22" grpId="10"/>
      <p:bldP spid="22" grpId="11"/>
      <p:bldP spid="22" grpId="12"/>
      <p:bldP spid="31" grpId="0" animBg="1"/>
      <p:bldP spid="32" grpId="0" animBg="1"/>
      <p:bldP spid="33" grpId="0" animBg="1"/>
      <p:bldP spid="34" grpId="0"/>
      <p:bldP spid="35" grpId="0"/>
      <p:bldP spid="35" grpId="1"/>
      <p:bldP spid="28" grpId="0"/>
      <p:bldP spid="28" grpId="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62000" y="2057399"/>
            <a:ext cx="2147590" cy="1295400"/>
            <a:chOff x="914400" y="2095500"/>
            <a:chExt cx="2147590" cy="1295400"/>
          </a:xfrm>
        </p:grpSpPr>
        <p:pic>
          <p:nvPicPr>
            <p:cNvPr id="7" name="Picture 6"/>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8" name="Picture 7"/>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9" name="Picture 8"/>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10" name="Picture 9"/>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11" name="Picture 10"/>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12" name="Picture 11"/>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13" name="Picture 12"/>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14" name="Picture 13"/>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15" name="Picture 14"/>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6" name="X"/>
          <p:cNvSpPr/>
          <p:nvPr/>
        </p:nvSpPr>
        <p:spPr>
          <a:xfrm>
            <a:off x="762000"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90000"/>
              </a:lnSpc>
            </a:pPr>
            <a:r>
              <a:rPr lang="en-US" sz="4400" b="1"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86%</a:t>
            </a:r>
          </a:p>
          <a:p>
            <a:pPr algn="ctr">
              <a:lnSpc>
                <a:spcPct val="90000"/>
              </a:lnSpc>
            </a:pPr>
            <a:r>
              <a:rPr lang="en-US" sz="3200"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(37/43)</a:t>
            </a:r>
          </a:p>
        </p:txBody>
      </p:sp>
      <p:grpSp>
        <p:nvGrpSpPr>
          <p:cNvPr id="17" name="Group 16"/>
          <p:cNvGrpSpPr/>
          <p:nvPr/>
        </p:nvGrpSpPr>
        <p:grpSpPr>
          <a:xfrm>
            <a:off x="3498205" y="2057400"/>
            <a:ext cx="2147590" cy="1295400"/>
            <a:chOff x="914400" y="2095500"/>
            <a:chExt cx="2147590" cy="1295400"/>
          </a:xfrm>
        </p:grpSpPr>
        <p:pic>
          <p:nvPicPr>
            <p:cNvPr id="19" name="Picture 18"/>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20" name="Picture 19"/>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21" name="Picture 20"/>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22" name="Picture 21"/>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23" name="Picture 22"/>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24" name="Picture 23"/>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25" name="Picture 24"/>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26" name="Picture 25"/>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27" name="Picture 26"/>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18" name="X"/>
          <p:cNvSpPr/>
          <p:nvPr/>
        </p:nvSpPr>
        <p:spPr>
          <a:xfrm>
            <a:off x="3498205"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90000"/>
              </a:lnSpc>
            </a:pPr>
            <a:r>
              <a:rPr lang="en-US" sz="4400" b="1"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83%</a:t>
            </a:r>
          </a:p>
          <a:p>
            <a:pPr algn="ctr">
              <a:lnSpc>
                <a:spcPct val="90000"/>
              </a:lnSpc>
            </a:pPr>
            <a:r>
              <a:rPr lang="en-US" sz="3200"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(45/54)</a:t>
            </a:r>
          </a:p>
        </p:txBody>
      </p:sp>
      <p:grpSp>
        <p:nvGrpSpPr>
          <p:cNvPr id="29" name="Group 28"/>
          <p:cNvGrpSpPr/>
          <p:nvPr/>
        </p:nvGrpSpPr>
        <p:grpSpPr>
          <a:xfrm>
            <a:off x="6248400" y="2057399"/>
            <a:ext cx="2147590" cy="1295400"/>
            <a:chOff x="914400" y="2095500"/>
            <a:chExt cx="2147590" cy="1295400"/>
          </a:xfrm>
        </p:grpSpPr>
        <p:pic>
          <p:nvPicPr>
            <p:cNvPr id="31" name="Picture 30"/>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32" name="Picture 31"/>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33" name="Picture 32"/>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34" name="Picture 33"/>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35" name="Picture 34"/>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36" name="Picture 35"/>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37" name="Picture 36"/>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38" name="Picture 37"/>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39" name="Picture 38"/>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30" name="X"/>
          <p:cNvSpPr/>
          <p:nvPr/>
        </p:nvSpPr>
        <p:spPr>
          <a:xfrm>
            <a:off x="6248400" y="2057398"/>
            <a:ext cx="2147590" cy="10668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90000"/>
              </a:lnSpc>
            </a:pPr>
            <a:r>
              <a:rPr lang="en-US" sz="4400" b="1"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88%</a:t>
            </a:r>
          </a:p>
          <a:p>
            <a:pPr algn="ctr">
              <a:lnSpc>
                <a:spcPct val="90000"/>
              </a:lnSpc>
            </a:pPr>
            <a:r>
              <a:rPr lang="en-US" sz="3200"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(28/32)</a:t>
            </a:r>
          </a:p>
        </p:txBody>
      </p:sp>
      <p:sp>
        <p:nvSpPr>
          <p:cNvPr id="41" name="Rectangle 40"/>
          <p:cNvSpPr/>
          <p:nvPr/>
        </p:nvSpPr>
        <p:spPr>
          <a:xfrm>
            <a:off x="609602"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4800" b="1">
                <a:solidFill>
                  <a:srgbClr val="5B9BD5"/>
                </a:solidFill>
                <a:latin typeface="Calibri Light"/>
              </a:rPr>
              <a:t>A</a:t>
            </a:r>
            <a:r>
              <a:rPr lang="en-US" sz="4000" b="1">
                <a:solidFill>
                  <a:srgbClr val="5B9BD5"/>
                </a:solidFill>
                <a:latin typeface="Calibri Light"/>
              </a:rPr>
              <a:t> </a:t>
            </a:r>
            <a:r>
              <a:rPr lang="en-US" sz="3200">
                <a:solidFill>
                  <a:srgbClr val="5B9BD5"/>
                </a:solidFill>
                <a:latin typeface="Calibri Light"/>
              </a:rPr>
              <a:t>company</a:t>
            </a:r>
            <a:endParaRPr lang="en-US" sz="4000">
              <a:solidFill>
                <a:srgbClr val="5B9BD5"/>
              </a:solidFill>
              <a:latin typeface="Calibri Light"/>
            </a:endParaRPr>
          </a:p>
        </p:txBody>
      </p:sp>
      <p:sp>
        <p:nvSpPr>
          <p:cNvPr id="42" name="Rectangle 41"/>
          <p:cNvSpPr/>
          <p:nvPr/>
        </p:nvSpPr>
        <p:spPr>
          <a:xfrm>
            <a:off x="3352801" y="1066801"/>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4800" b="1">
                <a:solidFill>
                  <a:srgbClr val="ED7D31"/>
                </a:solidFill>
                <a:latin typeface="Calibri Light"/>
              </a:rPr>
              <a:t>B</a:t>
            </a:r>
            <a:r>
              <a:rPr lang="en-US" sz="4000">
                <a:solidFill>
                  <a:srgbClr val="ED7D31"/>
                </a:solidFill>
                <a:latin typeface="Calibri Light"/>
              </a:rPr>
              <a:t> </a:t>
            </a:r>
            <a:r>
              <a:rPr lang="en-US" sz="3200">
                <a:solidFill>
                  <a:srgbClr val="ED7D31"/>
                </a:solidFill>
                <a:latin typeface="Calibri Light"/>
              </a:rPr>
              <a:t>company</a:t>
            </a:r>
            <a:endParaRPr lang="en-US" sz="4000">
              <a:solidFill>
                <a:srgbClr val="ED7D31"/>
              </a:solidFill>
              <a:latin typeface="Calibri Light"/>
            </a:endParaRPr>
          </a:p>
        </p:txBody>
      </p:sp>
      <p:sp>
        <p:nvSpPr>
          <p:cNvPr id="43" name="Rectangle 42"/>
          <p:cNvSpPr/>
          <p:nvPr/>
        </p:nvSpPr>
        <p:spPr>
          <a:xfrm>
            <a:off x="6096001"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4800" b="1">
                <a:solidFill>
                  <a:srgbClr val="70AD47"/>
                </a:solidFill>
                <a:latin typeface="Calibri Light"/>
              </a:rPr>
              <a:t>C </a:t>
            </a:r>
            <a:r>
              <a:rPr lang="en-US" sz="3200">
                <a:solidFill>
                  <a:srgbClr val="70AD47"/>
                </a:solidFill>
                <a:latin typeface="Calibri Light"/>
              </a:rPr>
              <a:t>company</a:t>
            </a:r>
            <a:endParaRPr lang="en-US" sz="4000">
              <a:solidFill>
                <a:srgbClr val="70AD47"/>
              </a:solidFill>
              <a:latin typeface="Calibri Light"/>
            </a:endParaRPr>
          </a:p>
        </p:txBody>
      </p:sp>
      <p:sp>
        <p:nvSpPr>
          <p:cNvPr id="45" name="X"/>
          <p:cNvSpPr/>
          <p:nvPr/>
        </p:nvSpPr>
        <p:spPr>
          <a:xfrm>
            <a:off x="7480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r>
              <a:rPr lang="en-US" sz="3600" dirty="0">
                <a:solidFill>
                  <a:srgbClr val="5B9BD5"/>
                </a:solidFill>
                <a:latin typeface="Calibri Light"/>
                <a:cs typeface="Courier New" panose="02070309020205020404" pitchFamily="49" charset="0"/>
              </a:rPr>
              <a:t>Up to</a:t>
            </a:r>
          </a:p>
          <a:p>
            <a:pPr algn="ctr"/>
            <a:r>
              <a:rPr lang="en-US" sz="4400" b="1" dirty="0">
                <a:solidFill>
                  <a:srgbClr val="5B9BD5"/>
                </a:solidFill>
                <a:latin typeface="Cambria Math" panose="02040503050406030204" pitchFamily="18" charset="0"/>
                <a:ea typeface="Cambria Math" panose="02040503050406030204" pitchFamily="18" charset="0"/>
                <a:cs typeface="Courier New" panose="02070309020205020404" pitchFamily="49" charset="0"/>
              </a:rPr>
              <a:t>1.0×10</a:t>
            </a:r>
            <a:r>
              <a:rPr lang="en-US" sz="4400" b="1" baseline="30000" dirty="0">
                <a:solidFill>
                  <a:srgbClr val="5B9BD5"/>
                </a:solidFill>
                <a:latin typeface="Cambria Math" panose="02040503050406030204" pitchFamily="18" charset="0"/>
                <a:ea typeface="Cambria Math" panose="02040503050406030204" pitchFamily="18" charset="0"/>
                <a:cs typeface="Courier New" panose="02070309020205020404" pitchFamily="49" charset="0"/>
              </a:rPr>
              <a:t>7</a:t>
            </a:r>
            <a:r>
              <a:rPr lang="en-US" sz="3600" dirty="0">
                <a:solidFill>
                  <a:srgbClr val="5B9BD5"/>
                </a:solidFill>
                <a:latin typeface="Cambria Math" panose="02040503050406030204" pitchFamily="18" charset="0"/>
                <a:ea typeface="Cambria Math" panose="02040503050406030204" pitchFamily="18" charset="0"/>
                <a:cs typeface="Courier New" panose="02070309020205020404" pitchFamily="49" charset="0"/>
              </a:rPr>
              <a:t> </a:t>
            </a:r>
            <a:br>
              <a:rPr lang="en-US" sz="3600" dirty="0">
                <a:solidFill>
                  <a:srgbClr val="5B9BD5"/>
                </a:solidFill>
                <a:latin typeface="Cambria Math" panose="02040503050406030204" pitchFamily="18" charset="0"/>
                <a:ea typeface="Cambria Math" panose="02040503050406030204" pitchFamily="18" charset="0"/>
                <a:cs typeface="Courier New" panose="02070309020205020404" pitchFamily="49" charset="0"/>
              </a:rPr>
            </a:br>
            <a:r>
              <a:rPr lang="en-US" sz="3600" dirty="0">
                <a:solidFill>
                  <a:srgbClr val="5B9BD5"/>
                </a:solidFill>
                <a:latin typeface="Calibri Light"/>
                <a:cs typeface="Courier New" panose="02070309020205020404" pitchFamily="49" charset="0"/>
              </a:rPr>
              <a:t>errors </a:t>
            </a:r>
          </a:p>
        </p:txBody>
      </p:sp>
      <p:sp>
        <p:nvSpPr>
          <p:cNvPr id="46" name="X"/>
          <p:cNvSpPr/>
          <p:nvPr/>
        </p:nvSpPr>
        <p:spPr>
          <a:xfrm>
            <a:off x="3484215"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r>
              <a:rPr lang="en-US" sz="3600" dirty="0">
                <a:solidFill>
                  <a:srgbClr val="ED7D31"/>
                </a:solidFill>
                <a:latin typeface="Calibri Light"/>
                <a:cs typeface="Courier New" panose="02070309020205020404" pitchFamily="49" charset="0"/>
              </a:rPr>
              <a:t>Up to</a:t>
            </a:r>
          </a:p>
          <a:p>
            <a:pPr algn="ctr"/>
            <a:r>
              <a:rPr lang="en-US" sz="4400" b="1" dirty="0">
                <a:solidFill>
                  <a:srgbClr val="ED7D31"/>
                </a:solidFill>
                <a:latin typeface="Cambria Math" panose="02040503050406030204" pitchFamily="18" charset="0"/>
                <a:ea typeface="Cambria Math" panose="02040503050406030204" pitchFamily="18" charset="0"/>
                <a:cs typeface="Courier New" panose="02070309020205020404" pitchFamily="49" charset="0"/>
              </a:rPr>
              <a:t>2.7×10</a:t>
            </a:r>
            <a:r>
              <a:rPr lang="en-US" sz="4400" b="1" baseline="30000" dirty="0">
                <a:solidFill>
                  <a:srgbClr val="ED7D31"/>
                </a:solidFill>
                <a:latin typeface="Cambria Math" panose="02040503050406030204" pitchFamily="18" charset="0"/>
                <a:ea typeface="Cambria Math" panose="02040503050406030204" pitchFamily="18" charset="0"/>
                <a:cs typeface="Courier New" panose="02070309020205020404" pitchFamily="49" charset="0"/>
              </a:rPr>
              <a:t>6</a:t>
            </a:r>
            <a:br>
              <a:rPr lang="en-US" sz="3600" dirty="0">
                <a:solidFill>
                  <a:srgbClr val="ED7D31"/>
                </a:solidFill>
                <a:latin typeface="Cambria Math" panose="02040503050406030204" pitchFamily="18" charset="0"/>
                <a:ea typeface="Cambria Math" panose="02040503050406030204" pitchFamily="18" charset="0"/>
                <a:cs typeface="Courier New" panose="02070309020205020404" pitchFamily="49" charset="0"/>
              </a:rPr>
            </a:br>
            <a:r>
              <a:rPr lang="en-US" sz="3600" dirty="0">
                <a:solidFill>
                  <a:srgbClr val="ED7D31"/>
                </a:solidFill>
                <a:latin typeface="Calibri Light"/>
                <a:cs typeface="Courier New" panose="02070309020205020404" pitchFamily="49" charset="0"/>
              </a:rPr>
              <a:t>errors </a:t>
            </a:r>
          </a:p>
        </p:txBody>
      </p:sp>
      <p:sp>
        <p:nvSpPr>
          <p:cNvPr id="47" name="X"/>
          <p:cNvSpPr/>
          <p:nvPr/>
        </p:nvSpPr>
        <p:spPr>
          <a:xfrm>
            <a:off x="62344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r>
              <a:rPr lang="en-US" sz="3600" dirty="0">
                <a:solidFill>
                  <a:srgbClr val="70AD47"/>
                </a:solidFill>
                <a:latin typeface="Calibri Light"/>
                <a:cs typeface="Courier New" panose="02070309020205020404" pitchFamily="49" charset="0"/>
              </a:rPr>
              <a:t>Up to</a:t>
            </a:r>
          </a:p>
          <a:p>
            <a:pPr algn="ctr"/>
            <a:r>
              <a:rPr lang="en-US" sz="4400" b="1" dirty="0">
                <a:solidFill>
                  <a:srgbClr val="70AD47"/>
                </a:solidFill>
                <a:latin typeface="Cambria Math" panose="02040503050406030204" pitchFamily="18" charset="0"/>
                <a:ea typeface="Cambria Math" panose="02040503050406030204" pitchFamily="18" charset="0"/>
                <a:cs typeface="Courier New" panose="02070309020205020404" pitchFamily="49" charset="0"/>
              </a:rPr>
              <a:t>3.3×10</a:t>
            </a:r>
            <a:r>
              <a:rPr lang="en-US" sz="4400" b="1" baseline="30000" dirty="0">
                <a:solidFill>
                  <a:srgbClr val="70AD47"/>
                </a:solidFill>
                <a:latin typeface="Cambria Math" panose="02040503050406030204" pitchFamily="18" charset="0"/>
                <a:ea typeface="Cambria Math" panose="02040503050406030204" pitchFamily="18" charset="0"/>
                <a:cs typeface="Courier New" panose="02070309020205020404" pitchFamily="49" charset="0"/>
              </a:rPr>
              <a:t>5</a:t>
            </a:r>
            <a:r>
              <a:rPr lang="en-US" sz="3600" dirty="0">
                <a:solidFill>
                  <a:srgbClr val="70AD47"/>
                </a:solidFill>
                <a:latin typeface="Cambria Math" panose="02040503050406030204" pitchFamily="18" charset="0"/>
                <a:ea typeface="Cambria Math" panose="02040503050406030204" pitchFamily="18" charset="0"/>
                <a:cs typeface="Courier New" panose="02070309020205020404" pitchFamily="49" charset="0"/>
              </a:rPr>
              <a:t> </a:t>
            </a:r>
            <a:br>
              <a:rPr lang="en-US" sz="3600" dirty="0">
                <a:solidFill>
                  <a:srgbClr val="70AD47"/>
                </a:solidFill>
                <a:latin typeface="Cambria Math" panose="02040503050406030204" pitchFamily="18" charset="0"/>
                <a:ea typeface="Cambria Math" panose="02040503050406030204" pitchFamily="18" charset="0"/>
                <a:cs typeface="Courier New" panose="02070309020205020404" pitchFamily="49" charset="0"/>
              </a:rPr>
            </a:br>
            <a:r>
              <a:rPr lang="en-US" sz="3600" dirty="0">
                <a:solidFill>
                  <a:srgbClr val="70AD47"/>
                </a:solidFill>
                <a:latin typeface="Calibri Light"/>
                <a:cs typeface="Courier New" panose="02070309020205020404" pitchFamily="49" charset="0"/>
              </a:rPr>
              <a:t>errors </a:t>
            </a: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41</a:t>
            </a:fld>
            <a:endParaRPr lang="en-US">
              <a:solidFill>
                <a:prstClr val="black">
                  <a:tint val="75000"/>
                </a:prstClr>
              </a:solidFill>
            </a:endParaRPr>
          </a:p>
        </p:txBody>
      </p:sp>
      <p:sp>
        <p:nvSpPr>
          <p:cNvPr id="48" name="Title 1"/>
          <p:cNvSpPr>
            <a:spLocks noGrp="1"/>
          </p:cNvSpPr>
          <p:nvPr>
            <p:ph type="title"/>
          </p:nvPr>
        </p:nvSpPr>
        <p:spPr>
          <a:xfrm>
            <a:off x="228600" y="-27384"/>
            <a:ext cx="8610600" cy="1066800"/>
          </a:xfrm>
        </p:spPr>
        <p:txBody>
          <a:bodyPr/>
          <a:lstStyle/>
          <a:p>
            <a:r>
              <a:rPr lang="en-US" sz="4400" b="0" dirty="0">
                <a:solidFill>
                  <a:srgbClr val="1A5712"/>
                </a:solidFill>
                <a:latin typeface="Garamond" charset="0"/>
                <a:ea typeface="ＭＳ Ｐゴシック" charset="0"/>
                <a:cs typeface="ＭＳ Ｐゴシック" charset="0"/>
              </a:rPr>
              <a:t>Most DRAM Modules Are Vulnerable</a:t>
            </a:r>
          </a:p>
        </p:txBody>
      </p:sp>
      <p:sp>
        <p:nvSpPr>
          <p:cNvPr id="44" name="Rectangle 43"/>
          <p:cNvSpPr/>
          <p:nvPr/>
        </p:nvSpPr>
        <p:spPr>
          <a:xfrm>
            <a:off x="107950" y="6165304"/>
            <a:ext cx="8568506" cy="646331"/>
          </a:xfrm>
          <a:prstGeom prst="rect">
            <a:avLst/>
          </a:prstGeom>
        </p:spPr>
        <p:txBody>
          <a:bodyPr wrap="square">
            <a:spAutoFit/>
          </a:bodyPr>
          <a:lstStyle/>
          <a:p>
            <a:pPr>
              <a:defRPr/>
            </a:pPr>
            <a:r>
              <a:rPr lang="en-US" dirty="0">
                <a:solidFill>
                  <a:srgbClr val="0000FF"/>
                </a:solidFill>
                <a:ea typeface="ＭＳ Ｐゴシック" charset="0"/>
                <a:cs typeface="ＭＳ Ｐゴシック" charset="0"/>
                <a:hlinkClick r:id="rId5"/>
              </a:rPr>
              <a:t>Flipping Bits in Memory Without Accessing Them: An Experimental Study of DRAM Disturbance Errors</a:t>
            </a:r>
            <a:r>
              <a:rPr lang="en-US" dirty="0">
                <a:solidFill>
                  <a:srgbClr val="0000FF"/>
                </a:solidFill>
                <a:ea typeface="ＭＳ Ｐゴシック" charset="0"/>
                <a:cs typeface="ＭＳ Ｐゴシック" charset="0"/>
              </a:rPr>
              <a:t>,</a:t>
            </a:r>
            <a:r>
              <a:rPr lang="en-US" dirty="0">
                <a:solidFill>
                  <a:prstClr val="black"/>
                </a:solidFill>
                <a:latin typeface="Tahoma" charset="0"/>
                <a:ea typeface="ＭＳ Ｐゴシック" charset="0"/>
                <a:cs typeface="ＭＳ Ｐゴシック" charset="0"/>
              </a:rPr>
              <a:t> </a:t>
            </a:r>
            <a:r>
              <a:rPr lang="en-US" dirty="0">
                <a:solidFill>
                  <a:prstClr val="black"/>
                </a:solidFill>
                <a:ea typeface="ＭＳ Ｐゴシック" charset="0"/>
                <a:cs typeface="ＭＳ Ｐゴシック" charset="0"/>
              </a:rPr>
              <a:t>(Kim et al., ISCA 2014)</a:t>
            </a:r>
          </a:p>
        </p:txBody>
      </p:sp>
    </p:spTree>
    <p:extLst>
      <p:ext uri="{BB962C8B-B14F-4D97-AF65-F5344CB8AC3E}">
        <p14:creationId xmlns:p14="http://schemas.microsoft.com/office/powerpoint/2010/main" val="124977640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42</a:t>
            </a:fld>
            <a:endParaRPr lang="en-US">
              <a:solidFill>
                <a:prstClr val="black">
                  <a:tint val="75000"/>
                </a:prstClr>
              </a:solidFill>
            </a:endParaRPr>
          </a:p>
        </p:txBody>
      </p:sp>
      <p:sp>
        <p:nvSpPr>
          <p:cNvPr id="14" name="Curtain1"/>
          <p:cNvSpPr/>
          <p:nvPr/>
        </p:nvSpPr>
        <p:spPr>
          <a:xfrm>
            <a:off x="2133601" y="1424940"/>
            <a:ext cx="2141220"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5" name="Curtain2"/>
          <p:cNvSpPr/>
          <p:nvPr/>
        </p:nvSpPr>
        <p:spPr>
          <a:xfrm>
            <a:off x="4274820" y="1424940"/>
            <a:ext cx="3670737"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1153564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1500"/>
                                        <p:tgtEl>
                                          <p:spTgt spid="14"/>
                                        </p:tgtEl>
                                      </p:cBhvr>
                                    </p:animEffect>
                                    <p:set>
                                      <p:cBhvr>
                                        <p:cTn id="7" dur="1" fill="hold">
                                          <p:stCondLst>
                                            <p:cond delay="1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43</a:t>
            </a:fld>
            <a:endParaRPr lang="en-US">
              <a:solidFill>
                <a:prstClr val="black">
                  <a:tint val="75000"/>
                </a:prstClr>
              </a:solidFill>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5" name="Curtain2"/>
          <p:cNvSpPr/>
          <p:nvPr/>
        </p:nvSpPr>
        <p:spPr>
          <a:xfrm>
            <a:off x="4274820" y="1424940"/>
            <a:ext cx="3670737"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80000"/>
              </a:lnSpc>
            </a:pPr>
            <a:r>
              <a:rPr lang="en-US" sz="2800" i="1" dirty="0">
                <a:solidFill>
                  <a:srgbClr val="70AE46"/>
                </a:solidFill>
                <a:latin typeface="Calibri Light"/>
                <a:cs typeface="Courier New" panose="02070309020205020404" pitchFamily="49" charset="0"/>
              </a:rPr>
              <a:t>First</a:t>
            </a:r>
          </a:p>
          <a:p>
            <a:pPr algn="ctr">
              <a:lnSpc>
                <a:spcPct val="80000"/>
              </a:lnSpc>
            </a:pPr>
            <a:r>
              <a:rPr lang="en-US" sz="2800" i="1" dirty="0">
                <a:solidFill>
                  <a:srgbClr val="70AE46"/>
                </a:solidFill>
                <a:latin typeface="Calibri Light"/>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1706160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2" presetClass="exit" presetSubtype="8" fill="hold" grpId="0" nodeType="clickEffect">
                                  <p:stCondLst>
                                    <p:cond delay="0"/>
                                  </p:stCondLst>
                                  <p:childTnLst>
                                    <p:animEffect transition="out" filter="wipe(left)">
                                      <p:cBhvr>
                                        <p:cTn id="12" dur="1500"/>
                                        <p:tgtEl>
                                          <p:spTgt spid="15"/>
                                        </p:tgtEl>
                                      </p:cBhvr>
                                    </p:animEffect>
                                    <p:set>
                                      <p:cBhvr>
                                        <p:cTn id="13" dur="1" fill="hold">
                                          <p:stCondLst>
                                            <p:cond delay="1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9" grpId="0"/>
      <p:bldP spid="3"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44</a:t>
            </a:fld>
            <a:endParaRPr lang="en-US">
              <a:solidFill>
                <a:prstClr val="black">
                  <a:tint val="75000"/>
                </a:prstClr>
              </a:solidFill>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6" name="Punchline"/>
          <p:cNvSpPr txBox="1"/>
          <p:nvPr/>
        </p:nvSpPr>
        <p:spPr>
          <a:xfrm>
            <a:off x="228600" y="5718692"/>
            <a:ext cx="8686800" cy="758308"/>
          </a:xfrm>
          <a:prstGeom prst="rect">
            <a:avLst/>
          </a:prstGeom>
          <a:noFill/>
        </p:spPr>
        <p:txBody>
          <a:bodyPr wrap="square" rtlCol="0" anchor="ctr">
            <a:noAutofit/>
          </a:bodyPr>
          <a:lstStyle/>
          <a:p>
            <a:pPr algn="ctr"/>
            <a:r>
              <a:rPr lang="en-US" sz="3600" i="1" dirty="0">
                <a:solidFill>
                  <a:srgbClr val="FF0000"/>
                </a:solidFill>
                <a:latin typeface="Calibri Light"/>
              </a:rPr>
              <a:t>All modules from </a:t>
            </a:r>
            <a:r>
              <a:rPr lang="en-US" sz="3200" i="1" dirty="0">
                <a:solidFill>
                  <a:srgbClr val="FF0000"/>
                </a:solidFill>
                <a:latin typeface="Cambria Math" panose="02040503050406030204" pitchFamily="18" charset="0"/>
                <a:ea typeface="Cambria Math" panose="02040503050406030204" pitchFamily="18" charset="0"/>
              </a:rPr>
              <a:t>2012–2013 </a:t>
            </a:r>
            <a:r>
              <a:rPr lang="en-US" sz="3600" i="1" dirty="0">
                <a:solidFill>
                  <a:srgbClr val="FF0000"/>
                </a:solidFill>
                <a:latin typeface="Calibri Light"/>
              </a:rPr>
              <a:t>are vulnerable</a:t>
            </a:r>
          </a:p>
        </p:txBody>
      </p:sp>
      <p:sp>
        <p:nvSpPr>
          <p:cNvPr id="19" name="RedBox"/>
          <p:cNvSpPr/>
          <p:nvPr/>
        </p:nvSpPr>
        <p:spPr>
          <a:xfrm>
            <a:off x="5454650" y="1442720"/>
            <a:ext cx="1660525" cy="3405505"/>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80000"/>
              </a:lnSpc>
            </a:pPr>
            <a:r>
              <a:rPr lang="en-US" sz="2800" i="1" dirty="0">
                <a:solidFill>
                  <a:srgbClr val="70AE46"/>
                </a:solidFill>
                <a:latin typeface="Calibri Light"/>
                <a:cs typeface="Courier New" panose="02070309020205020404" pitchFamily="49" charset="0"/>
              </a:rPr>
              <a:t>First</a:t>
            </a:r>
          </a:p>
          <a:p>
            <a:pPr algn="ctr">
              <a:lnSpc>
                <a:spcPct val="80000"/>
              </a:lnSpc>
            </a:pPr>
            <a:r>
              <a:rPr lang="en-US" sz="2800" i="1" dirty="0">
                <a:solidFill>
                  <a:srgbClr val="70AE46"/>
                </a:solidFill>
                <a:latin typeface="Calibri Light"/>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2117471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42039010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2" name="CPU"/>
          <p:cNvSpPr/>
          <p:nvPr/>
        </p:nvSpPr>
        <p:spPr>
          <a:xfrm>
            <a:off x="419100" y="3352800"/>
            <a:ext cx="4152900" cy="3048001"/>
          </a:xfrm>
          <a:prstGeom prst="rect">
            <a:avLst/>
          </a:prstGeom>
          <a:no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Avoid </a:t>
            </a:r>
            <a:r>
              <a:rPr kumimoji="0" lang="en-US" sz="3200" b="1" i="1"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cache hits</a:t>
            </a:r>
          </a:p>
          <a:p>
            <a:pPr marL="742950" marR="0" lvl="1" indent="-285750" algn="l" defTabSz="914400" rtl="0" eaLnBrk="1" fontAlgn="auto" latinLnBrk="0" hangingPunct="1">
              <a:lnSpc>
                <a:spcPct val="90000"/>
              </a:lnSpc>
              <a:spcBef>
                <a:spcPts val="0"/>
              </a:spcBef>
              <a:spcAft>
                <a:spcPts val="0"/>
              </a:spcAft>
              <a:buClrTx/>
              <a:buSzTx/>
              <a:buFont typeface="Calibri Light" panose="020F030202020403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Flush </a:t>
            </a:r>
            <a:r>
              <a:rPr kumimoji="0" lang="en-US" sz="28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from cache</a:t>
            </a:r>
          </a:p>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endPar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endParaRPr>
          </a:p>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Avoid </a:t>
            </a:r>
            <a:r>
              <a:rPr kumimoji="0" lang="en-US" sz="3200" b="1" i="1"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row hits</a:t>
            </a: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to </a:t>
            </a:r>
            <a:r>
              <a:rPr kumimoji="0" lang="en-US" sz="32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X</a:t>
            </a:r>
          </a:p>
          <a:p>
            <a:pPr marL="742950" marR="0" lvl="1" indent="-285750" algn="l" defTabSz="914400" rtl="0" eaLnBrk="1" fontAlgn="auto" latinLnBrk="0" hangingPunct="1">
              <a:lnSpc>
                <a:spcPct val="90000"/>
              </a:lnSpc>
              <a:spcBef>
                <a:spcPts val="0"/>
              </a:spcBef>
              <a:spcAft>
                <a:spcPts val="0"/>
              </a:spcAft>
              <a:buClrTx/>
              <a:buSzTx/>
              <a:buFont typeface="Calibri Light" panose="020F030202020403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Read </a:t>
            </a:r>
            <a:r>
              <a:rPr kumimoji="0" lang="en-US" sz="28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in another row</a:t>
            </a:r>
          </a:p>
        </p:txBody>
      </p:sp>
    </p:spTree>
    <p:extLst>
      <p:ext uri="{BB962C8B-B14F-4D97-AF65-F5344CB8AC3E}">
        <p14:creationId xmlns:p14="http://schemas.microsoft.com/office/powerpoint/2010/main" val="3403936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346144344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362147395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Row"/>
          <p:cNvSpPr/>
          <p:nvPr/>
        </p:nvSpPr>
        <p:spPr>
          <a:xfrm>
            <a:off x="6096000" y="5527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9"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0" name="Row"/>
          <p:cNvSpPr/>
          <p:nvPr/>
        </p:nvSpPr>
        <p:spPr>
          <a:xfrm>
            <a:off x="6096000" y="4765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1" name="Row"/>
          <p:cNvSpPr/>
          <p:nvPr/>
        </p:nvSpPr>
        <p:spPr>
          <a:xfrm>
            <a:off x="6096000" y="4384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2"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3" name="Row"/>
          <p:cNvSpPr/>
          <p:nvPr/>
        </p:nvSpPr>
        <p:spPr>
          <a:xfrm>
            <a:off x="6096000" y="3622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4" name="Error"/>
          <p:cNvSpPr/>
          <p:nvPr/>
        </p:nvSpPr>
        <p:spPr>
          <a:xfrm>
            <a:off x="6600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6" name="Error"/>
          <p:cNvSpPr/>
          <p:nvPr/>
        </p:nvSpPr>
        <p:spPr>
          <a:xfrm>
            <a:off x="6981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7" name="Error"/>
          <p:cNvSpPr/>
          <p:nvPr/>
        </p:nvSpPr>
        <p:spPr>
          <a:xfrm>
            <a:off x="6600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Error"/>
          <p:cNvSpPr/>
          <p:nvPr/>
        </p:nvSpPr>
        <p:spPr>
          <a:xfrm>
            <a:off x="7362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Error"/>
          <p:cNvSpPr/>
          <p:nvPr/>
        </p:nvSpPr>
        <p:spPr>
          <a:xfrm>
            <a:off x="7743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Error"/>
          <p:cNvSpPr/>
          <p:nvPr/>
        </p:nvSpPr>
        <p:spPr>
          <a:xfrm>
            <a:off x="7743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Error"/>
          <p:cNvSpPr/>
          <p:nvPr/>
        </p:nvSpPr>
        <p:spPr>
          <a:xfrm>
            <a:off x="7362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Error"/>
          <p:cNvSpPr/>
          <p:nvPr/>
        </p:nvSpPr>
        <p:spPr>
          <a:xfrm>
            <a:off x="6981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Error"/>
          <p:cNvSpPr/>
          <p:nvPr/>
        </p:nvSpPr>
        <p:spPr>
          <a:xfrm>
            <a:off x="6981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4" name="Error"/>
          <p:cNvSpPr/>
          <p:nvPr/>
        </p:nvSpPr>
        <p:spPr>
          <a:xfrm>
            <a:off x="6219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5" name="Error"/>
          <p:cNvSpPr/>
          <p:nvPr/>
        </p:nvSpPr>
        <p:spPr>
          <a:xfrm>
            <a:off x="6219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7" name="Error"/>
          <p:cNvSpPr/>
          <p:nvPr/>
        </p:nvSpPr>
        <p:spPr>
          <a:xfrm>
            <a:off x="6219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8" name="Error"/>
          <p:cNvSpPr/>
          <p:nvPr/>
        </p:nvSpPr>
        <p:spPr>
          <a:xfrm>
            <a:off x="7362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0" name="YArrow"/>
          <p:cNvCxnSpPr>
            <a:stCxn id="51"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1"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2" name="XArrow"/>
          <p:cNvCxnSpPr>
            <a:stCxn id="53"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3"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Tree>
    <p:extLst>
      <p:ext uri="{BB962C8B-B14F-4D97-AF65-F5344CB8AC3E}">
        <p14:creationId xmlns:p14="http://schemas.microsoft.com/office/powerpoint/2010/main" val="31897573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066800"/>
            <a:ext cx="8382000" cy="5638800"/>
          </a:xfrm>
        </p:spPr>
        <p:txBody>
          <a:bodyPr/>
          <a:lstStyle/>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sz="2400" i="1" dirty="0">
              <a:solidFill>
                <a:srgbClr val="FF0000"/>
              </a:solidFill>
            </a:endParaRPr>
          </a:p>
          <a:p>
            <a:endParaRPr lang="en-US" sz="3200" b="1" i="1" dirty="0">
              <a:solidFill>
                <a:srgbClr val="FF0000"/>
              </a:solidFill>
            </a:endParaRPr>
          </a:p>
          <a:p>
            <a:pPr marL="0" indent="0" algn="ctr">
              <a:buNone/>
            </a:pPr>
            <a:r>
              <a:rPr lang="en-US" sz="3200" b="1" dirty="0">
                <a:solidFill>
                  <a:srgbClr val="FF0000"/>
                </a:solidFill>
              </a:rPr>
              <a:t>A real reliability &amp; security issue </a:t>
            </a:r>
          </a:p>
        </p:txBody>
      </p:sp>
      <p:graphicFrame>
        <p:nvGraphicFramePr>
          <p:cNvPr id="4" name="Content Placeholder 4"/>
          <p:cNvGraphicFramePr>
            <a:graphicFrameLocks/>
          </p:cNvGraphicFramePr>
          <p:nvPr>
            <p:extLst/>
          </p:nvPr>
        </p:nvGraphicFramePr>
        <p:xfrm>
          <a:off x="761999" y="1143000"/>
          <a:ext cx="7620002" cy="3200400"/>
        </p:xfrm>
        <a:graphic>
          <a:graphicData uri="http://schemas.openxmlformats.org/drawingml/2006/table">
            <a:tbl>
              <a:tblPr>
                <a:tableStyleId>{9D7B26C5-4107-4FEC-AEDC-1716B250A1EF}</a:tableStyleId>
              </a:tblPr>
              <a:tblGrid>
                <a:gridCol w="3736732">
                  <a:extLst>
                    <a:ext uri="{9D8B030D-6E8A-4147-A177-3AD203B41FA5}">
                      <a16:colId xmlns:a16="http://schemas.microsoft.com/office/drawing/2014/main" val="20000"/>
                    </a:ext>
                  </a:extLst>
                </a:gridCol>
                <a:gridCol w="1597269">
                  <a:extLst>
                    <a:ext uri="{9D8B030D-6E8A-4147-A177-3AD203B41FA5}">
                      <a16:colId xmlns:a16="http://schemas.microsoft.com/office/drawing/2014/main" val="20001"/>
                    </a:ext>
                  </a:extLst>
                </a:gridCol>
                <a:gridCol w="2286001">
                  <a:extLst>
                    <a:ext uri="{9D8B030D-6E8A-4147-A177-3AD203B41FA5}">
                      <a16:colId xmlns:a16="http://schemas.microsoft.com/office/drawing/2014/main" val="20002"/>
                    </a:ext>
                  </a:extLst>
                </a:gridCol>
              </a:tblGrid>
              <a:tr h="640080">
                <a:tc>
                  <a:txBody>
                    <a:bodyPr/>
                    <a:lstStyle/>
                    <a:p>
                      <a:pPr algn="ctr"/>
                      <a:r>
                        <a:rPr lang="en-US" sz="3200" b="1" dirty="0">
                          <a:solidFill>
                            <a:schemeClr val="bg1"/>
                          </a:solidFill>
                          <a:latin typeface="+mj-lt"/>
                        </a:rPr>
                        <a:t>CPU Architecture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dirty="0">
                          <a:solidFill>
                            <a:schemeClr val="bg1"/>
                          </a:solidFill>
                          <a:latin typeface="+mj-lt"/>
                          <a:cs typeface="Courier New" panose="02070309020205020404" pitchFamily="49" charset="0"/>
                        </a:rPr>
                        <a:t>Errors</a:t>
                      </a:r>
                      <a:endParaRPr lang="en-US" sz="2800" b="1" dirty="0">
                        <a:solidFill>
                          <a:schemeClr val="bg1"/>
                        </a:solidFill>
                        <a:latin typeface="Courier New" panose="02070309020205020404" pitchFamily="49" charset="0"/>
                        <a:cs typeface="Courier New" panose="020703090202050204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a:solidFill>
                            <a:schemeClr val="bg1"/>
                          </a:solidFill>
                          <a:latin typeface="+mj-lt"/>
                        </a:rPr>
                        <a:t>Access-Rate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extLst>
                  <a:ext uri="{0D108BD9-81ED-4DB2-BD59-A6C34878D82A}">
                    <a16:rowId xmlns:a16="http://schemas.microsoft.com/office/drawing/2014/main" val="10000"/>
                  </a:ext>
                </a:extLst>
              </a:tr>
              <a:tr h="640080">
                <a:tc>
                  <a:txBody>
                    <a:bodyPr/>
                    <a:lstStyle/>
                    <a:p>
                      <a:r>
                        <a:rPr lang="en-US" sz="2800" b="0">
                          <a:solidFill>
                            <a:schemeClr val="tx1"/>
                          </a:solidFill>
                          <a:latin typeface="+mj-lt"/>
                        </a:rPr>
                        <a:t>Intel Haswell (2013)</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22.9K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12.3M/sec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40080">
                <a:tc>
                  <a:txBody>
                    <a:bodyPr/>
                    <a:lstStyle/>
                    <a:p>
                      <a:r>
                        <a:rPr lang="en-US" sz="2800" b="0">
                          <a:solidFill>
                            <a:schemeClr val="tx1"/>
                          </a:solidFill>
                          <a:latin typeface="+mj-lt"/>
                        </a:rPr>
                        <a:t>Intel Ivy</a:t>
                      </a:r>
                      <a:r>
                        <a:rPr lang="en-US" sz="2800" b="0" baseline="0">
                          <a:solidFill>
                            <a:schemeClr val="tx1"/>
                          </a:solidFill>
                          <a:latin typeface="+mj-lt"/>
                        </a:rPr>
                        <a:t> Bridge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20.7K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11.7M/sec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40080">
                <a:tc>
                  <a:txBody>
                    <a:bodyPr/>
                    <a:lstStyle/>
                    <a:p>
                      <a:r>
                        <a:rPr lang="en-US" sz="2800" b="0">
                          <a:solidFill>
                            <a:schemeClr val="tx1"/>
                          </a:solidFill>
                          <a:latin typeface="+mj-lt"/>
                        </a:rPr>
                        <a:t>Intel Sandy Bridge (2011)</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16.1K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11.6M/sec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40080">
                <a:tc>
                  <a:txBody>
                    <a:bodyPr/>
                    <a:lstStyle/>
                    <a:p>
                      <a:r>
                        <a:rPr lang="en-US" sz="2800" b="0">
                          <a:solidFill>
                            <a:schemeClr val="tx1"/>
                          </a:solidFill>
                          <a:latin typeface="+mj-lt"/>
                        </a:rPr>
                        <a:t>AMD</a:t>
                      </a:r>
                      <a:r>
                        <a:rPr lang="en-US" sz="2800" b="0" baseline="0">
                          <a:solidFill>
                            <a:schemeClr val="tx1"/>
                          </a:solidFill>
                          <a:latin typeface="+mj-lt"/>
                        </a:rPr>
                        <a:t> Piledriver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59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Cambria" panose="02040503050406030204" pitchFamily="18" charset="0"/>
                        </a:rPr>
                        <a:t>6.1M/sec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7" name="Rectangle 6"/>
          <p:cNvSpPr/>
          <p:nvPr/>
        </p:nvSpPr>
        <p:spPr>
          <a:xfrm>
            <a:off x="107504" y="6239053"/>
            <a:ext cx="8242270"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Kim+, “</a:t>
            </a:r>
            <a:r>
              <a:rPr kumimoji="0" lang="en-US" sz="1800" b="0" i="0" u="none" strike="noStrike" kern="1200" cap="none" spc="0" normalizeH="0" baseline="0" noProof="0" dirty="0">
                <a:ln>
                  <a:noFill/>
                </a:ln>
                <a:solidFill>
                  <a:srgbClr val="0000FF"/>
                </a:solidFill>
                <a:effectLst/>
                <a:uLnTx/>
                <a:uFillTx/>
                <a:latin typeface="Calibri"/>
                <a:ea typeface="+mn-ea"/>
                <a:cs typeface="+mn-cs"/>
              </a:rPr>
              <a:t>Flipping Bits in Memory Without Accessing Them: An Experimental Study of DRAM Disturbance Errors</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ISCA 2014.</a:t>
            </a:r>
          </a:p>
        </p:txBody>
      </p:sp>
      <p:sp>
        <p:nvSpPr>
          <p:cNvPr id="8"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Observed Errors in Real Systems</a:t>
            </a:r>
          </a:p>
        </p:txBody>
      </p:sp>
    </p:spTree>
    <p:extLst>
      <p:ext uri="{BB962C8B-B14F-4D97-AF65-F5344CB8AC3E}">
        <p14:creationId xmlns:p14="http://schemas.microsoft.com/office/powerpoint/2010/main" val="3264461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400" dirty="0"/>
              <a:t>One Can Take Over an Otherwise-Secure System</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51</a:t>
            </a:fld>
            <a:endParaRPr lang="en-US"/>
          </a:p>
        </p:txBody>
      </p:sp>
      <p:pic>
        <p:nvPicPr>
          <p:cNvPr id="6" name="Picture 5"/>
          <p:cNvPicPr>
            <a:picLocks noChangeAspect="1"/>
          </p:cNvPicPr>
          <p:nvPr/>
        </p:nvPicPr>
        <p:blipFill>
          <a:blip r:embed="rId2"/>
          <a:stretch>
            <a:fillRect/>
          </a:stretch>
        </p:blipFill>
        <p:spPr>
          <a:xfrm>
            <a:off x="1115616" y="1844824"/>
            <a:ext cx="6540500" cy="1257300"/>
          </a:xfrm>
          <a:prstGeom prst="rect">
            <a:avLst/>
          </a:prstGeom>
        </p:spPr>
      </p:pic>
      <p:pic>
        <p:nvPicPr>
          <p:cNvPr id="7" name="Picture 6"/>
          <p:cNvPicPr>
            <a:picLocks noChangeAspect="1"/>
          </p:cNvPicPr>
          <p:nvPr/>
        </p:nvPicPr>
        <p:blipFill>
          <a:blip r:embed="rId3"/>
          <a:stretch>
            <a:fillRect/>
          </a:stretch>
        </p:blipFill>
        <p:spPr>
          <a:xfrm>
            <a:off x="0" y="3348508"/>
            <a:ext cx="9144000" cy="3433292"/>
          </a:xfrm>
          <a:prstGeom prst="rect">
            <a:avLst/>
          </a:prstGeom>
        </p:spPr>
      </p:pic>
      <p:pic>
        <p:nvPicPr>
          <p:cNvPr id="8" name="Picture 7"/>
          <p:cNvPicPr>
            <a:picLocks noChangeAspect="1"/>
          </p:cNvPicPr>
          <p:nvPr/>
        </p:nvPicPr>
        <p:blipFill>
          <a:blip r:embed="rId4"/>
          <a:stretch>
            <a:fillRect/>
          </a:stretch>
        </p:blipFill>
        <p:spPr>
          <a:xfrm>
            <a:off x="-1869" y="980728"/>
            <a:ext cx="9144000" cy="952728"/>
          </a:xfrm>
          <a:prstGeom prst="rect">
            <a:avLst/>
          </a:prstGeom>
        </p:spPr>
      </p:pic>
      <p:sp>
        <p:nvSpPr>
          <p:cNvPr id="3" name="Rectangle 2"/>
          <p:cNvSpPr/>
          <p:nvPr/>
        </p:nvSpPr>
        <p:spPr>
          <a:xfrm>
            <a:off x="4572000" y="5181600"/>
            <a:ext cx="4572000" cy="646331"/>
          </a:xfrm>
          <a:prstGeom prst="rect">
            <a:avLst/>
          </a:prstGeom>
        </p:spPr>
        <p:txBody>
          <a:bodyPr>
            <a:spAutoFit/>
          </a:bodyPr>
          <a:lstStyle/>
          <a:p>
            <a:r>
              <a:rPr lang="en-US" dirty="0">
                <a:solidFill>
                  <a:srgbClr val="0000FF"/>
                </a:solidFill>
                <a:hlinkClick r:id="rId5"/>
              </a:rPr>
              <a:t>Exploiting the DRAM rowhammer bug to gain kernel privileges </a:t>
            </a:r>
            <a:r>
              <a:rPr lang="en-US" dirty="0">
                <a:solidFill>
                  <a:srgbClr val="0000FF"/>
                </a:solidFill>
              </a:rPr>
              <a:t> (</a:t>
            </a:r>
            <a:r>
              <a:rPr lang="en-US" dirty="0" err="1">
                <a:solidFill>
                  <a:srgbClr val="0000FF"/>
                </a:solidFill>
              </a:rPr>
              <a:t>Seaborn</a:t>
            </a:r>
            <a:r>
              <a:rPr lang="en-US" dirty="0">
                <a:solidFill>
                  <a:srgbClr val="0000FF"/>
                </a:solidFill>
              </a:rPr>
              <a:t>, 2015)</a:t>
            </a:r>
          </a:p>
        </p:txBody>
      </p:sp>
      <p:sp>
        <p:nvSpPr>
          <p:cNvPr id="9" name="Rectangle 8"/>
          <p:cNvSpPr/>
          <p:nvPr/>
        </p:nvSpPr>
        <p:spPr>
          <a:xfrm>
            <a:off x="3635896" y="3212976"/>
            <a:ext cx="5493596" cy="936104"/>
          </a:xfrm>
          <a:prstGeom prst="rect">
            <a:avLst/>
          </a:prstGeom>
        </p:spPr>
        <p:txBody>
          <a:bodyPr wrap="square">
            <a:spAutoFit/>
          </a:bodyPr>
          <a:lstStyle/>
          <a:p>
            <a:pPr>
              <a:defRPr/>
            </a:pPr>
            <a:r>
              <a:rPr lang="en-US" dirty="0">
                <a:solidFill>
                  <a:srgbClr val="0000FF"/>
                </a:solidFill>
                <a:ea typeface="ＭＳ Ｐゴシック" charset="0"/>
                <a:cs typeface="ＭＳ Ｐゴシック" charset="0"/>
                <a:hlinkClick r:id="rId6"/>
              </a:rPr>
              <a:t>Flipping Bits in Memory Without Accessing Them: An Experimental Study of DRAM Disturbance Errors</a:t>
            </a:r>
            <a:r>
              <a:rPr lang="en-US" dirty="0">
                <a:solidFill>
                  <a:srgbClr val="0000FF"/>
                </a:solidFill>
                <a:ea typeface="ＭＳ Ｐゴシック" charset="0"/>
                <a:cs typeface="ＭＳ Ｐゴシック" charset="0"/>
              </a:rPr>
              <a:t> (Kim et al., ISCA 2014)</a:t>
            </a:r>
          </a:p>
        </p:txBody>
      </p:sp>
    </p:spTree>
    <p:extLst>
      <p:ext uri="{BB962C8B-B14F-4D97-AF65-F5344CB8AC3E}">
        <p14:creationId xmlns:p14="http://schemas.microsoft.com/office/powerpoint/2010/main" val="11265240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RowHammer</a:t>
            </a:r>
            <a:r>
              <a:rPr lang="en-US" dirty="0"/>
              <a:t> Security Attack Example</a:t>
            </a:r>
          </a:p>
        </p:txBody>
      </p:sp>
      <p:sp>
        <p:nvSpPr>
          <p:cNvPr id="3" name="Content Placeholder 2"/>
          <p:cNvSpPr>
            <a:spLocks noGrp="1"/>
          </p:cNvSpPr>
          <p:nvPr>
            <p:ph idx="1"/>
          </p:nvPr>
        </p:nvSpPr>
        <p:spPr>
          <a:xfrm>
            <a:off x="228600" y="908720"/>
            <a:ext cx="8915400" cy="5193723"/>
          </a:xfrm>
        </p:spPr>
        <p:txBody>
          <a:bodyPr/>
          <a:lstStyle/>
          <a:p>
            <a:r>
              <a:rPr lang="en-US" sz="2000" dirty="0">
                <a:solidFill>
                  <a:srgbClr val="FF0000"/>
                </a:solidFill>
              </a:rPr>
              <a:t>“</a:t>
            </a:r>
            <a:r>
              <a:rPr lang="en-US" sz="2000" dirty="0" err="1">
                <a:solidFill>
                  <a:srgbClr val="FF0000"/>
                </a:solidFill>
              </a:rPr>
              <a:t>Rowhammer</a:t>
            </a:r>
            <a:r>
              <a:rPr lang="en-US" sz="2000" dirty="0">
                <a:solidFill>
                  <a:srgbClr val="FF0000"/>
                </a:solidFill>
              </a:rPr>
              <a:t>” is a problem with some recent DRAM devices in which repeatedly accessing a row of memory can cause bit flips in adjacent rows </a:t>
            </a:r>
            <a:r>
              <a:rPr lang="en-US" sz="2000" dirty="0"/>
              <a:t>(Kim et al., ISCA 2014). </a:t>
            </a:r>
          </a:p>
          <a:p>
            <a:pPr lvl="1"/>
            <a:r>
              <a:rPr lang="en-US" sz="1800" dirty="0">
                <a:solidFill>
                  <a:srgbClr val="0000FF"/>
                </a:solidFill>
                <a:ea typeface="ＭＳ Ｐゴシック" charset="0"/>
                <a:cs typeface="ＭＳ Ｐゴシック" charset="0"/>
                <a:hlinkClick r:id="rId2"/>
              </a:rPr>
              <a:t>Flipping Bits in Memory Without Accessing Them: An Experimental Study of DRAM Disturbance Errors</a:t>
            </a:r>
            <a:r>
              <a:rPr lang="en-US" sz="1800" dirty="0">
                <a:solidFill>
                  <a:srgbClr val="0000FF"/>
                </a:solidFill>
                <a:ea typeface="ＭＳ Ｐゴシック" charset="0"/>
                <a:cs typeface="ＭＳ Ｐゴシック" charset="0"/>
              </a:rPr>
              <a:t> (Kim et al., ISCA 2014)</a:t>
            </a:r>
          </a:p>
          <a:p>
            <a:pPr lvl="1"/>
            <a:endParaRPr lang="en-US" sz="1400" dirty="0"/>
          </a:p>
          <a:p>
            <a:r>
              <a:rPr lang="en-US" sz="2000" dirty="0"/>
              <a:t>We tested a selection of laptops and found that a subset of them exhibited the problem. </a:t>
            </a:r>
          </a:p>
          <a:p>
            <a:r>
              <a:rPr lang="en-US" sz="2000" dirty="0"/>
              <a:t>We built two working privilege escalation exploits that use this effect. </a:t>
            </a:r>
          </a:p>
          <a:p>
            <a:pPr lvl="1"/>
            <a:r>
              <a:rPr lang="en-US" sz="1800" dirty="0">
                <a:solidFill>
                  <a:srgbClr val="0000FF"/>
                </a:solidFill>
                <a:hlinkClick r:id="rId3"/>
              </a:rPr>
              <a:t>Exploiting the DRAM rowhammer bug to gain kernel privileges </a:t>
            </a:r>
            <a:r>
              <a:rPr lang="en-US" sz="1800" dirty="0">
                <a:solidFill>
                  <a:srgbClr val="0000FF"/>
                </a:solidFill>
              </a:rPr>
              <a:t> </a:t>
            </a:r>
            <a:r>
              <a:rPr lang="en-US" sz="1600" dirty="0">
                <a:solidFill>
                  <a:srgbClr val="0000FF"/>
                </a:solidFill>
              </a:rPr>
              <a:t>(</a:t>
            </a:r>
            <a:r>
              <a:rPr lang="en-US" sz="1600" dirty="0" err="1">
                <a:solidFill>
                  <a:srgbClr val="0000FF"/>
                </a:solidFill>
              </a:rPr>
              <a:t>Seaborn</a:t>
            </a:r>
            <a:r>
              <a:rPr lang="en-US" sz="1600" dirty="0">
                <a:solidFill>
                  <a:srgbClr val="0000FF"/>
                </a:solidFill>
              </a:rPr>
              <a:t>+, 2015)</a:t>
            </a:r>
          </a:p>
          <a:p>
            <a:pPr lvl="1"/>
            <a:endParaRPr lang="en-US" sz="1400" dirty="0"/>
          </a:p>
          <a:p>
            <a:r>
              <a:rPr lang="en-US" sz="2000" dirty="0"/>
              <a:t>One exploit uses </a:t>
            </a:r>
            <a:r>
              <a:rPr lang="en-US" sz="2000" dirty="0" err="1"/>
              <a:t>rowhammer</a:t>
            </a:r>
            <a:r>
              <a:rPr lang="en-US" sz="2000" dirty="0"/>
              <a:t>-induced bit flips to gain kernel privileges on x86-64 Linux when run as an unprivileged </a:t>
            </a:r>
            <a:r>
              <a:rPr lang="en-US" sz="2000" dirty="0" err="1"/>
              <a:t>userland</a:t>
            </a:r>
            <a:r>
              <a:rPr lang="en-US" sz="2000" dirty="0"/>
              <a:t> process. </a:t>
            </a:r>
          </a:p>
          <a:p>
            <a:r>
              <a:rPr lang="en-US" sz="2000" dirty="0">
                <a:solidFill>
                  <a:srgbClr val="FF0000"/>
                </a:solidFill>
              </a:rPr>
              <a:t>When run on a machine vulnerable to the </a:t>
            </a:r>
            <a:r>
              <a:rPr lang="en-US" sz="2000" dirty="0" err="1">
                <a:solidFill>
                  <a:srgbClr val="FF0000"/>
                </a:solidFill>
              </a:rPr>
              <a:t>rowhammer</a:t>
            </a:r>
            <a:r>
              <a:rPr lang="en-US" sz="2000" dirty="0">
                <a:solidFill>
                  <a:srgbClr val="FF0000"/>
                </a:solidFill>
              </a:rPr>
              <a:t> problem, the process was able to induce bit flips in page table entries (PTEs). </a:t>
            </a:r>
          </a:p>
          <a:p>
            <a:r>
              <a:rPr lang="en-US" sz="2000" dirty="0">
                <a:solidFill>
                  <a:srgbClr val="0000FF"/>
                </a:solidFill>
              </a:rPr>
              <a:t>It was able to use this to gain write access to its own page table, and hence gain read-write access to all of physical 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p:cNvSpPr/>
          <p:nvPr/>
        </p:nvSpPr>
        <p:spPr>
          <a:xfrm>
            <a:off x="107504" y="6545534"/>
            <a:ext cx="8496944" cy="61555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3"/>
              </a:rPr>
              <a:t>Exploiting the DRAM rowhammer bug to gain kernel privileges </a:t>
            </a:r>
            <a:r>
              <a:rPr kumimoji="0" lang="en-US" sz="1600" b="0" i="0" u="none" strike="noStrike" kern="1200" cap="none" spc="0" normalizeH="0" baseline="0" noProof="0" dirty="0">
                <a:ln>
                  <a:noFill/>
                </a:ln>
                <a:solidFill>
                  <a:srgbClr val="0000FF"/>
                </a:solidFill>
                <a:effectLst/>
                <a:uLnTx/>
                <a:uFillTx/>
                <a:latin typeface="Tahoma"/>
                <a:ea typeface="+mn-ea"/>
                <a:cs typeface="+mn-cs"/>
              </a:rPr>
              <a:t>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600" b="0" i="0" u="none" strike="noStrike" kern="1200" cap="none" spc="0" normalizeH="0" baseline="0" noProof="0" dirty="0">
                <a:ln>
                  <a:noFill/>
                </a:ln>
                <a:solidFill>
                  <a:srgbClr val="0000FF"/>
                </a:solidFill>
                <a:effectLst/>
                <a:uLnTx/>
                <a:uFillTx/>
                <a:latin typeface="Tahoma"/>
                <a:ea typeface="+mn-ea"/>
                <a:cs typeface="+mn-cs"/>
              </a:rPr>
              <a:t> &amp;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Dullien</a:t>
            </a:r>
            <a:r>
              <a:rPr kumimoji="0" lang="en-US" sz="1600" b="0" i="0" u="none" strike="noStrike" kern="1200" cap="none" spc="0" normalizeH="0" baseline="0" noProof="0" dirty="0">
                <a:ln>
                  <a:noFill/>
                </a:ln>
                <a:solidFill>
                  <a:srgbClr val="0000FF"/>
                </a:solidFill>
                <a:effectLst/>
                <a:uLnTx/>
                <a:uFillTx/>
                <a:latin typeface="Tahoma"/>
                <a:ea typeface="+mn-ea"/>
                <a:cs typeface="+mn-cs"/>
              </a:rPr>
              <a:t>, 2015)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7397587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53</a:t>
            </a:fld>
            <a:endParaRPr lang="en-US" altLang="en-US"/>
          </a:p>
        </p:txBody>
      </p:sp>
      <p:pic>
        <p:nvPicPr>
          <p:cNvPr id="5" name="Picture 4"/>
          <p:cNvPicPr>
            <a:picLocks noChangeAspect="1"/>
          </p:cNvPicPr>
          <p:nvPr/>
        </p:nvPicPr>
        <p:blipFill>
          <a:blip r:embed="rId3"/>
          <a:stretch>
            <a:fillRect/>
          </a:stretch>
        </p:blipFill>
        <p:spPr>
          <a:xfrm>
            <a:off x="0" y="1083202"/>
            <a:ext cx="9144000" cy="5658166"/>
          </a:xfrm>
          <a:prstGeom prst="rect">
            <a:avLst/>
          </a:prstGeom>
        </p:spPr>
      </p:pic>
      <p:pic>
        <p:nvPicPr>
          <p:cNvPr id="3" name="Picture 2"/>
          <p:cNvPicPr>
            <a:picLocks noChangeAspect="1"/>
          </p:cNvPicPr>
          <p:nvPr/>
        </p:nvPicPr>
        <p:blipFill>
          <a:blip r:embed="rId4"/>
          <a:stretch>
            <a:fillRect/>
          </a:stretch>
        </p:blipFill>
        <p:spPr>
          <a:xfrm>
            <a:off x="36512" y="908720"/>
            <a:ext cx="9144000" cy="6057900"/>
          </a:xfrm>
          <a:prstGeom prst="rect">
            <a:avLst/>
          </a:prstGeom>
        </p:spPr>
      </p:pic>
    </p:spTree>
    <p:extLst>
      <p:ext uri="{BB962C8B-B14F-4D97-AF65-F5344CB8AC3E}">
        <p14:creationId xmlns:p14="http://schemas.microsoft.com/office/powerpoint/2010/main" val="12744310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54</a:t>
            </a:fld>
            <a:endParaRPr lang="en-US" altLang="en-US"/>
          </a:p>
        </p:txBody>
      </p:sp>
      <p:pic>
        <p:nvPicPr>
          <p:cNvPr id="5" name="Picture 4"/>
          <p:cNvPicPr>
            <a:picLocks noChangeAspect="1"/>
          </p:cNvPicPr>
          <p:nvPr/>
        </p:nvPicPr>
        <p:blipFill>
          <a:blip r:embed="rId3"/>
          <a:stretch>
            <a:fillRect/>
          </a:stretch>
        </p:blipFill>
        <p:spPr>
          <a:xfrm>
            <a:off x="0" y="1083202"/>
            <a:ext cx="9144000" cy="5658166"/>
          </a:xfrm>
          <a:prstGeom prst="rect">
            <a:avLst/>
          </a:prstGeom>
        </p:spPr>
      </p:pic>
      <p:pic>
        <p:nvPicPr>
          <p:cNvPr id="3" name="Picture 2"/>
          <p:cNvPicPr>
            <a:picLocks noChangeAspect="1"/>
          </p:cNvPicPr>
          <p:nvPr/>
        </p:nvPicPr>
        <p:blipFill>
          <a:blip r:embed="rId4"/>
          <a:stretch>
            <a:fillRect/>
          </a:stretch>
        </p:blipFill>
        <p:spPr>
          <a:xfrm>
            <a:off x="36512" y="908720"/>
            <a:ext cx="9144000" cy="6057900"/>
          </a:xfrm>
          <a:prstGeom prst="rect">
            <a:avLst/>
          </a:prstGeom>
        </p:spPr>
      </p:pic>
      <p:pic>
        <p:nvPicPr>
          <p:cNvPr id="6" name="Picture 5"/>
          <p:cNvPicPr>
            <a:picLocks noChangeAspect="1"/>
          </p:cNvPicPr>
          <p:nvPr/>
        </p:nvPicPr>
        <p:blipFill>
          <a:blip r:embed="rId5"/>
          <a:stretch>
            <a:fillRect/>
          </a:stretch>
        </p:blipFill>
        <p:spPr>
          <a:xfrm>
            <a:off x="683568" y="5157192"/>
            <a:ext cx="7810500" cy="1625600"/>
          </a:xfrm>
          <a:prstGeom prst="rect">
            <a:avLst/>
          </a:prstGeom>
        </p:spPr>
      </p:pic>
    </p:spTree>
    <p:extLst>
      <p:ext uri="{BB962C8B-B14F-4D97-AF65-F5344CB8AC3E}">
        <p14:creationId xmlns:p14="http://schemas.microsoft.com/office/powerpoint/2010/main" val="2846980045"/>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a:t>
            </a:r>
          </a:p>
        </p:txBody>
      </p:sp>
      <p:sp>
        <p:nvSpPr>
          <p:cNvPr id="256002"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A812B5F-CE3B-564D-B1D9-5770355AF2FF}" type="slidenum">
              <a:rPr lang="en-US" sz="1600">
                <a:solidFill>
                  <a:srgbClr val="000000"/>
                </a:solidFill>
                <a:latin typeface="Garamond" charset="0"/>
              </a:rPr>
              <a:pPr eaLnBrk="1" hangingPunct="1"/>
              <a:t>55</a:t>
            </a:fld>
            <a:endParaRPr lang="en-US" sz="1600">
              <a:solidFill>
                <a:srgbClr val="000000"/>
              </a:solidFill>
              <a:latin typeface="Garamond" charset="0"/>
            </a:endParaRPr>
          </a:p>
        </p:txBody>
      </p:sp>
      <p:sp>
        <p:nvSpPr>
          <p:cNvPr id="256003" name="TextBox 5"/>
          <p:cNvSpPr txBox="1">
            <a:spLocks noChangeArrowheads="1"/>
          </p:cNvSpPr>
          <p:nvPr/>
        </p:nvSpPr>
        <p:spPr bwMode="auto">
          <a:xfrm>
            <a:off x="228600" y="6599238"/>
            <a:ext cx="29083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000">
                <a:solidFill>
                  <a:srgbClr val="000000"/>
                </a:solidFill>
              </a:rPr>
              <a:t>Source: </a:t>
            </a:r>
            <a:r>
              <a:rPr lang="en-US" sz="1000">
                <a:solidFill>
                  <a:srgbClr val="000000"/>
                </a:solidFill>
                <a:hlinkClick r:id="rId2"/>
              </a:rPr>
              <a:t>https://lab.dsst.io/32c3-slides/7197.html</a:t>
            </a:r>
            <a:r>
              <a:rPr lang="en-US" sz="1000">
                <a:solidFill>
                  <a:srgbClr val="000000"/>
                </a:solidFill>
              </a:rPr>
              <a:t> </a:t>
            </a:r>
          </a:p>
        </p:txBody>
      </p:sp>
      <p:pic>
        <p:nvPicPr>
          <p:cNvPr id="256004" name="Picture 6" descr="4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49796"/>
            <a:ext cx="9144000" cy="5143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Rectangle 5"/>
          <p:cNvSpPr/>
          <p:nvPr/>
        </p:nvSpPr>
        <p:spPr>
          <a:xfrm>
            <a:off x="395536" y="6084004"/>
            <a:ext cx="8568952" cy="369332"/>
          </a:xfrm>
          <a:prstGeom prst="rect">
            <a:avLst/>
          </a:prstGeom>
        </p:spPr>
        <p:txBody>
          <a:bodyPr wrap="square">
            <a:spAutoFit/>
          </a:bodyPr>
          <a:lstStyle/>
          <a:p>
            <a:r>
              <a:rPr lang="en-US" dirty="0" err="1">
                <a:solidFill>
                  <a:srgbClr val="0000FF"/>
                </a:solidFill>
              </a:rPr>
              <a:t>Rowhammer.js</a:t>
            </a:r>
            <a:r>
              <a:rPr lang="en-US" dirty="0">
                <a:solidFill>
                  <a:srgbClr val="0000FF"/>
                </a:solidFill>
              </a:rPr>
              <a:t>: A Remote Software-Induced Fault Attack in JavaScript (DIMVA’16)</a:t>
            </a:r>
          </a:p>
        </p:txBody>
      </p:sp>
      <p:sp>
        <p:nvSpPr>
          <p:cNvPr id="2" name="Rectangle 1"/>
          <p:cNvSpPr/>
          <p:nvPr/>
        </p:nvSpPr>
        <p:spPr>
          <a:xfrm>
            <a:off x="539552" y="1043444"/>
            <a:ext cx="8064896" cy="384721"/>
          </a:xfrm>
          <a:prstGeom prst="rect">
            <a:avLst/>
          </a:prstGeom>
        </p:spPr>
        <p:txBody>
          <a:bodyPr wrap="square">
            <a:spAutoFit/>
          </a:bodyPr>
          <a:lstStyle/>
          <a:p>
            <a:r>
              <a:rPr lang="en-US" sz="1900" b="1" dirty="0">
                <a:solidFill>
                  <a:srgbClr val="FFFF00"/>
                </a:solidFill>
              </a:rPr>
              <a:t>“We can gain unrestricted access to systems of website visitors.”</a:t>
            </a:r>
          </a:p>
        </p:txBody>
      </p:sp>
    </p:spTree>
    <p:extLst>
      <p:ext uri="{BB962C8B-B14F-4D97-AF65-F5344CB8AC3E}">
        <p14:creationId xmlns:p14="http://schemas.microsoft.com/office/powerpoint/2010/main" val="1493960035"/>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(II)</a:t>
            </a:r>
          </a:p>
        </p:txBody>
      </p:sp>
      <p:sp>
        <p:nvSpPr>
          <p:cNvPr id="25702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3D3305A-74B5-C341-8457-3D076A48DDAD}" type="slidenum">
              <a:rPr lang="en-US" sz="1600">
                <a:solidFill>
                  <a:srgbClr val="000000"/>
                </a:solidFill>
                <a:latin typeface="Garamond" charset="0"/>
              </a:rPr>
              <a:pPr eaLnBrk="1" hangingPunct="1"/>
              <a:t>56</a:t>
            </a:fld>
            <a:endParaRPr lang="en-US" sz="1600">
              <a:solidFill>
                <a:srgbClr val="000000"/>
              </a:solidFill>
              <a:latin typeface="Garamond" charset="0"/>
            </a:endParaRPr>
          </a:p>
        </p:txBody>
      </p:sp>
      <p:pic>
        <p:nvPicPr>
          <p:cNvPr id="257027" name="Picture 4" descr="drammer-attack-androi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96752"/>
            <a:ext cx="9144000" cy="5080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57028" name="TextBox 5"/>
          <p:cNvSpPr txBox="1">
            <a:spLocks noChangeArrowheads="1"/>
          </p:cNvSpPr>
          <p:nvPr/>
        </p:nvSpPr>
        <p:spPr bwMode="auto">
          <a:xfrm>
            <a:off x="228600" y="6599238"/>
            <a:ext cx="47752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000">
                <a:solidFill>
                  <a:srgbClr val="000000"/>
                </a:solidFill>
              </a:rPr>
              <a:t>Source: https://fossbytes.com/drammer-rowhammer-attack-android-root-devices/</a:t>
            </a:r>
          </a:p>
        </p:txBody>
      </p:sp>
      <p:sp>
        <p:nvSpPr>
          <p:cNvPr id="2" name="Rectangle 1"/>
          <p:cNvSpPr/>
          <p:nvPr/>
        </p:nvSpPr>
        <p:spPr>
          <a:xfrm>
            <a:off x="4860032" y="6165304"/>
            <a:ext cx="4572000" cy="646331"/>
          </a:xfrm>
          <a:prstGeom prst="rect">
            <a:avLst/>
          </a:prstGeom>
        </p:spPr>
        <p:txBody>
          <a:bodyPr>
            <a:spAutoFit/>
          </a:bodyPr>
          <a:lstStyle/>
          <a:p>
            <a:r>
              <a:rPr lang="en-US" dirty="0" err="1">
                <a:solidFill>
                  <a:srgbClr val="0000FF"/>
                </a:solidFill>
              </a:rPr>
              <a:t>Drammer</a:t>
            </a:r>
            <a:r>
              <a:rPr lang="en-US" dirty="0">
                <a:solidFill>
                  <a:srgbClr val="0000FF"/>
                </a:solidFill>
              </a:rPr>
              <a:t>: Deterministic </a:t>
            </a:r>
            <a:r>
              <a:rPr lang="en-US" dirty="0" err="1">
                <a:solidFill>
                  <a:srgbClr val="0000FF"/>
                </a:solidFill>
              </a:rPr>
              <a:t>Rowhammer</a:t>
            </a:r>
            <a:r>
              <a:rPr lang="en-US" dirty="0">
                <a:solidFill>
                  <a:srgbClr val="0000FF"/>
                </a:solidFill>
              </a:rPr>
              <a:t> Attacks on Mobile Platforms, CCS’16 </a:t>
            </a:r>
            <a:endParaRPr lang="en-US" dirty="0">
              <a:solidFill>
                <a:srgbClr val="000000"/>
              </a:solidFill>
            </a:endParaRPr>
          </a:p>
        </p:txBody>
      </p:sp>
      <p:sp>
        <p:nvSpPr>
          <p:cNvPr id="3" name="Rectangle 2"/>
          <p:cNvSpPr/>
          <p:nvPr/>
        </p:nvSpPr>
        <p:spPr>
          <a:xfrm>
            <a:off x="539552" y="874524"/>
            <a:ext cx="7593722" cy="400110"/>
          </a:xfrm>
          <a:prstGeom prst="rect">
            <a:avLst/>
          </a:prstGeom>
        </p:spPr>
        <p:txBody>
          <a:bodyPr wrap="square">
            <a:spAutoFit/>
          </a:bodyPr>
          <a:lstStyle/>
          <a:p>
            <a:pPr lvl="1"/>
            <a:r>
              <a:rPr lang="en-US" sz="2000" b="1" dirty="0">
                <a:solidFill>
                  <a:srgbClr val="FF0000"/>
                </a:solidFill>
              </a:rPr>
              <a:t>“Can gain control of a smart phone deterministically”</a:t>
            </a:r>
          </a:p>
        </p:txBody>
      </p:sp>
    </p:spTree>
    <p:extLst>
      <p:ext uri="{BB962C8B-B14F-4D97-AF65-F5344CB8AC3E}">
        <p14:creationId xmlns:p14="http://schemas.microsoft.com/office/powerpoint/2010/main" val="607507521"/>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A2099-7438-6C41-BD1E-77D3C632D919}"/>
              </a:ext>
            </a:extLst>
          </p:cNvPr>
          <p:cNvSpPr>
            <a:spLocks noGrp="1"/>
          </p:cNvSpPr>
          <p:nvPr>
            <p:ph type="title"/>
          </p:nvPr>
        </p:nvSpPr>
        <p:spPr/>
        <p:txBody>
          <a:bodyPr/>
          <a:lstStyle/>
          <a:p>
            <a:r>
              <a:rPr lang="en-US" dirty="0"/>
              <a:t>More Security Implications (III)</a:t>
            </a:r>
          </a:p>
        </p:txBody>
      </p:sp>
      <p:sp>
        <p:nvSpPr>
          <p:cNvPr id="3" name="Content Placeholder 2">
            <a:extLst>
              <a:ext uri="{FF2B5EF4-FFF2-40B4-BE49-F238E27FC236}">
                <a16:creationId xmlns:a16="http://schemas.microsoft.com/office/drawing/2014/main" id="{FDB44C18-A93F-6244-A24A-038E49A3ED5A}"/>
              </a:ext>
            </a:extLst>
          </p:cNvPr>
          <p:cNvSpPr>
            <a:spLocks noGrp="1"/>
          </p:cNvSpPr>
          <p:nvPr>
            <p:ph idx="1"/>
          </p:nvPr>
        </p:nvSpPr>
        <p:spPr>
          <a:xfrm>
            <a:off x="228600" y="914400"/>
            <a:ext cx="8610600" cy="5193723"/>
          </a:xfrm>
        </p:spPr>
        <p:txBody>
          <a:bodyPr/>
          <a:lstStyle/>
          <a:p>
            <a:r>
              <a:rPr lang="en-US" dirty="0"/>
              <a:t>Using an integrated GPU in a mobile system to remotely escalate privilege via the WebGL interface </a:t>
            </a:r>
          </a:p>
        </p:txBody>
      </p:sp>
      <p:sp>
        <p:nvSpPr>
          <p:cNvPr id="4" name="Slide Number Placeholder 3">
            <a:extLst>
              <a:ext uri="{FF2B5EF4-FFF2-40B4-BE49-F238E27FC236}">
                <a16:creationId xmlns:a16="http://schemas.microsoft.com/office/drawing/2014/main" id="{1EB5FC4B-E474-AA49-B354-1B798E487C92}"/>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57</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6" name="Picture 5">
            <a:extLst>
              <a:ext uri="{FF2B5EF4-FFF2-40B4-BE49-F238E27FC236}">
                <a16:creationId xmlns:a16="http://schemas.microsoft.com/office/drawing/2014/main" id="{F5E99A8D-841C-B445-A300-93E6B3F04407}"/>
              </a:ext>
            </a:extLst>
          </p:cNvPr>
          <p:cNvPicPr>
            <a:picLocks noChangeAspect="1"/>
          </p:cNvPicPr>
          <p:nvPr/>
        </p:nvPicPr>
        <p:blipFill>
          <a:blip r:embed="rId2"/>
          <a:stretch>
            <a:fillRect/>
          </a:stretch>
        </p:blipFill>
        <p:spPr>
          <a:xfrm>
            <a:off x="228600" y="1752600"/>
            <a:ext cx="8610600" cy="2919748"/>
          </a:xfrm>
          <a:prstGeom prst="rect">
            <a:avLst/>
          </a:prstGeom>
        </p:spPr>
      </p:pic>
      <p:pic>
        <p:nvPicPr>
          <p:cNvPr id="7" name="Picture 6">
            <a:extLst>
              <a:ext uri="{FF2B5EF4-FFF2-40B4-BE49-F238E27FC236}">
                <a16:creationId xmlns:a16="http://schemas.microsoft.com/office/drawing/2014/main" id="{B1855A90-FBD8-BD41-A0F7-9D3A4C42E8B3}"/>
              </a:ext>
            </a:extLst>
          </p:cNvPr>
          <p:cNvPicPr>
            <a:picLocks noChangeAspect="1"/>
          </p:cNvPicPr>
          <p:nvPr/>
        </p:nvPicPr>
        <p:blipFill>
          <a:blip r:embed="rId3"/>
          <a:stretch>
            <a:fillRect/>
          </a:stretch>
        </p:blipFill>
        <p:spPr>
          <a:xfrm>
            <a:off x="0" y="4644746"/>
            <a:ext cx="9144000" cy="2213254"/>
          </a:xfrm>
          <a:prstGeom prst="rect">
            <a:avLst/>
          </a:prstGeom>
        </p:spPr>
      </p:pic>
    </p:spTree>
    <p:extLst>
      <p:ext uri="{BB962C8B-B14F-4D97-AF65-F5344CB8AC3E}">
        <p14:creationId xmlns:p14="http://schemas.microsoft.com/office/powerpoint/2010/main" val="2732689620"/>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(IV)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58</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5" name="Picture 4">
            <a:extLst>
              <a:ext uri="{FF2B5EF4-FFF2-40B4-BE49-F238E27FC236}">
                <a16:creationId xmlns:a16="http://schemas.microsoft.com/office/drawing/2014/main" id="{45FE8274-3CEC-914D-A2AC-AEE06FD6BF36}"/>
              </a:ext>
            </a:extLst>
          </p:cNvPr>
          <p:cNvPicPr>
            <a:picLocks noChangeAspect="1"/>
          </p:cNvPicPr>
          <p:nvPr/>
        </p:nvPicPr>
        <p:blipFill>
          <a:blip r:embed="rId2"/>
          <a:stretch>
            <a:fillRect/>
          </a:stretch>
        </p:blipFill>
        <p:spPr>
          <a:xfrm>
            <a:off x="0" y="1371600"/>
            <a:ext cx="9144000" cy="3248234"/>
          </a:xfrm>
          <a:prstGeom prst="rect">
            <a:avLst/>
          </a:prstGeom>
        </p:spPr>
      </p:pic>
      <p:pic>
        <p:nvPicPr>
          <p:cNvPr id="6" name="Picture 5">
            <a:extLst>
              <a:ext uri="{FF2B5EF4-FFF2-40B4-BE49-F238E27FC236}">
                <a16:creationId xmlns:a16="http://schemas.microsoft.com/office/drawing/2014/main" id="{3AD7630A-1496-6140-AC68-E6A296637906}"/>
              </a:ext>
            </a:extLst>
          </p:cNvPr>
          <p:cNvPicPr>
            <a:picLocks noChangeAspect="1"/>
          </p:cNvPicPr>
          <p:nvPr/>
        </p:nvPicPr>
        <p:blipFill>
          <a:blip r:embed="rId3"/>
          <a:stretch>
            <a:fillRect/>
          </a:stretch>
        </p:blipFill>
        <p:spPr>
          <a:xfrm>
            <a:off x="0" y="4572000"/>
            <a:ext cx="9144000" cy="2286000"/>
          </a:xfrm>
          <a:prstGeom prst="rect">
            <a:avLst/>
          </a:prstGeom>
        </p:spPr>
      </p:pic>
    </p:spTree>
    <p:extLst>
      <p:ext uri="{BB962C8B-B14F-4D97-AF65-F5344CB8AC3E}">
        <p14:creationId xmlns:p14="http://schemas.microsoft.com/office/powerpoint/2010/main" val="3346388125"/>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(II)</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59</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8" name="Picture 7">
            <a:extLst>
              <a:ext uri="{FF2B5EF4-FFF2-40B4-BE49-F238E27FC236}">
                <a16:creationId xmlns:a16="http://schemas.microsoft.com/office/drawing/2014/main" id="{B1ED6C72-D6C8-A64D-A930-70738D148178}"/>
              </a:ext>
            </a:extLst>
          </p:cNvPr>
          <p:cNvPicPr>
            <a:picLocks noChangeAspect="1"/>
          </p:cNvPicPr>
          <p:nvPr/>
        </p:nvPicPr>
        <p:blipFill>
          <a:blip r:embed="rId2"/>
          <a:stretch>
            <a:fillRect/>
          </a:stretch>
        </p:blipFill>
        <p:spPr>
          <a:xfrm>
            <a:off x="596900" y="4255492"/>
            <a:ext cx="7874000" cy="2578100"/>
          </a:xfrm>
          <a:prstGeom prst="rect">
            <a:avLst/>
          </a:prstGeom>
        </p:spPr>
      </p:pic>
      <p:pic>
        <p:nvPicPr>
          <p:cNvPr id="9" name="Picture 8">
            <a:extLst>
              <a:ext uri="{FF2B5EF4-FFF2-40B4-BE49-F238E27FC236}">
                <a16:creationId xmlns:a16="http://schemas.microsoft.com/office/drawing/2014/main" id="{8F3C3AC7-2028-0549-AFBC-7C3F334D5BF0}"/>
              </a:ext>
            </a:extLst>
          </p:cNvPr>
          <p:cNvPicPr>
            <a:picLocks noChangeAspect="1"/>
          </p:cNvPicPr>
          <p:nvPr/>
        </p:nvPicPr>
        <p:blipFill>
          <a:blip r:embed="rId3"/>
          <a:stretch>
            <a:fillRect/>
          </a:stretch>
        </p:blipFill>
        <p:spPr>
          <a:xfrm>
            <a:off x="0" y="1628800"/>
            <a:ext cx="5950364" cy="2184197"/>
          </a:xfrm>
          <a:prstGeom prst="rect">
            <a:avLst/>
          </a:prstGeom>
        </p:spPr>
      </p:pic>
      <p:pic>
        <p:nvPicPr>
          <p:cNvPr id="10" name="Picture 9">
            <a:extLst>
              <a:ext uri="{FF2B5EF4-FFF2-40B4-BE49-F238E27FC236}">
                <a16:creationId xmlns:a16="http://schemas.microsoft.com/office/drawing/2014/main" id="{4E570075-D012-684E-8F83-89BAA734C085}"/>
              </a:ext>
            </a:extLst>
          </p:cNvPr>
          <p:cNvPicPr>
            <a:picLocks noChangeAspect="1"/>
          </p:cNvPicPr>
          <p:nvPr/>
        </p:nvPicPr>
        <p:blipFill>
          <a:blip r:embed="rId4"/>
          <a:stretch>
            <a:fillRect/>
          </a:stretch>
        </p:blipFill>
        <p:spPr>
          <a:xfrm>
            <a:off x="5950364" y="1697211"/>
            <a:ext cx="3174187" cy="2325913"/>
          </a:xfrm>
          <a:prstGeom prst="rect">
            <a:avLst/>
          </a:prstGeom>
        </p:spPr>
      </p:pic>
    </p:spTree>
    <p:extLst>
      <p:ext uri="{BB962C8B-B14F-4D97-AF65-F5344CB8AC3E}">
        <p14:creationId xmlns:p14="http://schemas.microsoft.com/office/powerpoint/2010/main" val="2133288358"/>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Title 1"/>
          <p:cNvSpPr>
            <a:spLocks noGrp="1"/>
          </p:cNvSpPr>
          <p:nvPr>
            <p:ph type="title"/>
          </p:nvPr>
        </p:nvSpPr>
        <p:spPr/>
        <p:txBody>
          <a:bodyPr/>
          <a:lstStyle/>
          <a:p>
            <a:r>
              <a:rPr lang="en-US">
                <a:latin typeface="Garamond" charset="0"/>
                <a:ea typeface="ＭＳ Ｐゴシック" charset="0"/>
                <a:cs typeface="ＭＳ Ｐゴシック" charset="0"/>
              </a:rPr>
              <a:t>More Security Implications?</a:t>
            </a:r>
          </a:p>
        </p:txBody>
      </p:sp>
      <p:sp>
        <p:nvSpPr>
          <p:cNvPr id="25805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F1D2888-D5B0-E049-9B24-3010A3D9459E}" type="slidenum">
              <a:rPr lang="en-US" sz="1600">
                <a:solidFill>
                  <a:srgbClr val="000000"/>
                </a:solidFill>
                <a:latin typeface="Garamond" charset="0"/>
              </a:rPr>
              <a:pPr eaLnBrk="1" hangingPunct="1"/>
              <a:t>60</a:t>
            </a:fld>
            <a:endParaRPr lang="en-US" sz="1600">
              <a:solidFill>
                <a:srgbClr val="000000"/>
              </a:solidFill>
              <a:latin typeface="Garamond" charset="0"/>
            </a:endParaRPr>
          </a:p>
        </p:txBody>
      </p:sp>
      <p:pic>
        <p:nvPicPr>
          <p:cNvPr id="258051" name="Picture 4" descr="a-software-attempt-to-mitigate-rowhammer-attacks-630x33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463" y="1311275"/>
            <a:ext cx="9117013" cy="4775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1647609"/>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Apple’s Patch for </a:t>
            </a:r>
            <a:r>
              <a:rPr lang="en-US" dirty="0" err="1"/>
              <a:t>RowHammer</a:t>
            </a:r>
            <a:endParaRPr lang="en-US" dirty="0"/>
          </a:p>
        </p:txBody>
      </p:sp>
      <p:sp>
        <p:nvSpPr>
          <p:cNvPr id="3" name="Content Placeholder 2"/>
          <p:cNvSpPr>
            <a:spLocks noGrp="1"/>
          </p:cNvSpPr>
          <p:nvPr>
            <p:ph idx="1"/>
          </p:nvPr>
        </p:nvSpPr>
        <p:spPr/>
        <p:txBody>
          <a:bodyPr/>
          <a:lstStyle/>
          <a:p>
            <a:r>
              <a:rPr lang="en-US" dirty="0">
                <a:hlinkClick r:id="rId2"/>
              </a:rPr>
              <a:t>https://support.apple.com/en-gb/HT204934</a:t>
            </a:r>
            <a:r>
              <a:rPr lang="en-US" dirty="0"/>
              <a:t> </a:t>
            </a:r>
          </a:p>
          <a:p>
            <a:endParaRPr lang="en-US" dirty="0"/>
          </a:p>
          <a:p>
            <a:endParaRPr lang="en-US" dirty="0"/>
          </a:p>
          <a:p>
            <a:endParaRPr lang="en-US" dirty="0"/>
          </a:p>
        </p:txBody>
      </p:sp>
      <p:pic>
        <p:nvPicPr>
          <p:cNvPr id="5" name="Picture 4"/>
          <p:cNvPicPr>
            <a:picLocks noChangeAspect="1"/>
          </p:cNvPicPr>
          <p:nvPr/>
        </p:nvPicPr>
        <p:blipFill>
          <a:blip r:embed="rId3"/>
          <a:stretch>
            <a:fillRect/>
          </a:stretch>
        </p:blipFill>
        <p:spPr>
          <a:xfrm>
            <a:off x="0" y="2336710"/>
            <a:ext cx="9144000" cy="3180522"/>
          </a:xfrm>
          <a:prstGeom prst="rect">
            <a:avLst/>
          </a:prstGeom>
        </p:spPr>
      </p:pic>
      <p:sp>
        <p:nvSpPr>
          <p:cNvPr id="6" name="AutoShape 25"/>
          <p:cNvSpPr>
            <a:spLocks noChangeArrowheads="1"/>
          </p:cNvSpPr>
          <p:nvPr/>
        </p:nvSpPr>
        <p:spPr bwMode="auto">
          <a:xfrm>
            <a:off x="2915816" y="3717032"/>
            <a:ext cx="5616624" cy="360040"/>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4" name="TextBox 3"/>
          <p:cNvSpPr txBox="1"/>
          <p:nvPr/>
        </p:nvSpPr>
        <p:spPr>
          <a:xfrm>
            <a:off x="1907704" y="5805264"/>
            <a:ext cx="581706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HP, Lenovo, and other vendors released similar patches</a:t>
            </a:r>
          </a:p>
        </p:txBody>
      </p:sp>
    </p:spTree>
    <p:extLst>
      <p:ext uri="{BB962C8B-B14F-4D97-AF65-F5344CB8AC3E}">
        <p14:creationId xmlns:p14="http://schemas.microsoft.com/office/powerpoint/2010/main" val="25166274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Our Solution to RowHammer</a:t>
            </a:r>
          </a:p>
        </p:txBody>
      </p:sp>
      <p:sp>
        <p:nvSpPr>
          <p:cNvPr id="3" name="Content Placeholder 2"/>
          <p:cNvSpPr>
            <a:spLocks noGrp="1"/>
          </p:cNvSpPr>
          <p:nvPr>
            <p:ph idx="1"/>
          </p:nvPr>
        </p:nvSpPr>
        <p:spPr/>
        <p:txBody>
          <a:bodyPr/>
          <a:lstStyle/>
          <a:p>
            <a:pPr>
              <a:lnSpc>
                <a:spcPct val="100000"/>
              </a:lnSpc>
            </a:pPr>
            <a:r>
              <a:rPr lang="en-US" b="1" dirty="0">
                <a:solidFill>
                  <a:schemeClr val="tx2"/>
                </a:solidFill>
              </a:rPr>
              <a:t>PARA: </a:t>
            </a:r>
            <a:r>
              <a:rPr lang="en-US" sz="3200" i="1" u="sng" dirty="0">
                <a:solidFill>
                  <a:schemeClr val="tx2"/>
                </a:solidFill>
              </a:rPr>
              <a:t>P</a:t>
            </a:r>
            <a:r>
              <a:rPr lang="en-US" sz="3200" i="1" dirty="0">
                <a:solidFill>
                  <a:schemeClr val="tx2"/>
                </a:solidFill>
              </a:rPr>
              <a:t>robabilistic </a:t>
            </a:r>
            <a:r>
              <a:rPr lang="en-US" sz="3200" i="1" u="sng" dirty="0">
                <a:solidFill>
                  <a:schemeClr val="tx2"/>
                </a:solidFill>
              </a:rPr>
              <a:t>A</a:t>
            </a:r>
            <a:r>
              <a:rPr lang="en-US" sz="3200" i="1" dirty="0">
                <a:solidFill>
                  <a:schemeClr val="tx2"/>
                </a:solidFill>
              </a:rPr>
              <a:t>djacent </a:t>
            </a:r>
            <a:r>
              <a:rPr lang="en-US" sz="3200" i="1" u="sng" dirty="0">
                <a:solidFill>
                  <a:schemeClr val="tx2"/>
                </a:solidFill>
              </a:rPr>
              <a:t>R</a:t>
            </a:r>
            <a:r>
              <a:rPr lang="en-US" sz="3200" i="1" dirty="0">
                <a:solidFill>
                  <a:schemeClr val="tx2"/>
                </a:solidFill>
              </a:rPr>
              <a:t>ow </a:t>
            </a:r>
            <a:r>
              <a:rPr lang="en-US" sz="3200" i="1" u="sng" dirty="0">
                <a:solidFill>
                  <a:schemeClr val="tx2"/>
                </a:solidFill>
              </a:rPr>
              <a:t>A</a:t>
            </a:r>
            <a:r>
              <a:rPr lang="en-US" sz="3200" i="1" dirty="0">
                <a:solidFill>
                  <a:schemeClr val="tx2"/>
                </a:solidFill>
              </a:rPr>
              <a:t>ctivation</a:t>
            </a:r>
          </a:p>
          <a:p>
            <a:pPr>
              <a:lnSpc>
                <a:spcPct val="100000"/>
              </a:lnSpc>
            </a:pPr>
            <a:endParaRPr lang="en-US" sz="600" b="1" dirty="0">
              <a:solidFill>
                <a:schemeClr val="tx2"/>
              </a:solidFill>
            </a:endParaRPr>
          </a:p>
          <a:p>
            <a:pPr>
              <a:lnSpc>
                <a:spcPct val="100000"/>
              </a:lnSpc>
            </a:pPr>
            <a:r>
              <a:rPr lang="en-US" b="1" dirty="0">
                <a:solidFill>
                  <a:schemeClr val="tx2"/>
                </a:solidFill>
              </a:rPr>
              <a:t>Key Idea</a:t>
            </a:r>
            <a:endParaRPr lang="en-US" sz="3200" i="1" dirty="0">
              <a:solidFill>
                <a:schemeClr val="tx2"/>
              </a:solidFill>
            </a:endParaRPr>
          </a:p>
          <a:p>
            <a:pPr lvl="1">
              <a:lnSpc>
                <a:spcPct val="100000"/>
              </a:lnSpc>
            </a:pPr>
            <a:r>
              <a:rPr lang="en-US" sz="2800" b="1" dirty="0">
                <a:solidFill>
                  <a:srgbClr val="0000FF"/>
                </a:solidFill>
              </a:rPr>
              <a:t>After closing a row, we activate (i.e., refresh) one of its neighbors with a low probability</a:t>
            </a:r>
            <a:r>
              <a:rPr lang="en-US" sz="2800" dirty="0"/>
              <a:t>: </a:t>
            </a:r>
            <a:r>
              <a:rPr lang="en-US" sz="2600" dirty="0">
                <a:solidFill>
                  <a:srgbClr val="FF0000"/>
                </a:solidFill>
                <a:latin typeface="Cambria Math" panose="02040503050406030204" pitchFamily="18" charset="0"/>
                <a:ea typeface="Cambria Math" panose="02040503050406030204" pitchFamily="18" charset="0"/>
              </a:rPr>
              <a:t>p = 0.005</a:t>
            </a:r>
          </a:p>
          <a:p>
            <a:pPr>
              <a:lnSpc>
                <a:spcPct val="100000"/>
              </a:lnSpc>
            </a:pPr>
            <a:endParaRPr lang="en-US" sz="600" b="1" dirty="0">
              <a:solidFill>
                <a:schemeClr val="tx2"/>
              </a:solidFill>
              <a:ea typeface="Cambria Math" panose="02040503050406030204" pitchFamily="18" charset="0"/>
            </a:endParaRPr>
          </a:p>
          <a:p>
            <a:pPr>
              <a:lnSpc>
                <a:spcPct val="100000"/>
              </a:lnSpc>
            </a:pPr>
            <a:r>
              <a:rPr lang="en-US" b="1" dirty="0">
                <a:solidFill>
                  <a:schemeClr val="tx2"/>
                </a:solidFill>
                <a:ea typeface="Cambria Math" panose="02040503050406030204" pitchFamily="18" charset="0"/>
              </a:rPr>
              <a:t>Reliability Guarantee</a:t>
            </a:r>
            <a:endParaRPr lang="en-US" sz="3200" i="1" dirty="0">
              <a:solidFill>
                <a:schemeClr val="tx2"/>
              </a:solidFill>
              <a:ea typeface="Cambria Math" panose="02040503050406030204" pitchFamily="18" charset="0"/>
            </a:endParaRPr>
          </a:p>
          <a:p>
            <a:pPr lvl="1"/>
            <a:r>
              <a:rPr lang="en-US" sz="2800" dirty="0"/>
              <a:t>When </a:t>
            </a:r>
            <a:r>
              <a:rPr lang="en-US" sz="2600" dirty="0">
                <a:latin typeface="Cambria Math" panose="02040503050406030204" pitchFamily="18" charset="0"/>
                <a:ea typeface="Cambria Math" panose="02040503050406030204" pitchFamily="18" charset="0"/>
                <a:cs typeface="Courier New" panose="02070309020205020404" pitchFamily="49" charset="0"/>
              </a:rPr>
              <a:t>p=0.005</a:t>
            </a:r>
            <a:r>
              <a:rPr lang="en-US" sz="2800" dirty="0"/>
              <a:t>, errors in one year: </a:t>
            </a:r>
            <a:r>
              <a:rPr lang="en-US" sz="26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9.4×10</a:t>
            </a:r>
            <a:r>
              <a:rPr lang="en-US" sz="2600" baseline="300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-14</a:t>
            </a:r>
            <a:endParaRPr lang="en-US" sz="2600" dirty="0">
              <a:solidFill>
                <a:srgbClr val="FF0000"/>
              </a:solidFill>
              <a:latin typeface="Cambria Math" panose="02040503050406030204" pitchFamily="18" charset="0"/>
              <a:ea typeface="Cambria Math" panose="02040503050406030204" pitchFamily="18" charset="0"/>
            </a:endParaRPr>
          </a:p>
          <a:p>
            <a:pPr lvl="1">
              <a:lnSpc>
                <a:spcPct val="100000"/>
              </a:lnSpc>
            </a:pPr>
            <a:r>
              <a:rPr lang="en-US" sz="2800" dirty="0">
                <a:ea typeface="Cambria Math" panose="02040503050406030204" pitchFamily="18" charset="0"/>
              </a:rPr>
              <a:t>By adjusting the value of </a:t>
            </a:r>
            <a:r>
              <a:rPr lang="en-US" sz="2600" dirty="0">
                <a:latin typeface="Cambria Math" panose="02040503050406030204" pitchFamily="18" charset="0"/>
                <a:ea typeface="Cambria Math" panose="02040503050406030204" pitchFamily="18" charset="0"/>
                <a:cs typeface="Courier New" panose="02070309020205020404" pitchFamily="49" charset="0"/>
              </a:rPr>
              <a:t>p</a:t>
            </a:r>
            <a:r>
              <a:rPr lang="en-US" sz="2800" dirty="0">
                <a:ea typeface="Cambria Math" panose="02040503050406030204" pitchFamily="18" charset="0"/>
              </a:rPr>
              <a:t>, we can vary the strength of protection against errors</a:t>
            </a:r>
          </a:p>
          <a:p>
            <a:pPr lvl="1">
              <a:lnSpc>
                <a:spcPct val="100000"/>
              </a:lnSpc>
            </a:pPr>
            <a:endParaRPr lang="en-US" sz="2800" dirty="0">
              <a:ea typeface="Cambria Math" panose="02040503050406030204" pitchFamily="18" charset="0"/>
            </a:endParaRPr>
          </a:p>
          <a:p>
            <a:pPr lvl="1">
              <a:lnSpc>
                <a:spcPct val="100000"/>
              </a:lnSpc>
            </a:pPr>
            <a:endParaRPr lang="en-US" sz="2800" dirty="0">
              <a:latin typeface="Cambria Math" panose="02040503050406030204" pitchFamily="18" charset="0"/>
              <a:ea typeface="Cambria Math" panose="02040503050406030204" pitchFamily="18" charset="0"/>
            </a:endParaRPr>
          </a:p>
          <a:p>
            <a:pPr lvl="1">
              <a:lnSpc>
                <a:spcPct val="100000"/>
              </a:lnSpc>
            </a:pPr>
            <a:endParaRPr lang="en-US" sz="2800"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76291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Advantages of PARA</a:t>
            </a:r>
          </a:p>
        </p:txBody>
      </p:sp>
      <p:sp>
        <p:nvSpPr>
          <p:cNvPr id="3" name="Content Placeholder 2"/>
          <p:cNvSpPr>
            <a:spLocks noGrp="1"/>
          </p:cNvSpPr>
          <p:nvPr>
            <p:ph idx="1"/>
          </p:nvPr>
        </p:nvSpPr>
        <p:spPr/>
        <p:txBody>
          <a:bodyPr/>
          <a:lstStyle/>
          <a:p>
            <a:r>
              <a:rPr lang="en-US" sz="3200" i="1" dirty="0">
                <a:solidFill>
                  <a:schemeClr val="tx2"/>
                </a:solidFill>
                <a:sym typeface="Wingdings" panose="05000000000000000000" pitchFamily="2" charset="2"/>
              </a:rPr>
              <a:t>PARA refreshes rows infrequently</a:t>
            </a:r>
          </a:p>
          <a:p>
            <a:pPr lvl="1"/>
            <a:r>
              <a:rPr lang="en-US" sz="2800" dirty="0">
                <a:sym typeface="Wingdings" panose="05000000000000000000" pitchFamily="2" charset="2"/>
              </a:rPr>
              <a:t>Low power</a:t>
            </a:r>
          </a:p>
          <a:p>
            <a:pPr lvl="1"/>
            <a:r>
              <a:rPr lang="en-US" sz="2800" dirty="0">
                <a:sym typeface="Wingdings" panose="05000000000000000000" pitchFamily="2" charset="2"/>
              </a:rPr>
              <a:t>Low performance-overhead</a:t>
            </a:r>
          </a:p>
          <a:p>
            <a:pPr lvl="2"/>
            <a:r>
              <a:rPr lang="en-US" dirty="0"/>
              <a:t>Average slowdown: </a:t>
            </a:r>
            <a:r>
              <a:rPr lang="en-US" sz="2600" dirty="0">
                <a:solidFill>
                  <a:srgbClr val="FF0000"/>
                </a:solidFill>
                <a:latin typeface="Cambria Math" panose="02040503050406030204" pitchFamily="18" charset="0"/>
                <a:ea typeface="Cambria Math" panose="02040503050406030204" pitchFamily="18" charset="0"/>
              </a:rPr>
              <a:t>0.20%</a:t>
            </a:r>
            <a:r>
              <a:rPr lang="en-US" dirty="0"/>
              <a:t> (for </a:t>
            </a:r>
            <a:r>
              <a:rPr lang="en-US" sz="2600" dirty="0">
                <a:latin typeface="Cambria Math" panose="02040503050406030204" pitchFamily="18" charset="0"/>
                <a:ea typeface="Cambria Math" panose="02040503050406030204" pitchFamily="18" charset="0"/>
              </a:rPr>
              <a:t>29</a:t>
            </a:r>
            <a:r>
              <a:rPr lang="en-US" dirty="0"/>
              <a:t> benchmarks)</a:t>
            </a:r>
            <a:endParaRPr lang="en-US" dirty="0">
              <a:solidFill>
                <a:srgbClr val="FF0000"/>
              </a:solidFill>
              <a:ea typeface="Cambria Math" panose="02040503050406030204" pitchFamily="18" charset="0"/>
            </a:endParaRPr>
          </a:p>
          <a:p>
            <a:pPr lvl="2"/>
            <a:r>
              <a:rPr lang="en-US" dirty="0"/>
              <a:t>Maximum slowdown: </a:t>
            </a:r>
            <a:r>
              <a:rPr lang="en-US" sz="2600" dirty="0">
                <a:solidFill>
                  <a:srgbClr val="FF0000"/>
                </a:solidFill>
                <a:latin typeface="Cambria Math" panose="02040503050406030204" pitchFamily="18" charset="0"/>
                <a:ea typeface="Cambria Math" panose="02040503050406030204" pitchFamily="18" charset="0"/>
              </a:rPr>
              <a:t>0.75%</a:t>
            </a:r>
            <a:endParaRPr lang="en-US" dirty="0"/>
          </a:p>
          <a:p>
            <a:r>
              <a:rPr lang="en-US" sz="3200" i="1" dirty="0">
                <a:solidFill>
                  <a:schemeClr val="tx2"/>
                </a:solidFill>
              </a:rPr>
              <a:t>PARA is stateless</a:t>
            </a:r>
          </a:p>
          <a:p>
            <a:pPr lvl="1"/>
            <a:r>
              <a:rPr lang="en-US" sz="2800" dirty="0">
                <a:sym typeface="Wingdings" panose="05000000000000000000" pitchFamily="2" charset="2"/>
              </a:rPr>
              <a:t>Low cost</a:t>
            </a:r>
          </a:p>
          <a:p>
            <a:pPr lvl="1"/>
            <a:r>
              <a:rPr lang="en-US" sz="2800" dirty="0">
                <a:sym typeface="Wingdings" panose="05000000000000000000" pitchFamily="2" charset="2"/>
              </a:rPr>
              <a:t>Low complexity</a:t>
            </a:r>
          </a:p>
          <a:p>
            <a:endParaRPr lang="en-US" sz="2000" i="1" dirty="0">
              <a:solidFill>
                <a:srgbClr val="FF0000"/>
              </a:solidFill>
              <a:ea typeface="Cambria Math" panose="02040503050406030204" pitchFamily="18" charset="0"/>
            </a:endParaRPr>
          </a:p>
          <a:p>
            <a:r>
              <a:rPr lang="en-US" sz="3200" i="1" dirty="0">
                <a:solidFill>
                  <a:srgbClr val="FF0000"/>
                </a:solidFill>
                <a:ea typeface="Cambria Math" panose="02040503050406030204" pitchFamily="18" charset="0"/>
              </a:rPr>
              <a:t>PARA is an effective and low-overhead solution to prevent disturbance errors</a:t>
            </a:r>
          </a:p>
          <a:p>
            <a:endParaRPr lang="en-US" dirty="0">
              <a:sym typeface="Wingdings" panose="05000000000000000000" pitchFamily="2" charset="2"/>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336609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Requirements for PARA</a:t>
            </a:r>
          </a:p>
        </p:txBody>
      </p:sp>
      <p:sp>
        <p:nvSpPr>
          <p:cNvPr id="3" name="Content Placeholder 2"/>
          <p:cNvSpPr>
            <a:spLocks noGrp="1"/>
          </p:cNvSpPr>
          <p:nvPr>
            <p:ph idx="1"/>
          </p:nvPr>
        </p:nvSpPr>
        <p:spPr>
          <a:xfrm>
            <a:off x="107504" y="1066800"/>
            <a:ext cx="8928992" cy="5638800"/>
          </a:xfrm>
        </p:spPr>
        <p:txBody>
          <a:bodyPr/>
          <a:lstStyle/>
          <a:p>
            <a:r>
              <a:rPr lang="en-US" sz="3200" dirty="0"/>
              <a:t>If implemented in </a:t>
            </a:r>
            <a:r>
              <a:rPr lang="en-US" sz="3200" dirty="0">
                <a:solidFill>
                  <a:srgbClr val="0000FF"/>
                </a:solidFill>
              </a:rPr>
              <a:t>DRAM chip </a:t>
            </a:r>
            <a:r>
              <a:rPr lang="en-US" sz="3200" dirty="0"/>
              <a:t>(done today)</a:t>
            </a:r>
          </a:p>
          <a:p>
            <a:pPr lvl="1"/>
            <a:r>
              <a:rPr lang="en-US" sz="2800" dirty="0"/>
              <a:t>Enough slack in timing and refresh parameters</a:t>
            </a:r>
          </a:p>
          <a:p>
            <a:pPr lvl="1"/>
            <a:r>
              <a:rPr lang="en-US" sz="2800" dirty="0"/>
              <a:t>Plenty of slack today: </a:t>
            </a:r>
          </a:p>
          <a:p>
            <a:pPr lvl="2"/>
            <a:r>
              <a:rPr lang="en-US" sz="1500" dirty="0"/>
              <a:t>Lee et al., “</a:t>
            </a:r>
            <a:r>
              <a:rPr lang="en-US" sz="1500" b="1" dirty="0">
                <a:solidFill>
                  <a:srgbClr val="660066"/>
                </a:solidFill>
              </a:rPr>
              <a:t>Adaptive-Latency DRAM: Optimizing DRAM Timing for the Common Case</a:t>
            </a:r>
            <a:r>
              <a:rPr lang="en-US" sz="1500" dirty="0"/>
              <a:t>,” HPCA 2015.</a:t>
            </a:r>
          </a:p>
          <a:p>
            <a:pPr lvl="2"/>
            <a:r>
              <a:rPr lang="en-US" sz="1500" dirty="0"/>
              <a:t>Chang et al., “</a:t>
            </a:r>
            <a:r>
              <a:rPr lang="en-US" sz="1500" b="1" dirty="0">
                <a:solidFill>
                  <a:srgbClr val="660066"/>
                </a:solidFill>
              </a:rPr>
              <a:t>Understanding Latency Variation in Modern DRAM Chips</a:t>
            </a:r>
            <a:r>
              <a:rPr lang="en-US" sz="1500" dirty="0"/>
              <a:t>,” SIGMETRICS 2016.</a:t>
            </a:r>
          </a:p>
          <a:p>
            <a:pPr lvl="2"/>
            <a:r>
              <a:rPr lang="en-US" sz="1500" dirty="0"/>
              <a:t>Lee et al., “</a:t>
            </a:r>
            <a:r>
              <a:rPr lang="en-US" sz="1500" b="1" dirty="0">
                <a:solidFill>
                  <a:srgbClr val="660066"/>
                </a:solidFill>
              </a:rPr>
              <a:t>Design-Induced Latency Variation in Modern DRAM Chips</a:t>
            </a:r>
            <a:r>
              <a:rPr lang="en-US" sz="1500" dirty="0"/>
              <a:t>,” SIGMETRICS 2017.</a:t>
            </a:r>
          </a:p>
          <a:p>
            <a:pPr lvl="2"/>
            <a:r>
              <a:rPr lang="en-US" sz="1500" dirty="0"/>
              <a:t>Chang et al., “</a:t>
            </a:r>
            <a:r>
              <a:rPr lang="en-US" sz="1500" b="1" dirty="0">
                <a:solidFill>
                  <a:srgbClr val="660066"/>
                </a:solidFill>
              </a:rPr>
              <a:t>Understanding Reduced-Voltage Operation in Modern DRAM Devices</a:t>
            </a:r>
            <a:r>
              <a:rPr lang="en-US" sz="1500" dirty="0"/>
              <a:t>,” SIGMETRICS 2017.</a:t>
            </a:r>
          </a:p>
          <a:p>
            <a:pPr lvl="2"/>
            <a:r>
              <a:rPr lang="en-US" sz="1500" dirty="0"/>
              <a:t>Ghose et al., “</a:t>
            </a:r>
            <a:r>
              <a:rPr lang="en-US" sz="1500" b="1" dirty="0">
                <a:solidFill>
                  <a:srgbClr val="7030A0"/>
                </a:solidFill>
              </a:rPr>
              <a:t>What Your DRAM Power Models Are Not Telling You: Lessons from a Detailed Experimental Study</a:t>
            </a:r>
            <a:r>
              <a:rPr lang="en-US" sz="1500" dirty="0"/>
              <a:t>,” SIGMETRICS 2018.</a:t>
            </a:r>
          </a:p>
          <a:p>
            <a:pPr lvl="2"/>
            <a:endParaRPr lang="en-US" sz="1600" dirty="0"/>
          </a:p>
          <a:p>
            <a:r>
              <a:rPr lang="en-US" sz="3200" dirty="0"/>
              <a:t>If implemented in </a:t>
            </a:r>
            <a:r>
              <a:rPr lang="en-US" sz="3200" dirty="0">
                <a:solidFill>
                  <a:srgbClr val="0000FF"/>
                </a:solidFill>
              </a:rPr>
              <a:t>memory controller</a:t>
            </a:r>
          </a:p>
          <a:p>
            <a:pPr lvl="1"/>
            <a:r>
              <a:rPr lang="en-US" sz="2800" dirty="0"/>
              <a:t>Better coordination between memory controller and DRAM</a:t>
            </a:r>
          </a:p>
          <a:p>
            <a:pPr lvl="1"/>
            <a:r>
              <a:rPr lang="en-US" sz="2800" dirty="0"/>
              <a:t>Memory controller should know which rows are physically adjacent</a:t>
            </a:r>
          </a:p>
          <a:p>
            <a:pPr lvl="1"/>
            <a:endParaRPr lang="en-US" sz="2800" dirty="0"/>
          </a:p>
          <a:p>
            <a:endParaRPr lang="en-US" dirty="0"/>
          </a:p>
          <a:p>
            <a:pPr lvl="1"/>
            <a:endParaRPr lang="en-US" sz="2800" dirty="0"/>
          </a:p>
          <a:p>
            <a:pPr marL="0" indent="0">
              <a:buNone/>
            </a:pPr>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09114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a:t>
            </a:r>
            <a:endParaRPr lang="en-US" sz="4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600" b="0" i="0" u="none" strike="noStrike" kern="1200" cap="none" spc="0" normalizeH="0" baseline="0" noProof="0" dirty="0">
              <a:ln>
                <a:noFill/>
              </a:ln>
              <a:solidFill>
                <a:srgbClr val="000000"/>
              </a:solidFill>
              <a:effectLst/>
              <a:uLnTx/>
              <a:uFillTx/>
              <a:latin typeface="Garamond" charset="0"/>
              <a:ea typeface="+mn-ea"/>
              <a:cs typeface="+mn-cs"/>
            </a:endParaRPr>
          </a:p>
        </p:txBody>
      </p:sp>
      <p:sp>
        <p:nvSpPr>
          <p:cNvPr id="5" name="Rectangle 4"/>
          <p:cNvSpPr/>
          <p:nvPr/>
        </p:nvSpPr>
        <p:spPr>
          <a:xfrm>
            <a:off x="1979712" y="6519446"/>
            <a:ext cx="986509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hlinkClick r:id="rId2"/>
              </a:rPr>
              <a:t>https://twitter.com/isislovecruft/status/1021939922754723841</a:t>
            </a:r>
            <a:r>
              <a:rPr kumimoji="0" lang="en-US" sz="1400" b="0" i="0" u="none" strike="noStrike" kern="1200" cap="none" spc="0" normalizeH="0" baseline="0" noProof="0" dirty="0">
                <a:ln>
                  <a:noFill/>
                </a:ln>
                <a:solidFill>
                  <a:srgbClr val="000000"/>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38537F80-0BC5-2448-B6C3-43444D3333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592" y="980728"/>
            <a:ext cx="7200800" cy="5400600"/>
          </a:xfrm>
          <a:prstGeom prst="rect">
            <a:avLst/>
          </a:prstGeom>
        </p:spPr>
      </p:pic>
    </p:spTree>
    <p:extLst>
      <p:ext uri="{BB962C8B-B14F-4D97-AF65-F5344CB8AC3E}">
        <p14:creationId xmlns:p14="http://schemas.microsoft.com/office/powerpoint/2010/main" val="515346875"/>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(II)</a:t>
            </a:r>
            <a:endParaRPr lang="en-US" sz="4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1E60EBA1-45FA-214F-8A1F-12E347182D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0708" y="980332"/>
            <a:ext cx="7266384" cy="5449788"/>
          </a:xfrm>
          <a:prstGeom prst="rect">
            <a:avLst/>
          </a:prstGeom>
        </p:spPr>
      </p:pic>
      <p:sp>
        <p:nvSpPr>
          <p:cNvPr id="6" name="Rectangle 5">
            <a:extLst>
              <a:ext uri="{FF2B5EF4-FFF2-40B4-BE49-F238E27FC236}">
                <a16:creationId xmlns:a16="http://schemas.microsoft.com/office/drawing/2014/main" id="{E5B1B6F5-AC02-5843-8ADF-2B8216B9C3FA}"/>
              </a:ext>
            </a:extLst>
          </p:cNvPr>
          <p:cNvSpPr/>
          <p:nvPr/>
        </p:nvSpPr>
        <p:spPr>
          <a:xfrm>
            <a:off x="1979712" y="6519446"/>
            <a:ext cx="986509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hlinkClick r:id="rId3"/>
              </a:rPr>
              <a:t>https://twitter.com/isislovecruft/status/1021939922754723841</a:t>
            </a:r>
            <a:r>
              <a:rPr kumimoji="0" lang="en-US" sz="1400" b="0"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700860712"/>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RowHammer</a:t>
            </a:r>
            <a:r>
              <a:rPr lang="en-US" dirty="0"/>
              <a:t> Analysis</a:t>
            </a:r>
          </a:p>
        </p:txBody>
      </p:sp>
      <p:sp>
        <p:nvSpPr>
          <p:cNvPr id="4" name="Slide Number Placeholder 3"/>
          <p:cNvSpPr>
            <a:spLocks noGrp="1"/>
          </p:cNvSpPr>
          <p:nvPr>
            <p:ph type="sldNum" sz="quarter" idx="11"/>
          </p:nvPr>
        </p:nvSpPr>
        <p:spPr/>
        <p:txBody>
          <a:bodyPr/>
          <a:lstStyle/>
          <a:p>
            <a:pPr>
              <a:defRPr/>
            </a:pPr>
            <a:fld id="{60169019-BB41-6245-A1FF-2891AF14670E}" type="slidenum">
              <a:rPr lang="en-US" smtClean="0">
                <a:solidFill>
                  <a:srgbClr val="000000"/>
                </a:solidFill>
              </a:rPr>
              <a:pPr>
                <a:defRPr/>
              </a:pPr>
              <a:t>67</a:t>
            </a:fld>
            <a:endParaRPr lang="en-US">
              <a:solidFill>
                <a:srgbClr val="000000"/>
              </a:solidFill>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Yoongu</a:t>
            </a:r>
            <a:r>
              <a:rPr lang="en-US" sz="2000" dirty="0"/>
              <a:t> Kim, Ross Daly, </a:t>
            </a:r>
            <a:r>
              <a:rPr lang="en-US" sz="2000" dirty="0" err="1"/>
              <a:t>Jeremie</a:t>
            </a:r>
            <a:r>
              <a:rPr lang="en-US" sz="2000" dirty="0"/>
              <a:t> Kim, Chris </a:t>
            </a:r>
            <a:r>
              <a:rPr lang="en-US" sz="2000" dirty="0" err="1"/>
              <a:t>Fallin</a:t>
            </a:r>
            <a:r>
              <a:rPr lang="en-US" sz="2000" dirty="0"/>
              <a:t>, </a:t>
            </a:r>
            <a:r>
              <a:rPr lang="en-US" sz="2000" dirty="0" err="1"/>
              <a:t>Ji</a:t>
            </a:r>
            <a:r>
              <a:rPr lang="en-US" sz="2000" dirty="0"/>
              <a:t> </a:t>
            </a:r>
            <a:r>
              <a:rPr lang="en-US" sz="2000" dirty="0" err="1"/>
              <a:t>Hye</a:t>
            </a:r>
            <a:r>
              <a:rPr lang="en-US" sz="2000" dirty="0"/>
              <a:t> Lee, </a:t>
            </a:r>
            <a:r>
              <a:rPr lang="en-US" sz="2000" dirty="0" err="1"/>
              <a:t>Donghyuk</a:t>
            </a:r>
            <a:r>
              <a:rPr lang="en-US" sz="2000" dirty="0"/>
              <a:t> Lee, Chris Wilkerson, </a:t>
            </a:r>
            <a:r>
              <a:rPr lang="en-US" sz="2000" dirty="0" err="1"/>
              <a:t>Konrad</a:t>
            </a:r>
            <a:r>
              <a:rPr lang="en-US" sz="2000" dirty="0"/>
              <a:t> Lai, and Onur Mutlu,</a:t>
            </a:r>
            <a:br>
              <a:rPr lang="en-US" sz="2000" dirty="0"/>
            </a:br>
            <a:r>
              <a:rPr lang="en-US" sz="2000" b="1" dirty="0">
                <a:hlinkClick r:id="rId3"/>
              </a:rPr>
              <a:t>"Flipping Bits in Memory Without Accessing Them: An Experimental Study of DRAM Disturbance Errors"</a:t>
            </a:r>
            <a:br>
              <a:rPr lang="en-US" sz="2000" dirty="0"/>
            </a:br>
            <a:r>
              <a:rPr lang="en-US" sz="2000" i="1" dirty="0"/>
              <a:t>Proceedings of the </a:t>
            </a:r>
            <a:r>
              <a:rPr lang="en-US" sz="2000" i="1" dirty="0">
                <a:hlinkClick r:id="rId4"/>
              </a:rPr>
              <a:t>41st International Symposium on Computer Architecture</a:t>
            </a:r>
            <a:r>
              <a:rPr lang="en-US" sz="2000" i="1" dirty="0"/>
              <a:t> (</a:t>
            </a:r>
            <a:r>
              <a:rPr lang="en-US" sz="2000" b="1" i="1" dirty="0"/>
              <a:t>ISCA</a:t>
            </a:r>
            <a:r>
              <a:rPr lang="en-US" sz="2000" i="1" dirty="0"/>
              <a:t>)</a:t>
            </a:r>
            <a:r>
              <a:rPr lang="en-US" sz="2000" dirty="0"/>
              <a:t>, Minneapolis, MN, June 2014.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 [</a:t>
            </a:r>
            <a:r>
              <a:rPr lang="en-US" sz="2000" dirty="0">
                <a:hlinkClick r:id="rId9"/>
              </a:rPr>
              <a:t>Source Code and Data</a:t>
            </a:r>
            <a:r>
              <a:rPr lang="en-US" sz="2000" dirty="0"/>
              <a:t>]</a:t>
            </a:r>
          </a:p>
        </p:txBody>
      </p:sp>
    </p:spTree>
    <p:extLst>
      <p:ext uri="{BB962C8B-B14F-4D97-AF65-F5344CB8AC3E}">
        <p14:creationId xmlns:p14="http://schemas.microsoft.com/office/powerpoint/2010/main" val="786398620"/>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of Memory </a:t>
            </a:r>
            <a:r>
              <a:rPr lang="en-US" sz="4400" dirty="0"/>
              <a:t>Reliability</a:t>
            </a:r>
          </a:p>
        </p:txBody>
      </p:sp>
      <p:sp>
        <p:nvSpPr>
          <p:cNvPr id="4" name="Slide Number Placeholder 3"/>
          <p:cNvSpPr>
            <a:spLocks noGrp="1"/>
          </p:cNvSpPr>
          <p:nvPr>
            <p:ph type="sldNum" sz="quarter" idx="11"/>
          </p:nvPr>
        </p:nvSpPr>
        <p:spPr/>
        <p:txBody>
          <a:bodyPr/>
          <a:lstStyle/>
          <a:p>
            <a:pPr>
              <a:defRPr/>
            </a:pPr>
            <a:fld id="{60169019-BB41-6245-A1FF-2891AF14670E}" type="slidenum">
              <a:rPr lang="en-US" smtClean="0">
                <a:solidFill>
                  <a:srgbClr val="000000"/>
                </a:solidFill>
              </a:rPr>
              <a:pPr>
                <a:defRPr/>
              </a:pPr>
              <a:t>68</a:t>
            </a:fld>
            <a:endParaRPr lang="en-US">
              <a:solidFill>
                <a:srgbClr val="000000"/>
              </a:solidFill>
            </a:endParaRP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115616" y="6519446"/>
            <a:ext cx="9865096" cy="323165"/>
          </a:xfrm>
          <a:prstGeom prst="rect">
            <a:avLst/>
          </a:prstGeom>
        </p:spPr>
        <p:txBody>
          <a:bodyPr wrap="square">
            <a:spAutoFit/>
          </a:bodyPr>
          <a:lstStyle/>
          <a:p>
            <a:r>
              <a:rPr lang="en-US" sz="1500" dirty="0">
                <a:solidFill>
                  <a:srgbClr val="000000"/>
                </a:solidFill>
                <a:hlinkClick r:id="rId3"/>
              </a:rPr>
              <a:t>https://people.inf.ethz.ch/omutlu/pub/rowhammer-and-other-memory-issues_date17.pdf</a:t>
            </a:r>
            <a:r>
              <a:rPr lang="en-US" sz="1500" dirty="0">
                <a:solidFill>
                  <a:srgbClr val="000000"/>
                </a:solidFill>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hlinkClick r:id="rId3"/>
              </a:rPr>
              <a:t>"The RowHammer Problem and Other Issues We May Face as Memory Becomes Denser"</a:t>
            </a:r>
            <a:r>
              <a:rPr lang="en-US" sz="2000" dirty="0"/>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1415950654"/>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dirty="0"/>
              <a:t>A RowHammer Retrospective</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dirty="0"/>
              <a:t>Onur Mutlu and </a:t>
            </a:r>
            <a:r>
              <a:rPr lang="en-US" dirty="0" err="1"/>
              <a:t>Jeremie</a:t>
            </a:r>
            <a:r>
              <a:rPr lang="en-US" dirty="0"/>
              <a:t> Kim,</a:t>
            </a:r>
            <a:br>
              <a:rPr lang="en-US" dirty="0"/>
            </a:br>
            <a:r>
              <a:rPr lang="en-US" b="1" dirty="0"/>
              <a:t>"RowHammer: A Retrospective"</a:t>
            </a:r>
            <a:br>
              <a:rPr lang="en-US" dirty="0"/>
            </a:br>
            <a:r>
              <a:rPr lang="en-US" i="1" dirty="0">
                <a:hlinkClick r:id="rId2"/>
              </a:rPr>
              <a:t>IEEE Transactions on Computer-Aided Design of Integrated Circuits and Systems</a:t>
            </a:r>
            <a:r>
              <a:rPr lang="en-US" i="1" dirty="0"/>
              <a:t> (</a:t>
            </a:r>
            <a:r>
              <a:rPr lang="en-US" b="1" i="1" dirty="0"/>
              <a:t>TCAD</a:t>
            </a:r>
            <a:r>
              <a:rPr lang="en-US" i="1" dirty="0"/>
              <a:t>) Special Issue on Top Picks in Hardware and Embedded Security</a:t>
            </a:r>
            <a:r>
              <a:rPr lang="en-US" dirty="0"/>
              <a:t>, 2019. </a:t>
            </a:r>
            <a:br>
              <a:rPr lang="en-US" dirty="0"/>
            </a:br>
            <a:r>
              <a:rPr lang="en-US" dirty="0"/>
              <a:t>[</a:t>
            </a:r>
            <a:r>
              <a:rPr lang="en-US" dirty="0">
                <a:hlinkClick r:id="rId3"/>
              </a:rPr>
              <a:t>Preliminary arXiv version</a:t>
            </a:r>
            <a:r>
              <a:rPr lang="en-US" dirty="0"/>
              <a:t>]</a:t>
            </a:r>
            <a:br>
              <a:rPr lang="en-US" dirty="0"/>
            </a:br>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4"/>
          <a:stretch>
            <a:fillRect/>
          </a:stretch>
        </p:blipFill>
        <p:spPr>
          <a:xfrm>
            <a:off x="876300" y="4052664"/>
            <a:ext cx="7391400" cy="1752600"/>
          </a:xfrm>
          <a:prstGeom prst="rect">
            <a:avLst/>
          </a:prstGeom>
        </p:spPr>
      </p:pic>
    </p:spTree>
    <p:extLst>
      <p:ext uri="{BB962C8B-B14F-4D97-AF65-F5344CB8AC3E}">
        <p14:creationId xmlns:p14="http://schemas.microsoft.com/office/powerpoint/2010/main" val="3704397228"/>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70</a:t>
            </a:fld>
            <a:endParaRPr lang="en-US" altLang="en-US">
              <a:solidFill>
                <a:srgbClr val="000000"/>
              </a:solidFill>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42685907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Call for Intelligent Memory Controllers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71</a:t>
            </a:fld>
            <a:endParaRPr lang="en-US" altLang="en-US">
              <a:solidFill>
                <a:srgbClr val="000000"/>
              </a:solidFill>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158137035"/>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Aside: Intelligent Controller for NAND Flash</a:t>
            </a:r>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defRPr/>
              </a:pPr>
              <a:endParaRPr lang="en-US" kern="0">
                <a:solidFill>
                  <a:srgbClr val="333399"/>
                </a:solidFill>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a:solidFill>
                    <a:srgbClr val="FFFF00"/>
                  </a:solidFill>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kern="0">
                <a:solidFill>
                  <a:sysClr val="windowText" lastClr="000000"/>
                </a:solidFill>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defRPr/>
              </a:pPr>
              <a:endParaRPr lang="en-US" kern="0">
                <a:solidFill>
                  <a:srgbClr val="FFFF00"/>
                </a:solidFill>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ctr">
                <a:defRPr/>
              </a:pPr>
              <a:r>
                <a:rPr lang="en-US" sz="1800" kern="0">
                  <a:solidFill>
                    <a:srgbClr val="FFFF00"/>
                  </a:solidFill>
                </a:rPr>
                <a:t>Virtex-II Pro</a:t>
              </a:r>
            </a:p>
            <a:p>
              <a:pPr algn="ctr">
                <a:defRPr/>
              </a:pPr>
              <a:r>
                <a:rPr lang="en-US" sz="1800" kern="0">
                  <a:solidFill>
                    <a:srgbClr val="FFFF00"/>
                  </a:solidFill>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kern="0">
                <a:solidFill>
                  <a:sysClr val="windowText" lastClr="000000"/>
                </a:solidFill>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defRPr/>
            </a:pPr>
            <a:endParaRPr lang="en-US" kern="0">
              <a:solidFill>
                <a:srgbClr val="FFFF00"/>
              </a:solidFill>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ctr">
              <a:defRPr/>
            </a:pPr>
            <a:r>
              <a:rPr lang="en-US" sz="1800" kern="0">
                <a:solidFill>
                  <a:srgbClr val="FFFF00"/>
                </a:solidFill>
              </a:rPr>
              <a:t>Virtex-V FPGA</a:t>
            </a:r>
          </a:p>
          <a:p>
            <a:pPr algn="ctr">
              <a:defRPr/>
            </a:pPr>
            <a:r>
              <a:rPr lang="en-US" sz="1800" kern="0">
                <a:solidFill>
                  <a:srgbClr val="FFFF00"/>
                </a:solidFill>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kern="0">
              <a:solidFill>
                <a:sysClr val="windowText" lastClr="000000"/>
              </a:solidFill>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defRPr/>
            </a:pPr>
            <a:endParaRPr lang="en-US" kern="0">
              <a:solidFill>
                <a:srgbClr val="333399"/>
              </a:solidFill>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kern="0">
              <a:solidFill>
                <a:sysClr val="windowText" lastClr="000000"/>
              </a:solidFill>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defRPr/>
              </a:pPr>
              <a:endParaRPr lang="en-US" kern="0">
                <a:solidFill>
                  <a:srgbClr val="0066CC"/>
                </a:solidFill>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a:solidFill>
                    <a:srgbClr val="0000FF"/>
                  </a:solidFill>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kern="0">
                <a:solidFill>
                  <a:sysClr val="windowText" lastClr="000000"/>
                </a:solidFill>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defRPr/>
              </a:pPr>
              <a:endParaRPr lang="en-US" kern="0">
                <a:solidFill>
                  <a:srgbClr val="333399"/>
                </a:solidFill>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a:solidFill>
                    <a:srgbClr val="0000FF"/>
                  </a:solidFill>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kern="0">
                <a:solidFill>
                  <a:sysClr val="windowText" lastClr="000000"/>
                </a:solidFill>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defRPr/>
              </a:pPr>
              <a:endParaRPr lang="en-US" kern="0">
                <a:solidFill>
                  <a:srgbClr val="333399"/>
                </a:solidFill>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dirty="0">
                  <a:solidFill>
                    <a:srgbClr val="0000FF"/>
                  </a:solidFill>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kern="0">
                <a:solidFill>
                  <a:sysClr val="windowText" lastClr="000000"/>
                </a:solidFill>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eaLnBrk="0" hangingPunct="0">
              <a:defRPr/>
            </a:pPr>
            <a:endParaRPr lang="en-US" kern="0">
              <a:solidFill>
                <a:sysClr val="windowText" lastClr="000000"/>
              </a:solidFill>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ctr">
              <a:defRPr/>
            </a:pPr>
            <a:r>
              <a:rPr lang="en-US" sz="1800" kern="0" dirty="0">
                <a:solidFill>
                  <a:srgbClr val="FFFF00"/>
                </a:solidFill>
              </a:rPr>
              <a:t>1x-nm</a:t>
            </a:r>
          </a:p>
          <a:p>
            <a:pPr algn="ctr">
              <a:defRPr/>
            </a:pPr>
            <a:r>
              <a:rPr lang="en-US" sz="1800" kern="0" dirty="0">
                <a:solidFill>
                  <a:srgbClr val="FFFF00"/>
                </a:solidFill>
              </a:rPr>
              <a:t>NAND Flash</a:t>
            </a:r>
          </a:p>
        </p:txBody>
      </p:sp>
      <p:sp>
        <p:nvSpPr>
          <p:cNvPr id="5" name="TextBox 4"/>
          <p:cNvSpPr txBox="1"/>
          <p:nvPr/>
        </p:nvSpPr>
        <p:spPr>
          <a:xfrm>
            <a:off x="-19422" y="6496146"/>
            <a:ext cx="9332690" cy="307777"/>
          </a:xfrm>
          <a:prstGeom prst="rect">
            <a:avLst/>
          </a:prstGeom>
          <a:noFill/>
        </p:spPr>
        <p:txBody>
          <a:bodyPr wrap="none" rtlCol="0">
            <a:spAutoFit/>
          </a:bodyPr>
          <a:lstStyle/>
          <a:p>
            <a:r>
              <a:rPr lang="en-US" sz="1400" dirty="0">
                <a:solidFill>
                  <a:srgbClr val="000000"/>
                </a:solidFill>
              </a:rPr>
              <a:t>Cai+, “</a:t>
            </a:r>
            <a:r>
              <a:rPr lang="en-US" sz="1400" dirty="0">
                <a:solidFill>
                  <a:srgbClr val="0000FF"/>
                </a:solidFill>
              </a:rPr>
              <a:t>Error Characterization, Mitigation, and Recovery in Flash Memory Based Solid State Drives</a:t>
            </a:r>
            <a:r>
              <a:rPr lang="en-US" sz="1400" dirty="0">
                <a:solidFill>
                  <a:srgbClr val="000000"/>
                </a:solidFill>
              </a:rPr>
              <a:t>,” Proc. IEEE 2017.</a:t>
            </a:r>
          </a:p>
        </p:txBody>
      </p:sp>
      <p:sp>
        <p:nvSpPr>
          <p:cNvPr id="62" name="Rectangle 61">
            <a:extLst>
              <a:ext uri="{FF2B5EF4-FFF2-40B4-BE49-F238E27FC236}">
                <a16:creationId xmlns:a16="http://schemas.microsoft.com/office/drawing/2014/main" id="{48E3225E-FE9D-A044-B795-E45371FDCB71}"/>
              </a:ext>
            </a:extLst>
          </p:cNvPr>
          <p:cNvSpPr/>
          <p:nvPr/>
        </p:nvSpPr>
        <p:spPr>
          <a:xfrm>
            <a:off x="-36512" y="5805264"/>
            <a:ext cx="6858001" cy="738664"/>
          </a:xfrm>
          <a:prstGeom prst="rect">
            <a:avLst/>
          </a:prstGeom>
        </p:spPr>
        <p:txBody>
          <a:bodyPr wrap="square">
            <a:spAutoFit/>
          </a:bodyPr>
          <a:lstStyle/>
          <a:p>
            <a:r>
              <a:rPr lang="en-US" sz="1400" dirty="0">
                <a:solidFill>
                  <a:srgbClr val="006633"/>
                </a:solidFill>
              </a:rPr>
              <a:t>[DATE 2012, ICCD 2012, DATE 2013, ITJ 2013, ICCD 2013, SIGMETRICS 2014, HPCA 2015, DSN 2015, MSST 2015, JSAC 2016, HPCA 2017, DFRWS 2017, </a:t>
            </a:r>
          </a:p>
          <a:p>
            <a:r>
              <a:rPr lang="en-US" sz="1400" dirty="0">
                <a:solidFill>
                  <a:srgbClr val="006633"/>
                </a:solidFill>
              </a:rPr>
              <a:t>PIEEE 2017, HPCA 2018, SIGMETRICS 2018]</a:t>
            </a:r>
            <a:endParaRPr lang="en-US" sz="1400" dirty="0">
              <a:solidFill>
                <a:srgbClr val="000000"/>
              </a:solidFill>
            </a:endParaRPr>
          </a:p>
        </p:txBody>
      </p:sp>
    </p:spTree>
    <p:extLst>
      <p:ext uri="{BB962C8B-B14F-4D97-AF65-F5344CB8AC3E}">
        <p14:creationId xmlns:p14="http://schemas.microsoft.com/office/powerpoint/2010/main" val="454102562"/>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tps://pbs.twimg.com/media/DKHLt24W0AAE5Fd.jpg: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11" y="948688"/>
            <a:ext cx="8316416" cy="508087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228599" y="152400"/>
            <a:ext cx="8851254" cy="1066800"/>
          </a:xfrm>
        </p:spPr>
        <p:txBody>
          <a:bodyPr/>
          <a:lstStyle/>
          <a:p>
            <a:r>
              <a:rPr lang="en-US" sz="3800">
                <a:solidFill>
                  <a:srgbClr val="006633"/>
                </a:solidFill>
              </a:rPr>
              <a:t>Aside: Intelligent Controller for NAND Flash</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73</a:t>
            </a:fld>
            <a:endParaRPr lang="en-US" altLang="en-US"/>
          </a:p>
        </p:txBody>
      </p:sp>
      <p:sp>
        <p:nvSpPr>
          <p:cNvPr id="8" name="Rectangle 7">
            <a:hlinkClick r:id="rId3"/>
          </p:cNvPr>
          <p:cNvSpPr/>
          <p:nvPr/>
        </p:nvSpPr>
        <p:spPr>
          <a:xfrm>
            <a:off x="1619672" y="6021288"/>
            <a:ext cx="6048672" cy="415498"/>
          </a:xfrm>
          <a:prstGeom prst="rect">
            <a:avLst/>
          </a:prstGeom>
        </p:spPr>
        <p:txBody>
          <a:bodyPr wrap="square">
            <a:spAutoFit/>
          </a:bodyPr>
          <a:lstStyle/>
          <a:p>
            <a:pPr algn="ctr">
              <a:spcBef>
                <a:spcPts val="450"/>
              </a:spcBef>
            </a:pPr>
            <a:r>
              <a:rPr lang="en-US" sz="2100" b="1" dirty="0">
                <a:solidFill>
                  <a:srgbClr val="0000FF"/>
                </a:solidFill>
                <a:latin typeface="Adobe Garamond Pro" panose="02020502060506020403" pitchFamily="18" charset="0"/>
                <a:hlinkClick r:id="rId3"/>
              </a:rPr>
              <a:t>https://arxiv.org/pdf/1706.08642</a:t>
            </a:r>
            <a:r>
              <a:rPr lang="en-US" sz="2100" b="1" dirty="0">
                <a:solidFill>
                  <a:srgbClr val="0000FF"/>
                </a:solidFill>
                <a:latin typeface="Adobe Garamond Pro" panose="02020502060506020403" pitchFamily="18" charset="0"/>
              </a:rPr>
              <a:t>  </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64585" y="1009676"/>
            <a:ext cx="1915268" cy="1915268"/>
          </a:xfrm>
          <a:prstGeom prst="rect">
            <a:avLst/>
          </a:prstGeom>
        </p:spPr>
      </p:pic>
      <p:sp>
        <p:nvSpPr>
          <p:cNvPr id="9" name="TextBox 8"/>
          <p:cNvSpPr txBox="1"/>
          <p:nvPr/>
        </p:nvSpPr>
        <p:spPr>
          <a:xfrm>
            <a:off x="2483768" y="1340768"/>
            <a:ext cx="3874137" cy="369332"/>
          </a:xfrm>
          <a:prstGeom prst="rect">
            <a:avLst/>
          </a:prstGeom>
          <a:noFill/>
        </p:spPr>
        <p:txBody>
          <a:bodyPr wrap="none" rtlCol="0">
            <a:spAutoFit/>
          </a:bodyPr>
          <a:lstStyle/>
          <a:p>
            <a:r>
              <a:rPr lang="en-US" i="1" dirty="0">
                <a:solidFill>
                  <a:srgbClr val="FF0000"/>
                </a:solidFill>
              </a:rPr>
              <a:t>Proceedings of the IEEE, Sept. 2017</a:t>
            </a:r>
          </a:p>
        </p:txBody>
      </p:sp>
    </p:spTree>
    <p:extLst>
      <p:ext uri="{BB962C8B-B14F-4D97-AF65-F5344CB8AC3E}">
        <p14:creationId xmlns:p14="http://schemas.microsoft.com/office/powerpoint/2010/main" val="1279094976"/>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Takeaway</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74</a:t>
            </a:fld>
            <a:endParaRPr lang="en-US"/>
          </a:p>
        </p:txBody>
      </p:sp>
    </p:spTree>
    <p:extLst>
      <p:ext uri="{BB962C8B-B14F-4D97-AF65-F5344CB8AC3E}">
        <p14:creationId xmlns:p14="http://schemas.microsoft.com/office/powerpoint/2010/main" val="1350630088"/>
      </p:ext>
    </p:extLst>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a:solidFill>
                  <a:srgbClr val="000000"/>
                </a:solidFill>
                <a:latin typeface="Tahoma" charset="0"/>
                <a:ea typeface="ＭＳ Ｐゴシック" charset="0"/>
                <a:cs typeface="ＭＳ Ｐゴシック" charset="0"/>
              </a:rPr>
              <a:t>Major Trends Affecting Main Memory</a:t>
            </a:r>
          </a:p>
          <a:p>
            <a:pPr eaLnBrk="1" hangingPunct="1"/>
            <a:r>
              <a:rPr lang="en-US" dirty="0">
                <a:latin typeface="Tahoma" charset="0"/>
                <a:ea typeface="ＭＳ Ｐゴシック" charset="0"/>
                <a:cs typeface="ＭＳ Ｐゴシック" charset="0"/>
              </a:rPr>
              <a:t>The Need for Intelligent Memory Controllers</a:t>
            </a:r>
          </a:p>
          <a:p>
            <a:pPr lvl="1" eaLnBrk="1" hangingPunct="1"/>
            <a:r>
              <a:rPr lang="en-US" dirty="0">
                <a:latin typeface="Tahoma" charset="0"/>
                <a:ea typeface="ＭＳ Ｐゴシック" charset="0"/>
                <a:cs typeface="ＭＳ Ｐゴシック" charset="0"/>
              </a:rPr>
              <a:t>Bottom Up: Push from Circuits and Devices</a:t>
            </a:r>
          </a:p>
          <a:p>
            <a:pPr lvl="1" eaLnBrk="1" hangingPunct="1"/>
            <a:r>
              <a:rPr lang="en-US" dirty="0">
                <a:solidFill>
                  <a:srgbClr val="0432FF"/>
                </a:solidFill>
                <a:latin typeface="Tahoma" charset="0"/>
                <a:ea typeface="ＭＳ Ｐゴシック" charset="0"/>
                <a:cs typeface="ＭＳ Ｐゴシック" charset="0"/>
              </a:rPr>
              <a:t>Top Down: Pull from Systems and Applications </a:t>
            </a:r>
          </a:p>
          <a:p>
            <a:pPr eaLnBrk="1" hangingPunct="1"/>
            <a:r>
              <a:rPr lang="en-US" dirty="0">
                <a:latin typeface="Tahoma" charset="0"/>
                <a:ea typeface="ＭＳ Ｐゴシック" charset="0"/>
                <a:cs typeface="ＭＳ Ｐゴシック" charset="0"/>
              </a:rPr>
              <a:t>Processing in Memory: Two Directions</a:t>
            </a:r>
          </a:p>
          <a:p>
            <a:pPr lvl="1" eaLnBrk="1" hangingPunct="1"/>
            <a:r>
              <a:rPr lang="en-US" dirty="0">
                <a:latin typeface="Tahoma" charset="0"/>
                <a:ea typeface="ＭＳ Ｐゴシック" charset="0"/>
                <a:cs typeface="ＭＳ Ｐゴシック" charset="0"/>
              </a:rPr>
              <a:t>Minimally Changing Memory Chips</a:t>
            </a:r>
          </a:p>
          <a:p>
            <a:pPr lvl="1" eaLnBrk="1" hangingPunct="1"/>
            <a:r>
              <a:rPr lang="en-US" dirty="0">
                <a:latin typeface="Tahoma" charset="0"/>
                <a:ea typeface="ＭＳ Ｐゴシック" charset="0"/>
                <a:cs typeface="ＭＳ Ｐゴシック" charset="0"/>
              </a:rPr>
              <a:t>Exploiting 3D-Stacked Memory</a:t>
            </a:r>
          </a:p>
          <a:p>
            <a:pPr eaLnBrk="1" hangingPunct="1"/>
            <a:r>
              <a:rPr lang="en-US" dirty="0">
                <a:latin typeface="Tahoma" charset="0"/>
                <a:ea typeface="ＭＳ Ｐゴシック" charset="0"/>
                <a:cs typeface="ＭＳ Ｐゴシック" charset="0"/>
              </a:rPr>
              <a:t>How to Enable Adoption of Processing in Memory</a:t>
            </a:r>
          </a:p>
          <a:p>
            <a:pPr eaLnBrk="1" hangingPunct="1"/>
            <a:r>
              <a:rPr lang="en-US" dirty="0">
                <a:latin typeface="Tahoma" charset="0"/>
                <a:ea typeface="ＭＳ Ｐゴシック" charset="0"/>
                <a:cs typeface="ＭＳ Ｐゴシック" charset="0"/>
              </a:rPr>
              <a:t>Conclusion</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75</a:t>
            </a:fld>
            <a:endParaRPr lang="en-US" sz="1600">
              <a:solidFill>
                <a:srgbClr val="000000"/>
              </a:solidFill>
              <a:latin typeface="Garamond" charset="0"/>
            </a:endParaRPr>
          </a:p>
        </p:txBody>
      </p:sp>
    </p:spTree>
    <p:extLst>
      <p:ext uri="{BB962C8B-B14F-4D97-AF65-F5344CB8AC3E}">
        <p14:creationId xmlns:p14="http://schemas.microsoft.com/office/powerpoint/2010/main" val="1496572116"/>
      </p:ext>
    </p:extLst>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Key Systems Trends</a:t>
            </a:r>
          </a:p>
        </p:txBody>
      </p:sp>
      <p:sp>
        <p:nvSpPr>
          <p:cNvPr id="3" name="Content Placeholder 2"/>
          <p:cNvSpPr>
            <a:spLocks noGrp="1"/>
          </p:cNvSpPr>
          <p:nvPr>
            <p:ph idx="1"/>
          </p:nvPr>
        </p:nvSpPr>
        <p:spPr>
          <a:xfrm>
            <a:off x="228600" y="1403629"/>
            <a:ext cx="8610600" cy="5193723"/>
          </a:xfrm>
        </p:spPr>
        <p:txBody>
          <a:bodyPr/>
          <a:lstStyle/>
          <a:p>
            <a:pPr marL="0" indent="0">
              <a:buNone/>
            </a:pPr>
            <a:r>
              <a:rPr lang="en-US" sz="3200" dirty="0">
                <a:solidFill>
                  <a:srgbClr val="0000FF"/>
                </a:solidFill>
              </a:rPr>
              <a:t>1. Data access is a major bottleneck</a:t>
            </a:r>
          </a:p>
          <a:p>
            <a:pPr lvl="1"/>
            <a:r>
              <a:rPr lang="en-US" dirty="0"/>
              <a:t>Applications are increasingly data hungry</a:t>
            </a:r>
          </a:p>
          <a:p>
            <a:pPr lvl="1"/>
            <a:endParaRPr lang="en-US" dirty="0"/>
          </a:p>
          <a:p>
            <a:pPr lvl="1"/>
            <a:endParaRPr lang="en-US" dirty="0"/>
          </a:p>
          <a:p>
            <a:pPr marL="0" indent="0">
              <a:buNone/>
            </a:pPr>
            <a:r>
              <a:rPr lang="en-US" sz="3200" dirty="0">
                <a:solidFill>
                  <a:srgbClr val="0000FF"/>
                </a:solidFill>
              </a:rPr>
              <a:t>2. Energy consumption is a key limiter</a:t>
            </a:r>
          </a:p>
          <a:p>
            <a:endParaRPr lang="en-US" dirty="0"/>
          </a:p>
          <a:p>
            <a:endParaRPr lang="en-US" dirty="0"/>
          </a:p>
          <a:p>
            <a:pPr marL="0" indent="0">
              <a:buNone/>
            </a:pPr>
            <a:r>
              <a:rPr lang="en-US" sz="3200" dirty="0">
                <a:solidFill>
                  <a:srgbClr val="0000FF"/>
                </a:solidFill>
              </a:rPr>
              <a:t>3. Data movement energy dominates compute</a:t>
            </a:r>
          </a:p>
          <a:p>
            <a:pPr lvl="1"/>
            <a:r>
              <a:rPr lang="en-US" dirty="0"/>
              <a:t>Especially true for off-chip to on-chip movement</a:t>
            </a:r>
          </a:p>
          <a:p>
            <a:pPr marL="344487" lvl="1" indent="0">
              <a:buNone/>
            </a:pPr>
            <a:endParaRPr lang="en-US" dirty="0"/>
          </a:p>
        </p:txBody>
      </p:sp>
      <p:sp>
        <p:nvSpPr>
          <p:cNvPr id="4" name="Slide Number Placeholder 3"/>
          <p:cNvSpPr>
            <a:spLocks noGrp="1"/>
          </p:cNvSpPr>
          <p:nvPr>
            <p:ph type="sldNum" sz="quarter" idx="11"/>
          </p:nvPr>
        </p:nvSpPr>
        <p:spPr/>
        <p:txBody>
          <a:bodyPr/>
          <a:lstStyle/>
          <a:p>
            <a:fld id="{71752C56-4F8A-824F-A263-2404B5D536A2}" type="slidenum">
              <a:rPr lang="en-US" smtClean="0">
                <a:solidFill>
                  <a:srgbClr val="000000"/>
                </a:solidFill>
              </a:rPr>
              <a:pPr/>
              <a:t>76</a:t>
            </a:fld>
            <a:endParaRPr lang="en-US">
              <a:solidFill>
                <a:srgbClr val="000000"/>
              </a:solidFill>
            </a:endParaRPr>
          </a:p>
        </p:txBody>
      </p:sp>
    </p:spTree>
    <p:extLst>
      <p:ext uri="{BB962C8B-B14F-4D97-AF65-F5344CB8AC3E}">
        <p14:creationId xmlns:p14="http://schemas.microsoft.com/office/powerpoint/2010/main" val="197020387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dirty="0"/>
              <a:t>The Need for More Memory Performance</a:t>
            </a:r>
          </a:p>
        </p:txBody>
      </p:sp>
      <p:sp>
        <p:nvSpPr>
          <p:cNvPr id="15" name="TextBox 14"/>
          <p:cNvSpPr txBox="1"/>
          <p:nvPr/>
        </p:nvSpPr>
        <p:spPr>
          <a:xfrm>
            <a:off x="448964" y="5361579"/>
            <a:ext cx="4652211" cy="1015663"/>
          </a:xfrm>
          <a:prstGeom prst="rect">
            <a:avLst/>
          </a:prstGeom>
          <a:noFill/>
        </p:spPr>
        <p:txBody>
          <a:bodyPr wrap="square" rtlCol="0">
            <a:spAutoFit/>
          </a:bodyPr>
          <a:lstStyle/>
          <a:p>
            <a:r>
              <a:rPr lang="en-US" sz="2400" b="1" dirty="0">
                <a:solidFill>
                  <a:prstClr val="black"/>
                </a:solidFill>
                <a:latin typeface="Gill Sans MT"/>
              </a:rPr>
              <a:t>In-Memory Data Analytics </a:t>
            </a:r>
          </a:p>
          <a:p>
            <a:r>
              <a:rPr lang="en-US" dirty="0">
                <a:solidFill>
                  <a:prstClr val="black">
                    <a:lumMod val="50000"/>
                    <a:lumOff val="50000"/>
                  </a:prstClr>
                </a:solidFill>
                <a:latin typeface="Gill Sans MT"/>
              </a:rPr>
              <a:t>[Clapp+ (</a:t>
            </a:r>
            <a:r>
              <a:rPr lang="en-US" b="1" dirty="0">
                <a:solidFill>
                  <a:prstClr val="black">
                    <a:lumMod val="50000"/>
                    <a:lumOff val="50000"/>
                  </a:prstClr>
                </a:solidFill>
                <a:latin typeface="Gill Sans MT"/>
              </a:rPr>
              <a:t>Intel</a:t>
            </a:r>
            <a:r>
              <a:rPr lang="en-US" dirty="0">
                <a:solidFill>
                  <a:prstClr val="black">
                    <a:lumMod val="50000"/>
                    <a:lumOff val="50000"/>
                  </a:prstClr>
                </a:solidFill>
                <a:latin typeface="Gill Sans MT"/>
              </a:rPr>
              <a:t>), IISWC’15;  </a:t>
            </a:r>
          </a:p>
          <a:p>
            <a:pPr marL="63500" indent="-63500"/>
            <a:r>
              <a:rPr lang="en-US" dirty="0">
                <a:solidFill>
                  <a:prstClr val="black">
                    <a:lumMod val="50000"/>
                    <a:lumOff val="50000"/>
                  </a:prstClr>
                </a:solidFill>
                <a:latin typeface="Gill Sans MT"/>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r>
              <a:rPr lang="en-US" sz="2400" b="1" dirty="0">
                <a:solidFill>
                  <a:prstClr val="black"/>
                </a:solidFill>
                <a:latin typeface="Gill Sans MT"/>
              </a:rPr>
              <a:t>Datacenter Workloads </a:t>
            </a:r>
            <a:br>
              <a:rPr lang="en-US" sz="2400" b="1" dirty="0">
                <a:solidFill>
                  <a:prstClr val="black"/>
                </a:solidFill>
                <a:latin typeface="Gill Sans MT"/>
              </a:rPr>
            </a:br>
            <a:r>
              <a:rPr lang="en-US" dirty="0">
                <a:solidFill>
                  <a:prstClr val="black">
                    <a:lumMod val="50000"/>
                    <a:lumOff val="50000"/>
                  </a:prstClr>
                </a:solidFill>
                <a:latin typeface="Gill Sans MT"/>
              </a:rPr>
              <a:t>[</a:t>
            </a:r>
            <a:r>
              <a:rPr lang="en-US" dirty="0" err="1">
                <a:solidFill>
                  <a:prstClr val="black">
                    <a:lumMod val="50000"/>
                    <a:lumOff val="50000"/>
                  </a:prstClr>
                </a:solidFill>
                <a:latin typeface="Gill Sans MT"/>
              </a:rPr>
              <a:t>Kanev</a:t>
            </a:r>
            <a:r>
              <a:rPr lang="en-US" dirty="0">
                <a:solidFill>
                  <a:prstClr val="black">
                    <a:lumMod val="50000"/>
                    <a:lumOff val="50000"/>
                  </a:prstClr>
                </a:solidFill>
                <a:latin typeface="Gill Sans MT"/>
              </a:rPr>
              <a:t>+ (</a:t>
            </a:r>
            <a:r>
              <a:rPr lang="en-US" b="1" dirty="0">
                <a:solidFill>
                  <a:prstClr val="black">
                    <a:lumMod val="50000"/>
                    <a:lumOff val="50000"/>
                  </a:prstClr>
                </a:solidFill>
                <a:latin typeface="Gill Sans MT"/>
              </a:rPr>
              <a:t>Google</a:t>
            </a:r>
            <a:r>
              <a:rPr lang="en-US" dirty="0">
                <a:solidFill>
                  <a:prstClr val="black">
                    <a:lumMod val="50000"/>
                    <a:lumOff val="50000"/>
                  </a:prstClr>
                </a:solidFill>
                <a:latin typeface="Gill Sans MT"/>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r>
              <a:rPr lang="en-US" sz="2400" b="1" dirty="0">
                <a:solidFill>
                  <a:prstClr val="black"/>
                </a:solidFill>
                <a:latin typeface="Gill Sans MT"/>
              </a:rPr>
              <a:t>In-memory Databases </a:t>
            </a:r>
          </a:p>
          <a:p>
            <a:pPr marL="63500" indent="-63500"/>
            <a:r>
              <a:rPr lang="en-US" dirty="0">
                <a:solidFill>
                  <a:prstClr val="black">
                    <a:lumMod val="50000"/>
                    <a:lumOff val="50000"/>
                  </a:prstClr>
                </a:solidFill>
                <a:latin typeface="Gill Sans MT"/>
              </a:rPr>
              <a:t>[Mao+, EuroSys’12; </a:t>
            </a:r>
            <a:br>
              <a:rPr lang="en-US" dirty="0">
                <a:solidFill>
                  <a:prstClr val="black">
                    <a:lumMod val="50000"/>
                    <a:lumOff val="50000"/>
                  </a:prstClr>
                </a:solidFill>
                <a:latin typeface="Gill Sans MT"/>
              </a:rPr>
            </a:br>
            <a:r>
              <a:rPr lang="en-US" dirty="0">
                <a:solidFill>
                  <a:prstClr val="black">
                    <a:lumMod val="50000"/>
                    <a:lumOff val="50000"/>
                  </a:prstClr>
                </a:solidFill>
                <a:latin typeface="Gill Sans MT"/>
              </a:rPr>
              <a:t>Clapp+ (</a:t>
            </a:r>
            <a:r>
              <a:rPr lang="en-US" b="1" dirty="0">
                <a:solidFill>
                  <a:prstClr val="black">
                    <a:lumMod val="50000"/>
                    <a:lumOff val="50000"/>
                  </a:prstClr>
                </a:solidFill>
                <a:latin typeface="Gill Sans MT"/>
              </a:rPr>
              <a:t>Intel</a:t>
            </a:r>
            <a:r>
              <a:rPr lang="en-US" dirty="0">
                <a:solidFill>
                  <a:prstClr val="black">
                    <a:lumMod val="50000"/>
                    <a:lumOff val="50000"/>
                  </a:prstClr>
                </a:solidFill>
                <a:latin typeface="Gill Sans MT"/>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r>
              <a:rPr lang="en-US" sz="2400" b="1" dirty="0">
                <a:solidFill>
                  <a:prstClr val="black"/>
                </a:solidFill>
                <a:latin typeface="Gill Sans MT"/>
              </a:rPr>
              <a:t>Graph/Tree Processing </a:t>
            </a:r>
          </a:p>
          <a:p>
            <a:r>
              <a:rPr lang="en-US" dirty="0">
                <a:solidFill>
                  <a:prstClr val="black">
                    <a:lumMod val="50000"/>
                    <a:lumOff val="50000"/>
                  </a:prstClr>
                </a:solidFill>
                <a:latin typeface="Gill Sans MT"/>
              </a:rPr>
              <a:t>[Xu+, IISWC’12; </a:t>
            </a:r>
            <a:r>
              <a:rPr lang="en-US" dirty="0" err="1">
                <a:solidFill>
                  <a:prstClr val="black">
                    <a:lumMod val="50000"/>
                    <a:lumOff val="50000"/>
                  </a:prstClr>
                </a:solidFill>
                <a:latin typeface="Gill Sans MT"/>
              </a:rPr>
              <a:t>Umuroglu</a:t>
            </a:r>
            <a:r>
              <a:rPr lang="en-US" dirty="0">
                <a:solidFill>
                  <a:prstClr val="black">
                    <a:lumMod val="50000"/>
                    <a:lumOff val="50000"/>
                  </a:prstClr>
                </a:solidFill>
                <a:latin typeface="Gill Sans MT"/>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891750197"/>
      </p:ext>
    </p:extLst>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We Want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3" descr="C:\1nenad\ireland-fields-sky-cloud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295400"/>
            <a:ext cx="6502400" cy="487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1498791820"/>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C:\1nenad\Widnes_Smok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213891"/>
            <a:ext cx="8763000" cy="4951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2457176192"/>
      </p:ext>
    </p:extLst>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500" dirty="0"/>
              <a:t>Maslow’s (Human) Hierarchy of Needs, Revisited</a:t>
            </a:r>
          </a:p>
        </p:txBody>
      </p:sp>
      <p:sp>
        <p:nvSpPr>
          <p:cNvPr id="3" name="Content Placeholder 2"/>
          <p:cNvSpPr>
            <a:spLocks noGrp="1"/>
          </p:cNvSpPr>
          <p:nvPr>
            <p:ph idx="1"/>
          </p:nvPr>
        </p:nvSpPr>
        <p:spPr/>
        <p:txBody>
          <a:bodyPr/>
          <a:lstStyle/>
          <a:p>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maslow-pyrami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1357" y="931384"/>
            <a:ext cx="6336704" cy="4657856"/>
          </a:xfrm>
          <a:prstGeom prst="rect">
            <a:avLst/>
          </a:prstGeom>
        </p:spPr>
      </p:pic>
      <p:sp>
        <p:nvSpPr>
          <p:cNvPr id="6" name="TextBox 5"/>
          <p:cNvSpPr txBox="1"/>
          <p:nvPr/>
        </p:nvSpPr>
        <p:spPr>
          <a:xfrm>
            <a:off x="227414" y="1052736"/>
            <a:ext cx="441659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p:txBody>
      </p:sp>
      <p:sp>
        <p:nvSpPr>
          <p:cNvPr id="7" name="TextBox 6"/>
          <p:cNvSpPr txBox="1"/>
          <p:nvPr/>
        </p:nvSpPr>
        <p:spPr>
          <a:xfrm>
            <a:off x="3778884" y="4869160"/>
            <a:ext cx="4033476" cy="584775"/>
          </a:xfrm>
          <a:prstGeom prst="rect">
            <a:avLst/>
          </a:prstGeom>
          <a:solidFill>
            <a:srgbClr val="A285C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uLnTx/>
                <a:uFillTx/>
                <a:latin typeface="Tahoma"/>
                <a:ea typeface="+mn-ea"/>
                <a:cs typeface="+mn-cs"/>
              </a:rPr>
              <a:t>Everlasting energy</a:t>
            </a:r>
            <a:endParaRPr kumimoji="0" lang="en-US" sz="3200" b="1" i="0" u="none" strike="noStrike" kern="1200" cap="none" spc="0" normalizeH="0" baseline="0" noProof="0" dirty="0">
              <a:ln>
                <a:noFill/>
              </a:ln>
              <a:solidFill>
                <a:srgbClr val="FFFF00"/>
              </a:solidFill>
              <a:effectLst/>
              <a:uLnTx/>
              <a:uFillTx/>
              <a:latin typeface="Tahoma"/>
              <a:ea typeface="+mn-ea"/>
              <a:cs typeface="+mn-cs"/>
            </a:endParaRPr>
          </a:p>
        </p:txBody>
      </p:sp>
      <p:sp>
        <p:nvSpPr>
          <p:cNvPr id="8" name="TextBox 7"/>
          <p:cNvSpPr txBox="1"/>
          <p:nvPr/>
        </p:nvSpPr>
        <p:spPr>
          <a:xfrm>
            <a:off x="1780551" y="6512454"/>
            <a:ext cx="3160741"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www.simplypsychology.org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maslow.html</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
        <p:nvSpPr>
          <p:cNvPr id="9" name="TextBox 8"/>
          <p:cNvSpPr txBox="1"/>
          <p:nvPr/>
        </p:nvSpPr>
        <p:spPr>
          <a:xfrm>
            <a:off x="227414" y="1052736"/>
            <a:ext cx="4477380"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Motivation and Personality</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Book, 1954-1970.</a:t>
            </a:r>
          </a:p>
        </p:txBody>
      </p:sp>
      <p:pic>
        <p:nvPicPr>
          <p:cNvPr id="10" name="Picture 9">
            <a:extLst>
              <a:ext uri="{FF2B5EF4-FFF2-40B4-BE49-F238E27FC236}">
                <a16:creationId xmlns:a16="http://schemas.microsoft.com/office/drawing/2014/main" id="{F36BB17F-F734-3B48-BE0D-49A57CBB00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2864053"/>
            <a:ext cx="2046334" cy="2581171"/>
          </a:xfrm>
          <a:prstGeom prst="rect">
            <a:avLst/>
          </a:prstGeom>
        </p:spPr>
      </p:pic>
    </p:spTree>
    <p:extLst>
      <p:ext uri="{BB962C8B-B14F-4D97-AF65-F5344CB8AC3E}">
        <p14:creationId xmlns:p14="http://schemas.microsoft.com/office/powerpoint/2010/main" val="684273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899592" y="1844824"/>
            <a:ext cx="7128792" cy="2088232"/>
          </a:xfrm>
        </p:spPr>
        <p:txBody>
          <a:bodyPr/>
          <a:lstStyle/>
          <a:p>
            <a:pPr marL="0" indent="0" algn="ctr">
              <a:buNone/>
            </a:pPr>
            <a:r>
              <a:rPr lang="en-US" sz="6400" dirty="0">
                <a:solidFill>
                  <a:srgbClr val="FF0000"/>
                </a:solidFill>
              </a:rPr>
              <a:t>High Performance,</a:t>
            </a:r>
          </a:p>
          <a:p>
            <a:pPr marL="0" indent="0" algn="ctr">
              <a:buNone/>
            </a:pPr>
            <a:r>
              <a:rPr lang="en-US" sz="6400" dirty="0">
                <a:solidFill>
                  <a:srgbClr val="0000FF"/>
                </a:solidFill>
              </a:rPr>
              <a:t>Energy Efficient,</a:t>
            </a:r>
          </a:p>
          <a:p>
            <a:pPr marL="0" indent="0" algn="ctr">
              <a:buNone/>
            </a:pPr>
            <a:r>
              <a:rPr lang="en-US" sz="6400" dirty="0">
                <a:solidFill>
                  <a:srgbClr val="FF0000"/>
                </a:solidFill>
              </a:rPr>
              <a:t>Sustainable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925332866"/>
      </p:ext>
    </p:extLst>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0" y="1268760"/>
            <a:ext cx="9144000" cy="4979640"/>
          </a:xfrm>
        </p:spPr>
        <p:txBody>
          <a:bodyPr/>
          <a:lstStyle/>
          <a:p>
            <a:pPr marL="0" indent="0" algn="ctr">
              <a:buNone/>
            </a:pPr>
            <a:r>
              <a:rPr lang="en-US" dirty="0">
                <a:solidFill>
                  <a:srgbClr val="0000FF"/>
                </a:solidFill>
              </a:rPr>
              <a:t>Data access is the major performance and energy bottleneck</a:t>
            </a:r>
          </a:p>
          <a:p>
            <a:endParaRPr lang="en-US" sz="1000" dirty="0"/>
          </a:p>
          <a:p>
            <a:pPr marL="0" indent="0">
              <a:buNone/>
            </a:pPr>
            <a:endParaRPr lang="en-US" dirty="0"/>
          </a:p>
          <a:p>
            <a:pPr marL="0" indent="0" algn="ctr">
              <a:buNone/>
            </a:pPr>
            <a:r>
              <a:rPr lang="en-US" sz="5000" dirty="0"/>
              <a:t>Our current</a:t>
            </a:r>
          </a:p>
          <a:p>
            <a:pPr marL="0" indent="0" algn="ctr">
              <a:buNone/>
            </a:pPr>
            <a:r>
              <a:rPr lang="en-US" sz="5000" dirty="0">
                <a:solidFill>
                  <a:srgbClr val="0000FF"/>
                </a:solidFill>
              </a:rPr>
              <a:t>design principles </a:t>
            </a:r>
          </a:p>
          <a:p>
            <a:pPr marL="0" indent="0" algn="ctr">
              <a:buNone/>
            </a:pPr>
            <a:r>
              <a:rPr lang="en-US" sz="5000" dirty="0">
                <a:solidFill>
                  <a:srgbClr val="0000FF"/>
                </a:solidFill>
              </a:rPr>
              <a:t>cause </a:t>
            </a:r>
            <a:r>
              <a:rPr lang="en-US" sz="5000" dirty="0">
                <a:solidFill>
                  <a:srgbClr val="FF0000"/>
                </a:solidFill>
              </a:rPr>
              <a:t>great energy waste</a:t>
            </a:r>
          </a:p>
          <a:p>
            <a:pPr marL="0" indent="0" algn="ctr">
              <a:buNone/>
            </a:pPr>
            <a:r>
              <a:rPr lang="en-US" sz="3000" dirty="0">
                <a:solidFill>
                  <a:srgbClr val="FF0000"/>
                </a:solidFill>
              </a:rPr>
              <a:t>(and great performance loss)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82</a:t>
            </a:fld>
            <a:endParaRPr lang="en-US" altLang="en-US">
              <a:solidFill>
                <a:srgbClr val="000000"/>
              </a:solidFill>
            </a:endParaRPr>
          </a:p>
        </p:txBody>
      </p:sp>
    </p:spTree>
    <p:extLst>
      <p:ext uri="{BB962C8B-B14F-4D97-AF65-F5344CB8AC3E}">
        <p14:creationId xmlns:p14="http://schemas.microsoft.com/office/powerpoint/2010/main" val="9002502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228600" y="1988840"/>
            <a:ext cx="8610600" cy="4876800"/>
          </a:xfrm>
        </p:spPr>
        <p:txBody>
          <a:bodyPr/>
          <a:lstStyle/>
          <a:p>
            <a:pPr marL="0" indent="0" algn="ctr">
              <a:buNone/>
            </a:pPr>
            <a:r>
              <a:rPr lang="en-US" sz="5000" dirty="0">
                <a:solidFill>
                  <a:srgbClr val="FF0000"/>
                </a:solidFill>
              </a:rPr>
              <a:t>Processing</a:t>
            </a:r>
            <a:r>
              <a:rPr lang="en-US" sz="5000" dirty="0"/>
              <a:t> of data </a:t>
            </a:r>
          </a:p>
          <a:p>
            <a:pPr marL="0" indent="0" algn="ctr">
              <a:buNone/>
            </a:pPr>
            <a:r>
              <a:rPr lang="en-US" sz="5000" dirty="0"/>
              <a:t>is performed </a:t>
            </a:r>
          </a:p>
          <a:p>
            <a:pPr marL="0" indent="0" algn="ctr">
              <a:buNone/>
            </a:pPr>
            <a:r>
              <a:rPr lang="en-US" sz="5000" dirty="0">
                <a:solidFill>
                  <a:srgbClr val="FF0000"/>
                </a:solidFill>
              </a:rPr>
              <a:t>far away from the data</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83</a:t>
            </a:fld>
            <a:endParaRPr lang="en-US" altLang="en-US">
              <a:solidFill>
                <a:srgbClr val="000000"/>
              </a:solidFill>
            </a:endParaRPr>
          </a:p>
        </p:txBody>
      </p:sp>
    </p:spTree>
    <p:extLst>
      <p:ext uri="{BB962C8B-B14F-4D97-AF65-F5344CB8AC3E}">
        <p14:creationId xmlns:p14="http://schemas.microsoft.com/office/powerpoint/2010/main" val="1483053583"/>
      </p:ext>
    </p:extLst>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84</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r>
              <a:rPr lang="en-US" sz="1400" dirty="0">
                <a:solidFill>
                  <a:srgbClr val="000000"/>
                </a:solidFill>
              </a:rPr>
              <a:t>Burks, Goldstein, von Neumann, “</a:t>
            </a:r>
            <a:r>
              <a:rPr lang="en-US" sz="1400" dirty="0">
                <a:solidFill>
                  <a:srgbClr val="0000FF"/>
                </a:solidFill>
              </a:rPr>
              <a:t>Preliminary discussion of the</a:t>
            </a:r>
          </a:p>
          <a:p>
            <a:r>
              <a:rPr lang="en-US" sz="1400" dirty="0">
                <a:solidFill>
                  <a:srgbClr val="0000FF"/>
                </a:solidFill>
              </a:rPr>
              <a:t>logical design of an electronic computing instrument</a:t>
            </a:r>
            <a:r>
              <a:rPr lang="en-US" sz="1400" dirty="0">
                <a:solidFill>
                  <a:srgbClr val="000000"/>
                </a:solidFill>
              </a:rPr>
              <a:t>,” 1946.</a:t>
            </a:r>
          </a:p>
        </p:txBody>
      </p:sp>
      <p:pic>
        <p:nvPicPr>
          <p:cNvPr id="6" name="Picture 5"/>
          <p:cNvPicPr>
            <a:picLocks noChangeAspect="1"/>
          </p:cNvPicPr>
          <p:nvPr/>
        </p:nvPicPr>
        <p:blipFill>
          <a:blip r:embed="rId3"/>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r>
              <a:rPr lang="en-US" sz="1000" dirty="0">
                <a:solidFill>
                  <a:srgbClr val="000000"/>
                </a:solidFill>
              </a:rPr>
              <a:t>Image source: https://lbsitbytes2010.wordpress.com/2013/03/29/john-von-neumann-roll-no-15/</a:t>
            </a:r>
          </a:p>
        </p:txBody>
      </p:sp>
    </p:spTree>
    <p:extLst>
      <p:ext uri="{BB962C8B-B14F-4D97-AF65-F5344CB8AC3E}">
        <p14:creationId xmlns:p14="http://schemas.microsoft.com/office/powerpoint/2010/main" val="9415991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85</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19672" y="3861048"/>
            <a:ext cx="1312168" cy="1279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6"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491880" y="5733256"/>
            <a:ext cx="2304256" cy="549297"/>
          </a:xfrm>
          <a:prstGeom prst="rect">
            <a:avLst/>
          </a:prstGeom>
        </p:spPr>
      </p:pic>
      <p:pic>
        <p:nvPicPr>
          <p:cNvPr id="8" name="Picture 23" descr="http://i.ehow.com/images/a04/ac/qb/format-hard-drive-xp-800X80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0433856">
            <a:off x="6233024" y="4297936"/>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r>
              <a:rPr lang="en-US" sz="1400" dirty="0">
                <a:solidFill>
                  <a:srgbClr val="000000"/>
                </a:solidFill>
              </a:rPr>
              <a:t>Burks, Goldstein, von Neumann, “</a:t>
            </a:r>
            <a:r>
              <a:rPr lang="en-US" sz="1400" dirty="0">
                <a:solidFill>
                  <a:srgbClr val="0000FF"/>
                </a:solidFill>
              </a:rPr>
              <a:t>Preliminary discussion of the</a:t>
            </a:r>
          </a:p>
          <a:p>
            <a:r>
              <a:rPr lang="en-US" sz="1400" dirty="0">
                <a:solidFill>
                  <a:srgbClr val="0000FF"/>
                </a:solidFill>
              </a:rPr>
              <a:t>logical design of an electronic computing instrument</a:t>
            </a:r>
            <a:r>
              <a:rPr lang="en-US" sz="1400" dirty="0">
                <a:solidFill>
                  <a:srgbClr val="000000"/>
                </a:solidFill>
              </a:rPr>
              <a:t>,” 1946.</a:t>
            </a:r>
          </a:p>
        </p:txBody>
      </p:sp>
      <p:pic>
        <p:nvPicPr>
          <p:cNvPr id="11" name="Picture 10"/>
          <p:cNvPicPr>
            <a:picLocks noChangeAspect="1"/>
          </p:cNvPicPr>
          <p:nvPr/>
        </p:nvPicPr>
        <p:blipFill>
          <a:blip r:embed="rId6"/>
          <a:stretch>
            <a:fillRect/>
          </a:stretch>
        </p:blipFill>
        <p:spPr>
          <a:xfrm>
            <a:off x="5148063" y="152400"/>
            <a:ext cx="3255263" cy="2554836"/>
          </a:xfrm>
          <a:prstGeom prst="rect">
            <a:avLst/>
          </a:prstGeom>
        </p:spPr>
      </p:pic>
      <p:sp>
        <p:nvSpPr>
          <p:cNvPr id="12" name="TextBox 11"/>
          <p:cNvSpPr txBox="1"/>
          <p:nvPr/>
        </p:nvSpPr>
        <p:spPr>
          <a:xfrm>
            <a:off x="103846" y="6630115"/>
            <a:ext cx="5666936" cy="246221"/>
          </a:xfrm>
          <a:prstGeom prst="rect">
            <a:avLst/>
          </a:prstGeom>
          <a:noFill/>
        </p:spPr>
        <p:txBody>
          <a:bodyPr wrap="none" rtlCol="0">
            <a:spAutoFit/>
          </a:bodyPr>
          <a:lstStyle/>
          <a:p>
            <a:r>
              <a:rPr lang="en-US" sz="1000" dirty="0">
                <a:solidFill>
                  <a:srgbClr val="000000"/>
                </a:solidFill>
              </a:rPr>
              <a:t>Image source: https://lbsitbytes2010.wordpress.com/2013/03/29/john-von-neumann-roll-no-15/</a:t>
            </a:r>
          </a:p>
        </p:txBody>
      </p:sp>
    </p:spTree>
    <p:extLst>
      <p:ext uri="{BB962C8B-B14F-4D97-AF65-F5344CB8AC3E}">
        <p14:creationId xmlns:p14="http://schemas.microsoft.com/office/powerpoint/2010/main" val="650473938"/>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Computing Systems</a:t>
            </a:r>
          </a:p>
        </p:txBody>
      </p:sp>
      <p:sp>
        <p:nvSpPr>
          <p:cNvPr id="3" name="Content Placeholder 2"/>
          <p:cNvSpPr>
            <a:spLocks noGrp="1"/>
          </p:cNvSpPr>
          <p:nvPr>
            <p:ph idx="1"/>
          </p:nvPr>
        </p:nvSpPr>
        <p:spPr>
          <a:xfrm>
            <a:off x="228600" y="997527"/>
            <a:ext cx="8915400" cy="5193723"/>
          </a:xfrm>
        </p:spPr>
        <p:txBody>
          <a:bodyPr/>
          <a:lstStyle/>
          <a:p>
            <a:r>
              <a:rPr lang="en-US" dirty="0"/>
              <a:t>Are overwhelmingly processor centric</a:t>
            </a:r>
          </a:p>
          <a:p>
            <a:r>
              <a:rPr lang="en-US" dirty="0">
                <a:solidFill>
                  <a:srgbClr val="FF0000"/>
                </a:solidFill>
              </a:rPr>
              <a:t>All data processed in the processor </a:t>
            </a:r>
            <a:r>
              <a:rPr lang="en-US" dirty="0">
                <a:sym typeface="Wingdings"/>
              </a:rPr>
              <a:t> at great system cost</a:t>
            </a:r>
            <a:endParaRPr lang="en-US" dirty="0"/>
          </a:p>
          <a:p>
            <a:r>
              <a:rPr lang="en-US" dirty="0"/>
              <a:t>Processor is heavily optimized and is considered the master</a:t>
            </a:r>
          </a:p>
          <a:p>
            <a:r>
              <a:rPr lang="en-US" dirty="0">
                <a:solidFill>
                  <a:srgbClr val="FF0000"/>
                </a:solidFill>
              </a:rPr>
              <a:t>Data storage units are dumb </a:t>
            </a:r>
            <a:r>
              <a:rPr lang="en-US" dirty="0"/>
              <a:t>and are largely </a:t>
            </a:r>
            <a:r>
              <a:rPr lang="en-US" dirty="0" err="1"/>
              <a:t>unoptimized</a:t>
            </a:r>
            <a:r>
              <a:rPr lang="en-US" dirty="0"/>
              <a:t> (except for some that are on the processor die)</a:t>
            </a:r>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86</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583384"/>
            <a:ext cx="6669360" cy="30475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AutoShape 25"/>
          <p:cNvSpPr>
            <a:spLocks noChangeArrowheads="1"/>
          </p:cNvSpPr>
          <p:nvPr/>
        </p:nvSpPr>
        <p:spPr bwMode="auto">
          <a:xfrm>
            <a:off x="1331640" y="3933056"/>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8916640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Yet …</a:t>
            </a:r>
          </a:p>
        </p:txBody>
      </p:sp>
      <p:sp>
        <p:nvSpPr>
          <p:cNvPr id="3" name="Content Placeholder 2"/>
          <p:cNvSpPr>
            <a:spLocks noGrp="1"/>
          </p:cNvSpPr>
          <p:nvPr>
            <p:ph idx="1"/>
          </p:nvPr>
        </p:nvSpPr>
        <p:spPr>
          <a:xfrm>
            <a:off x="228600" y="997527"/>
            <a:ext cx="8915400" cy="5193723"/>
          </a:xfrm>
        </p:spPr>
        <p:txBody>
          <a:bodyPr/>
          <a:lstStyle/>
          <a:p>
            <a:r>
              <a:rPr lang="en-US" dirty="0"/>
              <a:t>“</a:t>
            </a:r>
            <a:r>
              <a:rPr lang="en-US" sz="2800" b="1" dirty="0">
                <a:solidFill>
                  <a:srgbClr val="0000FF"/>
                </a:solidFill>
              </a:rPr>
              <a:t>It</a:t>
            </a:r>
            <a:r>
              <a:rPr lang="fr-FR" sz="2800" b="1" dirty="0">
                <a:solidFill>
                  <a:srgbClr val="0000FF"/>
                </a:solidFill>
              </a:rPr>
              <a:t>’</a:t>
            </a:r>
            <a:r>
              <a:rPr lang="en-US" sz="2800" b="1" dirty="0">
                <a:solidFill>
                  <a:srgbClr val="0000FF"/>
                </a:solidFill>
              </a:rPr>
              <a:t>s the Memory, Stupid!</a:t>
            </a:r>
            <a:r>
              <a:rPr lang="en-US" dirty="0"/>
              <a:t>” (Richard Sites, MPR, 1996)</a:t>
            </a:r>
          </a:p>
        </p:txBody>
      </p:sp>
      <p:pic>
        <p:nvPicPr>
          <p:cNvPr id="10" name="Picture 9"/>
          <p:cNvPicPr>
            <a:picLocks noChangeAspect="1"/>
          </p:cNvPicPr>
          <p:nvPr/>
        </p:nvPicPr>
        <p:blipFill>
          <a:blip r:embed="rId2"/>
          <a:stretch>
            <a:fillRect/>
          </a:stretch>
        </p:blipFill>
        <p:spPr>
          <a:xfrm>
            <a:off x="203200" y="1606128"/>
            <a:ext cx="8724900" cy="4775200"/>
          </a:xfrm>
          <a:prstGeom prst="rect">
            <a:avLst/>
          </a:prstGeom>
        </p:spPr>
      </p:pic>
      <p:sp>
        <p:nvSpPr>
          <p:cNvPr id="6" name="AutoShape 25"/>
          <p:cNvSpPr>
            <a:spLocks noChangeArrowheads="1"/>
          </p:cNvSpPr>
          <p:nvPr/>
        </p:nvSpPr>
        <p:spPr bwMode="auto">
          <a:xfrm>
            <a:off x="2123728" y="3573016"/>
            <a:ext cx="201622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8" name="TextBox 7"/>
          <p:cNvSpPr txBox="1"/>
          <p:nvPr/>
        </p:nvSpPr>
        <p:spPr>
          <a:xfrm>
            <a:off x="107504" y="6496146"/>
            <a:ext cx="8871173" cy="284693"/>
          </a:xfrm>
          <a:prstGeom prst="rect">
            <a:avLst/>
          </a:prstGeom>
          <a:noFill/>
        </p:spPr>
        <p:txBody>
          <a:bodyPr wrap="none" rtlCol="0">
            <a:spAutoFit/>
          </a:bodyPr>
          <a:lstStyle/>
          <a:p>
            <a:r>
              <a:rPr lang="en-US" sz="1250" dirty="0">
                <a:solidFill>
                  <a:srgbClr val="000000"/>
                </a:solidFill>
              </a:rPr>
              <a:t>Mutlu+, “</a:t>
            </a:r>
            <a:r>
              <a:rPr lang="en-US" sz="1250" dirty="0">
                <a:solidFill>
                  <a:srgbClr val="0000FF"/>
                </a:solidFill>
              </a:rPr>
              <a:t>Runahead Execution: An Alternative to Very Large Instruction Windows for Out-of-Order Processors</a:t>
            </a:r>
            <a:r>
              <a:rPr lang="en-US" sz="1250" dirty="0">
                <a:solidFill>
                  <a:srgbClr val="000000"/>
                </a:solidFill>
              </a:rPr>
              <a:t>,” HPCA 2003.</a:t>
            </a:r>
          </a:p>
        </p:txBody>
      </p:sp>
    </p:spTree>
    <p:extLst>
      <p:ext uri="{BB962C8B-B14F-4D97-AF65-F5344CB8AC3E}">
        <p14:creationId xmlns:p14="http://schemas.microsoft.com/office/powerpoint/2010/main" val="10576231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The Performance Perspective</a:t>
            </a:r>
          </a:p>
        </p:txBody>
      </p:sp>
      <p:sp>
        <p:nvSpPr>
          <p:cNvPr id="3" name="Content Placeholder 2"/>
          <p:cNvSpPr>
            <a:spLocks noGrp="1"/>
          </p:cNvSpPr>
          <p:nvPr>
            <p:ph idx="1"/>
          </p:nvPr>
        </p:nvSpPr>
        <p:spPr>
          <a:xfrm>
            <a:off x="228600" y="997529"/>
            <a:ext cx="8915400" cy="5193723"/>
          </a:xfrm>
        </p:spPr>
        <p:txBody>
          <a:bodyPr/>
          <a:lstStyle/>
          <a:p>
            <a:endParaRPr lang="en-US" sz="2000" dirty="0"/>
          </a:p>
          <a:p>
            <a:r>
              <a:rPr lang="en-US" sz="2000" dirty="0"/>
              <a:t>Onur Mutlu, Jared Stark, Chris Wilkerson, and Yale N. </a:t>
            </a:r>
            <a:r>
              <a:rPr lang="en-US" sz="2000" dirty="0" err="1"/>
              <a:t>Patt</a:t>
            </a:r>
            <a:r>
              <a:rPr lang="en-US" sz="2000" dirty="0"/>
              <a:t>, </a:t>
            </a:r>
            <a:br>
              <a:rPr lang="en-US" sz="2000" dirty="0"/>
            </a:br>
            <a:r>
              <a:rPr lang="en-US" sz="2000" b="1" dirty="0">
                <a:hlinkClick r:id="rId2"/>
              </a:rPr>
              <a:t>"Runahead Execution: An Alternative to Very Large Instruction Windows for Out-of-order Processors"</a:t>
            </a:r>
            <a:br>
              <a:rPr lang="en-US" sz="2000" dirty="0"/>
            </a:br>
            <a:r>
              <a:rPr lang="en-US" sz="2000" i="1" dirty="0"/>
              <a:t>Proceedings of the </a:t>
            </a:r>
            <a:r>
              <a:rPr lang="en-US" sz="2000" i="1" dirty="0">
                <a:hlinkClick r:id="rId3"/>
              </a:rPr>
              <a:t>9th International Symposium on High-Performance Computer Architecture</a:t>
            </a:r>
            <a:r>
              <a:rPr lang="en-US" sz="2000" i="1" dirty="0"/>
              <a:t> (</a:t>
            </a:r>
            <a:r>
              <a:rPr lang="en-US" sz="2000" b="1" i="1" dirty="0"/>
              <a:t>HPCA</a:t>
            </a:r>
            <a:r>
              <a:rPr lang="en-US" sz="2000" i="1" dirty="0"/>
              <a:t>)</a:t>
            </a:r>
            <a:r>
              <a:rPr lang="en-US" sz="2000" dirty="0"/>
              <a:t>, pages 129-140, Anaheim, CA, February 2003. </a:t>
            </a:r>
            <a:r>
              <a:rPr lang="en-US" sz="2000" dirty="0">
                <a:hlinkClick r:id="rId4"/>
              </a:rPr>
              <a:t>Slides (pdf)</a:t>
            </a:r>
            <a:r>
              <a:rPr lang="en-US" sz="2000" dirty="0"/>
              <a:t> </a:t>
            </a:r>
            <a:endParaRPr lang="en-US" sz="2200" dirty="0"/>
          </a:p>
          <a:p>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0" fontAlgn="auto" latinLnBrk="0" hangingPunct="0">
              <a:lnSpc>
                <a:spcPct val="100000"/>
              </a:lnSpc>
              <a:spcBef>
                <a:spcPts val="0"/>
              </a:spcBef>
              <a:spcAft>
                <a:spcPts val="0"/>
              </a:spcAft>
              <a:buClrTx/>
              <a:buSzTx/>
              <a:buFontTx/>
              <a:buNone/>
              <a:tabLst/>
              <a:defRPr/>
            </a:pPr>
            <a:fld id="{C693BED2-1B18-8744-B8F0-03CBD3594789}" type="slidenum">
              <a:rPr kumimoji="0" lang="en-US" alt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0" fontAlgn="auto" latinLnBrk="0" hangingPunct="0">
                <a:lnSpc>
                  <a:spcPct val="100000"/>
                </a:lnSpc>
                <a:spcBef>
                  <a:spcPts val="0"/>
                </a:spcBef>
                <a:spcAft>
                  <a:spcPts val="0"/>
                </a:spcAft>
                <a:buClrTx/>
                <a:buSzTx/>
                <a:buFontTx/>
                <a:buNone/>
                <a:tabLst/>
                <a:defRPr/>
              </a:pPr>
              <a:t>88</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p:cNvPicPr>
            <a:picLocks noChangeAspect="1"/>
          </p:cNvPicPr>
          <p:nvPr/>
        </p:nvPicPr>
        <p:blipFill>
          <a:blip r:embed="rId5"/>
          <a:stretch>
            <a:fillRect/>
          </a:stretch>
        </p:blipFill>
        <p:spPr>
          <a:xfrm>
            <a:off x="0" y="3828774"/>
            <a:ext cx="9144000" cy="2495826"/>
          </a:xfrm>
          <a:prstGeom prst="rect">
            <a:avLst/>
          </a:prstGeom>
        </p:spPr>
      </p:pic>
    </p:spTree>
    <p:extLst>
      <p:ext uri="{BB962C8B-B14F-4D97-AF65-F5344CB8AC3E}">
        <p14:creationId xmlns:p14="http://schemas.microsoft.com/office/powerpoint/2010/main" val="1087656921"/>
      </p:ext>
    </p:extLst>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971600" y="1618579"/>
            <a:ext cx="6984776" cy="4821475"/>
          </a:xfrm>
          <a:prstGeom prst="rect">
            <a:avLst/>
          </a:prstGeom>
        </p:spPr>
      </p:pic>
      <p:sp>
        <p:nvSpPr>
          <p:cNvPr id="6" name="AutoShape 25"/>
          <p:cNvSpPr>
            <a:spLocks noChangeArrowheads="1"/>
          </p:cNvSpPr>
          <p:nvPr/>
        </p:nvSpPr>
        <p:spPr bwMode="auto">
          <a:xfrm>
            <a:off x="3779912" y="2442260"/>
            <a:ext cx="309634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1749798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pic>
        <p:nvPicPr>
          <p:cNvPr id="8" name="Picture 7"/>
          <p:cNvPicPr>
            <a:picLocks noChangeAspect="1"/>
          </p:cNvPicPr>
          <p:nvPr/>
        </p:nvPicPr>
        <p:blipFill>
          <a:blip r:embed="rId2"/>
          <a:stretch>
            <a:fillRect/>
          </a:stretch>
        </p:blipFill>
        <p:spPr>
          <a:xfrm>
            <a:off x="179511" y="1732974"/>
            <a:ext cx="8581113" cy="4360322"/>
          </a:xfrm>
          <a:prstGeom prst="rect">
            <a:avLst/>
          </a:prstGeom>
        </p:spPr>
      </p:pic>
    </p:spTree>
    <p:extLst>
      <p:ext uri="{BB962C8B-B14F-4D97-AF65-F5344CB8AC3E}">
        <p14:creationId xmlns:p14="http://schemas.microsoft.com/office/powerpoint/2010/main" val="3072050518"/>
      </p:ext>
    </p:extLst>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683549"/>
            <a:ext cx="8915400" cy="5193723"/>
          </a:xfrm>
        </p:spPr>
        <p:txBody>
          <a:bodyPr/>
          <a:lstStyle/>
          <a:p>
            <a:endParaRPr lang="en-US" dirty="0">
              <a:solidFill>
                <a:srgbClr val="FF0000"/>
              </a:solidFill>
            </a:endParaRPr>
          </a:p>
          <a:p>
            <a:r>
              <a:rPr lang="en-US" dirty="0">
                <a:solidFill>
                  <a:srgbClr val="FF0000"/>
                </a:solidFill>
              </a:rPr>
              <a:t>Grossly-imbalanced systems</a:t>
            </a:r>
          </a:p>
          <a:p>
            <a:pPr lvl="1"/>
            <a:r>
              <a:rPr lang="en-US" dirty="0"/>
              <a:t>Processing done only in </a:t>
            </a:r>
            <a:r>
              <a:rPr lang="en-US" b="1" dirty="0"/>
              <a:t>one</a:t>
            </a:r>
            <a:r>
              <a:rPr lang="en-US" dirty="0"/>
              <a:t> </a:t>
            </a:r>
            <a:r>
              <a:rPr lang="en-US" b="1" dirty="0"/>
              <a:t>place</a:t>
            </a:r>
          </a:p>
          <a:p>
            <a:pPr lvl="1"/>
            <a:r>
              <a:rPr lang="en-US" dirty="0"/>
              <a:t>Everything else just stores and moves data: </a:t>
            </a:r>
            <a:r>
              <a:rPr lang="en-US" b="1" dirty="0"/>
              <a:t>data moves a lot</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marL="0" indent="0">
              <a:buNone/>
            </a:pPr>
            <a:endParaRPr lang="en-US" dirty="0">
              <a:solidFill>
                <a:srgbClr val="FF0000"/>
              </a:solidFill>
            </a:endParaRPr>
          </a:p>
          <a:p>
            <a:r>
              <a:rPr lang="en-US" dirty="0">
                <a:solidFill>
                  <a:srgbClr val="FF0000"/>
                </a:solidFill>
              </a:rPr>
              <a:t>Overly complex and bloated processor (and accelerators)</a:t>
            </a:r>
          </a:p>
          <a:p>
            <a:pPr lvl="1"/>
            <a:r>
              <a:rPr lang="en-US" dirty="0"/>
              <a:t>To tolerate data access from memory</a:t>
            </a:r>
          </a:p>
          <a:p>
            <a:pPr lvl="1"/>
            <a:r>
              <a:rPr lang="en-US" dirty="0"/>
              <a:t>Complex hierarchies and mechanisms </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91</a:t>
            </a:fld>
            <a:endParaRPr lang="en-US"/>
          </a:p>
        </p:txBody>
      </p:sp>
    </p:spTree>
    <p:extLst>
      <p:ext uri="{BB962C8B-B14F-4D97-AF65-F5344CB8AC3E}">
        <p14:creationId xmlns:p14="http://schemas.microsoft.com/office/powerpoint/2010/main" val="7497492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92</a:t>
            </a:fld>
            <a:endParaRPr lang="en-US"/>
          </a:p>
        </p:txBody>
      </p:sp>
      <p:pic>
        <p:nvPicPr>
          <p:cNvPr id="6" name="Picture 5" descr="many-core3.eps"/>
          <p:cNvPicPr>
            <a:picLocks noChangeAspect="1"/>
          </p:cNvPicPr>
          <p:nvPr/>
        </p:nvPicPr>
        <p:blipFill>
          <a:blip r:embed="rId2"/>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r>
              <a:rPr lang="en-US" sz="2000" b="1" dirty="0">
                <a:solidFill>
                  <a:srgbClr val="FF0000"/>
                </a:solidFill>
              </a:rPr>
              <a:t>Most of the system is dedicated to storing and moving data </a:t>
            </a:r>
          </a:p>
        </p:txBody>
      </p:sp>
    </p:spTree>
    <p:extLst>
      <p:ext uri="{BB962C8B-B14F-4D97-AF65-F5344CB8AC3E}">
        <p14:creationId xmlns:p14="http://schemas.microsoft.com/office/powerpoint/2010/main" val="1749423941"/>
      </p:ext>
    </p:extLst>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The Energy Perspective</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30426759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Data Movement vs. Computation Energy</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28" y="4869160"/>
            <a:ext cx="8489975" cy="1323439"/>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Tahoma"/>
                <a:ea typeface="+mn-ea"/>
                <a:cs typeface="+mn-cs"/>
              </a:rPr>
              <a:t>A memory access consumes ~1000X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3102747496"/>
      </p:ext>
    </p:extLst>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3" name="Content Placeholder 2"/>
          <p:cNvSpPr>
            <a:spLocks noGrp="1"/>
          </p:cNvSpPr>
          <p:nvPr>
            <p:ph idx="1"/>
          </p:nvPr>
        </p:nvSpPr>
        <p:spPr>
          <a:xfrm>
            <a:off x="228600" y="1052736"/>
            <a:ext cx="8610600" cy="4876800"/>
          </a:xfrm>
        </p:spPr>
        <p:txBody>
          <a:bodyPr/>
          <a:lstStyle/>
          <a:p>
            <a:r>
              <a:rPr lang="en-US" dirty="0">
                <a:solidFill>
                  <a:srgbClr val="FF0000"/>
                </a:solidFill>
                <a:cs typeface="Adobe Garamond Pro"/>
              </a:rPr>
              <a:t>Data movement </a:t>
            </a:r>
            <a:r>
              <a:rPr lang="en-US" dirty="0">
                <a:solidFill>
                  <a:schemeClr val="tx2"/>
                </a:solidFill>
                <a:cs typeface="Adobe Garamond Pro"/>
              </a:rPr>
              <a:t>is a major system energy bottleneck</a:t>
            </a:r>
          </a:p>
          <a:p>
            <a:pPr lvl="1"/>
            <a:r>
              <a:rPr lang="en-US" sz="2000" dirty="0">
                <a:cs typeface="Adobe Garamond Pro"/>
              </a:rPr>
              <a:t>Comprises </a:t>
            </a:r>
            <a:r>
              <a:rPr lang="en-US" sz="2000" dirty="0">
                <a:solidFill>
                  <a:srgbClr val="0000FF"/>
                </a:solidFill>
                <a:cs typeface="Adobe Garamond Pro"/>
              </a:rPr>
              <a:t>41%</a:t>
            </a:r>
            <a:r>
              <a:rPr lang="en-US" sz="2000" dirty="0">
                <a:cs typeface="Adobe Garamond Pro"/>
              </a:rPr>
              <a:t> of mobile system energy during web browsing [2]</a:t>
            </a:r>
          </a:p>
          <a:p>
            <a:pPr lvl="1"/>
            <a:r>
              <a:rPr lang="en-US" sz="2000" dirty="0">
                <a:cs typeface="Adobe Garamond Pro"/>
              </a:rPr>
              <a:t>Costs </a:t>
            </a:r>
            <a:r>
              <a:rPr lang="en-US" sz="2000" dirty="0">
                <a:solidFill>
                  <a:srgbClr val="0000FF"/>
                </a:solidFill>
                <a:cs typeface="Adobe Garamond Pro"/>
              </a:rPr>
              <a:t>~115 </a:t>
            </a:r>
            <a:r>
              <a:rPr lang="en-US" sz="2000" dirty="0">
                <a:cs typeface="Adobe Garamond Pro"/>
              </a:rPr>
              <a:t>times as much energy as an ADD operation [1, 2]</a:t>
            </a:r>
          </a:p>
          <a:p>
            <a:endParaRPr lang="en-US" dirty="0">
              <a:solidFill>
                <a:schemeClr val="tx2"/>
              </a:solidFill>
              <a:cs typeface="Adobe Garamond Pro"/>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648072" y="2555875"/>
            <a:ext cx="7452320" cy="2817341"/>
          </a:xfrm>
          <a:prstGeom prst="rect">
            <a:avLst/>
          </a:prstGeom>
        </p:spPr>
      </p:pic>
      <p:sp>
        <p:nvSpPr>
          <p:cNvPr id="6" name="TextBox 5"/>
          <p:cNvSpPr txBox="1"/>
          <p:nvPr/>
        </p:nvSpPr>
        <p:spPr>
          <a:xfrm>
            <a:off x="35496" y="5805264"/>
            <a:ext cx="5918657"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[1]: Reducing data Movement Energy via Online Data Clustering and Encoding (MICRO’16)</a:t>
            </a:r>
          </a:p>
        </p:txBody>
      </p:sp>
      <p:sp>
        <p:nvSpPr>
          <p:cNvPr id="7" name="TextBox 6"/>
          <p:cNvSpPr txBox="1"/>
          <p:nvPr/>
        </p:nvSpPr>
        <p:spPr>
          <a:xfrm>
            <a:off x="76200" y="6033864"/>
            <a:ext cx="911411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[2]: Quantifying the energy cost of data movement for emerging smart phone workloads on mobile platforms (IISWC’14)</a:t>
            </a:r>
          </a:p>
        </p:txBody>
      </p:sp>
    </p:spTree>
    <p:extLst>
      <p:ext uri="{BB962C8B-B14F-4D97-AF65-F5344CB8AC3E}">
        <p14:creationId xmlns:p14="http://schemas.microsoft.com/office/powerpoint/2010/main" val="18743561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Waste in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96</a:t>
            </a:fld>
            <a:endParaRPr lang="en-US" altLang="en-US">
              <a:solidFill>
                <a:srgbClr val="000000"/>
              </a:solidFill>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algn="ctr"/>
            <a:r>
              <a:rPr lang="en-US" sz="3000" b="1" dirty="0">
                <a:solidFill>
                  <a:schemeClr val="accent2"/>
                </a:solidFill>
              </a:rPr>
              <a:t>62.7%</a:t>
            </a:r>
            <a:r>
              <a:rPr lang="en-US" sz="3000" b="1" dirty="0"/>
              <a:t> of the total system energy </a:t>
            </a:r>
          </a:p>
          <a:p>
            <a:pPr algn="ctr"/>
            <a:r>
              <a:rPr lang="en-US" sz="3000" b="1" dirty="0"/>
              <a:t>is spent on </a:t>
            </a:r>
            <a:r>
              <a:rPr lang="en-US" sz="3000" b="1" dirty="0">
                <a:solidFill>
                  <a:srgbClr val="C00000"/>
                </a:solidFill>
              </a:rPr>
              <a:t>data movement</a:t>
            </a:r>
          </a:p>
        </p:txBody>
      </p:sp>
    </p:spTree>
    <p:extLst>
      <p:ext uri="{BB962C8B-B14F-4D97-AF65-F5344CB8AC3E}">
        <p14:creationId xmlns:p14="http://schemas.microsoft.com/office/powerpoint/2010/main" val="40415770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We Do Not Want to Move Data!</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28" y="4869160"/>
            <a:ext cx="8489975" cy="1323439"/>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Tahoma"/>
                <a:ea typeface="+mn-ea"/>
                <a:cs typeface="+mn-cs"/>
              </a:rPr>
              <a:t>A memory access consumes ~1000X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4056229292"/>
      </p:ext>
    </p:extLst>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A Paradigm Shift To </a:t>
            </a:r>
            <a:r>
              <a:rPr lang="is-IS" dirty="0"/>
              <a:t>…</a:t>
            </a:r>
            <a:endParaRPr lang="en-US" dirty="0"/>
          </a:p>
        </p:txBody>
      </p:sp>
      <p:sp>
        <p:nvSpPr>
          <p:cNvPr id="3" name="Content Placeholder 2"/>
          <p:cNvSpPr>
            <a:spLocks noGrp="1"/>
          </p:cNvSpPr>
          <p:nvPr>
            <p:ph idx="1"/>
          </p:nvPr>
        </p:nvSpPr>
        <p:spPr>
          <a:xfrm>
            <a:off x="228600" y="997527"/>
            <a:ext cx="8807896" cy="5193723"/>
          </a:xfrm>
        </p:spPr>
        <p:txBody>
          <a:bodyPr/>
          <a:lstStyle/>
          <a:p>
            <a:endParaRPr lang="en-US" dirty="0"/>
          </a:p>
          <a:p>
            <a:r>
              <a:rPr lang="en-US" sz="2800" dirty="0"/>
              <a:t>Enable computation with </a:t>
            </a:r>
            <a:r>
              <a:rPr lang="en-US" sz="2800" dirty="0">
                <a:solidFill>
                  <a:srgbClr val="0000FF"/>
                </a:solidFill>
              </a:rPr>
              <a:t>minimal data movement</a:t>
            </a:r>
          </a:p>
          <a:p>
            <a:endParaRPr lang="en-US" dirty="0"/>
          </a:p>
          <a:p>
            <a:endParaRPr lang="en-US" dirty="0"/>
          </a:p>
          <a:p>
            <a:r>
              <a:rPr lang="en-US" sz="2800" dirty="0">
                <a:solidFill>
                  <a:srgbClr val="0000FF"/>
                </a:solidFill>
              </a:rPr>
              <a:t>Compute where it makes sense</a:t>
            </a:r>
            <a:r>
              <a:rPr lang="en-US" sz="2800" dirty="0"/>
              <a:t> (</a:t>
            </a:r>
            <a:r>
              <a:rPr lang="en-US" sz="2800" dirty="0">
                <a:solidFill>
                  <a:srgbClr val="FF0000"/>
                </a:solidFill>
              </a:rPr>
              <a:t>where data resides</a:t>
            </a:r>
            <a:r>
              <a:rPr lang="en-US" sz="2800" dirty="0"/>
              <a:t>)</a:t>
            </a:r>
          </a:p>
          <a:p>
            <a:endParaRPr lang="en-US" dirty="0"/>
          </a:p>
          <a:p>
            <a:endParaRPr lang="en-US" dirty="0"/>
          </a:p>
          <a:p>
            <a:r>
              <a:rPr lang="en-US" sz="2800" dirty="0"/>
              <a:t>Make computing architectures more </a:t>
            </a:r>
            <a:r>
              <a:rPr lang="en-US" sz="2800" dirty="0">
                <a:solidFill>
                  <a:srgbClr val="0000FF"/>
                </a:solidFill>
              </a:rPr>
              <a:t>data-centric</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98</a:t>
            </a:fld>
            <a:endParaRPr lang="en-US"/>
          </a:p>
        </p:txBody>
      </p:sp>
    </p:spTree>
    <p:extLst>
      <p:ext uri="{BB962C8B-B14F-4D97-AF65-F5344CB8AC3E}">
        <p14:creationId xmlns:p14="http://schemas.microsoft.com/office/powerpoint/2010/main" val="7080050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1A5712"/>
                </a:solidFill>
                <a:latin typeface="Garamond"/>
                <a:cs typeface="Garamond"/>
              </a:rPr>
              <a:t>Goal: Processing Inside Memory</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a:p>
            <a:pPr marL="0" indent="0">
              <a:buNone/>
            </a:pPr>
            <a:endParaRPr lang="en-US" dirty="0"/>
          </a:p>
          <a:p>
            <a:endParaRPr lang="en-US" sz="2400" dirty="0">
              <a:latin typeface="Tahoma"/>
              <a:cs typeface="Tahoma"/>
            </a:endParaRPr>
          </a:p>
          <a:p>
            <a:r>
              <a:rPr lang="en-US" sz="2400" dirty="0">
                <a:latin typeface="Tahoma"/>
                <a:cs typeface="Tahoma"/>
              </a:rPr>
              <a:t>Many questions </a:t>
            </a:r>
            <a:r>
              <a:rPr lang="is-IS" sz="2400" dirty="0">
                <a:latin typeface="Tahoma"/>
                <a:cs typeface="Tahoma"/>
              </a:rPr>
              <a:t>… </a:t>
            </a:r>
            <a:r>
              <a:rPr lang="en-US" dirty="0">
                <a:cs typeface="Tahoma"/>
              </a:rPr>
              <a:t>How do we design the:</a:t>
            </a:r>
            <a:endParaRPr lang="is-IS" sz="2400" dirty="0">
              <a:latin typeface="Tahoma"/>
              <a:cs typeface="Tahoma"/>
            </a:endParaRPr>
          </a:p>
          <a:p>
            <a:pPr lvl="1"/>
            <a:r>
              <a:rPr lang="en-US" sz="2200" dirty="0">
                <a:latin typeface="Tahoma"/>
                <a:cs typeface="Tahoma"/>
              </a:rPr>
              <a:t>compute-capable memory &amp; controllers?</a:t>
            </a:r>
          </a:p>
          <a:p>
            <a:pPr lvl="1"/>
            <a:r>
              <a:rPr lang="en-US" sz="2200" dirty="0">
                <a:latin typeface="Tahoma"/>
                <a:cs typeface="Tahoma"/>
              </a:rPr>
              <a:t>processor chip and in-memory units?</a:t>
            </a:r>
          </a:p>
          <a:p>
            <a:pPr lvl="1"/>
            <a:r>
              <a:rPr lang="en-US" dirty="0">
                <a:latin typeface="Tahoma"/>
                <a:cs typeface="Tahoma"/>
              </a:rPr>
              <a:t>s</a:t>
            </a:r>
            <a:r>
              <a:rPr lang="en-US" sz="2200" dirty="0">
                <a:latin typeface="Tahoma"/>
                <a:cs typeface="Tahoma"/>
              </a:rPr>
              <a:t>oftware and hardware interfaces?</a:t>
            </a:r>
          </a:p>
          <a:p>
            <a:pPr lvl="1"/>
            <a:r>
              <a:rPr lang="en-US" sz="2200" dirty="0">
                <a:latin typeface="Tahoma"/>
                <a:cs typeface="Tahoma"/>
              </a:rPr>
              <a:t>system software and languages?</a:t>
            </a:r>
          </a:p>
          <a:p>
            <a:pPr lvl="1"/>
            <a:r>
              <a:rPr lang="en-US" sz="2200" dirty="0">
                <a:latin typeface="Tahoma"/>
                <a:cs typeface="Tahoma"/>
              </a:rPr>
              <a:t>algorithms?</a:t>
            </a:r>
          </a:p>
        </p:txBody>
      </p:sp>
      <p:sp>
        <p:nvSpPr>
          <p:cNvPr id="4" name="Rectangle 5"/>
          <p:cNvSpPr>
            <a:spLocks/>
          </p:cNvSpPr>
          <p:nvPr/>
        </p:nvSpPr>
        <p:spPr bwMode="auto">
          <a:xfrm>
            <a:off x="1475656" y="1327945"/>
            <a:ext cx="1504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5" name="Rectangle 6"/>
          <p:cNvSpPr>
            <a:spLocks/>
          </p:cNvSpPr>
          <p:nvPr/>
        </p:nvSpPr>
        <p:spPr bwMode="auto">
          <a:xfrm>
            <a:off x="1647106" y="2369345"/>
            <a:ext cx="1155700" cy="4953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6" name="Rectangle 7"/>
          <p:cNvSpPr>
            <a:spLocks/>
          </p:cNvSpPr>
          <p:nvPr/>
        </p:nvSpPr>
        <p:spPr bwMode="auto">
          <a:xfrm>
            <a:off x="1882056" y="2432845"/>
            <a:ext cx="660400" cy="476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600">
                <a:solidFill>
                  <a:srgbClr val="000000"/>
                </a:solidFill>
                <a:latin typeface="Myriad Pro Bold Cond" charset="0"/>
                <a:ea typeface="ＭＳ Ｐゴシック" charset="0"/>
                <a:cs typeface="Myriad Pro Bold Cond" charset="0"/>
                <a:sym typeface="Myriad Pro Bold Cond" charset="0"/>
              </a:rPr>
              <a:t>Cache</a:t>
            </a:r>
          </a:p>
        </p:txBody>
      </p:sp>
      <p:sp>
        <p:nvSpPr>
          <p:cNvPr id="7" name="Line 8"/>
          <p:cNvSpPr>
            <a:spLocks noChangeShapeType="1"/>
          </p:cNvSpPr>
          <p:nvPr/>
        </p:nvSpPr>
        <p:spPr bwMode="auto">
          <a:xfrm>
            <a:off x="2212256" y="2864645"/>
            <a:ext cx="0" cy="4254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8" name="Line 9"/>
          <p:cNvSpPr>
            <a:spLocks noChangeShapeType="1"/>
          </p:cNvSpPr>
          <p:nvPr/>
        </p:nvSpPr>
        <p:spPr bwMode="auto">
          <a:xfrm>
            <a:off x="2212256" y="2039145"/>
            <a:ext cx="0" cy="3365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9" name="Rectangle 10"/>
          <p:cNvSpPr>
            <a:spLocks/>
          </p:cNvSpPr>
          <p:nvPr/>
        </p:nvSpPr>
        <p:spPr bwMode="auto">
          <a:xfrm>
            <a:off x="1634406" y="1499395"/>
            <a:ext cx="1155700" cy="5461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0" name="Rectangle 11"/>
          <p:cNvSpPr>
            <a:spLocks/>
          </p:cNvSpPr>
          <p:nvPr/>
        </p:nvSpPr>
        <p:spPr bwMode="auto">
          <a:xfrm>
            <a:off x="1691680" y="1584102"/>
            <a:ext cx="1008112" cy="419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algn="ctr" defTabSz="457200">
              <a:lnSpc>
                <a:spcPct val="80000"/>
              </a:lnSpc>
            </a:pPr>
            <a:r>
              <a:rPr lang="en-US" sz="1500" dirty="0">
                <a:solidFill>
                  <a:srgbClr val="000000"/>
                </a:solidFill>
                <a:latin typeface="Myriad Pro Bold Cond" charset="0"/>
                <a:ea typeface="ＭＳ Ｐゴシック" charset="0"/>
                <a:cs typeface="Myriad Pro Bold Cond" charset="0"/>
                <a:sym typeface="Myriad Pro Bold Cond" charset="0"/>
              </a:rPr>
              <a:t>Processor</a:t>
            </a:r>
          </a:p>
          <a:p>
            <a:pPr algn="ctr" defTabSz="457200">
              <a:lnSpc>
                <a:spcPct val="80000"/>
              </a:lnSpc>
            </a:pPr>
            <a:r>
              <a:rPr lang="en-US" sz="1500" dirty="0">
                <a:solidFill>
                  <a:srgbClr val="000000"/>
                </a:solidFill>
                <a:latin typeface="Myriad Pro Bold Cond" charset="0"/>
                <a:ea typeface="ＭＳ Ｐゴシック" charset="0"/>
                <a:cs typeface="Myriad Pro Bold Cond" charset="0"/>
                <a:sym typeface="Myriad Pro Bold Cond" charset="0"/>
              </a:rPr>
              <a:t>Core</a:t>
            </a:r>
          </a:p>
        </p:txBody>
      </p:sp>
      <p:sp>
        <p:nvSpPr>
          <p:cNvPr id="11" name="Rectangle 12"/>
          <p:cNvSpPr>
            <a:spLocks/>
          </p:cNvSpPr>
          <p:nvPr/>
        </p:nvSpPr>
        <p:spPr bwMode="auto">
          <a:xfrm>
            <a:off x="5735414" y="3372645"/>
            <a:ext cx="1212850" cy="25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600" dirty="0">
                <a:solidFill>
                  <a:srgbClr val="000000"/>
                </a:solidFill>
                <a:latin typeface="Myriad Pro Bold Cond" charset="0"/>
                <a:ea typeface="ＭＳ Ｐゴシック" charset="0"/>
                <a:cs typeface="Myriad Pro Bold Cond" charset="0"/>
                <a:sym typeface="Myriad Pro Bold Cond" charset="0"/>
              </a:rPr>
              <a:t> Interconnect</a:t>
            </a:r>
          </a:p>
        </p:txBody>
      </p:sp>
      <p:sp>
        <p:nvSpPr>
          <p:cNvPr id="12" name="Rectangle 13"/>
          <p:cNvSpPr>
            <a:spLocks/>
          </p:cNvSpPr>
          <p:nvPr/>
        </p:nvSpPr>
        <p:spPr bwMode="auto">
          <a:xfrm>
            <a:off x="3914056" y="1327945"/>
            <a:ext cx="2901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3" name="Rectangle 14"/>
          <p:cNvSpPr>
            <a:spLocks/>
          </p:cNvSpPr>
          <p:nvPr/>
        </p:nvSpPr>
        <p:spPr bwMode="auto">
          <a:xfrm>
            <a:off x="5014764" y="1386535"/>
            <a:ext cx="1069404" cy="2097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600" dirty="0">
                <a:solidFill>
                  <a:srgbClr val="000000"/>
                </a:solidFill>
                <a:latin typeface="Myriad Pro Bold Cond" charset="0"/>
                <a:ea typeface="ＭＳ Ｐゴシック" charset="0"/>
                <a:cs typeface="Myriad Pro Bold Cond" charset="0"/>
                <a:sym typeface="Myriad Pro Bold Cond" charset="0"/>
              </a:rPr>
              <a:t> Memory</a:t>
            </a:r>
          </a:p>
        </p:txBody>
      </p:sp>
      <p:sp>
        <p:nvSpPr>
          <p:cNvPr id="14" name="Line 15"/>
          <p:cNvSpPr>
            <a:spLocks noChangeShapeType="1"/>
          </p:cNvSpPr>
          <p:nvPr/>
        </p:nvSpPr>
        <p:spPr bwMode="auto">
          <a:xfrm>
            <a:off x="5364238" y="3011489"/>
            <a:ext cx="0" cy="3111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5" name="AutoShape 16"/>
          <p:cNvSpPr>
            <a:spLocks/>
          </p:cNvSpPr>
          <p:nvPr/>
        </p:nvSpPr>
        <p:spPr bwMode="auto">
          <a:xfrm>
            <a:off x="1482006" y="3295652"/>
            <a:ext cx="5327650" cy="76200"/>
          </a:xfrm>
          <a:prstGeom prst="roundRect">
            <a:avLst>
              <a:gd name="adj" fmla="val 50000"/>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6" name="Rectangle 17"/>
          <p:cNvSpPr>
            <a:spLocks/>
          </p:cNvSpPr>
          <p:nvPr/>
        </p:nvSpPr>
        <p:spPr bwMode="auto">
          <a:xfrm>
            <a:off x="40220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 name="Rectangle 18"/>
          <p:cNvSpPr>
            <a:spLocks/>
          </p:cNvSpPr>
          <p:nvPr/>
        </p:nvSpPr>
        <p:spPr bwMode="auto">
          <a:xfrm>
            <a:off x="40220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8" name="Rectangle 19"/>
          <p:cNvSpPr>
            <a:spLocks/>
          </p:cNvSpPr>
          <p:nvPr/>
        </p:nvSpPr>
        <p:spPr bwMode="auto">
          <a:xfrm>
            <a:off x="40220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 name="Rectangle 20"/>
          <p:cNvSpPr>
            <a:spLocks/>
          </p:cNvSpPr>
          <p:nvPr/>
        </p:nvSpPr>
        <p:spPr bwMode="auto">
          <a:xfrm>
            <a:off x="40220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0" name="Rectangle 21"/>
          <p:cNvSpPr>
            <a:spLocks/>
          </p:cNvSpPr>
          <p:nvPr/>
        </p:nvSpPr>
        <p:spPr bwMode="auto">
          <a:xfrm>
            <a:off x="40220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1" name="Rectangle 22"/>
          <p:cNvSpPr>
            <a:spLocks/>
          </p:cNvSpPr>
          <p:nvPr/>
        </p:nvSpPr>
        <p:spPr bwMode="auto">
          <a:xfrm>
            <a:off x="55714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2" name="Rectangle 23"/>
          <p:cNvSpPr>
            <a:spLocks/>
          </p:cNvSpPr>
          <p:nvPr/>
        </p:nvSpPr>
        <p:spPr bwMode="auto">
          <a:xfrm>
            <a:off x="55714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3" name="Rectangle 24"/>
          <p:cNvSpPr>
            <a:spLocks/>
          </p:cNvSpPr>
          <p:nvPr/>
        </p:nvSpPr>
        <p:spPr bwMode="auto">
          <a:xfrm>
            <a:off x="55714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4" name="Rectangle 25"/>
          <p:cNvSpPr>
            <a:spLocks/>
          </p:cNvSpPr>
          <p:nvPr/>
        </p:nvSpPr>
        <p:spPr bwMode="auto">
          <a:xfrm>
            <a:off x="55714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5" name="Rectangle 26"/>
          <p:cNvSpPr>
            <a:spLocks/>
          </p:cNvSpPr>
          <p:nvPr/>
        </p:nvSpPr>
        <p:spPr bwMode="auto">
          <a:xfrm>
            <a:off x="55714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6" name="Rectangle 27"/>
          <p:cNvSpPr>
            <a:spLocks/>
          </p:cNvSpPr>
          <p:nvPr/>
        </p:nvSpPr>
        <p:spPr bwMode="auto">
          <a:xfrm>
            <a:off x="1736006" y="2674145"/>
            <a:ext cx="977900" cy="146050"/>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7" name="Line 28"/>
          <p:cNvSpPr>
            <a:spLocks noChangeShapeType="1"/>
          </p:cNvSpPr>
          <p:nvPr/>
        </p:nvSpPr>
        <p:spPr bwMode="auto">
          <a:xfrm>
            <a:off x="6917606" y="1557078"/>
            <a:ext cx="0" cy="1270000"/>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8" name="Rectangle 29"/>
          <p:cNvSpPr>
            <a:spLocks/>
          </p:cNvSpPr>
          <p:nvPr/>
        </p:nvSpPr>
        <p:spPr bwMode="auto">
          <a:xfrm>
            <a:off x="7020272" y="1530934"/>
            <a:ext cx="1368152" cy="138035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2200" dirty="0">
                <a:solidFill>
                  <a:srgbClr val="000000"/>
                </a:solidFill>
                <a:latin typeface="Myriad Pro Bold Cond" charset="0"/>
                <a:ea typeface="ＭＳ Ｐゴシック" charset="0"/>
                <a:cs typeface="Myriad Pro Bold Cond" charset="0"/>
                <a:sym typeface="Myriad Pro Bold Cond" charset="0"/>
              </a:rPr>
              <a:t>Database</a:t>
            </a:r>
          </a:p>
          <a:p>
            <a:pPr defTabSz="457200">
              <a:lnSpc>
                <a:spcPct val="80000"/>
              </a:lnSpc>
            </a:pPr>
            <a:endParaRPr lang="en-US" sz="2200" dirty="0">
              <a:solidFill>
                <a:srgbClr val="000000"/>
              </a:solidFill>
              <a:latin typeface="Myriad Pro Bold Cond" charset="0"/>
              <a:ea typeface="ＭＳ Ｐゴシック" charset="0"/>
              <a:cs typeface="Myriad Pro Bold Cond" charset="0"/>
              <a:sym typeface="Myriad Pro Bold Cond" charset="0"/>
            </a:endParaRPr>
          </a:p>
          <a:p>
            <a:pPr defTabSz="457200">
              <a:lnSpc>
                <a:spcPct val="80000"/>
              </a:lnSpc>
            </a:pPr>
            <a:r>
              <a:rPr lang="en-US" sz="2200" dirty="0">
                <a:solidFill>
                  <a:srgbClr val="000000"/>
                </a:solidFill>
                <a:latin typeface="Myriad Pro Bold Cond" charset="0"/>
                <a:ea typeface="ＭＳ Ｐゴシック" charset="0"/>
                <a:cs typeface="Myriad Pro Bold Cond" charset="0"/>
                <a:sym typeface="Myriad Pro Bold Cond" charset="0"/>
              </a:rPr>
              <a:t>Graphs</a:t>
            </a:r>
          </a:p>
          <a:p>
            <a:pPr defTabSz="457200">
              <a:lnSpc>
                <a:spcPct val="80000"/>
              </a:lnSpc>
            </a:pPr>
            <a:endParaRPr lang="en-US" sz="2200" dirty="0">
              <a:solidFill>
                <a:srgbClr val="000000"/>
              </a:solidFill>
              <a:latin typeface="Myriad Pro Bold Cond" charset="0"/>
              <a:ea typeface="ＭＳ Ｐゴシック" charset="0"/>
              <a:cs typeface="Myriad Pro Bold Cond" charset="0"/>
              <a:sym typeface="Myriad Pro Bold Cond" charset="0"/>
            </a:endParaRPr>
          </a:p>
          <a:p>
            <a:pPr defTabSz="457200">
              <a:lnSpc>
                <a:spcPct val="80000"/>
              </a:lnSpc>
            </a:pPr>
            <a:r>
              <a:rPr lang="en-US" sz="2200" dirty="0">
                <a:solidFill>
                  <a:srgbClr val="000000"/>
                </a:solidFill>
                <a:latin typeface="Myriad Pro Bold Cond" charset="0"/>
                <a:ea typeface="ＭＳ Ｐゴシック" charset="0"/>
                <a:cs typeface="Myriad Pro Bold Cond" charset="0"/>
                <a:sym typeface="Myriad Pro Bold Cond" charset="0"/>
              </a:rPr>
              <a:t>Media </a:t>
            </a:r>
            <a:r>
              <a:rPr lang="en-US" sz="2400" dirty="0">
                <a:solidFill>
                  <a:srgbClr val="000000"/>
                </a:solidFill>
                <a:latin typeface="Myriad Pro Bold Cond" charset="0"/>
                <a:ea typeface="ＭＳ Ｐゴシック" charset="0"/>
                <a:cs typeface="Myriad Pro Bold Cond" charset="0"/>
                <a:sym typeface="Myriad Pro Bold Cond" charset="0"/>
              </a:rPr>
              <a:t> </a:t>
            </a:r>
          </a:p>
        </p:txBody>
      </p:sp>
      <p:sp>
        <p:nvSpPr>
          <p:cNvPr id="29" name="Freeform 30"/>
          <p:cNvSpPr>
            <a:spLocks/>
          </p:cNvSpPr>
          <p:nvPr/>
        </p:nvSpPr>
        <p:spPr bwMode="auto">
          <a:xfrm>
            <a:off x="1835696" y="2060848"/>
            <a:ext cx="3742060" cy="1451497"/>
          </a:xfrm>
          <a:custGeom>
            <a:avLst/>
            <a:gdLst>
              <a:gd name="T0" fmla="*/ 21600 w 21600"/>
              <a:gd name="T1" fmla="*/ 1200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2000"/>
                </a:moveTo>
                <a:lnTo>
                  <a:pt x="21600" y="21600"/>
                </a:lnTo>
                <a:lnTo>
                  <a:pt x="0" y="21600"/>
                </a:lnTo>
                <a:lnTo>
                  <a:pt x="0" y="0"/>
                </a:lnTo>
              </a:path>
            </a:pathLst>
          </a:custGeom>
          <a:noFill/>
          <a:ln w="101600" cap="flat">
            <a:solidFill>
              <a:srgbClr val="D90B00"/>
            </a:solidFill>
            <a:prstDash val="solid"/>
            <a:miter lim="800000"/>
            <a:headEnd type="none" w="med" len="med"/>
            <a:tailEnd type="triangle" w="med" len="med"/>
          </a:ln>
          <a:effectLst>
            <a:outerShdw blurRad="76200" dist="38099" dir="2700000" algn="ctr" rotWithShape="0">
              <a:schemeClr val="bg2">
                <a:alpha val="75000"/>
              </a:schemeClr>
            </a:outerShdw>
          </a:effectLst>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nvGrpSpPr>
          <p:cNvPr id="30" name="Group 34"/>
          <p:cNvGrpSpPr>
            <a:grpSpLocks/>
          </p:cNvGrpSpPr>
          <p:nvPr/>
        </p:nvGrpSpPr>
        <p:grpSpPr bwMode="auto">
          <a:xfrm>
            <a:off x="2195737" y="2122489"/>
            <a:ext cx="3661420" cy="1090487"/>
            <a:chOff x="0" y="0"/>
            <a:chExt cx="4219" cy="1352"/>
          </a:xfrm>
        </p:grpSpPr>
        <p:sp>
          <p:nvSpPr>
            <p:cNvPr id="31" name="Rectangle 31"/>
            <p:cNvSpPr>
              <a:spLocks/>
            </p:cNvSpPr>
            <p:nvPr/>
          </p:nvSpPr>
          <p:spPr bwMode="auto">
            <a:xfrm>
              <a:off x="2987" y="880"/>
              <a:ext cx="1232" cy="184"/>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32" name="Freeform 32"/>
            <p:cNvSpPr>
              <a:spLocks/>
            </p:cNvSpPr>
            <p:nvPr/>
          </p:nvSpPr>
          <p:spPr bwMode="auto">
            <a:xfrm>
              <a:off x="0" y="0"/>
              <a:ext cx="3651" cy="1352"/>
            </a:xfrm>
            <a:custGeom>
              <a:avLst/>
              <a:gdLst>
                <a:gd name="T0" fmla="*/ 21600 w 21600"/>
                <a:gd name="T1" fmla="*/ 1533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5330"/>
                  </a:moveTo>
                  <a:lnTo>
                    <a:pt x="21600" y="21600"/>
                  </a:lnTo>
                  <a:lnTo>
                    <a:pt x="0" y="21600"/>
                  </a:lnTo>
                  <a:lnTo>
                    <a:pt x="0" y="0"/>
                  </a:lnTo>
                </a:path>
              </a:pathLst>
            </a:custGeom>
            <a:noFill/>
            <a:ln w="101600" cap="flat">
              <a:solidFill>
                <a:srgbClr val="D90B00"/>
              </a:solidFill>
              <a:prstDash val="solid"/>
              <a:miter lim="800000"/>
              <a:headEnd type="triangle" w="med" len="med"/>
              <a:tailEnd type="none" w="med" len="med"/>
            </a:ln>
            <a:effectLst>
              <a:outerShdw blurRad="76200" dist="38099" dir="2700000" algn="ctr" rotWithShape="0">
                <a:schemeClr val="bg2">
                  <a:alpha val="75000"/>
                </a:schemeClr>
              </a:outerShdw>
            </a:effectLst>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33" name="Rectangle 33"/>
            <p:cNvSpPr>
              <a:spLocks/>
            </p:cNvSpPr>
            <p:nvPr/>
          </p:nvSpPr>
          <p:spPr bwMode="auto">
            <a:xfrm>
              <a:off x="1245" y="1010"/>
              <a:ext cx="1528" cy="3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300" dirty="0">
                  <a:solidFill>
                    <a:srgbClr val="D90B00"/>
                  </a:solidFill>
                  <a:latin typeface="Myriad Pro Bold Cond" charset="0"/>
                  <a:ea typeface="ＭＳ Ｐゴシック" charset="0"/>
                  <a:cs typeface="Myriad Pro Bold Cond" charset="0"/>
                  <a:sym typeface="Myriad Pro Bold Cond" charset="0"/>
                </a:rPr>
                <a:t>Query</a:t>
              </a:r>
            </a:p>
          </p:txBody>
        </p:sp>
      </p:grpSp>
      <p:sp>
        <p:nvSpPr>
          <p:cNvPr id="34" name="Rectangle 35"/>
          <p:cNvSpPr>
            <a:spLocks/>
          </p:cNvSpPr>
          <p:nvPr/>
        </p:nvSpPr>
        <p:spPr bwMode="auto">
          <a:xfrm>
            <a:off x="3287142" y="3607047"/>
            <a:ext cx="1212850" cy="25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400" dirty="0">
                <a:solidFill>
                  <a:srgbClr val="D90B00"/>
                </a:solidFill>
                <a:latin typeface="Myriad Pro Bold Cond" charset="0"/>
                <a:ea typeface="ＭＳ Ｐゴシック" charset="0"/>
                <a:cs typeface="Myriad Pro Bold Cond" charset="0"/>
                <a:sym typeface="Myriad Pro Bold Cond" charset="0"/>
              </a:rPr>
              <a:t>Results</a:t>
            </a:r>
          </a:p>
        </p:txBody>
      </p:sp>
      <p:sp>
        <p:nvSpPr>
          <p:cNvPr id="35" name="Rounded Rectangle 34"/>
          <p:cNvSpPr>
            <a:spLocks noChangeArrowheads="1"/>
          </p:cNvSpPr>
          <p:nvPr/>
        </p:nvSpPr>
        <p:spPr bwMode="auto">
          <a:xfrm rot="5400000">
            <a:off x="6568243" y="1366158"/>
            <a:ext cx="2133601" cy="1650776"/>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defTabSz="457200"/>
            <a:endParaRPr lang="en-US">
              <a:solidFill>
                <a:srgbClr val="000000"/>
              </a:solidFill>
              <a:latin typeface="Myriad Pro Bold Cond"/>
              <a:ea typeface="ヒラギノ角ゴ ProN W6"/>
              <a:cs typeface="ヒラギノ角ゴ ProN W6"/>
            </a:endParaRPr>
          </a:p>
        </p:txBody>
      </p:sp>
      <p:sp>
        <p:nvSpPr>
          <p:cNvPr id="36" name="Text Box 17"/>
          <p:cNvSpPr txBox="1">
            <a:spLocks noChangeArrowheads="1"/>
          </p:cNvSpPr>
          <p:nvPr/>
        </p:nvSpPr>
        <p:spPr bwMode="auto">
          <a:xfrm>
            <a:off x="6957984" y="527451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Micro-architecture</a:t>
            </a:r>
          </a:p>
        </p:txBody>
      </p:sp>
      <p:sp>
        <p:nvSpPr>
          <p:cNvPr id="37" name="Text Box 18"/>
          <p:cNvSpPr txBox="1">
            <a:spLocks noChangeAspect="1" noChangeArrowheads="1"/>
          </p:cNvSpPr>
          <p:nvPr/>
        </p:nvSpPr>
        <p:spPr bwMode="auto">
          <a:xfrm>
            <a:off x="6957984" y="490304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SW/HW Interface</a:t>
            </a:r>
          </a:p>
        </p:txBody>
      </p:sp>
      <p:sp>
        <p:nvSpPr>
          <p:cNvPr id="38" name="Text Box 19"/>
          <p:cNvSpPr txBox="1">
            <a:spLocks noChangeAspect="1" noChangeArrowheads="1"/>
          </p:cNvSpPr>
          <p:nvPr/>
        </p:nvSpPr>
        <p:spPr bwMode="auto">
          <a:xfrm>
            <a:off x="6954809" y="423872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Program/Language</a:t>
            </a:r>
          </a:p>
        </p:txBody>
      </p:sp>
      <p:sp>
        <p:nvSpPr>
          <p:cNvPr id="39" name="Text Box 20"/>
          <p:cNvSpPr txBox="1">
            <a:spLocks noChangeAspect="1" noChangeArrowheads="1"/>
          </p:cNvSpPr>
          <p:nvPr/>
        </p:nvSpPr>
        <p:spPr bwMode="auto">
          <a:xfrm>
            <a:off x="6954809" y="386724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Algorithm</a:t>
            </a:r>
          </a:p>
        </p:txBody>
      </p:sp>
      <p:sp>
        <p:nvSpPr>
          <p:cNvPr id="40" name="Text Box 21"/>
          <p:cNvSpPr txBox="1">
            <a:spLocks noChangeAspect="1" noChangeArrowheads="1"/>
          </p:cNvSpPr>
          <p:nvPr/>
        </p:nvSpPr>
        <p:spPr bwMode="auto">
          <a:xfrm>
            <a:off x="6954809" y="350053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Problem</a:t>
            </a:r>
          </a:p>
        </p:txBody>
      </p:sp>
      <p:sp>
        <p:nvSpPr>
          <p:cNvPr id="41" name="Text Box 22"/>
          <p:cNvSpPr txBox="1">
            <a:spLocks noChangeAspect="1" noChangeArrowheads="1"/>
          </p:cNvSpPr>
          <p:nvPr/>
        </p:nvSpPr>
        <p:spPr bwMode="auto">
          <a:xfrm>
            <a:off x="6957984" y="5647580"/>
            <a:ext cx="2039938" cy="373063"/>
          </a:xfrm>
          <a:prstGeom prst="rect">
            <a:avLst/>
          </a:prstGeom>
          <a:solidFill>
            <a:srgbClr val="00FF00"/>
          </a:solidFill>
          <a:ln w="9525">
            <a:solidFill>
              <a:schemeClr val="tx1"/>
            </a:solidFill>
            <a:miter lim="800000"/>
            <a:headEnd/>
            <a:tailEnd/>
          </a:ln>
        </p:spPr>
        <p:txBody>
          <a:bodyPr wrap="none"/>
          <a:lstStyle/>
          <a:p>
            <a:pPr>
              <a:defRPr/>
            </a:pPr>
            <a:r>
              <a:rPr lang="en-US" sz="1750" dirty="0">
                <a:solidFill>
                  <a:srgbClr val="000000"/>
                </a:solidFill>
                <a:cs typeface="Arial" charset="0"/>
              </a:rPr>
              <a:t>Logic</a:t>
            </a:r>
          </a:p>
          <a:p>
            <a:pPr>
              <a:defRPr/>
            </a:pPr>
            <a:endParaRPr lang="en-US" sz="1750" dirty="0">
              <a:solidFill>
                <a:srgbClr val="000000"/>
              </a:solidFill>
              <a:cs typeface="Arial" charset="0"/>
            </a:endParaRPr>
          </a:p>
        </p:txBody>
      </p:sp>
      <p:sp>
        <p:nvSpPr>
          <p:cNvPr id="42" name="Text Box 23"/>
          <p:cNvSpPr txBox="1">
            <a:spLocks noChangeAspect="1" noChangeArrowheads="1"/>
          </p:cNvSpPr>
          <p:nvPr/>
        </p:nvSpPr>
        <p:spPr bwMode="auto">
          <a:xfrm>
            <a:off x="6957984" y="601905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Devices</a:t>
            </a:r>
          </a:p>
        </p:txBody>
      </p:sp>
      <p:sp>
        <p:nvSpPr>
          <p:cNvPr id="43" name="Text Box 24"/>
          <p:cNvSpPr txBox="1">
            <a:spLocks noChangeAspect="1" noChangeArrowheads="1"/>
          </p:cNvSpPr>
          <p:nvPr/>
        </p:nvSpPr>
        <p:spPr bwMode="auto">
          <a:xfrm>
            <a:off x="6957984" y="458065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System Software</a:t>
            </a:r>
          </a:p>
        </p:txBody>
      </p:sp>
      <p:sp>
        <p:nvSpPr>
          <p:cNvPr id="44" name="Text Box 23"/>
          <p:cNvSpPr txBox="1">
            <a:spLocks noChangeAspect="1" noChangeArrowheads="1"/>
          </p:cNvSpPr>
          <p:nvPr/>
        </p:nvSpPr>
        <p:spPr bwMode="auto">
          <a:xfrm>
            <a:off x="6959572" y="637465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Electrons</a:t>
            </a:r>
          </a:p>
        </p:txBody>
      </p:sp>
      <p:sp>
        <p:nvSpPr>
          <p:cNvPr id="45" name="Rounded Rectangle 44"/>
          <p:cNvSpPr>
            <a:spLocks noChangeArrowheads="1"/>
          </p:cNvSpPr>
          <p:nvPr/>
        </p:nvSpPr>
        <p:spPr bwMode="auto">
          <a:xfrm rot="5400000">
            <a:off x="6849380" y="397771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solidFill>
                <a:srgbClr val="0000FF"/>
              </a:solidFill>
            </a:endParaRPr>
          </a:p>
        </p:txBody>
      </p:sp>
    </p:spTree>
    <p:extLst>
      <p:ext uri="{BB962C8B-B14F-4D97-AF65-F5344CB8AC3E}">
        <p14:creationId xmlns:p14="http://schemas.microsoft.com/office/powerpoint/2010/main" val="2346764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9"/>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499"/>
                                          </p:stCondLst>
                                        </p:cTn>
                                        <p:tgtEl>
                                          <p:spTgt spid="3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40"/>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9"/>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4" grpId="0" autoUpdateAnimBg="0"/>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endParaRPr lang="en-US" dirty="0">
              <a:solidFill>
                <a:srgbClr val="FF0000"/>
              </a:solidFill>
            </a:endParaRPr>
          </a:p>
          <a:p>
            <a:r>
              <a:rPr lang="en-US" dirty="0">
                <a:solidFill>
                  <a:srgbClr val="FF0000"/>
                </a:solidFill>
              </a:rPr>
              <a:t>Pull from Systems and Applications</a:t>
            </a:r>
          </a:p>
          <a:p>
            <a:pPr lvl="1"/>
            <a:r>
              <a:rPr lang="en-US" dirty="0">
                <a:solidFill>
                  <a:srgbClr val="0000FF"/>
                </a:solidFill>
              </a:rPr>
              <a:t>Data access is a major system and application bottleneck</a:t>
            </a:r>
          </a:p>
          <a:p>
            <a:pPr lvl="1"/>
            <a:r>
              <a:rPr lang="en-US" dirty="0">
                <a:solidFill>
                  <a:srgbClr val="0000FF"/>
                </a:solidFill>
              </a:rPr>
              <a:t>Systems are energy limited</a:t>
            </a:r>
          </a:p>
          <a:p>
            <a:pPr lvl="1"/>
            <a:r>
              <a:rPr lang="en-US" dirty="0">
                <a:solidFill>
                  <a:srgbClr val="0000FF"/>
                </a:solidFill>
              </a:rPr>
              <a:t>Data movement much more energy-hungry than computation</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100</a:t>
            </a:fld>
            <a:endParaRPr lang="en-US" altLang="en-US">
              <a:solidFill>
                <a:srgbClr val="000000"/>
              </a:solidFill>
            </a:endParaRPr>
          </a:p>
        </p:txBody>
      </p:sp>
      <p:pic>
        <p:nvPicPr>
          <p:cNvPr id="5" name="Picture 4"/>
          <p:cNvPicPr>
            <a:picLocks noChangeAspect="1"/>
          </p:cNvPicPr>
          <p:nvPr/>
        </p:nvPicPr>
        <p:blipFill>
          <a:blip r:embed="rId2"/>
          <a:stretch>
            <a:fillRect/>
          </a:stretch>
        </p:blipFill>
        <p:spPr>
          <a:xfrm>
            <a:off x="107504" y="1394054"/>
            <a:ext cx="7772400" cy="1422400"/>
          </a:xfrm>
          <a:prstGeom prst="rect">
            <a:avLst/>
          </a:prstGeom>
        </p:spPr>
      </p:pic>
      <p:pic>
        <p:nvPicPr>
          <p:cNvPr id="6"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712" y="1250038"/>
            <a:ext cx="5040560" cy="3619122"/>
          </a:xfrm>
          <a:prstGeom prst="rect">
            <a:avLst/>
          </a:prstGeom>
          <a:noFill/>
          <a:extLst>
            <a:ext uri="{909E8E84-426E-40dd-AFC4-6F175D3DCCD1}">
              <a14:hiddenFill xmlns="" xmlns:a14="http://schemas.microsoft.com/office/drawing/2010/main">
                <a:solidFill>
                  <a:srgbClr val="FFFFFF"/>
                </a:solidFill>
              </a14:hiddenFill>
            </a:ext>
          </a:extLst>
        </p:spPr>
      </p:pic>
      <p:pic>
        <p:nvPicPr>
          <p:cNvPr id="7" name="Picture 6"/>
          <p:cNvPicPr>
            <a:picLocks noChangeAspect="1"/>
          </p:cNvPicPr>
          <p:nvPr/>
        </p:nvPicPr>
        <p:blipFill>
          <a:blip r:embed="rId4"/>
          <a:stretch>
            <a:fillRect/>
          </a:stretch>
        </p:blipFill>
        <p:spPr>
          <a:xfrm>
            <a:off x="6948264" y="1178030"/>
            <a:ext cx="1689100" cy="2451100"/>
          </a:xfrm>
          <a:prstGeom prst="rect">
            <a:avLst/>
          </a:prstGeom>
        </p:spPr>
      </p:pic>
      <p:sp>
        <p:nvSpPr>
          <p:cNvPr id="9" name="TextBox 8"/>
          <p:cNvSpPr txBox="1"/>
          <p:nvPr/>
        </p:nvSpPr>
        <p:spPr>
          <a:xfrm>
            <a:off x="7343567" y="1304704"/>
            <a:ext cx="1692929" cy="307777"/>
          </a:xfrm>
          <a:prstGeom prst="rect">
            <a:avLst/>
          </a:prstGeom>
          <a:noFill/>
        </p:spPr>
        <p:txBody>
          <a:bodyPr wrap="none" rtlCol="0">
            <a:spAutoFit/>
          </a:bodyPr>
          <a:lstStyle/>
          <a:p>
            <a:r>
              <a:rPr lang="en-US" sz="1400" dirty="0">
                <a:solidFill>
                  <a:srgbClr val="FFFFFF"/>
                </a:solidFill>
              </a:rPr>
              <a:t>Dally, </a:t>
            </a:r>
            <a:r>
              <a:rPr lang="en-US" sz="1400" dirty="0" err="1">
                <a:solidFill>
                  <a:srgbClr val="FFFFFF"/>
                </a:solidFill>
              </a:rPr>
              <a:t>HiPEAC</a:t>
            </a:r>
            <a:r>
              <a:rPr lang="en-US" sz="1400" dirty="0">
                <a:solidFill>
                  <a:srgbClr val="FFFFFF"/>
                </a:solidFill>
              </a:rPr>
              <a:t> 2015</a:t>
            </a:r>
          </a:p>
        </p:txBody>
      </p:sp>
    </p:spTree>
    <p:extLst>
      <p:ext uri="{BB962C8B-B14F-4D97-AF65-F5344CB8AC3E}">
        <p14:creationId xmlns:p14="http://schemas.microsoft.com/office/powerpoint/2010/main" val="13997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nodeType="clickEffect">
                                  <p:stCondLst>
                                    <p:cond delay="0"/>
                                  </p:stCondLst>
                                  <p:childTnLst>
                                    <p:set>
                                      <p:cBhvr>
                                        <p:cTn id="28" dur="1" fill="hold">
                                          <p:stCondLst>
                                            <p:cond delay="0"/>
                                          </p:stCondLst>
                                        </p:cTn>
                                        <p:tgtEl>
                                          <p:spTgt spid="5"/>
                                        </p:tgtEl>
                                        <p:attrNameLst>
                                          <p:attrName>style.visibility</p:attrName>
                                        </p:attrNameLst>
                                      </p:cBhvr>
                                      <p:to>
                                        <p:strVal val="hidden"/>
                                      </p:to>
                                    </p:set>
                                  </p:childTnLst>
                                </p:cTn>
                              </p:par>
                              <p:par>
                                <p:cTn id="29" presetID="1" presetClass="exit" presetSubtype="0" fill="hold" nodeType="withEffect">
                                  <p:stCondLst>
                                    <p:cond delay="0"/>
                                  </p:stCondLst>
                                  <p:childTnLst>
                                    <p:set>
                                      <p:cBhvr>
                                        <p:cTn id="30" dur="1" fill="hold">
                                          <p:stCondLst>
                                            <p:cond delay="0"/>
                                          </p:stCondLst>
                                        </p:cTn>
                                        <p:tgtEl>
                                          <p:spTgt spid="6"/>
                                        </p:tgtEl>
                                        <p:attrNameLst>
                                          <p:attrName>style.visibility</p:attrName>
                                        </p:attrNameLst>
                                      </p:cBhvr>
                                      <p:to>
                                        <p:strVal val="hidden"/>
                                      </p:to>
                                    </p:set>
                                  </p:childTnLst>
                                </p:cTn>
                              </p:par>
                              <p:par>
                                <p:cTn id="31" presetID="1" presetClass="exit" presetSubtype="0" fill="hold" nodeType="withEffect">
                                  <p:stCondLst>
                                    <p:cond delay="0"/>
                                  </p:stCondLst>
                                  <p:childTnLst>
                                    <p:set>
                                      <p:cBhvr>
                                        <p:cTn id="32" dur="1" fill="hold">
                                          <p:stCondLst>
                                            <p:cond delay="0"/>
                                          </p:stCondLst>
                                        </p:cTn>
                                        <p:tgtEl>
                                          <p:spTgt spid="7"/>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3">
                                            <p:txEl>
                                              <p:pRg st="10" end="10"/>
                                            </p:txEl>
                                          </p:spTgt>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a:solidFill>
                  <a:srgbClr val="000000"/>
                </a:solidFill>
                <a:latin typeface="Tahoma" charset="0"/>
                <a:ea typeface="ＭＳ Ｐゴシック" charset="0"/>
                <a:cs typeface="ＭＳ Ｐゴシック" charset="0"/>
              </a:rPr>
              <a:t>Major Trends Affecting Main Memory</a:t>
            </a:r>
          </a:p>
          <a:p>
            <a:pPr eaLnBrk="1" hangingPunct="1"/>
            <a:r>
              <a:rPr lang="en-US" dirty="0">
                <a:latin typeface="Tahoma" charset="0"/>
                <a:ea typeface="ＭＳ Ｐゴシック" charset="0"/>
                <a:cs typeface="ＭＳ Ｐゴシック" charset="0"/>
              </a:rPr>
              <a:t>The Need for Intelligent Memory Controllers</a:t>
            </a:r>
          </a:p>
          <a:p>
            <a:pPr lvl="1" eaLnBrk="1" hangingPunct="1"/>
            <a:r>
              <a:rPr lang="en-US" dirty="0">
                <a:latin typeface="Tahoma" charset="0"/>
                <a:ea typeface="ＭＳ Ｐゴシック" charset="0"/>
                <a:cs typeface="ＭＳ Ｐゴシック" charset="0"/>
              </a:rPr>
              <a:t>Bottom Up: Push from Circuits and Devices</a:t>
            </a:r>
          </a:p>
          <a:p>
            <a:pPr lvl="1" eaLnBrk="1" hangingPunct="1"/>
            <a:r>
              <a:rPr lang="en-US" dirty="0">
                <a:latin typeface="Tahoma" charset="0"/>
                <a:ea typeface="ＭＳ Ｐゴシック" charset="0"/>
                <a:cs typeface="ＭＳ Ｐゴシック" charset="0"/>
              </a:rPr>
              <a:t>Top Down: Pull from Systems and Applications </a:t>
            </a:r>
          </a:p>
          <a:p>
            <a:pPr eaLnBrk="1" hangingPunct="1"/>
            <a:r>
              <a:rPr lang="en-US" dirty="0">
                <a:solidFill>
                  <a:srgbClr val="0000FF"/>
                </a:solidFill>
                <a:latin typeface="Tahoma" charset="0"/>
                <a:ea typeface="ＭＳ Ｐゴシック" charset="0"/>
                <a:cs typeface="ＭＳ Ｐゴシック" charset="0"/>
              </a:rPr>
              <a:t>Processing in Memory: Two Directions</a:t>
            </a:r>
          </a:p>
          <a:p>
            <a:pPr lvl="1" eaLnBrk="1" hangingPunct="1"/>
            <a:r>
              <a:rPr lang="en-US" dirty="0">
                <a:solidFill>
                  <a:srgbClr val="0000FF"/>
                </a:solidFill>
                <a:latin typeface="Tahoma" charset="0"/>
                <a:ea typeface="ＭＳ Ｐゴシック" charset="0"/>
                <a:cs typeface="ＭＳ Ｐゴシック" charset="0"/>
              </a:rPr>
              <a:t>Minimally Changing Memory Chips</a:t>
            </a:r>
          </a:p>
          <a:p>
            <a:pPr lvl="1" eaLnBrk="1" hangingPunct="1"/>
            <a:r>
              <a:rPr lang="en-US" dirty="0">
                <a:latin typeface="Tahoma" charset="0"/>
                <a:ea typeface="ＭＳ Ｐゴシック" charset="0"/>
                <a:cs typeface="ＭＳ Ｐゴシック" charset="0"/>
              </a:rPr>
              <a:t>Exploiting 3D-Stacked Memory</a:t>
            </a:r>
          </a:p>
          <a:p>
            <a:pPr eaLnBrk="1" hangingPunct="1"/>
            <a:r>
              <a:rPr lang="en-US" dirty="0">
                <a:latin typeface="Tahoma" charset="0"/>
                <a:ea typeface="ＭＳ Ｐゴシック" charset="0"/>
                <a:cs typeface="ＭＳ Ｐゴシック" charset="0"/>
              </a:rPr>
              <a:t>How to Enable Adoption of Processing in Memory</a:t>
            </a:r>
          </a:p>
          <a:p>
            <a:pPr eaLnBrk="1" hangingPunct="1"/>
            <a:r>
              <a:rPr lang="en-US" dirty="0">
                <a:latin typeface="Tahoma" charset="0"/>
                <a:ea typeface="ＭＳ Ｐゴシック" charset="0"/>
                <a:cs typeface="ＭＳ Ｐゴシック" charset="0"/>
              </a:rPr>
              <a:t>Conclusion</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101</a:t>
            </a:fld>
            <a:endParaRPr lang="en-US" sz="1600">
              <a:solidFill>
                <a:srgbClr val="000000"/>
              </a:solidFill>
              <a:latin typeface="Garamond" charset="0"/>
            </a:endParaRPr>
          </a:p>
        </p:txBody>
      </p:sp>
    </p:spTree>
    <p:extLst>
      <p:ext uri="{BB962C8B-B14F-4D97-AF65-F5344CB8AC3E}">
        <p14:creationId xmlns:p14="http://schemas.microsoft.com/office/powerpoint/2010/main" val="200870898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solidFill>
                  <a:srgbClr val="0000FF"/>
                </a:solidFill>
              </a:rPr>
              <a:t>1. Minimally changing memory chips</a:t>
            </a:r>
          </a:p>
          <a:p>
            <a:pPr algn="l"/>
            <a:r>
              <a:rPr lang="en-US" sz="3600" dirty="0"/>
              <a:t>2. Exploiting 3D-stacked memory</a:t>
            </a:r>
          </a:p>
        </p:txBody>
      </p:sp>
      <p:sp>
        <p:nvSpPr>
          <p:cNvPr id="4" name="Slide Number Placeholder 3"/>
          <p:cNvSpPr>
            <a:spLocks noGrp="1"/>
          </p:cNvSpPr>
          <p:nvPr>
            <p:ph type="sldNum" sz="quarter" idx="12"/>
          </p:nvPr>
        </p:nvSpPr>
        <p:spPr/>
        <p:txBody>
          <a:bodyPr/>
          <a:lstStyle/>
          <a:p>
            <a:fld id="{EF0CAD05-5F98-C240-A41D-E171A6304933}" type="slidenum">
              <a:rPr lang="en-US" smtClean="0"/>
              <a:pPr/>
              <a:t>102</a:t>
            </a:fld>
            <a:endParaRPr lang="en-US"/>
          </a:p>
        </p:txBody>
      </p:sp>
    </p:spTree>
    <p:extLst>
      <p:ext uri="{BB962C8B-B14F-4D97-AF65-F5344CB8AC3E}">
        <p14:creationId xmlns:p14="http://schemas.microsoft.com/office/powerpoint/2010/main" val="129130340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Approach 1: Minimally Changing DRAM</a:t>
            </a:r>
          </a:p>
        </p:txBody>
      </p:sp>
      <p:sp>
        <p:nvSpPr>
          <p:cNvPr id="3" name="Content Placeholder 2"/>
          <p:cNvSpPr>
            <a:spLocks noGrp="1"/>
          </p:cNvSpPr>
          <p:nvPr>
            <p:ph idx="1"/>
          </p:nvPr>
        </p:nvSpPr>
        <p:spPr>
          <a:xfrm>
            <a:off x="0" y="969640"/>
            <a:ext cx="9144000" cy="5123656"/>
          </a:xfrm>
        </p:spPr>
        <p:txBody>
          <a:bodyPr/>
          <a:lstStyle/>
          <a:p>
            <a:r>
              <a:rPr lang="en-US" dirty="0"/>
              <a:t>DRAM has great capability to perform </a:t>
            </a:r>
            <a:r>
              <a:rPr lang="en-US" dirty="0">
                <a:solidFill>
                  <a:srgbClr val="0000FF"/>
                </a:solidFill>
              </a:rPr>
              <a:t>bulk data movement and computation </a:t>
            </a:r>
            <a:r>
              <a:rPr lang="en-US" dirty="0"/>
              <a:t>internally with small changes</a:t>
            </a:r>
          </a:p>
          <a:p>
            <a:pPr lvl="1"/>
            <a:r>
              <a:rPr lang="en-US" dirty="0"/>
              <a:t>Can </a:t>
            </a:r>
            <a:r>
              <a:rPr lang="en-US" dirty="0">
                <a:solidFill>
                  <a:srgbClr val="FF0000"/>
                </a:solidFill>
              </a:rPr>
              <a:t>exploit internal connectivity </a:t>
            </a:r>
            <a:r>
              <a:rPr lang="en-US" dirty="0"/>
              <a:t>to move data</a:t>
            </a:r>
          </a:p>
          <a:p>
            <a:pPr lvl="1"/>
            <a:r>
              <a:rPr lang="en-US" dirty="0"/>
              <a:t>Can </a:t>
            </a:r>
            <a:r>
              <a:rPr lang="en-US" dirty="0">
                <a:solidFill>
                  <a:srgbClr val="FF0000"/>
                </a:solidFill>
              </a:rPr>
              <a:t>exploit analog computation capability</a:t>
            </a:r>
          </a:p>
          <a:p>
            <a:pPr lvl="1"/>
            <a:r>
              <a:rPr lang="en-US" dirty="0"/>
              <a:t>…</a:t>
            </a:r>
          </a:p>
          <a:p>
            <a:pPr lvl="1"/>
            <a:endParaRPr lang="en-US" dirty="0"/>
          </a:p>
          <a:p>
            <a:r>
              <a:rPr lang="en-US" dirty="0"/>
              <a:t>Examples: </a:t>
            </a:r>
            <a:r>
              <a:rPr lang="en-US" dirty="0" err="1"/>
              <a:t>RowClone</a:t>
            </a:r>
            <a:r>
              <a:rPr lang="en-US" dirty="0"/>
              <a:t>, In-DRAM AND/OR, Gather/Scatter DRAM</a:t>
            </a:r>
          </a:p>
          <a:p>
            <a:pPr lvl="1"/>
            <a:r>
              <a:rPr lang="en-US" altLang="ja-JP" sz="1800" dirty="0">
                <a:solidFill>
                  <a:srgbClr val="0000FF"/>
                </a:solidFill>
                <a:latin typeface="Tahoma" charset="0"/>
                <a:ea typeface="ＭＳ Ｐゴシック"/>
                <a:hlinkClick r:id="rId2"/>
              </a:rPr>
              <a:t>RowClone: Fast and Efficient In-DRAM Copy and Initialization of Bulk Data</a:t>
            </a:r>
            <a:r>
              <a:rPr lang="en-US" altLang="ja-JP" sz="1800" dirty="0">
                <a:solidFill>
                  <a:srgbClr val="000000"/>
                </a:solidFill>
                <a:latin typeface="Tahoma" charset="0"/>
                <a:ea typeface="ＭＳ Ｐゴシック"/>
              </a:rPr>
              <a:t> (</a:t>
            </a:r>
            <a:r>
              <a:rPr lang="en-US" altLang="ja-JP" sz="1800" dirty="0">
                <a:solidFill>
                  <a:srgbClr val="0000FF"/>
                </a:solidFill>
                <a:latin typeface="Tahoma" charset="0"/>
                <a:ea typeface="ＭＳ Ｐゴシック"/>
              </a:rPr>
              <a:t>Seshadri et al., MICRO 2013</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solidFill>
                  <a:srgbClr val="0000FF"/>
                </a:solidFill>
                <a:hlinkClick r:id="rId3"/>
              </a:rPr>
              <a:t>Fast Bulk Bitwise AND and OR in DRAM</a:t>
            </a:r>
            <a:r>
              <a:rPr lang="en-US" sz="1800" dirty="0"/>
              <a:t> (</a:t>
            </a:r>
            <a:r>
              <a:rPr lang="en-US" sz="1800" dirty="0">
                <a:solidFill>
                  <a:srgbClr val="0000FF"/>
                </a:solidFill>
              </a:rPr>
              <a:t>Seshadri et al., IEEE CAL 2015</a:t>
            </a:r>
            <a:r>
              <a:rPr lang="en-US" sz="1800" dirty="0"/>
              <a:t>)</a:t>
            </a:r>
          </a:p>
          <a:p>
            <a:pPr lvl="1"/>
            <a:r>
              <a:rPr lang="en-US" sz="1800" dirty="0">
                <a:hlinkClick r:id="rId4"/>
              </a:rPr>
              <a:t>Gather-Scatter DRAM: In-DRAM Address Translation to Improve the Spatial Locality of Non-unit Strided Accesses</a:t>
            </a:r>
            <a:r>
              <a:rPr lang="en-US" sz="1800" dirty="0"/>
              <a:t> </a:t>
            </a:r>
            <a:r>
              <a:rPr lang="en-US" altLang="ja-JP" sz="1800" dirty="0">
                <a:solidFill>
                  <a:srgbClr val="000000"/>
                </a:solidFill>
                <a:latin typeface="Tahoma" charset="0"/>
                <a:ea typeface="ＭＳ Ｐゴシック"/>
              </a:rPr>
              <a:t>(</a:t>
            </a:r>
            <a:r>
              <a:rPr lang="en-US" altLang="ja-JP" sz="1800" dirty="0" err="1">
                <a:solidFill>
                  <a:srgbClr val="0000FF"/>
                </a:solidFill>
                <a:latin typeface="Tahoma" charset="0"/>
                <a:ea typeface="ＭＳ Ｐゴシック"/>
              </a:rPr>
              <a:t>Seshadri</a:t>
            </a:r>
            <a:r>
              <a:rPr lang="en-US" altLang="ja-JP" sz="1800" dirty="0">
                <a:solidFill>
                  <a:srgbClr val="0000FF"/>
                </a:solidFill>
                <a:latin typeface="Tahoma" charset="0"/>
                <a:ea typeface="ＭＳ Ｐゴシック"/>
              </a:rPr>
              <a:t> et al., MICRO 2015</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hlinkClick r:id="rId5"/>
              </a:rPr>
              <a:t>"Ambit: In-Memory Accelerator for Bulk Bitwise Operations Using Commodity DRAM Technology”</a:t>
            </a:r>
            <a:r>
              <a:rPr lang="en-US" sz="1800" dirty="0"/>
              <a:t> </a:t>
            </a:r>
            <a:r>
              <a:rPr lang="en-US" altLang="ja-JP" sz="1800" dirty="0">
                <a:solidFill>
                  <a:srgbClr val="000000"/>
                </a:solidFill>
                <a:latin typeface="Tahoma" charset="0"/>
                <a:ea typeface="ＭＳ Ｐゴシック"/>
              </a:rPr>
              <a:t>(</a:t>
            </a:r>
            <a:r>
              <a:rPr lang="en-US" altLang="ja-JP" sz="1800" dirty="0">
                <a:solidFill>
                  <a:srgbClr val="0000FF"/>
                </a:solidFill>
                <a:latin typeface="Tahoma" charset="0"/>
                <a:ea typeface="ＭＳ Ｐゴシック"/>
              </a:rPr>
              <a:t>Seshadri et al., MICRO 2017</a:t>
            </a:r>
            <a:r>
              <a:rPr lang="en-US" altLang="ja-JP" sz="1800" dirty="0">
                <a:solidFill>
                  <a:srgbClr val="000000"/>
                </a:solidFill>
                <a:latin typeface="Tahoma" charset="0"/>
                <a:ea typeface="ＭＳ Ｐゴシック"/>
              </a:rPr>
              <a:t>)</a:t>
            </a:r>
            <a:endParaRPr lang="en-US" sz="1800" dirty="0">
              <a:solidFill>
                <a:srgbClr val="000000"/>
              </a:solidFill>
            </a:endParaRPr>
          </a:p>
          <a:p>
            <a:pPr lvl="1"/>
            <a:endParaRPr lang="en-US" sz="1800" dirty="0"/>
          </a:p>
          <a:p>
            <a:pPr lvl="1"/>
            <a:endParaRPr lang="en-US" dirty="0"/>
          </a:p>
          <a:p>
            <a:pPr lvl="2"/>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103</a:t>
            </a:fld>
            <a:endParaRPr lang="en-US" altLang="en-US" dirty="0">
              <a:solidFill>
                <a:srgbClr val="000000"/>
              </a:solidFill>
            </a:endParaRPr>
          </a:p>
        </p:txBody>
      </p:sp>
    </p:spTree>
    <p:extLst>
      <p:ext uri="{BB962C8B-B14F-4D97-AF65-F5344CB8AC3E}">
        <p14:creationId xmlns:p14="http://schemas.microsoft.com/office/powerpoint/2010/main" val="1700730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520" y="152400"/>
            <a:ext cx="9144000" cy="1066800"/>
          </a:xfrm>
        </p:spPr>
        <p:txBody>
          <a:bodyPr/>
          <a:lstStyle/>
          <a:p>
            <a:r>
              <a:rPr lang="en-US" dirty="0"/>
              <a:t>Starting Simple: Data Copy and Initialization</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104</a:t>
            </a:fld>
            <a:endParaRPr lang="en-US" altLang="en-US">
              <a:solidFill>
                <a:srgbClr val="000000"/>
              </a:solidFill>
            </a:endParaRPr>
          </a:p>
        </p:txBody>
      </p:sp>
      <p:grpSp>
        <p:nvGrpSpPr>
          <p:cNvPr id="32" name="Group 31"/>
          <p:cNvGrpSpPr/>
          <p:nvPr/>
        </p:nvGrpSpPr>
        <p:grpSpPr>
          <a:xfrm>
            <a:off x="539552" y="1772816"/>
            <a:ext cx="1613800" cy="1828800"/>
            <a:chOff x="914400" y="1828800"/>
            <a:chExt cx="1613800" cy="1828800"/>
          </a:xfrm>
        </p:grpSpPr>
        <p:sp>
          <p:nvSpPr>
            <p:cNvPr id="33" name="Wave 32"/>
            <p:cNvSpPr/>
            <p:nvPr/>
          </p:nvSpPr>
          <p:spPr>
            <a:xfrm rot="5400000">
              <a:off x="876300" y="18669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algn="ctr">
                <a:defRPr/>
              </a:pPr>
              <a:endParaRPr lang="en-US" kern="0">
                <a:solidFill>
                  <a:sysClr val="window" lastClr="FFFFFF"/>
                </a:solidFill>
                <a:latin typeface="Corbel"/>
              </a:endParaRPr>
            </a:p>
          </p:txBody>
        </p:sp>
        <p:sp>
          <p:nvSpPr>
            <p:cNvPr id="34" name="Wave 33"/>
            <p:cNvSpPr/>
            <p:nvPr/>
          </p:nvSpPr>
          <p:spPr>
            <a:xfrm rot="5400000">
              <a:off x="1333500" y="20955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algn="ctr">
                <a:defRPr/>
              </a:pPr>
              <a:endParaRPr lang="en-US" kern="0">
                <a:solidFill>
                  <a:sysClr val="window" lastClr="FFFFFF"/>
                </a:solidFill>
                <a:latin typeface="Corbel"/>
              </a:endParaRPr>
            </a:p>
          </p:txBody>
        </p:sp>
        <p:sp>
          <p:nvSpPr>
            <p:cNvPr id="35" name="TextBox 34"/>
            <p:cNvSpPr txBox="1"/>
            <p:nvPr/>
          </p:nvSpPr>
          <p:spPr>
            <a:xfrm>
              <a:off x="990600" y="3072825"/>
              <a:ext cx="1537600" cy="584775"/>
            </a:xfrm>
            <a:prstGeom prst="rect">
              <a:avLst/>
            </a:prstGeom>
            <a:noFill/>
          </p:spPr>
          <p:txBody>
            <a:bodyPr wrap="none" rtlCol="0">
              <a:spAutoFit/>
            </a:bodyPr>
            <a:lstStyle/>
            <a:p>
              <a:pPr>
                <a:defRPr/>
              </a:pPr>
              <a:r>
                <a:rPr lang="en-US" sz="3200" b="1" kern="0" dirty="0">
                  <a:solidFill>
                    <a:srgbClr val="262626">
                      <a:lumMod val="95000"/>
                      <a:lumOff val="5000"/>
                    </a:srgbClr>
                  </a:solidFill>
                </a:rPr>
                <a:t>Forking</a:t>
              </a:r>
            </a:p>
          </p:txBody>
        </p:sp>
      </p:grpSp>
      <p:grpSp>
        <p:nvGrpSpPr>
          <p:cNvPr id="36" name="Group 35"/>
          <p:cNvGrpSpPr/>
          <p:nvPr/>
        </p:nvGrpSpPr>
        <p:grpSpPr>
          <a:xfrm>
            <a:off x="2627784" y="1556792"/>
            <a:ext cx="3324949" cy="2234863"/>
            <a:chOff x="2752707" y="1853625"/>
            <a:chExt cx="3324949" cy="2234863"/>
          </a:xfrm>
        </p:grpSpPr>
        <p:sp>
          <p:nvSpPr>
            <p:cNvPr id="37" name="Rounded Rectangle 36"/>
            <p:cNvSpPr/>
            <p:nvPr/>
          </p:nvSpPr>
          <p:spPr>
            <a:xfrm>
              <a:off x="3962400" y="1853625"/>
              <a:ext cx="914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algn="ctr">
                <a:defRPr/>
              </a:pPr>
              <a:r>
                <a:rPr lang="en-US" kern="0" dirty="0">
                  <a:solidFill>
                    <a:sysClr val="window" lastClr="FFFFFF"/>
                  </a:solidFill>
                  <a:latin typeface="Arial" pitchFamily="34" charset="0"/>
                  <a:cs typeface="Arial" pitchFamily="34" charset="0"/>
                </a:rPr>
                <a:t>000000000000000</a:t>
              </a:r>
            </a:p>
          </p:txBody>
        </p:sp>
        <p:sp>
          <p:nvSpPr>
            <p:cNvPr id="38" name="TextBox 37"/>
            <p:cNvSpPr txBox="1"/>
            <p:nvPr/>
          </p:nvSpPr>
          <p:spPr>
            <a:xfrm>
              <a:off x="2752707" y="3072825"/>
              <a:ext cx="3324949" cy="1015663"/>
            </a:xfrm>
            <a:prstGeom prst="rect">
              <a:avLst/>
            </a:prstGeom>
            <a:noFill/>
          </p:spPr>
          <p:txBody>
            <a:bodyPr wrap="none" rtlCol="0">
              <a:spAutoFit/>
            </a:bodyPr>
            <a:lstStyle/>
            <a:p>
              <a:pPr algn="ctr">
                <a:defRPr/>
              </a:pPr>
              <a:r>
                <a:rPr lang="en-US" sz="3200" b="1" kern="0" dirty="0">
                  <a:solidFill>
                    <a:srgbClr val="262626">
                      <a:lumMod val="95000"/>
                      <a:lumOff val="5000"/>
                    </a:srgbClr>
                  </a:solidFill>
                </a:rPr>
                <a:t>Zero initialization</a:t>
              </a:r>
              <a:endParaRPr lang="en-US" sz="2800" kern="0" dirty="0">
                <a:solidFill>
                  <a:srgbClr val="262626">
                    <a:lumMod val="95000"/>
                    <a:lumOff val="5000"/>
                  </a:srgbClr>
                </a:solidFill>
              </a:endParaRPr>
            </a:p>
            <a:p>
              <a:pPr algn="ctr">
                <a:defRPr/>
              </a:pPr>
              <a:r>
                <a:rPr lang="en-US" sz="2800" b="1" kern="0" dirty="0">
                  <a:solidFill>
                    <a:srgbClr val="262626">
                      <a:lumMod val="95000"/>
                      <a:lumOff val="5000"/>
                    </a:srgbClr>
                  </a:solidFill>
                </a:rPr>
                <a:t>(e.g., security)</a:t>
              </a:r>
              <a:endParaRPr lang="en-US" sz="3200" b="1" kern="0" dirty="0">
                <a:solidFill>
                  <a:srgbClr val="262626">
                    <a:lumMod val="95000"/>
                    <a:lumOff val="5000"/>
                  </a:srgbClr>
                </a:solidFill>
              </a:endParaRPr>
            </a:p>
          </p:txBody>
        </p:sp>
      </p:grpSp>
      <p:grpSp>
        <p:nvGrpSpPr>
          <p:cNvPr id="39" name="Group 38"/>
          <p:cNvGrpSpPr/>
          <p:nvPr/>
        </p:nvGrpSpPr>
        <p:grpSpPr>
          <a:xfrm>
            <a:off x="457200" y="4038600"/>
            <a:ext cx="2669320" cy="2245043"/>
            <a:chOff x="720979" y="4038600"/>
            <a:chExt cx="2669320" cy="2245043"/>
          </a:xfrm>
        </p:grpSpPr>
        <p:pic>
          <p:nvPicPr>
            <p:cNvPr id="40" name="Picture 39" descr="computer.png"/>
            <p:cNvPicPr>
              <a:picLocks noChangeAspect="1"/>
            </p:cNvPicPr>
            <p:nvPr/>
          </p:nvPicPr>
          <p:blipFill>
            <a:blip r:embed="rId2" cstate="print"/>
            <a:stretch>
              <a:fillRect/>
            </a:stretch>
          </p:blipFill>
          <p:spPr>
            <a:xfrm>
              <a:off x="838200" y="4038600"/>
              <a:ext cx="1219200" cy="1219200"/>
            </a:xfrm>
            <a:prstGeom prst="rect">
              <a:avLst/>
            </a:prstGeom>
          </p:spPr>
        </p:pic>
        <p:sp>
          <p:nvSpPr>
            <p:cNvPr id="41" name="TextBox 40"/>
            <p:cNvSpPr txBox="1"/>
            <p:nvPr/>
          </p:nvSpPr>
          <p:spPr>
            <a:xfrm>
              <a:off x="720979" y="5206425"/>
              <a:ext cx="2669320" cy="1077218"/>
            </a:xfrm>
            <a:prstGeom prst="rect">
              <a:avLst/>
            </a:prstGeom>
            <a:noFill/>
          </p:spPr>
          <p:txBody>
            <a:bodyPr wrap="none" rtlCol="0">
              <a:spAutoFit/>
            </a:bodyPr>
            <a:lstStyle/>
            <a:p>
              <a:pPr algn="ctr">
                <a:defRPr/>
              </a:pPr>
              <a:r>
                <a:rPr lang="en-US" sz="3200" b="1" kern="0" dirty="0">
                  <a:solidFill>
                    <a:srgbClr val="262626">
                      <a:lumMod val="95000"/>
                      <a:lumOff val="5000"/>
                    </a:srgbClr>
                  </a:solidFill>
                </a:rPr>
                <a:t>VM Cloning</a:t>
              </a:r>
            </a:p>
            <a:p>
              <a:pPr algn="ctr">
                <a:defRPr/>
              </a:pPr>
              <a:r>
                <a:rPr lang="en-US" sz="3200" b="1" kern="0" dirty="0" err="1">
                  <a:solidFill>
                    <a:srgbClr val="262626">
                      <a:lumMod val="95000"/>
                      <a:lumOff val="5000"/>
                    </a:srgbClr>
                  </a:solidFill>
                </a:rPr>
                <a:t>Deduplication</a:t>
              </a:r>
              <a:endParaRPr lang="en-US" sz="3200" b="1" kern="0" dirty="0">
                <a:solidFill>
                  <a:srgbClr val="262626">
                    <a:lumMod val="95000"/>
                    <a:lumOff val="5000"/>
                  </a:srgbClr>
                </a:solidFill>
              </a:endParaRPr>
            </a:p>
          </p:txBody>
        </p:sp>
        <p:pic>
          <p:nvPicPr>
            <p:cNvPr id="42" name="Picture 41" descr="computer.png"/>
            <p:cNvPicPr>
              <a:picLocks noChangeAspect="1"/>
            </p:cNvPicPr>
            <p:nvPr/>
          </p:nvPicPr>
          <p:blipFill>
            <a:blip r:embed="rId2" cstate="print"/>
            <a:stretch>
              <a:fillRect/>
            </a:stretch>
          </p:blipFill>
          <p:spPr>
            <a:xfrm>
              <a:off x="1981200" y="4038600"/>
              <a:ext cx="1219200" cy="1219200"/>
            </a:xfrm>
            <a:prstGeom prst="rect">
              <a:avLst/>
            </a:prstGeom>
          </p:spPr>
        </p:pic>
      </p:grpSp>
      <p:grpSp>
        <p:nvGrpSpPr>
          <p:cNvPr id="43" name="Group 42"/>
          <p:cNvGrpSpPr/>
          <p:nvPr/>
        </p:nvGrpSpPr>
        <p:grpSpPr>
          <a:xfrm>
            <a:off x="6228184" y="1772816"/>
            <a:ext cx="2752677" cy="1930052"/>
            <a:chOff x="6043903" y="1803748"/>
            <a:chExt cx="2752677" cy="1930052"/>
          </a:xfrm>
        </p:grpSpPr>
        <p:grpSp>
          <p:nvGrpSpPr>
            <p:cNvPr id="44" name="Group 43"/>
            <p:cNvGrpSpPr/>
            <p:nvPr/>
          </p:nvGrpSpPr>
          <p:grpSpPr>
            <a:xfrm>
              <a:off x="6043903" y="1905000"/>
              <a:ext cx="2752677" cy="1828800"/>
              <a:chOff x="6043903" y="1905000"/>
              <a:chExt cx="2752677" cy="1828800"/>
            </a:xfrm>
          </p:grpSpPr>
          <p:sp>
            <p:nvSpPr>
              <p:cNvPr id="46" name="Rounded Rectangle 45"/>
              <p:cNvSpPr/>
              <p:nvPr/>
            </p:nvSpPr>
            <p:spPr>
              <a:xfrm>
                <a:off x="6324600" y="1905000"/>
                <a:ext cx="533400" cy="1143000"/>
              </a:xfrm>
              <a:prstGeom prst="roundRect">
                <a:avLst/>
              </a:prstGeom>
              <a:solidFill>
                <a:srgbClr val="6F2926"/>
              </a:solidFill>
              <a:ln w="25400" cap="flat" cmpd="sng" algn="ctr">
                <a:solidFill>
                  <a:srgbClr val="6F2926">
                    <a:shade val="50000"/>
                  </a:srgbClr>
                </a:solidFill>
                <a:prstDash val="solid"/>
              </a:ln>
              <a:effectLst/>
            </p:spPr>
            <p:txBody>
              <a:bodyPr rtlCol="0" anchor="ctr"/>
              <a:lstStyle/>
              <a:p>
                <a:pPr algn="ctr">
                  <a:defRPr/>
                </a:pPr>
                <a:endParaRPr lang="en-US" kern="0">
                  <a:solidFill>
                    <a:sysClr val="window" lastClr="FFFFFF"/>
                  </a:solidFill>
                  <a:latin typeface="Corbel"/>
                </a:endParaRPr>
              </a:p>
            </p:txBody>
          </p:sp>
          <p:sp>
            <p:nvSpPr>
              <p:cNvPr id="47" name="Rounded Rectangle 46"/>
              <p:cNvSpPr/>
              <p:nvPr/>
            </p:nvSpPr>
            <p:spPr>
              <a:xfrm>
                <a:off x="7848600" y="1905000"/>
                <a:ext cx="533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algn="ctr">
                  <a:defRPr/>
                </a:pPr>
                <a:endParaRPr lang="en-US" kern="0">
                  <a:solidFill>
                    <a:sysClr val="window" lastClr="FFFFFF"/>
                  </a:solidFill>
                  <a:latin typeface="Corbel"/>
                </a:endParaRPr>
              </a:p>
            </p:txBody>
          </p:sp>
          <p:sp>
            <p:nvSpPr>
              <p:cNvPr id="48" name="TextBox 47"/>
              <p:cNvSpPr txBox="1"/>
              <p:nvPr/>
            </p:nvSpPr>
            <p:spPr>
              <a:xfrm>
                <a:off x="6043903" y="3149025"/>
                <a:ext cx="2752677" cy="584775"/>
              </a:xfrm>
              <a:prstGeom prst="rect">
                <a:avLst/>
              </a:prstGeom>
              <a:noFill/>
            </p:spPr>
            <p:txBody>
              <a:bodyPr wrap="none" rtlCol="0">
                <a:spAutoFit/>
              </a:bodyPr>
              <a:lstStyle/>
              <a:p>
                <a:pPr algn="ctr">
                  <a:defRPr/>
                </a:pPr>
                <a:r>
                  <a:rPr lang="en-US" sz="3200" b="1" kern="0" dirty="0" err="1">
                    <a:solidFill>
                      <a:srgbClr val="262626">
                        <a:lumMod val="95000"/>
                        <a:lumOff val="5000"/>
                      </a:srgbClr>
                    </a:solidFill>
                  </a:rPr>
                  <a:t>Checkpointing</a:t>
                </a:r>
                <a:endParaRPr lang="en-US" sz="3200" b="1" kern="0" dirty="0">
                  <a:solidFill>
                    <a:srgbClr val="262626">
                      <a:lumMod val="95000"/>
                      <a:lumOff val="5000"/>
                    </a:srgbClr>
                  </a:solidFill>
                </a:endParaRPr>
              </a:p>
            </p:txBody>
          </p:sp>
          <p:cxnSp>
            <p:nvCxnSpPr>
              <p:cNvPr id="49" name="Straight Arrow Connector 48"/>
              <p:cNvCxnSpPr>
                <a:stCxn id="46" idx="3"/>
                <a:endCxn id="47" idx="1"/>
              </p:cNvCxnSpPr>
              <p:nvPr/>
            </p:nvCxnSpPr>
            <p:spPr>
              <a:xfrm>
                <a:off x="6858000" y="2476500"/>
                <a:ext cx="990600" cy="1588"/>
              </a:xfrm>
              <a:prstGeom prst="straightConnector1">
                <a:avLst/>
              </a:prstGeom>
              <a:noFill/>
              <a:ln w="38100" cap="flat" cmpd="sng" algn="ctr">
                <a:solidFill>
                  <a:srgbClr val="262626">
                    <a:lumMod val="75000"/>
                    <a:lumOff val="25000"/>
                  </a:srgbClr>
                </a:solidFill>
                <a:prstDash val="dashDot"/>
                <a:tailEnd type="arrow"/>
              </a:ln>
              <a:effectLst/>
            </p:spPr>
          </p:cxnSp>
        </p:grpSp>
        <p:cxnSp>
          <p:nvCxnSpPr>
            <p:cNvPr id="45" name="Straight Connector 44"/>
            <p:cNvCxnSpPr/>
            <p:nvPr/>
          </p:nvCxnSpPr>
          <p:spPr>
            <a:xfrm rot="5400000">
              <a:off x="6172200" y="2489548"/>
              <a:ext cx="1371600" cy="0"/>
            </a:xfrm>
            <a:prstGeom prst="line">
              <a:avLst/>
            </a:prstGeom>
            <a:noFill/>
            <a:ln w="57150" cap="flat" cmpd="sng" algn="ctr">
              <a:solidFill>
                <a:srgbClr val="262626">
                  <a:lumMod val="75000"/>
                  <a:lumOff val="25000"/>
                </a:srgbClr>
              </a:solidFill>
              <a:prstDash val="solid"/>
              <a:headEnd type="none" w="med" len="med"/>
              <a:tailEnd type="none" w="med" len="med"/>
            </a:ln>
            <a:effectLst/>
          </p:spPr>
        </p:cxnSp>
      </p:grpSp>
      <p:grpSp>
        <p:nvGrpSpPr>
          <p:cNvPr id="50" name="Group 49"/>
          <p:cNvGrpSpPr/>
          <p:nvPr/>
        </p:nvGrpSpPr>
        <p:grpSpPr>
          <a:xfrm>
            <a:off x="3733800" y="4267200"/>
            <a:ext cx="2901756" cy="1600200"/>
            <a:chOff x="4768685" y="4267200"/>
            <a:chExt cx="2901756" cy="1600200"/>
          </a:xfrm>
        </p:grpSpPr>
        <p:sp>
          <p:nvSpPr>
            <p:cNvPr id="51" name="Rounded Rectangle 50"/>
            <p:cNvSpPr/>
            <p:nvPr/>
          </p:nvSpPr>
          <p:spPr>
            <a:xfrm>
              <a:off x="4876800" y="4267200"/>
              <a:ext cx="2667000" cy="9906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algn="ctr">
                <a:defRPr/>
              </a:pPr>
              <a:endParaRPr lang="en-US" sz="2800" kern="0" dirty="0">
                <a:solidFill>
                  <a:sysClr val="window" lastClr="FFFFFF"/>
                </a:solidFill>
                <a:latin typeface="Corbel"/>
              </a:endParaRPr>
            </a:p>
          </p:txBody>
        </p:sp>
        <p:sp>
          <p:nvSpPr>
            <p:cNvPr id="52" name="Rounded Rectangle 51"/>
            <p:cNvSpPr/>
            <p:nvPr/>
          </p:nvSpPr>
          <p:spPr>
            <a:xfrm>
              <a:off x="5105400" y="4419600"/>
              <a:ext cx="381000" cy="685800"/>
            </a:xfrm>
            <a:prstGeom prst="roundRect">
              <a:avLst/>
            </a:prstGeom>
            <a:solidFill>
              <a:srgbClr val="4F6128"/>
            </a:solidFill>
            <a:ln w="25400" cap="flat" cmpd="sng" algn="ctr">
              <a:solidFill>
                <a:srgbClr val="4F6128">
                  <a:shade val="50000"/>
                </a:srgbClr>
              </a:solidFill>
              <a:prstDash val="solid"/>
            </a:ln>
            <a:effectLst/>
          </p:spPr>
          <p:txBody>
            <a:bodyPr rtlCol="0" anchor="ctr"/>
            <a:lstStyle/>
            <a:p>
              <a:pPr algn="ctr">
                <a:defRPr/>
              </a:pPr>
              <a:endParaRPr lang="en-US" sz="2800" kern="0" dirty="0">
                <a:solidFill>
                  <a:sysClr val="window" lastClr="FFFFFF"/>
                </a:solidFill>
                <a:latin typeface="Corbel"/>
              </a:endParaRPr>
            </a:p>
          </p:txBody>
        </p:sp>
        <p:cxnSp>
          <p:nvCxnSpPr>
            <p:cNvPr id="53" name="Straight Arrow Connector 52"/>
            <p:cNvCxnSpPr/>
            <p:nvPr/>
          </p:nvCxnSpPr>
          <p:spPr>
            <a:xfrm>
              <a:off x="5486400" y="4724400"/>
              <a:ext cx="1524000" cy="1588"/>
            </a:xfrm>
            <a:prstGeom prst="straightConnector1">
              <a:avLst/>
            </a:prstGeom>
            <a:noFill/>
            <a:ln w="28575" cap="flat" cmpd="sng" algn="ctr">
              <a:solidFill>
                <a:sysClr val="window" lastClr="FFFFFF"/>
              </a:solidFill>
              <a:prstDash val="dash"/>
              <a:tailEnd type="arrow" w="lg" len="lg"/>
            </a:ln>
            <a:effectLst/>
          </p:spPr>
        </p:cxnSp>
        <p:sp>
          <p:nvSpPr>
            <p:cNvPr id="54" name="TextBox 53"/>
            <p:cNvSpPr txBox="1"/>
            <p:nvPr/>
          </p:nvSpPr>
          <p:spPr>
            <a:xfrm>
              <a:off x="4768685" y="5282625"/>
              <a:ext cx="2901756" cy="584775"/>
            </a:xfrm>
            <a:prstGeom prst="rect">
              <a:avLst/>
            </a:prstGeom>
            <a:noFill/>
          </p:spPr>
          <p:txBody>
            <a:bodyPr wrap="none" rtlCol="0">
              <a:spAutoFit/>
            </a:bodyPr>
            <a:lstStyle/>
            <a:p>
              <a:pPr algn="ctr">
                <a:defRPr/>
              </a:pPr>
              <a:r>
                <a:rPr lang="en-US" sz="3200" b="1" kern="0" dirty="0">
                  <a:solidFill>
                    <a:srgbClr val="262626">
                      <a:lumMod val="95000"/>
                      <a:lumOff val="5000"/>
                    </a:srgbClr>
                  </a:solidFill>
                </a:rPr>
                <a:t>Page Migration</a:t>
              </a:r>
            </a:p>
          </p:txBody>
        </p:sp>
      </p:grpSp>
      <p:sp>
        <p:nvSpPr>
          <p:cNvPr id="55" name="Oval 54"/>
          <p:cNvSpPr/>
          <p:nvPr/>
        </p:nvSpPr>
        <p:spPr>
          <a:xfrm>
            <a:off x="73914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algn="ctr">
              <a:defRPr/>
            </a:pPr>
            <a:endParaRPr lang="en-US" sz="2800" kern="0" dirty="0">
              <a:solidFill>
                <a:sysClr val="window" lastClr="FFFFFF"/>
              </a:solidFill>
              <a:latin typeface="Corbel"/>
            </a:endParaRPr>
          </a:p>
        </p:txBody>
      </p:sp>
      <p:sp>
        <p:nvSpPr>
          <p:cNvPr id="56" name="Oval 55"/>
          <p:cNvSpPr/>
          <p:nvPr/>
        </p:nvSpPr>
        <p:spPr>
          <a:xfrm>
            <a:off x="76200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algn="ctr">
              <a:defRPr/>
            </a:pPr>
            <a:endParaRPr lang="en-US" sz="2800" kern="0" dirty="0">
              <a:solidFill>
                <a:sysClr val="window" lastClr="FFFFFF"/>
              </a:solidFill>
              <a:latin typeface="Corbel"/>
            </a:endParaRPr>
          </a:p>
        </p:txBody>
      </p:sp>
      <p:sp>
        <p:nvSpPr>
          <p:cNvPr id="57" name="Oval 56"/>
          <p:cNvSpPr/>
          <p:nvPr/>
        </p:nvSpPr>
        <p:spPr>
          <a:xfrm>
            <a:off x="78486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algn="ctr">
              <a:defRPr/>
            </a:pPr>
            <a:endParaRPr lang="en-US" sz="2800" kern="0" dirty="0">
              <a:solidFill>
                <a:sysClr val="window" lastClr="FFFFFF"/>
              </a:solidFill>
              <a:latin typeface="Corbel"/>
            </a:endParaRPr>
          </a:p>
        </p:txBody>
      </p:sp>
      <p:sp>
        <p:nvSpPr>
          <p:cNvPr id="58" name="TextBox 57"/>
          <p:cNvSpPr txBox="1"/>
          <p:nvPr/>
        </p:nvSpPr>
        <p:spPr>
          <a:xfrm>
            <a:off x="6934200" y="4648200"/>
            <a:ext cx="1875835" cy="523220"/>
          </a:xfrm>
          <a:prstGeom prst="rect">
            <a:avLst/>
          </a:prstGeom>
          <a:noFill/>
        </p:spPr>
        <p:txBody>
          <a:bodyPr wrap="none" rtlCol="0">
            <a:spAutoFit/>
          </a:bodyPr>
          <a:lstStyle/>
          <a:p>
            <a:pPr>
              <a:defRPr/>
            </a:pPr>
            <a:r>
              <a:rPr lang="en-US" sz="2800" kern="0" dirty="0">
                <a:solidFill>
                  <a:srgbClr val="262626">
                    <a:lumMod val="95000"/>
                    <a:lumOff val="5000"/>
                  </a:srgbClr>
                </a:solidFill>
              </a:rPr>
              <a:t>Many more</a:t>
            </a:r>
          </a:p>
        </p:txBody>
      </p:sp>
      <p:sp>
        <p:nvSpPr>
          <p:cNvPr id="3" name="Rectangle 2"/>
          <p:cNvSpPr/>
          <p:nvPr/>
        </p:nvSpPr>
        <p:spPr>
          <a:xfrm>
            <a:off x="395536" y="836712"/>
            <a:ext cx="9756576" cy="523220"/>
          </a:xfrm>
          <a:prstGeom prst="rect">
            <a:avLst/>
          </a:prstGeom>
        </p:spPr>
        <p:txBody>
          <a:bodyPr wrap="square">
            <a:spAutoFit/>
          </a:bodyPr>
          <a:lstStyle/>
          <a:p>
            <a:pPr marL="228600" lvl="1">
              <a:spcBef>
                <a:spcPct val="20000"/>
              </a:spcBef>
            </a:pPr>
            <a:r>
              <a:rPr lang="en-US" sz="2400" i="1" spc="-70" dirty="0" err="1">
                <a:solidFill>
                  <a:srgbClr val="FF0000"/>
                </a:solidFill>
                <a:latin typeface="Gill Sans MT" panose="020B0502020104020203" pitchFamily="34" charset="0"/>
                <a:ea typeface="Verdana" panose="020B0604030504040204" pitchFamily="34" charset="0"/>
                <a:cs typeface="Verdana" panose="020B0604030504040204" pitchFamily="34" charset="0"/>
              </a:rPr>
              <a:t>memmove</a:t>
            </a:r>
            <a:r>
              <a:rPr lang="en-US" sz="2400" spc="-70" dirty="0">
                <a:solidFill>
                  <a:srgbClr val="FF0000"/>
                </a:solidFill>
                <a:latin typeface="Gill Sans MT" panose="020B0502020104020203" pitchFamily="34" charset="0"/>
              </a:rPr>
              <a:t> &amp; </a:t>
            </a:r>
            <a:r>
              <a:rPr lang="en-US" sz="2400" i="1" spc="-70" dirty="0" err="1">
                <a:solidFill>
                  <a:srgbClr val="FF0000"/>
                </a:solidFill>
                <a:latin typeface="Gill Sans MT" panose="020B0502020104020203" pitchFamily="34" charset="0"/>
                <a:ea typeface="Verdana" panose="020B0604030504040204" pitchFamily="34" charset="0"/>
                <a:cs typeface="Verdana" panose="020B0604030504040204" pitchFamily="34" charset="0"/>
              </a:rPr>
              <a:t>memcpy</a:t>
            </a:r>
            <a:r>
              <a:rPr lang="en-US" sz="2400" i="1" spc="-70" dirty="0">
                <a:solidFill>
                  <a:srgbClr val="FF0000"/>
                </a:solidFill>
                <a:latin typeface="Gill Sans MT" panose="020B0502020104020203" pitchFamily="34" charset="0"/>
                <a:ea typeface="Verdana" panose="020B0604030504040204" pitchFamily="34" charset="0"/>
                <a:cs typeface="Verdana" panose="020B0604030504040204" pitchFamily="34" charset="0"/>
              </a:rPr>
              <a:t>:</a:t>
            </a:r>
            <a:r>
              <a:rPr lang="en-US" sz="2800" spc="-70" dirty="0">
                <a:solidFill>
                  <a:srgbClr val="FF0000"/>
                </a:solidFill>
                <a:latin typeface="Gill Sans MT" panose="020B0502020104020203" pitchFamily="34" charset="0"/>
                <a:ea typeface="Verdana" panose="020B0604030504040204" pitchFamily="34" charset="0"/>
                <a:cs typeface="Verdana" panose="020B0604030504040204" pitchFamily="34" charset="0"/>
              </a:rPr>
              <a:t> </a:t>
            </a:r>
            <a:r>
              <a:rPr lang="en-US" sz="2400" spc="-70" dirty="0">
                <a:solidFill>
                  <a:srgbClr val="FF0000"/>
                </a:solidFill>
                <a:latin typeface="Gill Sans MT" panose="020B0502020104020203" pitchFamily="34" charset="0"/>
                <a:ea typeface="Verdana" panose="020B0604030504040204" pitchFamily="34" charset="0"/>
                <a:cs typeface="Verdana" panose="020B0604030504040204" pitchFamily="34" charset="0"/>
              </a:rPr>
              <a:t>5% cycles in Google’s datacenter </a:t>
            </a:r>
            <a:r>
              <a:rPr lang="en-US" spc="-70" dirty="0">
                <a:solidFill>
                  <a:srgbClr val="FF0000"/>
                </a:solidFill>
                <a:latin typeface="Gill Sans MT" panose="020B0502020104020203" pitchFamily="34" charset="0"/>
                <a:ea typeface="Verdana" panose="020B0604030504040204" pitchFamily="34" charset="0"/>
                <a:cs typeface="Verdana" panose="020B0604030504040204" pitchFamily="34" charset="0"/>
              </a:rPr>
              <a:t>[</a:t>
            </a:r>
            <a:r>
              <a:rPr lang="en-US" spc="-70" dirty="0" err="1">
                <a:solidFill>
                  <a:srgbClr val="FF0000"/>
                </a:solidFill>
                <a:latin typeface="Gill Sans MT" panose="020B0502020104020203" pitchFamily="34" charset="0"/>
                <a:ea typeface="Verdana" panose="020B0604030504040204" pitchFamily="34" charset="0"/>
                <a:cs typeface="Verdana" panose="020B0604030504040204" pitchFamily="34" charset="0"/>
              </a:rPr>
              <a:t>Kanev</a:t>
            </a:r>
            <a:r>
              <a:rPr lang="en-US" spc="-70" dirty="0">
                <a:solidFill>
                  <a:srgbClr val="FF0000"/>
                </a:solidFill>
                <a:latin typeface="Gill Sans MT" panose="020B0502020104020203" pitchFamily="34" charset="0"/>
                <a:ea typeface="Verdana" panose="020B0604030504040204" pitchFamily="34" charset="0"/>
                <a:cs typeface="Verdana" panose="020B0604030504040204" pitchFamily="34" charset="0"/>
              </a:rPr>
              <a:t>+ ISCA’15]</a:t>
            </a:r>
            <a:endParaRPr lang="en-US" sz="2400" spc="-70" dirty="0">
              <a:solidFill>
                <a:srgbClr val="FF0000"/>
              </a:solidFill>
              <a:latin typeface="Gill Sans MT" panose="020B0502020104020203"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4264469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p:bldP spid="3" grpId="0"/>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752"/>
            <a:ext cx="8229600" cy="1143000"/>
          </a:xfrm>
        </p:spPr>
        <p:txBody>
          <a:bodyPr>
            <a:normAutofit/>
          </a:bodyPr>
          <a:lstStyle/>
          <a:p>
            <a:r>
              <a:rPr lang="en-US" dirty="0">
                <a:solidFill>
                  <a:srgbClr val="1A5712"/>
                </a:solidFill>
                <a:latin typeface="Garamond"/>
                <a:cs typeface="Garamond"/>
              </a:rPr>
              <a:t>Today’s Systems: Bulk Data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Memory</a:t>
            </a:r>
          </a:p>
          <a:p>
            <a:pPr algn="ctr" fontAlgn="base">
              <a:spcBef>
                <a:spcPct val="0"/>
              </a:spcBef>
              <a:spcAft>
                <a:spcPct val="0"/>
              </a:spcAft>
            </a:pPr>
            <a:endParaRPr lang="en-US" sz="2400" dirty="0">
              <a:solidFill>
                <a:prstClr val="black"/>
              </a:solidFill>
            </a:endParaRPr>
          </a:p>
          <a:p>
            <a:pPr algn="ctr" fontAlgn="base">
              <a:spcBef>
                <a:spcPct val="0"/>
              </a:spcBef>
              <a:spcAft>
                <a:spcPct val="0"/>
              </a:spcAft>
            </a:pPr>
            <a:endParaRPr lang="en-US" sz="2400" b="1" dirty="0">
              <a:solidFill>
                <a:prstClr val="black"/>
              </a:solidFill>
              <a:latin typeface="Arial" charset="0"/>
            </a:endParaRPr>
          </a:p>
          <a:p>
            <a:pPr algn="ctr" fontAlgn="base">
              <a:spcBef>
                <a:spcPct val="0"/>
              </a:spcBef>
              <a:spcAft>
                <a:spcPct val="0"/>
              </a:spcAft>
            </a:pPr>
            <a:endParaRPr lang="en-US" sz="2400" dirty="0">
              <a:solidFill>
                <a:prstClr val="black"/>
              </a:solidFill>
            </a:endParaRPr>
          </a:p>
          <a:p>
            <a:pPr algn="ctr" fontAlgn="base">
              <a:spcBef>
                <a:spcPct val="0"/>
              </a:spcBef>
              <a:spcAft>
                <a:spcPct val="0"/>
              </a:spcAft>
            </a:pPr>
            <a:endParaRPr lang="en-US" sz="2400" b="1" dirty="0">
              <a:solidFill>
                <a:prstClr val="black"/>
              </a:solidFill>
              <a:latin typeface="Arial" charset="0"/>
            </a:endParaRPr>
          </a:p>
          <a:p>
            <a:pPr algn="ctr" fontAlgn="base">
              <a:spcBef>
                <a:spcPct val="0"/>
              </a:spcBef>
              <a:spcAft>
                <a:spcPct val="0"/>
              </a:spcAft>
            </a:pPr>
            <a:endParaRPr lang="en-US" sz="2400" dirty="0">
              <a:solidFill>
                <a:prstClr val="black"/>
              </a:solidFill>
            </a:endParaRPr>
          </a:p>
          <a:p>
            <a:pPr algn="ctr" fontAlgn="base">
              <a:spcBef>
                <a:spcPct val="0"/>
              </a:spcBef>
              <a:spcAft>
                <a:spcPct val="0"/>
              </a:spcAft>
            </a:pPr>
            <a:endParaRPr lang="en-US" sz="2400" b="1" dirty="0">
              <a:solidFill>
                <a:prstClr val="black"/>
              </a:solidFill>
              <a:latin typeface="Arial" charset="0"/>
            </a:endParaRPr>
          </a:p>
          <a:p>
            <a:pPr algn="ctr" fontAlgn="base">
              <a:spcBef>
                <a:spcPct val="0"/>
              </a:spcBef>
              <a:spcAft>
                <a:spcPct val="0"/>
              </a:spcAft>
            </a:pPr>
            <a:endParaRPr lang="en-US" sz="2400" b="1" dirty="0">
              <a:solidFill>
                <a:prstClr val="black"/>
              </a:solidFill>
              <a:latin typeface="Arial" charset="0"/>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6" name="Rectangle 15"/>
          <p:cNvSpPr/>
          <p:nvPr/>
        </p:nvSpPr>
        <p:spPr bwMode="auto">
          <a:xfrm>
            <a:off x="7042246" y="2968408"/>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8" name="Rectangle 17"/>
          <p:cNvSpPr/>
          <p:nvPr/>
        </p:nvSpPr>
        <p:spPr bwMode="auto">
          <a:xfrm>
            <a:off x="704224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9" name="Rectangle 18"/>
          <p:cNvSpPr/>
          <p:nvPr/>
        </p:nvSpPr>
        <p:spPr bwMode="auto">
          <a:xfrm>
            <a:off x="7044517" y="3659884"/>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endParaRPr lang="en-US">
              <a:solidFill>
                <a:prstClr val="black"/>
              </a:solidFill>
              <a:latin typeface="Arial" charset="0"/>
            </a:endParaRPr>
          </a:p>
        </p:txBody>
      </p:sp>
      <p:sp>
        <p:nvSpPr>
          <p:cNvPr id="20" name="Rectangle 19"/>
          <p:cNvSpPr/>
          <p:nvPr/>
        </p:nvSpPr>
        <p:spPr bwMode="auto">
          <a:xfrm>
            <a:off x="719463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1" name="Rectangle 20"/>
          <p:cNvSpPr/>
          <p:nvPr/>
        </p:nvSpPr>
        <p:spPr bwMode="auto">
          <a:xfrm>
            <a:off x="1956169" y="3198146"/>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2" name="Rectangle 21"/>
          <p:cNvSpPr/>
          <p:nvPr/>
        </p:nvSpPr>
        <p:spPr bwMode="auto">
          <a:xfrm>
            <a:off x="1956170" y="3580283"/>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endParaRPr lang="en-US">
              <a:solidFill>
                <a:prstClr val="black"/>
              </a:solidFill>
              <a:latin typeface="Arial" charset="0"/>
            </a:endParaRPr>
          </a:p>
        </p:txBody>
      </p:sp>
      <p:sp>
        <p:nvSpPr>
          <p:cNvPr id="23" name="Rectangle 22"/>
          <p:cNvSpPr/>
          <p:nvPr/>
        </p:nvSpPr>
        <p:spPr bwMode="auto">
          <a:xfrm>
            <a:off x="7347034"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4" name="Rectangle 23"/>
          <p:cNvSpPr/>
          <p:nvPr/>
        </p:nvSpPr>
        <p:spPr bwMode="auto">
          <a:xfrm>
            <a:off x="824001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5" name="Rectangle 24"/>
          <p:cNvSpPr/>
          <p:nvPr/>
        </p:nvSpPr>
        <p:spPr bwMode="auto">
          <a:xfrm>
            <a:off x="77883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6" name="Rectangle 25"/>
          <p:cNvSpPr/>
          <p:nvPr/>
        </p:nvSpPr>
        <p:spPr bwMode="auto">
          <a:xfrm>
            <a:off x="764046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7" name="Rectangle 26"/>
          <p:cNvSpPr/>
          <p:nvPr/>
        </p:nvSpPr>
        <p:spPr bwMode="auto">
          <a:xfrm>
            <a:off x="74926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8" name="Rectangle 27"/>
          <p:cNvSpPr/>
          <p:nvPr/>
        </p:nvSpPr>
        <p:spPr bwMode="auto">
          <a:xfrm>
            <a:off x="808856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9" name="Rectangle 28"/>
          <p:cNvSpPr/>
          <p:nvPr/>
        </p:nvSpPr>
        <p:spPr bwMode="auto">
          <a:xfrm>
            <a:off x="794071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30" name="TextBox 29"/>
          <p:cNvSpPr txBox="1"/>
          <p:nvPr/>
        </p:nvSpPr>
        <p:spPr>
          <a:xfrm>
            <a:off x="3731734" y="1507524"/>
            <a:ext cx="2239716" cy="461665"/>
          </a:xfrm>
          <a:prstGeom prst="rect">
            <a:avLst/>
          </a:prstGeom>
          <a:noFill/>
        </p:spPr>
        <p:txBody>
          <a:bodyPr wrap="none" rtlCol="0">
            <a:spAutoFit/>
          </a:bodyPr>
          <a:lstStyle/>
          <a:p>
            <a:r>
              <a:rPr lang="en-US" sz="2400" dirty="0">
                <a:solidFill>
                  <a:srgbClr val="C00000"/>
                </a:solidFill>
              </a:rPr>
              <a:t>1) High latency</a:t>
            </a:r>
          </a:p>
        </p:txBody>
      </p:sp>
      <p:cxnSp>
        <p:nvCxnSpPr>
          <p:cNvPr id="31" name="Curved Connector 30"/>
          <p:cNvCxnSpPr>
            <a:stCxn id="30" idx="3"/>
            <a:endCxn id="18" idx="1"/>
          </p:cNvCxnSpPr>
          <p:nvPr/>
        </p:nvCxnSpPr>
        <p:spPr bwMode="auto">
          <a:xfrm>
            <a:off x="5971450" y="1738357"/>
            <a:ext cx="1070795" cy="1352881"/>
          </a:xfrm>
          <a:prstGeom prst="curvedConnector3">
            <a:avLst>
              <a:gd name="adj1" fmla="val 50000"/>
            </a:avLst>
          </a:prstGeom>
          <a:solidFill>
            <a:schemeClr val="accent1"/>
          </a:solidFill>
          <a:ln w="28575" cap="flat" cmpd="sng" algn="ctr">
            <a:solidFill>
              <a:srgbClr val="C00000"/>
            </a:solidFill>
            <a:prstDash val="solid"/>
            <a:round/>
            <a:headEnd type="none" w="med" len="med"/>
            <a:tailEnd type="stealth" w="lg" len="lg"/>
          </a:ln>
          <a:effectLst/>
        </p:spPr>
      </p:cxnSp>
      <p:sp>
        <p:nvSpPr>
          <p:cNvPr id="32" name="TextBox 31"/>
          <p:cNvSpPr txBox="1"/>
          <p:nvPr/>
        </p:nvSpPr>
        <p:spPr>
          <a:xfrm>
            <a:off x="2673162" y="5008669"/>
            <a:ext cx="4039888" cy="461665"/>
          </a:xfrm>
          <a:prstGeom prst="rect">
            <a:avLst/>
          </a:prstGeom>
          <a:noFill/>
        </p:spPr>
        <p:txBody>
          <a:bodyPr wrap="none" rtlCol="0">
            <a:spAutoFit/>
          </a:bodyPr>
          <a:lstStyle/>
          <a:p>
            <a:r>
              <a:rPr lang="en-US" sz="2400" dirty="0">
                <a:solidFill>
                  <a:srgbClr val="C00000"/>
                </a:solidFill>
              </a:rPr>
              <a:t>2) High bandwidth utilization</a:t>
            </a:r>
          </a:p>
        </p:txBody>
      </p:sp>
      <p:cxnSp>
        <p:nvCxnSpPr>
          <p:cNvPr id="33" name="Curved Connector 48"/>
          <p:cNvCxnSpPr>
            <a:stCxn id="32" idx="3"/>
            <a:endCxn id="15" idx="5"/>
          </p:cNvCxnSpPr>
          <p:nvPr/>
        </p:nvCxnSpPr>
        <p:spPr bwMode="auto">
          <a:xfrm flipH="1" flipV="1">
            <a:off x="6086902" y="3620065"/>
            <a:ext cx="626148" cy="1619437"/>
          </a:xfrm>
          <a:prstGeom prst="curvedConnector4">
            <a:avLst>
              <a:gd name="adj1" fmla="val -36509"/>
              <a:gd name="adj2" fmla="val 53651"/>
            </a:avLst>
          </a:prstGeom>
          <a:solidFill>
            <a:schemeClr val="accent1"/>
          </a:solidFill>
          <a:ln w="28575" cap="flat" cmpd="sng" algn="ctr">
            <a:solidFill>
              <a:srgbClr val="C00000"/>
            </a:solidFill>
            <a:prstDash val="solid"/>
            <a:round/>
            <a:headEnd type="none" w="med" len="med"/>
            <a:tailEnd type="stealth" w="lg" len="lg"/>
          </a:ln>
          <a:effectLst/>
        </p:spPr>
      </p:cxnSp>
      <p:sp>
        <p:nvSpPr>
          <p:cNvPr id="34" name="TextBox 33"/>
          <p:cNvSpPr txBox="1"/>
          <p:nvPr/>
        </p:nvSpPr>
        <p:spPr>
          <a:xfrm>
            <a:off x="378924" y="1861816"/>
            <a:ext cx="2452114" cy="461665"/>
          </a:xfrm>
          <a:prstGeom prst="rect">
            <a:avLst/>
          </a:prstGeom>
          <a:noFill/>
        </p:spPr>
        <p:txBody>
          <a:bodyPr wrap="none" rtlCol="0">
            <a:spAutoFit/>
          </a:bodyPr>
          <a:lstStyle/>
          <a:p>
            <a:r>
              <a:rPr lang="en-US" sz="2400" dirty="0">
                <a:solidFill>
                  <a:srgbClr val="C00000"/>
                </a:solidFill>
              </a:rPr>
              <a:t>3) Cache pollution</a:t>
            </a:r>
          </a:p>
        </p:txBody>
      </p:sp>
      <p:cxnSp>
        <p:nvCxnSpPr>
          <p:cNvPr id="35" name="Curved Connector 48"/>
          <p:cNvCxnSpPr>
            <a:stCxn id="34" idx="3"/>
            <a:endCxn id="21" idx="0"/>
          </p:cNvCxnSpPr>
          <p:nvPr/>
        </p:nvCxnSpPr>
        <p:spPr bwMode="auto">
          <a:xfrm flipH="1">
            <a:off x="2031232" y="2092649"/>
            <a:ext cx="799806" cy="1105497"/>
          </a:xfrm>
          <a:prstGeom prst="curvedConnector4">
            <a:avLst>
              <a:gd name="adj1" fmla="val -28582"/>
              <a:gd name="adj2" fmla="val 60440"/>
            </a:avLst>
          </a:prstGeom>
          <a:solidFill>
            <a:schemeClr val="accent1"/>
          </a:solidFill>
          <a:ln w="28575" cap="flat" cmpd="sng" algn="ctr">
            <a:solidFill>
              <a:srgbClr val="C00000"/>
            </a:solidFill>
            <a:prstDash val="solid"/>
            <a:round/>
            <a:headEnd type="none" w="med" len="med"/>
            <a:tailEnd type="stealth" w="lg" len="lg"/>
          </a:ln>
          <a:effectLst/>
        </p:spPr>
      </p:cxnSp>
      <p:sp>
        <p:nvSpPr>
          <p:cNvPr id="36" name="TextBox 35"/>
          <p:cNvSpPr txBox="1"/>
          <p:nvPr/>
        </p:nvSpPr>
        <p:spPr>
          <a:xfrm>
            <a:off x="2673162" y="5498830"/>
            <a:ext cx="4139275" cy="461665"/>
          </a:xfrm>
          <a:prstGeom prst="rect">
            <a:avLst/>
          </a:prstGeom>
          <a:noFill/>
        </p:spPr>
        <p:txBody>
          <a:bodyPr wrap="none" rtlCol="0">
            <a:spAutoFit/>
          </a:bodyPr>
          <a:lstStyle/>
          <a:p>
            <a:r>
              <a:rPr lang="en-US" sz="2400" dirty="0">
                <a:solidFill>
                  <a:srgbClr val="C00000"/>
                </a:solidFill>
              </a:rPr>
              <a:t>4) Unwanted data movement</a:t>
            </a:r>
          </a:p>
        </p:txBody>
      </p:sp>
      <p:sp>
        <p:nvSpPr>
          <p:cNvPr id="37" name="Slide Number Placeholder 36"/>
          <p:cNvSpPr>
            <a:spLocks noGrp="1"/>
          </p:cNvSpPr>
          <p:nvPr>
            <p:ph type="sldNum" sz="quarter" idx="12"/>
          </p:nvPr>
        </p:nvSpPr>
        <p:spPr/>
        <p:txBody>
          <a:bodyPr/>
          <a:lstStyle/>
          <a:p>
            <a:fld id="{CD63C8E0-6DD9-4302-9AA9-5177C785CB79}" type="slidenum">
              <a:rPr lang="en-US" smtClean="0">
                <a:solidFill>
                  <a:prstClr val="black">
                    <a:tint val="75000"/>
                  </a:prstClr>
                </a:solidFill>
              </a:rPr>
              <a:pPr/>
              <a:t>105</a:t>
            </a:fld>
            <a:endParaRPr lang="en-US">
              <a:solidFill>
                <a:prstClr val="black">
                  <a:tint val="75000"/>
                </a:prstClr>
              </a:solidFill>
            </a:endParaRPr>
          </a:p>
        </p:txBody>
      </p:sp>
      <p:sp>
        <p:nvSpPr>
          <p:cNvPr id="39" name="TextBox 38"/>
          <p:cNvSpPr txBox="1"/>
          <p:nvPr/>
        </p:nvSpPr>
        <p:spPr>
          <a:xfrm>
            <a:off x="179512" y="6093296"/>
            <a:ext cx="7584528" cy="584776"/>
          </a:xfrm>
          <a:prstGeom prst="rect">
            <a:avLst/>
          </a:prstGeom>
          <a:noFill/>
        </p:spPr>
        <p:txBody>
          <a:bodyPr wrap="none" rtlCol="0">
            <a:spAutoFit/>
          </a:bodyPr>
          <a:lstStyle/>
          <a:p>
            <a:r>
              <a:rPr lang="en-US" sz="3200" dirty="0">
                <a:solidFill>
                  <a:srgbClr val="FF0000"/>
                </a:solidFill>
              </a:rPr>
              <a:t>1046ns, 3.6uJ    (for 4KB page copy via DMA)</a:t>
            </a:r>
          </a:p>
        </p:txBody>
      </p:sp>
    </p:spTree>
    <p:extLst>
      <p:ext uri="{BB962C8B-B14F-4D97-AF65-F5344CB8AC3E}">
        <p14:creationId xmlns:p14="http://schemas.microsoft.com/office/powerpoint/2010/main" val="836710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35" presetClass="path" presetSubtype="0" accel="50000" decel="50000" fill="hold" grpId="1" nodeType="clickEffect">
                                  <p:stCondLst>
                                    <p:cond delay="0"/>
                                  </p:stCondLst>
                                  <p:childTnLst>
                                    <p:animMotion origin="layout" path="M 1.38889E-6 -2.59019E-6 L -0.55156 0.03169 " pathEditMode="relative" rAng="0" ptsTypes="AA">
                                      <p:cBhvr>
                                        <p:cTn id="19" dur="500" fill="hold"/>
                                        <p:tgtEl>
                                          <p:spTgt spid="18"/>
                                        </p:tgtEl>
                                        <p:attrNameLst>
                                          <p:attrName>ppt_x</p:attrName>
                                          <p:attrName>ppt_y</p:attrName>
                                        </p:attrNameLst>
                                      </p:cBhvr>
                                      <p:rCtr x="-27600" y="1600"/>
                                    </p:animMotion>
                                  </p:childTnLst>
                                </p:cTn>
                              </p:par>
                            </p:childTnLst>
                          </p:cTn>
                        </p:par>
                        <p:par>
                          <p:cTn id="20" fill="hold">
                            <p:stCondLst>
                              <p:cond delay="500"/>
                            </p:stCondLst>
                            <p:childTnLst>
                              <p:par>
                                <p:cTn id="21" presetID="1" presetClass="exit" presetSubtype="0" fill="hold" grpId="2" nodeType="afterEffect">
                                  <p:stCondLst>
                                    <p:cond delay="0"/>
                                  </p:stCondLst>
                                  <p:childTnLst>
                                    <p:set>
                                      <p:cBhvr>
                                        <p:cTn id="22" dur="1" fill="hold">
                                          <p:stCondLst>
                                            <p:cond delay="0"/>
                                          </p:stCondLst>
                                        </p:cTn>
                                        <p:tgtEl>
                                          <p:spTgt spid="18"/>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35" presetClass="path" presetSubtype="0" accel="50000" decel="50000" fill="hold" grpId="1" nodeType="clickEffect">
                                  <p:stCondLst>
                                    <p:cond delay="0"/>
                                  </p:stCondLst>
                                  <p:childTnLst>
                                    <p:animMotion origin="layout" path="M -2.22222E-6 1.18409E-6 L -0.54114 -0.0118 " pathEditMode="relative" rAng="0" ptsTypes="AA">
                                      <p:cBhvr>
                                        <p:cTn id="33" dur="500" fill="hold"/>
                                        <p:tgtEl>
                                          <p:spTgt spid="19"/>
                                        </p:tgtEl>
                                        <p:attrNameLst>
                                          <p:attrName>ppt_x</p:attrName>
                                          <p:attrName>ppt_y</p:attrName>
                                        </p:attrNameLst>
                                      </p:cBhvr>
                                      <p:rCtr x="-27100" y="-600"/>
                                    </p:animMotion>
                                  </p:childTnLst>
                                </p:cTn>
                              </p:par>
                            </p:childTnLst>
                          </p:cTn>
                        </p:par>
                        <p:par>
                          <p:cTn id="34" fill="hold">
                            <p:stCondLst>
                              <p:cond delay="500"/>
                            </p:stCondLst>
                            <p:childTnLst>
                              <p:par>
                                <p:cTn id="35" presetID="1" presetClass="exit" presetSubtype="0" fill="hold" grpId="2" nodeType="afterEffect">
                                  <p:stCondLst>
                                    <p:cond delay="0"/>
                                  </p:stCondLst>
                                  <p:childTnLst>
                                    <p:set>
                                      <p:cBhvr>
                                        <p:cTn id="36" dur="1" fill="hold">
                                          <p:stCondLst>
                                            <p:cond delay="0"/>
                                          </p:stCondLst>
                                        </p:cTn>
                                        <p:tgtEl>
                                          <p:spTgt spid="19"/>
                                        </p:tgtEl>
                                        <p:attrNameLst>
                                          <p:attrName>style.visibility</p:attrName>
                                        </p:attrNameLst>
                                      </p:cBhvr>
                                      <p:to>
                                        <p:strVal val="hidden"/>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22"/>
                                        </p:tgtEl>
                                        <p:attrNameLst>
                                          <p:attrName>fillcolor</p:attrName>
                                        </p:attrNameLst>
                                      </p:cBhvr>
                                      <p:to>
                                        <a:schemeClr val="bg1"/>
                                      </p:to>
                                    </p:animClr>
                                    <p:set>
                                      <p:cBhvr>
                                        <p:cTn id="43" dur="500" fill="hold"/>
                                        <p:tgtEl>
                                          <p:spTgt spid="22"/>
                                        </p:tgtEl>
                                        <p:attrNameLst>
                                          <p:attrName>fill.type</p:attrName>
                                        </p:attrNameLst>
                                      </p:cBhvr>
                                      <p:to>
                                        <p:strVal val="solid"/>
                                      </p:to>
                                    </p:set>
                                    <p:set>
                                      <p:cBhvr>
                                        <p:cTn id="44" dur="500" fill="hold"/>
                                        <p:tgtEl>
                                          <p:spTgt spid="22"/>
                                        </p:tgtEl>
                                        <p:attrNameLst>
                                          <p:attrName>fill.on</p:attrName>
                                        </p:attrNameLst>
                                      </p:cBhvr>
                                      <p:to>
                                        <p:strVal val="true"/>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500"/>
                                        <p:tgtEl>
                                          <p:spTgt spid="2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500"/>
                                        <p:tgtEl>
                                          <p:spTgt spid="28"/>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fade">
                                      <p:cBhvr>
                                        <p:cTn id="70" dur="500"/>
                                        <p:tgtEl>
                                          <p:spTgt spid="29"/>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fade">
                                      <p:cBhvr>
                                        <p:cTn id="73" dur="500"/>
                                        <p:tgtEl>
                                          <p:spTgt spid="30"/>
                                        </p:tgtEl>
                                      </p:cBhvr>
                                    </p:animEffect>
                                  </p:childTnLst>
                                </p:cTn>
                              </p:par>
                              <p:par>
                                <p:cTn id="74" presetID="10" presetClass="entr" presetSubtype="0" fill="hold"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500"/>
                                        <p:tgtEl>
                                          <p:spTgt spid="31"/>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500"/>
                                        <p:tgtEl>
                                          <p:spTgt spid="32"/>
                                        </p:tgtEl>
                                      </p:cBhvr>
                                    </p:animEffect>
                                  </p:childTnLst>
                                </p:cTn>
                              </p:par>
                              <p:par>
                                <p:cTn id="82" presetID="10" presetClass="entr" presetSubtype="0" fill="hold" nodeType="withEffect">
                                  <p:stCondLst>
                                    <p:cond delay="0"/>
                                  </p:stCondLst>
                                  <p:childTnLst>
                                    <p:set>
                                      <p:cBhvr>
                                        <p:cTn id="83" dur="1" fill="hold">
                                          <p:stCondLst>
                                            <p:cond delay="0"/>
                                          </p:stCondLst>
                                        </p:cTn>
                                        <p:tgtEl>
                                          <p:spTgt spid="33"/>
                                        </p:tgtEl>
                                        <p:attrNameLst>
                                          <p:attrName>style.visibility</p:attrName>
                                        </p:attrNameLst>
                                      </p:cBhvr>
                                      <p:to>
                                        <p:strVal val="visible"/>
                                      </p:to>
                                    </p:set>
                                    <p:animEffect transition="in" filter="fade">
                                      <p:cBhvr>
                                        <p:cTn id="84" dur="500"/>
                                        <p:tgtEl>
                                          <p:spTgt spid="33"/>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fade">
                                      <p:cBhvr>
                                        <p:cTn id="89" dur="500"/>
                                        <p:tgtEl>
                                          <p:spTgt spid="34"/>
                                        </p:tgtEl>
                                      </p:cBhvr>
                                    </p:animEffect>
                                  </p:childTnLst>
                                </p:cTn>
                              </p:par>
                              <p:par>
                                <p:cTn id="90" presetID="10" presetClass="entr" presetSubtype="0" fill="hold" nodeType="withEffect">
                                  <p:stCondLst>
                                    <p:cond delay="0"/>
                                  </p:stCondLst>
                                  <p:childTnLst>
                                    <p:set>
                                      <p:cBhvr>
                                        <p:cTn id="91" dur="1" fill="hold">
                                          <p:stCondLst>
                                            <p:cond delay="0"/>
                                          </p:stCondLst>
                                        </p:cTn>
                                        <p:tgtEl>
                                          <p:spTgt spid="35"/>
                                        </p:tgtEl>
                                        <p:attrNameLst>
                                          <p:attrName>style.visibility</p:attrName>
                                        </p:attrNameLst>
                                      </p:cBhvr>
                                      <p:to>
                                        <p:strVal val="visible"/>
                                      </p:to>
                                    </p:set>
                                    <p:animEffect transition="in" filter="fade">
                                      <p:cBhvr>
                                        <p:cTn id="92" dur="500"/>
                                        <p:tgtEl>
                                          <p:spTgt spid="35"/>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36"/>
                                        </p:tgtEl>
                                        <p:attrNameLst>
                                          <p:attrName>style.visibility</p:attrName>
                                        </p:attrNameLst>
                                      </p:cBhvr>
                                      <p:to>
                                        <p:strVal val="visible"/>
                                      </p:to>
                                    </p:set>
                                    <p:animEffect transition="in" filter="fade">
                                      <p:cBhvr>
                                        <p:cTn id="97" dur="500"/>
                                        <p:tgtEl>
                                          <p:spTgt spid="36"/>
                                        </p:tgtEl>
                                      </p:cBhvr>
                                    </p:animEffect>
                                  </p:childTnLst>
                                </p:cTn>
                              </p:par>
                            </p:childTnLst>
                          </p:cTn>
                        </p:par>
                      </p:childTnLst>
                    </p:cTn>
                  </p:par>
                  <p:par>
                    <p:cTn id="98" fill="hold">
                      <p:stCondLst>
                        <p:cond delay="indefinite"/>
                      </p:stCondLst>
                      <p:childTnLst>
                        <p:par>
                          <p:cTn id="99" fill="hold">
                            <p:stCondLst>
                              <p:cond delay="0"/>
                            </p:stCondLst>
                            <p:childTnLst>
                              <p:par>
                                <p:cTn id="100" presetID="1" presetClass="entr" presetSubtype="0" fill="hold" grpId="0" nodeType="clickEffect">
                                  <p:stCondLst>
                                    <p:cond delay="0"/>
                                  </p:stCondLst>
                                  <p:childTnLst>
                                    <p:set>
                                      <p:cBhvr>
                                        <p:cTn id="101"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8" grpId="1" animBg="1"/>
      <p:bldP spid="18" grpId="2" animBg="1"/>
      <p:bldP spid="19" grpId="0" animBg="1"/>
      <p:bldP spid="19" grpId="1" animBg="1"/>
      <p:bldP spid="19" grpId="2"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p:bldP spid="32" grpId="0"/>
      <p:bldP spid="34" grpId="0"/>
      <p:bldP spid="36" grpId="0"/>
      <p:bldP spid="39" grpId="0"/>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534400" cy="1143000"/>
          </a:xfrm>
        </p:spPr>
        <p:txBody>
          <a:bodyPr>
            <a:normAutofit/>
          </a:bodyPr>
          <a:lstStyle/>
          <a:p>
            <a:r>
              <a:rPr lang="en-US" dirty="0">
                <a:solidFill>
                  <a:srgbClr val="1A5712"/>
                </a:solidFill>
                <a:latin typeface="Garamond"/>
                <a:cs typeface="Garamond"/>
              </a:rPr>
              <a:t>Future Systems: In-Memory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Memory</a:t>
            </a:r>
          </a:p>
          <a:p>
            <a:pPr algn="ctr" fontAlgn="base">
              <a:spcBef>
                <a:spcPct val="0"/>
              </a:spcBef>
              <a:spcAft>
                <a:spcPct val="0"/>
              </a:spcAft>
            </a:pPr>
            <a:endParaRPr lang="en-US" sz="2400" dirty="0">
              <a:solidFill>
                <a:prstClr val="black"/>
              </a:solidFill>
            </a:endParaRPr>
          </a:p>
          <a:p>
            <a:pPr algn="ctr" fontAlgn="base">
              <a:spcBef>
                <a:spcPct val="0"/>
              </a:spcBef>
              <a:spcAft>
                <a:spcPct val="0"/>
              </a:spcAft>
            </a:pPr>
            <a:endParaRPr lang="en-US" sz="2400" b="1" dirty="0">
              <a:solidFill>
                <a:prstClr val="black"/>
              </a:solidFill>
              <a:latin typeface="Arial" charset="0"/>
            </a:endParaRPr>
          </a:p>
          <a:p>
            <a:pPr algn="ctr" fontAlgn="base">
              <a:spcBef>
                <a:spcPct val="0"/>
              </a:spcBef>
              <a:spcAft>
                <a:spcPct val="0"/>
              </a:spcAft>
            </a:pPr>
            <a:endParaRPr lang="en-US" sz="2400" dirty="0">
              <a:solidFill>
                <a:prstClr val="black"/>
              </a:solidFill>
            </a:endParaRPr>
          </a:p>
          <a:p>
            <a:pPr algn="ctr" fontAlgn="base">
              <a:spcBef>
                <a:spcPct val="0"/>
              </a:spcBef>
              <a:spcAft>
                <a:spcPct val="0"/>
              </a:spcAft>
            </a:pPr>
            <a:endParaRPr lang="en-US" sz="2400" b="1" dirty="0">
              <a:solidFill>
                <a:prstClr val="black"/>
              </a:solidFill>
              <a:latin typeface="Arial" charset="0"/>
            </a:endParaRPr>
          </a:p>
          <a:p>
            <a:pPr algn="ctr" fontAlgn="base">
              <a:spcBef>
                <a:spcPct val="0"/>
              </a:spcBef>
              <a:spcAft>
                <a:spcPct val="0"/>
              </a:spcAft>
            </a:pPr>
            <a:endParaRPr lang="en-US" sz="2400" dirty="0">
              <a:solidFill>
                <a:prstClr val="black"/>
              </a:solidFill>
            </a:endParaRPr>
          </a:p>
          <a:p>
            <a:pPr algn="ctr" fontAlgn="base">
              <a:spcBef>
                <a:spcPct val="0"/>
              </a:spcBef>
              <a:spcAft>
                <a:spcPct val="0"/>
              </a:spcAft>
            </a:pPr>
            <a:endParaRPr lang="en-US" sz="2400" b="1" dirty="0">
              <a:solidFill>
                <a:prstClr val="black"/>
              </a:solidFill>
              <a:latin typeface="Arial" charset="0"/>
            </a:endParaRPr>
          </a:p>
          <a:p>
            <a:pPr algn="ctr" fontAlgn="base">
              <a:spcBef>
                <a:spcPct val="0"/>
              </a:spcBef>
              <a:spcAft>
                <a:spcPct val="0"/>
              </a:spcAft>
            </a:pPr>
            <a:endParaRPr lang="en-US" sz="2400" b="1" dirty="0">
              <a:solidFill>
                <a:prstClr val="black"/>
              </a:solidFill>
              <a:latin typeface="Arial" charset="0"/>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6" name="Rectangle 15"/>
          <p:cNvSpPr/>
          <p:nvPr/>
        </p:nvSpPr>
        <p:spPr bwMode="auto">
          <a:xfrm>
            <a:off x="7042246" y="296017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8" name="Rectangle 17"/>
          <p:cNvSpPr/>
          <p:nvPr/>
        </p:nvSpPr>
        <p:spPr bwMode="auto">
          <a:xfrm>
            <a:off x="7042246" y="295474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cxnSp>
        <p:nvCxnSpPr>
          <p:cNvPr id="19" name="Straight Arrow Connector 18"/>
          <p:cNvCxnSpPr>
            <a:stCxn id="18" idx="2"/>
            <a:endCxn id="17" idx="0"/>
          </p:cNvCxnSpPr>
          <p:nvPr/>
        </p:nvCxnSpPr>
        <p:spPr bwMode="auto">
          <a:xfrm rot="16200000" flipH="1">
            <a:off x="7488635" y="3429574"/>
            <a:ext cx="459485" cy="1135"/>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20" name="TextBox 19"/>
          <p:cNvSpPr txBox="1"/>
          <p:nvPr/>
        </p:nvSpPr>
        <p:spPr>
          <a:xfrm>
            <a:off x="4015945" y="1507524"/>
            <a:ext cx="2170787" cy="461665"/>
          </a:xfrm>
          <a:prstGeom prst="rect">
            <a:avLst/>
          </a:prstGeom>
          <a:noFill/>
        </p:spPr>
        <p:txBody>
          <a:bodyPr wrap="none" rtlCol="0">
            <a:spAutoFit/>
          </a:bodyPr>
          <a:lstStyle/>
          <a:p>
            <a:r>
              <a:rPr lang="en-US" sz="2400" dirty="0">
                <a:solidFill>
                  <a:srgbClr val="003399"/>
                </a:solidFill>
              </a:rPr>
              <a:t>1) Low latency</a:t>
            </a:r>
          </a:p>
        </p:txBody>
      </p:sp>
      <p:cxnSp>
        <p:nvCxnSpPr>
          <p:cNvPr id="21" name="Curved Connector 20"/>
          <p:cNvCxnSpPr>
            <a:stCxn id="20" idx="3"/>
            <a:endCxn id="18" idx="1"/>
          </p:cNvCxnSpPr>
          <p:nvPr/>
        </p:nvCxnSpPr>
        <p:spPr bwMode="auto">
          <a:xfrm>
            <a:off x="6186732" y="1738357"/>
            <a:ext cx="855514" cy="1339213"/>
          </a:xfrm>
          <a:prstGeom prst="curvedConnector3">
            <a:avLst>
              <a:gd name="adj1" fmla="val 50000"/>
            </a:avLst>
          </a:prstGeom>
          <a:solidFill>
            <a:schemeClr val="accent1"/>
          </a:solidFill>
          <a:ln w="28575" cap="flat" cmpd="sng" algn="ctr">
            <a:solidFill>
              <a:srgbClr val="003399"/>
            </a:solidFill>
            <a:prstDash val="solid"/>
            <a:round/>
            <a:headEnd type="none" w="med" len="med"/>
            <a:tailEnd type="stealth" w="lg" len="lg"/>
          </a:ln>
          <a:effectLst/>
        </p:spPr>
      </p:cxnSp>
      <p:sp>
        <p:nvSpPr>
          <p:cNvPr id="22" name="TextBox 21"/>
          <p:cNvSpPr txBox="1"/>
          <p:nvPr/>
        </p:nvSpPr>
        <p:spPr>
          <a:xfrm>
            <a:off x="2819400" y="5282524"/>
            <a:ext cx="3870961" cy="461665"/>
          </a:xfrm>
          <a:prstGeom prst="rect">
            <a:avLst/>
          </a:prstGeom>
          <a:noFill/>
        </p:spPr>
        <p:txBody>
          <a:bodyPr wrap="square" rtlCol="0">
            <a:spAutoFit/>
          </a:bodyPr>
          <a:lstStyle/>
          <a:p>
            <a:r>
              <a:rPr lang="en-US" sz="2400" dirty="0">
                <a:solidFill>
                  <a:srgbClr val="003399"/>
                </a:solidFill>
              </a:rPr>
              <a:t>2) Low bandwidth utilization</a:t>
            </a:r>
          </a:p>
        </p:txBody>
      </p:sp>
      <p:cxnSp>
        <p:nvCxnSpPr>
          <p:cNvPr id="23" name="Curved Connector 51"/>
          <p:cNvCxnSpPr>
            <a:stCxn id="22" idx="3"/>
            <a:endCxn id="15" idx="5"/>
          </p:cNvCxnSpPr>
          <p:nvPr/>
        </p:nvCxnSpPr>
        <p:spPr bwMode="auto">
          <a:xfrm flipH="1" flipV="1">
            <a:off x="6086902" y="3620065"/>
            <a:ext cx="603459" cy="1893292"/>
          </a:xfrm>
          <a:prstGeom prst="curvedConnector4">
            <a:avLst>
              <a:gd name="adj1" fmla="val -37882"/>
              <a:gd name="adj2" fmla="val 53123"/>
            </a:avLst>
          </a:prstGeom>
          <a:solidFill>
            <a:schemeClr val="accent1"/>
          </a:solidFill>
          <a:ln w="28575" cap="flat" cmpd="sng" algn="ctr">
            <a:solidFill>
              <a:srgbClr val="003399"/>
            </a:solidFill>
            <a:prstDash val="solid"/>
            <a:round/>
            <a:headEnd type="none" w="med" len="med"/>
            <a:tailEnd type="stealth" w="lg" len="lg"/>
          </a:ln>
          <a:effectLst/>
        </p:spPr>
      </p:cxnSp>
      <p:sp>
        <p:nvSpPr>
          <p:cNvPr id="24" name="TextBox 23"/>
          <p:cNvSpPr txBox="1"/>
          <p:nvPr/>
        </p:nvSpPr>
        <p:spPr>
          <a:xfrm>
            <a:off x="428359" y="1505479"/>
            <a:ext cx="3105673" cy="461665"/>
          </a:xfrm>
          <a:prstGeom prst="rect">
            <a:avLst/>
          </a:prstGeom>
          <a:noFill/>
        </p:spPr>
        <p:txBody>
          <a:bodyPr wrap="square" rtlCol="0">
            <a:spAutoFit/>
          </a:bodyPr>
          <a:lstStyle/>
          <a:p>
            <a:r>
              <a:rPr lang="en-US" sz="2400" dirty="0">
                <a:solidFill>
                  <a:srgbClr val="003399"/>
                </a:solidFill>
              </a:rPr>
              <a:t>3) No cache pollution</a:t>
            </a:r>
          </a:p>
        </p:txBody>
      </p:sp>
      <p:cxnSp>
        <p:nvCxnSpPr>
          <p:cNvPr id="25" name="Curved Connector 51"/>
          <p:cNvCxnSpPr>
            <a:stCxn id="24" idx="3"/>
            <a:endCxn id="13" idx="0"/>
          </p:cNvCxnSpPr>
          <p:nvPr/>
        </p:nvCxnSpPr>
        <p:spPr bwMode="auto">
          <a:xfrm flipH="1">
            <a:off x="2190466" y="1736312"/>
            <a:ext cx="1343566" cy="1450437"/>
          </a:xfrm>
          <a:prstGeom prst="curvedConnector4">
            <a:avLst>
              <a:gd name="adj1" fmla="val -17014"/>
              <a:gd name="adj2" fmla="val 57957"/>
            </a:avLst>
          </a:prstGeom>
          <a:solidFill>
            <a:schemeClr val="accent1"/>
          </a:solidFill>
          <a:ln w="28575" cap="flat" cmpd="sng" algn="ctr">
            <a:solidFill>
              <a:srgbClr val="003399"/>
            </a:solidFill>
            <a:prstDash val="solid"/>
            <a:round/>
            <a:headEnd type="none" w="med" len="med"/>
            <a:tailEnd type="stealth" w="lg" len="lg"/>
          </a:ln>
          <a:effectLst/>
        </p:spPr>
      </p:cxnSp>
      <p:sp>
        <p:nvSpPr>
          <p:cNvPr id="26" name="TextBox 25"/>
          <p:cNvSpPr txBox="1"/>
          <p:nvPr/>
        </p:nvSpPr>
        <p:spPr>
          <a:xfrm>
            <a:off x="2819400" y="5682064"/>
            <a:ext cx="4798552" cy="461665"/>
          </a:xfrm>
          <a:prstGeom prst="rect">
            <a:avLst/>
          </a:prstGeom>
          <a:noFill/>
        </p:spPr>
        <p:txBody>
          <a:bodyPr wrap="square" rtlCol="0">
            <a:spAutoFit/>
          </a:bodyPr>
          <a:lstStyle/>
          <a:p>
            <a:r>
              <a:rPr lang="en-US" sz="2400" dirty="0">
                <a:solidFill>
                  <a:srgbClr val="003399"/>
                </a:solidFill>
              </a:rPr>
              <a:t>4) No unwanted data movement</a:t>
            </a:r>
          </a:p>
        </p:txBody>
      </p:sp>
      <p:sp>
        <p:nvSpPr>
          <p:cNvPr id="28" name="Slide Number Placeholder 27"/>
          <p:cNvSpPr>
            <a:spLocks noGrp="1"/>
          </p:cNvSpPr>
          <p:nvPr>
            <p:ph type="sldNum" sz="quarter" idx="12"/>
          </p:nvPr>
        </p:nvSpPr>
        <p:spPr/>
        <p:txBody>
          <a:bodyPr/>
          <a:lstStyle/>
          <a:p>
            <a:fld id="{CD63C8E0-6DD9-4302-9AA9-5177C785CB79}" type="slidenum">
              <a:rPr lang="en-US" smtClean="0">
                <a:solidFill>
                  <a:prstClr val="black">
                    <a:tint val="75000"/>
                  </a:prstClr>
                </a:solidFill>
              </a:rPr>
              <a:pPr/>
              <a:t>106</a:t>
            </a:fld>
            <a:endParaRPr lang="en-US">
              <a:solidFill>
                <a:prstClr val="black">
                  <a:tint val="75000"/>
                </a:prstClr>
              </a:solidFill>
            </a:endParaRPr>
          </a:p>
        </p:txBody>
      </p:sp>
      <p:sp>
        <p:nvSpPr>
          <p:cNvPr id="29" name="TextBox 28"/>
          <p:cNvSpPr txBox="1"/>
          <p:nvPr/>
        </p:nvSpPr>
        <p:spPr>
          <a:xfrm>
            <a:off x="179512" y="6093296"/>
            <a:ext cx="2453917" cy="584776"/>
          </a:xfrm>
          <a:prstGeom prst="rect">
            <a:avLst/>
          </a:prstGeom>
          <a:noFill/>
        </p:spPr>
        <p:txBody>
          <a:bodyPr wrap="none" rtlCol="0">
            <a:spAutoFit/>
          </a:bodyPr>
          <a:lstStyle/>
          <a:p>
            <a:r>
              <a:rPr lang="en-US" sz="3200" dirty="0">
                <a:solidFill>
                  <a:srgbClr val="FF0000"/>
                </a:solidFill>
              </a:rPr>
              <a:t>1046ns, 3.6uJ</a:t>
            </a:r>
          </a:p>
        </p:txBody>
      </p:sp>
      <p:sp>
        <p:nvSpPr>
          <p:cNvPr id="31" name="TextBox 30"/>
          <p:cNvSpPr txBox="1"/>
          <p:nvPr/>
        </p:nvSpPr>
        <p:spPr>
          <a:xfrm>
            <a:off x="2830129" y="6093296"/>
            <a:ext cx="2926202" cy="584776"/>
          </a:xfrm>
          <a:prstGeom prst="rect">
            <a:avLst/>
          </a:prstGeom>
          <a:noFill/>
        </p:spPr>
        <p:txBody>
          <a:bodyPr wrap="none" rtlCol="0">
            <a:spAutoFit/>
          </a:bodyPr>
          <a:lstStyle/>
          <a:p>
            <a:r>
              <a:rPr lang="en-US" sz="3200" dirty="0">
                <a:solidFill>
                  <a:srgbClr val="008000"/>
                </a:solidFill>
                <a:sym typeface="Wingdings"/>
              </a:rPr>
              <a:t>   </a:t>
            </a:r>
            <a:r>
              <a:rPr lang="en-US" sz="3200" dirty="0">
                <a:solidFill>
                  <a:srgbClr val="008000"/>
                </a:solidFill>
              </a:rPr>
              <a:t>90ns, 0.04uJ</a:t>
            </a:r>
          </a:p>
        </p:txBody>
      </p:sp>
    </p:spTree>
    <p:extLst>
      <p:ext uri="{BB962C8B-B14F-4D97-AF65-F5344CB8AC3E}">
        <p14:creationId xmlns:p14="http://schemas.microsoft.com/office/powerpoint/2010/main" val="871494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61111E-6 2.96296E-6 L -3.61111E-6 0.10277 " pathEditMode="relative" rAng="0" ptsTypes="AA">
                                      <p:cBhvr>
                                        <p:cTn id="6" dur="500" fill="hold"/>
                                        <p:tgtEl>
                                          <p:spTgt spid="18"/>
                                        </p:tgtEl>
                                        <p:attrNameLst>
                                          <p:attrName>ppt_x</p:attrName>
                                          <p:attrName>ppt_y</p:attrName>
                                        </p:attrNameLst>
                                      </p:cBhvr>
                                      <p:rCtr x="0" y="51"/>
                                    </p:animMotion>
                                  </p:childTnLst>
                                </p:cTn>
                              </p:par>
                            </p:childTnLst>
                          </p:cTn>
                        </p:par>
                        <p:par>
                          <p:cTn id="7" fill="hold">
                            <p:stCondLst>
                              <p:cond delay="500"/>
                            </p:stCondLst>
                            <p:childTnLst>
                              <p:par>
                                <p:cTn id="8" presetID="1" presetClass="exit" presetSubtype="0" fill="hold" grpId="1" nodeType="afterEffect">
                                  <p:stCondLst>
                                    <p:cond delay="0"/>
                                  </p:stCondLst>
                                  <p:childTnLst>
                                    <p:set>
                                      <p:cBhvr>
                                        <p:cTn id="9" dur="1" fill="hold">
                                          <p:stCondLst>
                                            <p:cond delay="0"/>
                                          </p:stCondLst>
                                        </p:cTn>
                                        <p:tgtEl>
                                          <p:spTgt spid="18"/>
                                        </p:tgtEl>
                                        <p:attrNameLst>
                                          <p:attrName>style.visibility</p:attrName>
                                        </p:attrNameLst>
                                      </p:cBhvr>
                                      <p:to>
                                        <p:strVal val="hidden"/>
                                      </p:to>
                                    </p:set>
                                  </p:childTnLst>
                                </p:cTn>
                              </p:par>
                              <p:par>
                                <p:cTn id="10" presetID="1" presetClass="emph" presetSubtype="2" fill="hold" nodeType="withEffect">
                                  <p:stCondLst>
                                    <p:cond delay="0"/>
                                  </p:stCondLst>
                                  <p:childTnLst>
                                    <p:animClr clrSpc="rgb" dir="cw">
                                      <p:cBhvr>
                                        <p:cTn id="11" dur="500" fill="hold"/>
                                        <p:tgtEl>
                                          <p:spTgt spid="17"/>
                                        </p:tgtEl>
                                        <p:attrNameLst>
                                          <p:attrName>fillcolor</p:attrName>
                                        </p:attrNameLst>
                                      </p:cBhvr>
                                      <p:to>
                                        <a:schemeClr val="bg1"/>
                                      </p:to>
                                    </p:animClr>
                                    <p:set>
                                      <p:cBhvr>
                                        <p:cTn id="12" dur="500" fill="hold"/>
                                        <p:tgtEl>
                                          <p:spTgt spid="17"/>
                                        </p:tgtEl>
                                        <p:attrNameLst>
                                          <p:attrName>fill.type</p:attrName>
                                        </p:attrNameLst>
                                      </p:cBhvr>
                                      <p:to>
                                        <p:strVal val="solid"/>
                                      </p:to>
                                    </p:set>
                                    <p:set>
                                      <p:cBhvr>
                                        <p:cTn id="13" dur="500" fill="hold"/>
                                        <p:tgtEl>
                                          <p:spTgt spid="17"/>
                                        </p:tgtEl>
                                        <p:attrNameLst>
                                          <p:attrName>fill.on</p:attrName>
                                        </p:attrNameLst>
                                      </p:cBhvr>
                                      <p:to>
                                        <p:strVal val="true"/>
                                      </p:to>
                                    </p:se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0" grpId="0"/>
      <p:bldP spid="22" grpId="0"/>
      <p:bldP spid="24" grpId="0"/>
      <p:bldP spid="26" grpId="0"/>
      <p:bldP spid="29" grpId="0"/>
      <p:bldP spid="31" grpId="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p:cNvSpPr>
          <p:nvPr/>
        </p:nvSpPr>
        <p:spPr bwMode="auto">
          <a:xfrm>
            <a:off x="1714500" y="266024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defTabSz="457200"/>
            <a:endParaRPr lang="en-US">
              <a:solidFill>
                <a:srgbClr val="000000"/>
              </a:solidFill>
            </a:endParaRPr>
          </a:p>
        </p:txBody>
      </p:sp>
      <p:sp>
        <p:nvSpPr>
          <p:cNvPr id="19458" name="Rectangle 2"/>
          <p:cNvSpPr>
            <a:spLocks/>
          </p:cNvSpPr>
          <p:nvPr/>
        </p:nvSpPr>
        <p:spPr bwMode="auto">
          <a:xfrm>
            <a:off x="1695450" y="527009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defTabSz="457200"/>
            <a:endParaRPr lang="en-US">
              <a:solidFill>
                <a:srgbClr val="000000"/>
              </a:solidFill>
            </a:endParaRPr>
          </a:p>
        </p:txBody>
      </p:sp>
      <p:sp>
        <p:nvSpPr>
          <p:cNvPr id="19459" name="Rectangle 3"/>
          <p:cNvSpPr>
            <a:spLocks/>
          </p:cNvSpPr>
          <p:nvPr/>
        </p:nvSpPr>
        <p:spPr bwMode="auto">
          <a:xfrm>
            <a:off x="1714500" y="207604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defTabSz="457200"/>
            <a:endParaRPr lang="en-US">
              <a:solidFill>
                <a:srgbClr val="000000"/>
              </a:solidFill>
            </a:endParaRPr>
          </a:p>
        </p:txBody>
      </p:sp>
      <p:sp>
        <p:nvSpPr>
          <p:cNvPr id="19460" name="Rectangle 4"/>
          <p:cNvSpPr>
            <a:spLocks noGrp="1" noChangeArrowheads="1"/>
          </p:cNvSpPr>
          <p:nvPr>
            <p:ph type="title"/>
          </p:nvPr>
        </p:nvSpPr>
        <p:spPr>
          <a:xfrm>
            <a:off x="419100" y="196850"/>
            <a:ext cx="8545388" cy="558800"/>
          </a:xfrm>
          <a:ln/>
        </p:spPr>
        <p:txBody>
          <a:bodyPr/>
          <a:lstStyle/>
          <a:p>
            <a:r>
              <a:rPr lang="en-US" sz="4000" dirty="0" err="1">
                <a:solidFill>
                  <a:srgbClr val="1A5712"/>
                </a:solidFill>
                <a:latin typeface="Garamond"/>
                <a:cs typeface="Garamond"/>
              </a:rPr>
              <a:t>RowClone</a:t>
            </a:r>
            <a:r>
              <a:rPr lang="en-US" sz="4000" dirty="0">
                <a:solidFill>
                  <a:srgbClr val="1A5712"/>
                </a:solidFill>
                <a:latin typeface="Garamond"/>
                <a:cs typeface="Garamond"/>
              </a:rPr>
              <a:t>: In-DRAM Row Copy</a:t>
            </a:r>
          </a:p>
        </p:txBody>
      </p:sp>
      <p:grpSp>
        <p:nvGrpSpPr>
          <p:cNvPr id="19485" name="Group 29"/>
          <p:cNvGrpSpPr>
            <a:grpSpLocks/>
          </p:cNvGrpSpPr>
          <p:nvPr/>
        </p:nvGrpSpPr>
        <p:grpSpPr bwMode="auto">
          <a:xfrm>
            <a:off x="1695450" y="1656151"/>
            <a:ext cx="4574382" cy="3359944"/>
            <a:chOff x="0" y="0"/>
            <a:chExt cx="5763" cy="4232"/>
          </a:xfrm>
        </p:grpSpPr>
        <p:sp>
          <p:nvSpPr>
            <p:cNvPr id="19461" name="Line 5"/>
            <p:cNvSpPr>
              <a:spLocks noChangeShapeType="1"/>
            </p:cNvSpPr>
            <p:nvPr/>
          </p:nvSpPr>
          <p:spPr bwMode="auto">
            <a:xfrm rot="10800000" flipH="1">
              <a:off x="0" y="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2" name="Line 6"/>
            <p:cNvSpPr>
              <a:spLocks noChangeShapeType="1"/>
            </p:cNvSpPr>
            <p:nvPr/>
          </p:nvSpPr>
          <p:spPr bwMode="auto">
            <a:xfrm rot="10800000" flipH="1">
              <a:off x="0" y="18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3" name="Line 7"/>
            <p:cNvSpPr>
              <a:spLocks noChangeShapeType="1"/>
            </p:cNvSpPr>
            <p:nvPr/>
          </p:nvSpPr>
          <p:spPr bwMode="auto">
            <a:xfrm rot="10800000" flipH="1">
              <a:off x="0" y="36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4" name="Line 8"/>
            <p:cNvSpPr>
              <a:spLocks noChangeShapeType="1"/>
            </p:cNvSpPr>
            <p:nvPr/>
          </p:nvSpPr>
          <p:spPr bwMode="auto">
            <a:xfrm rot="10800000" flipH="1">
              <a:off x="0" y="55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5" name="Line 9"/>
            <p:cNvSpPr>
              <a:spLocks noChangeShapeType="1"/>
            </p:cNvSpPr>
            <p:nvPr/>
          </p:nvSpPr>
          <p:spPr bwMode="auto">
            <a:xfrm rot="10800000" flipH="1">
              <a:off x="0" y="73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6" name="Line 10"/>
            <p:cNvSpPr>
              <a:spLocks noChangeShapeType="1"/>
            </p:cNvSpPr>
            <p:nvPr/>
          </p:nvSpPr>
          <p:spPr bwMode="auto">
            <a:xfrm rot="10800000" flipH="1">
              <a:off x="0" y="92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7" name="Line 11"/>
            <p:cNvSpPr>
              <a:spLocks noChangeShapeType="1"/>
            </p:cNvSpPr>
            <p:nvPr/>
          </p:nvSpPr>
          <p:spPr bwMode="auto">
            <a:xfrm rot="10800000" flipH="1">
              <a:off x="0" y="110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8" name="Line 12"/>
            <p:cNvSpPr>
              <a:spLocks noChangeShapeType="1"/>
            </p:cNvSpPr>
            <p:nvPr/>
          </p:nvSpPr>
          <p:spPr bwMode="auto">
            <a:xfrm rot="10800000" flipH="1">
              <a:off x="0" y="128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9" name="Line 13"/>
            <p:cNvSpPr>
              <a:spLocks noChangeShapeType="1"/>
            </p:cNvSpPr>
            <p:nvPr/>
          </p:nvSpPr>
          <p:spPr bwMode="auto">
            <a:xfrm rot="10800000" flipH="1">
              <a:off x="0" y="147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0" name="Line 14"/>
            <p:cNvSpPr>
              <a:spLocks noChangeShapeType="1"/>
            </p:cNvSpPr>
            <p:nvPr/>
          </p:nvSpPr>
          <p:spPr bwMode="auto">
            <a:xfrm rot="10800000" flipH="1">
              <a:off x="0" y="165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1" name="Line 15"/>
            <p:cNvSpPr>
              <a:spLocks noChangeShapeType="1"/>
            </p:cNvSpPr>
            <p:nvPr/>
          </p:nvSpPr>
          <p:spPr bwMode="auto">
            <a:xfrm rot="10800000" flipH="1">
              <a:off x="0" y="184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2" name="Line 16"/>
            <p:cNvSpPr>
              <a:spLocks noChangeShapeType="1"/>
            </p:cNvSpPr>
            <p:nvPr/>
          </p:nvSpPr>
          <p:spPr bwMode="auto">
            <a:xfrm rot="10800000" flipH="1">
              <a:off x="0" y="202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3" name="Line 17"/>
            <p:cNvSpPr>
              <a:spLocks noChangeShapeType="1"/>
            </p:cNvSpPr>
            <p:nvPr/>
          </p:nvSpPr>
          <p:spPr bwMode="auto">
            <a:xfrm rot="10800000" flipH="1">
              <a:off x="0" y="220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4" name="Line 18"/>
            <p:cNvSpPr>
              <a:spLocks noChangeShapeType="1"/>
            </p:cNvSpPr>
            <p:nvPr/>
          </p:nvSpPr>
          <p:spPr bwMode="auto">
            <a:xfrm rot="10800000" flipH="1">
              <a:off x="0" y="239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5" name="Line 19"/>
            <p:cNvSpPr>
              <a:spLocks noChangeShapeType="1"/>
            </p:cNvSpPr>
            <p:nvPr/>
          </p:nvSpPr>
          <p:spPr bwMode="auto">
            <a:xfrm rot="10800000" flipH="1">
              <a:off x="0" y="257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6" name="Line 20"/>
            <p:cNvSpPr>
              <a:spLocks noChangeShapeType="1"/>
            </p:cNvSpPr>
            <p:nvPr/>
          </p:nvSpPr>
          <p:spPr bwMode="auto">
            <a:xfrm rot="10800000" flipH="1">
              <a:off x="0" y="276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7" name="Line 21"/>
            <p:cNvSpPr>
              <a:spLocks noChangeShapeType="1"/>
            </p:cNvSpPr>
            <p:nvPr/>
          </p:nvSpPr>
          <p:spPr bwMode="auto">
            <a:xfrm rot="10800000" flipH="1">
              <a:off x="0" y="294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8" name="Line 22"/>
            <p:cNvSpPr>
              <a:spLocks noChangeShapeType="1"/>
            </p:cNvSpPr>
            <p:nvPr/>
          </p:nvSpPr>
          <p:spPr bwMode="auto">
            <a:xfrm rot="10800000" flipH="1">
              <a:off x="0" y="312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9" name="Line 23"/>
            <p:cNvSpPr>
              <a:spLocks noChangeShapeType="1"/>
            </p:cNvSpPr>
            <p:nvPr/>
          </p:nvSpPr>
          <p:spPr bwMode="auto">
            <a:xfrm rot="10800000" flipH="1">
              <a:off x="0" y="331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0" name="Line 24"/>
            <p:cNvSpPr>
              <a:spLocks noChangeShapeType="1"/>
            </p:cNvSpPr>
            <p:nvPr/>
          </p:nvSpPr>
          <p:spPr bwMode="auto">
            <a:xfrm rot="10800000" flipH="1">
              <a:off x="0" y="349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1" name="Line 25"/>
            <p:cNvSpPr>
              <a:spLocks noChangeShapeType="1"/>
            </p:cNvSpPr>
            <p:nvPr/>
          </p:nvSpPr>
          <p:spPr bwMode="auto">
            <a:xfrm rot="10800000" flipH="1">
              <a:off x="0" y="368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2" name="Line 26"/>
            <p:cNvSpPr>
              <a:spLocks noChangeShapeType="1"/>
            </p:cNvSpPr>
            <p:nvPr/>
          </p:nvSpPr>
          <p:spPr bwMode="auto">
            <a:xfrm rot="10800000" flipH="1">
              <a:off x="0" y="386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3" name="Line 27"/>
            <p:cNvSpPr>
              <a:spLocks noChangeShapeType="1"/>
            </p:cNvSpPr>
            <p:nvPr/>
          </p:nvSpPr>
          <p:spPr bwMode="auto">
            <a:xfrm rot="10800000" flipH="1">
              <a:off x="0" y="404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4" name="Line 28"/>
            <p:cNvSpPr>
              <a:spLocks noChangeShapeType="1"/>
            </p:cNvSpPr>
            <p:nvPr/>
          </p:nvSpPr>
          <p:spPr bwMode="auto">
            <a:xfrm rot="10800000" flipH="1">
              <a:off x="0" y="423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grpSp>
      <p:grpSp>
        <p:nvGrpSpPr>
          <p:cNvPr id="19518" name="Group 62"/>
          <p:cNvGrpSpPr>
            <a:grpSpLocks/>
          </p:cNvGrpSpPr>
          <p:nvPr/>
        </p:nvGrpSpPr>
        <p:grpSpPr bwMode="auto">
          <a:xfrm>
            <a:off x="1706563" y="1652182"/>
            <a:ext cx="4559300" cy="3371850"/>
            <a:chOff x="0" y="0"/>
            <a:chExt cx="5744" cy="4248"/>
          </a:xfrm>
        </p:grpSpPr>
        <p:sp>
          <p:nvSpPr>
            <p:cNvPr id="19486" name="Line 30"/>
            <p:cNvSpPr>
              <a:spLocks noChangeShapeType="1"/>
            </p:cNvSpPr>
            <p:nvPr/>
          </p:nvSpPr>
          <p:spPr bwMode="auto">
            <a:xfrm rot="10800000">
              <a:off x="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7" name="Line 31"/>
            <p:cNvSpPr>
              <a:spLocks noChangeShapeType="1"/>
            </p:cNvSpPr>
            <p:nvPr/>
          </p:nvSpPr>
          <p:spPr bwMode="auto">
            <a:xfrm rot="10800000">
              <a:off x="18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8" name="Line 32"/>
            <p:cNvSpPr>
              <a:spLocks noChangeShapeType="1"/>
            </p:cNvSpPr>
            <p:nvPr/>
          </p:nvSpPr>
          <p:spPr bwMode="auto">
            <a:xfrm rot="10800000">
              <a:off x="37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9" name="Line 33"/>
            <p:cNvSpPr>
              <a:spLocks noChangeShapeType="1"/>
            </p:cNvSpPr>
            <p:nvPr/>
          </p:nvSpPr>
          <p:spPr bwMode="auto">
            <a:xfrm rot="10800000">
              <a:off x="55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0" name="Line 34"/>
            <p:cNvSpPr>
              <a:spLocks noChangeShapeType="1"/>
            </p:cNvSpPr>
            <p:nvPr/>
          </p:nvSpPr>
          <p:spPr bwMode="auto">
            <a:xfrm rot="10800000">
              <a:off x="740"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1" name="Line 35"/>
            <p:cNvSpPr>
              <a:spLocks noChangeShapeType="1"/>
            </p:cNvSpPr>
            <p:nvPr/>
          </p:nvSpPr>
          <p:spPr bwMode="auto">
            <a:xfrm rot="10800000">
              <a:off x="92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2" name="Line 36"/>
            <p:cNvSpPr>
              <a:spLocks noChangeShapeType="1"/>
            </p:cNvSpPr>
            <p:nvPr/>
          </p:nvSpPr>
          <p:spPr bwMode="auto">
            <a:xfrm rot="10800000">
              <a:off x="111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3" name="Line 37"/>
            <p:cNvSpPr>
              <a:spLocks noChangeShapeType="1"/>
            </p:cNvSpPr>
            <p:nvPr/>
          </p:nvSpPr>
          <p:spPr bwMode="auto">
            <a:xfrm rot="10800000">
              <a:off x="129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4" name="Line 38"/>
            <p:cNvSpPr>
              <a:spLocks noChangeShapeType="1"/>
            </p:cNvSpPr>
            <p:nvPr/>
          </p:nvSpPr>
          <p:spPr bwMode="auto">
            <a:xfrm rot="10800000">
              <a:off x="148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5" name="Line 39"/>
            <p:cNvSpPr>
              <a:spLocks noChangeShapeType="1"/>
            </p:cNvSpPr>
            <p:nvPr/>
          </p:nvSpPr>
          <p:spPr bwMode="auto">
            <a:xfrm rot="10800000">
              <a:off x="166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6" name="Line 40"/>
            <p:cNvSpPr>
              <a:spLocks noChangeShapeType="1"/>
            </p:cNvSpPr>
            <p:nvPr/>
          </p:nvSpPr>
          <p:spPr bwMode="auto">
            <a:xfrm rot="10800000">
              <a:off x="185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7" name="Line 41"/>
            <p:cNvSpPr>
              <a:spLocks noChangeShapeType="1"/>
            </p:cNvSpPr>
            <p:nvPr/>
          </p:nvSpPr>
          <p:spPr bwMode="auto">
            <a:xfrm rot="10800000">
              <a:off x="203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8" name="Line 42"/>
            <p:cNvSpPr>
              <a:spLocks noChangeShapeType="1"/>
            </p:cNvSpPr>
            <p:nvPr/>
          </p:nvSpPr>
          <p:spPr bwMode="auto">
            <a:xfrm rot="10800000">
              <a:off x="222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9" name="Line 43"/>
            <p:cNvSpPr>
              <a:spLocks noChangeShapeType="1"/>
            </p:cNvSpPr>
            <p:nvPr/>
          </p:nvSpPr>
          <p:spPr bwMode="auto">
            <a:xfrm rot="10800000">
              <a:off x="240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0" name="Line 44"/>
            <p:cNvSpPr>
              <a:spLocks noChangeShapeType="1"/>
            </p:cNvSpPr>
            <p:nvPr/>
          </p:nvSpPr>
          <p:spPr bwMode="auto">
            <a:xfrm rot="10800000">
              <a:off x="259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1" name="Line 45"/>
            <p:cNvSpPr>
              <a:spLocks noChangeShapeType="1"/>
            </p:cNvSpPr>
            <p:nvPr/>
          </p:nvSpPr>
          <p:spPr bwMode="auto">
            <a:xfrm rot="10800000">
              <a:off x="277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2" name="Line 46"/>
            <p:cNvSpPr>
              <a:spLocks noChangeShapeType="1"/>
            </p:cNvSpPr>
            <p:nvPr/>
          </p:nvSpPr>
          <p:spPr bwMode="auto">
            <a:xfrm rot="10800000">
              <a:off x="296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3" name="Line 47"/>
            <p:cNvSpPr>
              <a:spLocks noChangeShapeType="1"/>
            </p:cNvSpPr>
            <p:nvPr/>
          </p:nvSpPr>
          <p:spPr bwMode="auto">
            <a:xfrm rot="10800000">
              <a:off x="314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4" name="Line 48"/>
            <p:cNvSpPr>
              <a:spLocks noChangeShapeType="1"/>
            </p:cNvSpPr>
            <p:nvPr/>
          </p:nvSpPr>
          <p:spPr bwMode="auto">
            <a:xfrm rot="10800000">
              <a:off x="3333"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5" name="Line 49"/>
            <p:cNvSpPr>
              <a:spLocks noChangeShapeType="1"/>
            </p:cNvSpPr>
            <p:nvPr/>
          </p:nvSpPr>
          <p:spPr bwMode="auto">
            <a:xfrm rot="10800000">
              <a:off x="351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6" name="Line 50"/>
            <p:cNvSpPr>
              <a:spLocks noChangeShapeType="1"/>
            </p:cNvSpPr>
            <p:nvPr/>
          </p:nvSpPr>
          <p:spPr bwMode="auto">
            <a:xfrm rot="10800000">
              <a:off x="370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7" name="Line 51"/>
            <p:cNvSpPr>
              <a:spLocks noChangeShapeType="1"/>
            </p:cNvSpPr>
            <p:nvPr/>
          </p:nvSpPr>
          <p:spPr bwMode="auto">
            <a:xfrm rot="10800000">
              <a:off x="388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8" name="Line 52"/>
            <p:cNvSpPr>
              <a:spLocks noChangeShapeType="1"/>
            </p:cNvSpPr>
            <p:nvPr/>
          </p:nvSpPr>
          <p:spPr bwMode="auto">
            <a:xfrm rot="10800000">
              <a:off x="407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9" name="Line 53"/>
            <p:cNvSpPr>
              <a:spLocks noChangeShapeType="1"/>
            </p:cNvSpPr>
            <p:nvPr/>
          </p:nvSpPr>
          <p:spPr bwMode="auto">
            <a:xfrm rot="10800000">
              <a:off x="426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0" name="Line 54"/>
            <p:cNvSpPr>
              <a:spLocks noChangeShapeType="1"/>
            </p:cNvSpPr>
            <p:nvPr/>
          </p:nvSpPr>
          <p:spPr bwMode="auto">
            <a:xfrm rot="10800000">
              <a:off x="444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1" name="Line 55"/>
            <p:cNvSpPr>
              <a:spLocks noChangeShapeType="1"/>
            </p:cNvSpPr>
            <p:nvPr/>
          </p:nvSpPr>
          <p:spPr bwMode="auto">
            <a:xfrm rot="10800000">
              <a:off x="4632"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2" name="Line 56"/>
            <p:cNvSpPr>
              <a:spLocks noChangeShapeType="1"/>
            </p:cNvSpPr>
            <p:nvPr/>
          </p:nvSpPr>
          <p:spPr bwMode="auto">
            <a:xfrm rot="10800000">
              <a:off x="481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3" name="Line 57"/>
            <p:cNvSpPr>
              <a:spLocks noChangeShapeType="1"/>
            </p:cNvSpPr>
            <p:nvPr/>
          </p:nvSpPr>
          <p:spPr bwMode="auto">
            <a:xfrm rot="10800000">
              <a:off x="500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4" name="Line 58"/>
            <p:cNvSpPr>
              <a:spLocks noChangeShapeType="1"/>
            </p:cNvSpPr>
            <p:nvPr/>
          </p:nvSpPr>
          <p:spPr bwMode="auto">
            <a:xfrm rot="10800000">
              <a:off x="518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5" name="Line 59"/>
            <p:cNvSpPr>
              <a:spLocks noChangeShapeType="1"/>
            </p:cNvSpPr>
            <p:nvPr/>
          </p:nvSpPr>
          <p:spPr bwMode="auto">
            <a:xfrm rot="10800000">
              <a:off x="537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6" name="Line 60"/>
            <p:cNvSpPr>
              <a:spLocks noChangeShapeType="1"/>
            </p:cNvSpPr>
            <p:nvPr/>
          </p:nvSpPr>
          <p:spPr bwMode="auto">
            <a:xfrm rot="10800000">
              <a:off x="555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7" name="Line 61"/>
            <p:cNvSpPr>
              <a:spLocks noChangeShapeType="1"/>
            </p:cNvSpPr>
            <p:nvPr/>
          </p:nvSpPr>
          <p:spPr bwMode="auto">
            <a:xfrm rot="10800000">
              <a:off x="5743" y="4"/>
              <a:ext cx="1"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grpSp>
      <p:sp>
        <p:nvSpPr>
          <p:cNvPr id="19519" name="Rectangle 63"/>
          <p:cNvSpPr>
            <a:spLocks/>
          </p:cNvSpPr>
          <p:nvPr/>
        </p:nvSpPr>
        <p:spPr bwMode="auto">
          <a:xfrm>
            <a:off x="6503988" y="5220494"/>
            <a:ext cx="2253659"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ea typeface="ＭＳ Ｐゴシック" charset="0"/>
                <a:cs typeface="Myriad Pro Bold Cond" charset="0"/>
                <a:sym typeface="Myriad Pro Bold Cond" charset="0"/>
              </a:rPr>
              <a:t>Row Buffer (4 Kbytes)</a:t>
            </a:r>
          </a:p>
        </p:txBody>
      </p:sp>
      <p:sp>
        <p:nvSpPr>
          <p:cNvPr id="19520" name="Line 64"/>
          <p:cNvSpPr>
            <a:spLocks noChangeShapeType="1"/>
          </p:cNvSpPr>
          <p:nvPr/>
        </p:nvSpPr>
        <p:spPr bwMode="auto">
          <a:xfrm rot="10800000" flipH="1">
            <a:off x="431800" y="6323401"/>
            <a:ext cx="8390732" cy="794"/>
          </a:xfrm>
          <a:prstGeom prst="line">
            <a:avLst/>
          </a:prstGeom>
          <a:noFill/>
          <a:ln w="2032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21" name="Line 65"/>
          <p:cNvSpPr>
            <a:spLocks noChangeShapeType="1"/>
          </p:cNvSpPr>
          <p:nvPr/>
        </p:nvSpPr>
        <p:spPr bwMode="auto">
          <a:xfrm>
            <a:off x="4064000" y="5530444"/>
            <a:ext cx="0" cy="798513"/>
          </a:xfrm>
          <a:prstGeom prst="line">
            <a:avLst/>
          </a:prstGeom>
          <a:noFill/>
          <a:ln w="1016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22" name="Rectangle 66"/>
          <p:cNvSpPr>
            <a:spLocks/>
          </p:cNvSpPr>
          <p:nvPr/>
        </p:nvSpPr>
        <p:spPr bwMode="auto">
          <a:xfrm>
            <a:off x="7342982" y="6401594"/>
            <a:ext cx="628377"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ea typeface="ＭＳ Ｐゴシック" charset="0"/>
                <a:cs typeface="Myriad Pro Bold Cond" charset="0"/>
                <a:sym typeface="Myriad Pro Bold Cond" charset="0"/>
              </a:rPr>
              <a:t>Data Bus</a:t>
            </a:r>
          </a:p>
        </p:txBody>
      </p:sp>
      <p:sp>
        <p:nvSpPr>
          <p:cNvPr id="19523" name="Rectangle 67"/>
          <p:cNvSpPr>
            <a:spLocks/>
          </p:cNvSpPr>
          <p:nvPr/>
        </p:nvSpPr>
        <p:spPr bwMode="auto">
          <a:xfrm>
            <a:off x="4149725" y="5791994"/>
            <a:ext cx="39754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ea typeface="ＭＳ Ｐゴシック" charset="0"/>
                <a:cs typeface="Myriad Pro Bold Cond" charset="0"/>
                <a:sym typeface="Myriad Pro Bold Cond" charset="0"/>
              </a:rPr>
              <a:t>8 bits</a:t>
            </a:r>
          </a:p>
        </p:txBody>
      </p:sp>
      <p:sp>
        <p:nvSpPr>
          <p:cNvPr id="19524" name="Rectangle 68"/>
          <p:cNvSpPr>
            <a:spLocks/>
          </p:cNvSpPr>
          <p:nvPr/>
        </p:nvSpPr>
        <p:spPr bwMode="auto">
          <a:xfrm>
            <a:off x="6484938" y="3118644"/>
            <a:ext cx="164186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ea typeface="ＭＳ Ｐゴシック" charset="0"/>
                <a:cs typeface="Myriad Pro Bold Cond" charset="0"/>
                <a:sym typeface="Myriad Pro Bold Cond" charset="0"/>
              </a:rPr>
              <a:t>DRAM </a:t>
            </a:r>
            <a:r>
              <a:rPr lang="en-US" dirty="0" err="1">
                <a:solidFill>
                  <a:srgbClr val="000000"/>
                </a:solidFill>
                <a:ea typeface="ＭＳ Ｐゴシック" charset="0"/>
                <a:cs typeface="Myriad Pro Bold Cond" charset="0"/>
                <a:sym typeface="Myriad Pro Bold Cond" charset="0"/>
              </a:rPr>
              <a:t>subarray</a:t>
            </a:r>
            <a:endParaRPr lang="en-US" dirty="0">
              <a:solidFill>
                <a:srgbClr val="000000"/>
              </a:solidFill>
              <a:ea typeface="ＭＳ Ｐゴシック" charset="0"/>
              <a:cs typeface="Myriad Pro Bold Cond" charset="0"/>
              <a:sym typeface="Myriad Pro Bold Cond" charset="0"/>
            </a:endParaRPr>
          </a:p>
        </p:txBody>
      </p:sp>
      <p:sp>
        <p:nvSpPr>
          <p:cNvPr id="19525" name="Line 69"/>
          <p:cNvSpPr>
            <a:spLocks noChangeShapeType="1"/>
          </p:cNvSpPr>
          <p:nvPr/>
        </p:nvSpPr>
        <p:spPr bwMode="auto">
          <a:xfrm rot="10800000" flipH="1">
            <a:off x="1701800" y="1408501"/>
            <a:ext cx="4568825" cy="794"/>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26" name="Rectangle 70"/>
          <p:cNvSpPr>
            <a:spLocks/>
          </p:cNvSpPr>
          <p:nvPr/>
        </p:nvSpPr>
        <p:spPr bwMode="auto">
          <a:xfrm>
            <a:off x="3689350" y="1124744"/>
            <a:ext cx="89819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ea typeface="ＭＳ Ｐゴシック" charset="0"/>
                <a:cs typeface="Myriad Pro Bold Cond" charset="0"/>
                <a:sym typeface="Myriad Pro Bold Cond" charset="0"/>
              </a:rPr>
              <a:t>4 Kbytes</a:t>
            </a:r>
          </a:p>
        </p:txBody>
      </p:sp>
      <p:grpSp>
        <p:nvGrpSpPr>
          <p:cNvPr id="19558" name="Group 102"/>
          <p:cNvGrpSpPr>
            <a:grpSpLocks/>
          </p:cNvGrpSpPr>
          <p:nvPr/>
        </p:nvGrpSpPr>
        <p:grpSpPr bwMode="auto">
          <a:xfrm>
            <a:off x="1784350" y="5016888"/>
            <a:ext cx="4400550" cy="266700"/>
            <a:chOff x="0" y="0"/>
            <a:chExt cx="5544" cy="336"/>
          </a:xfrm>
        </p:grpSpPr>
        <p:sp>
          <p:nvSpPr>
            <p:cNvPr id="19527" name="Line 71"/>
            <p:cNvSpPr>
              <a:spLocks noChangeShapeType="1"/>
            </p:cNvSpPr>
            <p:nvPr/>
          </p:nvSpPr>
          <p:spPr bwMode="auto">
            <a:xfrm>
              <a:off x="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28" name="Line 72"/>
            <p:cNvSpPr>
              <a:spLocks noChangeShapeType="1"/>
            </p:cNvSpPr>
            <p:nvPr/>
          </p:nvSpPr>
          <p:spPr bwMode="auto">
            <a:xfrm>
              <a:off x="18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29" name="Line 73"/>
            <p:cNvSpPr>
              <a:spLocks noChangeShapeType="1"/>
            </p:cNvSpPr>
            <p:nvPr/>
          </p:nvSpPr>
          <p:spPr bwMode="auto">
            <a:xfrm>
              <a:off x="36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0" name="Line 74"/>
            <p:cNvSpPr>
              <a:spLocks noChangeShapeType="1"/>
            </p:cNvSpPr>
            <p:nvPr/>
          </p:nvSpPr>
          <p:spPr bwMode="auto">
            <a:xfrm>
              <a:off x="55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1" name="Line 75"/>
            <p:cNvSpPr>
              <a:spLocks noChangeShapeType="1"/>
            </p:cNvSpPr>
            <p:nvPr/>
          </p:nvSpPr>
          <p:spPr bwMode="auto">
            <a:xfrm>
              <a:off x="73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2" name="Line 76"/>
            <p:cNvSpPr>
              <a:spLocks noChangeShapeType="1"/>
            </p:cNvSpPr>
            <p:nvPr/>
          </p:nvSpPr>
          <p:spPr bwMode="auto">
            <a:xfrm>
              <a:off x="92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3" name="Line 77"/>
            <p:cNvSpPr>
              <a:spLocks noChangeShapeType="1"/>
            </p:cNvSpPr>
            <p:nvPr/>
          </p:nvSpPr>
          <p:spPr bwMode="auto">
            <a:xfrm>
              <a:off x="110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4" name="Line 78"/>
            <p:cNvSpPr>
              <a:spLocks noChangeShapeType="1"/>
            </p:cNvSpPr>
            <p:nvPr/>
          </p:nvSpPr>
          <p:spPr bwMode="auto">
            <a:xfrm>
              <a:off x="129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5" name="Line 79"/>
            <p:cNvSpPr>
              <a:spLocks noChangeShapeType="1"/>
            </p:cNvSpPr>
            <p:nvPr/>
          </p:nvSpPr>
          <p:spPr bwMode="auto">
            <a:xfrm>
              <a:off x="147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6" name="Line 80"/>
            <p:cNvSpPr>
              <a:spLocks noChangeShapeType="1"/>
            </p:cNvSpPr>
            <p:nvPr/>
          </p:nvSpPr>
          <p:spPr bwMode="auto">
            <a:xfrm>
              <a:off x="166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7" name="Line 81"/>
            <p:cNvSpPr>
              <a:spLocks noChangeShapeType="1"/>
            </p:cNvSpPr>
            <p:nvPr/>
          </p:nvSpPr>
          <p:spPr bwMode="auto">
            <a:xfrm>
              <a:off x="184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8" name="Line 82"/>
            <p:cNvSpPr>
              <a:spLocks noChangeShapeType="1"/>
            </p:cNvSpPr>
            <p:nvPr/>
          </p:nvSpPr>
          <p:spPr bwMode="auto">
            <a:xfrm>
              <a:off x="203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9" name="Line 83"/>
            <p:cNvSpPr>
              <a:spLocks noChangeShapeType="1"/>
            </p:cNvSpPr>
            <p:nvPr/>
          </p:nvSpPr>
          <p:spPr bwMode="auto">
            <a:xfrm>
              <a:off x="221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0" name="Line 84"/>
            <p:cNvSpPr>
              <a:spLocks noChangeShapeType="1"/>
            </p:cNvSpPr>
            <p:nvPr/>
          </p:nvSpPr>
          <p:spPr bwMode="auto">
            <a:xfrm>
              <a:off x="240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1" name="Line 85"/>
            <p:cNvSpPr>
              <a:spLocks noChangeShapeType="1"/>
            </p:cNvSpPr>
            <p:nvPr/>
          </p:nvSpPr>
          <p:spPr bwMode="auto">
            <a:xfrm>
              <a:off x="258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2" name="Line 86"/>
            <p:cNvSpPr>
              <a:spLocks noChangeShapeType="1"/>
            </p:cNvSpPr>
            <p:nvPr/>
          </p:nvSpPr>
          <p:spPr bwMode="auto">
            <a:xfrm>
              <a:off x="277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3" name="Line 87"/>
            <p:cNvSpPr>
              <a:spLocks noChangeShapeType="1"/>
            </p:cNvSpPr>
            <p:nvPr/>
          </p:nvSpPr>
          <p:spPr bwMode="auto">
            <a:xfrm>
              <a:off x="295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4" name="Line 88"/>
            <p:cNvSpPr>
              <a:spLocks noChangeShapeType="1"/>
            </p:cNvSpPr>
            <p:nvPr/>
          </p:nvSpPr>
          <p:spPr bwMode="auto">
            <a:xfrm>
              <a:off x="314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5" name="Line 89"/>
            <p:cNvSpPr>
              <a:spLocks noChangeShapeType="1"/>
            </p:cNvSpPr>
            <p:nvPr/>
          </p:nvSpPr>
          <p:spPr bwMode="auto">
            <a:xfrm>
              <a:off x="332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6" name="Line 90"/>
            <p:cNvSpPr>
              <a:spLocks noChangeShapeType="1"/>
            </p:cNvSpPr>
            <p:nvPr/>
          </p:nvSpPr>
          <p:spPr bwMode="auto">
            <a:xfrm>
              <a:off x="351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7" name="Line 91"/>
            <p:cNvSpPr>
              <a:spLocks noChangeShapeType="1"/>
            </p:cNvSpPr>
            <p:nvPr/>
          </p:nvSpPr>
          <p:spPr bwMode="auto">
            <a:xfrm>
              <a:off x="369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8" name="Line 92"/>
            <p:cNvSpPr>
              <a:spLocks noChangeShapeType="1"/>
            </p:cNvSpPr>
            <p:nvPr/>
          </p:nvSpPr>
          <p:spPr bwMode="auto">
            <a:xfrm>
              <a:off x="388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9" name="Line 93"/>
            <p:cNvSpPr>
              <a:spLocks noChangeShapeType="1"/>
            </p:cNvSpPr>
            <p:nvPr/>
          </p:nvSpPr>
          <p:spPr bwMode="auto">
            <a:xfrm>
              <a:off x="406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0" name="Line 94"/>
            <p:cNvSpPr>
              <a:spLocks noChangeShapeType="1"/>
            </p:cNvSpPr>
            <p:nvPr/>
          </p:nvSpPr>
          <p:spPr bwMode="auto">
            <a:xfrm>
              <a:off x="425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1" name="Line 95"/>
            <p:cNvSpPr>
              <a:spLocks noChangeShapeType="1"/>
            </p:cNvSpPr>
            <p:nvPr/>
          </p:nvSpPr>
          <p:spPr bwMode="auto">
            <a:xfrm>
              <a:off x="443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2" name="Line 96"/>
            <p:cNvSpPr>
              <a:spLocks noChangeShapeType="1"/>
            </p:cNvSpPr>
            <p:nvPr/>
          </p:nvSpPr>
          <p:spPr bwMode="auto">
            <a:xfrm>
              <a:off x="461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3" name="Line 97"/>
            <p:cNvSpPr>
              <a:spLocks noChangeShapeType="1"/>
            </p:cNvSpPr>
            <p:nvPr/>
          </p:nvSpPr>
          <p:spPr bwMode="auto">
            <a:xfrm>
              <a:off x="480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4" name="Line 98"/>
            <p:cNvSpPr>
              <a:spLocks noChangeShapeType="1"/>
            </p:cNvSpPr>
            <p:nvPr/>
          </p:nvSpPr>
          <p:spPr bwMode="auto">
            <a:xfrm>
              <a:off x="498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5" name="Line 99"/>
            <p:cNvSpPr>
              <a:spLocks noChangeShapeType="1"/>
            </p:cNvSpPr>
            <p:nvPr/>
          </p:nvSpPr>
          <p:spPr bwMode="auto">
            <a:xfrm>
              <a:off x="517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6" name="Line 100"/>
            <p:cNvSpPr>
              <a:spLocks noChangeShapeType="1"/>
            </p:cNvSpPr>
            <p:nvPr/>
          </p:nvSpPr>
          <p:spPr bwMode="auto">
            <a:xfrm>
              <a:off x="535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7" name="Line 101"/>
            <p:cNvSpPr>
              <a:spLocks noChangeShapeType="1"/>
            </p:cNvSpPr>
            <p:nvPr/>
          </p:nvSpPr>
          <p:spPr bwMode="auto">
            <a:xfrm>
              <a:off x="554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grpSp>
      <p:sp>
        <p:nvSpPr>
          <p:cNvPr id="19559" name="Line 103"/>
          <p:cNvSpPr>
            <a:spLocks noChangeShapeType="1"/>
          </p:cNvSpPr>
          <p:nvPr/>
        </p:nvSpPr>
        <p:spPr bwMode="auto">
          <a:xfrm rot="10800000" flipH="1">
            <a:off x="1695450" y="5453451"/>
            <a:ext cx="4564063" cy="79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0" name="Line 104"/>
          <p:cNvSpPr>
            <a:spLocks noChangeShapeType="1"/>
          </p:cNvSpPr>
          <p:nvPr/>
        </p:nvSpPr>
        <p:spPr bwMode="auto">
          <a:xfrm rot="10800000" flipH="1">
            <a:off x="1701800" y="5270094"/>
            <a:ext cx="45640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grpSp>
        <p:nvGrpSpPr>
          <p:cNvPr id="19593" name="Group 137"/>
          <p:cNvGrpSpPr>
            <a:grpSpLocks/>
          </p:cNvGrpSpPr>
          <p:nvPr/>
        </p:nvGrpSpPr>
        <p:grpSpPr bwMode="auto">
          <a:xfrm>
            <a:off x="1701800" y="5263744"/>
            <a:ext cx="4559300" cy="190500"/>
            <a:chOff x="0" y="0"/>
            <a:chExt cx="5744" cy="240"/>
          </a:xfrm>
        </p:grpSpPr>
        <p:sp>
          <p:nvSpPr>
            <p:cNvPr id="19561" name="Line 105"/>
            <p:cNvSpPr>
              <a:spLocks noChangeShapeType="1"/>
            </p:cNvSpPr>
            <p:nvPr/>
          </p:nvSpPr>
          <p:spPr bwMode="auto">
            <a:xfrm rot="10800000">
              <a:off x="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2" name="Line 106"/>
            <p:cNvSpPr>
              <a:spLocks noChangeShapeType="1"/>
            </p:cNvSpPr>
            <p:nvPr/>
          </p:nvSpPr>
          <p:spPr bwMode="auto">
            <a:xfrm rot="10800000">
              <a:off x="18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3" name="Line 107"/>
            <p:cNvSpPr>
              <a:spLocks noChangeShapeType="1"/>
            </p:cNvSpPr>
            <p:nvPr/>
          </p:nvSpPr>
          <p:spPr bwMode="auto">
            <a:xfrm rot="10800000">
              <a:off x="37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4" name="Line 108"/>
            <p:cNvSpPr>
              <a:spLocks noChangeShapeType="1"/>
            </p:cNvSpPr>
            <p:nvPr/>
          </p:nvSpPr>
          <p:spPr bwMode="auto">
            <a:xfrm rot="10800000">
              <a:off x="55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5" name="Line 109"/>
            <p:cNvSpPr>
              <a:spLocks noChangeShapeType="1"/>
            </p:cNvSpPr>
            <p:nvPr/>
          </p:nvSpPr>
          <p:spPr bwMode="auto">
            <a:xfrm rot="10800000">
              <a:off x="740"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6" name="Line 110"/>
            <p:cNvSpPr>
              <a:spLocks noChangeShapeType="1"/>
            </p:cNvSpPr>
            <p:nvPr/>
          </p:nvSpPr>
          <p:spPr bwMode="auto">
            <a:xfrm rot="10800000">
              <a:off x="92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7" name="Line 111"/>
            <p:cNvSpPr>
              <a:spLocks noChangeShapeType="1"/>
            </p:cNvSpPr>
            <p:nvPr/>
          </p:nvSpPr>
          <p:spPr bwMode="auto">
            <a:xfrm rot="10800000">
              <a:off x="111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8" name="Line 112"/>
            <p:cNvSpPr>
              <a:spLocks noChangeShapeType="1"/>
            </p:cNvSpPr>
            <p:nvPr/>
          </p:nvSpPr>
          <p:spPr bwMode="auto">
            <a:xfrm rot="10800000">
              <a:off x="129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9" name="Line 113"/>
            <p:cNvSpPr>
              <a:spLocks noChangeShapeType="1"/>
            </p:cNvSpPr>
            <p:nvPr/>
          </p:nvSpPr>
          <p:spPr bwMode="auto">
            <a:xfrm rot="10800000">
              <a:off x="148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0" name="Line 114"/>
            <p:cNvSpPr>
              <a:spLocks noChangeShapeType="1"/>
            </p:cNvSpPr>
            <p:nvPr/>
          </p:nvSpPr>
          <p:spPr bwMode="auto">
            <a:xfrm rot="10800000">
              <a:off x="166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1" name="Line 115"/>
            <p:cNvSpPr>
              <a:spLocks noChangeShapeType="1"/>
            </p:cNvSpPr>
            <p:nvPr/>
          </p:nvSpPr>
          <p:spPr bwMode="auto">
            <a:xfrm rot="10800000">
              <a:off x="185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2" name="Line 116"/>
            <p:cNvSpPr>
              <a:spLocks noChangeShapeType="1"/>
            </p:cNvSpPr>
            <p:nvPr/>
          </p:nvSpPr>
          <p:spPr bwMode="auto">
            <a:xfrm rot="10800000">
              <a:off x="203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3" name="Line 117"/>
            <p:cNvSpPr>
              <a:spLocks noChangeShapeType="1"/>
            </p:cNvSpPr>
            <p:nvPr/>
          </p:nvSpPr>
          <p:spPr bwMode="auto">
            <a:xfrm rot="10800000">
              <a:off x="222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4" name="Line 118"/>
            <p:cNvSpPr>
              <a:spLocks noChangeShapeType="1"/>
            </p:cNvSpPr>
            <p:nvPr/>
          </p:nvSpPr>
          <p:spPr bwMode="auto">
            <a:xfrm rot="10800000">
              <a:off x="240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5" name="Line 119"/>
            <p:cNvSpPr>
              <a:spLocks noChangeShapeType="1"/>
            </p:cNvSpPr>
            <p:nvPr/>
          </p:nvSpPr>
          <p:spPr bwMode="auto">
            <a:xfrm rot="10800000">
              <a:off x="259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6" name="Line 120"/>
            <p:cNvSpPr>
              <a:spLocks noChangeShapeType="1"/>
            </p:cNvSpPr>
            <p:nvPr/>
          </p:nvSpPr>
          <p:spPr bwMode="auto">
            <a:xfrm rot="10800000">
              <a:off x="277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7" name="Line 121"/>
            <p:cNvSpPr>
              <a:spLocks noChangeShapeType="1"/>
            </p:cNvSpPr>
            <p:nvPr/>
          </p:nvSpPr>
          <p:spPr bwMode="auto">
            <a:xfrm rot="10800000">
              <a:off x="296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8" name="Line 122"/>
            <p:cNvSpPr>
              <a:spLocks noChangeShapeType="1"/>
            </p:cNvSpPr>
            <p:nvPr/>
          </p:nvSpPr>
          <p:spPr bwMode="auto">
            <a:xfrm rot="10800000">
              <a:off x="314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9" name="Line 123"/>
            <p:cNvSpPr>
              <a:spLocks noChangeShapeType="1"/>
            </p:cNvSpPr>
            <p:nvPr/>
          </p:nvSpPr>
          <p:spPr bwMode="auto">
            <a:xfrm rot="10800000">
              <a:off x="3333"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0" name="Line 124"/>
            <p:cNvSpPr>
              <a:spLocks noChangeShapeType="1"/>
            </p:cNvSpPr>
            <p:nvPr/>
          </p:nvSpPr>
          <p:spPr bwMode="auto">
            <a:xfrm rot="10800000">
              <a:off x="351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1" name="Line 125"/>
            <p:cNvSpPr>
              <a:spLocks noChangeShapeType="1"/>
            </p:cNvSpPr>
            <p:nvPr/>
          </p:nvSpPr>
          <p:spPr bwMode="auto">
            <a:xfrm rot="10800000">
              <a:off x="370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2" name="Line 126"/>
            <p:cNvSpPr>
              <a:spLocks noChangeShapeType="1"/>
            </p:cNvSpPr>
            <p:nvPr/>
          </p:nvSpPr>
          <p:spPr bwMode="auto">
            <a:xfrm rot="10800000">
              <a:off x="388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3" name="Line 127"/>
            <p:cNvSpPr>
              <a:spLocks noChangeShapeType="1"/>
            </p:cNvSpPr>
            <p:nvPr/>
          </p:nvSpPr>
          <p:spPr bwMode="auto">
            <a:xfrm rot="10800000">
              <a:off x="407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4" name="Line 128"/>
            <p:cNvSpPr>
              <a:spLocks noChangeShapeType="1"/>
            </p:cNvSpPr>
            <p:nvPr/>
          </p:nvSpPr>
          <p:spPr bwMode="auto">
            <a:xfrm rot="10800000">
              <a:off x="426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5" name="Line 129"/>
            <p:cNvSpPr>
              <a:spLocks noChangeShapeType="1"/>
            </p:cNvSpPr>
            <p:nvPr/>
          </p:nvSpPr>
          <p:spPr bwMode="auto">
            <a:xfrm rot="10800000">
              <a:off x="444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6" name="Line 130"/>
            <p:cNvSpPr>
              <a:spLocks noChangeShapeType="1"/>
            </p:cNvSpPr>
            <p:nvPr/>
          </p:nvSpPr>
          <p:spPr bwMode="auto">
            <a:xfrm rot="10800000">
              <a:off x="4632"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7" name="Line 131"/>
            <p:cNvSpPr>
              <a:spLocks noChangeShapeType="1"/>
            </p:cNvSpPr>
            <p:nvPr/>
          </p:nvSpPr>
          <p:spPr bwMode="auto">
            <a:xfrm rot="10800000">
              <a:off x="481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8" name="Line 132"/>
            <p:cNvSpPr>
              <a:spLocks noChangeShapeType="1"/>
            </p:cNvSpPr>
            <p:nvPr/>
          </p:nvSpPr>
          <p:spPr bwMode="auto">
            <a:xfrm rot="10800000">
              <a:off x="500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9" name="Line 133"/>
            <p:cNvSpPr>
              <a:spLocks noChangeShapeType="1"/>
            </p:cNvSpPr>
            <p:nvPr/>
          </p:nvSpPr>
          <p:spPr bwMode="auto">
            <a:xfrm rot="10800000">
              <a:off x="518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90" name="Line 134"/>
            <p:cNvSpPr>
              <a:spLocks noChangeShapeType="1"/>
            </p:cNvSpPr>
            <p:nvPr/>
          </p:nvSpPr>
          <p:spPr bwMode="auto">
            <a:xfrm rot="10800000">
              <a:off x="537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91" name="Line 135"/>
            <p:cNvSpPr>
              <a:spLocks noChangeShapeType="1"/>
            </p:cNvSpPr>
            <p:nvPr/>
          </p:nvSpPr>
          <p:spPr bwMode="auto">
            <a:xfrm rot="10800000">
              <a:off x="555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92" name="Line 136"/>
            <p:cNvSpPr>
              <a:spLocks noChangeShapeType="1"/>
            </p:cNvSpPr>
            <p:nvPr/>
          </p:nvSpPr>
          <p:spPr bwMode="auto">
            <a:xfrm rot="10800000">
              <a:off x="5743" y="0"/>
              <a:ext cx="1"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grpSp>
      <p:sp>
        <p:nvSpPr>
          <p:cNvPr id="19594" name="Rectangle 138"/>
          <p:cNvSpPr>
            <a:spLocks/>
          </p:cNvSpPr>
          <p:nvPr/>
        </p:nvSpPr>
        <p:spPr bwMode="auto">
          <a:xfrm>
            <a:off x="6369050" y="2041833"/>
            <a:ext cx="1372171"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sz="1600" dirty="0">
                <a:solidFill>
                  <a:srgbClr val="D90B00"/>
                </a:solidFill>
                <a:ea typeface="ＭＳ Ｐゴシック" charset="0"/>
                <a:cs typeface="Myriad Pro Bold Cond" charset="0"/>
                <a:sym typeface="Myriad Pro Bold Cond" charset="0"/>
              </a:rPr>
              <a:t>Step 1: Activate row A</a:t>
            </a:r>
          </a:p>
        </p:txBody>
      </p:sp>
      <p:sp>
        <p:nvSpPr>
          <p:cNvPr id="19595" name="Freeform 139"/>
          <p:cNvSpPr>
            <a:spLocks/>
          </p:cNvSpPr>
          <p:nvPr/>
        </p:nvSpPr>
        <p:spPr bwMode="auto">
          <a:xfrm>
            <a:off x="922338" y="2187963"/>
            <a:ext cx="742950" cy="32321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none" w="med" len="med"/>
            <a:tailEnd type="triangl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96" name="Rectangle 140"/>
          <p:cNvSpPr>
            <a:spLocks/>
          </p:cNvSpPr>
          <p:nvPr/>
        </p:nvSpPr>
        <p:spPr bwMode="auto">
          <a:xfrm>
            <a:off x="179512" y="3124251"/>
            <a:ext cx="800100" cy="430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spAutoFit/>
          </a:bodyPr>
          <a:lstStyle/>
          <a:p>
            <a:pPr defTabSz="457200"/>
            <a:r>
              <a:rPr lang="en-US" sz="1400" dirty="0">
                <a:solidFill>
                  <a:srgbClr val="D90B00"/>
                </a:solidFill>
                <a:latin typeface="Tahoma"/>
                <a:ea typeface="ＭＳ Ｐゴシック" charset="0"/>
                <a:cs typeface="Tahoma"/>
                <a:sym typeface="Myriad Pro Bold Cond" charset="0"/>
              </a:rPr>
              <a:t>Transfer row</a:t>
            </a:r>
          </a:p>
        </p:txBody>
      </p:sp>
      <p:sp>
        <p:nvSpPr>
          <p:cNvPr id="19597" name="Rectangle 141"/>
          <p:cNvSpPr>
            <a:spLocks/>
          </p:cNvSpPr>
          <p:nvPr/>
        </p:nvSpPr>
        <p:spPr bwMode="auto">
          <a:xfrm>
            <a:off x="6369050" y="2638733"/>
            <a:ext cx="1372171"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sz="1600" dirty="0">
                <a:solidFill>
                  <a:srgbClr val="D90B00"/>
                </a:solidFill>
                <a:ea typeface="ＭＳ Ｐゴシック" charset="0"/>
                <a:cs typeface="Myriad Pro Bold Cond" charset="0"/>
                <a:sym typeface="Myriad Pro Bold Cond" charset="0"/>
              </a:rPr>
              <a:t>Step 2: Activate row B</a:t>
            </a:r>
          </a:p>
        </p:txBody>
      </p:sp>
      <p:sp>
        <p:nvSpPr>
          <p:cNvPr id="19598" name="Freeform 142"/>
          <p:cNvSpPr>
            <a:spLocks/>
          </p:cNvSpPr>
          <p:nvPr/>
        </p:nvSpPr>
        <p:spPr bwMode="auto">
          <a:xfrm>
            <a:off x="1079500" y="2793594"/>
            <a:ext cx="571500" cy="25082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triangl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99" name="Rectangle 143"/>
          <p:cNvSpPr>
            <a:spLocks/>
          </p:cNvSpPr>
          <p:nvPr/>
        </p:nvSpPr>
        <p:spPr bwMode="auto">
          <a:xfrm>
            <a:off x="1142926" y="4181267"/>
            <a:ext cx="547626" cy="6155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endParaRPr lang="en-US" sz="1600" dirty="0">
              <a:solidFill>
                <a:srgbClr val="D90B00"/>
              </a:solidFill>
              <a:ea typeface="ＭＳ Ｐゴシック" charset="0"/>
              <a:cs typeface="Myriad Pro Bold Cond" charset="0"/>
              <a:sym typeface="Myriad Pro Bold Cond" charset="0"/>
            </a:endParaRPr>
          </a:p>
          <a:p>
            <a:pPr defTabSz="457200"/>
            <a:r>
              <a:rPr lang="en-US" sz="1200" dirty="0">
                <a:solidFill>
                  <a:srgbClr val="D90B00"/>
                </a:solidFill>
                <a:latin typeface="Tahoma"/>
                <a:ea typeface="ＭＳ Ｐゴシック" charset="0"/>
                <a:cs typeface="Tahoma"/>
                <a:sym typeface="Myriad Pro Bold Cond" charset="0"/>
              </a:rPr>
              <a:t>Transfer</a:t>
            </a:r>
          </a:p>
          <a:p>
            <a:pPr defTabSz="457200"/>
            <a:r>
              <a:rPr lang="en-US" sz="1200" dirty="0">
                <a:solidFill>
                  <a:srgbClr val="D90B00"/>
                </a:solidFill>
                <a:latin typeface="Tahoma"/>
                <a:ea typeface="ＭＳ Ｐゴシック" charset="0"/>
                <a:cs typeface="Tahoma"/>
                <a:sym typeface="Myriad Pro Bold Cond" charset="0"/>
              </a:rPr>
              <a:t>row</a:t>
            </a:r>
          </a:p>
        </p:txBody>
      </p:sp>
      <p:sp>
        <p:nvSpPr>
          <p:cNvPr id="19601" name="Rectangle 145"/>
          <p:cNvSpPr>
            <a:spLocks/>
          </p:cNvSpPr>
          <p:nvPr/>
        </p:nvSpPr>
        <p:spPr bwMode="auto">
          <a:xfrm>
            <a:off x="450850" y="739775"/>
            <a:ext cx="7346950" cy="552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defTabSz="457200"/>
            <a:endParaRPr lang="en-US" dirty="0">
              <a:solidFill>
                <a:srgbClr val="000000"/>
              </a:solidFill>
              <a:ea typeface="ＭＳ Ｐゴシック" charset="0"/>
              <a:cs typeface="Myriad Pro Bold Cond" charset="0"/>
              <a:sym typeface="Myriad Pro Bold Cond" charset="0"/>
            </a:endParaRPr>
          </a:p>
        </p:txBody>
      </p:sp>
      <p:sp>
        <p:nvSpPr>
          <p:cNvPr id="2" name="TextBox 1"/>
          <p:cNvSpPr txBox="1"/>
          <p:nvPr/>
        </p:nvSpPr>
        <p:spPr>
          <a:xfrm>
            <a:off x="6751703" y="1124744"/>
            <a:ext cx="2284793" cy="400110"/>
          </a:xfrm>
          <a:prstGeom prst="rect">
            <a:avLst/>
          </a:prstGeom>
          <a:noFill/>
        </p:spPr>
        <p:txBody>
          <a:bodyPr wrap="none" rtlCol="0">
            <a:spAutoFit/>
          </a:bodyPr>
          <a:lstStyle/>
          <a:p>
            <a:r>
              <a:rPr lang="en-US" sz="2000" b="1" dirty="0">
                <a:solidFill>
                  <a:srgbClr val="008000"/>
                </a:solidFill>
              </a:rPr>
              <a:t>Negligible HW cost</a:t>
            </a:r>
          </a:p>
        </p:txBody>
      </p:sp>
      <p:sp>
        <p:nvSpPr>
          <p:cNvPr id="147" name="TextBox 146"/>
          <p:cNvSpPr txBox="1"/>
          <p:nvPr/>
        </p:nvSpPr>
        <p:spPr>
          <a:xfrm>
            <a:off x="5034118" y="836712"/>
            <a:ext cx="4002378" cy="400110"/>
          </a:xfrm>
          <a:prstGeom prst="rect">
            <a:avLst/>
          </a:prstGeom>
          <a:noFill/>
        </p:spPr>
        <p:txBody>
          <a:bodyPr wrap="none" rtlCol="0">
            <a:spAutoFit/>
          </a:bodyPr>
          <a:lstStyle/>
          <a:p>
            <a:r>
              <a:rPr lang="en-US" sz="2000" b="1" dirty="0">
                <a:solidFill>
                  <a:srgbClr val="008000"/>
                </a:solidFill>
              </a:rPr>
              <a:t>   </a:t>
            </a:r>
            <a:r>
              <a:rPr lang="en-US" sz="2000" b="1" dirty="0">
                <a:solidFill>
                  <a:srgbClr val="008000"/>
                </a:solidFill>
                <a:latin typeface="Times New Roman" charset="0"/>
                <a:ea typeface="Times New Roman" charset="0"/>
                <a:cs typeface="Times New Roman" charset="0"/>
              </a:rPr>
              <a:t>Idea: Two consecutive </a:t>
            </a:r>
            <a:r>
              <a:rPr lang="en-US" sz="2000" b="1" dirty="0" err="1">
                <a:solidFill>
                  <a:srgbClr val="008000"/>
                </a:solidFill>
                <a:latin typeface="Times New Roman" charset="0"/>
                <a:ea typeface="Times New Roman" charset="0"/>
                <a:cs typeface="Times New Roman" charset="0"/>
              </a:rPr>
              <a:t>ACTivates</a:t>
            </a:r>
            <a:endParaRPr lang="en-US" sz="2000" b="1" dirty="0">
              <a:solidFill>
                <a:srgbClr val="008000"/>
              </a:solidFill>
              <a:latin typeface="Times New Roman" charset="0"/>
              <a:ea typeface="Times New Roman" charset="0"/>
              <a:cs typeface="Times New Roman" charset="0"/>
            </a:endParaRPr>
          </a:p>
        </p:txBody>
      </p:sp>
    </p:spTree>
    <p:extLst>
      <p:ext uri="{BB962C8B-B14F-4D97-AF65-F5344CB8AC3E}">
        <p14:creationId xmlns:p14="http://schemas.microsoft.com/office/powerpoint/2010/main" val="168362143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959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959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959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945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959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9457"/>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9459"/>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9594"/>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9596"/>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959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1959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1959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7">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animBg="1"/>
      <p:bldP spid="19458" grpId="0" animBg="1"/>
      <p:bldP spid="19459" grpId="0" animBg="1"/>
      <p:bldP spid="19459" grpId="1" animBg="1"/>
      <p:bldP spid="19594" grpId="0" autoUpdateAnimBg="0"/>
      <p:bldP spid="19594" grpId="1"/>
      <p:bldP spid="19595" grpId="0" animBg="1"/>
      <p:bldP spid="19595" grpId="1" animBg="1"/>
      <p:bldP spid="19596" grpId="0" autoUpdateAnimBg="0"/>
      <p:bldP spid="19596" grpId="1"/>
      <p:bldP spid="19597" grpId="0" autoUpdateAnimBg="0"/>
      <p:bldP spid="19598" grpId="0" animBg="1"/>
      <p:bldP spid="19599" grpId="0" autoUpdateAnimBg="0"/>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3752"/>
            <a:ext cx="8229600" cy="1143000"/>
          </a:xfrm>
        </p:spPr>
        <p:txBody>
          <a:bodyPr>
            <a:normAutofit fontScale="90000"/>
          </a:bodyPr>
          <a:lstStyle/>
          <a:p>
            <a:r>
              <a:rPr lang="en-US" dirty="0" err="1">
                <a:solidFill>
                  <a:srgbClr val="1A5712"/>
                </a:solidFill>
                <a:latin typeface="Garamond"/>
                <a:cs typeface="Garamond"/>
              </a:rPr>
              <a:t>RowClone</a:t>
            </a:r>
            <a:r>
              <a:rPr lang="en-US" dirty="0">
                <a:solidFill>
                  <a:srgbClr val="1A5712"/>
                </a:solidFill>
                <a:latin typeface="Garamond"/>
                <a:cs typeface="Garamond"/>
              </a:rPr>
              <a:t>: Latency and Energy Savings</a:t>
            </a:r>
          </a:p>
        </p:txBody>
      </p:sp>
      <p:graphicFrame>
        <p:nvGraphicFramePr>
          <p:cNvPr id="4" name="Chart 3"/>
          <p:cNvGraphicFramePr/>
          <p:nvPr/>
        </p:nvGraphicFramePr>
        <p:xfrm>
          <a:off x="457200" y="1447800"/>
          <a:ext cx="8077200" cy="4800600"/>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Arrow Connector 4"/>
          <p:cNvCxnSpPr/>
          <p:nvPr/>
        </p:nvCxnSpPr>
        <p:spPr bwMode="auto">
          <a:xfrm rot="16200000" flipH="1">
            <a:off x="1409703" y="3695699"/>
            <a:ext cx="2819397" cy="1"/>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6" name="TextBox 5"/>
          <p:cNvSpPr txBox="1"/>
          <p:nvPr/>
        </p:nvSpPr>
        <p:spPr>
          <a:xfrm>
            <a:off x="2819400" y="2438400"/>
            <a:ext cx="992579" cy="523220"/>
          </a:xfrm>
          <a:prstGeom prst="rect">
            <a:avLst/>
          </a:prstGeom>
          <a:noFill/>
          <a:ln>
            <a:noFill/>
          </a:ln>
        </p:spPr>
        <p:txBody>
          <a:bodyPr wrap="none" rtlCol="0">
            <a:spAutoFit/>
          </a:bodyPr>
          <a:lstStyle/>
          <a:p>
            <a:r>
              <a:rPr lang="en-US" sz="2800" b="1" dirty="0">
                <a:solidFill>
                  <a:srgbClr val="FF0000"/>
                </a:solidFill>
              </a:rPr>
              <a:t>11.6x</a:t>
            </a:r>
          </a:p>
        </p:txBody>
      </p:sp>
      <p:cxnSp>
        <p:nvCxnSpPr>
          <p:cNvPr id="7" name="Straight Arrow Connector 6"/>
          <p:cNvCxnSpPr/>
          <p:nvPr/>
        </p:nvCxnSpPr>
        <p:spPr bwMode="auto">
          <a:xfrm rot="16200000" flipH="1">
            <a:off x="4615523" y="3842676"/>
            <a:ext cx="3124200" cy="10847"/>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8" name="TextBox 7"/>
          <p:cNvSpPr txBox="1"/>
          <p:nvPr/>
        </p:nvSpPr>
        <p:spPr>
          <a:xfrm>
            <a:off x="6183045" y="2438400"/>
            <a:ext cx="713632" cy="523220"/>
          </a:xfrm>
          <a:prstGeom prst="rect">
            <a:avLst/>
          </a:prstGeom>
          <a:noFill/>
          <a:ln>
            <a:noFill/>
          </a:ln>
        </p:spPr>
        <p:txBody>
          <a:bodyPr wrap="none" rtlCol="0">
            <a:spAutoFit/>
          </a:bodyPr>
          <a:lstStyle/>
          <a:p>
            <a:r>
              <a:rPr lang="en-US" sz="2800" b="1" dirty="0">
                <a:solidFill>
                  <a:srgbClr val="FF0000"/>
                </a:solidFill>
              </a:rPr>
              <a:t>74x</a:t>
            </a:r>
          </a:p>
        </p:txBody>
      </p:sp>
      <p:sp>
        <p:nvSpPr>
          <p:cNvPr id="10" name="Slide Number Placeholder 9"/>
          <p:cNvSpPr>
            <a:spLocks noGrp="1"/>
          </p:cNvSpPr>
          <p:nvPr>
            <p:ph type="sldNum" sz="quarter" idx="12"/>
          </p:nvPr>
        </p:nvSpPr>
        <p:spPr/>
        <p:txBody>
          <a:bodyPr/>
          <a:lstStyle/>
          <a:p>
            <a:fld id="{CD63C8E0-6DD9-4302-9AA9-5177C785CB79}" type="slidenum">
              <a:rPr lang="en-US" smtClean="0">
                <a:solidFill>
                  <a:prstClr val="black">
                    <a:tint val="75000"/>
                  </a:prstClr>
                </a:solidFill>
              </a:rPr>
              <a:pPr/>
              <a:t>108</a:t>
            </a:fld>
            <a:endParaRPr lang="en-US">
              <a:solidFill>
                <a:prstClr val="black">
                  <a:tint val="75000"/>
                </a:prstClr>
              </a:solidFill>
            </a:endParaRPr>
          </a:p>
        </p:txBody>
      </p:sp>
      <p:sp>
        <p:nvSpPr>
          <p:cNvPr id="11" name="Rectangle 10"/>
          <p:cNvSpPr/>
          <p:nvPr/>
        </p:nvSpPr>
        <p:spPr>
          <a:xfrm>
            <a:off x="251520" y="6165304"/>
            <a:ext cx="7848872" cy="677108"/>
          </a:xfrm>
          <a:prstGeom prst="rect">
            <a:avLst/>
          </a:prstGeom>
        </p:spPr>
        <p:txBody>
          <a:bodyPr wrap="square">
            <a:spAutoFit/>
          </a:bodyPr>
          <a:lstStyle/>
          <a:p>
            <a:r>
              <a:rPr lang="en-US" sz="1900" dirty="0">
                <a:solidFill>
                  <a:srgbClr val="000000"/>
                </a:solidFill>
                <a:latin typeface="Tahoma" charset="0"/>
              </a:rPr>
              <a:t>Seshadri et al., “</a:t>
            </a:r>
            <a:r>
              <a:rPr lang="en-US" altLang="ja-JP" sz="1900" dirty="0" err="1">
                <a:solidFill>
                  <a:srgbClr val="0000FF"/>
                </a:solidFill>
                <a:latin typeface="Tahoma" charset="0"/>
              </a:rPr>
              <a:t>RowClone</a:t>
            </a:r>
            <a:r>
              <a:rPr lang="en-US" altLang="ja-JP" sz="1900" dirty="0">
                <a:solidFill>
                  <a:srgbClr val="0000FF"/>
                </a:solidFill>
                <a:latin typeface="Tahoma" charset="0"/>
              </a:rPr>
              <a:t>: Fast and Efficient In-DRAM Copy and Initialization of Bulk Data</a:t>
            </a:r>
            <a:r>
              <a:rPr lang="en-US" altLang="ja-JP" sz="1900" dirty="0">
                <a:solidFill>
                  <a:srgbClr val="000000"/>
                </a:solidFill>
                <a:latin typeface="Tahoma" charset="0"/>
              </a:rPr>
              <a:t>,</a:t>
            </a:r>
            <a:r>
              <a:rPr lang="en-US" sz="1900" dirty="0">
                <a:solidFill>
                  <a:srgbClr val="000000"/>
                </a:solidFill>
                <a:latin typeface="Tahoma" charset="0"/>
              </a:rPr>
              <a:t>”</a:t>
            </a:r>
            <a:r>
              <a:rPr lang="en-US" altLang="ja-JP" sz="1900" dirty="0">
                <a:solidFill>
                  <a:srgbClr val="000000"/>
                </a:solidFill>
                <a:latin typeface="Tahoma" charset="0"/>
              </a:rPr>
              <a:t> MICRO 2013.</a:t>
            </a:r>
            <a:endParaRPr lang="en-US" sz="1900" dirty="0">
              <a:solidFill>
                <a:srgbClr val="000000"/>
              </a:solidFill>
              <a:latin typeface="Tahoma"/>
            </a:endParaRPr>
          </a:p>
        </p:txBody>
      </p:sp>
    </p:spTree>
    <p:extLst>
      <p:ext uri="{BB962C8B-B14F-4D97-AF65-F5344CB8AC3E}">
        <p14:creationId xmlns:p14="http://schemas.microsoft.com/office/powerpoint/2010/main" val="1353609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RowClone</a:t>
            </a:r>
          </a:p>
        </p:txBody>
      </p:sp>
      <p:sp>
        <p:nvSpPr>
          <p:cNvPr id="3" name="Content Placeholder 2"/>
          <p:cNvSpPr>
            <a:spLocks noGrp="1"/>
          </p:cNvSpPr>
          <p:nvPr>
            <p:ph idx="1"/>
          </p:nvPr>
        </p:nvSpPr>
        <p:spPr>
          <a:xfrm>
            <a:off x="228600" y="1012279"/>
            <a:ext cx="8610600" cy="5153025"/>
          </a:xfrm>
        </p:spPr>
        <p:txBody>
          <a:bodyPr/>
          <a:lstStyle/>
          <a:p>
            <a:r>
              <a:rPr lang="en-US" sz="1800" dirty="0"/>
              <a:t>Vivek Seshadri, Yoongu Kim, Chris Fallin, Donghyuk Lee, </a:t>
            </a:r>
            <a:r>
              <a:rPr lang="en-US" sz="1800" dirty="0" err="1"/>
              <a:t>Rachata</a:t>
            </a:r>
            <a:r>
              <a:rPr lang="en-US" sz="1800" dirty="0"/>
              <a:t> </a:t>
            </a:r>
            <a:r>
              <a:rPr lang="en-US" sz="1800" dirty="0" err="1"/>
              <a:t>Ausavarungnirun</a:t>
            </a:r>
            <a:r>
              <a:rPr lang="en-US" sz="1800" dirty="0"/>
              <a:t>, Gennady </a:t>
            </a:r>
            <a:r>
              <a:rPr lang="en-US" sz="1800" dirty="0" err="1"/>
              <a:t>Pekhimenko</a:t>
            </a:r>
            <a:r>
              <a:rPr lang="en-US" sz="1800" dirty="0"/>
              <a:t>, </a:t>
            </a:r>
            <a:r>
              <a:rPr lang="en-US" sz="1800" dirty="0" err="1"/>
              <a:t>Yixin</a:t>
            </a:r>
            <a:r>
              <a:rPr lang="en-US" sz="1800" dirty="0"/>
              <a:t> </a:t>
            </a:r>
            <a:r>
              <a:rPr lang="en-US" sz="1800" dirty="0" err="1"/>
              <a:t>Luo</a:t>
            </a:r>
            <a:r>
              <a:rPr lang="en-US" sz="1800" dirty="0"/>
              <a:t>, Onur Mutlu, Michael A. </a:t>
            </a:r>
            <a:r>
              <a:rPr lang="en-US" sz="1800" dirty="0" err="1"/>
              <a:t>Kozuch</a:t>
            </a:r>
            <a:r>
              <a:rPr lang="en-US" sz="1800" dirty="0"/>
              <a:t>, Phillip B. Gibbons, and Todd C. </a:t>
            </a:r>
            <a:r>
              <a:rPr lang="en-US" sz="1800" dirty="0" err="1"/>
              <a:t>Mowry</a:t>
            </a:r>
            <a:r>
              <a:rPr lang="en-US" sz="1800" dirty="0"/>
              <a:t>,</a:t>
            </a:r>
            <a:br>
              <a:rPr lang="en-US" sz="1800" dirty="0"/>
            </a:br>
            <a:r>
              <a:rPr lang="en-US" sz="1800" b="1" dirty="0">
                <a:hlinkClick r:id="rId2"/>
              </a:rPr>
              <a:t>"RowClone: Fast and Energy-Efficient In-DRAM Bulk Data Copy and Initialization"</a:t>
            </a:r>
            <a:br>
              <a:rPr lang="en-US" sz="1800" dirty="0"/>
            </a:br>
            <a:r>
              <a:rPr lang="en-US" sz="1800" i="1" dirty="0"/>
              <a:t>Proceedings of the </a:t>
            </a:r>
            <a:r>
              <a:rPr lang="en-US" sz="1800" i="1" dirty="0">
                <a:hlinkClick r:id="rId3"/>
              </a:rPr>
              <a:t>46th International Symposium on Microarchitecture</a:t>
            </a:r>
            <a:r>
              <a:rPr lang="en-US" sz="1800" i="1" dirty="0"/>
              <a:t> (</a:t>
            </a:r>
            <a:r>
              <a:rPr lang="en-US" sz="1800" b="1" i="1" dirty="0"/>
              <a:t>MICRO</a:t>
            </a:r>
            <a:r>
              <a:rPr lang="en-US" sz="1800" i="1" dirty="0"/>
              <a:t>)</a:t>
            </a:r>
            <a:r>
              <a:rPr lang="en-US" sz="1800" dirty="0"/>
              <a:t>, Davis, CA, December 2013.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p>
          <a:p>
            <a:endParaRPr lang="en-US" sz="2000" dirty="0"/>
          </a:p>
        </p:txBody>
      </p:sp>
      <p:sp>
        <p:nvSpPr>
          <p:cNvPr id="4" name="Slide Number Placeholder 3"/>
          <p:cNvSpPr>
            <a:spLocks noGrp="1"/>
          </p:cNvSpPr>
          <p:nvPr>
            <p:ph type="sldNum" sz="quarter" idx="11"/>
          </p:nvPr>
        </p:nvSpPr>
        <p:spPr/>
        <p:txBody>
          <a:bodyPr/>
          <a:lstStyle/>
          <a:p>
            <a:pPr>
              <a:defRPr/>
            </a:pPr>
            <a:fld id="{60169019-BB41-6245-A1FF-2891AF14670E}" type="slidenum">
              <a:rPr lang="en-US" smtClean="0"/>
              <a:pPr>
                <a:defRPr/>
              </a:pPr>
              <a:t>109</a:t>
            </a:fld>
            <a:endParaRPr lang="en-US"/>
          </a:p>
        </p:txBody>
      </p:sp>
      <p:pic>
        <p:nvPicPr>
          <p:cNvPr id="6" name="Picture 5"/>
          <p:cNvPicPr>
            <a:picLocks noChangeAspect="1"/>
          </p:cNvPicPr>
          <p:nvPr/>
        </p:nvPicPr>
        <p:blipFill>
          <a:blip r:embed="rId10"/>
          <a:stretch>
            <a:fillRect/>
          </a:stretch>
        </p:blipFill>
        <p:spPr>
          <a:xfrm>
            <a:off x="0" y="3562817"/>
            <a:ext cx="9144000" cy="3322567"/>
          </a:xfrm>
          <a:prstGeom prst="rect">
            <a:avLst/>
          </a:prstGeom>
        </p:spPr>
      </p:pic>
    </p:spTree>
    <p:extLst>
      <p:ext uri="{BB962C8B-B14F-4D97-AF65-F5344CB8AC3E}">
        <p14:creationId xmlns:p14="http://schemas.microsoft.com/office/powerpoint/2010/main" val="18202913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p:cNvSpPr>
          <p:nvPr/>
        </p:nvSpPr>
        <p:spPr bwMode="auto">
          <a:xfrm>
            <a:off x="412750" y="1295400"/>
            <a:ext cx="5740400" cy="39497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0" name="Line 2"/>
          <p:cNvSpPr>
            <a:spLocks noChangeShapeType="1"/>
          </p:cNvSpPr>
          <p:nvPr/>
        </p:nvSpPr>
        <p:spPr bwMode="auto">
          <a:xfrm>
            <a:off x="3289300" y="4584704"/>
            <a:ext cx="0" cy="881857"/>
          </a:xfrm>
          <a:prstGeom prst="line">
            <a:avLst/>
          </a:prstGeom>
          <a:noFill/>
          <a:ln w="889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1" name="Rectangle 3"/>
          <p:cNvSpPr>
            <a:spLocks noGrp="1" noChangeArrowheads="1"/>
          </p:cNvSpPr>
          <p:nvPr>
            <p:ph type="title"/>
          </p:nvPr>
        </p:nvSpPr>
        <p:spPr>
          <a:xfrm>
            <a:off x="419100" y="196850"/>
            <a:ext cx="8724900" cy="558800"/>
          </a:xfrm>
          <a:ln/>
        </p:spPr>
        <p:txBody>
          <a:bodyPr/>
          <a:lstStyle/>
          <a:p>
            <a:r>
              <a:rPr lang="en-US" sz="4400" dirty="0">
                <a:solidFill>
                  <a:srgbClr val="1A5712"/>
                </a:solidFill>
                <a:latin typeface="Garamond"/>
                <a:cs typeface="Garamond"/>
              </a:rPr>
              <a:t>Memory as an Accelerator</a:t>
            </a:r>
          </a:p>
        </p:txBody>
      </p:sp>
      <p:sp>
        <p:nvSpPr>
          <p:cNvPr id="22532" name="Rectangle 4"/>
          <p:cNvSpPr>
            <a:spLocks/>
          </p:cNvSpPr>
          <p:nvPr/>
        </p:nvSpPr>
        <p:spPr bwMode="auto">
          <a:xfrm>
            <a:off x="6921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3" name="Rectangle 5"/>
          <p:cNvSpPr>
            <a:spLocks/>
          </p:cNvSpPr>
          <p:nvPr/>
        </p:nvSpPr>
        <p:spPr bwMode="auto">
          <a:xfrm>
            <a:off x="1062323" y="18245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CPU</a:t>
            </a:r>
          </a:p>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core</a:t>
            </a:r>
          </a:p>
        </p:txBody>
      </p:sp>
      <p:sp>
        <p:nvSpPr>
          <p:cNvPr id="22534" name="Rectangle 6"/>
          <p:cNvSpPr>
            <a:spLocks/>
          </p:cNvSpPr>
          <p:nvPr/>
        </p:nvSpPr>
        <p:spPr bwMode="auto">
          <a:xfrm>
            <a:off x="19240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5" name="Rectangle 7"/>
          <p:cNvSpPr>
            <a:spLocks/>
          </p:cNvSpPr>
          <p:nvPr/>
        </p:nvSpPr>
        <p:spPr bwMode="auto">
          <a:xfrm>
            <a:off x="2296604" y="18245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CPU</a:t>
            </a:r>
          </a:p>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core</a:t>
            </a:r>
          </a:p>
        </p:txBody>
      </p:sp>
      <p:sp>
        <p:nvSpPr>
          <p:cNvPr id="22536" name="Rectangle 8"/>
          <p:cNvSpPr>
            <a:spLocks/>
          </p:cNvSpPr>
          <p:nvPr/>
        </p:nvSpPr>
        <p:spPr bwMode="auto">
          <a:xfrm>
            <a:off x="6921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7" name="Rectangle 9"/>
          <p:cNvSpPr>
            <a:spLocks/>
          </p:cNvSpPr>
          <p:nvPr/>
        </p:nvSpPr>
        <p:spPr bwMode="auto">
          <a:xfrm>
            <a:off x="1064704" y="28913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CPU</a:t>
            </a:r>
          </a:p>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core</a:t>
            </a:r>
          </a:p>
        </p:txBody>
      </p:sp>
      <p:sp>
        <p:nvSpPr>
          <p:cNvPr id="22538" name="Rectangle 10"/>
          <p:cNvSpPr>
            <a:spLocks/>
          </p:cNvSpPr>
          <p:nvPr/>
        </p:nvSpPr>
        <p:spPr bwMode="auto">
          <a:xfrm>
            <a:off x="19240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9" name="Rectangle 11"/>
          <p:cNvSpPr>
            <a:spLocks/>
          </p:cNvSpPr>
          <p:nvPr/>
        </p:nvSpPr>
        <p:spPr bwMode="auto">
          <a:xfrm>
            <a:off x="2296604" y="28913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CPU</a:t>
            </a:r>
          </a:p>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core</a:t>
            </a:r>
          </a:p>
        </p:txBody>
      </p:sp>
      <p:sp>
        <p:nvSpPr>
          <p:cNvPr id="22540" name="Rectangle 12"/>
          <p:cNvSpPr>
            <a:spLocks/>
          </p:cNvSpPr>
          <p:nvPr/>
        </p:nvSpPr>
        <p:spPr bwMode="auto">
          <a:xfrm>
            <a:off x="3155950" y="16129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41" name="Rectangle 13"/>
          <p:cNvSpPr>
            <a:spLocks/>
          </p:cNvSpPr>
          <p:nvPr/>
        </p:nvSpPr>
        <p:spPr bwMode="auto">
          <a:xfrm>
            <a:off x="3172966" y="1734751"/>
            <a:ext cx="54859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000" dirty="0">
                <a:solidFill>
                  <a:srgbClr val="000000"/>
                </a:solidFill>
                <a:ea typeface="ＭＳ Ｐゴシック" charset="0"/>
                <a:cs typeface="Myriad Pro Bold Cond" charset="0"/>
                <a:sym typeface="Myriad Pro Bold Cond" charset="0"/>
              </a:rPr>
              <a:t>mini-CPU</a:t>
            </a:r>
          </a:p>
          <a:p>
            <a:pPr algn="ctr" defTabSz="457200" fontAlgn="base">
              <a:lnSpc>
                <a:spcPct val="80000"/>
              </a:lnSpc>
              <a:spcBef>
                <a:spcPct val="0"/>
              </a:spcBef>
              <a:spcAft>
                <a:spcPct val="0"/>
              </a:spcAft>
            </a:pPr>
            <a:r>
              <a:rPr lang="en-US" sz="1200" dirty="0">
                <a:solidFill>
                  <a:srgbClr val="000000"/>
                </a:solidFill>
                <a:ea typeface="ＭＳ Ｐゴシック" charset="0"/>
                <a:cs typeface="Myriad Pro Bold Cond" charset="0"/>
                <a:sym typeface="Myriad Pro Bold Cond" charset="0"/>
              </a:rPr>
              <a:t>core</a:t>
            </a:r>
          </a:p>
        </p:txBody>
      </p:sp>
      <p:sp>
        <p:nvSpPr>
          <p:cNvPr id="22542" name="Rectangle 14"/>
          <p:cNvSpPr>
            <a:spLocks/>
          </p:cNvSpPr>
          <p:nvPr/>
        </p:nvSpPr>
        <p:spPr bwMode="auto">
          <a:xfrm>
            <a:off x="3155950" y="226695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43" name="Rectangle 15"/>
          <p:cNvSpPr>
            <a:spLocks/>
          </p:cNvSpPr>
          <p:nvPr/>
        </p:nvSpPr>
        <p:spPr bwMode="auto">
          <a:xfrm>
            <a:off x="3313402" y="2379668"/>
            <a:ext cx="269304" cy="301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200">
                <a:solidFill>
                  <a:srgbClr val="000000"/>
                </a:solidFill>
                <a:ea typeface="ＭＳ Ｐゴシック" charset="0"/>
                <a:cs typeface="Myriad Pro Bold Cond" charset="0"/>
                <a:sym typeface="Myriad Pro Bold Cond" charset="0"/>
              </a:rPr>
              <a:t>video</a:t>
            </a:r>
          </a:p>
          <a:p>
            <a:pPr algn="ctr" defTabSz="457200" fontAlgn="base">
              <a:lnSpc>
                <a:spcPct val="80000"/>
              </a:lnSpc>
              <a:spcBef>
                <a:spcPct val="0"/>
              </a:spcBef>
              <a:spcAft>
                <a:spcPct val="0"/>
              </a:spcAft>
            </a:pPr>
            <a:r>
              <a:rPr lang="en-US" sz="1200">
                <a:solidFill>
                  <a:srgbClr val="000000"/>
                </a:solidFill>
                <a:ea typeface="ＭＳ Ｐゴシック" charset="0"/>
                <a:cs typeface="Myriad Pro Bold Cond" charset="0"/>
                <a:sym typeface="Myriad Pro Bold Cond" charset="0"/>
              </a:rPr>
              <a:t>core</a:t>
            </a:r>
          </a:p>
        </p:txBody>
      </p:sp>
      <p:sp>
        <p:nvSpPr>
          <p:cNvPr id="22544" name="Rectangle 16"/>
          <p:cNvSpPr>
            <a:spLocks/>
          </p:cNvSpPr>
          <p:nvPr/>
        </p:nvSpPr>
        <p:spPr bwMode="auto">
          <a:xfrm>
            <a:off x="4025900" y="16637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45" name="Rectangle 17"/>
          <p:cNvSpPr>
            <a:spLocks/>
          </p:cNvSpPr>
          <p:nvPr/>
        </p:nvSpPr>
        <p:spPr bwMode="auto">
          <a:xfrm>
            <a:off x="4053619" y="1762943"/>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400" dirty="0">
                <a:solidFill>
                  <a:srgbClr val="000000"/>
                </a:solidFill>
                <a:ea typeface="ＭＳ Ｐゴシック" charset="0"/>
                <a:cs typeface="Myriad Pro Bold Cond" charset="0"/>
                <a:sym typeface="Myriad Pro Bold Cond" charset="0"/>
              </a:rPr>
              <a:t>GPU</a:t>
            </a:r>
          </a:p>
          <a:p>
            <a:pPr algn="ctr" defTabSz="457200" fontAlgn="base">
              <a:lnSpc>
                <a:spcPct val="80000"/>
              </a:lnSpc>
              <a:spcBef>
                <a:spcPct val="0"/>
              </a:spcBef>
              <a:spcAft>
                <a:spcPct val="0"/>
              </a:spcAft>
            </a:pPr>
            <a:r>
              <a:rPr lang="en-US" sz="1100" dirty="0">
                <a:solidFill>
                  <a:srgbClr val="000000"/>
                </a:solidFill>
                <a:ea typeface="ＭＳ Ｐゴシック" charset="0"/>
                <a:cs typeface="Myriad Pro Bold Cond" charset="0"/>
                <a:sym typeface="Myriad Pro Bold Cond" charset="0"/>
              </a:rPr>
              <a:t>(throughput)</a:t>
            </a:r>
          </a:p>
          <a:p>
            <a:pPr algn="ctr" defTabSz="457200" fontAlgn="base">
              <a:lnSpc>
                <a:spcPct val="80000"/>
              </a:lnSpc>
              <a:spcBef>
                <a:spcPct val="0"/>
              </a:spcBef>
              <a:spcAft>
                <a:spcPct val="0"/>
              </a:spcAft>
            </a:pPr>
            <a:r>
              <a:rPr lang="en-US" sz="1400" dirty="0">
                <a:solidFill>
                  <a:srgbClr val="000000"/>
                </a:solidFill>
                <a:ea typeface="ＭＳ Ｐゴシック" charset="0"/>
                <a:cs typeface="Myriad Pro Bold Cond" charset="0"/>
                <a:sym typeface="Myriad Pro Bold Cond" charset="0"/>
              </a:rPr>
              <a:t>core</a:t>
            </a:r>
          </a:p>
        </p:txBody>
      </p:sp>
      <p:sp>
        <p:nvSpPr>
          <p:cNvPr id="22546" name="Rectangle 18"/>
          <p:cNvSpPr>
            <a:spLocks/>
          </p:cNvSpPr>
          <p:nvPr/>
        </p:nvSpPr>
        <p:spPr bwMode="auto">
          <a:xfrm>
            <a:off x="4984750" y="16700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47" name="Rectangle 19"/>
          <p:cNvSpPr>
            <a:spLocks/>
          </p:cNvSpPr>
          <p:nvPr/>
        </p:nvSpPr>
        <p:spPr bwMode="auto">
          <a:xfrm>
            <a:off x="5010087" y="177246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400" dirty="0">
                <a:solidFill>
                  <a:srgbClr val="000000"/>
                </a:solidFill>
                <a:ea typeface="ＭＳ Ｐゴシック" charset="0"/>
                <a:cs typeface="Myriad Pro Bold Cond" charset="0"/>
                <a:sym typeface="Myriad Pro Bold Cond" charset="0"/>
              </a:rPr>
              <a:t>GPU</a:t>
            </a:r>
          </a:p>
          <a:p>
            <a:pPr algn="ctr" defTabSz="457200" fontAlgn="base">
              <a:lnSpc>
                <a:spcPct val="80000"/>
              </a:lnSpc>
              <a:spcBef>
                <a:spcPct val="0"/>
              </a:spcBef>
              <a:spcAft>
                <a:spcPct val="0"/>
              </a:spcAft>
            </a:pPr>
            <a:r>
              <a:rPr lang="en-US" sz="1100" dirty="0">
                <a:solidFill>
                  <a:srgbClr val="000000"/>
                </a:solidFill>
                <a:ea typeface="ＭＳ Ｐゴシック" charset="0"/>
                <a:cs typeface="Myriad Pro Bold Cond" charset="0"/>
                <a:sym typeface="Myriad Pro Bold Cond" charset="0"/>
              </a:rPr>
              <a:t>(throughput)</a:t>
            </a:r>
          </a:p>
          <a:p>
            <a:pPr algn="ctr" defTabSz="457200" fontAlgn="base">
              <a:lnSpc>
                <a:spcPct val="80000"/>
              </a:lnSpc>
              <a:spcBef>
                <a:spcPct val="0"/>
              </a:spcBef>
              <a:spcAft>
                <a:spcPct val="0"/>
              </a:spcAft>
            </a:pPr>
            <a:r>
              <a:rPr lang="en-US" sz="1400" dirty="0">
                <a:solidFill>
                  <a:srgbClr val="000000"/>
                </a:solidFill>
                <a:ea typeface="ＭＳ Ｐゴシック" charset="0"/>
                <a:cs typeface="Myriad Pro Bold Cond" charset="0"/>
                <a:sym typeface="Myriad Pro Bold Cond" charset="0"/>
              </a:rPr>
              <a:t>core</a:t>
            </a:r>
          </a:p>
        </p:txBody>
      </p:sp>
      <p:sp>
        <p:nvSpPr>
          <p:cNvPr id="22548" name="Rectangle 20"/>
          <p:cNvSpPr>
            <a:spLocks/>
          </p:cNvSpPr>
          <p:nvPr/>
        </p:nvSpPr>
        <p:spPr bwMode="auto">
          <a:xfrm>
            <a:off x="4025900" y="26416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49" name="Rectangle 21"/>
          <p:cNvSpPr>
            <a:spLocks/>
          </p:cNvSpPr>
          <p:nvPr/>
        </p:nvSpPr>
        <p:spPr bwMode="auto">
          <a:xfrm>
            <a:off x="4051237" y="274401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400" dirty="0">
                <a:solidFill>
                  <a:srgbClr val="000000"/>
                </a:solidFill>
                <a:ea typeface="ＭＳ Ｐゴシック" charset="0"/>
                <a:cs typeface="Myriad Pro Bold Cond" charset="0"/>
                <a:sym typeface="Myriad Pro Bold Cond" charset="0"/>
              </a:rPr>
              <a:t>GPU</a:t>
            </a:r>
          </a:p>
          <a:p>
            <a:pPr algn="ctr" defTabSz="457200" fontAlgn="base">
              <a:lnSpc>
                <a:spcPct val="80000"/>
              </a:lnSpc>
              <a:spcBef>
                <a:spcPct val="0"/>
              </a:spcBef>
              <a:spcAft>
                <a:spcPct val="0"/>
              </a:spcAft>
            </a:pPr>
            <a:r>
              <a:rPr lang="en-US" sz="1100" dirty="0">
                <a:solidFill>
                  <a:srgbClr val="000000"/>
                </a:solidFill>
                <a:ea typeface="ＭＳ Ｐゴシック" charset="0"/>
                <a:cs typeface="Myriad Pro Bold Cond" charset="0"/>
                <a:sym typeface="Myriad Pro Bold Cond" charset="0"/>
              </a:rPr>
              <a:t>(throughput)</a:t>
            </a:r>
          </a:p>
          <a:p>
            <a:pPr algn="ctr" defTabSz="457200" fontAlgn="base">
              <a:lnSpc>
                <a:spcPct val="80000"/>
              </a:lnSpc>
              <a:spcBef>
                <a:spcPct val="0"/>
              </a:spcBef>
              <a:spcAft>
                <a:spcPct val="0"/>
              </a:spcAft>
            </a:pPr>
            <a:r>
              <a:rPr lang="en-US" sz="1400" dirty="0">
                <a:solidFill>
                  <a:srgbClr val="000000"/>
                </a:solidFill>
                <a:ea typeface="ＭＳ Ｐゴシック" charset="0"/>
                <a:cs typeface="Myriad Pro Bold Cond" charset="0"/>
                <a:sym typeface="Myriad Pro Bold Cond" charset="0"/>
              </a:rPr>
              <a:t>core</a:t>
            </a:r>
          </a:p>
        </p:txBody>
      </p:sp>
      <p:sp>
        <p:nvSpPr>
          <p:cNvPr id="22550" name="Rectangle 22"/>
          <p:cNvSpPr>
            <a:spLocks/>
          </p:cNvSpPr>
          <p:nvPr/>
        </p:nvSpPr>
        <p:spPr bwMode="auto">
          <a:xfrm>
            <a:off x="4984750" y="26479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51" name="Rectangle 23"/>
          <p:cNvSpPr>
            <a:spLocks/>
          </p:cNvSpPr>
          <p:nvPr/>
        </p:nvSpPr>
        <p:spPr bwMode="auto">
          <a:xfrm>
            <a:off x="5010087" y="275036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400" dirty="0">
                <a:solidFill>
                  <a:srgbClr val="000000"/>
                </a:solidFill>
                <a:ea typeface="ＭＳ Ｐゴシック" charset="0"/>
                <a:cs typeface="Myriad Pro Bold Cond" charset="0"/>
                <a:sym typeface="Myriad Pro Bold Cond" charset="0"/>
              </a:rPr>
              <a:t>GPU</a:t>
            </a:r>
          </a:p>
          <a:p>
            <a:pPr algn="ctr" defTabSz="457200" fontAlgn="base">
              <a:lnSpc>
                <a:spcPct val="80000"/>
              </a:lnSpc>
              <a:spcBef>
                <a:spcPct val="0"/>
              </a:spcBef>
              <a:spcAft>
                <a:spcPct val="0"/>
              </a:spcAft>
            </a:pPr>
            <a:r>
              <a:rPr lang="en-US" sz="1100" dirty="0">
                <a:solidFill>
                  <a:srgbClr val="000000"/>
                </a:solidFill>
                <a:ea typeface="ＭＳ Ｐゴシック" charset="0"/>
                <a:cs typeface="Myriad Pro Bold Cond" charset="0"/>
                <a:sym typeface="Myriad Pro Bold Cond" charset="0"/>
              </a:rPr>
              <a:t>(throughput)</a:t>
            </a:r>
          </a:p>
          <a:p>
            <a:pPr algn="ctr" defTabSz="457200" fontAlgn="base">
              <a:lnSpc>
                <a:spcPct val="80000"/>
              </a:lnSpc>
              <a:spcBef>
                <a:spcPct val="0"/>
              </a:spcBef>
              <a:spcAft>
                <a:spcPct val="0"/>
              </a:spcAft>
            </a:pPr>
            <a:r>
              <a:rPr lang="en-US" sz="1400" dirty="0">
                <a:solidFill>
                  <a:srgbClr val="000000"/>
                </a:solidFill>
                <a:ea typeface="ＭＳ Ｐゴシック" charset="0"/>
                <a:cs typeface="Myriad Pro Bold Cond" charset="0"/>
                <a:sym typeface="Myriad Pro Bold Cond" charset="0"/>
              </a:rPr>
              <a:t>core</a:t>
            </a:r>
          </a:p>
        </p:txBody>
      </p:sp>
      <p:sp>
        <p:nvSpPr>
          <p:cNvPr id="22552" name="Rectangle 24"/>
          <p:cNvSpPr>
            <a:spLocks/>
          </p:cNvSpPr>
          <p:nvPr/>
        </p:nvSpPr>
        <p:spPr bwMode="auto">
          <a:xfrm>
            <a:off x="3930650" y="1593850"/>
            <a:ext cx="1981200" cy="18796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53" name="Rectangle 25"/>
          <p:cNvSpPr>
            <a:spLocks/>
          </p:cNvSpPr>
          <p:nvPr/>
        </p:nvSpPr>
        <p:spPr bwMode="auto">
          <a:xfrm>
            <a:off x="692150" y="3733800"/>
            <a:ext cx="5207000" cy="8509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54" name="Rectangle 26"/>
          <p:cNvSpPr>
            <a:spLocks/>
          </p:cNvSpPr>
          <p:nvPr/>
        </p:nvSpPr>
        <p:spPr bwMode="auto">
          <a:xfrm>
            <a:off x="3188665" y="4107461"/>
            <a:ext cx="211597" cy="2051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LLC</a:t>
            </a:r>
          </a:p>
        </p:txBody>
      </p:sp>
      <p:sp>
        <p:nvSpPr>
          <p:cNvPr id="22555" name="Rectangle 27"/>
          <p:cNvSpPr>
            <a:spLocks/>
          </p:cNvSpPr>
          <p:nvPr/>
        </p:nvSpPr>
        <p:spPr bwMode="auto">
          <a:xfrm>
            <a:off x="2444750" y="4686300"/>
            <a:ext cx="1695450" cy="4445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56" name="Rectangle 28"/>
          <p:cNvSpPr>
            <a:spLocks/>
          </p:cNvSpPr>
          <p:nvPr/>
        </p:nvSpPr>
        <p:spPr bwMode="auto">
          <a:xfrm>
            <a:off x="2702571" y="4825008"/>
            <a:ext cx="1179810"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Memory Controller</a:t>
            </a:r>
          </a:p>
        </p:txBody>
      </p:sp>
      <p:sp>
        <p:nvSpPr>
          <p:cNvPr id="22557" name="Rectangle 29"/>
          <p:cNvSpPr>
            <a:spLocks/>
          </p:cNvSpPr>
          <p:nvPr/>
        </p:nvSpPr>
        <p:spPr bwMode="auto">
          <a:xfrm>
            <a:off x="6965950" y="4565650"/>
            <a:ext cx="1695450" cy="5842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58" name="Rectangle 30"/>
          <p:cNvSpPr>
            <a:spLocks/>
          </p:cNvSpPr>
          <p:nvPr/>
        </p:nvSpPr>
        <p:spPr bwMode="auto">
          <a:xfrm>
            <a:off x="7005762" y="4602304"/>
            <a:ext cx="1615827" cy="5616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500" dirty="0">
                <a:solidFill>
                  <a:srgbClr val="000000"/>
                </a:solidFill>
                <a:ea typeface="ＭＳ Ｐゴシック" charset="0"/>
                <a:cs typeface="Myriad Pro Bold Cond" charset="0"/>
                <a:sym typeface="Myriad Pro Bold Cond" charset="0"/>
              </a:rPr>
              <a:t>Specialized</a:t>
            </a:r>
          </a:p>
          <a:p>
            <a:pPr algn="ctr" defTabSz="457200" fontAlgn="base">
              <a:lnSpc>
                <a:spcPct val="80000"/>
              </a:lnSpc>
              <a:spcBef>
                <a:spcPct val="0"/>
              </a:spcBef>
              <a:spcAft>
                <a:spcPct val="0"/>
              </a:spcAft>
            </a:pPr>
            <a:r>
              <a:rPr lang="en-US" sz="1500" dirty="0">
                <a:solidFill>
                  <a:srgbClr val="000000"/>
                </a:solidFill>
                <a:ea typeface="ＭＳ Ｐゴシック" charset="0"/>
                <a:cs typeface="Myriad Pro Bold Cond" charset="0"/>
                <a:sym typeface="Myriad Pro Bold Cond" charset="0"/>
              </a:rPr>
              <a:t>compute-capability</a:t>
            </a:r>
          </a:p>
          <a:p>
            <a:pPr algn="ctr" defTabSz="457200" fontAlgn="base">
              <a:lnSpc>
                <a:spcPct val="80000"/>
              </a:lnSpc>
              <a:spcBef>
                <a:spcPct val="0"/>
              </a:spcBef>
              <a:spcAft>
                <a:spcPct val="0"/>
              </a:spcAft>
            </a:pPr>
            <a:r>
              <a:rPr lang="en-US" sz="1500" dirty="0">
                <a:solidFill>
                  <a:srgbClr val="000000"/>
                </a:solidFill>
                <a:ea typeface="ＭＳ Ｐゴシック" charset="0"/>
                <a:cs typeface="Myriad Pro Bold Cond" charset="0"/>
                <a:sym typeface="Myriad Pro Bold Cond" charset="0"/>
              </a:rPr>
              <a:t>in memory</a:t>
            </a:r>
          </a:p>
        </p:txBody>
      </p:sp>
      <p:sp>
        <p:nvSpPr>
          <p:cNvPr id="22559" name="Rectangle 31"/>
          <p:cNvSpPr>
            <a:spLocks/>
          </p:cNvSpPr>
          <p:nvPr/>
        </p:nvSpPr>
        <p:spPr bwMode="auto">
          <a:xfrm>
            <a:off x="6654800" y="1276350"/>
            <a:ext cx="2324100" cy="39497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60" name="Rectangle 32"/>
          <p:cNvSpPr>
            <a:spLocks/>
          </p:cNvSpPr>
          <p:nvPr/>
        </p:nvSpPr>
        <p:spPr bwMode="auto">
          <a:xfrm>
            <a:off x="7542787" y="2989858"/>
            <a:ext cx="538609"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Memory</a:t>
            </a:r>
          </a:p>
        </p:txBody>
      </p:sp>
      <p:sp>
        <p:nvSpPr>
          <p:cNvPr id="22561" name="Rectangle 33"/>
          <p:cNvSpPr>
            <a:spLocks/>
          </p:cNvSpPr>
          <p:nvPr/>
        </p:nvSpPr>
        <p:spPr bwMode="auto">
          <a:xfrm>
            <a:off x="6718300" y="1339850"/>
            <a:ext cx="2184400" cy="31369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62" name="Rectangle 34"/>
          <p:cNvSpPr>
            <a:spLocks/>
          </p:cNvSpPr>
          <p:nvPr/>
        </p:nvSpPr>
        <p:spPr bwMode="auto">
          <a:xfrm>
            <a:off x="3149600" y="29210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63" name="Rectangle 35"/>
          <p:cNvSpPr>
            <a:spLocks/>
          </p:cNvSpPr>
          <p:nvPr/>
        </p:nvSpPr>
        <p:spPr bwMode="auto">
          <a:xfrm>
            <a:off x="3245710" y="3033718"/>
            <a:ext cx="397545" cy="301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200">
                <a:solidFill>
                  <a:srgbClr val="000000"/>
                </a:solidFill>
                <a:ea typeface="ＭＳ Ｐゴシック" charset="0"/>
                <a:cs typeface="Myriad Pro Bold Cond" charset="0"/>
                <a:sym typeface="Myriad Pro Bold Cond" charset="0"/>
              </a:rPr>
              <a:t>imaging</a:t>
            </a:r>
          </a:p>
          <a:p>
            <a:pPr algn="ctr" defTabSz="457200" fontAlgn="base">
              <a:lnSpc>
                <a:spcPct val="80000"/>
              </a:lnSpc>
              <a:spcBef>
                <a:spcPct val="0"/>
              </a:spcBef>
              <a:spcAft>
                <a:spcPct val="0"/>
              </a:spcAft>
            </a:pPr>
            <a:r>
              <a:rPr lang="en-US" sz="1200">
                <a:solidFill>
                  <a:srgbClr val="000000"/>
                </a:solidFill>
                <a:ea typeface="ＭＳ Ｐゴシック" charset="0"/>
                <a:cs typeface="Myriad Pro Bold Cond" charset="0"/>
                <a:sym typeface="Myriad Pro Bold Cond" charset="0"/>
              </a:rPr>
              <a:t>core</a:t>
            </a:r>
          </a:p>
        </p:txBody>
      </p:sp>
      <p:sp>
        <p:nvSpPr>
          <p:cNvPr id="22564" name="Rectangle 36"/>
          <p:cNvSpPr>
            <a:spLocks/>
          </p:cNvSpPr>
          <p:nvPr/>
        </p:nvSpPr>
        <p:spPr bwMode="auto">
          <a:xfrm>
            <a:off x="4311318" y="5523508"/>
            <a:ext cx="807913"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Memory Bus</a:t>
            </a:r>
          </a:p>
        </p:txBody>
      </p:sp>
      <p:sp>
        <p:nvSpPr>
          <p:cNvPr id="22565" name="Line 37"/>
          <p:cNvSpPr>
            <a:spLocks noChangeShapeType="1"/>
          </p:cNvSpPr>
          <p:nvPr/>
        </p:nvSpPr>
        <p:spPr bwMode="auto">
          <a:xfrm rot="10800000" flipH="1">
            <a:off x="416722" y="5460207"/>
            <a:ext cx="8562181" cy="0"/>
          </a:xfrm>
          <a:prstGeom prst="line">
            <a:avLst/>
          </a:prstGeom>
          <a:noFill/>
          <a:ln w="1016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66" name="Line 38"/>
          <p:cNvSpPr>
            <a:spLocks noChangeShapeType="1"/>
          </p:cNvSpPr>
          <p:nvPr/>
        </p:nvSpPr>
        <p:spPr bwMode="auto">
          <a:xfrm>
            <a:off x="7816850" y="5226848"/>
            <a:ext cx="0" cy="239713"/>
          </a:xfrm>
          <a:prstGeom prst="line">
            <a:avLst/>
          </a:prstGeom>
          <a:noFill/>
          <a:ln w="889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44" name="Rounded Rectangle 43"/>
          <p:cNvSpPr>
            <a:spLocks noChangeArrowheads="1"/>
          </p:cNvSpPr>
          <p:nvPr/>
        </p:nvSpPr>
        <p:spPr bwMode="auto">
          <a:xfrm rot="5400000">
            <a:off x="6712425" y="3890443"/>
            <a:ext cx="2133601" cy="2286000"/>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defTabSz="457200"/>
            <a:endParaRPr lang="en-US">
              <a:solidFill>
                <a:srgbClr val="000000"/>
              </a:solidFill>
            </a:endParaRPr>
          </a:p>
        </p:txBody>
      </p:sp>
      <p:sp>
        <p:nvSpPr>
          <p:cNvPr id="42" name="TextBox 41"/>
          <p:cNvSpPr txBox="1"/>
          <p:nvPr/>
        </p:nvSpPr>
        <p:spPr>
          <a:xfrm>
            <a:off x="561526" y="6279703"/>
            <a:ext cx="7466858" cy="461665"/>
          </a:xfrm>
          <a:prstGeom prst="rect">
            <a:avLst/>
          </a:prstGeom>
          <a:noFill/>
        </p:spPr>
        <p:txBody>
          <a:bodyPr wrap="none" rtlCol="0">
            <a:spAutoFit/>
          </a:bodyPr>
          <a:lstStyle/>
          <a:p>
            <a:pPr>
              <a:defRPr/>
            </a:pPr>
            <a:r>
              <a:rPr lang="en-US" sz="2400" b="1" kern="0" dirty="0">
                <a:solidFill>
                  <a:srgbClr val="FF0000"/>
                </a:solidFill>
                <a:latin typeface="Tahoma"/>
                <a:cs typeface="Tahoma"/>
              </a:rPr>
              <a:t>Memory similar to a “conventional” accelerator</a:t>
            </a:r>
          </a:p>
        </p:txBody>
      </p:sp>
    </p:spTree>
    <p:extLst>
      <p:ext uri="{BB962C8B-B14F-4D97-AF65-F5344CB8AC3E}">
        <p14:creationId xmlns:p14="http://schemas.microsoft.com/office/powerpoint/2010/main" val="732235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In-Memory Bulk Bitwise Operations</a:t>
            </a:r>
          </a:p>
        </p:txBody>
      </p:sp>
      <p:sp>
        <p:nvSpPr>
          <p:cNvPr id="3" name="Content Placeholder 2"/>
          <p:cNvSpPr>
            <a:spLocks noGrp="1"/>
          </p:cNvSpPr>
          <p:nvPr>
            <p:ph idx="1"/>
          </p:nvPr>
        </p:nvSpPr>
        <p:spPr>
          <a:xfrm>
            <a:off x="228600" y="997527"/>
            <a:ext cx="8807896" cy="5193723"/>
          </a:xfrm>
        </p:spPr>
        <p:txBody>
          <a:bodyPr/>
          <a:lstStyle/>
          <a:p>
            <a:r>
              <a:rPr lang="en-US" dirty="0"/>
              <a:t>We can support </a:t>
            </a:r>
            <a:r>
              <a:rPr lang="en-US" dirty="0">
                <a:solidFill>
                  <a:srgbClr val="0000FF"/>
                </a:solidFill>
              </a:rPr>
              <a:t>in-DRAM COPY, ZERO, AND, OR, NOT, MAJ</a:t>
            </a:r>
          </a:p>
          <a:p>
            <a:r>
              <a:rPr lang="en-US" dirty="0"/>
              <a:t>At low cost</a:t>
            </a:r>
          </a:p>
          <a:p>
            <a:r>
              <a:rPr lang="en-US" dirty="0">
                <a:solidFill>
                  <a:srgbClr val="0000FF"/>
                </a:solidFill>
              </a:rPr>
              <a:t>Using analog computation capability of DRAM</a:t>
            </a:r>
          </a:p>
          <a:p>
            <a:pPr lvl="1"/>
            <a:r>
              <a:rPr lang="en-US" dirty="0">
                <a:solidFill>
                  <a:srgbClr val="0000FF"/>
                </a:solidFill>
              </a:rPr>
              <a:t>Idea: activating multiple rows performs computation</a:t>
            </a:r>
          </a:p>
          <a:p>
            <a:r>
              <a:rPr lang="en-US" dirty="0">
                <a:solidFill>
                  <a:srgbClr val="FF0000"/>
                </a:solidFill>
              </a:rPr>
              <a:t>30-60X performance and energy improvement</a:t>
            </a:r>
          </a:p>
          <a:p>
            <a:pPr lvl="1"/>
            <a:r>
              <a:rPr lang="en-US" sz="2000" dirty="0"/>
              <a:t>Seshadri+, “</a:t>
            </a:r>
            <a:r>
              <a:rPr lang="en-US" sz="2000" dirty="0">
                <a:solidFill>
                  <a:schemeClr val="tx2">
                    <a:lumMod val="75000"/>
                  </a:schemeClr>
                </a:solidFill>
              </a:rPr>
              <a:t>Ambit: In-Memory Accelerator for Bulk Bitwise Operations Using Commodity DRAM Technology</a:t>
            </a:r>
            <a:r>
              <a:rPr lang="en-US" sz="2000" dirty="0"/>
              <a:t>,” MICRO 2017.</a:t>
            </a:r>
          </a:p>
          <a:p>
            <a:endParaRPr lang="en-US" dirty="0"/>
          </a:p>
          <a:p>
            <a:endParaRPr lang="en-US" dirty="0"/>
          </a:p>
          <a:p>
            <a:r>
              <a:rPr lang="en-US" dirty="0">
                <a:solidFill>
                  <a:srgbClr val="0000FF"/>
                </a:solidFill>
              </a:rPr>
              <a:t>New memory technologies </a:t>
            </a:r>
            <a:r>
              <a:rPr lang="en-US" dirty="0"/>
              <a:t>enable even more opportunities</a:t>
            </a:r>
          </a:p>
          <a:p>
            <a:pPr lvl="1"/>
            <a:r>
              <a:rPr lang="en-US" dirty="0"/>
              <a:t>Memristors, resistive RAM, phase change </a:t>
            </a:r>
            <a:r>
              <a:rPr lang="en-US" dirty="0" err="1"/>
              <a:t>mem</a:t>
            </a:r>
            <a:r>
              <a:rPr lang="en-US" dirty="0"/>
              <a:t>, STT-MRAM, </a:t>
            </a:r>
            <a:r>
              <a:rPr lang="is-IS" dirty="0"/>
              <a:t>…</a:t>
            </a:r>
            <a:endParaRPr lang="en-US" dirty="0"/>
          </a:p>
          <a:p>
            <a:pPr lvl="1"/>
            <a:r>
              <a:rPr lang="en-US" dirty="0"/>
              <a:t>Can operate on data </a:t>
            </a:r>
            <a:r>
              <a:rPr lang="en-US" dirty="0">
                <a:solidFill>
                  <a:srgbClr val="FF0000"/>
                </a:solidFill>
              </a:rPr>
              <a:t>with minimal movement</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111</a:t>
            </a:fld>
            <a:endParaRPr lang="en-US"/>
          </a:p>
        </p:txBody>
      </p:sp>
    </p:spTree>
    <p:extLst>
      <p:ext uri="{BB962C8B-B14F-4D97-AF65-F5344CB8AC3E}">
        <p14:creationId xmlns:p14="http://schemas.microsoft.com/office/powerpoint/2010/main" val="15718483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In-DRAM AND/OR: Triple Row Activation</a:t>
            </a:r>
          </a:p>
        </p:txBody>
      </p:sp>
      <p:sp>
        <p:nvSpPr>
          <p:cNvPr id="3" name="Content Placeholder 2"/>
          <p:cNvSpPr>
            <a:spLocks noGrp="1"/>
          </p:cNvSpPr>
          <p:nvPr>
            <p:ph idx="1"/>
          </p:nvPr>
        </p:nvSpPr>
        <p:spPr>
          <a:xfrm>
            <a:off x="228600" y="1056928"/>
            <a:ext cx="8610600" cy="4876800"/>
          </a:xfrm>
        </p:spPr>
        <p:txBody>
          <a:bodyPr/>
          <a:lstStyle/>
          <a:p>
            <a:endParaRPr lang="en-US"/>
          </a:p>
        </p:txBody>
      </p:sp>
      <p:sp>
        <p:nvSpPr>
          <p:cNvPr id="4" name="Slide Number Placeholder 3"/>
          <p:cNvSpPr>
            <a:spLocks noGrp="1"/>
          </p:cNvSpPr>
          <p:nvPr>
            <p:ph type="sldNum" sz="quarter" idx="11"/>
          </p:nvPr>
        </p:nvSpPr>
        <p:spPr>
          <a:xfrm>
            <a:off x="6804248" y="6356176"/>
            <a:ext cx="2133600" cy="457200"/>
          </a:xfrm>
        </p:spPr>
        <p:txBody>
          <a:bodyPr/>
          <a:lstStyle/>
          <a:p>
            <a:fld id="{323594FA-E141-4234-AE05-360401972BE7}" type="slidenum">
              <a:rPr lang="en-US" altLang="en-US" smtClean="0">
                <a:solidFill>
                  <a:srgbClr val="000000"/>
                </a:solidFill>
              </a:rPr>
              <a:pPr/>
              <a:t>112</a:t>
            </a:fld>
            <a:endParaRPr lang="en-US" altLang="en-US" dirty="0">
              <a:solidFill>
                <a:srgbClr val="000000"/>
              </a:solidFill>
            </a:endParaRPr>
          </a:p>
        </p:txBody>
      </p:sp>
      <p:sp>
        <p:nvSpPr>
          <p:cNvPr id="71" name="Rectangle 70"/>
          <p:cNvSpPr/>
          <p:nvPr/>
        </p:nvSpPr>
        <p:spPr>
          <a:xfrm>
            <a:off x="1384300" y="31905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72" name="Rectangle 71"/>
          <p:cNvSpPr/>
          <p:nvPr/>
        </p:nvSpPr>
        <p:spPr>
          <a:xfrm>
            <a:off x="1371600" y="34761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73" name="Rectangle 72"/>
          <p:cNvSpPr/>
          <p:nvPr/>
        </p:nvSpPr>
        <p:spPr>
          <a:xfrm>
            <a:off x="1387613" y="2134614"/>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74" name="Rectangle 73"/>
          <p:cNvSpPr/>
          <p:nvPr/>
        </p:nvSpPr>
        <p:spPr>
          <a:xfrm>
            <a:off x="1390386" y="2420264"/>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grpSp>
        <p:nvGrpSpPr>
          <p:cNvPr id="75" name="Group 74"/>
          <p:cNvGrpSpPr/>
          <p:nvPr/>
        </p:nvGrpSpPr>
        <p:grpSpPr>
          <a:xfrm>
            <a:off x="1752600" y="1133128"/>
            <a:ext cx="3064024" cy="4958665"/>
            <a:chOff x="1828800" y="-857925"/>
            <a:chExt cx="4182533" cy="6768806"/>
          </a:xfrm>
        </p:grpSpPr>
        <p:grpSp>
          <p:nvGrpSpPr>
            <p:cNvPr id="76" name="Group 75"/>
            <p:cNvGrpSpPr/>
            <p:nvPr/>
          </p:nvGrpSpPr>
          <p:grpSpPr>
            <a:xfrm>
              <a:off x="3039533" y="3479094"/>
              <a:ext cx="2971800" cy="1119011"/>
              <a:chOff x="2667000" y="3041650"/>
              <a:chExt cx="2057400" cy="774700"/>
            </a:xfrm>
          </p:grpSpPr>
          <p:grpSp>
            <p:nvGrpSpPr>
              <p:cNvPr id="82" name="Group 81"/>
              <p:cNvGrpSpPr/>
              <p:nvPr/>
            </p:nvGrpSpPr>
            <p:grpSpPr>
              <a:xfrm>
                <a:off x="2667000" y="3048000"/>
                <a:ext cx="609600" cy="762000"/>
                <a:chOff x="2819400" y="3048000"/>
                <a:chExt cx="609600" cy="762000"/>
              </a:xfrm>
            </p:grpSpPr>
            <p:sp>
              <p:nvSpPr>
                <p:cNvPr id="88" name="Isosceles Triangle 87"/>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algn="ctr">
                    <a:defRPr/>
                  </a:pPr>
                  <a:endParaRPr lang="en-US" sz="3200" b="1" kern="0" dirty="0">
                    <a:solidFill>
                      <a:prstClr val="white"/>
                    </a:solidFill>
                    <a:latin typeface="Calibri"/>
                  </a:endParaRPr>
                </a:p>
              </p:txBody>
            </p:sp>
            <p:sp>
              <p:nvSpPr>
                <p:cNvPr id="89" name="Oval 88"/>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algn="ctr">
                    <a:defRPr/>
                  </a:pPr>
                  <a:endParaRPr lang="en-US" sz="3200" b="1" kern="0" dirty="0">
                    <a:solidFill>
                      <a:prstClr val="white"/>
                    </a:solidFill>
                    <a:latin typeface="Calibri"/>
                  </a:endParaRPr>
                </a:p>
              </p:txBody>
            </p:sp>
          </p:grpSp>
          <p:grpSp>
            <p:nvGrpSpPr>
              <p:cNvPr id="83" name="Group 82"/>
              <p:cNvGrpSpPr/>
              <p:nvPr/>
            </p:nvGrpSpPr>
            <p:grpSpPr>
              <a:xfrm rot="10800000">
                <a:off x="4114800" y="3048000"/>
                <a:ext cx="609600" cy="762000"/>
                <a:chOff x="2819400" y="3048000"/>
                <a:chExt cx="609600" cy="762000"/>
              </a:xfrm>
            </p:grpSpPr>
            <p:sp>
              <p:nvSpPr>
                <p:cNvPr id="86" name="Isosceles Triangle 85"/>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algn="ctr">
                    <a:defRPr/>
                  </a:pPr>
                  <a:endParaRPr lang="en-US" sz="3200" b="1" kern="0" dirty="0">
                    <a:solidFill>
                      <a:prstClr val="white"/>
                    </a:solidFill>
                    <a:latin typeface="Calibri"/>
                  </a:endParaRPr>
                </a:p>
              </p:txBody>
            </p:sp>
            <p:sp>
              <p:nvSpPr>
                <p:cNvPr id="87" name="Oval 86"/>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algn="ctr">
                    <a:defRPr/>
                  </a:pPr>
                  <a:endParaRPr lang="en-US" sz="3200" b="1" kern="0" dirty="0">
                    <a:solidFill>
                      <a:prstClr val="white"/>
                    </a:solidFill>
                    <a:latin typeface="Calibri"/>
                  </a:endParaRPr>
                </a:p>
              </p:txBody>
            </p:sp>
          </p:grpSp>
          <p:cxnSp>
            <p:nvCxnSpPr>
              <p:cNvPr id="84" name="Elbow Connector 83"/>
              <p:cNvCxnSpPr>
                <a:stCxn id="86" idx="3"/>
                <a:endCxn id="89" idx="0"/>
              </p:cNvCxnSpPr>
              <p:nvPr/>
            </p:nvCxnSpPr>
            <p:spPr>
              <a:xfrm rot="16200000" flipV="1">
                <a:off x="3695700" y="2324100"/>
                <a:ext cx="12700" cy="1447800"/>
              </a:xfrm>
              <a:prstGeom prst="bentConnector3">
                <a:avLst>
                  <a:gd name="adj1" fmla="val 4135134"/>
                </a:avLst>
              </a:prstGeom>
              <a:noFill/>
              <a:ln w="19050" cap="flat" cmpd="sng" algn="ctr">
                <a:solidFill>
                  <a:sysClr val="windowText" lastClr="000000">
                    <a:lumMod val="65000"/>
                    <a:lumOff val="35000"/>
                  </a:sysClr>
                </a:solidFill>
                <a:prstDash val="solid"/>
                <a:headEnd type="none" w="med" len="med"/>
                <a:tailEnd type="none" w="med" len="med"/>
              </a:ln>
              <a:effectLst/>
            </p:spPr>
          </p:cxnSp>
          <p:cxnSp>
            <p:nvCxnSpPr>
              <p:cNvPr id="85" name="Elbow Connector 84"/>
              <p:cNvCxnSpPr>
                <a:stCxn id="87" idx="0"/>
                <a:endCxn id="88" idx="3"/>
              </p:cNvCxnSpPr>
              <p:nvPr/>
            </p:nvCxnSpPr>
            <p:spPr>
              <a:xfrm rot="5400000">
                <a:off x="3695700" y="3086100"/>
                <a:ext cx="12700" cy="1447800"/>
              </a:xfrm>
              <a:prstGeom prst="bentConnector3">
                <a:avLst>
                  <a:gd name="adj1" fmla="val 4427024"/>
                </a:avLst>
              </a:prstGeom>
              <a:noFill/>
              <a:ln w="19050" cap="flat" cmpd="sng" algn="ctr">
                <a:solidFill>
                  <a:sysClr val="windowText" lastClr="000000">
                    <a:lumMod val="65000"/>
                    <a:lumOff val="35000"/>
                  </a:sysClr>
                </a:solidFill>
                <a:prstDash val="solid"/>
                <a:headEnd type="none" w="med" len="med"/>
                <a:tailEnd type="none" w="med" len="med"/>
              </a:ln>
              <a:effectLst/>
            </p:spPr>
          </p:cxnSp>
        </p:grpSp>
        <p:cxnSp>
          <p:nvCxnSpPr>
            <p:cNvPr id="77" name="Straight Connector 76"/>
            <p:cNvCxnSpPr>
              <a:endCxn id="88" idx="1"/>
            </p:cNvCxnSpPr>
            <p:nvPr/>
          </p:nvCxnSpPr>
          <p:spPr>
            <a:xfrm>
              <a:off x="1828800" y="4093633"/>
              <a:ext cx="1430867" cy="0"/>
            </a:xfrm>
            <a:prstGeom prst="line">
              <a:avLst/>
            </a:prstGeom>
            <a:noFill/>
            <a:ln w="38100" cap="flat" cmpd="sng" algn="ctr">
              <a:solidFill>
                <a:srgbClr val="C4442A"/>
              </a:solidFill>
              <a:prstDash val="solid"/>
              <a:headEnd type="none" w="med" len="med"/>
              <a:tailEnd type="none" w="med" len="med"/>
            </a:ln>
            <a:effectLst/>
          </p:spPr>
        </p:cxnSp>
        <p:cxnSp>
          <p:nvCxnSpPr>
            <p:cNvPr id="78" name="Straight Connector 77"/>
            <p:cNvCxnSpPr/>
            <p:nvPr/>
          </p:nvCxnSpPr>
          <p:spPr>
            <a:xfrm>
              <a:off x="2544233" y="4093633"/>
              <a:ext cx="0" cy="935567"/>
            </a:xfrm>
            <a:prstGeom prst="line">
              <a:avLst/>
            </a:prstGeom>
            <a:noFill/>
            <a:ln w="38100" cap="flat" cmpd="sng" algn="ctr">
              <a:solidFill>
                <a:srgbClr val="C4442A"/>
              </a:solidFill>
              <a:prstDash val="solid"/>
              <a:headEnd type="none" w="med" len="med"/>
              <a:tailEnd type="none" w="med" len="med"/>
            </a:ln>
            <a:effectLst/>
          </p:spPr>
        </p:cxnSp>
        <p:cxnSp>
          <p:nvCxnSpPr>
            <p:cNvPr id="79" name="Elbow Connector 78"/>
            <p:cNvCxnSpPr>
              <a:endCxn id="86" idx="5"/>
            </p:cNvCxnSpPr>
            <p:nvPr/>
          </p:nvCxnSpPr>
          <p:spPr>
            <a:xfrm flipV="1">
              <a:off x="2544233" y="3983567"/>
              <a:ext cx="2806700" cy="1045633"/>
            </a:xfrm>
            <a:prstGeom prst="bentConnector3">
              <a:avLst>
                <a:gd name="adj1" fmla="val 67170"/>
              </a:avLst>
            </a:prstGeom>
            <a:noFill/>
            <a:ln w="38100" cap="flat" cmpd="sng" algn="ctr">
              <a:solidFill>
                <a:srgbClr val="C4442A"/>
              </a:solidFill>
              <a:prstDash val="solid"/>
              <a:headEnd type="none" w="med" len="med"/>
              <a:tailEnd type="none" w="med" len="med"/>
            </a:ln>
            <a:effectLst/>
          </p:spPr>
        </p:cxnSp>
        <p:cxnSp>
          <p:nvCxnSpPr>
            <p:cNvPr id="80" name="Straight Connector 79"/>
            <p:cNvCxnSpPr/>
            <p:nvPr/>
          </p:nvCxnSpPr>
          <p:spPr>
            <a:xfrm flipV="1">
              <a:off x="4525433" y="-857925"/>
              <a:ext cx="0" cy="3588327"/>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cxnSp>
          <p:nvCxnSpPr>
            <p:cNvPr id="81" name="Straight Connector 80"/>
            <p:cNvCxnSpPr/>
            <p:nvPr/>
          </p:nvCxnSpPr>
          <p:spPr>
            <a:xfrm flipV="1">
              <a:off x="4525433" y="5398531"/>
              <a:ext cx="0" cy="512350"/>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grpSp>
      <p:sp>
        <p:nvSpPr>
          <p:cNvPr id="90" name="TextBox 89"/>
          <p:cNvSpPr txBox="1"/>
          <p:nvPr/>
        </p:nvSpPr>
        <p:spPr>
          <a:xfrm>
            <a:off x="3733800" y="5715308"/>
            <a:ext cx="1035861" cy="523220"/>
          </a:xfrm>
          <a:prstGeom prst="rect">
            <a:avLst/>
          </a:prstGeom>
          <a:noFill/>
        </p:spPr>
        <p:txBody>
          <a:bodyPr wrap="none" rtlCol="0">
            <a:spAutoFit/>
          </a:bodyPr>
          <a:lstStyle/>
          <a:p>
            <a:pPr algn="ctr"/>
            <a:r>
              <a:rPr lang="en-US" sz="2800" b="1" i="1" dirty="0">
                <a:solidFill>
                  <a:prstClr val="black"/>
                </a:solidFill>
                <a:latin typeface="Calibri"/>
              </a:rPr>
              <a:t>½V</a:t>
            </a:r>
            <a:r>
              <a:rPr lang="en-US" sz="2800" b="1" i="1" baseline="-25000" dirty="0">
                <a:solidFill>
                  <a:prstClr val="black"/>
                </a:solidFill>
                <a:latin typeface="Calibri"/>
              </a:rPr>
              <a:t>DD</a:t>
            </a:r>
          </a:p>
        </p:txBody>
      </p:sp>
      <p:sp>
        <p:nvSpPr>
          <p:cNvPr id="91" name="TextBox 90"/>
          <p:cNvSpPr txBox="1"/>
          <p:nvPr/>
        </p:nvSpPr>
        <p:spPr>
          <a:xfrm>
            <a:off x="3733800" y="980728"/>
            <a:ext cx="1035861" cy="523220"/>
          </a:xfrm>
          <a:prstGeom prst="rect">
            <a:avLst/>
          </a:prstGeom>
          <a:noFill/>
        </p:spPr>
        <p:txBody>
          <a:bodyPr wrap="none" rtlCol="0">
            <a:spAutoFit/>
          </a:bodyPr>
          <a:lstStyle/>
          <a:p>
            <a:pPr algn="ctr"/>
            <a:r>
              <a:rPr lang="en-US" sz="2800" b="1" i="1" dirty="0">
                <a:solidFill>
                  <a:prstClr val="black"/>
                </a:solidFill>
                <a:latin typeface="Calibri"/>
              </a:rPr>
              <a:t>½V</a:t>
            </a:r>
            <a:r>
              <a:rPr lang="en-US" sz="2800" b="1" i="1" baseline="-25000" dirty="0">
                <a:solidFill>
                  <a:prstClr val="black"/>
                </a:solidFill>
                <a:latin typeface="Calibri"/>
              </a:rPr>
              <a:t>DD</a:t>
            </a:r>
          </a:p>
        </p:txBody>
      </p:sp>
      <p:sp>
        <p:nvSpPr>
          <p:cNvPr id="92" name="TextBox 91"/>
          <p:cNvSpPr txBox="1"/>
          <p:nvPr/>
        </p:nvSpPr>
        <p:spPr>
          <a:xfrm>
            <a:off x="1106239" y="4485928"/>
            <a:ext cx="646361" cy="523220"/>
          </a:xfrm>
          <a:prstGeom prst="rect">
            <a:avLst/>
          </a:prstGeom>
          <a:noFill/>
        </p:spPr>
        <p:txBody>
          <a:bodyPr wrap="square" rtlCol="0">
            <a:spAutoFit/>
          </a:bodyPr>
          <a:lstStyle/>
          <a:p>
            <a:r>
              <a:rPr lang="en-US" sz="2800" b="1" i="1" dirty="0">
                <a:solidFill>
                  <a:prstClr val="black"/>
                </a:solidFill>
                <a:latin typeface="Calibri"/>
              </a:rPr>
              <a:t>dis</a:t>
            </a:r>
          </a:p>
        </p:txBody>
      </p:sp>
      <p:grpSp>
        <p:nvGrpSpPr>
          <p:cNvPr id="93" name="Group 92"/>
          <p:cNvGrpSpPr/>
          <p:nvPr/>
        </p:nvGrpSpPr>
        <p:grpSpPr>
          <a:xfrm>
            <a:off x="762000" y="2134614"/>
            <a:ext cx="1546191" cy="834596"/>
            <a:chOff x="1425609" y="2590800"/>
            <a:chExt cx="1546191" cy="834596"/>
          </a:xfrm>
        </p:grpSpPr>
        <p:cxnSp>
          <p:nvCxnSpPr>
            <p:cNvPr id="94" name="Straight Connector 93"/>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5" name="Straight Connector 94"/>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6" name="Straight Connector 95"/>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97" name="Rectangle 96"/>
            <p:cNvSpPr/>
            <p:nvPr/>
          </p:nvSpPr>
          <p:spPr>
            <a:xfrm>
              <a:off x="1425609" y="3311096"/>
              <a:ext cx="125730" cy="114300"/>
            </a:xfrm>
            <a:prstGeom prst="rect">
              <a:avLst/>
            </a:prstGeom>
            <a:no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cxnSp>
          <p:nvCxnSpPr>
            <p:cNvPr id="98" name="Elbow Connector 97"/>
            <p:cNvCxnSpPr>
              <a:endCxn id="97"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99" name="Straight Connector 98"/>
          <p:cNvCxnSpPr/>
          <p:nvPr/>
        </p:nvCxnSpPr>
        <p:spPr>
          <a:xfrm>
            <a:off x="2881451" y="2477514"/>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0" name="Straight Arrow Connector 99"/>
          <p:cNvCxnSpPr>
            <a:stCxn id="101" idx="6"/>
            <a:endCxn id="102" idx="2"/>
          </p:cNvCxnSpPr>
          <p:nvPr/>
        </p:nvCxnSpPr>
        <p:spPr>
          <a:xfrm>
            <a:off x="2324300" y="2477514"/>
            <a:ext cx="533000" cy="0"/>
          </a:xfrm>
          <a:prstGeom prst="straightConnector1">
            <a:avLst/>
          </a:prstGeom>
          <a:noFill/>
          <a:ln w="38100" cap="flat" cmpd="sng" algn="ctr">
            <a:solidFill>
              <a:srgbClr val="C4442A"/>
            </a:solidFill>
            <a:prstDash val="solid"/>
            <a:tailEnd type="stealth" w="lg" len="lg"/>
          </a:ln>
          <a:effectLst/>
        </p:spPr>
      </p:cxnSp>
      <p:sp>
        <p:nvSpPr>
          <p:cNvPr id="101" name="Oval 100"/>
          <p:cNvSpPr/>
          <p:nvPr/>
        </p:nvSpPr>
        <p:spPr>
          <a:xfrm>
            <a:off x="2209800" y="2420264"/>
            <a:ext cx="114500" cy="114500"/>
          </a:xfrm>
          <a:prstGeom prst="ellipse">
            <a:avLst/>
          </a:prstGeom>
          <a:solidFill>
            <a:srgbClr val="5A5A5A"/>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102" name="Oval 101"/>
          <p:cNvSpPr/>
          <p:nvPr/>
        </p:nvSpPr>
        <p:spPr>
          <a:xfrm>
            <a:off x="2857300" y="2420264"/>
            <a:ext cx="114500" cy="114500"/>
          </a:xfrm>
          <a:prstGeom prst="ellipse">
            <a:avLst/>
          </a:prstGeom>
          <a:solidFill>
            <a:srgbClr val="5A5A5A"/>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cxnSp>
        <p:nvCxnSpPr>
          <p:cNvPr id="103" name="Straight Arrow Connector 102"/>
          <p:cNvCxnSpPr/>
          <p:nvPr/>
        </p:nvCxnSpPr>
        <p:spPr>
          <a:xfrm flipV="1">
            <a:off x="2324188" y="2164370"/>
            <a:ext cx="433199" cy="283388"/>
          </a:xfrm>
          <a:prstGeom prst="straightConnector1">
            <a:avLst/>
          </a:prstGeom>
          <a:noFill/>
          <a:ln w="38100" cap="flat" cmpd="sng" algn="ctr">
            <a:solidFill>
              <a:srgbClr val="C4442A"/>
            </a:solidFill>
            <a:prstDash val="solid"/>
            <a:tailEnd type="stealth" w="lg" len="lg"/>
          </a:ln>
          <a:effectLst/>
        </p:spPr>
      </p:cxnSp>
      <p:sp>
        <p:nvSpPr>
          <p:cNvPr id="104" name="Rectangle 103"/>
          <p:cNvSpPr/>
          <p:nvPr/>
        </p:nvSpPr>
        <p:spPr>
          <a:xfrm>
            <a:off x="1387613" y="11331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105" name="Rectangle 104"/>
          <p:cNvSpPr/>
          <p:nvPr/>
        </p:nvSpPr>
        <p:spPr>
          <a:xfrm>
            <a:off x="1390386" y="14187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grpSp>
        <p:nvGrpSpPr>
          <p:cNvPr id="106" name="Group 105"/>
          <p:cNvGrpSpPr/>
          <p:nvPr/>
        </p:nvGrpSpPr>
        <p:grpSpPr>
          <a:xfrm>
            <a:off x="762000" y="1133128"/>
            <a:ext cx="1546191" cy="834596"/>
            <a:chOff x="1425609" y="2590800"/>
            <a:chExt cx="1546191" cy="834596"/>
          </a:xfrm>
        </p:grpSpPr>
        <p:cxnSp>
          <p:nvCxnSpPr>
            <p:cNvPr id="107" name="Straight Connector 106"/>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8" name="Straight Connector 107"/>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9" name="Straight Connector 108"/>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10" name="Rectangle 109"/>
            <p:cNvSpPr/>
            <p:nvPr/>
          </p:nvSpPr>
          <p:spPr>
            <a:xfrm>
              <a:off x="1425609" y="3311096"/>
              <a:ext cx="125730" cy="114300"/>
            </a:xfrm>
            <a:prstGeom prst="rect">
              <a:avLst/>
            </a:prstGeom>
            <a:no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cxnSp>
          <p:nvCxnSpPr>
            <p:cNvPr id="111" name="Elbow Connector 110"/>
            <p:cNvCxnSpPr>
              <a:endCxn id="110"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12" name="Straight Connector 111"/>
          <p:cNvCxnSpPr/>
          <p:nvPr/>
        </p:nvCxnSpPr>
        <p:spPr>
          <a:xfrm>
            <a:off x="2881451" y="14760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13" name="Straight Arrow Connector 112"/>
          <p:cNvCxnSpPr>
            <a:stCxn id="114" idx="6"/>
            <a:endCxn id="115" idx="2"/>
          </p:cNvCxnSpPr>
          <p:nvPr/>
        </p:nvCxnSpPr>
        <p:spPr>
          <a:xfrm>
            <a:off x="2324300" y="1476028"/>
            <a:ext cx="533000" cy="0"/>
          </a:xfrm>
          <a:prstGeom prst="straightConnector1">
            <a:avLst/>
          </a:prstGeom>
          <a:noFill/>
          <a:ln w="38100" cap="flat" cmpd="sng" algn="ctr">
            <a:solidFill>
              <a:srgbClr val="C4442A"/>
            </a:solidFill>
            <a:prstDash val="solid"/>
            <a:tailEnd type="stealth" w="lg" len="lg"/>
          </a:ln>
          <a:effectLst/>
        </p:spPr>
      </p:cxnSp>
      <p:sp>
        <p:nvSpPr>
          <p:cNvPr id="114" name="Oval 113"/>
          <p:cNvSpPr/>
          <p:nvPr/>
        </p:nvSpPr>
        <p:spPr>
          <a:xfrm>
            <a:off x="2209800" y="1418778"/>
            <a:ext cx="114500" cy="114500"/>
          </a:xfrm>
          <a:prstGeom prst="ellipse">
            <a:avLst/>
          </a:prstGeom>
          <a:solidFill>
            <a:srgbClr val="5A5A5A"/>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115" name="Oval 114"/>
          <p:cNvSpPr/>
          <p:nvPr/>
        </p:nvSpPr>
        <p:spPr>
          <a:xfrm>
            <a:off x="2857300" y="1418778"/>
            <a:ext cx="114500" cy="114500"/>
          </a:xfrm>
          <a:prstGeom prst="ellipse">
            <a:avLst/>
          </a:prstGeom>
          <a:solidFill>
            <a:srgbClr val="5A5A5A"/>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cxnSp>
        <p:nvCxnSpPr>
          <p:cNvPr id="116" name="Straight Arrow Connector 115"/>
          <p:cNvCxnSpPr/>
          <p:nvPr/>
        </p:nvCxnSpPr>
        <p:spPr>
          <a:xfrm flipV="1">
            <a:off x="2324188" y="1162884"/>
            <a:ext cx="433199" cy="283388"/>
          </a:xfrm>
          <a:prstGeom prst="straightConnector1">
            <a:avLst/>
          </a:prstGeom>
          <a:noFill/>
          <a:ln w="38100" cap="flat" cmpd="sng" algn="ctr">
            <a:solidFill>
              <a:srgbClr val="C4442A"/>
            </a:solidFill>
            <a:prstDash val="solid"/>
            <a:tailEnd type="stealth" w="lg" len="lg"/>
          </a:ln>
          <a:effectLst/>
        </p:spPr>
      </p:cxnSp>
      <p:sp>
        <p:nvSpPr>
          <p:cNvPr id="117" name="TextBox 116"/>
          <p:cNvSpPr txBox="1"/>
          <p:nvPr/>
        </p:nvSpPr>
        <p:spPr>
          <a:xfrm>
            <a:off x="228600" y="1295708"/>
            <a:ext cx="410690" cy="523220"/>
          </a:xfrm>
          <a:prstGeom prst="rect">
            <a:avLst/>
          </a:prstGeom>
          <a:noFill/>
        </p:spPr>
        <p:txBody>
          <a:bodyPr wrap="none" rtlCol="0">
            <a:spAutoFit/>
          </a:bodyPr>
          <a:lstStyle/>
          <a:p>
            <a:r>
              <a:rPr lang="en-US" sz="2800" b="1" i="1" dirty="0">
                <a:solidFill>
                  <a:prstClr val="black"/>
                </a:solidFill>
                <a:latin typeface="Calibri"/>
              </a:rPr>
              <a:t>A</a:t>
            </a:r>
          </a:p>
        </p:txBody>
      </p:sp>
      <p:sp>
        <p:nvSpPr>
          <p:cNvPr id="118" name="TextBox 117"/>
          <p:cNvSpPr txBox="1"/>
          <p:nvPr/>
        </p:nvSpPr>
        <p:spPr>
          <a:xfrm>
            <a:off x="228600" y="2438708"/>
            <a:ext cx="410690" cy="523220"/>
          </a:xfrm>
          <a:prstGeom prst="rect">
            <a:avLst/>
          </a:prstGeom>
          <a:noFill/>
        </p:spPr>
        <p:txBody>
          <a:bodyPr wrap="none" rtlCol="0">
            <a:spAutoFit/>
          </a:bodyPr>
          <a:lstStyle/>
          <a:p>
            <a:r>
              <a:rPr lang="en-US" sz="2800" b="1" i="1" dirty="0">
                <a:solidFill>
                  <a:prstClr val="black"/>
                </a:solidFill>
                <a:latin typeface="Calibri"/>
              </a:rPr>
              <a:t>B</a:t>
            </a:r>
          </a:p>
        </p:txBody>
      </p:sp>
      <p:grpSp>
        <p:nvGrpSpPr>
          <p:cNvPr id="119" name="Group 118"/>
          <p:cNvGrpSpPr/>
          <p:nvPr/>
        </p:nvGrpSpPr>
        <p:grpSpPr>
          <a:xfrm>
            <a:off x="762000" y="3190528"/>
            <a:ext cx="1546191" cy="834596"/>
            <a:chOff x="1425609" y="2590800"/>
            <a:chExt cx="1546191" cy="834596"/>
          </a:xfrm>
        </p:grpSpPr>
        <p:cxnSp>
          <p:nvCxnSpPr>
            <p:cNvPr id="120" name="Straight Connector 119"/>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1" name="Straight Connector 120"/>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2" name="Straight Connector 121"/>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23" name="Rectangle 122"/>
            <p:cNvSpPr/>
            <p:nvPr/>
          </p:nvSpPr>
          <p:spPr>
            <a:xfrm>
              <a:off x="1425609" y="3311096"/>
              <a:ext cx="125730" cy="114300"/>
            </a:xfrm>
            <a:prstGeom prst="rect">
              <a:avLst/>
            </a:prstGeom>
            <a:no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cxnSp>
          <p:nvCxnSpPr>
            <p:cNvPr id="124" name="Elbow Connector 123"/>
            <p:cNvCxnSpPr>
              <a:endCxn id="123"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25" name="Straight Connector 124"/>
          <p:cNvCxnSpPr/>
          <p:nvPr/>
        </p:nvCxnSpPr>
        <p:spPr>
          <a:xfrm>
            <a:off x="2881451" y="35334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6" name="Straight Arrow Connector 125"/>
          <p:cNvCxnSpPr>
            <a:stCxn id="127" idx="6"/>
            <a:endCxn id="128" idx="2"/>
          </p:cNvCxnSpPr>
          <p:nvPr/>
        </p:nvCxnSpPr>
        <p:spPr>
          <a:xfrm>
            <a:off x="2324300" y="3533428"/>
            <a:ext cx="533000" cy="0"/>
          </a:xfrm>
          <a:prstGeom prst="straightConnector1">
            <a:avLst/>
          </a:prstGeom>
          <a:noFill/>
          <a:ln w="38100" cap="flat" cmpd="sng" algn="ctr">
            <a:solidFill>
              <a:srgbClr val="C4442A"/>
            </a:solidFill>
            <a:prstDash val="solid"/>
            <a:tailEnd type="stealth" w="lg" len="lg"/>
          </a:ln>
          <a:effectLst/>
        </p:spPr>
      </p:cxnSp>
      <p:sp>
        <p:nvSpPr>
          <p:cNvPr id="127" name="Oval 126"/>
          <p:cNvSpPr/>
          <p:nvPr/>
        </p:nvSpPr>
        <p:spPr>
          <a:xfrm>
            <a:off x="2209800" y="3476178"/>
            <a:ext cx="114500" cy="114500"/>
          </a:xfrm>
          <a:prstGeom prst="ellipse">
            <a:avLst/>
          </a:prstGeom>
          <a:solidFill>
            <a:srgbClr val="5A5A5A"/>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128" name="Oval 127"/>
          <p:cNvSpPr/>
          <p:nvPr/>
        </p:nvSpPr>
        <p:spPr>
          <a:xfrm>
            <a:off x="2857300" y="3476178"/>
            <a:ext cx="114500" cy="114500"/>
          </a:xfrm>
          <a:prstGeom prst="ellipse">
            <a:avLst/>
          </a:prstGeom>
          <a:solidFill>
            <a:srgbClr val="5A5A5A"/>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cxnSp>
        <p:nvCxnSpPr>
          <p:cNvPr id="129" name="Straight Arrow Connector 128"/>
          <p:cNvCxnSpPr/>
          <p:nvPr/>
        </p:nvCxnSpPr>
        <p:spPr>
          <a:xfrm flipV="1">
            <a:off x="2324188" y="3220284"/>
            <a:ext cx="433199" cy="283388"/>
          </a:xfrm>
          <a:prstGeom prst="straightConnector1">
            <a:avLst/>
          </a:prstGeom>
          <a:noFill/>
          <a:ln w="38100" cap="flat" cmpd="sng" algn="ctr">
            <a:solidFill>
              <a:srgbClr val="C4442A"/>
            </a:solidFill>
            <a:prstDash val="solid"/>
            <a:tailEnd type="stealth" w="lg" len="lg"/>
          </a:ln>
          <a:effectLst/>
        </p:spPr>
      </p:cxnSp>
      <p:sp>
        <p:nvSpPr>
          <p:cNvPr id="130" name="TextBox 129"/>
          <p:cNvSpPr txBox="1"/>
          <p:nvPr/>
        </p:nvSpPr>
        <p:spPr>
          <a:xfrm>
            <a:off x="228600" y="3418422"/>
            <a:ext cx="322524" cy="523220"/>
          </a:xfrm>
          <a:prstGeom prst="rect">
            <a:avLst/>
          </a:prstGeom>
          <a:noFill/>
        </p:spPr>
        <p:txBody>
          <a:bodyPr wrap="none" rtlCol="0">
            <a:spAutoFit/>
          </a:bodyPr>
          <a:lstStyle/>
          <a:p>
            <a:r>
              <a:rPr lang="en-US" sz="2800" b="1" i="1" dirty="0">
                <a:solidFill>
                  <a:prstClr val="black"/>
                </a:solidFill>
                <a:latin typeface="Calibri"/>
              </a:rPr>
              <a:t>C</a:t>
            </a:r>
          </a:p>
        </p:txBody>
      </p:sp>
      <p:sp>
        <p:nvSpPr>
          <p:cNvPr id="131" name="Rounded Rectangle 130"/>
          <p:cNvSpPr/>
          <p:nvPr/>
        </p:nvSpPr>
        <p:spPr>
          <a:xfrm>
            <a:off x="5562600" y="1742728"/>
            <a:ext cx="3124200" cy="1604860"/>
          </a:xfrm>
          <a:prstGeom prst="roundRect">
            <a:avLst/>
          </a:prstGeom>
          <a:solidFill>
            <a:srgbClr val="C4442A"/>
          </a:solidFill>
          <a:ln w="25400" cap="flat" cmpd="sng" algn="ctr">
            <a:noFill/>
            <a:prstDash val="solid"/>
          </a:ln>
          <a:effectLst/>
        </p:spPr>
        <p:txBody>
          <a:bodyPr rtlCol="0" anchor="ctr"/>
          <a:lstStyle/>
          <a:p>
            <a:pPr algn="ctr">
              <a:defRPr/>
            </a:pPr>
            <a:r>
              <a:rPr lang="en-US" sz="4000" b="1" kern="0" dirty="0">
                <a:solidFill>
                  <a:prstClr val="white"/>
                </a:solidFill>
                <a:latin typeface="Calibri"/>
              </a:rPr>
              <a:t>Final State</a:t>
            </a:r>
          </a:p>
          <a:p>
            <a:pPr algn="ctr">
              <a:defRPr/>
            </a:pPr>
            <a:r>
              <a:rPr lang="en-US" sz="4000" b="1" i="1" kern="0" dirty="0">
                <a:solidFill>
                  <a:prstClr val="white"/>
                </a:solidFill>
                <a:latin typeface="Calibri"/>
              </a:rPr>
              <a:t>AB + BC + AC</a:t>
            </a:r>
          </a:p>
        </p:txBody>
      </p:sp>
      <p:sp>
        <p:nvSpPr>
          <p:cNvPr id="132" name="TextBox 131"/>
          <p:cNvSpPr txBox="1"/>
          <p:nvPr/>
        </p:nvSpPr>
        <p:spPr>
          <a:xfrm>
            <a:off x="3792103" y="980728"/>
            <a:ext cx="1313297" cy="523220"/>
          </a:xfrm>
          <a:prstGeom prst="rect">
            <a:avLst/>
          </a:prstGeom>
          <a:noFill/>
        </p:spPr>
        <p:txBody>
          <a:bodyPr wrap="none" rtlCol="0">
            <a:spAutoFit/>
          </a:bodyPr>
          <a:lstStyle/>
          <a:p>
            <a:pPr algn="ctr"/>
            <a:r>
              <a:rPr lang="en-US" sz="2800" b="1" i="1" dirty="0">
                <a:solidFill>
                  <a:prstClr val="black"/>
                </a:solidFill>
                <a:latin typeface="Calibri"/>
              </a:rPr>
              <a:t>½V</a:t>
            </a:r>
            <a:r>
              <a:rPr lang="en-US" sz="2800" b="1" i="1" baseline="-25000" dirty="0">
                <a:solidFill>
                  <a:prstClr val="black"/>
                </a:solidFill>
                <a:latin typeface="Calibri"/>
              </a:rPr>
              <a:t>DD</a:t>
            </a:r>
            <a:r>
              <a:rPr lang="en-US" sz="2800" b="1" i="1" dirty="0">
                <a:solidFill>
                  <a:prstClr val="black"/>
                </a:solidFill>
                <a:latin typeface="Calibri"/>
              </a:rPr>
              <a:t>+</a:t>
            </a:r>
            <a:r>
              <a:rPr lang="el-GR" sz="2800" b="1" i="1" dirty="0">
                <a:solidFill>
                  <a:prstClr val="black"/>
                </a:solidFill>
                <a:latin typeface="Calibri"/>
              </a:rPr>
              <a:t>δ</a:t>
            </a:r>
            <a:endParaRPr lang="en-US" sz="2800" b="1" i="1" dirty="0">
              <a:solidFill>
                <a:prstClr val="black"/>
              </a:solidFill>
              <a:latin typeface="Calibri"/>
            </a:endParaRPr>
          </a:p>
        </p:txBody>
      </p:sp>
      <p:sp>
        <p:nvSpPr>
          <p:cNvPr id="133" name="Rounded Rectangle 132"/>
          <p:cNvSpPr/>
          <p:nvPr/>
        </p:nvSpPr>
        <p:spPr>
          <a:xfrm>
            <a:off x="5562600" y="3643068"/>
            <a:ext cx="3124200" cy="1604860"/>
          </a:xfrm>
          <a:prstGeom prst="roundRect">
            <a:avLst/>
          </a:prstGeom>
          <a:solidFill>
            <a:srgbClr val="C4442A"/>
          </a:solidFill>
          <a:ln w="25400" cap="flat" cmpd="sng" algn="ctr">
            <a:noFill/>
            <a:prstDash val="solid"/>
          </a:ln>
          <a:effectLst/>
        </p:spPr>
        <p:txBody>
          <a:bodyPr lIns="457200" rtlCol="0" anchor="ctr"/>
          <a:lstStyle/>
          <a:p>
            <a:pPr>
              <a:defRPr/>
            </a:pPr>
            <a:r>
              <a:rPr lang="en-US" sz="4400" b="1" i="1" kern="0" dirty="0">
                <a:solidFill>
                  <a:prstClr val="white"/>
                </a:solidFill>
                <a:latin typeface="Calibri"/>
              </a:rPr>
              <a:t>C(A + B) + ~C(AB)</a:t>
            </a:r>
          </a:p>
        </p:txBody>
      </p:sp>
      <p:sp>
        <p:nvSpPr>
          <p:cNvPr id="134" name="TextBox 133"/>
          <p:cNvSpPr txBox="1"/>
          <p:nvPr/>
        </p:nvSpPr>
        <p:spPr>
          <a:xfrm>
            <a:off x="1143000" y="4485928"/>
            <a:ext cx="609600" cy="523220"/>
          </a:xfrm>
          <a:prstGeom prst="rect">
            <a:avLst/>
          </a:prstGeom>
          <a:noFill/>
        </p:spPr>
        <p:txBody>
          <a:bodyPr wrap="square" rtlCol="0">
            <a:spAutoFit/>
          </a:bodyPr>
          <a:lstStyle/>
          <a:p>
            <a:r>
              <a:rPr lang="en-US" sz="2800" b="1" i="1" dirty="0">
                <a:solidFill>
                  <a:prstClr val="black"/>
                </a:solidFill>
                <a:latin typeface="Calibri"/>
              </a:rPr>
              <a:t>en</a:t>
            </a:r>
          </a:p>
        </p:txBody>
      </p:sp>
      <p:sp>
        <p:nvSpPr>
          <p:cNvPr id="135" name="TextBox 134"/>
          <p:cNvSpPr txBox="1"/>
          <p:nvPr/>
        </p:nvSpPr>
        <p:spPr>
          <a:xfrm>
            <a:off x="4114800" y="5705128"/>
            <a:ext cx="381000" cy="534401"/>
          </a:xfrm>
          <a:prstGeom prst="rect">
            <a:avLst/>
          </a:prstGeom>
          <a:noFill/>
        </p:spPr>
        <p:txBody>
          <a:bodyPr wrap="square" rtlCol="0">
            <a:spAutoFit/>
          </a:bodyPr>
          <a:lstStyle/>
          <a:p>
            <a:r>
              <a:rPr lang="en-US" sz="2800" b="1" i="1" dirty="0">
                <a:solidFill>
                  <a:prstClr val="black"/>
                </a:solidFill>
                <a:latin typeface="Calibri"/>
              </a:rPr>
              <a:t>0</a:t>
            </a:r>
          </a:p>
        </p:txBody>
      </p:sp>
      <p:sp>
        <p:nvSpPr>
          <p:cNvPr id="136" name="TextBox 135"/>
          <p:cNvSpPr txBox="1"/>
          <p:nvPr/>
        </p:nvSpPr>
        <p:spPr>
          <a:xfrm>
            <a:off x="4004331" y="990908"/>
            <a:ext cx="720069" cy="523220"/>
          </a:xfrm>
          <a:prstGeom prst="rect">
            <a:avLst/>
          </a:prstGeom>
          <a:noFill/>
        </p:spPr>
        <p:txBody>
          <a:bodyPr wrap="none" rtlCol="0">
            <a:spAutoFit/>
          </a:bodyPr>
          <a:lstStyle/>
          <a:p>
            <a:pPr algn="ctr"/>
            <a:r>
              <a:rPr lang="en-US" sz="2800" b="1" i="1" dirty="0">
                <a:solidFill>
                  <a:prstClr val="black"/>
                </a:solidFill>
                <a:latin typeface="Calibri"/>
              </a:rPr>
              <a:t>V</a:t>
            </a:r>
            <a:r>
              <a:rPr lang="en-US" sz="2800" b="1" i="1" baseline="-25000" dirty="0">
                <a:solidFill>
                  <a:prstClr val="black"/>
                </a:solidFill>
                <a:latin typeface="Calibri"/>
              </a:rPr>
              <a:t>DD</a:t>
            </a:r>
          </a:p>
        </p:txBody>
      </p:sp>
      <p:sp>
        <p:nvSpPr>
          <p:cNvPr id="137" name="TextBox 136"/>
          <p:cNvSpPr txBox="1"/>
          <p:nvPr/>
        </p:nvSpPr>
        <p:spPr>
          <a:xfrm>
            <a:off x="1781681" y="6453336"/>
            <a:ext cx="5677969" cy="307777"/>
          </a:xfrm>
          <a:prstGeom prst="rect">
            <a:avLst/>
          </a:prstGeom>
          <a:noFill/>
        </p:spPr>
        <p:txBody>
          <a:bodyPr wrap="none" rtlCol="0">
            <a:spAutoFit/>
          </a:bodyPr>
          <a:lstStyle/>
          <a:p>
            <a:r>
              <a:rPr lang="en-US" sz="1400" dirty="0">
                <a:solidFill>
                  <a:srgbClr val="000000"/>
                </a:solidFill>
              </a:rPr>
              <a:t>Seshadri+, “</a:t>
            </a:r>
            <a:r>
              <a:rPr lang="en-US" sz="1400" dirty="0">
                <a:solidFill>
                  <a:srgbClr val="0000FF"/>
                </a:solidFill>
              </a:rPr>
              <a:t>Fast Bulk Bitwise AND and OR in DRAM</a:t>
            </a:r>
            <a:r>
              <a:rPr lang="en-US" sz="1400" dirty="0">
                <a:solidFill>
                  <a:srgbClr val="000000"/>
                </a:solidFill>
              </a:rPr>
              <a:t>”, IEEE CAL 2015.</a:t>
            </a:r>
          </a:p>
        </p:txBody>
      </p:sp>
    </p:spTree>
    <p:extLst>
      <p:ext uri="{BB962C8B-B14F-4D97-AF65-F5344CB8AC3E}">
        <p14:creationId xmlns:p14="http://schemas.microsoft.com/office/powerpoint/2010/main" val="165970857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16"/>
                                        </p:tgtEl>
                                      </p:cBhvr>
                                    </p:animEffect>
                                    <p:set>
                                      <p:cBhvr>
                                        <p:cTn id="7" dur="1" fill="hold">
                                          <p:stCondLst>
                                            <p:cond delay="499"/>
                                          </p:stCondLst>
                                        </p:cTn>
                                        <p:tgtEl>
                                          <p:spTgt spid="116"/>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103"/>
                                        </p:tgtEl>
                                      </p:cBhvr>
                                    </p:animEffect>
                                    <p:set>
                                      <p:cBhvr>
                                        <p:cTn id="10" dur="1" fill="hold">
                                          <p:stCondLst>
                                            <p:cond delay="499"/>
                                          </p:stCondLst>
                                        </p:cTn>
                                        <p:tgtEl>
                                          <p:spTgt spid="103"/>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129"/>
                                        </p:tgtEl>
                                      </p:cBhvr>
                                    </p:animEffect>
                                    <p:set>
                                      <p:cBhvr>
                                        <p:cTn id="13" dur="1" fill="hold">
                                          <p:stCondLst>
                                            <p:cond delay="499"/>
                                          </p:stCondLst>
                                        </p:cTn>
                                        <p:tgtEl>
                                          <p:spTgt spid="129"/>
                                        </p:tgtEl>
                                        <p:attrNameLst>
                                          <p:attrName>style.visibility</p:attrName>
                                        </p:attrNameLst>
                                      </p:cBhvr>
                                      <p:to>
                                        <p:strVal val="hidden"/>
                                      </p:to>
                                    </p:set>
                                  </p:childTnLst>
                                </p:cTn>
                              </p:par>
                              <p:par>
                                <p:cTn id="14" presetID="10" presetClass="entr" presetSubtype="0" fill="hold" nodeType="withEffect">
                                  <p:stCondLst>
                                    <p:cond delay="0"/>
                                  </p:stCondLst>
                                  <p:childTnLst>
                                    <p:set>
                                      <p:cBhvr>
                                        <p:cTn id="15" dur="1" fill="hold">
                                          <p:stCondLst>
                                            <p:cond delay="0"/>
                                          </p:stCondLst>
                                        </p:cTn>
                                        <p:tgtEl>
                                          <p:spTgt spid="113"/>
                                        </p:tgtEl>
                                        <p:attrNameLst>
                                          <p:attrName>style.visibility</p:attrName>
                                        </p:attrNameLst>
                                      </p:cBhvr>
                                      <p:to>
                                        <p:strVal val="visible"/>
                                      </p:to>
                                    </p:set>
                                    <p:animEffect transition="in" filter="fade">
                                      <p:cBhvr>
                                        <p:cTn id="16" dur="500"/>
                                        <p:tgtEl>
                                          <p:spTgt spid="113"/>
                                        </p:tgtEl>
                                      </p:cBhvr>
                                    </p:animEffect>
                                  </p:childTnLst>
                                </p:cTn>
                              </p:par>
                              <p:par>
                                <p:cTn id="17" presetID="10" presetClass="entr" presetSubtype="0" fill="hold"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childTnLst>
                                </p:cTn>
                              </p:par>
                              <p:par>
                                <p:cTn id="20" presetID="10" presetClass="entr" presetSubtype="0" fill="hold" nodeType="withEffect">
                                  <p:stCondLst>
                                    <p:cond delay="0"/>
                                  </p:stCondLst>
                                  <p:childTnLst>
                                    <p:set>
                                      <p:cBhvr>
                                        <p:cTn id="21" dur="1" fill="hold">
                                          <p:stCondLst>
                                            <p:cond delay="0"/>
                                          </p:stCondLst>
                                        </p:cTn>
                                        <p:tgtEl>
                                          <p:spTgt spid="126"/>
                                        </p:tgtEl>
                                        <p:attrNameLst>
                                          <p:attrName>style.visibility</p:attrName>
                                        </p:attrNameLst>
                                      </p:cBhvr>
                                      <p:to>
                                        <p:strVal val="visible"/>
                                      </p:to>
                                    </p:set>
                                    <p:animEffect transition="in" filter="fade">
                                      <p:cBhvr>
                                        <p:cTn id="22" dur="500"/>
                                        <p:tgtEl>
                                          <p:spTgt spid="12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xit" presetSubtype="1" fill="hold" grpId="0" nodeType="clickEffect">
                                  <p:stCondLst>
                                    <p:cond delay="0"/>
                                  </p:stCondLst>
                                  <p:childTnLst>
                                    <p:animEffect transition="out" filter="wipe(up)">
                                      <p:cBhvr>
                                        <p:cTn id="26" dur="500"/>
                                        <p:tgtEl>
                                          <p:spTgt spid="73"/>
                                        </p:tgtEl>
                                      </p:cBhvr>
                                    </p:animEffect>
                                    <p:set>
                                      <p:cBhvr>
                                        <p:cTn id="27" dur="1" fill="hold">
                                          <p:stCondLst>
                                            <p:cond delay="499"/>
                                          </p:stCondLst>
                                        </p:cTn>
                                        <p:tgtEl>
                                          <p:spTgt spid="73"/>
                                        </p:tgtEl>
                                        <p:attrNameLst>
                                          <p:attrName>style.visibility</p:attrName>
                                        </p:attrNameLst>
                                      </p:cBhvr>
                                      <p:to>
                                        <p:strVal val="hidden"/>
                                      </p:to>
                                    </p:set>
                                  </p:childTnLst>
                                </p:cTn>
                              </p:par>
                              <p:par>
                                <p:cTn id="28" presetID="22" presetClass="exit" presetSubtype="1" fill="hold" grpId="0" nodeType="withEffect">
                                  <p:stCondLst>
                                    <p:cond delay="0"/>
                                  </p:stCondLst>
                                  <p:childTnLst>
                                    <p:animEffect transition="out" filter="wipe(up)">
                                      <p:cBhvr>
                                        <p:cTn id="29" dur="500"/>
                                        <p:tgtEl>
                                          <p:spTgt spid="104"/>
                                        </p:tgtEl>
                                      </p:cBhvr>
                                    </p:animEffect>
                                    <p:set>
                                      <p:cBhvr>
                                        <p:cTn id="30" dur="1" fill="hold">
                                          <p:stCondLst>
                                            <p:cond delay="499"/>
                                          </p:stCondLst>
                                        </p:cTn>
                                        <p:tgtEl>
                                          <p:spTgt spid="104"/>
                                        </p:tgtEl>
                                        <p:attrNameLst>
                                          <p:attrName>style.visibility</p:attrName>
                                        </p:attrNameLst>
                                      </p:cBhvr>
                                      <p:to>
                                        <p:strVal val="hidden"/>
                                      </p:to>
                                    </p:set>
                                  </p:childTnLst>
                                </p:cTn>
                              </p:par>
                              <p:par>
                                <p:cTn id="31" presetID="22" presetClass="entr" presetSubtype="4" fill="hold" grpId="0"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wipe(down)">
                                      <p:cBhvr>
                                        <p:cTn id="33" dur="500"/>
                                        <p:tgtEl>
                                          <p:spTgt spid="7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32"/>
                                        </p:tgtEl>
                                        <p:attrNameLst>
                                          <p:attrName>style.visibility</p:attrName>
                                        </p:attrNameLst>
                                      </p:cBhvr>
                                      <p:to>
                                        <p:strVal val="visible"/>
                                      </p:to>
                                    </p:set>
                                    <p:animEffect transition="in" filter="fade">
                                      <p:cBhvr>
                                        <p:cTn id="38" dur="500"/>
                                        <p:tgtEl>
                                          <p:spTgt spid="132"/>
                                        </p:tgtEl>
                                      </p:cBhvr>
                                    </p:animEffect>
                                  </p:childTnLst>
                                </p:cTn>
                              </p:par>
                              <p:par>
                                <p:cTn id="39" presetID="10" presetClass="exit" presetSubtype="0" fill="hold" grpId="0" nodeType="withEffect">
                                  <p:stCondLst>
                                    <p:cond delay="0"/>
                                  </p:stCondLst>
                                  <p:childTnLst>
                                    <p:animEffect transition="out" filter="fade">
                                      <p:cBhvr>
                                        <p:cTn id="40" dur="500"/>
                                        <p:tgtEl>
                                          <p:spTgt spid="91"/>
                                        </p:tgtEl>
                                      </p:cBhvr>
                                    </p:animEffect>
                                    <p:set>
                                      <p:cBhvr>
                                        <p:cTn id="41" dur="1" fill="hold">
                                          <p:stCondLst>
                                            <p:cond delay="499"/>
                                          </p:stCondLst>
                                        </p:cTn>
                                        <p:tgtEl>
                                          <p:spTgt spid="91"/>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34"/>
                                        </p:tgtEl>
                                        <p:attrNameLst>
                                          <p:attrName>style.visibility</p:attrName>
                                        </p:attrNameLst>
                                      </p:cBhvr>
                                      <p:to>
                                        <p:strVal val="visible"/>
                                      </p:to>
                                    </p:set>
                                    <p:animEffect transition="in" filter="fade">
                                      <p:cBhvr>
                                        <p:cTn id="46" dur="500"/>
                                        <p:tgtEl>
                                          <p:spTgt spid="134"/>
                                        </p:tgtEl>
                                      </p:cBhvr>
                                    </p:animEffect>
                                  </p:childTnLst>
                                </p:cTn>
                              </p:par>
                              <p:par>
                                <p:cTn id="47" presetID="10" presetClass="exit" presetSubtype="0" fill="hold" grpId="0" nodeType="withEffect">
                                  <p:stCondLst>
                                    <p:cond delay="0"/>
                                  </p:stCondLst>
                                  <p:childTnLst>
                                    <p:animEffect transition="out" filter="fade">
                                      <p:cBhvr>
                                        <p:cTn id="48" dur="500"/>
                                        <p:tgtEl>
                                          <p:spTgt spid="92"/>
                                        </p:tgtEl>
                                      </p:cBhvr>
                                    </p:animEffect>
                                    <p:set>
                                      <p:cBhvr>
                                        <p:cTn id="49" dur="1" fill="hold">
                                          <p:stCondLst>
                                            <p:cond delay="499"/>
                                          </p:stCondLst>
                                        </p:cTn>
                                        <p:tgtEl>
                                          <p:spTgt spid="92"/>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grpId="1" nodeType="clickEffect">
                                  <p:stCondLst>
                                    <p:cond delay="0"/>
                                  </p:stCondLst>
                                  <p:childTnLst>
                                    <p:animEffect transition="out" filter="fade">
                                      <p:cBhvr>
                                        <p:cTn id="53" dur="500"/>
                                        <p:tgtEl>
                                          <p:spTgt spid="132"/>
                                        </p:tgtEl>
                                      </p:cBhvr>
                                    </p:animEffect>
                                    <p:set>
                                      <p:cBhvr>
                                        <p:cTn id="54" dur="1" fill="hold">
                                          <p:stCondLst>
                                            <p:cond delay="499"/>
                                          </p:stCondLst>
                                        </p:cTn>
                                        <p:tgtEl>
                                          <p:spTgt spid="132"/>
                                        </p:tgtEl>
                                        <p:attrNameLst>
                                          <p:attrName>style.visibility</p:attrName>
                                        </p:attrNameLst>
                                      </p:cBhvr>
                                      <p:to>
                                        <p:strVal val="hidden"/>
                                      </p:to>
                                    </p:set>
                                  </p:childTnLst>
                                </p:cTn>
                              </p:par>
                              <p:par>
                                <p:cTn id="55" presetID="10" presetClass="exit" presetSubtype="0" fill="hold" grpId="0" nodeType="withEffect">
                                  <p:stCondLst>
                                    <p:cond delay="0"/>
                                  </p:stCondLst>
                                  <p:childTnLst>
                                    <p:animEffect transition="out" filter="fade">
                                      <p:cBhvr>
                                        <p:cTn id="56" dur="500"/>
                                        <p:tgtEl>
                                          <p:spTgt spid="90"/>
                                        </p:tgtEl>
                                      </p:cBhvr>
                                    </p:animEffect>
                                    <p:set>
                                      <p:cBhvr>
                                        <p:cTn id="57" dur="1" fill="hold">
                                          <p:stCondLst>
                                            <p:cond delay="499"/>
                                          </p:stCondLst>
                                        </p:cTn>
                                        <p:tgtEl>
                                          <p:spTgt spid="90"/>
                                        </p:tgtEl>
                                        <p:attrNameLst>
                                          <p:attrName>style.visibility</p:attrName>
                                        </p:attrNameLst>
                                      </p:cBhvr>
                                      <p:to>
                                        <p:strVal val="hidden"/>
                                      </p:to>
                                    </p:set>
                                  </p:childTnLst>
                                </p:cTn>
                              </p:par>
                              <p:par>
                                <p:cTn id="58" presetID="10" presetClass="entr" presetSubtype="0" fill="hold" grpId="0" nodeType="withEffect">
                                  <p:stCondLst>
                                    <p:cond delay="0"/>
                                  </p:stCondLst>
                                  <p:childTnLst>
                                    <p:set>
                                      <p:cBhvr>
                                        <p:cTn id="59" dur="1" fill="hold">
                                          <p:stCondLst>
                                            <p:cond delay="0"/>
                                          </p:stCondLst>
                                        </p:cTn>
                                        <p:tgtEl>
                                          <p:spTgt spid="136"/>
                                        </p:tgtEl>
                                        <p:attrNameLst>
                                          <p:attrName>style.visibility</p:attrName>
                                        </p:attrNameLst>
                                      </p:cBhvr>
                                      <p:to>
                                        <p:strVal val="visible"/>
                                      </p:to>
                                    </p:set>
                                    <p:animEffect transition="in" filter="fade">
                                      <p:cBhvr>
                                        <p:cTn id="60" dur="500"/>
                                        <p:tgtEl>
                                          <p:spTgt spid="13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35"/>
                                        </p:tgtEl>
                                        <p:attrNameLst>
                                          <p:attrName>style.visibility</p:attrName>
                                        </p:attrNameLst>
                                      </p:cBhvr>
                                      <p:to>
                                        <p:strVal val="visible"/>
                                      </p:to>
                                    </p:set>
                                    <p:animEffect transition="in" filter="fade">
                                      <p:cBhvr>
                                        <p:cTn id="63" dur="500"/>
                                        <p:tgtEl>
                                          <p:spTgt spid="135"/>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1" nodeType="clickEffect">
                                  <p:stCondLst>
                                    <p:cond delay="0"/>
                                  </p:stCondLst>
                                  <p:childTnLst>
                                    <p:set>
                                      <p:cBhvr>
                                        <p:cTn id="67" dur="1" fill="hold">
                                          <p:stCondLst>
                                            <p:cond delay="0"/>
                                          </p:stCondLst>
                                        </p:cTn>
                                        <p:tgtEl>
                                          <p:spTgt spid="73"/>
                                        </p:tgtEl>
                                        <p:attrNameLst>
                                          <p:attrName>style.visibility</p:attrName>
                                        </p:attrNameLst>
                                      </p:cBhvr>
                                      <p:to>
                                        <p:strVal val="visible"/>
                                      </p:to>
                                    </p:set>
                                    <p:animEffect transition="in" filter="wipe(down)">
                                      <p:cBhvr>
                                        <p:cTn id="68" dur="500"/>
                                        <p:tgtEl>
                                          <p:spTgt spid="73"/>
                                        </p:tgtEl>
                                      </p:cBhvr>
                                    </p:animEffect>
                                  </p:childTnLst>
                                </p:cTn>
                              </p:par>
                              <p:par>
                                <p:cTn id="69" presetID="22" presetClass="entr" presetSubtype="4" fill="hold" grpId="1" nodeType="withEffect">
                                  <p:stCondLst>
                                    <p:cond delay="0"/>
                                  </p:stCondLst>
                                  <p:childTnLst>
                                    <p:set>
                                      <p:cBhvr>
                                        <p:cTn id="70" dur="1" fill="hold">
                                          <p:stCondLst>
                                            <p:cond delay="0"/>
                                          </p:stCondLst>
                                        </p:cTn>
                                        <p:tgtEl>
                                          <p:spTgt spid="104"/>
                                        </p:tgtEl>
                                        <p:attrNameLst>
                                          <p:attrName>style.visibility</p:attrName>
                                        </p:attrNameLst>
                                      </p:cBhvr>
                                      <p:to>
                                        <p:strVal val="visible"/>
                                      </p:to>
                                    </p:set>
                                    <p:animEffect transition="in" filter="wipe(down)">
                                      <p:cBhvr>
                                        <p:cTn id="71" dur="500"/>
                                        <p:tgtEl>
                                          <p:spTgt spid="104"/>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71"/>
                                        </p:tgtEl>
                                        <p:attrNameLst>
                                          <p:attrName>style.visibility</p:attrName>
                                        </p:attrNameLst>
                                      </p:cBhvr>
                                      <p:to>
                                        <p:strVal val="visible"/>
                                      </p:to>
                                    </p:set>
                                    <p:animEffect transition="in" filter="wipe(down)">
                                      <p:cBhvr>
                                        <p:cTn id="74" dur="500"/>
                                        <p:tgtEl>
                                          <p:spTgt spid="71"/>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131"/>
                                        </p:tgtEl>
                                        <p:attrNameLst>
                                          <p:attrName>style.visibility</p:attrName>
                                        </p:attrNameLst>
                                      </p:cBhvr>
                                      <p:to>
                                        <p:strVal val="visible"/>
                                      </p:to>
                                    </p:set>
                                    <p:animEffect transition="in" filter="fade">
                                      <p:cBhvr>
                                        <p:cTn id="79" dur="500"/>
                                        <p:tgtEl>
                                          <p:spTgt spid="131"/>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133"/>
                                        </p:tgtEl>
                                        <p:attrNameLst>
                                          <p:attrName>style.visibility</p:attrName>
                                        </p:attrNameLst>
                                      </p:cBhvr>
                                      <p:to>
                                        <p:strVal val="visible"/>
                                      </p:to>
                                    </p:set>
                                    <p:animEffect transition="in" filter="fade">
                                      <p:cBhvr>
                                        <p:cTn id="84"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2" grpId="0" animBg="1"/>
      <p:bldP spid="73" grpId="0" animBg="1"/>
      <p:bldP spid="73" grpId="1" animBg="1"/>
      <p:bldP spid="90" grpId="0"/>
      <p:bldP spid="91" grpId="0"/>
      <p:bldP spid="92" grpId="0"/>
      <p:bldP spid="104" grpId="0" animBg="1"/>
      <p:bldP spid="104" grpId="1" animBg="1"/>
      <p:bldP spid="131" grpId="0" animBg="1"/>
      <p:bldP spid="132" grpId="0"/>
      <p:bldP spid="132" grpId="1"/>
      <p:bldP spid="133" grpId="0" animBg="1"/>
      <p:bldP spid="134" grpId="0"/>
      <p:bldP spid="135" grpId="0"/>
      <p:bldP spid="136" grpId="0"/>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In-DRAM NOT: Dual Contact Cell</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113</a:t>
            </a:fld>
            <a:endParaRPr lang="en-US" altLang="en-US">
              <a:solidFill>
                <a:srgbClr val="000000"/>
              </a:solidFill>
            </a:endParaRPr>
          </a:p>
        </p:txBody>
      </p:sp>
      <p:pic>
        <p:nvPicPr>
          <p:cNvPr id="6" name="Picture 5"/>
          <p:cNvPicPr>
            <a:picLocks noChangeAspect="1"/>
          </p:cNvPicPr>
          <p:nvPr/>
        </p:nvPicPr>
        <p:blipFill>
          <a:blip r:embed="rId2"/>
          <a:stretch>
            <a:fillRect/>
          </a:stretch>
        </p:blipFill>
        <p:spPr>
          <a:xfrm>
            <a:off x="323528" y="1035173"/>
            <a:ext cx="4104456" cy="4705108"/>
          </a:xfrm>
          <a:prstGeom prst="rect">
            <a:avLst/>
          </a:prstGeom>
        </p:spPr>
      </p:pic>
      <p:sp>
        <p:nvSpPr>
          <p:cNvPr id="5" name="TextBox 4"/>
          <p:cNvSpPr txBox="1"/>
          <p:nvPr/>
        </p:nvSpPr>
        <p:spPr>
          <a:xfrm>
            <a:off x="-10701" y="5949280"/>
            <a:ext cx="9284914" cy="296235"/>
          </a:xfrm>
          <a:prstGeom prst="rect">
            <a:avLst/>
          </a:prstGeom>
          <a:noFill/>
        </p:spPr>
        <p:txBody>
          <a:bodyPr wrap="none" rtlCol="0">
            <a:spAutoFit/>
          </a:bodyPr>
          <a:lstStyle/>
          <a:p>
            <a:r>
              <a:rPr lang="en-US" sz="1325" dirty="0">
                <a:solidFill>
                  <a:srgbClr val="000000"/>
                </a:solidFill>
              </a:rPr>
              <a:t>Seshadri+, “</a:t>
            </a:r>
            <a:r>
              <a:rPr lang="en-US" sz="1325" dirty="0">
                <a:solidFill>
                  <a:srgbClr val="0000FF"/>
                </a:solidFill>
              </a:rPr>
              <a:t>Ambit: In-Memory Accelerator for Bulk Bitwise Operations using Commodity DRAM Technology</a:t>
            </a:r>
            <a:r>
              <a:rPr lang="en-US" sz="1325" dirty="0">
                <a:solidFill>
                  <a:srgbClr val="000000"/>
                </a:solidFill>
              </a:rPr>
              <a:t>,” MICRO 2017.</a:t>
            </a:r>
          </a:p>
        </p:txBody>
      </p:sp>
      <p:sp>
        <p:nvSpPr>
          <p:cNvPr id="3" name="TextBox 2"/>
          <p:cNvSpPr txBox="1"/>
          <p:nvPr/>
        </p:nvSpPr>
        <p:spPr>
          <a:xfrm>
            <a:off x="4617145" y="1862822"/>
            <a:ext cx="4556504" cy="2862322"/>
          </a:xfrm>
          <a:prstGeom prst="rect">
            <a:avLst/>
          </a:prstGeom>
          <a:noFill/>
        </p:spPr>
        <p:txBody>
          <a:bodyPr wrap="none" rtlCol="0">
            <a:spAutoFit/>
          </a:bodyPr>
          <a:lstStyle/>
          <a:p>
            <a:pPr algn="ctr"/>
            <a:r>
              <a:rPr lang="en-US" sz="3600" dirty="0">
                <a:solidFill>
                  <a:srgbClr val="000000"/>
                </a:solidFill>
              </a:rPr>
              <a:t>Idea: </a:t>
            </a:r>
          </a:p>
          <a:p>
            <a:pPr algn="ctr"/>
            <a:r>
              <a:rPr lang="en-US" sz="3600" dirty="0">
                <a:solidFill>
                  <a:srgbClr val="0000FF"/>
                </a:solidFill>
              </a:rPr>
              <a:t>Feed the </a:t>
            </a:r>
          </a:p>
          <a:p>
            <a:pPr algn="ctr"/>
            <a:r>
              <a:rPr lang="en-US" sz="3600" dirty="0">
                <a:solidFill>
                  <a:srgbClr val="0000FF"/>
                </a:solidFill>
              </a:rPr>
              <a:t>negated value </a:t>
            </a:r>
          </a:p>
          <a:p>
            <a:pPr algn="ctr"/>
            <a:r>
              <a:rPr lang="en-US" sz="3600" dirty="0">
                <a:solidFill>
                  <a:srgbClr val="0000FF"/>
                </a:solidFill>
              </a:rPr>
              <a:t>in the sense amplifier</a:t>
            </a:r>
          </a:p>
          <a:p>
            <a:pPr algn="ctr"/>
            <a:r>
              <a:rPr lang="en-US" sz="3600" dirty="0">
                <a:solidFill>
                  <a:srgbClr val="0000FF"/>
                </a:solidFill>
              </a:rPr>
              <a:t>into a special row</a:t>
            </a:r>
          </a:p>
        </p:txBody>
      </p:sp>
    </p:spTree>
    <p:extLst>
      <p:ext uri="{BB962C8B-B14F-4D97-AF65-F5344CB8AC3E}">
        <p14:creationId xmlns:p14="http://schemas.microsoft.com/office/powerpoint/2010/main" val="16851472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Performance: In-DRAM </a:t>
            </a:r>
            <a:r>
              <a:rPr lang="en-US"/>
              <a:t>Bitwise Operations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114</a:t>
            </a:fld>
            <a:endParaRPr lang="en-US" altLang="en-US">
              <a:solidFill>
                <a:srgbClr val="000000"/>
              </a:solidFill>
            </a:endParaRPr>
          </a:p>
        </p:txBody>
      </p:sp>
      <p:pic>
        <p:nvPicPr>
          <p:cNvPr id="5" name="Picture 4"/>
          <p:cNvPicPr>
            <a:picLocks noChangeAspect="1"/>
          </p:cNvPicPr>
          <p:nvPr/>
        </p:nvPicPr>
        <p:blipFill>
          <a:blip r:embed="rId2"/>
          <a:stretch>
            <a:fillRect/>
          </a:stretch>
        </p:blipFill>
        <p:spPr>
          <a:xfrm>
            <a:off x="0" y="1273196"/>
            <a:ext cx="9144000" cy="4311608"/>
          </a:xfrm>
          <a:prstGeom prst="rect">
            <a:avLst/>
          </a:prstGeom>
        </p:spPr>
      </p:pic>
      <p:sp>
        <p:nvSpPr>
          <p:cNvPr id="6" name="TextBox 5"/>
          <p:cNvSpPr txBox="1"/>
          <p:nvPr/>
        </p:nvSpPr>
        <p:spPr>
          <a:xfrm>
            <a:off x="-10701" y="5949280"/>
            <a:ext cx="9284914" cy="296235"/>
          </a:xfrm>
          <a:prstGeom prst="rect">
            <a:avLst/>
          </a:prstGeom>
          <a:noFill/>
        </p:spPr>
        <p:txBody>
          <a:bodyPr wrap="none" rtlCol="0">
            <a:spAutoFit/>
          </a:bodyPr>
          <a:lstStyle/>
          <a:p>
            <a:r>
              <a:rPr lang="en-US" sz="1325" dirty="0">
                <a:solidFill>
                  <a:srgbClr val="000000"/>
                </a:solidFill>
              </a:rPr>
              <a:t>Seshadri+, “</a:t>
            </a:r>
            <a:r>
              <a:rPr lang="en-US" sz="1325" dirty="0">
                <a:solidFill>
                  <a:srgbClr val="0000FF"/>
                </a:solidFill>
              </a:rPr>
              <a:t>Ambit: In-Memory Accelerator for Bulk Bitwise Operations using Commodity DRAM Technology</a:t>
            </a:r>
            <a:r>
              <a:rPr lang="en-US" sz="1325" dirty="0">
                <a:solidFill>
                  <a:srgbClr val="000000"/>
                </a:solidFill>
              </a:rPr>
              <a:t>,” MICRO 2017.</a:t>
            </a:r>
          </a:p>
        </p:txBody>
      </p:sp>
    </p:spTree>
    <p:extLst>
      <p:ext uri="{BB962C8B-B14F-4D97-AF65-F5344CB8AC3E}">
        <p14:creationId xmlns:p14="http://schemas.microsoft.com/office/powerpoint/2010/main" val="16067512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of In-DRAM Bitwise Operations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115</a:t>
            </a:fld>
            <a:endParaRPr lang="en-US" altLang="en-US">
              <a:solidFill>
                <a:srgbClr val="000000"/>
              </a:solidFill>
            </a:endParaRPr>
          </a:p>
        </p:txBody>
      </p:sp>
      <p:sp>
        <p:nvSpPr>
          <p:cNvPr id="7" name="TextBox 6"/>
          <p:cNvSpPr txBox="1"/>
          <p:nvPr/>
        </p:nvSpPr>
        <p:spPr>
          <a:xfrm>
            <a:off x="-10701" y="5949280"/>
            <a:ext cx="9284914" cy="296235"/>
          </a:xfrm>
          <a:prstGeom prst="rect">
            <a:avLst/>
          </a:prstGeom>
          <a:noFill/>
        </p:spPr>
        <p:txBody>
          <a:bodyPr wrap="none" rtlCol="0">
            <a:spAutoFit/>
          </a:bodyPr>
          <a:lstStyle/>
          <a:p>
            <a:r>
              <a:rPr lang="en-US" sz="1325" dirty="0">
                <a:solidFill>
                  <a:srgbClr val="000000"/>
                </a:solidFill>
              </a:rPr>
              <a:t>Seshadri+, “</a:t>
            </a:r>
            <a:r>
              <a:rPr lang="en-US" sz="1325" dirty="0">
                <a:solidFill>
                  <a:srgbClr val="0000FF"/>
                </a:solidFill>
              </a:rPr>
              <a:t>Ambit: In-Memory Accelerator for Bulk Bitwise Operations using Commodity DRAM Technology</a:t>
            </a:r>
            <a:r>
              <a:rPr lang="en-US" sz="1325" dirty="0">
                <a:solidFill>
                  <a:srgbClr val="000000"/>
                </a:solidFill>
              </a:rPr>
              <a:t>,” MICRO 2017.</a:t>
            </a:r>
          </a:p>
        </p:txBody>
      </p:sp>
      <p:pic>
        <p:nvPicPr>
          <p:cNvPr id="3" name="Picture 2"/>
          <p:cNvPicPr>
            <a:picLocks noChangeAspect="1"/>
          </p:cNvPicPr>
          <p:nvPr/>
        </p:nvPicPr>
        <p:blipFill>
          <a:blip r:embed="rId2"/>
          <a:stretch>
            <a:fillRect/>
          </a:stretch>
        </p:blipFill>
        <p:spPr>
          <a:xfrm>
            <a:off x="0" y="1966435"/>
            <a:ext cx="9144000" cy="2925129"/>
          </a:xfrm>
          <a:prstGeom prst="rect">
            <a:avLst/>
          </a:prstGeom>
        </p:spPr>
      </p:pic>
    </p:spTree>
    <p:extLst>
      <p:ext uri="{BB962C8B-B14F-4D97-AF65-F5344CB8AC3E}">
        <p14:creationId xmlns:p14="http://schemas.microsoft.com/office/powerpoint/2010/main" val="621876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494EC-CC29-4C1B-BC30-B25CBF0152B1}"/>
              </a:ext>
            </a:extLst>
          </p:cNvPr>
          <p:cNvSpPr>
            <a:spLocks noGrp="1"/>
          </p:cNvSpPr>
          <p:nvPr>
            <p:ph type="title"/>
          </p:nvPr>
        </p:nvSpPr>
        <p:spPr/>
        <p:txBody>
          <a:bodyPr/>
          <a:lstStyle/>
          <a:p>
            <a:r>
              <a:rPr lang="en-US" dirty="0"/>
              <a:t>Ambit vs. DDR3: Performance and Energy</a:t>
            </a:r>
          </a:p>
        </p:txBody>
      </p:sp>
      <p:sp>
        <p:nvSpPr>
          <p:cNvPr id="4" name="Slide Number Placeholder 3">
            <a:extLst>
              <a:ext uri="{FF2B5EF4-FFF2-40B4-BE49-F238E27FC236}">
                <a16:creationId xmlns:a16="http://schemas.microsoft.com/office/drawing/2014/main" id="{C6439D3B-A3F5-4658-A5BE-B00BFFC8A92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Myriad Pro Cond"/>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US" sz="2400" b="1" i="0" u="none" strike="noStrike" kern="1200" cap="none" spc="0" normalizeH="0" baseline="0" noProof="0">
              <a:ln>
                <a:noFill/>
              </a:ln>
              <a:solidFill>
                <a:srgbClr val="0070C0"/>
              </a:solidFill>
              <a:effectLst/>
              <a:uLnTx/>
              <a:uFillTx/>
              <a:latin typeface="Myriad Pro Cond"/>
              <a:ea typeface="+mn-ea"/>
              <a:cs typeface="+mn-cs"/>
            </a:endParaRPr>
          </a:p>
        </p:txBody>
      </p:sp>
      <p:graphicFrame>
        <p:nvGraphicFramePr>
          <p:cNvPr id="5" name="Chart 4">
            <a:extLst>
              <a:ext uri="{FF2B5EF4-FFF2-40B4-BE49-F238E27FC236}">
                <a16:creationId xmlns:a16="http://schemas.microsoft.com/office/drawing/2014/main" id="{5AB549DD-5A03-443B-A7E3-97EF7C548D5D}"/>
              </a:ext>
            </a:extLst>
          </p:cNvPr>
          <p:cNvGraphicFramePr>
            <a:graphicFrameLocks/>
          </p:cNvGraphicFramePr>
          <p:nvPr>
            <p:extLst/>
          </p:nvPr>
        </p:nvGraphicFramePr>
        <p:xfrm>
          <a:off x="609600" y="1143000"/>
          <a:ext cx="8077200" cy="5181600"/>
        </p:xfrm>
        <a:graphic>
          <a:graphicData uri="http://schemas.openxmlformats.org/drawingml/2006/chart">
            <c:chart xmlns:c="http://schemas.openxmlformats.org/drawingml/2006/chart" xmlns:r="http://schemas.openxmlformats.org/officeDocument/2006/relationships" r:id="rId2"/>
          </a:graphicData>
        </a:graphic>
      </p:graphicFrame>
      <p:grpSp>
        <p:nvGrpSpPr>
          <p:cNvPr id="10" name="Group 9">
            <a:extLst>
              <a:ext uri="{FF2B5EF4-FFF2-40B4-BE49-F238E27FC236}">
                <a16:creationId xmlns:a16="http://schemas.microsoft.com/office/drawing/2014/main" id="{1F13FD58-5AF1-4A70-AAF4-BA2FD69585F4}"/>
              </a:ext>
            </a:extLst>
          </p:cNvPr>
          <p:cNvGrpSpPr/>
          <p:nvPr/>
        </p:nvGrpSpPr>
        <p:grpSpPr>
          <a:xfrm>
            <a:off x="5628222" y="2477869"/>
            <a:ext cx="1849940" cy="1451335"/>
            <a:chOff x="5628222" y="2477869"/>
            <a:chExt cx="1849940" cy="1451335"/>
          </a:xfrm>
        </p:grpSpPr>
        <p:sp>
          <p:nvSpPr>
            <p:cNvPr id="6" name="TextBox 5">
              <a:extLst>
                <a:ext uri="{FF2B5EF4-FFF2-40B4-BE49-F238E27FC236}">
                  <a16:creationId xmlns:a16="http://schemas.microsoft.com/office/drawing/2014/main" id="{9D3014AC-E750-4E89-95E0-6E377B3192BA}"/>
                </a:ext>
              </a:extLst>
            </p:cNvPr>
            <p:cNvSpPr txBox="1"/>
            <p:nvPr/>
          </p:nvSpPr>
          <p:spPr>
            <a:xfrm>
              <a:off x="5628222" y="2477869"/>
              <a:ext cx="766557"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70C0"/>
                  </a:solidFill>
                  <a:effectLst/>
                  <a:uLnTx/>
                  <a:uFillTx/>
                  <a:latin typeface="Myriad Pro Cond"/>
                  <a:ea typeface="+mn-ea"/>
                  <a:cs typeface="+mn-cs"/>
                </a:rPr>
                <a:t>32X</a:t>
              </a:r>
            </a:p>
          </p:txBody>
        </p:sp>
        <p:sp>
          <p:nvSpPr>
            <p:cNvPr id="8" name="Freeform: Shape 7">
              <a:extLst>
                <a:ext uri="{FF2B5EF4-FFF2-40B4-BE49-F238E27FC236}">
                  <a16:creationId xmlns:a16="http://schemas.microsoft.com/office/drawing/2014/main" id="{319E9FFE-5207-445D-921D-CAE4675041B8}"/>
                </a:ext>
              </a:extLst>
            </p:cNvPr>
            <p:cNvSpPr/>
            <p:nvPr/>
          </p:nvSpPr>
          <p:spPr>
            <a:xfrm>
              <a:off x="6102036" y="3041964"/>
              <a:ext cx="1376126" cy="887240"/>
            </a:xfrm>
            <a:custGeom>
              <a:avLst/>
              <a:gdLst>
                <a:gd name="connsiteX0" fmla="*/ 0 w 1376126"/>
                <a:gd name="connsiteY0" fmla="*/ 0 h 887240"/>
                <a:gd name="connsiteX1" fmla="*/ 1376126 w 1376126"/>
                <a:gd name="connsiteY1" fmla="*/ 887240 h 887240"/>
              </a:gdLst>
              <a:ahLst/>
              <a:cxnLst>
                <a:cxn ang="0">
                  <a:pos x="connsiteX0" y="connsiteY0"/>
                </a:cxn>
                <a:cxn ang="0">
                  <a:pos x="connsiteX1" y="connsiteY1"/>
                </a:cxn>
              </a:cxnLst>
              <a:rect l="l" t="t" r="r" b="b"/>
              <a:pathLst>
                <a:path w="1376126" h="887240">
                  <a:moveTo>
                    <a:pt x="0" y="0"/>
                  </a:moveTo>
                  <a:lnTo>
                    <a:pt x="1376126" y="887240"/>
                  </a:lnTo>
                </a:path>
              </a:pathLst>
            </a:custGeom>
            <a:noFill/>
            <a:ln>
              <a:solidFill>
                <a:schemeClr val="accent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yriad Pro Cond"/>
                <a:ea typeface="+mn-ea"/>
                <a:cs typeface="+mn-cs"/>
              </a:endParaRPr>
            </a:p>
          </p:txBody>
        </p:sp>
      </p:grpSp>
      <p:grpSp>
        <p:nvGrpSpPr>
          <p:cNvPr id="11" name="Group 10">
            <a:extLst>
              <a:ext uri="{FF2B5EF4-FFF2-40B4-BE49-F238E27FC236}">
                <a16:creationId xmlns:a16="http://schemas.microsoft.com/office/drawing/2014/main" id="{07EBAEE8-0E06-4849-B21E-503146852B82}"/>
              </a:ext>
            </a:extLst>
          </p:cNvPr>
          <p:cNvGrpSpPr/>
          <p:nvPr/>
        </p:nvGrpSpPr>
        <p:grpSpPr>
          <a:xfrm>
            <a:off x="6811244" y="2477869"/>
            <a:ext cx="1083378" cy="1270266"/>
            <a:chOff x="6811244" y="2477869"/>
            <a:chExt cx="1083378" cy="1270266"/>
          </a:xfrm>
        </p:grpSpPr>
        <p:sp>
          <p:nvSpPr>
            <p:cNvPr id="7" name="TextBox 6">
              <a:extLst>
                <a:ext uri="{FF2B5EF4-FFF2-40B4-BE49-F238E27FC236}">
                  <a16:creationId xmlns:a16="http://schemas.microsoft.com/office/drawing/2014/main" id="{4F3341D2-3336-47D4-9CDA-B09DF0130A4F}"/>
                </a:ext>
              </a:extLst>
            </p:cNvPr>
            <p:cNvSpPr txBox="1"/>
            <p:nvPr/>
          </p:nvSpPr>
          <p:spPr>
            <a:xfrm>
              <a:off x="6811244" y="2477869"/>
              <a:ext cx="766557"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70C0"/>
                  </a:solidFill>
                  <a:effectLst/>
                  <a:uLnTx/>
                  <a:uFillTx/>
                  <a:latin typeface="Myriad Pro Cond"/>
                  <a:ea typeface="+mn-ea"/>
                  <a:cs typeface="+mn-cs"/>
                </a:rPr>
                <a:t>35X</a:t>
              </a:r>
            </a:p>
          </p:txBody>
        </p:sp>
        <p:sp>
          <p:nvSpPr>
            <p:cNvPr id="9" name="Freeform: Shape 8">
              <a:extLst>
                <a:ext uri="{FF2B5EF4-FFF2-40B4-BE49-F238E27FC236}">
                  <a16:creationId xmlns:a16="http://schemas.microsoft.com/office/drawing/2014/main" id="{3DAC4FD1-AA02-4523-83C6-B4526A5134E2}"/>
                </a:ext>
              </a:extLst>
            </p:cNvPr>
            <p:cNvSpPr/>
            <p:nvPr/>
          </p:nvSpPr>
          <p:spPr>
            <a:xfrm>
              <a:off x="7206558" y="3014804"/>
              <a:ext cx="688064" cy="733331"/>
            </a:xfrm>
            <a:custGeom>
              <a:avLst/>
              <a:gdLst>
                <a:gd name="connsiteX0" fmla="*/ 0 w 688064"/>
                <a:gd name="connsiteY0" fmla="*/ 0 h 733331"/>
                <a:gd name="connsiteX1" fmla="*/ 688064 w 688064"/>
                <a:gd name="connsiteY1" fmla="*/ 733331 h 733331"/>
              </a:gdLst>
              <a:ahLst/>
              <a:cxnLst>
                <a:cxn ang="0">
                  <a:pos x="connsiteX0" y="connsiteY0"/>
                </a:cxn>
                <a:cxn ang="0">
                  <a:pos x="connsiteX1" y="connsiteY1"/>
                </a:cxn>
              </a:cxnLst>
              <a:rect l="l" t="t" r="r" b="b"/>
              <a:pathLst>
                <a:path w="688064" h="733331">
                  <a:moveTo>
                    <a:pt x="0" y="0"/>
                  </a:moveTo>
                  <a:lnTo>
                    <a:pt x="688064" y="733331"/>
                  </a:lnTo>
                </a:path>
              </a:pathLst>
            </a:custGeom>
            <a:noFill/>
            <a:ln>
              <a:solidFill>
                <a:schemeClr val="accent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yriad Pro Cond"/>
                <a:ea typeface="+mn-ea"/>
                <a:cs typeface="+mn-cs"/>
              </a:endParaRPr>
            </a:p>
          </p:txBody>
        </p:sp>
      </p:grpSp>
      <p:sp>
        <p:nvSpPr>
          <p:cNvPr id="12" name="TextBox 11"/>
          <p:cNvSpPr txBox="1"/>
          <p:nvPr/>
        </p:nvSpPr>
        <p:spPr>
          <a:xfrm>
            <a:off x="-10701" y="6517141"/>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Myriad Pro Cond"/>
                <a:ea typeface="+mn-ea"/>
                <a:cs typeface="+mn-cs"/>
              </a:rPr>
              <a:t>Seshadri+, “</a:t>
            </a:r>
            <a:r>
              <a:rPr kumimoji="0" lang="en-US" sz="1325" b="0" i="0" u="none" strike="noStrike" kern="1200" cap="none" spc="0" normalizeH="0" baseline="0" noProof="0" dirty="0">
                <a:ln>
                  <a:noFill/>
                </a:ln>
                <a:solidFill>
                  <a:srgbClr val="0000FF"/>
                </a:solidFill>
                <a:effectLst/>
                <a:uLnTx/>
                <a:uFillTx/>
                <a:latin typeface="Myriad Pro Cond"/>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Myriad Pro Cond"/>
                <a:ea typeface="+mn-ea"/>
                <a:cs typeface="+mn-cs"/>
              </a:rPr>
              <a:t>,” MICRO 2017.</a:t>
            </a:r>
          </a:p>
        </p:txBody>
      </p:sp>
    </p:spTree>
    <p:extLst>
      <p:ext uri="{BB962C8B-B14F-4D97-AF65-F5344CB8AC3E}">
        <p14:creationId xmlns:p14="http://schemas.microsoft.com/office/powerpoint/2010/main" val="386765736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Bulk Bitwise Operations in Workloads</a:t>
            </a:r>
          </a:p>
        </p:txBody>
      </p:sp>
      <p:pic>
        <p:nvPicPr>
          <p:cNvPr id="5" name="Picture 4"/>
          <p:cNvPicPr>
            <a:picLocks noChangeAspect="1"/>
          </p:cNvPicPr>
          <p:nvPr/>
        </p:nvPicPr>
        <p:blipFill>
          <a:blip r:embed="rId2"/>
          <a:stretch>
            <a:fillRect/>
          </a:stretch>
        </p:blipFill>
        <p:spPr>
          <a:xfrm>
            <a:off x="467544" y="1052736"/>
            <a:ext cx="7802016" cy="5056203"/>
          </a:xfrm>
          <a:prstGeom prst="rect">
            <a:avLst/>
          </a:prstGeom>
        </p:spPr>
      </p:pic>
      <p:sp>
        <p:nvSpPr>
          <p:cNvPr id="6" name="Content Placeholder 25">
            <a:extLst>
              <a:ext uri="{FF2B5EF4-FFF2-40B4-BE49-F238E27FC236}">
                <a16:creationId xmlns:a16="http://schemas.microsoft.com/office/drawing/2014/main" id="{C856F173-0838-471E-B126-A6DE9BCD8758}"/>
              </a:ext>
            </a:extLst>
          </p:cNvPr>
          <p:cNvSpPr>
            <a:spLocks noGrp="1"/>
          </p:cNvSpPr>
          <p:nvPr>
            <p:ph idx="1"/>
          </p:nvPr>
        </p:nvSpPr>
        <p:spPr>
          <a:xfrm>
            <a:off x="5741912" y="6377401"/>
            <a:ext cx="8839200" cy="796015"/>
          </a:xfrm>
        </p:spPr>
        <p:txBody>
          <a:bodyPr>
            <a:normAutofit/>
          </a:bodyPr>
          <a:lstStyle/>
          <a:p>
            <a:pPr marL="0" indent="0">
              <a:buNone/>
            </a:pPr>
            <a:r>
              <a:rPr lang="en-US" sz="1200" dirty="0"/>
              <a:t>[1] Li and Patel, </a:t>
            </a:r>
            <a:r>
              <a:rPr lang="en-US" sz="1200" dirty="0" err="1"/>
              <a:t>BitWeaving</a:t>
            </a:r>
            <a:r>
              <a:rPr lang="en-US" sz="1200" dirty="0"/>
              <a:t>, SIGMOD 2013</a:t>
            </a:r>
          </a:p>
          <a:p>
            <a:pPr marL="0" indent="0">
              <a:buNone/>
            </a:pPr>
            <a:r>
              <a:rPr lang="en-US" sz="1200" dirty="0"/>
              <a:t>[2] Goodwin+, </a:t>
            </a:r>
            <a:r>
              <a:rPr lang="en-US" sz="1200" dirty="0" err="1"/>
              <a:t>BitFunnel</a:t>
            </a:r>
            <a:r>
              <a:rPr lang="en-US" sz="1200" dirty="0"/>
              <a:t>, SIGIR 2017</a:t>
            </a:r>
          </a:p>
        </p:txBody>
      </p:sp>
    </p:spTree>
    <p:extLst>
      <p:ext uri="{BB962C8B-B14F-4D97-AF65-F5344CB8AC3E}">
        <p14:creationId xmlns:p14="http://schemas.microsoft.com/office/powerpoint/2010/main" val="1974285499"/>
      </p:ext>
    </p:extLst>
  </p:cSld>
  <p:clrMapOvr>
    <a:masterClrMapping/>
  </p:clrMapOvr>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Data Structure: Bitmap Index</a:t>
            </a:r>
          </a:p>
        </p:txBody>
      </p:sp>
      <p:sp>
        <p:nvSpPr>
          <p:cNvPr id="3" name="Content Placeholder 2"/>
          <p:cNvSpPr>
            <a:spLocks noGrp="1"/>
          </p:cNvSpPr>
          <p:nvPr>
            <p:ph idx="1"/>
          </p:nvPr>
        </p:nvSpPr>
        <p:spPr>
          <a:xfrm>
            <a:off x="304800" y="1143000"/>
            <a:ext cx="8610600" cy="1295400"/>
          </a:xfrm>
        </p:spPr>
        <p:txBody>
          <a:bodyPr/>
          <a:lstStyle/>
          <a:p>
            <a:r>
              <a:rPr lang="en-US" dirty="0"/>
              <a:t>Alternative to B-tree and its variants</a:t>
            </a:r>
          </a:p>
          <a:p>
            <a:r>
              <a:rPr lang="en-US" dirty="0"/>
              <a:t>Efficient for performing </a:t>
            </a:r>
            <a:r>
              <a:rPr lang="en-US" i="1" dirty="0">
                <a:solidFill>
                  <a:srgbClr val="FF0000"/>
                </a:solidFill>
              </a:rPr>
              <a:t>range queries</a:t>
            </a:r>
            <a:r>
              <a:rPr lang="en-US" i="1" dirty="0"/>
              <a:t> </a:t>
            </a:r>
            <a:r>
              <a:rPr lang="en-US" dirty="0"/>
              <a:t>and </a:t>
            </a:r>
            <a:r>
              <a:rPr lang="en-US" i="1" dirty="0">
                <a:solidFill>
                  <a:srgbClr val="FF0000"/>
                </a:solidFill>
              </a:rPr>
              <a:t>joins</a:t>
            </a:r>
          </a:p>
          <a:p>
            <a:r>
              <a:rPr lang="en-US" b="1" dirty="0">
                <a:solidFill>
                  <a:srgbClr val="0432FF"/>
                </a:solidFill>
              </a:rPr>
              <a:t>Many bitwise operations to perform a query</a:t>
            </a:r>
          </a:p>
          <a:p>
            <a:pPr marL="0" indent="0">
              <a:buNone/>
            </a:pPr>
            <a:endParaRPr lang="en-US" dirty="0"/>
          </a:p>
        </p:txBody>
      </p:sp>
      <p:sp>
        <p:nvSpPr>
          <p:cNvPr id="5" name="Rounded Rectangle 4"/>
          <p:cNvSpPr/>
          <p:nvPr/>
        </p:nvSpPr>
        <p:spPr>
          <a:xfrm>
            <a:off x="1143000" y="3352800"/>
            <a:ext cx="685800" cy="2819400"/>
          </a:xfrm>
          <a:prstGeom prst="roundRect">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eaLnBrk="0" fontAlgn="base" hangingPunct="0">
              <a:spcBef>
                <a:spcPct val="0"/>
              </a:spcBef>
              <a:spcAft>
                <a:spcPct val="0"/>
              </a:spcAft>
            </a:pPr>
            <a:r>
              <a:rPr lang="en-US" sz="2800" b="1" dirty="0">
                <a:solidFill>
                  <a:prstClr val="white"/>
                </a:solidFill>
                <a:latin typeface="Calibri"/>
              </a:rPr>
              <a:t>Bitmap 1</a:t>
            </a:r>
          </a:p>
        </p:txBody>
      </p:sp>
      <p:sp>
        <p:nvSpPr>
          <p:cNvPr id="6" name="Rounded Rectangle 5"/>
          <p:cNvSpPr/>
          <p:nvPr/>
        </p:nvSpPr>
        <p:spPr>
          <a:xfrm>
            <a:off x="2959204" y="3352800"/>
            <a:ext cx="685800" cy="2819400"/>
          </a:xfrm>
          <a:prstGeom prst="roundRect">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eaLnBrk="0" fontAlgn="base" hangingPunct="0">
              <a:spcBef>
                <a:spcPct val="0"/>
              </a:spcBef>
              <a:spcAft>
                <a:spcPct val="0"/>
              </a:spcAft>
            </a:pPr>
            <a:r>
              <a:rPr lang="en-US" sz="2800" b="1" dirty="0">
                <a:solidFill>
                  <a:prstClr val="white"/>
                </a:solidFill>
                <a:latin typeface="Calibri"/>
              </a:rPr>
              <a:t>Bitmap 2</a:t>
            </a:r>
          </a:p>
        </p:txBody>
      </p:sp>
      <p:sp>
        <p:nvSpPr>
          <p:cNvPr id="7" name="Rounded Rectangle 6"/>
          <p:cNvSpPr/>
          <p:nvPr/>
        </p:nvSpPr>
        <p:spPr>
          <a:xfrm>
            <a:off x="7086601" y="3352800"/>
            <a:ext cx="685800" cy="2819400"/>
          </a:xfrm>
          <a:prstGeom prst="roundRect">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eaLnBrk="0" fontAlgn="base" hangingPunct="0">
              <a:spcBef>
                <a:spcPct val="0"/>
              </a:spcBef>
              <a:spcAft>
                <a:spcPct val="0"/>
              </a:spcAft>
            </a:pPr>
            <a:r>
              <a:rPr lang="en-US" sz="2800" b="1" dirty="0">
                <a:solidFill>
                  <a:prstClr val="white"/>
                </a:solidFill>
                <a:latin typeface="Calibri"/>
              </a:rPr>
              <a:t>Bitmap 4</a:t>
            </a:r>
          </a:p>
        </p:txBody>
      </p:sp>
      <p:sp>
        <p:nvSpPr>
          <p:cNvPr id="8" name="Rounded Rectangle 7"/>
          <p:cNvSpPr/>
          <p:nvPr/>
        </p:nvSpPr>
        <p:spPr>
          <a:xfrm>
            <a:off x="5181681" y="3352800"/>
            <a:ext cx="685800" cy="2819400"/>
          </a:xfrm>
          <a:prstGeom prst="roundRect">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eaLnBrk="0" fontAlgn="base" hangingPunct="0">
              <a:spcBef>
                <a:spcPct val="0"/>
              </a:spcBef>
              <a:spcAft>
                <a:spcPct val="0"/>
              </a:spcAft>
            </a:pPr>
            <a:r>
              <a:rPr lang="en-US" sz="2800" b="1" dirty="0">
                <a:solidFill>
                  <a:prstClr val="white"/>
                </a:solidFill>
                <a:latin typeface="Calibri"/>
              </a:rPr>
              <a:t>Bitmap 3</a:t>
            </a:r>
          </a:p>
        </p:txBody>
      </p:sp>
      <p:sp>
        <p:nvSpPr>
          <p:cNvPr id="9" name="TextBox 8"/>
          <p:cNvSpPr txBox="1"/>
          <p:nvPr/>
        </p:nvSpPr>
        <p:spPr>
          <a:xfrm>
            <a:off x="838200" y="2819400"/>
            <a:ext cx="1282723" cy="523220"/>
          </a:xfrm>
          <a:prstGeom prst="rect">
            <a:avLst/>
          </a:prstGeom>
          <a:noFill/>
        </p:spPr>
        <p:txBody>
          <a:bodyPr wrap="none" rtlCol="0">
            <a:spAutoFit/>
          </a:bodyPr>
          <a:lstStyle/>
          <a:p>
            <a:pPr eaLnBrk="0" fontAlgn="base" hangingPunct="0">
              <a:spcBef>
                <a:spcPct val="0"/>
              </a:spcBef>
              <a:spcAft>
                <a:spcPct val="0"/>
              </a:spcAft>
            </a:pPr>
            <a:r>
              <a:rPr lang="en-US" sz="2800" b="1" dirty="0">
                <a:solidFill>
                  <a:prstClr val="black"/>
                </a:solidFill>
                <a:latin typeface="Calibri"/>
                <a:ea typeface="ＭＳ Ｐゴシック" charset="-128"/>
              </a:rPr>
              <a:t>age &lt; 18</a:t>
            </a:r>
          </a:p>
        </p:txBody>
      </p:sp>
      <p:sp>
        <p:nvSpPr>
          <p:cNvPr id="10" name="TextBox 9"/>
          <p:cNvSpPr txBox="1"/>
          <p:nvPr/>
        </p:nvSpPr>
        <p:spPr>
          <a:xfrm>
            <a:off x="2349687" y="2819400"/>
            <a:ext cx="1917513" cy="523220"/>
          </a:xfrm>
          <a:prstGeom prst="rect">
            <a:avLst/>
          </a:prstGeom>
          <a:noFill/>
        </p:spPr>
        <p:txBody>
          <a:bodyPr wrap="none" rtlCol="0">
            <a:spAutoFit/>
          </a:bodyPr>
          <a:lstStyle/>
          <a:p>
            <a:pPr algn="ctr" eaLnBrk="0" fontAlgn="base" hangingPunct="0">
              <a:spcBef>
                <a:spcPct val="0"/>
              </a:spcBef>
              <a:spcAft>
                <a:spcPct val="0"/>
              </a:spcAft>
            </a:pPr>
            <a:r>
              <a:rPr lang="en-US" sz="2800" b="1" dirty="0">
                <a:solidFill>
                  <a:prstClr val="black"/>
                </a:solidFill>
                <a:latin typeface="Calibri"/>
                <a:ea typeface="ＭＳ Ｐゴシック" charset="-128"/>
              </a:rPr>
              <a:t>18 &lt; age &lt; 25</a:t>
            </a:r>
          </a:p>
        </p:txBody>
      </p:sp>
      <p:sp>
        <p:nvSpPr>
          <p:cNvPr id="11" name="TextBox 10"/>
          <p:cNvSpPr txBox="1"/>
          <p:nvPr/>
        </p:nvSpPr>
        <p:spPr>
          <a:xfrm>
            <a:off x="4559487" y="2819400"/>
            <a:ext cx="1917513" cy="523220"/>
          </a:xfrm>
          <a:prstGeom prst="rect">
            <a:avLst/>
          </a:prstGeom>
          <a:noFill/>
        </p:spPr>
        <p:txBody>
          <a:bodyPr wrap="none" rtlCol="0">
            <a:spAutoFit/>
          </a:bodyPr>
          <a:lstStyle/>
          <a:p>
            <a:pPr algn="ctr" eaLnBrk="0" fontAlgn="base" hangingPunct="0">
              <a:spcBef>
                <a:spcPct val="0"/>
              </a:spcBef>
              <a:spcAft>
                <a:spcPct val="0"/>
              </a:spcAft>
            </a:pPr>
            <a:r>
              <a:rPr lang="en-US" sz="2800" b="1" dirty="0">
                <a:solidFill>
                  <a:prstClr val="black"/>
                </a:solidFill>
                <a:latin typeface="Calibri"/>
                <a:ea typeface="ＭＳ Ｐゴシック" charset="-128"/>
              </a:rPr>
              <a:t>25 &lt; age &lt; 60</a:t>
            </a:r>
          </a:p>
        </p:txBody>
      </p:sp>
      <p:sp>
        <p:nvSpPr>
          <p:cNvPr id="12" name="TextBox 11"/>
          <p:cNvSpPr txBox="1"/>
          <p:nvPr/>
        </p:nvSpPr>
        <p:spPr>
          <a:xfrm>
            <a:off x="6794477" y="2819400"/>
            <a:ext cx="1282723" cy="523220"/>
          </a:xfrm>
          <a:prstGeom prst="rect">
            <a:avLst/>
          </a:prstGeom>
          <a:noFill/>
        </p:spPr>
        <p:txBody>
          <a:bodyPr wrap="none" rtlCol="0">
            <a:spAutoFit/>
          </a:bodyPr>
          <a:lstStyle/>
          <a:p>
            <a:pPr algn="ctr" eaLnBrk="0" fontAlgn="base" hangingPunct="0">
              <a:spcBef>
                <a:spcPct val="0"/>
              </a:spcBef>
              <a:spcAft>
                <a:spcPct val="0"/>
              </a:spcAft>
            </a:pPr>
            <a:r>
              <a:rPr lang="en-US" sz="2800" b="1" dirty="0">
                <a:solidFill>
                  <a:prstClr val="black"/>
                </a:solidFill>
                <a:latin typeface="Calibri"/>
                <a:ea typeface="ＭＳ Ｐゴシック" charset="-128"/>
              </a:rPr>
              <a:t>age &gt; 60</a:t>
            </a:r>
          </a:p>
        </p:txBody>
      </p:sp>
    </p:spTree>
    <p:extLst>
      <p:ext uri="{BB962C8B-B14F-4D97-AF65-F5344CB8AC3E}">
        <p14:creationId xmlns:p14="http://schemas.microsoft.com/office/powerpoint/2010/main" val="2396174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Bitmap Index on Ambit</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119</a:t>
            </a:fld>
            <a:endParaRPr lang="en-US" altLang="en-US">
              <a:solidFill>
                <a:srgbClr val="000000"/>
              </a:solidFill>
            </a:endParaRPr>
          </a:p>
        </p:txBody>
      </p:sp>
      <p:sp>
        <p:nvSpPr>
          <p:cNvPr id="7" name="TextBox 6"/>
          <p:cNvSpPr txBox="1"/>
          <p:nvPr/>
        </p:nvSpPr>
        <p:spPr>
          <a:xfrm>
            <a:off x="-10701" y="5949280"/>
            <a:ext cx="9284914" cy="296235"/>
          </a:xfrm>
          <a:prstGeom prst="rect">
            <a:avLst/>
          </a:prstGeom>
          <a:noFill/>
        </p:spPr>
        <p:txBody>
          <a:bodyPr wrap="none" rtlCol="0">
            <a:spAutoFit/>
          </a:bodyPr>
          <a:lstStyle/>
          <a:p>
            <a:r>
              <a:rPr lang="en-US" sz="1325" dirty="0">
                <a:solidFill>
                  <a:srgbClr val="000000"/>
                </a:solidFill>
              </a:rPr>
              <a:t>Seshadri+, “</a:t>
            </a:r>
            <a:r>
              <a:rPr lang="en-US" sz="1325" dirty="0">
                <a:solidFill>
                  <a:srgbClr val="0000FF"/>
                </a:solidFill>
              </a:rPr>
              <a:t>Ambit: In-Memory Accelerator for Bulk Bitwise Operations using Commodity DRAM Technology</a:t>
            </a:r>
            <a:r>
              <a:rPr lang="en-US" sz="1325" dirty="0">
                <a:solidFill>
                  <a:srgbClr val="000000"/>
                </a:solidFill>
              </a:rPr>
              <a:t>,” MICRO 2017.</a:t>
            </a:r>
          </a:p>
        </p:txBody>
      </p:sp>
      <p:pic>
        <p:nvPicPr>
          <p:cNvPr id="3" name="Picture 2"/>
          <p:cNvPicPr>
            <a:picLocks noChangeAspect="1"/>
          </p:cNvPicPr>
          <p:nvPr/>
        </p:nvPicPr>
        <p:blipFill>
          <a:blip r:embed="rId2"/>
          <a:stretch>
            <a:fillRect/>
          </a:stretch>
        </p:blipFill>
        <p:spPr>
          <a:xfrm>
            <a:off x="0" y="1163414"/>
            <a:ext cx="9144000" cy="4425826"/>
          </a:xfrm>
          <a:prstGeom prst="rect">
            <a:avLst/>
          </a:prstGeom>
        </p:spPr>
      </p:pic>
    </p:spTree>
    <p:extLst>
      <p:ext uri="{BB962C8B-B14F-4D97-AF65-F5344CB8AC3E}">
        <p14:creationId xmlns:p14="http://schemas.microsoft.com/office/powerpoint/2010/main" val="15108483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BitWeaving on Ambit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21288"/>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5" name="Picture 4"/>
          <p:cNvPicPr>
            <a:picLocks noChangeAspect="1"/>
          </p:cNvPicPr>
          <p:nvPr/>
        </p:nvPicPr>
        <p:blipFill>
          <a:blip r:embed="rId2"/>
          <a:stretch>
            <a:fillRect/>
          </a:stretch>
        </p:blipFill>
        <p:spPr>
          <a:xfrm>
            <a:off x="107504" y="1345316"/>
            <a:ext cx="8748346" cy="4675972"/>
          </a:xfrm>
          <a:prstGeom prst="rect">
            <a:avLst/>
          </a:prstGeom>
        </p:spPr>
      </p:pic>
      <p:pic>
        <p:nvPicPr>
          <p:cNvPr id="6" name="Picture 5"/>
          <p:cNvPicPr>
            <a:picLocks noChangeAspect="1"/>
          </p:cNvPicPr>
          <p:nvPr/>
        </p:nvPicPr>
        <p:blipFill>
          <a:blip r:embed="rId3"/>
          <a:stretch>
            <a:fillRect/>
          </a:stretch>
        </p:blipFill>
        <p:spPr>
          <a:xfrm>
            <a:off x="1333500" y="951561"/>
            <a:ext cx="6286500" cy="330200"/>
          </a:xfrm>
          <a:prstGeom prst="rect">
            <a:avLst/>
          </a:prstGeom>
        </p:spPr>
      </p:pic>
      <p:sp>
        <p:nvSpPr>
          <p:cNvPr id="8" name="TextBox 7">
            <a:extLst>
              <a:ext uri="{FF2B5EF4-FFF2-40B4-BE49-F238E27FC236}">
                <a16:creationId xmlns:a16="http://schemas.microsoft.com/office/drawing/2014/main" id="{3633D9BD-DCFF-3C4B-8919-9EB386B2868A}"/>
              </a:ext>
            </a:extLst>
          </p:cNvPr>
          <p:cNvSpPr txBox="1"/>
          <p:nvPr/>
        </p:nvSpPr>
        <p:spPr>
          <a:xfrm>
            <a:off x="3327958" y="3158578"/>
            <a:ext cx="5646097" cy="461665"/>
          </a:xfrm>
          <a:prstGeom prst="rect">
            <a:avLst/>
          </a:prstGeom>
          <a:solidFill>
            <a:schemeClr val="bg1"/>
          </a:solidFill>
          <a:ln>
            <a:solidFill>
              <a:srgbClr val="0000FF"/>
            </a:solidFill>
          </a:ln>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&gt;4-12X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1148161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In-DRAM Bulk AND/OR</a:t>
            </a:r>
          </a:p>
        </p:txBody>
      </p:sp>
      <p:sp>
        <p:nvSpPr>
          <p:cNvPr id="3" name="Content Placeholder 2"/>
          <p:cNvSpPr>
            <a:spLocks noGrp="1"/>
          </p:cNvSpPr>
          <p:nvPr>
            <p:ph idx="1"/>
          </p:nvPr>
        </p:nvSpPr>
        <p:spPr/>
        <p:txBody>
          <a:bodyPr/>
          <a:lstStyle/>
          <a:p>
            <a:r>
              <a:rPr lang="en-US" dirty="0"/>
              <a:t>Vivek Seshadri, Kevin Hsieh, </a:t>
            </a:r>
            <a:r>
              <a:rPr lang="en-US" dirty="0" err="1"/>
              <a:t>Amirali</a:t>
            </a:r>
            <a:r>
              <a:rPr lang="en-US" dirty="0"/>
              <a:t> </a:t>
            </a:r>
            <a:r>
              <a:rPr lang="en-US" dirty="0" err="1"/>
              <a:t>Boroumand</a:t>
            </a:r>
            <a:r>
              <a:rPr lang="en-US" dirty="0"/>
              <a:t>, Donghyuk Lee, Michael A. </a:t>
            </a:r>
            <a:r>
              <a:rPr lang="en-US" dirty="0" err="1"/>
              <a:t>Kozuch</a:t>
            </a:r>
            <a:r>
              <a:rPr lang="en-US" dirty="0"/>
              <a:t>, Onur Mutlu, Phillip B. Gibbons, and Todd C. </a:t>
            </a:r>
            <a:r>
              <a:rPr lang="en-US" dirty="0" err="1"/>
              <a:t>Mowry</a:t>
            </a:r>
            <a:r>
              <a:rPr lang="en-US" dirty="0"/>
              <a:t>,</a:t>
            </a:r>
            <a:br>
              <a:rPr lang="en-US" dirty="0"/>
            </a:br>
            <a:r>
              <a:rPr lang="en-US" b="1" dirty="0">
                <a:hlinkClick r:id="rId2"/>
              </a:rPr>
              <a:t>"Fast Bulk Bitwise AND and OR in DRAM"</a:t>
            </a:r>
            <a:br>
              <a:rPr lang="en-US" dirty="0"/>
            </a:br>
            <a:r>
              <a:rPr lang="en-US" i="1" dirty="0">
                <a:hlinkClick r:id="rId3"/>
              </a:rPr>
              <a:t>IEEE Computer Architecture Letters</a:t>
            </a:r>
            <a:r>
              <a:rPr lang="en-US" i="1" dirty="0"/>
              <a:t> (</a:t>
            </a:r>
            <a:r>
              <a:rPr lang="en-US" b="1" i="1" dirty="0"/>
              <a:t>CAL</a:t>
            </a:r>
            <a:r>
              <a:rPr lang="en-US" i="1" dirty="0"/>
              <a:t>)</a:t>
            </a:r>
            <a:r>
              <a:rPr lang="en-US" dirty="0"/>
              <a:t>, April 2015. </a:t>
            </a:r>
          </a:p>
          <a:p>
            <a:endParaRPr lang="en-US" dirty="0"/>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121</a:t>
            </a:fld>
            <a:endParaRPr lang="en-US" altLang="en-US">
              <a:solidFill>
                <a:srgbClr val="000000"/>
              </a:solidFill>
            </a:endParaRPr>
          </a:p>
        </p:txBody>
      </p:sp>
      <p:pic>
        <p:nvPicPr>
          <p:cNvPr id="5" name="Picture 4"/>
          <p:cNvPicPr>
            <a:picLocks noChangeAspect="1"/>
          </p:cNvPicPr>
          <p:nvPr/>
        </p:nvPicPr>
        <p:blipFill>
          <a:blip r:embed="rId4"/>
          <a:stretch>
            <a:fillRect/>
          </a:stretch>
        </p:blipFill>
        <p:spPr>
          <a:xfrm>
            <a:off x="0" y="4276418"/>
            <a:ext cx="9144000" cy="1744870"/>
          </a:xfrm>
          <a:prstGeom prst="rect">
            <a:avLst/>
          </a:prstGeom>
        </p:spPr>
      </p:pic>
    </p:spTree>
    <p:extLst>
      <p:ext uri="{BB962C8B-B14F-4D97-AF65-F5344CB8AC3E}">
        <p14:creationId xmlns:p14="http://schemas.microsoft.com/office/powerpoint/2010/main" val="104655189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Ambit</a:t>
            </a:r>
          </a:p>
        </p:txBody>
      </p:sp>
      <p:sp>
        <p:nvSpPr>
          <p:cNvPr id="3" name="Content Placeholder 2"/>
          <p:cNvSpPr>
            <a:spLocks noGrp="1"/>
          </p:cNvSpPr>
          <p:nvPr>
            <p:ph idx="1"/>
          </p:nvPr>
        </p:nvSpPr>
        <p:spPr>
          <a:xfrm>
            <a:off x="228600" y="1144488"/>
            <a:ext cx="8610600" cy="4876800"/>
          </a:xfrm>
        </p:spPr>
        <p:txBody>
          <a:bodyPr/>
          <a:lstStyle/>
          <a:p>
            <a:r>
              <a:rPr lang="en-US" dirty="0" err="1"/>
              <a:t>Vivek</a:t>
            </a:r>
            <a:r>
              <a:rPr lang="en-US" dirty="0"/>
              <a:t> Seshadri et al., “</a:t>
            </a:r>
            <a:r>
              <a:rPr lang="en-US" b="1" dirty="0">
                <a:hlinkClick r:id="rId2"/>
              </a:rPr>
              <a:t>Ambit: In-Memory Accelerator for Bulk Bitwise Operations Using Commodity DRAM Technology</a:t>
            </a:r>
            <a:r>
              <a:rPr lang="en-US" dirty="0"/>
              <a:t>,” MICRO 2017.</a:t>
            </a: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122</a:t>
            </a:fld>
            <a:endParaRPr lang="en-US" altLang="en-US">
              <a:solidFill>
                <a:srgbClr val="000000"/>
              </a:solidFill>
            </a:endParaRPr>
          </a:p>
        </p:txBody>
      </p:sp>
      <p:pic>
        <p:nvPicPr>
          <p:cNvPr id="7" name="Picture 6"/>
          <p:cNvPicPr>
            <a:picLocks noChangeAspect="1"/>
          </p:cNvPicPr>
          <p:nvPr/>
        </p:nvPicPr>
        <p:blipFill>
          <a:blip r:embed="rId3"/>
          <a:stretch>
            <a:fillRect/>
          </a:stretch>
        </p:blipFill>
        <p:spPr>
          <a:xfrm>
            <a:off x="0" y="3641055"/>
            <a:ext cx="9144000" cy="2092201"/>
          </a:xfrm>
          <a:prstGeom prst="rect">
            <a:avLst/>
          </a:prstGeom>
        </p:spPr>
      </p:pic>
    </p:spTree>
    <p:extLst>
      <p:ext uri="{BB962C8B-B14F-4D97-AF65-F5344CB8AC3E}">
        <p14:creationId xmlns:p14="http://schemas.microsoft.com/office/powerpoint/2010/main" val="17272188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123</a:t>
            </a:fld>
            <a:endParaRPr lang="en-US"/>
          </a:p>
        </p:txBody>
      </p:sp>
    </p:spTree>
    <p:extLst>
      <p:ext uri="{BB962C8B-B14F-4D97-AF65-F5344CB8AC3E}">
        <p14:creationId xmlns:p14="http://schemas.microsoft.com/office/powerpoint/2010/main" val="70117275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Intelligent Memory Device</a:t>
            </a:r>
          </a:p>
        </p:txBody>
      </p:sp>
      <p:sp>
        <p:nvSpPr>
          <p:cNvPr id="3" name="Content Placeholder 2"/>
          <p:cNvSpPr>
            <a:spLocks noGrp="1"/>
          </p:cNvSpPr>
          <p:nvPr>
            <p:ph idx="1"/>
          </p:nvPr>
        </p:nvSpPr>
        <p:spPr>
          <a:xfrm>
            <a:off x="228600" y="827565"/>
            <a:ext cx="8610600" cy="5193723"/>
          </a:xfrm>
        </p:spPr>
        <p:txBody>
          <a:bodyPr/>
          <a:lstStyle/>
          <a:p>
            <a:pPr marL="0" indent="0" algn="ctr">
              <a:buNone/>
            </a:pPr>
            <a:endParaRPr lang="en-US" sz="6400" dirty="0"/>
          </a:p>
          <a:p>
            <a:pPr marL="0" indent="0" algn="ctr">
              <a:buNone/>
            </a:pPr>
            <a:r>
              <a:rPr lang="en-US" sz="6400" dirty="0"/>
              <a:t>Does </a:t>
            </a:r>
            <a:r>
              <a:rPr lang="en-US" sz="6400" dirty="0">
                <a:solidFill>
                  <a:srgbClr val="FF0000"/>
                </a:solidFill>
              </a:rPr>
              <a:t>memory</a:t>
            </a:r>
          </a:p>
          <a:p>
            <a:pPr marL="0" indent="0" algn="ctr">
              <a:buNone/>
            </a:pPr>
            <a:r>
              <a:rPr lang="en-US" sz="6400" dirty="0"/>
              <a:t>have to be</a:t>
            </a:r>
          </a:p>
          <a:p>
            <a:pPr marL="0" indent="0" algn="ctr">
              <a:buNone/>
            </a:pPr>
            <a:r>
              <a:rPr lang="en-US" sz="6400" dirty="0">
                <a:solidFill>
                  <a:srgbClr val="FF0000"/>
                </a:solidFill>
              </a:rPr>
              <a:t>dumb?</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solidFill>
                  <a:srgbClr val="000000"/>
                </a:solidFill>
              </a:rPr>
              <a:pPr>
                <a:defRPr/>
              </a:pPr>
              <a:t>124</a:t>
            </a:fld>
            <a:endParaRPr lang="en-US">
              <a:solidFill>
                <a:srgbClr val="000000"/>
              </a:solidFill>
            </a:endParaRPr>
          </a:p>
        </p:txBody>
      </p:sp>
    </p:spTree>
    <p:extLst>
      <p:ext uri="{BB962C8B-B14F-4D97-AF65-F5344CB8AC3E}">
        <p14:creationId xmlns:p14="http://schemas.microsoft.com/office/powerpoint/2010/main" val="152709670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a:solidFill>
                  <a:srgbClr val="000000"/>
                </a:solidFill>
                <a:latin typeface="Tahoma" charset="0"/>
                <a:ea typeface="ＭＳ Ｐゴシック" charset="0"/>
                <a:cs typeface="ＭＳ Ｐゴシック" charset="0"/>
              </a:rPr>
              <a:t>Major Trends Affecting Main Memory</a:t>
            </a:r>
          </a:p>
          <a:p>
            <a:pPr eaLnBrk="1" hangingPunct="1"/>
            <a:r>
              <a:rPr lang="en-US" dirty="0">
                <a:latin typeface="Tahoma" charset="0"/>
                <a:ea typeface="ＭＳ Ｐゴシック" charset="0"/>
                <a:cs typeface="ＭＳ Ｐゴシック" charset="0"/>
              </a:rPr>
              <a:t>The Need for Intelligent Memory Controllers</a:t>
            </a:r>
          </a:p>
          <a:p>
            <a:pPr lvl="1" eaLnBrk="1" hangingPunct="1"/>
            <a:r>
              <a:rPr lang="en-US" dirty="0">
                <a:latin typeface="Tahoma" charset="0"/>
                <a:ea typeface="ＭＳ Ｐゴシック" charset="0"/>
                <a:cs typeface="ＭＳ Ｐゴシック" charset="0"/>
              </a:rPr>
              <a:t>Bottom Up: Push from Circuits and Devices</a:t>
            </a:r>
          </a:p>
          <a:p>
            <a:pPr lvl="1" eaLnBrk="1" hangingPunct="1"/>
            <a:r>
              <a:rPr lang="en-US" dirty="0">
                <a:latin typeface="Tahoma" charset="0"/>
                <a:ea typeface="ＭＳ Ｐゴシック" charset="0"/>
                <a:cs typeface="ＭＳ Ｐゴシック" charset="0"/>
              </a:rPr>
              <a:t>Top Down: Pull from Systems and Applications </a:t>
            </a:r>
          </a:p>
          <a:p>
            <a:pPr eaLnBrk="1" hangingPunct="1"/>
            <a:r>
              <a:rPr lang="en-US" dirty="0">
                <a:solidFill>
                  <a:srgbClr val="0000FF"/>
                </a:solidFill>
                <a:latin typeface="Tahoma" charset="0"/>
                <a:ea typeface="ＭＳ Ｐゴシック" charset="0"/>
                <a:cs typeface="ＭＳ Ｐゴシック" charset="0"/>
              </a:rPr>
              <a:t>Processing in Memory: Two Directions</a:t>
            </a:r>
          </a:p>
          <a:p>
            <a:pPr lvl="1" eaLnBrk="1" hangingPunct="1"/>
            <a:r>
              <a:rPr lang="en-US" dirty="0">
                <a:latin typeface="Tahoma" charset="0"/>
                <a:ea typeface="ＭＳ Ｐゴシック" charset="0"/>
                <a:cs typeface="ＭＳ Ｐゴシック" charset="0"/>
              </a:rPr>
              <a:t>Minimally Changing Memory Chips</a:t>
            </a:r>
          </a:p>
          <a:p>
            <a:pPr lvl="1" eaLnBrk="1" hangingPunct="1"/>
            <a:r>
              <a:rPr lang="en-US" dirty="0">
                <a:solidFill>
                  <a:srgbClr val="0000FF"/>
                </a:solidFill>
                <a:latin typeface="Tahoma" charset="0"/>
                <a:ea typeface="ＭＳ Ｐゴシック" charset="0"/>
                <a:cs typeface="ＭＳ Ｐゴシック" charset="0"/>
              </a:rPr>
              <a:t>Exploiting 3D-Stacked Memory</a:t>
            </a:r>
          </a:p>
          <a:p>
            <a:pPr eaLnBrk="1" hangingPunct="1"/>
            <a:r>
              <a:rPr lang="en-US" dirty="0">
                <a:latin typeface="Tahoma" charset="0"/>
                <a:ea typeface="ＭＳ Ｐゴシック" charset="0"/>
                <a:cs typeface="ＭＳ Ｐゴシック" charset="0"/>
              </a:rPr>
              <a:t>How to Enable Adoption of Processing in Memory</a:t>
            </a:r>
          </a:p>
          <a:p>
            <a:pPr eaLnBrk="1" hangingPunct="1"/>
            <a:r>
              <a:rPr lang="en-US" dirty="0">
                <a:latin typeface="Tahoma" charset="0"/>
                <a:ea typeface="ＭＳ Ｐゴシック" charset="0"/>
                <a:cs typeface="ＭＳ Ｐゴシック" charset="0"/>
              </a:rPr>
              <a:t>Conclusion</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125</a:t>
            </a:fld>
            <a:endParaRPr lang="en-US" sz="1600">
              <a:solidFill>
                <a:srgbClr val="000000"/>
              </a:solidFill>
              <a:latin typeface="Garamond" charset="0"/>
            </a:endParaRPr>
          </a:p>
        </p:txBody>
      </p:sp>
    </p:spTree>
    <p:extLst>
      <p:ext uri="{BB962C8B-B14F-4D97-AF65-F5344CB8AC3E}">
        <p14:creationId xmlns:p14="http://schemas.microsoft.com/office/powerpoint/2010/main" val="93706662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t>1. Minimally changing memory chips</a:t>
            </a:r>
          </a:p>
          <a:p>
            <a:pPr algn="l"/>
            <a:r>
              <a:rPr lang="en-US" sz="3600" dirty="0">
                <a:solidFill>
                  <a:srgbClr val="0000FF"/>
                </a:solidFill>
              </a:rPr>
              <a:t>2. Exploiting 3D-stacked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9586420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Opportunity: 3D-Stacked </a:t>
            </a:r>
            <a:r>
              <a:rPr lang="en-US" dirty="0" err="1"/>
              <a:t>Logic+Memory</a:t>
            </a:r>
            <a:endParaRPr lang="en-US" dirty="0"/>
          </a:p>
        </p:txBody>
      </p:sp>
      <p:sp>
        <p:nvSpPr>
          <p:cNvPr id="3" name="Content Placeholder 2"/>
          <p:cNvSpPr>
            <a:spLocks noGrp="1"/>
          </p:cNvSpPr>
          <p:nvPr>
            <p:ph idx="1"/>
          </p:nvPr>
        </p:nvSpPr>
        <p:spPr>
          <a:xfrm>
            <a:off x="228600" y="1124744"/>
            <a:ext cx="8610600" cy="5123656"/>
          </a:xfrm>
        </p:spPr>
        <p:txBody>
          <a:bodyPr/>
          <a:lstStyle/>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127</a:t>
            </a:fld>
            <a:endParaRPr lang="en-US" altLang="en-US">
              <a:solidFill>
                <a:srgbClr val="000000"/>
              </a:solidFill>
            </a:endParaRPr>
          </a:p>
        </p:txBody>
      </p:sp>
      <p:pic>
        <p:nvPicPr>
          <p:cNvPr id="6" name="Picture 5"/>
          <p:cNvPicPr>
            <a:picLocks noChangeAspect="1"/>
          </p:cNvPicPr>
          <p:nvPr/>
        </p:nvPicPr>
        <p:blipFill>
          <a:blip r:embed="rId2"/>
          <a:stretch>
            <a:fillRect/>
          </a:stretch>
        </p:blipFill>
        <p:spPr>
          <a:xfrm>
            <a:off x="107504" y="1286520"/>
            <a:ext cx="7772400" cy="1422400"/>
          </a:xfrm>
          <a:prstGeom prst="rect">
            <a:avLst/>
          </a:prstGeom>
        </p:spPr>
      </p:pic>
      <p:pic>
        <p:nvPicPr>
          <p:cNvPr id="5"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640" y="3068960"/>
            <a:ext cx="5040560" cy="3619122"/>
          </a:xfrm>
          <a:prstGeom prst="rect">
            <a:avLst/>
          </a:prstGeom>
          <a:noFill/>
          <a:extLst>
            <a:ext uri="{909E8E84-426E-40dd-AFC4-6F175D3DCCD1}">
              <a14:hiddenFill xmlns="" xmlns:a14="http://schemas.microsoft.com/office/drawing/2010/main">
                <a:solidFill>
                  <a:srgbClr val="FFFFFF"/>
                </a:solidFill>
              </a14:hiddenFill>
            </a:ext>
          </a:extLst>
        </p:spPr>
      </p:pic>
      <p:sp>
        <p:nvSpPr>
          <p:cNvPr id="8" name="TextBox 7"/>
          <p:cNvSpPr txBox="1"/>
          <p:nvPr/>
        </p:nvSpPr>
        <p:spPr>
          <a:xfrm>
            <a:off x="6040851" y="4509120"/>
            <a:ext cx="795898" cy="369332"/>
          </a:xfrm>
          <a:prstGeom prst="rect">
            <a:avLst/>
          </a:prstGeom>
          <a:noFill/>
        </p:spPr>
        <p:txBody>
          <a:bodyPr wrap="none" rtlCol="0">
            <a:spAutoFit/>
          </a:bodyPr>
          <a:lstStyle/>
          <a:p>
            <a:r>
              <a:rPr lang="en-US" b="1" dirty="0">
                <a:solidFill>
                  <a:srgbClr val="4D5494"/>
                </a:solidFill>
              </a:rPr>
              <a:t>Logic</a:t>
            </a:r>
          </a:p>
        </p:txBody>
      </p:sp>
      <p:sp>
        <p:nvSpPr>
          <p:cNvPr id="9" name="TextBox 8"/>
          <p:cNvSpPr txBox="1"/>
          <p:nvPr/>
        </p:nvSpPr>
        <p:spPr>
          <a:xfrm>
            <a:off x="5968843" y="4005064"/>
            <a:ext cx="1123437" cy="369332"/>
          </a:xfrm>
          <a:prstGeom prst="rect">
            <a:avLst/>
          </a:prstGeom>
          <a:noFill/>
        </p:spPr>
        <p:txBody>
          <a:bodyPr wrap="none" rtlCol="0">
            <a:spAutoFit/>
          </a:bodyPr>
          <a:lstStyle/>
          <a:p>
            <a:r>
              <a:rPr lang="en-US" b="1" dirty="0">
                <a:solidFill>
                  <a:srgbClr val="E5B62F"/>
                </a:solidFill>
              </a:rPr>
              <a:t>Memory</a:t>
            </a:r>
          </a:p>
        </p:txBody>
      </p:sp>
      <p:sp>
        <p:nvSpPr>
          <p:cNvPr id="7" name="TextBox 6"/>
          <p:cNvSpPr txBox="1"/>
          <p:nvPr/>
        </p:nvSpPr>
        <p:spPr>
          <a:xfrm>
            <a:off x="5670854" y="5527630"/>
            <a:ext cx="3161058" cy="646331"/>
          </a:xfrm>
          <a:prstGeom prst="rect">
            <a:avLst/>
          </a:prstGeom>
          <a:noFill/>
        </p:spPr>
        <p:txBody>
          <a:bodyPr wrap="none" rtlCol="0">
            <a:spAutoFit/>
          </a:bodyPr>
          <a:lstStyle/>
          <a:p>
            <a:r>
              <a:rPr lang="en-US" dirty="0">
                <a:solidFill>
                  <a:srgbClr val="FF0000"/>
                </a:solidFill>
              </a:rPr>
              <a:t>Other “True 3D” technologies</a:t>
            </a:r>
          </a:p>
          <a:p>
            <a:r>
              <a:rPr lang="en-US" dirty="0">
                <a:solidFill>
                  <a:srgbClr val="FF0000"/>
                </a:solidFill>
              </a:rPr>
              <a:t>under development</a:t>
            </a:r>
          </a:p>
        </p:txBody>
      </p:sp>
    </p:spTree>
    <p:extLst>
      <p:ext uri="{BB962C8B-B14F-4D97-AF65-F5344CB8AC3E}">
        <p14:creationId xmlns:p14="http://schemas.microsoft.com/office/powerpoint/2010/main" val="133728925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7" grpId="0"/>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DRAM Landscape (circa 2015)</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128</a:t>
            </a:fld>
            <a:endParaRPr lang="en-US" altLang="en-US">
              <a:solidFill>
                <a:srgbClr val="000000"/>
              </a:solidFill>
            </a:endParaRPr>
          </a:p>
        </p:txBody>
      </p:sp>
      <p:pic>
        <p:nvPicPr>
          <p:cNvPr id="5" name="Picture 4"/>
          <p:cNvPicPr>
            <a:picLocks noChangeAspect="1"/>
          </p:cNvPicPr>
          <p:nvPr/>
        </p:nvPicPr>
        <p:blipFill>
          <a:blip r:embed="rId2"/>
          <a:stretch>
            <a:fillRect/>
          </a:stretch>
        </p:blipFill>
        <p:spPr>
          <a:xfrm>
            <a:off x="144016" y="1052736"/>
            <a:ext cx="8460432" cy="4703828"/>
          </a:xfrm>
          <a:prstGeom prst="rect">
            <a:avLst/>
          </a:prstGeom>
        </p:spPr>
      </p:pic>
      <p:sp>
        <p:nvSpPr>
          <p:cNvPr id="6" name="Rectangle 5"/>
          <p:cNvSpPr/>
          <p:nvPr/>
        </p:nvSpPr>
        <p:spPr>
          <a:xfrm>
            <a:off x="-72008" y="6011996"/>
            <a:ext cx="9468544" cy="369332"/>
          </a:xfrm>
          <a:prstGeom prst="rect">
            <a:avLst/>
          </a:prstGeom>
        </p:spPr>
        <p:txBody>
          <a:bodyPr wrap="square">
            <a:spAutoFit/>
          </a:bodyPr>
          <a:lstStyle/>
          <a:p>
            <a:pPr lvl="1"/>
            <a:r>
              <a:rPr lang="en-US" dirty="0">
                <a:solidFill>
                  <a:srgbClr val="000000"/>
                </a:solidFill>
              </a:rPr>
              <a:t>Kim+, “</a:t>
            </a:r>
            <a:r>
              <a:rPr lang="en-US" dirty="0">
                <a:solidFill>
                  <a:srgbClr val="0000FF"/>
                </a:solidFill>
              </a:rPr>
              <a:t>Ramulator: A Flexible and Extensible DRAM Simulator</a:t>
            </a:r>
            <a:r>
              <a:rPr lang="en-US" dirty="0">
                <a:solidFill>
                  <a:srgbClr val="000000"/>
                </a:solidFill>
              </a:rPr>
              <a:t>”, IEEE CAL 2015.</a:t>
            </a:r>
          </a:p>
        </p:txBody>
      </p:sp>
      <p:sp>
        <p:nvSpPr>
          <p:cNvPr id="7" name="Rectangle 6"/>
          <p:cNvSpPr/>
          <p:nvPr/>
        </p:nvSpPr>
        <p:spPr>
          <a:xfrm>
            <a:off x="323528" y="3284984"/>
            <a:ext cx="7992888" cy="64807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spTree>
    <p:extLst>
      <p:ext uri="{BB962C8B-B14F-4D97-AF65-F5344CB8AC3E}">
        <p14:creationId xmlns:p14="http://schemas.microsoft.com/office/powerpoint/2010/main" val="25660886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Key Questions in 3D-Stacked PIM</a:t>
            </a:r>
          </a:p>
        </p:txBody>
      </p:sp>
      <p:sp>
        <p:nvSpPr>
          <p:cNvPr id="3" name="Content Placeholder 2"/>
          <p:cNvSpPr>
            <a:spLocks noGrp="1"/>
          </p:cNvSpPr>
          <p:nvPr>
            <p:ph idx="1"/>
          </p:nvPr>
        </p:nvSpPr>
        <p:spPr>
          <a:xfrm>
            <a:off x="228600" y="1196752"/>
            <a:ext cx="8610600" cy="5051648"/>
          </a:xfrm>
        </p:spPr>
        <p:txBody>
          <a:bodyPr/>
          <a:lstStyle/>
          <a:p>
            <a:r>
              <a:rPr lang="en-US" dirty="0"/>
              <a:t>What are the performance and energy benefits of using         </a:t>
            </a:r>
            <a:r>
              <a:rPr lang="en-US" dirty="0">
                <a:solidFill>
                  <a:srgbClr val="0000FF"/>
                </a:solidFill>
              </a:rPr>
              <a:t>3D-stacked memory as a coarse-grained accelerator</a:t>
            </a:r>
            <a:r>
              <a:rPr lang="en-US" dirty="0"/>
              <a:t>?</a:t>
            </a:r>
          </a:p>
          <a:p>
            <a:pPr lvl="1"/>
            <a:r>
              <a:rPr lang="en-US" dirty="0"/>
              <a:t>By </a:t>
            </a:r>
            <a:r>
              <a:rPr lang="en-US" dirty="0">
                <a:solidFill>
                  <a:srgbClr val="FF0000"/>
                </a:solidFill>
              </a:rPr>
              <a:t>changing the entire system</a:t>
            </a:r>
            <a:endParaRPr lang="en-US" dirty="0"/>
          </a:p>
          <a:p>
            <a:pPr lvl="1"/>
            <a:r>
              <a:rPr lang="en-US" dirty="0"/>
              <a:t>By performing </a:t>
            </a:r>
            <a:r>
              <a:rPr lang="en-US" dirty="0">
                <a:solidFill>
                  <a:srgbClr val="FF0000"/>
                </a:solidFill>
              </a:rPr>
              <a:t>simple function offloading</a:t>
            </a:r>
          </a:p>
          <a:p>
            <a:pPr lvl="1"/>
            <a:endParaRPr lang="en-US" dirty="0"/>
          </a:p>
          <a:p>
            <a:pPr lvl="1"/>
            <a:endParaRPr lang="en-US" dirty="0"/>
          </a:p>
          <a:p>
            <a:r>
              <a:rPr lang="en-US" dirty="0"/>
              <a:t>What is the </a:t>
            </a:r>
            <a:r>
              <a:rPr lang="en-US" dirty="0">
                <a:solidFill>
                  <a:srgbClr val="0000FF"/>
                </a:solidFill>
              </a:rPr>
              <a:t>minimal processing-in-memory support </a:t>
            </a:r>
            <a:r>
              <a:rPr lang="en-US" dirty="0"/>
              <a:t>we can provide?</a:t>
            </a:r>
          </a:p>
          <a:p>
            <a:pPr lvl="1"/>
            <a:r>
              <a:rPr lang="en-US" dirty="0"/>
              <a:t>With </a:t>
            </a:r>
            <a:r>
              <a:rPr lang="en-US" dirty="0">
                <a:solidFill>
                  <a:srgbClr val="FF0000"/>
                </a:solidFill>
              </a:rPr>
              <a:t>minimal changes to system and programming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539552" y="1196752"/>
            <a:ext cx="8280920"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974BE913-4921-E84F-8D09-AF184056BA68}"/>
              </a:ext>
            </a:extLst>
          </p:cNvPr>
          <p:cNvSpPr/>
          <p:nvPr/>
        </p:nvSpPr>
        <p:spPr>
          <a:xfrm>
            <a:off x="899592" y="2069232"/>
            <a:ext cx="4032448" cy="351656"/>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2412593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4200" dirty="0"/>
              <a:t>Graph Processing</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130</a:t>
            </a:fld>
            <a:endParaRPr lang="en-US"/>
          </a:p>
        </p:txBody>
      </p:sp>
      <p:sp>
        <p:nvSpPr>
          <p:cNvPr id="5" name="내용 개체 틀 2"/>
          <p:cNvSpPr txBox="1">
            <a:spLocks/>
          </p:cNvSpPr>
          <p:nvPr/>
        </p:nvSpPr>
        <p:spPr bwMode="auto">
          <a:xfrm>
            <a:off x="228600" y="1124744"/>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a:buClr>
                <a:srgbClr val="CC9900"/>
              </a:buClr>
            </a:pPr>
            <a:r>
              <a:rPr lang="en-US" altLang="ko-KR" dirty="0">
                <a:solidFill>
                  <a:srgbClr val="000000"/>
                </a:solidFill>
              </a:rPr>
              <a:t>Large graphs are everywhere (circa 2015)</a:t>
            </a:r>
          </a:p>
          <a:p>
            <a:pPr>
              <a:buClr>
                <a:srgbClr val="CC9900"/>
              </a:buClr>
            </a:pPr>
            <a:endParaRPr lang="en-US" altLang="ko-KR" sz="1800" dirty="0">
              <a:solidFill>
                <a:srgbClr val="000000"/>
              </a:solidFill>
            </a:endParaRPr>
          </a:p>
          <a:p>
            <a:pPr>
              <a:buClr>
                <a:srgbClr val="CC9900"/>
              </a:buClr>
            </a:pPr>
            <a:endParaRPr lang="en-US" altLang="ko-KR" sz="1800" dirty="0">
              <a:solidFill>
                <a:srgbClr val="000000"/>
              </a:solidFill>
            </a:endParaRPr>
          </a:p>
          <a:p>
            <a:pPr>
              <a:buClr>
                <a:srgbClr val="CC9900"/>
              </a:buClr>
            </a:pPr>
            <a:endParaRPr lang="en-US" altLang="ko-KR" sz="1800" dirty="0">
              <a:solidFill>
                <a:srgbClr val="000000"/>
              </a:solidFill>
            </a:endParaRPr>
          </a:p>
          <a:p>
            <a:pPr>
              <a:buClr>
                <a:srgbClr val="CC9900"/>
              </a:buClr>
            </a:pPr>
            <a:endParaRPr lang="en-US" altLang="ko-KR" dirty="0">
              <a:solidFill>
                <a:srgbClr val="000000"/>
              </a:solidFill>
            </a:endParaRPr>
          </a:p>
          <a:p>
            <a:pPr>
              <a:buClr>
                <a:srgbClr val="CC9900"/>
              </a:buClr>
            </a:pPr>
            <a:endParaRPr lang="en-US" altLang="ko-KR" dirty="0">
              <a:solidFill>
                <a:srgbClr val="000000"/>
              </a:solidFill>
            </a:endParaRPr>
          </a:p>
          <a:p>
            <a:pPr marL="0" indent="0">
              <a:buClr>
                <a:srgbClr val="CC9900"/>
              </a:buClr>
              <a:buFont typeface="Wingdings" charset="0"/>
              <a:buNone/>
            </a:pPr>
            <a:endParaRPr lang="en-US" altLang="ko-KR" sz="2000" dirty="0">
              <a:solidFill>
                <a:srgbClr val="000000"/>
              </a:solidFill>
            </a:endParaRPr>
          </a:p>
          <a:p>
            <a:pPr>
              <a:buClr>
                <a:srgbClr val="CC9900"/>
              </a:buClr>
            </a:pPr>
            <a:r>
              <a:rPr lang="en-US" altLang="ko-KR" dirty="0">
                <a:solidFill>
                  <a:srgbClr val="000000"/>
                </a:solidFill>
              </a:rPr>
              <a:t>Scalable large-scale graph processing is challenging</a:t>
            </a:r>
            <a:endParaRPr lang="ko-KR" altLang="en-US" dirty="0">
              <a:solidFill>
                <a:srgbClr val="000000"/>
              </a:solidFill>
            </a:endParaRPr>
          </a:p>
        </p:txBody>
      </p:sp>
      <p:grpSp>
        <p:nvGrpSpPr>
          <p:cNvPr id="6" name="그룹 7"/>
          <p:cNvGrpSpPr/>
          <p:nvPr/>
        </p:nvGrpSpPr>
        <p:grpSpPr>
          <a:xfrm>
            <a:off x="832673" y="1777556"/>
            <a:ext cx="7716092" cy="1519994"/>
            <a:chOff x="832673" y="2141219"/>
            <a:chExt cx="7716092" cy="1519994"/>
          </a:xfrm>
        </p:grpSpPr>
        <p:sp>
          <p:nvSpPr>
            <p:cNvPr id="7" name="TextBox 3"/>
            <p:cNvSpPr txBox="1"/>
            <p:nvPr/>
          </p:nvSpPr>
          <p:spPr>
            <a:xfrm>
              <a:off x="832673" y="3014882"/>
              <a:ext cx="1764778"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solidFill>
                    <a:srgbClr val="000000"/>
                  </a:solidFill>
                </a:rPr>
                <a:t>36 Million </a:t>
              </a:r>
            </a:p>
            <a:p>
              <a:pPr algn="ctr"/>
              <a:r>
                <a:rPr lang="en-US" dirty="0">
                  <a:solidFill>
                    <a:srgbClr val="000000"/>
                  </a:solidFill>
                </a:rPr>
                <a:t>Wikipedia Pages</a:t>
              </a:r>
            </a:p>
          </p:txBody>
        </p:sp>
        <p:sp>
          <p:nvSpPr>
            <p:cNvPr id="8" name="TextBox 5"/>
            <p:cNvSpPr txBox="1"/>
            <p:nvPr/>
          </p:nvSpPr>
          <p:spPr>
            <a:xfrm>
              <a:off x="2842663" y="3014882"/>
              <a:ext cx="1702134"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solidFill>
                    <a:srgbClr val="000000"/>
                  </a:solidFill>
                </a:rPr>
                <a:t>1.4 Billion</a:t>
              </a:r>
            </a:p>
            <a:p>
              <a:pPr algn="ctr"/>
              <a:r>
                <a:rPr lang="en-US" dirty="0">
                  <a:solidFill>
                    <a:srgbClr val="000000"/>
                  </a:solidFill>
                </a:rPr>
                <a:t>Facebook Users</a:t>
              </a:r>
            </a:p>
          </p:txBody>
        </p:sp>
        <p:sp>
          <p:nvSpPr>
            <p:cNvPr id="9" name="TextBox 5"/>
            <p:cNvSpPr txBox="1"/>
            <p:nvPr/>
          </p:nvSpPr>
          <p:spPr>
            <a:xfrm>
              <a:off x="5023819" y="3014882"/>
              <a:ext cx="1420389"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solidFill>
                    <a:srgbClr val="000000"/>
                  </a:solidFill>
                </a:rPr>
                <a:t>300 Million</a:t>
              </a:r>
            </a:p>
            <a:p>
              <a:pPr algn="ctr"/>
              <a:r>
                <a:rPr lang="en-US" dirty="0">
                  <a:solidFill>
                    <a:srgbClr val="000000"/>
                  </a:solidFill>
                </a:rPr>
                <a:t>Twitter Users</a:t>
              </a:r>
            </a:p>
          </p:txBody>
        </p:sp>
        <p:pic>
          <p:nvPicPr>
            <p:cNvPr id="10" name="Picture 2" descr="http://www.bioteams.com/images/wikipedia_as_a.jpg"/>
            <p:cNvPicPr>
              <a:picLocks noChangeAspect="1" noChangeArrowheads="1"/>
            </p:cNvPicPr>
            <p:nvPr/>
          </p:nvPicPr>
          <p:blipFill>
            <a:blip r:embed="rId2" cstate="print"/>
            <a:srcRect/>
            <a:stretch>
              <a:fillRect/>
            </a:stretch>
          </p:blipFill>
          <p:spPr bwMode="auto">
            <a:xfrm>
              <a:off x="1221470" y="2141219"/>
              <a:ext cx="881698" cy="881700"/>
            </a:xfrm>
            <a:prstGeom prst="rect">
              <a:avLst/>
            </a:prstGeom>
            <a:noFill/>
          </p:spPr>
        </p:pic>
        <p:pic>
          <p:nvPicPr>
            <p:cNvPr id="11" name="Picture 8" descr="http://jchutchins.net/site/wp-content/uploads/2009/06/facebook-logo.jpg"/>
            <p:cNvPicPr>
              <a:picLocks noChangeAspect="1" noChangeArrowheads="1"/>
            </p:cNvPicPr>
            <p:nvPr/>
          </p:nvPicPr>
          <p:blipFill>
            <a:blip r:embed="rId3" cstate="print"/>
            <a:srcRect/>
            <a:stretch>
              <a:fillRect/>
            </a:stretch>
          </p:blipFill>
          <p:spPr bwMode="auto">
            <a:xfrm>
              <a:off x="2873087" y="2262268"/>
              <a:ext cx="1699935" cy="639600"/>
            </a:xfrm>
            <a:prstGeom prst="rect">
              <a:avLst/>
            </a:prstGeom>
            <a:noFill/>
          </p:spPr>
        </p:pic>
        <p:pic>
          <p:nvPicPr>
            <p:cNvPr id="12" name="Picture 10" descr="http://asset3.itsnicethat.com/system/files/062012/4fd07cea5c3e3c0d810000db/img_col_main/Twitternew.jpg?135457642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7104" t="20452" r="24614" b="18303"/>
            <a:stretch/>
          </p:blipFill>
          <p:spPr bwMode="auto">
            <a:xfrm>
              <a:off x="5311851" y="2226563"/>
              <a:ext cx="844326" cy="711010"/>
            </a:xfrm>
            <a:prstGeom prst="rect">
              <a:avLst/>
            </a:prstGeom>
            <a:noFill/>
            <a:extLst>
              <a:ext uri="{909E8E84-426E-40dd-AFC4-6F175D3DCCD1}">
                <a14:hiddenFill xmlns="" xmlns:a14="http://schemas.microsoft.com/office/drawing/2010/main">
                  <a:solidFill>
                    <a:srgbClr val="FFFFFF"/>
                  </a:solidFill>
                </a14:hiddenFill>
              </a:ext>
            </a:extLst>
          </p:spPr>
        </p:pic>
        <p:pic>
          <p:nvPicPr>
            <p:cNvPr id="13" name="Picture 12" descr="https://pbs.twimg.com/profile_images/1550954462/instagramIcon_400x40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52174" y="2193963"/>
              <a:ext cx="776210" cy="776210"/>
            </a:xfrm>
            <a:prstGeom prst="rect">
              <a:avLst/>
            </a:prstGeom>
            <a:noFill/>
            <a:extLst>
              <a:ext uri="{909E8E84-426E-40dd-AFC4-6F175D3DCCD1}">
                <a14:hiddenFill xmlns="" xmlns:a14="http://schemas.microsoft.com/office/drawing/2010/main">
                  <a:solidFill>
                    <a:srgbClr val="FFFFFF"/>
                  </a:solidFill>
                </a14:hiddenFill>
              </a:ext>
            </a:extLst>
          </p:spPr>
        </p:pic>
        <p:sp>
          <p:nvSpPr>
            <p:cNvPr id="14" name="TextBox 5"/>
            <p:cNvSpPr txBox="1"/>
            <p:nvPr/>
          </p:nvSpPr>
          <p:spPr>
            <a:xfrm>
              <a:off x="6731793" y="3014882"/>
              <a:ext cx="1816972"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solidFill>
                    <a:srgbClr val="000000"/>
                  </a:solidFill>
                </a:rPr>
                <a:t>30 Billion</a:t>
              </a:r>
            </a:p>
            <a:p>
              <a:pPr algn="ctr"/>
              <a:r>
                <a:rPr lang="en-US" dirty="0">
                  <a:solidFill>
                    <a:srgbClr val="000000"/>
                  </a:solidFill>
                </a:rPr>
                <a:t>Instagram Photos</a:t>
              </a:r>
            </a:p>
          </p:txBody>
        </p:sp>
      </p:grpSp>
      <p:graphicFrame>
        <p:nvGraphicFramePr>
          <p:cNvPr id="15" name="내용 개체 틀 5"/>
          <p:cNvGraphicFramePr>
            <a:graphicFrameLocks/>
          </p:cNvGraphicFramePr>
          <p:nvPr>
            <p:extLst/>
          </p:nvPr>
        </p:nvGraphicFramePr>
        <p:xfrm>
          <a:off x="832672" y="4149080"/>
          <a:ext cx="7854127" cy="2237361"/>
        </p:xfrm>
        <a:graphic>
          <a:graphicData uri="http://schemas.openxmlformats.org/drawingml/2006/chart">
            <c:chart xmlns:c="http://schemas.openxmlformats.org/drawingml/2006/chart" xmlns:r="http://schemas.openxmlformats.org/officeDocument/2006/relationships" r:id="rId6"/>
          </a:graphicData>
        </a:graphic>
      </p:graphicFrame>
      <p:cxnSp>
        <p:nvCxnSpPr>
          <p:cNvPr id="16" name="직선 화살표 연결선 6"/>
          <p:cNvCxnSpPr/>
          <p:nvPr/>
        </p:nvCxnSpPr>
        <p:spPr>
          <a:xfrm flipH="1">
            <a:off x="5148066" y="5219239"/>
            <a:ext cx="334151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798045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Bottlenecks in Graph Processing</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131</a:t>
            </a:fld>
            <a:endParaRPr lang="en-US" altLang="en-US">
              <a:solidFill>
                <a:srgbClr val="000000"/>
              </a:solidFill>
            </a:endParaRPr>
          </a:p>
        </p:txBody>
      </p:sp>
      <p:sp>
        <p:nvSpPr>
          <p:cNvPr id="43" name="직사각형 7"/>
          <p:cNvSpPr/>
          <p:nvPr/>
        </p:nvSpPr>
        <p:spPr>
          <a:xfrm>
            <a:off x="1032425" y="2060589"/>
            <a:ext cx="4129087" cy="39240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 name="내용 개체 틀 4"/>
          <p:cNvSpPr txBox="1">
            <a:spLocks/>
          </p:cNvSpPr>
          <p:nvPr/>
        </p:nvSpPr>
        <p:spPr>
          <a:xfrm>
            <a:off x="522348" y="1189524"/>
            <a:ext cx="7578044" cy="212365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10000"/>
              </a:lnSpc>
              <a:spcBef>
                <a:spcPts val="0"/>
              </a:spcBef>
              <a:buFont typeface="Arial" pitchFamily="34" charset="0"/>
              <a:buNone/>
              <a:defRPr/>
            </a:pPr>
            <a:r>
              <a:rPr lang="en-US" altLang="ko-KR" sz="2400" b="1" dirty="0">
                <a:solidFill>
                  <a:sysClr val="windowText" lastClr="000000"/>
                </a:solidFill>
                <a:latin typeface="Calibri"/>
                <a:ea typeface="나눔고딕"/>
              </a:rPr>
              <a:t>for</a:t>
            </a:r>
            <a:r>
              <a:rPr lang="en-US" altLang="ko-KR" sz="2400" dirty="0">
                <a:solidFill>
                  <a:sysClr val="windowText" lastClr="000000"/>
                </a:solidFill>
                <a:latin typeface="Calibri"/>
                <a:ea typeface="나눔고딕"/>
              </a:rPr>
              <a:t> (v: </a:t>
            </a:r>
            <a:r>
              <a:rPr lang="en-US" altLang="ko-KR" sz="2400" dirty="0" err="1">
                <a:solidFill>
                  <a:sysClr val="windowText" lastClr="000000"/>
                </a:solidFill>
                <a:latin typeface="Calibri"/>
                <a:ea typeface="나눔고딕"/>
              </a:rPr>
              <a:t>graph.vertices</a:t>
            </a:r>
            <a:r>
              <a:rPr lang="en-US" altLang="ko-KR" sz="2400" dirty="0">
                <a:solidFill>
                  <a:sysClr val="windowText" lastClr="000000"/>
                </a:solidFill>
                <a:latin typeface="Calibri"/>
                <a:ea typeface="나눔고딕"/>
              </a:rPr>
              <a:t>) {</a:t>
            </a:r>
          </a:p>
          <a:p>
            <a:pPr marL="0" indent="0">
              <a:lnSpc>
                <a:spcPct val="110000"/>
              </a:lnSpc>
              <a:spcBef>
                <a:spcPts val="0"/>
              </a:spcBef>
              <a:buFont typeface="Arial" pitchFamily="34" charset="0"/>
              <a:buNone/>
              <a:defRPr/>
            </a:pPr>
            <a:r>
              <a:rPr lang="en-US" altLang="ko-KR" sz="2400" b="1" dirty="0">
                <a:solidFill>
                  <a:sysClr val="windowText" lastClr="000000"/>
                </a:solidFill>
                <a:latin typeface="Calibri"/>
                <a:ea typeface="나눔고딕"/>
              </a:rPr>
              <a:t>    for</a:t>
            </a:r>
            <a:r>
              <a:rPr lang="en-US" altLang="ko-KR" sz="2400" dirty="0">
                <a:solidFill>
                  <a:sysClr val="windowText" lastClr="000000"/>
                </a:solidFill>
                <a:latin typeface="Calibri"/>
                <a:ea typeface="나눔고딕"/>
              </a:rPr>
              <a:t> (w: </a:t>
            </a:r>
            <a:r>
              <a:rPr lang="en-US" altLang="ko-KR" sz="2400" dirty="0" err="1">
                <a:solidFill>
                  <a:sysClr val="windowText" lastClr="000000"/>
                </a:solidFill>
                <a:latin typeface="Calibri"/>
                <a:ea typeface="나눔고딕"/>
              </a:rPr>
              <a:t>v.successors</a:t>
            </a:r>
            <a:r>
              <a:rPr lang="en-US" altLang="ko-KR" sz="2400" dirty="0">
                <a:solidFill>
                  <a:sysClr val="windowText" lastClr="000000"/>
                </a:solidFill>
                <a:latin typeface="Calibri"/>
                <a:ea typeface="나눔고딕"/>
              </a:rPr>
              <a:t>) {</a:t>
            </a:r>
          </a:p>
          <a:p>
            <a:pPr marL="0" indent="0">
              <a:lnSpc>
                <a:spcPct val="110000"/>
              </a:lnSpc>
              <a:spcBef>
                <a:spcPts val="0"/>
              </a:spcBef>
              <a:buFont typeface="Arial" pitchFamily="34" charset="0"/>
              <a:buNone/>
              <a:defRPr/>
            </a:pPr>
            <a:r>
              <a:rPr lang="en-US" altLang="ko-KR" sz="2400" dirty="0">
                <a:solidFill>
                  <a:sysClr val="windowText" lastClr="000000"/>
                </a:solidFill>
                <a:latin typeface="Calibri"/>
                <a:ea typeface="나눔고딕"/>
              </a:rPr>
              <a:t>        </a:t>
            </a:r>
            <a:r>
              <a:rPr lang="en-US" altLang="ko-KR" sz="2400" dirty="0" err="1">
                <a:solidFill>
                  <a:sysClr val="windowText" lastClr="000000"/>
                </a:solidFill>
                <a:latin typeface="Calibri"/>
                <a:ea typeface="나눔고딕"/>
              </a:rPr>
              <a:t>w.next_rank</a:t>
            </a:r>
            <a:r>
              <a:rPr lang="en-US" altLang="ko-KR" sz="2400" dirty="0">
                <a:solidFill>
                  <a:sysClr val="windowText" lastClr="000000"/>
                </a:solidFill>
                <a:latin typeface="Calibri"/>
                <a:ea typeface="나눔고딕"/>
              </a:rPr>
              <a:t> += weight * </a:t>
            </a:r>
            <a:r>
              <a:rPr lang="en-US" altLang="ko-KR" sz="2400" dirty="0" err="1">
                <a:solidFill>
                  <a:sysClr val="windowText" lastClr="000000"/>
                </a:solidFill>
                <a:latin typeface="Calibri"/>
                <a:ea typeface="나눔고딕"/>
              </a:rPr>
              <a:t>v.rank</a:t>
            </a:r>
            <a:r>
              <a:rPr lang="en-US" altLang="ko-KR" sz="2400" dirty="0">
                <a:solidFill>
                  <a:sysClr val="windowText" lastClr="000000"/>
                </a:solidFill>
                <a:latin typeface="Calibri"/>
                <a:ea typeface="나눔고딕"/>
              </a:rPr>
              <a:t>;</a:t>
            </a:r>
          </a:p>
          <a:p>
            <a:pPr marL="0" indent="0">
              <a:lnSpc>
                <a:spcPct val="110000"/>
              </a:lnSpc>
              <a:spcBef>
                <a:spcPts val="0"/>
              </a:spcBef>
              <a:buFont typeface="Arial" pitchFamily="34" charset="0"/>
              <a:buNone/>
              <a:defRPr/>
            </a:pPr>
            <a:r>
              <a:rPr lang="en-US" altLang="ko-KR" sz="2400" dirty="0">
                <a:solidFill>
                  <a:sysClr val="windowText" lastClr="000000"/>
                </a:solidFill>
                <a:latin typeface="Calibri"/>
                <a:ea typeface="나눔고딕"/>
              </a:rPr>
              <a:t>    }</a:t>
            </a:r>
          </a:p>
          <a:p>
            <a:pPr marL="0" indent="0">
              <a:lnSpc>
                <a:spcPct val="110000"/>
              </a:lnSpc>
              <a:spcBef>
                <a:spcPts val="0"/>
              </a:spcBef>
              <a:buFont typeface="Arial" pitchFamily="34" charset="0"/>
              <a:buNone/>
              <a:defRPr/>
            </a:pPr>
            <a:r>
              <a:rPr lang="en-US" altLang="ko-KR" sz="2400" dirty="0">
                <a:solidFill>
                  <a:sysClr val="windowText" lastClr="000000"/>
                </a:solidFill>
                <a:latin typeface="Calibri"/>
                <a:ea typeface="나눔고딕"/>
              </a:rPr>
              <a:t>}</a:t>
            </a:r>
          </a:p>
        </p:txBody>
      </p:sp>
      <p:grpSp>
        <p:nvGrpSpPr>
          <p:cNvPr id="45" name="그룹 78"/>
          <p:cNvGrpSpPr/>
          <p:nvPr/>
        </p:nvGrpSpPr>
        <p:grpSpPr>
          <a:xfrm>
            <a:off x="2127580" y="4487241"/>
            <a:ext cx="4196064" cy="1063334"/>
            <a:chOff x="1333905" y="4732035"/>
            <a:chExt cx="4196064" cy="1063334"/>
          </a:xfrm>
        </p:grpSpPr>
        <p:cxnSp>
          <p:nvCxnSpPr>
            <p:cNvPr id="46" name="구부러진 연결선 31"/>
            <p:cNvCxnSpPr>
              <a:stCxn id="63" idx="2"/>
              <a:endCxn id="53" idx="3"/>
            </p:cNvCxnSpPr>
            <p:nvPr/>
          </p:nvCxnSpPr>
          <p:spPr>
            <a:xfrm rot="5400000">
              <a:off x="2329181" y="3736759"/>
              <a:ext cx="948627" cy="2939179"/>
            </a:xfrm>
            <a:prstGeom prst="curvedConnector2">
              <a:avLst/>
            </a:prstGeom>
            <a:noFill/>
            <a:ln w="9525" cap="flat" cmpd="sng" algn="ctr">
              <a:solidFill>
                <a:sysClr val="windowText" lastClr="000000">
                  <a:shade val="95000"/>
                  <a:satMod val="105000"/>
                </a:sysClr>
              </a:solidFill>
              <a:prstDash val="solid"/>
              <a:tailEnd type="triangle"/>
            </a:ln>
            <a:effectLst/>
          </p:spPr>
        </p:cxnSp>
        <p:sp>
          <p:nvSpPr>
            <p:cNvPr id="47" name="TextBox 46"/>
            <p:cNvSpPr txBox="1"/>
            <p:nvPr/>
          </p:nvSpPr>
          <p:spPr>
            <a:xfrm>
              <a:off x="3463890" y="5333704"/>
              <a:ext cx="2066079" cy="461665"/>
            </a:xfrm>
            <a:prstGeom prst="rect">
              <a:avLst/>
            </a:prstGeom>
            <a:noFill/>
          </p:spPr>
          <p:txBody>
            <a:bodyPr wrap="none" rtlCol="0">
              <a:spAutoFit/>
            </a:bodyPr>
            <a:lstStyle/>
            <a:p>
              <a:pPr algn="ctr">
                <a:defRPr/>
              </a:pPr>
              <a:r>
                <a:rPr lang="en-US" altLang="ko-KR" sz="2400" kern="0" dirty="0">
                  <a:solidFill>
                    <a:sysClr val="windowText" lastClr="000000"/>
                  </a:solidFill>
                </a:rPr>
                <a:t>weight * </a:t>
              </a:r>
              <a:r>
                <a:rPr lang="en-US" altLang="ko-KR" sz="2400" kern="0" dirty="0" err="1">
                  <a:solidFill>
                    <a:sysClr val="windowText" lastClr="000000"/>
                  </a:solidFill>
                </a:rPr>
                <a:t>v.rank</a:t>
              </a:r>
              <a:endParaRPr lang="ko-KR" altLang="en-US" sz="2400" kern="0" dirty="0">
                <a:solidFill>
                  <a:sysClr val="windowText" lastClr="000000"/>
                </a:solidFill>
              </a:endParaRPr>
            </a:p>
          </p:txBody>
        </p:sp>
      </p:grpSp>
      <p:grpSp>
        <p:nvGrpSpPr>
          <p:cNvPr id="48" name="그룹 75"/>
          <p:cNvGrpSpPr/>
          <p:nvPr/>
        </p:nvGrpSpPr>
        <p:grpSpPr>
          <a:xfrm>
            <a:off x="1695531" y="3544246"/>
            <a:ext cx="432048" cy="2546995"/>
            <a:chOff x="901856" y="3789040"/>
            <a:chExt cx="432048" cy="2546995"/>
          </a:xfrm>
        </p:grpSpPr>
        <p:sp>
          <p:nvSpPr>
            <p:cNvPr id="49" name="직사각형 38"/>
            <p:cNvSpPr/>
            <p:nvPr/>
          </p:nvSpPr>
          <p:spPr>
            <a:xfrm>
              <a:off x="901856" y="4972285"/>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0" name="직사각형 39"/>
            <p:cNvSpPr/>
            <p:nvPr/>
          </p:nvSpPr>
          <p:spPr>
            <a:xfrm>
              <a:off x="901856" y="397447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1" name="직사각형 40"/>
            <p:cNvSpPr/>
            <p:nvPr/>
          </p:nvSpPr>
          <p:spPr>
            <a:xfrm>
              <a:off x="901856" y="599476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2" name="직사각형 22"/>
            <p:cNvSpPr/>
            <p:nvPr/>
          </p:nvSpPr>
          <p:spPr>
            <a:xfrm>
              <a:off x="901856" y="4331925"/>
              <a:ext cx="432048"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algn="ctr">
                <a:defRPr/>
              </a:pPr>
              <a:r>
                <a:rPr lang="en-US" altLang="ko-KR" sz="2400" kern="0" dirty="0">
                  <a:solidFill>
                    <a:sysClr val="windowText" lastClr="000000"/>
                  </a:solidFill>
                  <a:latin typeface="Calibri"/>
                  <a:ea typeface="나눔고딕"/>
                </a:rPr>
                <a:t>v</a:t>
              </a:r>
              <a:endParaRPr lang="ko-KR" altLang="en-US" sz="2400" kern="0" dirty="0">
                <a:solidFill>
                  <a:sysClr val="windowText" lastClr="000000"/>
                </a:solidFill>
                <a:latin typeface="Calibri"/>
                <a:ea typeface="나눔고딕"/>
              </a:endParaRPr>
            </a:p>
          </p:txBody>
        </p:sp>
        <p:sp>
          <p:nvSpPr>
            <p:cNvPr id="53" name="직사각형 25"/>
            <p:cNvSpPr/>
            <p:nvPr/>
          </p:nvSpPr>
          <p:spPr>
            <a:xfrm>
              <a:off x="901856" y="5480607"/>
              <a:ext cx="432048" cy="400110"/>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algn="ctr">
                <a:defRPr/>
              </a:pPr>
              <a:r>
                <a:rPr lang="en-US" altLang="ko-KR" sz="2400" kern="0" dirty="0">
                  <a:solidFill>
                    <a:sysClr val="windowText" lastClr="000000"/>
                  </a:solidFill>
                  <a:latin typeface="Calibri"/>
                  <a:ea typeface="나눔고딕"/>
                </a:rPr>
                <a:t>w</a:t>
              </a:r>
              <a:endParaRPr lang="ko-KR" altLang="en-US" sz="2400" kern="0" dirty="0">
                <a:solidFill>
                  <a:sysClr val="windowText" lastClr="000000"/>
                </a:solidFill>
                <a:latin typeface="Calibri"/>
                <a:ea typeface="나눔고딕"/>
              </a:endParaRPr>
            </a:p>
          </p:txBody>
        </p:sp>
        <p:sp>
          <p:nvSpPr>
            <p:cNvPr id="54" name="직사각형 21"/>
            <p:cNvSpPr/>
            <p:nvPr/>
          </p:nvSpPr>
          <p:spPr>
            <a:xfrm>
              <a:off x="901856" y="3789040"/>
              <a:ext cx="432048" cy="2546995"/>
            </a:xfrm>
            <a:prstGeom prst="rect">
              <a:avLst/>
            </a:prstGeom>
            <a:noFill/>
            <a:ln w="9525" cap="flat" cmpd="sng" algn="ctr">
              <a:solidFill>
                <a:sysClr val="windowText" lastClr="000000">
                  <a:shade val="95000"/>
                  <a:satMod val="105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cxnSp>
        <p:nvCxnSpPr>
          <p:cNvPr id="55" name="구부러진 연결선 41"/>
          <p:cNvCxnSpPr>
            <a:stCxn id="60" idx="3"/>
            <a:endCxn id="49" idx="3"/>
          </p:cNvCxnSpPr>
          <p:nvPr/>
        </p:nvCxnSpPr>
        <p:spPr>
          <a:xfrm rot="5400000">
            <a:off x="2967892" y="3646928"/>
            <a:ext cx="326256" cy="2006882"/>
          </a:xfrm>
          <a:prstGeom prst="curvedConnector2">
            <a:avLst/>
          </a:prstGeom>
          <a:noFill/>
          <a:ln w="9525" cap="flat" cmpd="sng" algn="ctr">
            <a:solidFill>
              <a:sysClr val="windowText" lastClr="000000">
                <a:shade val="95000"/>
                <a:satMod val="105000"/>
              </a:sysClr>
            </a:solidFill>
            <a:prstDash val="lgDash"/>
            <a:tailEnd type="triangle"/>
          </a:ln>
          <a:effectLst/>
        </p:spPr>
      </p:cxnSp>
      <p:cxnSp>
        <p:nvCxnSpPr>
          <p:cNvPr id="56" name="구부러진 연결선 51"/>
          <p:cNvCxnSpPr>
            <a:stCxn id="61" idx="3"/>
            <a:endCxn id="51" idx="3"/>
          </p:cNvCxnSpPr>
          <p:nvPr/>
        </p:nvCxnSpPr>
        <p:spPr>
          <a:xfrm rot="5400000">
            <a:off x="2609767" y="4005054"/>
            <a:ext cx="1348738" cy="2313113"/>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57" name="그룹 87"/>
          <p:cNvGrpSpPr/>
          <p:nvPr/>
        </p:nvGrpSpPr>
        <p:grpSpPr>
          <a:xfrm>
            <a:off x="2127579" y="4087131"/>
            <a:ext cx="3987336" cy="400110"/>
            <a:chOff x="2627783" y="4259917"/>
            <a:chExt cx="3987336" cy="400110"/>
          </a:xfrm>
        </p:grpSpPr>
        <p:cxnSp>
          <p:nvCxnSpPr>
            <p:cNvPr id="58" name="직선 화살표 연결선 29"/>
            <p:cNvCxnSpPr>
              <a:endCxn id="64" idx="1"/>
            </p:cNvCxnSpPr>
            <p:nvPr/>
          </p:nvCxnSpPr>
          <p:spPr>
            <a:xfrm>
              <a:off x="2627783" y="4459972"/>
              <a:ext cx="1683080" cy="0"/>
            </a:xfrm>
            <a:prstGeom prst="straightConnector1">
              <a:avLst/>
            </a:prstGeom>
            <a:noFill/>
            <a:ln w="9525" cap="flat" cmpd="sng" algn="ctr">
              <a:solidFill>
                <a:sysClr val="windowText" lastClr="000000">
                  <a:shade val="95000"/>
                  <a:satMod val="105000"/>
                </a:sysClr>
              </a:solidFill>
              <a:prstDash val="solid"/>
              <a:tailEnd type="triangle"/>
            </a:ln>
            <a:effectLst/>
          </p:spPr>
        </p:cxnSp>
        <p:grpSp>
          <p:nvGrpSpPr>
            <p:cNvPr id="59" name="그룹 76"/>
            <p:cNvGrpSpPr/>
            <p:nvPr/>
          </p:nvGrpSpPr>
          <p:grpSpPr>
            <a:xfrm>
              <a:off x="4310863" y="4259917"/>
              <a:ext cx="2304256" cy="400110"/>
              <a:chOff x="1693944" y="4331925"/>
              <a:chExt cx="2304256" cy="400110"/>
            </a:xfrm>
          </p:grpSpPr>
          <p:sp>
            <p:nvSpPr>
              <p:cNvPr id="60" name="직사각형 43"/>
              <p:cNvSpPr/>
              <p:nvPr/>
            </p:nvSpPr>
            <p:spPr>
              <a:xfrm rot="5400000">
                <a:off x="1817692"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61" name="직사각형 50"/>
              <p:cNvSpPr/>
              <p:nvPr/>
            </p:nvSpPr>
            <p:spPr>
              <a:xfrm rot="5400000">
                <a:off x="2123923"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62" name="직사각형 56"/>
              <p:cNvSpPr/>
              <p:nvPr/>
            </p:nvSpPr>
            <p:spPr>
              <a:xfrm rot="5400000">
                <a:off x="3454087"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63" name="직사각형 27"/>
              <p:cNvSpPr/>
              <p:nvPr/>
            </p:nvSpPr>
            <p:spPr>
              <a:xfrm>
                <a:off x="2590003" y="4331925"/>
                <a:ext cx="720080"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algn="ctr">
                  <a:defRPr/>
                </a:pPr>
                <a:r>
                  <a:rPr lang="en-US" altLang="ko-KR" sz="2400" kern="0" dirty="0">
                    <a:solidFill>
                      <a:sysClr val="windowText" lastClr="000000"/>
                    </a:solidFill>
                    <a:latin typeface="Calibri"/>
                    <a:ea typeface="나눔고딕"/>
                  </a:rPr>
                  <a:t>&amp;w</a:t>
                </a:r>
                <a:endParaRPr lang="ko-KR" altLang="en-US" sz="2400" kern="0" dirty="0">
                  <a:solidFill>
                    <a:sysClr val="windowText" lastClr="000000"/>
                  </a:solidFill>
                  <a:latin typeface="Calibri"/>
                  <a:ea typeface="나눔고딕"/>
                </a:endParaRPr>
              </a:p>
            </p:txBody>
          </p:sp>
          <p:sp>
            <p:nvSpPr>
              <p:cNvPr id="64" name="직사각형 26"/>
              <p:cNvSpPr/>
              <p:nvPr/>
            </p:nvSpPr>
            <p:spPr>
              <a:xfrm>
                <a:off x="1693944" y="4331925"/>
                <a:ext cx="2304256" cy="400110"/>
              </a:xfrm>
              <a:prstGeom prst="rect">
                <a:avLst/>
              </a:prstGeom>
              <a:noFill/>
              <a:ln w="9525" cap="flat" cmpd="sng" algn="ctr">
                <a:solidFill>
                  <a:sysClr val="windowText" lastClr="000000">
                    <a:shade val="95000"/>
                    <a:satMod val="105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cxnSp>
        <p:nvCxnSpPr>
          <p:cNvPr id="65" name="구부러진 연결선 57"/>
          <p:cNvCxnSpPr>
            <a:stCxn id="62" idx="1"/>
            <a:endCxn id="50" idx="3"/>
          </p:cNvCxnSpPr>
          <p:nvPr/>
        </p:nvCxnSpPr>
        <p:spPr>
          <a:xfrm rot="16200000" flipV="1">
            <a:off x="3813497" y="2129772"/>
            <a:ext cx="271443" cy="3643277"/>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66" name="그룹 93"/>
          <p:cNvGrpSpPr/>
          <p:nvPr/>
        </p:nvGrpSpPr>
        <p:grpSpPr>
          <a:xfrm>
            <a:off x="2775652" y="3101467"/>
            <a:ext cx="6382071" cy="2820517"/>
            <a:chOff x="3275856" y="3175530"/>
            <a:chExt cx="6382071" cy="2820517"/>
          </a:xfrm>
        </p:grpSpPr>
        <p:sp>
          <p:nvSpPr>
            <p:cNvPr id="67" name="타원 88"/>
            <p:cNvSpPr/>
            <p:nvPr/>
          </p:nvSpPr>
          <p:spPr>
            <a:xfrm>
              <a:off x="3275856" y="3618309"/>
              <a:ext cx="508484" cy="2377738"/>
            </a:xfrm>
            <a:prstGeom prst="ellipse">
              <a:avLst/>
            </a:prstGeom>
            <a:noFill/>
            <a:ln w="38100" cap="flat" cmpd="sng" algn="ctr">
              <a:solidFill>
                <a:srgbClr val="FF0000"/>
              </a:solidFill>
              <a:prstDash val="dash"/>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68" name="TextBox 67"/>
            <p:cNvSpPr txBox="1"/>
            <p:nvPr/>
          </p:nvSpPr>
          <p:spPr>
            <a:xfrm>
              <a:off x="3615287" y="3175530"/>
              <a:ext cx="6042640" cy="461665"/>
            </a:xfrm>
            <a:prstGeom prst="rect">
              <a:avLst/>
            </a:prstGeom>
            <a:noFill/>
          </p:spPr>
          <p:txBody>
            <a:bodyPr wrap="none" rtlCol="0">
              <a:spAutoFit/>
            </a:bodyPr>
            <a:lstStyle/>
            <a:p>
              <a:pPr>
                <a:defRPr/>
              </a:pPr>
              <a:r>
                <a:rPr lang="en-US" altLang="ko-KR" sz="2400" b="1" kern="0" dirty="0">
                  <a:solidFill>
                    <a:srgbClr val="0000FF"/>
                  </a:solidFill>
                </a:rPr>
                <a:t>1. Frequent random memory accesses</a:t>
              </a:r>
              <a:endParaRPr lang="ko-KR" altLang="en-US" sz="2400" b="1" kern="0" dirty="0">
                <a:solidFill>
                  <a:srgbClr val="0000FF"/>
                </a:solidFill>
              </a:endParaRPr>
            </a:p>
          </p:txBody>
        </p:sp>
      </p:grpSp>
      <p:grpSp>
        <p:nvGrpSpPr>
          <p:cNvPr id="69" name="그룹 94"/>
          <p:cNvGrpSpPr/>
          <p:nvPr/>
        </p:nvGrpSpPr>
        <p:grpSpPr>
          <a:xfrm>
            <a:off x="4067944" y="5046549"/>
            <a:ext cx="5091508" cy="1220380"/>
            <a:chOff x="4568148" y="5107165"/>
            <a:chExt cx="5091508" cy="1220380"/>
          </a:xfrm>
        </p:grpSpPr>
        <p:sp>
          <p:nvSpPr>
            <p:cNvPr id="70" name="타원 91"/>
            <p:cNvSpPr/>
            <p:nvPr/>
          </p:nvSpPr>
          <p:spPr>
            <a:xfrm>
              <a:off x="4601391" y="5107165"/>
              <a:ext cx="2378834" cy="573280"/>
            </a:xfrm>
            <a:prstGeom prst="ellipse">
              <a:avLst/>
            </a:prstGeom>
            <a:noFill/>
            <a:ln w="38100" cap="flat" cmpd="sng" algn="ctr">
              <a:solidFill>
                <a:srgbClr val="FF0000"/>
              </a:solidFill>
              <a:prstDash val="dash"/>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71" name="TextBox 70"/>
            <p:cNvSpPr txBox="1"/>
            <p:nvPr/>
          </p:nvSpPr>
          <p:spPr>
            <a:xfrm>
              <a:off x="4568148" y="5865880"/>
              <a:ext cx="5091508" cy="461665"/>
            </a:xfrm>
            <a:prstGeom prst="rect">
              <a:avLst/>
            </a:prstGeom>
            <a:noFill/>
          </p:spPr>
          <p:txBody>
            <a:bodyPr wrap="none" rtlCol="0">
              <a:spAutoFit/>
            </a:bodyPr>
            <a:lstStyle/>
            <a:p>
              <a:pPr>
                <a:defRPr/>
              </a:pPr>
              <a:r>
                <a:rPr lang="en-US" altLang="ko-KR" sz="2400" b="1" kern="0" dirty="0">
                  <a:solidFill>
                    <a:srgbClr val="0000FF"/>
                  </a:solidFill>
                </a:rPr>
                <a:t>2. Little amount of computation</a:t>
              </a:r>
              <a:endParaRPr lang="ko-KR" altLang="en-US" sz="2400" b="1" kern="0" dirty="0">
                <a:solidFill>
                  <a:srgbClr val="0000FF"/>
                </a:solidFill>
              </a:endParaRPr>
            </a:p>
          </p:txBody>
        </p:sp>
      </p:grpSp>
      <p:grpSp>
        <p:nvGrpSpPr>
          <p:cNvPr id="72" name="그룹 12"/>
          <p:cNvGrpSpPr/>
          <p:nvPr/>
        </p:nvGrpSpPr>
        <p:grpSpPr>
          <a:xfrm>
            <a:off x="102248" y="4537387"/>
            <a:ext cx="1593283" cy="1314561"/>
            <a:chOff x="314421" y="4694850"/>
            <a:chExt cx="1593283" cy="1314561"/>
          </a:xfrm>
        </p:grpSpPr>
        <p:grpSp>
          <p:nvGrpSpPr>
            <p:cNvPr id="73" name="그룹 5"/>
            <p:cNvGrpSpPr/>
            <p:nvPr/>
          </p:nvGrpSpPr>
          <p:grpSpPr>
            <a:xfrm>
              <a:off x="314421" y="4694850"/>
              <a:ext cx="1224137" cy="1314561"/>
              <a:chOff x="395536" y="3645024"/>
              <a:chExt cx="1326123" cy="1314561"/>
            </a:xfrm>
          </p:grpSpPr>
          <p:sp>
            <p:nvSpPr>
              <p:cNvPr id="77" name="직사각형 2"/>
              <p:cNvSpPr/>
              <p:nvPr/>
            </p:nvSpPr>
            <p:spPr>
              <a:xfrm>
                <a:off x="395536" y="3645024"/>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algn="ctr">
                  <a:defRPr/>
                </a:pPr>
                <a:r>
                  <a:rPr lang="en-US" altLang="ko-KR" sz="1600" kern="0" dirty="0" err="1">
                    <a:solidFill>
                      <a:sysClr val="windowText" lastClr="000000"/>
                    </a:solidFill>
                    <a:latin typeface="Calibri"/>
                    <a:ea typeface="나눔고딕"/>
                  </a:rPr>
                  <a:t>w.rank</a:t>
                </a:r>
                <a:endParaRPr lang="en-US" altLang="ko-KR" sz="1600" kern="0" dirty="0">
                  <a:solidFill>
                    <a:sysClr val="windowText" lastClr="000000"/>
                  </a:solidFill>
                  <a:latin typeface="Calibri"/>
                  <a:ea typeface="나눔고딕"/>
                </a:endParaRPr>
              </a:p>
            </p:txBody>
          </p:sp>
          <p:sp>
            <p:nvSpPr>
              <p:cNvPr id="78" name="직사각형 33"/>
              <p:cNvSpPr/>
              <p:nvPr/>
            </p:nvSpPr>
            <p:spPr>
              <a:xfrm>
                <a:off x="395536" y="3973151"/>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algn="ctr">
                  <a:defRPr/>
                </a:pPr>
                <a:r>
                  <a:rPr lang="en-US" altLang="ko-KR" sz="1600" kern="0">
                    <a:solidFill>
                      <a:sysClr val="windowText" lastClr="000000"/>
                    </a:solidFill>
                    <a:latin typeface="Calibri"/>
                    <a:ea typeface="나눔고딕"/>
                  </a:rPr>
                  <a:t>w.next_rank</a:t>
                </a:r>
                <a:endParaRPr lang="en-US" altLang="ko-KR" sz="1600" kern="0" dirty="0">
                  <a:solidFill>
                    <a:sysClr val="windowText" lastClr="000000"/>
                  </a:solidFill>
                  <a:latin typeface="Calibri"/>
                  <a:ea typeface="나눔고딕"/>
                </a:endParaRPr>
              </a:p>
            </p:txBody>
          </p:sp>
          <p:sp>
            <p:nvSpPr>
              <p:cNvPr id="79" name="직사각형 34"/>
              <p:cNvSpPr/>
              <p:nvPr/>
            </p:nvSpPr>
            <p:spPr>
              <a:xfrm>
                <a:off x="395536" y="429940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algn="ctr">
                  <a:defRPr/>
                </a:pPr>
                <a:r>
                  <a:rPr lang="en-US" altLang="ko-KR" sz="1600" kern="0" dirty="0" err="1">
                    <a:solidFill>
                      <a:sysClr val="windowText" lastClr="000000"/>
                    </a:solidFill>
                    <a:latin typeface="Calibri"/>
                    <a:ea typeface="나눔고딕"/>
                  </a:rPr>
                  <a:t>w.edges</a:t>
                </a:r>
                <a:endParaRPr lang="en-US" altLang="ko-KR" sz="1600" kern="0" dirty="0">
                  <a:solidFill>
                    <a:sysClr val="windowText" lastClr="000000"/>
                  </a:solidFill>
                  <a:latin typeface="Calibri"/>
                  <a:ea typeface="나눔고딕"/>
                </a:endParaRPr>
              </a:p>
            </p:txBody>
          </p:sp>
          <p:sp>
            <p:nvSpPr>
              <p:cNvPr id="80" name="직사각형 35"/>
              <p:cNvSpPr/>
              <p:nvPr/>
            </p:nvSpPr>
            <p:spPr>
              <a:xfrm>
                <a:off x="395536" y="463145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algn="ctr">
                  <a:defRPr/>
                </a:pPr>
                <a:r>
                  <a:rPr lang="en-US" altLang="ko-KR" sz="1600" kern="0">
                    <a:solidFill>
                      <a:sysClr val="windowText" lastClr="000000"/>
                    </a:solidFill>
                    <a:latin typeface="Calibri"/>
                    <a:ea typeface="나눔고딕"/>
                  </a:rPr>
                  <a:t>…</a:t>
                </a:r>
                <a:endParaRPr lang="en-US" altLang="ko-KR" sz="1600" kern="0" dirty="0">
                  <a:solidFill>
                    <a:sysClr val="windowText" lastClr="000000"/>
                  </a:solidFill>
                  <a:latin typeface="Calibri"/>
                  <a:ea typeface="나눔고딕"/>
                </a:endParaRPr>
              </a:p>
            </p:txBody>
          </p:sp>
        </p:grpSp>
        <p:grpSp>
          <p:nvGrpSpPr>
            <p:cNvPr id="74" name="그룹 11"/>
            <p:cNvGrpSpPr/>
            <p:nvPr/>
          </p:nvGrpSpPr>
          <p:grpSpPr>
            <a:xfrm>
              <a:off x="1538558" y="4694850"/>
              <a:ext cx="369146" cy="1314561"/>
              <a:chOff x="1538558" y="4694850"/>
              <a:chExt cx="369146" cy="1314561"/>
            </a:xfrm>
          </p:grpSpPr>
          <p:cxnSp>
            <p:nvCxnSpPr>
              <p:cNvPr id="75" name="직선 연결선 8"/>
              <p:cNvCxnSpPr/>
              <p:nvPr/>
            </p:nvCxnSpPr>
            <p:spPr>
              <a:xfrm flipH="1" flipV="1">
                <a:off x="1538558" y="4694850"/>
                <a:ext cx="369146" cy="698426"/>
              </a:xfrm>
              <a:prstGeom prst="line">
                <a:avLst/>
              </a:prstGeom>
              <a:noFill/>
              <a:ln w="9525" cap="flat" cmpd="sng" algn="ctr">
                <a:solidFill>
                  <a:srgbClr val="60BD68">
                    <a:shade val="95000"/>
                    <a:satMod val="105000"/>
                  </a:srgbClr>
                </a:solidFill>
                <a:prstDash val="dash"/>
              </a:ln>
              <a:effectLst/>
            </p:spPr>
          </p:cxnSp>
          <p:cxnSp>
            <p:nvCxnSpPr>
              <p:cNvPr id="76" name="직선 연결선 10"/>
              <p:cNvCxnSpPr/>
              <p:nvPr/>
            </p:nvCxnSpPr>
            <p:spPr>
              <a:xfrm flipV="1">
                <a:off x="1538558" y="5793386"/>
                <a:ext cx="369146" cy="216025"/>
              </a:xfrm>
              <a:prstGeom prst="line">
                <a:avLst/>
              </a:prstGeom>
              <a:noFill/>
              <a:ln w="9525" cap="flat" cmpd="sng" algn="ctr">
                <a:solidFill>
                  <a:srgbClr val="60BD68">
                    <a:shade val="95000"/>
                    <a:satMod val="105000"/>
                  </a:srgbClr>
                </a:solidFill>
                <a:prstDash val="dash"/>
              </a:ln>
              <a:effectLst/>
            </p:spPr>
          </p:cxnSp>
        </p:grpSp>
      </p:grpSp>
    </p:spTree>
    <p:extLst>
      <p:ext uri="{BB962C8B-B14F-4D97-AF65-F5344CB8AC3E}">
        <p14:creationId xmlns:p14="http://schemas.microsoft.com/office/powerpoint/2010/main" val="2693266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2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fade">
                                      <p:cBhvr>
                                        <p:cTn id="12" dur="200"/>
                                        <p:tgtEl>
                                          <p:spTgt spid="48"/>
                                        </p:tgtEl>
                                      </p:cBhvr>
                                    </p:animEffect>
                                  </p:childTnLst>
                                </p:cTn>
                              </p:par>
                            </p:childTnLst>
                          </p:cTn>
                        </p:par>
                        <p:par>
                          <p:cTn id="13" fill="hold">
                            <p:stCondLst>
                              <p:cond delay="200"/>
                            </p:stCondLst>
                            <p:childTnLst>
                              <p:par>
                                <p:cTn id="14" presetID="22" presetClass="entr" presetSubtype="2" fill="hold" nodeType="afterEffect">
                                  <p:stCondLst>
                                    <p:cond delay="0"/>
                                  </p:stCondLst>
                                  <p:childTnLst>
                                    <p:set>
                                      <p:cBhvr>
                                        <p:cTn id="15" dur="1" fill="hold">
                                          <p:stCondLst>
                                            <p:cond delay="0"/>
                                          </p:stCondLst>
                                        </p:cTn>
                                        <p:tgtEl>
                                          <p:spTgt spid="72"/>
                                        </p:tgtEl>
                                        <p:attrNameLst>
                                          <p:attrName>style.visibility</p:attrName>
                                        </p:attrNameLst>
                                      </p:cBhvr>
                                      <p:to>
                                        <p:strVal val="visible"/>
                                      </p:to>
                                    </p:set>
                                    <p:animEffect transition="in" filter="wipe(right)">
                                      <p:cBhvr>
                                        <p:cTn id="16" dur="500"/>
                                        <p:tgtEl>
                                          <p:spTgt spid="7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57"/>
                                        </p:tgtEl>
                                        <p:attrNameLst>
                                          <p:attrName>style.visibility</p:attrName>
                                        </p:attrNameLst>
                                      </p:cBhvr>
                                      <p:to>
                                        <p:strVal val="visible"/>
                                      </p:to>
                                    </p:set>
                                    <p:animEffect transition="in" filter="wipe(left)">
                                      <p:cBhvr>
                                        <p:cTn id="21" dur="500"/>
                                        <p:tgtEl>
                                          <p:spTgt spid="57"/>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55"/>
                                        </p:tgtEl>
                                        <p:attrNameLst>
                                          <p:attrName>style.visibility</p:attrName>
                                        </p:attrNameLst>
                                      </p:cBhvr>
                                      <p:to>
                                        <p:strVal val="visible"/>
                                      </p:to>
                                    </p:set>
                                    <p:animEffect transition="in" filter="wipe(up)">
                                      <p:cBhvr>
                                        <p:cTn id="26" dur="500"/>
                                        <p:tgtEl>
                                          <p:spTgt spid="55"/>
                                        </p:tgtEl>
                                      </p:cBhvr>
                                    </p:animEffect>
                                  </p:childTnLst>
                                </p:cTn>
                              </p:par>
                            </p:childTnLst>
                          </p:cTn>
                        </p:par>
                        <p:par>
                          <p:cTn id="27" fill="hold">
                            <p:stCondLst>
                              <p:cond delay="500"/>
                            </p:stCondLst>
                            <p:childTnLst>
                              <p:par>
                                <p:cTn id="28" presetID="22" presetClass="entr" presetSubtype="1" fill="hold" nodeType="afterEffect">
                                  <p:stCondLst>
                                    <p:cond delay="0"/>
                                  </p:stCondLst>
                                  <p:childTnLst>
                                    <p:set>
                                      <p:cBhvr>
                                        <p:cTn id="29" dur="1" fill="hold">
                                          <p:stCondLst>
                                            <p:cond delay="0"/>
                                          </p:stCondLst>
                                        </p:cTn>
                                        <p:tgtEl>
                                          <p:spTgt spid="56"/>
                                        </p:tgtEl>
                                        <p:attrNameLst>
                                          <p:attrName>style.visibility</p:attrName>
                                        </p:attrNameLst>
                                      </p:cBhvr>
                                      <p:to>
                                        <p:strVal val="visible"/>
                                      </p:to>
                                    </p:set>
                                    <p:animEffect transition="in" filter="wipe(up)">
                                      <p:cBhvr>
                                        <p:cTn id="30" dur="500"/>
                                        <p:tgtEl>
                                          <p:spTgt spid="56"/>
                                        </p:tgtEl>
                                      </p:cBhvr>
                                    </p:animEffect>
                                  </p:childTnLst>
                                </p:cTn>
                              </p:par>
                            </p:childTnLst>
                          </p:cTn>
                        </p:par>
                        <p:par>
                          <p:cTn id="31" fill="hold">
                            <p:stCondLst>
                              <p:cond delay="1000"/>
                            </p:stCondLst>
                            <p:childTnLst>
                              <p:par>
                                <p:cTn id="32" presetID="22" presetClass="entr" presetSubtype="1" fill="hold" nodeType="after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wipe(up)">
                                      <p:cBhvr>
                                        <p:cTn id="34" dur="500"/>
                                        <p:tgtEl>
                                          <p:spTgt spid="45"/>
                                        </p:tgtEl>
                                      </p:cBhvr>
                                    </p:animEffect>
                                  </p:childTnLst>
                                </p:cTn>
                              </p:par>
                            </p:childTnLst>
                          </p:cTn>
                        </p:par>
                        <p:par>
                          <p:cTn id="35" fill="hold">
                            <p:stCondLst>
                              <p:cond delay="1500"/>
                            </p:stCondLst>
                            <p:childTnLst>
                              <p:par>
                                <p:cTn id="36" presetID="22" presetClass="entr" presetSubtype="4" fill="hold" nodeType="afterEffect">
                                  <p:stCondLst>
                                    <p:cond delay="0"/>
                                  </p:stCondLst>
                                  <p:childTnLst>
                                    <p:set>
                                      <p:cBhvr>
                                        <p:cTn id="37" dur="1" fill="hold">
                                          <p:stCondLst>
                                            <p:cond delay="0"/>
                                          </p:stCondLst>
                                        </p:cTn>
                                        <p:tgtEl>
                                          <p:spTgt spid="65"/>
                                        </p:tgtEl>
                                        <p:attrNameLst>
                                          <p:attrName>style.visibility</p:attrName>
                                        </p:attrNameLst>
                                      </p:cBhvr>
                                      <p:to>
                                        <p:strVal val="visible"/>
                                      </p:to>
                                    </p:set>
                                    <p:animEffect transition="in" filter="wipe(down)">
                                      <p:cBhvr>
                                        <p:cTn id="38" dur="500"/>
                                        <p:tgtEl>
                                          <p:spTgt spid="65"/>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66"/>
                                        </p:tgtEl>
                                        <p:attrNameLst>
                                          <p:attrName>style.visibility</p:attrName>
                                        </p:attrNameLst>
                                      </p:cBhvr>
                                      <p:to>
                                        <p:strVal val="visible"/>
                                      </p:to>
                                    </p:set>
                                    <p:animEffect transition="in" filter="fade">
                                      <p:cBhvr>
                                        <p:cTn id="43" dur="200"/>
                                        <p:tgtEl>
                                          <p:spTgt spid="66"/>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69"/>
                                        </p:tgtEl>
                                        <p:attrNameLst>
                                          <p:attrName>style.visibility</p:attrName>
                                        </p:attrNameLst>
                                      </p:cBhvr>
                                      <p:to>
                                        <p:strVal val="visible"/>
                                      </p:to>
                                    </p:set>
                                    <p:animEffect transition="in" filter="fade">
                                      <p:cBhvr>
                                        <p:cTn id="48" dur="2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System for Graph Processing</a:t>
            </a: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r>
                    <a:rPr lang="en-US" altLang="ko-KR" sz="1600" kern="0" dirty="0">
                      <a:solidFill>
                        <a:sysClr val="windowText" lastClr="000000"/>
                      </a:solidFill>
                      <a:latin typeface="Calibri"/>
                      <a:ea typeface="나눔고딕"/>
                    </a:rPr>
                    <a:t>Crossbar Network</a:t>
                  </a:r>
                  <a:endParaRPr lang="ko-KR" altLang="en-US" sz="1600" kern="0" dirty="0">
                    <a:solidFill>
                      <a:sysClr val="windowText" lastClr="000000"/>
                    </a:solidFill>
                    <a:latin typeface="Calibri"/>
                    <a:ea typeface="나눔고딕"/>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algn="ctr">
                  <a:defRPr/>
                </a:pPr>
                <a:r>
                  <a:rPr lang="en-US" altLang="ko-KR" kern="0" dirty="0">
                    <a:solidFill>
                      <a:sysClr val="windowText" lastClr="000000"/>
                    </a:solidFill>
                    <a:latin typeface="Calibri"/>
                    <a:ea typeface="나눔고딕"/>
                  </a:rPr>
                  <a:t>DRAM Controller</a:t>
                </a:r>
                <a:endParaRPr lang="ko-KR" altLang="en-US" kern="0" dirty="0">
                  <a:solidFill>
                    <a:sysClr val="windowText" lastClr="000000"/>
                  </a:solidFill>
                  <a:latin typeface="Calibri"/>
                  <a:ea typeface="나눔고딕"/>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NI</a:t>
                </a:r>
                <a:endParaRPr lang="ko-KR" altLang="en-US" kern="0" dirty="0">
                  <a:solidFill>
                    <a:sysClr val="windowText" lastClr="000000"/>
                  </a:solidFill>
                  <a:latin typeface="Calibri"/>
                  <a:ea typeface="나눔고딕"/>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sz="2000" kern="0" dirty="0">
                  <a:solidFill>
                    <a:sysClr val="windowText" lastClr="000000"/>
                  </a:solidFill>
                  <a:latin typeface="Calibri"/>
                  <a:ea typeface="나눔고딕"/>
                </a:rPr>
                <a:t>In-Order Core</a:t>
              </a:r>
              <a:endParaRPr lang="ko-KR" altLang="en-US" sz="2000" kern="0" dirty="0">
                <a:solidFill>
                  <a:sysClr val="windowText" lastClr="000000"/>
                </a:solidFill>
                <a:latin typeface="Calibri"/>
                <a:ea typeface="나눔고딕"/>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Message Queue</a:t>
              </a:r>
              <a:endParaRPr lang="ko-KR" altLang="en-US" kern="0" dirty="0">
                <a:solidFill>
                  <a:sysClr val="windowText" lastClr="000000"/>
                </a:solidFill>
                <a:latin typeface="Calibri"/>
                <a:ea typeface="나눔고딕"/>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PF Buffer</a:t>
              </a:r>
              <a:endParaRPr lang="ko-KR" altLang="en-US" kern="0" dirty="0">
                <a:solidFill>
                  <a:sysClr val="windowText" lastClr="000000"/>
                </a:solidFill>
                <a:latin typeface="Calibri"/>
                <a:ea typeface="나눔고딕"/>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MTP</a:t>
              </a:r>
              <a:endParaRPr lang="ko-KR" altLang="en-US" kern="0" dirty="0">
                <a:solidFill>
                  <a:sysClr val="windowText" lastClr="000000"/>
                </a:solidFill>
                <a:latin typeface="Calibri"/>
                <a:ea typeface="나눔고딕"/>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LP</a:t>
              </a:r>
              <a:endParaRPr lang="ko-KR" altLang="en-US" kern="0" dirty="0">
                <a:solidFill>
                  <a:sysClr val="windowText" lastClr="000000"/>
                </a:solidFill>
                <a:latin typeface="Calibri"/>
                <a:ea typeface="나눔고딕"/>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r>
                <a:rPr lang="en-US" altLang="ko-KR" sz="2000" kern="0" dirty="0">
                  <a:solidFill>
                    <a:sysClr val="windowText" lastClr="000000"/>
                  </a:solidFill>
                  <a:latin typeface="Calibri"/>
                  <a:ea typeface="나눔고딕"/>
                </a:rPr>
                <a:t>Host Processor</a:t>
              </a:r>
              <a:endParaRPr lang="ko-KR" altLang="en-US" sz="2000" kern="0" dirty="0">
                <a:solidFill>
                  <a:sysClr val="windowText" lastClr="000000"/>
                </a:solidFill>
                <a:latin typeface="Calibri"/>
                <a:ea typeface="나눔고딕"/>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algn="ctr">
                <a:defRPr/>
              </a:pPr>
              <a:r>
                <a:rPr lang="en-US" altLang="ko-KR" kern="0" dirty="0">
                  <a:solidFill>
                    <a:sysClr val="windowText" lastClr="000000"/>
                  </a:solidFill>
                </a:rPr>
                <a:t>Memory-Mapped</a:t>
              </a:r>
            </a:p>
            <a:p>
              <a:pPr algn="ctr">
                <a:defRPr/>
              </a:pPr>
              <a:r>
                <a:rPr lang="en-US" altLang="ko-KR" kern="0" dirty="0">
                  <a:solidFill>
                    <a:sysClr val="windowText" lastClr="000000"/>
                  </a:solidFill>
                </a:rPr>
                <a:t>Accelerator Interface</a:t>
              </a:r>
            </a:p>
            <a:p>
              <a:pPr algn="ctr">
                <a:defRPr/>
              </a:pPr>
              <a:r>
                <a:rPr lang="en-US" altLang="ko-KR" sz="1400" kern="0" dirty="0">
                  <a:solidFill>
                    <a:sysClr val="windowText" lastClr="000000"/>
                  </a:solidFill>
                </a:rPr>
                <a:t>(</a:t>
              </a:r>
              <a:r>
                <a:rPr lang="en-US" altLang="ko-KR" sz="1400" kern="0" dirty="0" err="1">
                  <a:solidFill>
                    <a:sysClr val="windowText" lastClr="000000"/>
                  </a:solidFill>
                </a:rPr>
                <a:t>Noncacheable</a:t>
              </a:r>
              <a:r>
                <a:rPr lang="en-US" altLang="ko-KR" sz="1400" kern="0" dirty="0">
                  <a:solidFill>
                    <a:sysClr val="windowText" lastClr="000000"/>
                  </a:solidFill>
                </a:rPr>
                <a:t>, Physically Addressed)</a:t>
              </a:r>
              <a:endParaRPr lang="ko-KR" altLang="en-US" sz="1400" kern="0" dirty="0">
                <a:solidFill>
                  <a:sysClr val="windowText" lastClr="000000"/>
                </a:solidFill>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3" name="TextBox 2"/>
          <p:cNvSpPr txBox="1"/>
          <p:nvPr/>
        </p:nvSpPr>
        <p:spPr>
          <a:xfrm>
            <a:off x="775334" y="980728"/>
            <a:ext cx="7469074" cy="369332"/>
          </a:xfrm>
          <a:prstGeom prst="rect">
            <a:avLst/>
          </a:prstGeom>
          <a:noFill/>
        </p:spPr>
        <p:txBody>
          <a:bodyPr wrap="none" rtlCol="0">
            <a:spAutoFit/>
          </a:bodyPr>
          <a:lstStyle/>
          <a:p>
            <a:r>
              <a:rPr lang="en-US" dirty="0">
                <a:solidFill>
                  <a:srgbClr val="0000FF"/>
                </a:solidFill>
              </a:rPr>
              <a:t>Interconnected set of 3D-stacked </a:t>
            </a:r>
            <a:r>
              <a:rPr lang="en-US" dirty="0" err="1">
                <a:solidFill>
                  <a:srgbClr val="0000FF"/>
                </a:solidFill>
              </a:rPr>
              <a:t>memory+logic</a:t>
            </a:r>
            <a:r>
              <a:rPr lang="en-US" dirty="0">
                <a:solidFill>
                  <a:srgbClr val="0000FF"/>
                </a:solidFill>
              </a:rPr>
              <a:t> chips with simple cores</a:t>
            </a:r>
          </a:p>
        </p:txBody>
      </p:sp>
      <p:sp>
        <p:nvSpPr>
          <p:cNvPr id="5" name="TextBox 4"/>
          <p:cNvSpPr txBox="1"/>
          <p:nvPr/>
        </p:nvSpPr>
        <p:spPr>
          <a:xfrm>
            <a:off x="5868144" y="2204864"/>
            <a:ext cx="795898" cy="369332"/>
          </a:xfrm>
          <a:prstGeom prst="rect">
            <a:avLst/>
          </a:prstGeom>
          <a:noFill/>
        </p:spPr>
        <p:txBody>
          <a:bodyPr wrap="none" rtlCol="0">
            <a:spAutoFit/>
          </a:bodyPr>
          <a:lstStyle/>
          <a:p>
            <a:r>
              <a:rPr lang="en-US" b="1" dirty="0">
                <a:solidFill>
                  <a:srgbClr val="4D5494"/>
                </a:solidFill>
              </a:rPr>
              <a:t>Logic</a:t>
            </a:r>
          </a:p>
        </p:txBody>
      </p:sp>
      <p:sp>
        <p:nvSpPr>
          <p:cNvPr id="511" name="TextBox 510"/>
          <p:cNvSpPr txBox="1"/>
          <p:nvPr/>
        </p:nvSpPr>
        <p:spPr>
          <a:xfrm>
            <a:off x="5796136" y="1700808"/>
            <a:ext cx="1123437" cy="369332"/>
          </a:xfrm>
          <a:prstGeom prst="rect">
            <a:avLst/>
          </a:prstGeom>
          <a:noFill/>
        </p:spPr>
        <p:txBody>
          <a:bodyPr wrap="none" rtlCol="0">
            <a:spAutoFit/>
          </a:bodyPr>
          <a:lstStyle/>
          <a:p>
            <a:r>
              <a:rPr lang="en-US" b="1" dirty="0">
                <a:solidFill>
                  <a:srgbClr val="E5B62F"/>
                </a:solidFill>
              </a:rPr>
              <a:t>Memory</a:t>
            </a:r>
          </a:p>
        </p:txBody>
      </p:sp>
      <p:sp>
        <p:nvSpPr>
          <p:cNvPr id="513" name="TextBox 512"/>
          <p:cNvSpPr txBox="1"/>
          <p:nvPr/>
        </p:nvSpPr>
        <p:spPr>
          <a:xfrm>
            <a:off x="1224136" y="6453336"/>
            <a:ext cx="7740352" cy="307777"/>
          </a:xfrm>
          <a:prstGeom prst="rect">
            <a:avLst/>
          </a:prstGeom>
          <a:noFill/>
        </p:spPr>
        <p:txBody>
          <a:bodyPr wrap="square" rtlCol="0">
            <a:spAutoFit/>
          </a:bodyPr>
          <a:lstStyle/>
          <a:p>
            <a:r>
              <a:rPr lang="en-US" sz="1400" dirty="0">
                <a:solidFill>
                  <a:srgbClr val="000000"/>
                </a:solidFill>
              </a:rPr>
              <a:t>Ahn+, “</a:t>
            </a:r>
            <a:r>
              <a:rPr lang="en-US" sz="1400" dirty="0">
                <a:solidFill>
                  <a:srgbClr val="0000FF"/>
                </a:solidFill>
              </a:rPr>
              <a:t>A Scalable Processing-in-Memory Accelerator for Parallel Graph Processing</a:t>
            </a:r>
            <a:r>
              <a:rPr lang="en-US" sz="1400" dirty="0">
                <a:solidFill>
                  <a:srgbClr val="000000"/>
                </a:solidFill>
              </a:rPr>
              <a:t>” ISCA 2015.</a:t>
            </a:r>
          </a:p>
        </p:txBody>
      </p:sp>
    </p:spTree>
    <p:extLst>
      <p:ext uri="{BB962C8B-B14F-4D97-AF65-F5344CB8AC3E}">
        <p14:creationId xmlns:p14="http://schemas.microsoft.com/office/powerpoint/2010/main" val="1824525339"/>
      </p:ext>
    </p:extLst>
  </p:cSld>
  <p:clrMapOvr>
    <a:masterClrMapping/>
  </p:clrMapOvr>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r>
              <a:rPr lang="en-US" b="1" dirty="0">
                <a:solidFill>
                  <a:srgbClr val="4D5494"/>
                </a:solidFill>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r>
              <a:rPr lang="en-US" b="1" dirty="0">
                <a:solidFill>
                  <a:srgbClr val="E5B62F"/>
                </a:solidFill>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133</a:t>
            </a:fld>
            <a:endParaRPr lang="en-US" altLang="en-US">
              <a:solidFill>
                <a:srgbClr val="000000"/>
              </a:solidFill>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r>
                    <a:rPr lang="en-US" altLang="ko-KR" sz="1600" kern="0" dirty="0">
                      <a:solidFill>
                        <a:sysClr val="windowText" lastClr="000000"/>
                      </a:solidFill>
                      <a:latin typeface="Calibri"/>
                      <a:ea typeface="나눔고딕"/>
                    </a:rPr>
                    <a:t>Crossbar Network</a:t>
                  </a:r>
                  <a:endParaRPr lang="ko-KR" altLang="en-US" sz="1600" kern="0" dirty="0">
                    <a:solidFill>
                      <a:sysClr val="windowText" lastClr="000000"/>
                    </a:solidFill>
                    <a:latin typeface="Calibri"/>
                    <a:ea typeface="나눔고딕"/>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algn="ctr">
                  <a:defRPr/>
                </a:pPr>
                <a:r>
                  <a:rPr lang="en-US" altLang="ko-KR" kern="0" dirty="0">
                    <a:solidFill>
                      <a:sysClr val="windowText" lastClr="000000"/>
                    </a:solidFill>
                    <a:latin typeface="Calibri"/>
                    <a:ea typeface="나눔고딕"/>
                  </a:rPr>
                  <a:t>DRAM Controller</a:t>
                </a:r>
                <a:endParaRPr lang="ko-KR" altLang="en-US" kern="0" dirty="0">
                  <a:solidFill>
                    <a:sysClr val="windowText" lastClr="000000"/>
                  </a:solidFill>
                  <a:latin typeface="Calibri"/>
                  <a:ea typeface="나눔고딕"/>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NI</a:t>
                </a:r>
                <a:endParaRPr lang="ko-KR" altLang="en-US" kern="0" dirty="0">
                  <a:solidFill>
                    <a:sysClr val="windowText" lastClr="000000"/>
                  </a:solidFill>
                  <a:latin typeface="Calibri"/>
                  <a:ea typeface="나눔고딕"/>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sz="2000" kern="0" dirty="0">
                  <a:solidFill>
                    <a:sysClr val="windowText" lastClr="000000"/>
                  </a:solidFill>
                  <a:latin typeface="Calibri"/>
                  <a:ea typeface="나눔고딕"/>
                </a:rPr>
                <a:t>In-Order Core</a:t>
              </a:r>
              <a:endParaRPr lang="ko-KR" altLang="en-US" sz="2000" kern="0" dirty="0">
                <a:solidFill>
                  <a:sysClr val="windowText" lastClr="000000"/>
                </a:solidFill>
                <a:latin typeface="Calibri"/>
                <a:ea typeface="나눔고딕"/>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Message Queue</a:t>
              </a:r>
              <a:endParaRPr lang="ko-KR" altLang="en-US" kern="0" dirty="0">
                <a:solidFill>
                  <a:sysClr val="windowText" lastClr="000000"/>
                </a:solidFill>
                <a:latin typeface="Calibri"/>
                <a:ea typeface="나눔고딕"/>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PF Buffer</a:t>
              </a:r>
              <a:endParaRPr lang="ko-KR" altLang="en-US" kern="0" dirty="0">
                <a:solidFill>
                  <a:sysClr val="windowText" lastClr="000000"/>
                </a:solidFill>
                <a:latin typeface="Calibri"/>
                <a:ea typeface="나눔고딕"/>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MTP</a:t>
              </a:r>
              <a:endParaRPr lang="ko-KR" altLang="en-US" kern="0" dirty="0">
                <a:solidFill>
                  <a:sysClr val="windowText" lastClr="000000"/>
                </a:solidFill>
                <a:latin typeface="Calibri"/>
                <a:ea typeface="나눔고딕"/>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LP</a:t>
              </a:r>
              <a:endParaRPr lang="ko-KR" altLang="en-US" kern="0" dirty="0">
                <a:solidFill>
                  <a:sysClr val="windowText" lastClr="000000"/>
                </a:solidFill>
                <a:latin typeface="Calibri"/>
                <a:ea typeface="나눔고딕"/>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r>
                <a:rPr lang="en-US" altLang="ko-KR" sz="2000" kern="0" dirty="0">
                  <a:solidFill>
                    <a:sysClr val="windowText" lastClr="000000"/>
                  </a:solidFill>
                  <a:latin typeface="Calibri"/>
                  <a:ea typeface="나눔고딕"/>
                </a:rPr>
                <a:t>Host Processor</a:t>
              </a:r>
              <a:endParaRPr lang="ko-KR" altLang="en-US" sz="2000" kern="0" dirty="0">
                <a:solidFill>
                  <a:sysClr val="windowText" lastClr="000000"/>
                </a:solidFill>
                <a:latin typeface="Calibri"/>
                <a:ea typeface="나눔고딕"/>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algn="ctr">
                <a:defRPr/>
              </a:pPr>
              <a:r>
                <a:rPr lang="en-US" altLang="ko-KR" kern="0" dirty="0">
                  <a:solidFill>
                    <a:sysClr val="windowText" lastClr="000000"/>
                  </a:solidFill>
                </a:rPr>
                <a:t>Memory-Mapped</a:t>
              </a:r>
            </a:p>
            <a:p>
              <a:pPr algn="ctr">
                <a:defRPr/>
              </a:pPr>
              <a:r>
                <a:rPr lang="en-US" altLang="ko-KR" kern="0" dirty="0">
                  <a:solidFill>
                    <a:sysClr val="windowText" lastClr="000000"/>
                  </a:solidFill>
                </a:rPr>
                <a:t>Accelerator Interface</a:t>
              </a:r>
            </a:p>
            <a:p>
              <a:pPr algn="ctr">
                <a:defRPr/>
              </a:pPr>
              <a:r>
                <a:rPr lang="en-US" altLang="ko-KR" sz="1400" kern="0" dirty="0">
                  <a:solidFill>
                    <a:sysClr val="windowText" lastClr="000000"/>
                  </a:solidFill>
                </a:rPr>
                <a:t>(</a:t>
              </a:r>
              <a:r>
                <a:rPr lang="en-US" altLang="ko-KR" sz="1400" kern="0" dirty="0" err="1">
                  <a:solidFill>
                    <a:sysClr val="windowText" lastClr="000000"/>
                  </a:solidFill>
                </a:rPr>
                <a:t>Noncacheable</a:t>
              </a:r>
              <a:r>
                <a:rPr lang="en-US" altLang="ko-KR" sz="1400" kern="0" dirty="0">
                  <a:solidFill>
                    <a:sysClr val="windowText" lastClr="000000"/>
                  </a:solidFill>
                </a:rPr>
                <a:t>, Physically Addressed)</a:t>
              </a:r>
              <a:endParaRPr lang="ko-KR" altLang="en-US" sz="1400" kern="0" dirty="0">
                <a:solidFill>
                  <a:sysClr val="windowText" lastClr="000000"/>
                </a:solidFill>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56"/>
          <p:cNvSpPr/>
          <p:nvPr/>
        </p:nvSpPr>
        <p:spPr>
          <a:xfrm>
            <a:off x="0" y="5983200"/>
            <a:ext cx="9144000" cy="8748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6" name="직사각형 257"/>
          <p:cNvSpPr/>
          <p:nvPr/>
        </p:nvSpPr>
        <p:spPr>
          <a:xfrm>
            <a:off x="0" y="5398571"/>
            <a:ext cx="6022172" cy="583147"/>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7" name="직사각형 259"/>
          <p:cNvSpPr/>
          <p:nvPr/>
        </p:nvSpPr>
        <p:spPr>
          <a:xfrm>
            <a:off x="8312935" y="5400000"/>
            <a:ext cx="831065" cy="582896"/>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8" name="직사각형 2"/>
          <p:cNvSpPr/>
          <p:nvPr/>
        </p:nvSpPr>
        <p:spPr>
          <a:xfrm>
            <a:off x="0" y="-1"/>
            <a:ext cx="9144000" cy="5400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9" name="모서리가 둥근 직사각형 10"/>
          <p:cNvSpPr/>
          <p:nvPr/>
        </p:nvSpPr>
        <p:spPr>
          <a:xfrm>
            <a:off x="5461339" y="4067108"/>
            <a:ext cx="3403838" cy="1095472"/>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2400" kern="0" dirty="0">
                <a:solidFill>
                  <a:sysClr val="windowText" lastClr="000000"/>
                </a:solidFill>
                <a:latin typeface="Calibri"/>
                <a:ea typeface="나눔고딕"/>
              </a:rPr>
              <a:t>Communications via</a:t>
            </a:r>
            <a:br>
              <a:rPr lang="en-US" altLang="ko-KR" sz="2400" kern="0" dirty="0">
                <a:solidFill>
                  <a:sysClr val="windowText" lastClr="000000"/>
                </a:solidFill>
                <a:latin typeface="Calibri"/>
                <a:ea typeface="나눔고딕"/>
              </a:rPr>
            </a:br>
            <a:r>
              <a:rPr lang="en-US" altLang="ko-KR" sz="2400" kern="0" dirty="0">
                <a:solidFill>
                  <a:sysClr val="windowText" lastClr="000000"/>
                </a:solidFill>
                <a:latin typeface="Calibri"/>
                <a:ea typeface="나눔고딕"/>
              </a:rPr>
              <a:t>Remote Function Calls</a:t>
            </a:r>
            <a:endParaRPr lang="ko-KR" altLang="en-US" sz="2400" kern="0" dirty="0">
              <a:solidFill>
                <a:sysClr val="windowText" lastClr="000000"/>
              </a:solidFill>
              <a:latin typeface="Calibri"/>
              <a:ea typeface="나눔고딕"/>
            </a:endParaRPr>
          </a:p>
        </p:txBody>
      </p:sp>
    </p:spTree>
    <p:extLst>
      <p:ext uri="{BB962C8B-B14F-4D97-AF65-F5344CB8AC3E}">
        <p14:creationId xmlns:p14="http://schemas.microsoft.com/office/powerpoint/2010/main" val="878377060"/>
      </p:ext>
    </p:extLst>
  </p:cSld>
  <p:clrMapOvr>
    <a:masterClrMapping/>
  </p:clrMapOvr>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r>
              <a:rPr lang="en-US" b="1" dirty="0">
                <a:solidFill>
                  <a:srgbClr val="4D5494"/>
                </a:solidFill>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r>
              <a:rPr lang="en-US" b="1" dirty="0">
                <a:solidFill>
                  <a:srgbClr val="E5B62F"/>
                </a:solidFill>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134</a:t>
            </a:fld>
            <a:endParaRPr lang="en-US" altLang="en-US">
              <a:solidFill>
                <a:srgbClr val="000000"/>
              </a:solidFill>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r>
                    <a:rPr lang="en-US" altLang="ko-KR" sz="1600" kern="0" dirty="0">
                      <a:solidFill>
                        <a:sysClr val="windowText" lastClr="000000"/>
                      </a:solidFill>
                      <a:latin typeface="Calibri"/>
                      <a:ea typeface="나눔고딕"/>
                    </a:rPr>
                    <a:t>Crossbar Network</a:t>
                  </a:r>
                  <a:endParaRPr lang="ko-KR" altLang="en-US" sz="1600" kern="0" dirty="0">
                    <a:solidFill>
                      <a:sysClr val="windowText" lastClr="000000"/>
                    </a:solidFill>
                    <a:latin typeface="Calibri"/>
                    <a:ea typeface="나눔고딕"/>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algn="ctr">
                  <a:defRPr/>
                </a:pPr>
                <a:r>
                  <a:rPr lang="en-US" altLang="ko-KR" kern="0" dirty="0">
                    <a:solidFill>
                      <a:sysClr val="windowText" lastClr="000000"/>
                    </a:solidFill>
                    <a:latin typeface="Calibri"/>
                    <a:ea typeface="나눔고딕"/>
                  </a:rPr>
                  <a:t>DRAM Controller</a:t>
                </a:r>
                <a:endParaRPr lang="ko-KR" altLang="en-US" kern="0" dirty="0">
                  <a:solidFill>
                    <a:sysClr val="windowText" lastClr="000000"/>
                  </a:solidFill>
                  <a:latin typeface="Calibri"/>
                  <a:ea typeface="나눔고딕"/>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NI</a:t>
                </a:r>
                <a:endParaRPr lang="ko-KR" altLang="en-US" kern="0" dirty="0">
                  <a:solidFill>
                    <a:sysClr val="windowText" lastClr="000000"/>
                  </a:solidFill>
                  <a:latin typeface="Calibri"/>
                  <a:ea typeface="나눔고딕"/>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sz="2000" kern="0" dirty="0">
                  <a:solidFill>
                    <a:sysClr val="windowText" lastClr="000000"/>
                  </a:solidFill>
                  <a:latin typeface="Calibri"/>
                  <a:ea typeface="나눔고딕"/>
                </a:rPr>
                <a:t>In-Order Core</a:t>
              </a:r>
              <a:endParaRPr lang="ko-KR" altLang="en-US" sz="2000" kern="0" dirty="0">
                <a:solidFill>
                  <a:sysClr val="windowText" lastClr="000000"/>
                </a:solidFill>
                <a:latin typeface="Calibri"/>
                <a:ea typeface="나눔고딕"/>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Message Queue</a:t>
              </a:r>
              <a:endParaRPr lang="ko-KR" altLang="en-US" kern="0" dirty="0">
                <a:solidFill>
                  <a:sysClr val="windowText" lastClr="000000"/>
                </a:solidFill>
                <a:latin typeface="Calibri"/>
                <a:ea typeface="나눔고딕"/>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PF Buffer</a:t>
              </a:r>
              <a:endParaRPr lang="ko-KR" altLang="en-US" kern="0" dirty="0">
                <a:solidFill>
                  <a:sysClr val="windowText" lastClr="000000"/>
                </a:solidFill>
                <a:latin typeface="Calibri"/>
                <a:ea typeface="나눔고딕"/>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MTP</a:t>
              </a:r>
              <a:endParaRPr lang="ko-KR" altLang="en-US" kern="0" dirty="0">
                <a:solidFill>
                  <a:sysClr val="windowText" lastClr="000000"/>
                </a:solidFill>
                <a:latin typeface="Calibri"/>
                <a:ea typeface="나눔고딕"/>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LP</a:t>
              </a:r>
              <a:endParaRPr lang="ko-KR" altLang="en-US" kern="0" dirty="0">
                <a:solidFill>
                  <a:sysClr val="windowText" lastClr="000000"/>
                </a:solidFill>
                <a:latin typeface="Calibri"/>
                <a:ea typeface="나눔고딕"/>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r>
                <a:rPr lang="en-US" altLang="ko-KR" sz="2000" kern="0" dirty="0">
                  <a:solidFill>
                    <a:sysClr val="windowText" lastClr="000000"/>
                  </a:solidFill>
                  <a:latin typeface="Calibri"/>
                  <a:ea typeface="나눔고딕"/>
                </a:rPr>
                <a:t>Host Processor</a:t>
              </a:r>
              <a:endParaRPr lang="ko-KR" altLang="en-US" sz="2000" kern="0" dirty="0">
                <a:solidFill>
                  <a:sysClr val="windowText" lastClr="000000"/>
                </a:solidFill>
                <a:latin typeface="Calibri"/>
                <a:ea typeface="나눔고딕"/>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algn="ctr">
                <a:defRPr/>
              </a:pPr>
              <a:r>
                <a:rPr lang="en-US" altLang="ko-KR" kern="0" dirty="0">
                  <a:solidFill>
                    <a:sysClr val="windowText" lastClr="000000"/>
                  </a:solidFill>
                </a:rPr>
                <a:t>Memory-Mapped</a:t>
              </a:r>
            </a:p>
            <a:p>
              <a:pPr algn="ctr">
                <a:defRPr/>
              </a:pPr>
              <a:r>
                <a:rPr lang="en-US" altLang="ko-KR" kern="0" dirty="0">
                  <a:solidFill>
                    <a:sysClr val="windowText" lastClr="000000"/>
                  </a:solidFill>
                </a:rPr>
                <a:t>Accelerator Interface</a:t>
              </a:r>
            </a:p>
            <a:p>
              <a:pPr algn="ctr">
                <a:defRPr/>
              </a:pPr>
              <a:r>
                <a:rPr lang="en-US" altLang="ko-KR" sz="1400" kern="0" dirty="0">
                  <a:solidFill>
                    <a:sysClr val="windowText" lastClr="000000"/>
                  </a:solidFill>
                </a:rPr>
                <a:t>(</a:t>
              </a:r>
              <a:r>
                <a:rPr lang="en-US" altLang="ko-KR" sz="1400" kern="0" dirty="0" err="1">
                  <a:solidFill>
                    <a:sysClr val="windowText" lastClr="000000"/>
                  </a:solidFill>
                </a:rPr>
                <a:t>Noncacheable</a:t>
              </a:r>
              <a:r>
                <a:rPr lang="en-US" altLang="ko-KR" sz="1400" kern="0" dirty="0">
                  <a:solidFill>
                    <a:sysClr val="windowText" lastClr="000000"/>
                  </a:solidFill>
                </a:rPr>
                <a:t>, Physically Addressed)</a:t>
              </a:r>
              <a:endParaRPr lang="ko-KR" altLang="en-US" sz="1400" kern="0" dirty="0">
                <a:solidFill>
                  <a:sysClr val="windowText" lastClr="000000"/>
                </a:solidFill>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
          <p:cNvSpPr/>
          <p:nvPr/>
        </p:nvSpPr>
        <p:spPr>
          <a:xfrm>
            <a:off x="0" y="1"/>
            <a:ext cx="9144000" cy="4086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6" name="직사각형 256"/>
          <p:cNvSpPr/>
          <p:nvPr/>
        </p:nvSpPr>
        <p:spPr>
          <a:xfrm>
            <a:off x="0" y="5400000"/>
            <a:ext cx="9144000" cy="1458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7" name="직사각형 257"/>
          <p:cNvSpPr/>
          <p:nvPr/>
        </p:nvSpPr>
        <p:spPr>
          <a:xfrm>
            <a:off x="0" y="4086000"/>
            <a:ext cx="6413494" cy="1314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8" name="직사각형 259"/>
          <p:cNvSpPr/>
          <p:nvPr/>
        </p:nvSpPr>
        <p:spPr>
          <a:xfrm>
            <a:off x="8312935" y="4086000"/>
            <a:ext cx="831065" cy="1314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9" name="모서리가 둥근 직사각형 10"/>
          <p:cNvSpPr/>
          <p:nvPr/>
        </p:nvSpPr>
        <p:spPr>
          <a:xfrm>
            <a:off x="6313610" y="3214446"/>
            <a:ext cx="2087858" cy="563984"/>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2400" kern="0" dirty="0">
                <a:solidFill>
                  <a:sysClr val="windowText" lastClr="000000"/>
                </a:solidFill>
                <a:latin typeface="Calibri"/>
                <a:ea typeface="나눔고딕"/>
              </a:rPr>
              <a:t>Prefetching</a:t>
            </a:r>
            <a:endParaRPr lang="ko-KR" altLang="en-US" sz="2400" kern="0" dirty="0">
              <a:solidFill>
                <a:sysClr val="windowText" lastClr="000000"/>
              </a:solidFill>
              <a:latin typeface="Calibri"/>
              <a:ea typeface="나눔고딕"/>
            </a:endParaRPr>
          </a:p>
        </p:txBody>
      </p:sp>
    </p:spTree>
    <p:extLst>
      <p:ext uri="{BB962C8B-B14F-4D97-AF65-F5344CB8AC3E}">
        <p14:creationId xmlns:p14="http://schemas.microsoft.com/office/powerpoint/2010/main" val="1080657942"/>
      </p:ext>
    </p:extLst>
  </p:cSld>
  <p:clrMapOvr>
    <a:masterClrMapping/>
  </p:clrMapOvr>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Evaluated Systems</a:t>
            </a:r>
          </a:p>
        </p:txBody>
      </p:sp>
      <p:grpSp>
        <p:nvGrpSpPr>
          <p:cNvPr id="245" name="그룹 9"/>
          <p:cNvGrpSpPr/>
          <p:nvPr/>
        </p:nvGrpSpPr>
        <p:grpSpPr>
          <a:xfrm>
            <a:off x="4753793" y="1140133"/>
            <a:ext cx="1662216" cy="4531606"/>
            <a:chOff x="4753793" y="1340768"/>
            <a:chExt cx="1662216" cy="4531606"/>
          </a:xfrm>
        </p:grpSpPr>
        <p:sp>
          <p:nvSpPr>
            <p:cNvPr id="246" name="TextBox 245"/>
            <p:cNvSpPr txBox="1"/>
            <p:nvPr/>
          </p:nvSpPr>
          <p:spPr>
            <a:xfrm>
              <a:off x="4922700" y="1340768"/>
              <a:ext cx="1324402"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HMC-MC</a:t>
              </a:r>
              <a:endParaRPr lang="ko-KR" altLang="en-US" sz="2400" kern="0" dirty="0">
                <a:solidFill>
                  <a:sysClr val="windowText" lastClr="000000"/>
                </a:solidFill>
              </a:endParaRPr>
            </a:p>
          </p:txBody>
        </p:sp>
        <p:grpSp>
          <p:nvGrpSpPr>
            <p:cNvPr id="247" name="그룹 530"/>
            <p:cNvGrpSpPr/>
            <p:nvPr/>
          </p:nvGrpSpPr>
          <p:grpSpPr>
            <a:xfrm>
              <a:off x="4753793" y="2137755"/>
              <a:ext cx="1662216" cy="3734619"/>
              <a:chOff x="4986958" y="2155226"/>
              <a:chExt cx="1662216" cy="3734619"/>
            </a:xfrm>
          </p:grpSpPr>
          <p:grpSp>
            <p:nvGrpSpPr>
              <p:cNvPr id="248" name="그룹 234"/>
              <p:cNvGrpSpPr/>
              <p:nvPr/>
            </p:nvGrpSpPr>
            <p:grpSpPr>
              <a:xfrm rot="5400000">
                <a:off x="4986919" y="3188862"/>
                <a:ext cx="1660086" cy="1660007"/>
                <a:chOff x="2733859" y="2420936"/>
                <a:chExt cx="2016223" cy="2016129"/>
              </a:xfrm>
            </p:grpSpPr>
            <p:sp>
              <p:nvSpPr>
                <p:cNvPr id="283" name="직사각형 271"/>
                <p:cNvSpPr/>
                <p:nvPr/>
              </p:nvSpPr>
              <p:spPr>
                <a:xfrm rot="16200000">
                  <a:off x="2733907"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400" kern="0" dirty="0">
                      <a:solidFill>
                        <a:sysClr val="windowText" lastClr="000000"/>
                      </a:solidFill>
                      <a:latin typeface="Calibri"/>
                      <a:ea typeface="나눔고딕"/>
                    </a:rPr>
                    <a:t>128</a:t>
                  </a:r>
                  <a:br>
                    <a:rPr lang="en-US" altLang="ko-KR" sz="1400" kern="0" dirty="0">
                      <a:solidFill>
                        <a:sysClr val="windowText" lastClr="000000"/>
                      </a:solidFill>
                      <a:latin typeface="Calibri"/>
                      <a:ea typeface="나눔고딕"/>
                    </a:rPr>
                  </a:br>
                  <a:r>
                    <a:rPr lang="en-US" altLang="ko-KR" sz="1400" kern="0" spc="-100" dirty="0">
                      <a:solidFill>
                        <a:sysClr val="windowText" lastClr="000000"/>
                      </a:solidFill>
                      <a:latin typeface="Calibri"/>
                      <a:ea typeface="나눔고딕"/>
                    </a:rPr>
                    <a:t>In-Order</a:t>
                  </a:r>
                </a:p>
                <a:p>
                  <a:pPr algn="ctr">
                    <a:defRPr/>
                  </a:pPr>
                  <a:r>
                    <a:rPr lang="en-US" altLang="ko-KR" sz="1400" kern="0" dirty="0">
                      <a:solidFill>
                        <a:sysClr val="windowText" lastClr="000000"/>
                      </a:solidFill>
                      <a:latin typeface="Calibri"/>
                      <a:ea typeface="나눔고딕"/>
                    </a:rPr>
                    <a:t>2GHz</a:t>
                  </a:r>
                  <a:endParaRPr lang="ko-KR" altLang="en-US" sz="1400" kern="0" dirty="0">
                    <a:solidFill>
                      <a:sysClr val="windowText" lastClr="000000"/>
                    </a:solidFill>
                    <a:latin typeface="Calibri"/>
                    <a:ea typeface="나눔고딕"/>
                  </a:endParaRPr>
                </a:p>
              </p:txBody>
            </p:sp>
            <p:sp>
              <p:nvSpPr>
                <p:cNvPr id="284" name="직사각형 272"/>
                <p:cNvSpPr/>
                <p:nvPr/>
              </p:nvSpPr>
              <p:spPr>
                <a:xfrm rot="16200000">
                  <a:off x="3886034"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400" kern="0" dirty="0">
                      <a:solidFill>
                        <a:sysClr val="windowText" lastClr="000000"/>
                      </a:solidFill>
                      <a:latin typeface="Calibri"/>
                      <a:ea typeface="나눔고딕"/>
                    </a:rPr>
                    <a:t>128</a:t>
                  </a:r>
                  <a:br>
                    <a:rPr lang="en-US" altLang="ko-KR" sz="1400" kern="0" dirty="0">
                      <a:solidFill>
                        <a:sysClr val="windowText" lastClr="000000"/>
                      </a:solidFill>
                      <a:latin typeface="Calibri"/>
                      <a:ea typeface="나눔고딕"/>
                    </a:rPr>
                  </a:br>
                  <a:r>
                    <a:rPr lang="en-US" altLang="ko-KR" sz="1400" kern="0" spc="-100" dirty="0">
                      <a:solidFill>
                        <a:sysClr val="windowText" lastClr="000000"/>
                      </a:solidFill>
                      <a:latin typeface="Calibri"/>
                      <a:ea typeface="나눔고딕"/>
                    </a:rPr>
                    <a:t>In-Order</a:t>
                  </a:r>
                </a:p>
                <a:p>
                  <a:pPr algn="ctr">
                    <a:defRPr/>
                  </a:pPr>
                  <a:r>
                    <a:rPr lang="en-US" altLang="ko-KR" sz="1400" kern="0" dirty="0">
                      <a:solidFill>
                        <a:sysClr val="windowText" lastClr="000000"/>
                      </a:solidFill>
                      <a:latin typeface="Calibri"/>
                      <a:ea typeface="나눔고딕"/>
                    </a:rPr>
                    <a:t>2GHz</a:t>
                  </a:r>
                  <a:endParaRPr lang="ko-KR" altLang="en-US" sz="1400" kern="0" dirty="0">
                    <a:solidFill>
                      <a:sysClr val="windowText" lastClr="000000"/>
                    </a:solidFill>
                    <a:latin typeface="Calibri"/>
                    <a:ea typeface="나눔고딕"/>
                  </a:endParaRPr>
                </a:p>
              </p:txBody>
            </p:sp>
            <p:sp>
              <p:nvSpPr>
                <p:cNvPr id="285" name="직사각형 273"/>
                <p:cNvSpPr/>
                <p:nvPr/>
              </p:nvSpPr>
              <p:spPr>
                <a:xfrm rot="16200000">
                  <a:off x="3886034"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400" kern="0" dirty="0">
                      <a:solidFill>
                        <a:sysClr val="windowText" lastClr="000000"/>
                      </a:solidFill>
                      <a:latin typeface="Calibri"/>
                      <a:ea typeface="나눔고딕"/>
                    </a:rPr>
                    <a:t>128</a:t>
                  </a:r>
                  <a:br>
                    <a:rPr lang="en-US" altLang="ko-KR" sz="1400" kern="0" dirty="0">
                      <a:solidFill>
                        <a:sysClr val="windowText" lastClr="000000"/>
                      </a:solidFill>
                      <a:latin typeface="Calibri"/>
                      <a:ea typeface="나눔고딕"/>
                    </a:rPr>
                  </a:br>
                  <a:r>
                    <a:rPr lang="en-US" altLang="ko-KR" sz="1400" kern="0" spc="-100" dirty="0">
                      <a:solidFill>
                        <a:sysClr val="windowText" lastClr="000000"/>
                      </a:solidFill>
                      <a:latin typeface="Calibri"/>
                      <a:ea typeface="나눔고딕"/>
                    </a:rPr>
                    <a:t>In-Order</a:t>
                  </a:r>
                </a:p>
                <a:p>
                  <a:pPr algn="ctr">
                    <a:defRPr/>
                  </a:pPr>
                  <a:r>
                    <a:rPr lang="en-US" altLang="ko-KR" sz="1400" kern="0" dirty="0">
                      <a:solidFill>
                        <a:sysClr val="windowText" lastClr="000000"/>
                      </a:solidFill>
                      <a:latin typeface="Calibri"/>
                      <a:ea typeface="나눔고딕"/>
                    </a:rPr>
                    <a:t>2GHz</a:t>
                  </a:r>
                  <a:endParaRPr lang="ko-KR" altLang="en-US" sz="1400" kern="0" dirty="0">
                    <a:solidFill>
                      <a:sysClr val="windowText" lastClr="000000"/>
                    </a:solidFill>
                    <a:latin typeface="Calibri"/>
                    <a:ea typeface="나눔고딕"/>
                  </a:endParaRPr>
                </a:p>
              </p:txBody>
            </p:sp>
            <p:sp>
              <p:nvSpPr>
                <p:cNvPr id="286" name="직사각형 274"/>
                <p:cNvSpPr/>
                <p:nvPr/>
              </p:nvSpPr>
              <p:spPr>
                <a:xfrm rot="16200000">
                  <a:off x="2733907" y="357301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400" kern="0" dirty="0">
                      <a:solidFill>
                        <a:sysClr val="windowText" lastClr="000000"/>
                      </a:solidFill>
                      <a:latin typeface="Calibri"/>
                      <a:ea typeface="나눔고딕"/>
                    </a:rPr>
                    <a:t>128</a:t>
                  </a:r>
                  <a:br>
                    <a:rPr lang="en-US" altLang="ko-KR" sz="1400" kern="0" dirty="0">
                      <a:solidFill>
                        <a:sysClr val="windowText" lastClr="000000"/>
                      </a:solidFill>
                      <a:latin typeface="Calibri"/>
                      <a:ea typeface="나눔고딕"/>
                    </a:rPr>
                  </a:br>
                  <a:r>
                    <a:rPr lang="en-US" altLang="ko-KR" sz="1400" kern="0" spc="-100" dirty="0">
                      <a:solidFill>
                        <a:sysClr val="windowText" lastClr="000000"/>
                      </a:solidFill>
                      <a:latin typeface="Calibri"/>
                      <a:ea typeface="나눔고딕"/>
                    </a:rPr>
                    <a:t>In-Order</a:t>
                  </a:r>
                </a:p>
                <a:p>
                  <a:pPr algn="ctr">
                    <a:defRPr/>
                  </a:pPr>
                  <a:r>
                    <a:rPr lang="en-US" altLang="ko-KR" sz="1400" kern="0" dirty="0">
                      <a:solidFill>
                        <a:sysClr val="windowText" lastClr="000000"/>
                      </a:solidFill>
                      <a:latin typeface="Calibri"/>
                      <a:ea typeface="나눔고딕"/>
                    </a:rPr>
                    <a:t>2GHz</a:t>
                  </a:r>
                  <a:endParaRPr lang="ko-KR" altLang="en-US" sz="1400" kern="0" dirty="0">
                    <a:solidFill>
                      <a:sysClr val="windowText" lastClr="000000"/>
                    </a:solidFill>
                    <a:latin typeface="Calibri"/>
                    <a:ea typeface="나눔고딕"/>
                  </a:endParaRPr>
                </a:p>
              </p:txBody>
            </p:sp>
            <p:cxnSp>
              <p:nvCxnSpPr>
                <p:cNvPr id="287" name="직선 화살표 연결선 275"/>
                <p:cNvCxnSpPr>
                  <a:stCxn id="283" idx="1"/>
                  <a:endCxn id="286" idx="3"/>
                </p:cNvCxnSpPr>
                <p:nvPr/>
              </p:nvCxnSpPr>
              <p:spPr>
                <a:xfrm rot="16200000" flipH="1">
                  <a:off x="3021844" y="3429001"/>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8" name="직선 화살표 연결선 276"/>
                <p:cNvCxnSpPr>
                  <a:stCxn id="286" idx="2"/>
                  <a:endCxn id="285" idx="0"/>
                </p:cNvCxnSpPr>
                <p:nvPr/>
              </p:nvCxnSpPr>
              <p:spPr>
                <a:xfrm rot="16200000">
                  <a:off x="3741970" y="3861047"/>
                  <a:ext cx="1"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9" name="직선 화살표 연결선 277"/>
                <p:cNvCxnSpPr>
                  <a:stCxn id="284" idx="1"/>
                  <a:endCxn id="285" idx="3"/>
                </p:cNvCxnSpPr>
                <p:nvPr/>
              </p:nvCxnSpPr>
              <p:spPr>
                <a:xfrm rot="16200000" flipH="1">
                  <a:off x="4173972" y="3429000"/>
                  <a:ext cx="288127"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0" name="직선 화살표 연결선 278"/>
                <p:cNvCxnSpPr>
                  <a:stCxn id="283" idx="2"/>
                  <a:endCxn id="284" idx="0"/>
                </p:cNvCxnSpPr>
                <p:nvPr/>
              </p:nvCxnSpPr>
              <p:spPr>
                <a:xfrm rot="16200000">
                  <a:off x="3741971" y="2708920"/>
                  <a:ext cx="0"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1" name="직선 화살표 연결선 279"/>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2" name="직선 화살표 연결선 280"/>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249" name="그룹 494"/>
              <p:cNvGrpSpPr/>
              <p:nvPr/>
            </p:nvGrpSpPr>
            <p:grpSpPr>
              <a:xfrm>
                <a:off x="4986958" y="4853737"/>
                <a:ext cx="1662216" cy="1036108"/>
                <a:chOff x="2829427" y="4853737"/>
                <a:chExt cx="1662216" cy="1036108"/>
              </a:xfrm>
            </p:grpSpPr>
            <p:sp>
              <p:nvSpPr>
                <p:cNvPr id="267" name="직사각형 495"/>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68" name="직사각형 496"/>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69" name="직선 화살표 연결선 497"/>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0" name="직선 화살표 연결선 498"/>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1" name="직사각형 499"/>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72" name="직사각형 500"/>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73" name="직선 화살표 연결선 501"/>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4" name="직선 화살표 연결선 502"/>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5" name="직사각형 503"/>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76" name="직사각형 504"/>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77" name="직선 화살표 연결선 505"/>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8" name="직선 화살표 연결선 506"/>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9" name="직사각형 507"/>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80" name="직사각형 508"/>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81" name="직선 화살표 연결선 509"/>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82" name="직선 화살표 연결선 510"/>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250" name="그룹 511"/>
              <p:cNvGrpSpPr/>
              <p:nvPr/>
            </p:nvGrpSpPr>
            <p:grpSpPr>
              <a:xfrm flipV="1">
                <a:off x="4986958" y="2155226"/>
                <a:ext cx="1662216" cy="1036108"/>
                <a:chOff x="2829427" y="4853737"/>
                <a:chExt cx="1662216" cy="1036108"/>
              </a:xfrm>
            </p:grpSpPr>
            <p:sp>
              <p:nvSpPr>
                <p:cNvPr id="251" name="직사각형 512"/>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52" name="직사각형 513"/>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53" name="직선 화살표 연결선 514"/>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4" name="직선 화살표 연결선 515"/>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5" name="직사각형 516"/>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56" name="직사각형 517"/>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57" name="직선 화살표 연결선 518"/>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8" name="직선 화살표 연결선 519"/>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9" name="직사각형 520"/>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60" name="직사각형 521"/>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61" name="직선 화살표 연결선 522"/>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2" name="직선 화살표 연결선 523"/>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63" name="직사각형 524"/>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64" name="직사각형 525"/>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65" name="직선 화살표 연결선 526"/>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6" name="직선 화살표 연결선 527"/>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cxnSp>
        <p:nvCxnSpPr>
          <p:cNvPr id="293" name="직선 연결선 632"/>
          <p:cNvCxnSpPr/>
          <p:nvPr/>
        </p:nvCxnSpPr>
        <p:spPr>
          <a:xfrm>
            <a:off x="2374317" y="1124744"/>
            <a:ext cx="0" cy="4752528"/>
          </a:xfrm>
          <a:prstGeom prst="line">
            <a:avLst/>
          </a:prstGeom>
          <a:noFill/>
          <a:ln w="9525" cap="flat" cmpd="sng" algn="ctr">
            <a:solidFill>
              <a:sysClr val="windowText" lastClr="000000"/>
            </a:solidFill>
            <a:prstDash val="dash"/>
          </a:ln>
          <a:effectLst/>
        </p:spPr>
      </p:cxnSp>
      <p:cxnSp>
        <p:nvCxnSpPr>
          <p:cNvPr id="294" name="직선 연결선 634"/>
          <p:cNvCxnSpPr/>
          <p:nvPr/>
        </p:nvCxnSpPr>
        <p:spPr>
          <a:xfrm>
            <a:off x="4543383" y="1124744"/>
            <a:ext cx="0" cy="4752528"/>
          </a:xfrm>
          <a:prstGeom prst="line">
            <a:avLst/>
          </a:prstGeom>
          <a:noFill/>
          <a:ln w="9525" cap="flat" cmpd="sng" algn="ctr">
            <a:solidFill>
              <a:sysClr val="windowText" lastClr="000000"/>
            </a:solidFill>
            <a:prstDash val="dash"/>
          </a:ln>
          <a:effectLst/>
        </p:spPr>
      </p:cxnSp>
      <p:cxnSp>
        <p:nvCxnSpPr>
          <p:cNvPr id="295" name="직선 연결선 635"/>
          <p:cNvCxnSpPr/>
          <p:nvPr/>
        </p:nvCxnSpPr>
        <p:spPr>
          <a:xfrm>
            <a:off x="6690490" y="1124744"/>
            <a:ext cx="0" cy="4752528"/>
          </a:xfrm>
          <a:prstGeom prst="line">
            <a:avLst/>
          </a:prstGeom>
          <a:noFill/>
          <a:ln w="9525" cap="flat" cmpd="sng" algn="ctr">
            <a:solidFill>
              <a:sysClr val="windowText" lastClr="000000"/>
            </a:solidFill>
            <a:prstDash val="dash"/>
          </a:ln>
          <a:effectLst/>
        </p:spPr>
      </p:cxnSp>
      <p:sp>
        <p:nvSpPr>
          <p:cNvPr id="296" name="TextBox 295"/>
          <p:cNvSpPr txBox="1"/>
          <p:nvPr/>
        </p:nvSpPr>
        <p:spPr>
          <a:xfrm>
            <a:off x="644713" y="5924599"/>
            <a:ext cx="1265025" cy="400110"/>
          </a:xfrm>
          <a:prstGeom prst="rect">
            <a:avLst/>
          </a:prstGeom>
          <a:noFill/>
        </p:spPr>
        <p:txBody>
          <a:bodyPr wrap="none" rtlCol="0" anchor="ctr">
            <a:spAutoFit/>
          </a:bodyPr>
          <a:lstStyle/>
          <a:p>
            <a:pPr algn="ctr">
              <a:defRPr/>
            </a:pPr>
            <a:r>
              <a:rPr lang="en-US" altLang="ko-KR" sz="2000" kern="0" dirty="0">
                <a:solidFill>
                  <a:sysClr val="windowText" lastClr="000000"/>
                </a:solidFill>
              </a:rPr>
              <a:t>102.4GB/s</a:t>
            </a:r>
            <a:endParaRPr lang="ko-KR" altLang="en-US" sz="2000" kern="0" dirty="0">
              <a:solidFill>
                <a:sysClr val="windowText" lastClr="000000"/>
              </a:solidFill>
            </a:endParaRPr>
          </a:p>
        </p:txBody>
      </p:sp>
      <p:sp>
        <p:nvSpPr>
          <p:cNvPr id="297" name="TextBox 296"/>
          <p:cNvSpPr txBox="1"/>
          <p:nvPr/>
        </p:nvSpPr>
        <p:spPr>
          <a:xfrm>
            <a:off x="2893896" y="5924599"/>
            <a:ext cx="1071062" cy="400110"/>
          </a:xfrm>
          <a:prstGeom prst="rect">
            <a:avLst/>
          </a:prstGeom>
          <a:noFill/>
        </p:spPr>
        <p:txBody>
          <a:bodyPr wrap="none" rtlCol="0" anchor="ctr">
            <a:spAutoFit/>
          </a:bodyPr>
          <a:lstStyle/>
          <a:p>
            <a:pPr algn="ctr">
              <a:defRPr/>
            </a:pPr>
            <a:r>
              <a:rPr lang="en-US" altLang="ko-KR" sz="2000" kern="0" dirty="0">
                <a:solidFill>
                  <a:sysClr val="windowText" lastClr="000000"/>
                </a:solidFill>
              </a:rPr>
              <a:t>640GB/s</a:t>
            </a:r>
            <a:endParaRPr lang="ko-KR" altLang="en-US" sz="2000" kern="0" dirty="0">
              <a:solidFill>
                <a:sysClr val="windowText" lastClr="000000"/>
              </a:solidFill>
            </a:endParaRPr>
          </a:p>
        </p:txBody>
      </p:sp>
      <p:sp>
        <p:nvSpPr>
          <p:cNvPr id="298" name="TextBox 297"/>
          <p:cNvSpPr txBox="1"/>
          <p:nvPr/>
        </p:nvSpPr>
        <p:spPr>
          <a:xfrm>
            <a:off x="5048265" y="5924599"/>
            <a:ext cx="1071062" cy="400110"/>
          </a:xfrm>
          <a:prstGeom prst="rect">
            <a:avLst/>
          </a:prstGeom>
          <a:noFill/>
        </p:spPr>
        <p:txBody>
          <a:bodyPr wrap="none" rtlCol="0" anchor="ctr">
            <a:spAutoFit/>
          </a:bodyPr>
          <a:lstStyle/>
          <a:p>
            <a:pPr algn="ctr">
              <a:defRPr/>
            </a:pPr>
            <a:r>
              <a:rPr lang="en-US" altLang="ko-KR" sz="2000" kern="0" dirty="0">
                <a:solidFill>
                  <a:sysClr val="windowText" lastClr="000000"/>
                </a:solidFill>
              </a:rPr>
              <a:t>640GB/s</a:t>
            </a:r>
            <a:endParaRPr lang="ko-KR" altLang="en-US" sz="2000" kern="0" dirty="0">
              <a:solidFill>
                <a:sysClr val="windowText" lastClr="000000"/>
              </a:solidFill>
            </a:endParaRPr>
          </a:p>
        </p:txBody>
      </p:sp>
      <p:sp>
        <p:nvSpPr>
          <p:cNvPr id="299" name="TextBox 298"/>
          <p:cNvSpPr txBox="1"/>
          <p:nvPr/>
        </p:nvSpPr>
        <p:spPr>
          <a:xfrm>
            <a:off x="7321993" y="5924599"/>
            <a:ext cx="960995" cy="400110"/>
          </a:xfrm>
          <a:prstGeom prst="rect">
            <a:avLst/>
          </a:prstGeom>
          <a:noFill/>
        </p:spPr>
        <p:txBody>
          <a:bodyPr wrap="none" rtlCol="0" anchor="ctr">
            <a:spAutoFit/>
          </a:bodyPr>
          <a:lstStyle/>
          <a:p>
            <a:pPr algn="ctr">
              <a:defRPr/>
            </a:pPr>
            <a:r>
              <a:rPr lang="en-US" altLang="ko-KR" sz="2000" b="1" kern="0" dirty="0">
                <a:solidFill>
                  <a:srgbClr val="FF0000"/>
                </a:solidFill>
              </a:rPr>
              <a:t>8TB/s</a:t>
            </a:r>
            <a:endParaRPr lang="ko-KR" altLang="en-US" sz="2000" b="1" kern="0" dirty="0">
              <a:solidFill>
                <a:srgbClr val="FF0000"/>
              </a:solidFill>
            </a:endParaRPr>
          </a:p>
        </p:txBody>
      </p:sp>
      <p:grpSp>
        <p:nvGrpSpPr>
          <p:cNvPr id="300" name="그룹 8"/>
          <p:cNvGrpSpPr/>
          <p:nvPr/>
        </p:nvGrpSpPr>
        <p:grpSpPr>
          <a:xfrm>
            <a:off x="2599423" y="1140133"/>
            <a:ext cx="1662216" cy="4531606"/>
            <a:chOff x="2599423" y="1340768"/>
            <a:chExt cx="1662216" cy="4531606"/>
          </a:xfrm>
        </p:grpSpPr>
        <p:sp>
          <p:nvSpPr>
            <p:cNvPr id="301" name="TextBox 300"/>
            <p:cNvSpPr txBox="1"/>
            <p:nvPr/>
          </p:nvSpPr>
          <p:spPr>
            <a:xfrm>
              <a:off x="2696997" y="1340768"/>
              <a:ext cx="1467068"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HMC-</a:t>
              </a:r>
              <a:r>
                <a:rPr lang="en-US" altLang="ko-KR" sz="2400" kern="0" dirty="0" err="1">
                  <a:solidFill>
                    <a:sysClr val="windowText" lastClr="000000"/>
                  </a:solidFill>
                </a:rPr>
                <a:t>OoO</a:t>
              </a:r>
              <a:endParaRPr lang="ko-KR" altLang="en-US" sz="2400" kern="0" dirty="0">
                <a:solidFill>
                  <a:sysClr val="windowText" lastClr="000000"/>
                </a:solidFill>
              </a:endParaRPr>
            </a:p>
          </p:txBody>
        </p:sp>
        <p:grpSp>
          <p:nvGrpSpPr>
            <p:cNvPr id="302" name="그룹 528"/>
            <p:cNvGrpSpPr/>
            <p:nvPr/>
          </p:nvGrpSpPr>
          <p:grpSpPr>
            <a:xfrm>
              <a:off x="2599423" y="2137755"/>
              <a:ext cx="1662216" cy="3734619"/>
              <a:chOff x="2829427" y="2155226"/>
              <a:chExt cx="1662216" cy="3734619"/>
            </a:xfrm>
          </p:grpSpPr>
          <p:grpSp>
            <p:nvGrpSpPr>
              <p:cNvPr id="304" name="그룹 110"/>
              <p:cNvGrpSpPr/>
              <p:nvPr/>
            </p:nvGrpSpPr>
            <p:grpSpPr>
              <a:xfrm rot="16200000">
                <a:off x="2829389" y="3197906"/>
                <a:ext cx="1660086" cy="1660008"/>
                <a:chOff x="2733860" y="2420935"/>
                <a:chExt cx="2016223" cy="2016130"/>
              </a:xfrm>
            </p:grpSpPr>
            <p:sp>
              <p:nvSpPr>
                <p:cNvPr id="339" name="직사각형 179"/>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340" name="직사각형 180"/>
                <p:cNvSpPr/>
                <p:nvPr/>
              </p:nvSpPr>
              <p:spPr>
                <a:xfrm rot="5400000">
                  <a:off x="3886035" y="2420888"/>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341" name="직사각형 181"/>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342" name="직사각형 182"/>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cxnSp>
              <p:nvCxnSpPr>
                <p:cNvPr id="343" name="직선 화살표 연결선 183"/>
                <p:cNvCxnSpPr>
                  <a:stCxn id="339" idx="3"/>
                  <a:endCxn id="342"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4" name="직선 화살표 연결선 184"/>
                <p:cNvCxnSpPr>
                  <a:stCxn id="342" idx="0"/>
                  <a:endCxn id="341" idx="2"/>
                </p:cNvCxnSpPr>
                <p:nvPr/>
              </p:nvCxnSpPr>
              <p:spPr>
                <a:xfrm rot="5400000" flipV="1">
                  <a:off x="3741971" y="3861049"/>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5" name="직선 화살표 연결선 185"/>
                <p:cNvCxnSpPr>
                  <a:stCxn id="340" idx="3"/>
                  <a:endCxn id="341"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6" name="직선 화살표 연결선 186"/>
                <p:cNvCxnSpPr>
                  <a:stCxn id="339" idx="0"/>
                  <a:endCxn id="340"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7" name="직선 화살표 연결선 18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8" name="직선 화살표 연결선 18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05" name="그룹 380"/>
              <p:cNvGrpSpPr/>
              <p:nvPr/>
            </p:nvGrpSpPr>
            <p:grpSpPr>
              <a:xfrm>
                <a:off x="2829427" y="4853737"/>
                <a:ext cx="1662216" cy="1036108"/>
                <a:chOff x="2829427" y="4853737"/>
                <a:chExt cx="1662216" cy="1036108"/>
              </a:xfrm>
            </p:grpSpPr>
            <p:sp>
              <p:nvSpPr>
                <p:cNvPr id="323" name="직사각형 163"/>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24" name="직사각형 190"/>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25" name="직선 화살표 연결선 192"/>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6" name="직선 화살표 연결선 194"/>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27" name="직사각형 200"/>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28" name="직사각형 201"/>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29" name="직선 화살표 연결선 202"/>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0" name="직선 화살표 연결선 203"/>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1" name="직사각형 2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32" name="직사각형 2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33" name="직선 화살표 연결선 2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4" name="직선 화살표 연결선 2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5" name="직사각형 2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36" name="직사각형 2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37" name="직선 화살표 연결선 2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8" name="직선 화살표 연결선 2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306" name="그룹 397"/>
              <p:cNvGrpSpPr/>
              <p:nvPr/>
            </p:nvGrpSpPr>
            <p:grpSpPr>
              <a:xfrm flipV="1">
                <a:off x="2829427" y="2155226"/>
                <a:ext cx="1662216" cy="1036108"/>
                <a:chOff x="2829427" y="4853737"/>
                <a:chExt cx="1662216" cy="1036108"/>
              </a:xfrm>
            </p:grpSpPr>
            <p:sp>
              <p:nvSpPr>
                <p:cNvPr id="307" name="직사각형 398"/>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08" name="직사각형 399"/>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09" name="직선 화살표 연결선 400"/>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0" name="직선 화살표 연결선 401"/>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1" name="직사각형 402"/>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2" name="직사각형 403"/>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13" name="직선 화살표 연결선 404"/>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4" name="직선 화살표 연결선 405"/>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5" name="직사각형 4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6" name="직사각형 4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17" name="직선 화살표 연결선 4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8" name="직선 화살표 연결선 4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9" name="직사각형 4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20" name="직사각형 4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21" name="직선 화살표 연결선 4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2" name="직선 화살표 연결선 4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grpSp>
        <p:nvGrpSpPr>
          <p:cNvPr id="349" name="그룹 7"/>
          <p:cNvGrpSpPr/>
          <p:nvPr/>
        </p:nvGrpSpPr>
        <p:grpSpPr>
          <a:xfrm>
            <a:off x="447184" y="1140133"/>
            <a:ext cx="1660085" cy="4536504"/>
            <a:chOff x="447184" y="1340768"/>
            <a:chExt cx="1660085" cy="4536504"/>
          </a:xfrm>
        </p:grpSpPr>
        <p:grpSp>
          <p:nvGrpSpPr>
            <p:cNvPr id="350" name="그룹 311"/>
            <p:cNvGrpSpPr/>
            <p:nvPr/>
          </p:nvGrpSpPr>
          <p:grpSpPr>
            <a:xfrm>
              <a:off x="447184" y="2132856"/>
              <a:ext cx="1660085" cy="3744416"/>
              <a:chOff x="703456" y="2214993"/>
              <a:chExt cx="1660085" cy="3744416"/>
            </a:xfrm>
          </p:grpSpPr>
          <p:grpSp>
            <p:nvGrpSpPr>
              <p:cNvPr id="353" name="그룹 29"/>
              <p:cNvGrpSpPr/>
              <p:nvPr/>
            </p:nvGrpSpPr>
            <p:grpSpPr>
              <a:xfrm rot="16200000">
                <a:off x="703456" y="3257196"/>
                <a:ext cx="1660086" cy="1660009"/>
                <a:chOff x="2733860" y="2420935"/>
                <a:chExt cx="2016223" cy="2016130"/>
              </a:xfrm>
            </p:grpSpPr>
            <p:sp>
              <p:nvSpPr>
                <p:cNvPr id="422" name="직사각형 3"/>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423" name="직사각형 11"/>
                <p:cNvSpPr/>
                <p:nvPr/>
              </p:nvSpPr>
              <p:spPr>
                <a:xfrm rot="5400000">
                  <a:off x="3886035" y="242088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424" name="직사각형 12"/>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425" name="직사각형 13"/>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cxnSp>
              <p:nvCxnSpPr>
                <p:cNvPr id="426" name="직선 화살표 연결선 19"/>
                <p:cNvCxnSpPr>
                  <a:stCxn id="422" idx="3"/>
                  <a:endCxn id="425"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7" name="직선 화살표 연결선 21"/>
                <p:cNvCxnSpPr>
                  <a:stCxn id="425" idx="0"/>
                  <a:endCxn id="424" idx="2"/>
                </p:cNvCxnSpPr>
                <p:nvPr/>
              </p:nvCxnSpPr>
              <p:spPr>
                <a:xfrm rot="5400000" flipV="1">
                  <a:off x="3741971" y="3861048"/>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8" name="직선 화살표 연결선 23"/>
                <p:cNvCxnSpPr>
                  <a:stCxn id="423" idx="3"/>
                  <a:endCxn id="424"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9" name="직선 화살표 연결선 25"/>
                <p:cNvCxnSpPr>
                  <a:stCxn id="422" idx="0"/>
                  <a:endCxn id="423"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0" name="직선 화살표 연결선 2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1" name="직선 화살표 연결선 2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54" name="그룹 56"/>
              <p:cNvGrpSpPr/>
              <p:nvPr/>
            </p:nvGrpSpPr>
            <p:grpSpPr>
              <a:xfrm rot="16200000">
                <a:off x="538087" y="5082574"/>
                <a:ext cx="1042204" cy="711465"/>
                <a:chOff x="2154084" y="2420888"/>
                <a:chExt cx="1265788" cy="864096"/>
              </a:xfrm>
            </p:grpSpPr>
            <p:sp>
              <p:nvSpPr>
                <p:cNvPr id="406" name="직사각형 31"/>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7" name="직사각형 32"/>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408" name="직선 화살표 연결선 34"/>
                <p:cNvCxnSpPr>
                  <a:stCxn id="406"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409" name="직선 화살표 연결선 3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410" name="직사각형 38"/>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1" name="직사각형 39"/>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2" name="직사각형 40"/>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3" name="직사각형 41"/>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4" name="직사각형 42"/>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5" name="직사각형 43"/>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416" name="직선 연결선 45"/>
                <p:cNvCxnSpPr>
                  <a:stCxn id="414" idx="3"/>
                  <a:endCxn id="412"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17" name="직선 연결선 47"/>
                <p:cNvCxnSpPr>
                  <a:stCxn id="412" idx="3"/>
                  <a:endCxn id="410"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18" name="직선 연결선 49"/>
                <p:cNvCxnSpPr>
                  <a:stCxn id="410" idx="3"/>
                  <a:endCxn id="406"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19" name="직선 연결선 51"/>
                <p:cNvCxnSpPr>
                  <a:stCxn id="415" idx="3"/>
                  <a:endCxn id="413"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20" name="직선 연결선 53"/>
                <p:cNvCxnSpPr>
                  <a:stCxn id="413" idx="3"/>
                  <a:endCxn id="411"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21" name="직선 연결선 55"/>
                <p:cNvCxnSpPr>
                  <a:stCxn id="411" idx="3"/>
                  <a:endCxn id="407"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5" name="그룹 57"/>
              <p:cNvGrpSpPr/>
              <p:nvPr/>
            </p:nvGrpSpPr>
            <p:grpSpPr>
              <a:xfrm rot="16200000">
                <a:off x="1486707" y="5082574"/>
                <a:ext cx="1042204" cy="711465"/>
                <a:chOff x="2154084" y="2420888"/>
                <a:chExt cx="1265788" cy="864096"/>
              </a:xfrm>
            </p:grpSpPr>
            <p:sp>
              <p:nvSpPr>
                <p:cNvPr id="390" name="직사각형 58"/>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1" name="직사각형 59"/>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92" name="직선 화살표 연결선 60"/>
                <p:cNvCxnSpPr>
                  <a:stCxn id="390"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93" name="직선 화살표 연결선 61"/>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94" name="직사각형 62"/>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5" name="직사각형 63"/>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6" name="직사각형 64"/>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7" name="직사각형 65"/>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8" name="직사각형 66"/>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9" name="직사각형 67"/>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400" name="직선 연결선 68"/>
                <p:cNvCxnSpPr>
                  <a:stCxn id="398" idx="3"/>
                  <a:endCxn id="396"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01" name="직선 연결선 69"/>
                <p:cNvCxnSpPr>
                  <a:stCxn id="396" idx="3"/>
                  <a:endCxn id="394"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02" name="직선 연결선 70"/>
                <p:cNvCxnSpPr>
                  <a:stCxn id="394" idx="3"/>
                  <a:endCxn id="390"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03" name="직선 연결선 71"/>
                <p:cNvCxnSpPr>
                  <a:stCxn id="399" idx="3"/>
                  <a:endCxn id="397"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04" name="직선 연결선 72"/>
                <p:cNvCxnSpPr>
                  <a:stCxn id="397" idx="3"/>
                  <a:endCxn id="395"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05" name="직선 연결선 73"/>
                <p:cNvCxnSpPr>
                  <a:stCxn id="395" idx="3"/>
                  <a:endCxn id="391"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6" name="그룹 74"/>
              <p:cNvGrpSpPr/>
              <p:nvPr/>
            </p:nvGrpSpPr>
            <p:grpSpPr>
              <a:xfrm rot="16200000" flipH="1">
                <a:off x="1486707" y="2380362"/>
                <a:ext cx="1042204" cy="711465"/>
                <a:chOff x="2154084" y="2420888"/>
                <a:chExt cx="1265788" cy="864096"/>
              </a:xfrm>
            </p:grpSpPr>
            <p:sp>
              <p:nvSpPr>
                <p:cNvPr id="374" name="직사각형 75"/>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75" name="직사각형 76"/>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76" name="직선 화살표 연결선 77"/>
                <p:cNvCxnSpPr>
                  <a:stCxn id="374"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77" name="직선 화살표 연결선 78"/>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78" name="직사각형 79"/>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79" name="직사각형 80"/>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0" name="직사각형 81"/>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1" name="직사각형 82"/>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2" name="직사각형 83"/>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3" name="직사각형 84"/>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84" name="직선 연결선 85"/>
                <p:cNvCxnSpPr>
                  <a:stCxn id="382" idx="3"/>
                  <a:endCxn id="380"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85" name="직선 연결선 86"/>
                <p:cNvCxnSpPr>
                  <a:stCxn id="380" idx="3"/>
                  <a:endCxn id="378"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86" name="직선 연결선 87"/>
                <p:cNvCxnSpPr>
                  <a:stCxn id="378" idx="3"/>
                  <a:endCxn id="374"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87" name="직선 연결선 88"/>
                <p:cNvCxnSpPr>
                  <a:stCxn id="383" idx="3"/>
                  <a:endCxn id="381"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88" name="직선 연결선 89"/>
                <p:cNvCxnSpPr>
                  <a:stCxn id="381" idx="3"/>
                  <a:endCxn id="379"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89" name="직선 연결선 90"/>
                <p:cNvCxnSpPr>
                  <a:stCxn id="379" idx="3"/>
                  <a:endCxn id="375"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7" name="그룹 91"/>
              <p:cNvGrpSpPr/>
              <p:nvPr/>
            </p:nvGrpSpPr>
            <p:grpSpPr>
              <a:xfrm rot="16200000" flipH="1">
                <a:off x="538087" y="2380362"/>
                <a:ext cx="1042204" cy="711465"/>
                <a:chOff x="2154084" y="2420888"/>
                <a:chExt cx="1265788" cy="864096"/>
              </a:xfrm>
            </p:grpSpPr>
            <p:sp>
              <p:nvSpPr>
                <p:cNvPr id="358" name="직사각형 92"/>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59" name="직사각형 93"/>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60" name="직선 화살표 연결선 94"/>
                <p:cNvCxnSpPr>
                  <a:stCxn id="358"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61" name="직선 화살표 연결선 9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62" name="직사각형 96"/>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3" name="직사각형 97"/>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4" name="직사각형 98"/>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5" name="직사각형 99"/>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6" name="직사각형 100"/>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7" name="직사각형 101"/>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68" name="직선 연결선 102"/>
                <p:cNvCxnSpPr>
                  <a:stCxn id="366" idx="3"/>
                  <a:endCxn id="364"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69" name="직선 연결선 103"/>
                <p:cNvCxnSpPr>
                  <a:stCxn id="364" idx="3"/>
                  <a:endCxn id="362"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70" name="직선 연결선 104"/>
                <p:cNvCxnSpPr>
                  <a:stCxn id="362" idx="3"/>
                  <a:endCxn id="358"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71" name="직선 연결선 105"/>
                <p:cNvCxnSpPr>
                  <a:stCxn id="367" idx="3"/>
                  <a:endCxn id="365"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72" name="직선 연결선 106"/>
                <p:cNvCxnSpPr>
                  <a:stCxn id="365" idx="3"/>
                  <a:endCxn id="363"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73" name="직선 연결선 107"/>
                <p:cNvCxnSpPr>
                  <a:stCxn id="363" idx="3"/>
                  <a:endCxn id="359"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sp>
          <p:nvSpPr>
            <p:cNvPr id="351" name="TextBox 350"/>
            <p:cNvSpPr txBox="1"/>
            <p:nvPr/>
          </p:nvSpPr>
          <p:spPr>
            <a:xfrm>
              <a:off x="502815" y="1340768"/>
              <a:ext cx="1548822"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DDR3-OoO</a:t>
              </a:r>
              <a:endParaRPr lang="ko-KR" altLang="en-US" sz="2400" kern="0" dirty="0">
                <a:solidFill>
                  <a:sysClr val="windowText" lastClr="000000"/>
                </a:solidFill>
              </a:endParaRPr>
            </a:p>
          </p:txBody>
        </p:sp>
      </p:grpSp>
      <p:grpSp>
        <p:nvGrpSpPr>
          <p:cNvPr id="432" name="그룹 10"/>
          <p:cNvGrpSpPr/>
          <p:nvPr/>
        </p:nvGrpSpPr>
        <p:grpSpPr>
          <a:xfrm>
            <a:off x="6908164" y="1140133"/>
            <a:ext cx="1929433" cy="3923809"/>
            <a:chOff x="6908164" y="1340768"/>
            <a:chExt cx="1929433" cy="3923809"/>
          </a:xfrm>
        </p:grpSpPr>
        <p:sp>
          <p:nvSpPr>
            <p:cNvPr id="433" name="TextBox 432"/>
            <p:cNvSpPr txBox="1"/>
            <p:nvPr/>
          </p:nvSpPr>
          <p:spPr>
            <a:xfrm>
              <a:off x="6970848" y="1340768"/>
              <a:ext cx="1663286" cy="461665"/>
            </a:xfrm>
            <a:prstGeom prst="rect">
              <a:avLst/>
            </a:prstGeom>
            <a:noFill/>
          </p:spPr>
          <p:txBody>
            <a:bodyPr wrap="none" rtlCol="0" anchor="ctr">
              <a:spAutoFit/>
            </a:bodyPr>
            <a:lstStyle/>
            <a:p>
              <a:pPr algn="ctr">
                <a:defRPr/>
              </a:pPr>
              <a:r>
                <a:rPr lang="en-US" altLang="ko-KR" sz="2400" b="1" kern="0" dirty="0">
                  <a:solidFill>
                    <a:srgbClr val="FF0000"/>
                  </a:solidFill>
                </a:rPr>
                <a:t>Tesseract</a:t>
              </a:r>
              <a:endParaRPr lang="ko-KR" altLang="en-US" sz="2400" b="1" kern="0" dirty="0">
                <a:solidFill>
                  <a:srgbClr val="FF0000"/>
                </a:solidFill>
              </a:endParaRPr>
            </a:p>
          </p:txBody>
        </p:sp>
        <p:grpSp>
          <p:nvGrpSpPr>
            <p:cNvPr id="434" name="그룹 629"/>
            <p:cNvGrpSpPr/>
            <p:nvPr/>
          </p:nvGrpSpPr>
          <p:grpSpPr>
            <a:xfrm>
              <a:off x="6908164" y="3500504"/>
              <a:ext cx="1788652" cy="1764073"/>
              <a:chOff x="7081194" y="3140968"/>
              <a:chExt cx="1788652" cy="1764073"/>
            </a:xfrm>
          </p:grpSpPr>
          <p:sp>
            <p:nvSpPr>
              <p:cNvPr id="439" name="직사각형 531"/>
              <p:cNvSpPr/>
              <p:nvPr/>
            </p:nvSpPr>
            <p:spPr>
              <a:xfrm rot="16200000">
                <a:off x="7081798" y="459843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0" name="직사각형 532"/>
              <p:cNvSpPr/>
              <p:nvPr/>
            </p:nvSpPr>
            <p:spPr>
              <a:xfrm rot="16200000">
                <a:off x="7573900"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1" name="직사각형 539"/>
              <p:cNvSpPr/>
              <p:nvPr/>
            </p:nvSpPr>
            <p:spPr>
              <a:xfrm rot="16200000">
                <a:off x="7081799" y="411175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2" name="직사각형 540"/>
              <p:cNvSpPr/>
              <p:nvPr/>
            </p:nvSpPr>
            <p:spPr>
              <a:xfrm rot="16200000">
                <a:off x="7573901"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3" name="직사각형 541"/>
              <p:cNvSpPr/>
              <p:nvPr/>
            </p:nvSpPr>
            <p:spPr>
              <a:xfrm rot="16200000">
                <a:off x="8071139"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4" name="직사각형 542"/>
              <p:cNvSpPr/>
              <p:nvPr/>
            </p:nvSpPr>
            <p:spPr>
              <a:xfrm rot="16200000">
                <a:off x="8563241" y="459843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5" name="직사각형 543"/>
              <p:cNvSpPr/>
              <p:nvPr/>
            </p:nvSpPr>
            <p:spPr>
              <a:xfrm rot="16200000">
                <a:off x="8071140"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6" name="직사각형 544"/>
              <p:cNvSpPr/>
              <p:nvPr/>
            </p:nvSpPr>
            <p:spPr>
              <a:xfrm rot="16200000">
                <a:off x="8563242" y="411175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7" name="직사각형 547"/>
              <p:cNvSpPr/>
              <p:nvPr/>
            </p:nvSpPr>
            <p:spPr>
              <a:xfrm rot="16200000">
                <a:off x="7081799" y="362704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8" name="직사각형 548"/>
              <p:cNvSpPr/>
              <p:nvPr/>
            </p:nvSpPr>
            <p:spPr>
              <a:xfrm rot="16200000">
                <a:off x="7573901"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9" name="직사각형 549"/>
              <p:cNvSpPr/>
              <p:nvPr/>
            </p:nvSpPr>
            <p:spPr>
              <a:xfrm rot="16200000">
                <a:off x="7081800" y="314036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450" name="직사각형 550"/>
              <p:cNvSpPr/>
              <p:nvPr/>
            </p:nvSpPr>
            <p:spPr>
              <a:xfrm rot="16200000">
                <a:off x="7573902"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1" name="직사각형 551"/>
              <p:cNvSpPr/>
              <p:nvPr/>
            </p:nvSpPr>
            <p:spPr>
              <a:xfrm rot="16200000">
                <a:off x="8071140"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2" name="직사각형 552"/>
              <p:cNvSpPr/>
              <p:nvPr/>
            </p:nvSpPr>
            <p:spPr>
              <a:xfrm rot="16200000">
                <a:off x="8563242" y="362704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3" name="직사각형 553"/>
              <p:cNvSpPr/>
              <p:nvPr/>
            </p:nvSpPr>
            <p:spPr>
              <a:xfrm rot="16200000">
                <a:off x="8071141"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4" name="직사각형 554"/>
              <p:cNvSpPr/>
              <p:nvPr/>
            </p:nvSpPr>
            <p:spPr>
              <a:xfrm rot="16200000">
                <a:off x="8563243" y="314036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455" name="직선 화살표 연결선 558"/>
              <p:cNvCxnSpPr>
                <a:stCxn id="449" idx="1"/>
                <a:endCxn id="447" idx="3"/>
              </p:cNvCxnSpPr>
              <p:nvPr/>
            </p:nvCxnSpPr>
            <p:spPr>
              <a:xfrm flipH="1">
                <a:off x="7234800" y="3446968"/>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6" name="직선 화살표 연결선 559"/>
              <p:cNvCxnSpPr>
                <a:stCxn id="447" idx="1"/>
                <a:endCxn id="441" idx="3"/>
              </p:cNvCxnSpPr>
              <p:nvPr/>
            </p:nvCxnSpPr>
            <p:spPr>
              <a:xfrm>
                <a:off x="7234800" y="3933648"/>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7" name="직선 화살표 연결선 562"/>
              <p:cNvCxnSpPr>
                <a:stCxn id="441" idx="1"/>
                <a:endCxn id="439" idx="3"/>
              </p:cNvCxnSpPr>
              <p:nvPr/>
            </p:nvCxnSpPr>
            <p:spPr>
              <a:xfrm flipH="1">
                <a:off x="7234799" y="441835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8" name="직선 화살표 연결선 565"/>
              <p:cNvCxnSpPr>
                <a:stCxn id="449" idx="2"/>
                <a:endCxn id="450" idx="0"/>
              </p:cNvCxnSpPr>
              <p:nvPr/>
            </p:nvCxnSpPr>
            <p:spPr>
              <a:xfrm>
                <a:off x="7388404" y="329396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9" name="직선 화살표 연결선 568"/>
              <p:cNvCxnSpPr>
                <a:stCxn id="450" idx="2"/>
                <a:endCxn id="453" idx="0"/>
              </p:cNvCxnSpPr>
              <p:nvPr/>
            </p:nvCxnSpPr>
            <p:spPr>
              <a:xfrm>
                <a:off x="7880506" y="3293969"/>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0" name="직선 화살표 연결선 571"/>
              <p:cNvCxnSpPr>
                <a:stCxn id="450" idx="1"/>
                <a:endCxn id="448" idx="3"/>
              </p:cNvCxnSpPr>
              <p:nvPr/>
            </p:nvCxnSpPr>
            <p:spPr>
              <a:xfrm flipH="1">
                <a:off x="7726902"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1" name="직선 화살표 연결선 574"/>
              <p:cNvCxnSpPr>
                <a:stCxn id="447" idx="2"/>
                <a:endCxn id="448" idx="0"/>
              </p:cNvCxnSpPr>
              <p:nvPr/>
            </p:nvCxnSpPr>
            <p:spPr>
              <a:xfrm>
                <a:off x="7388403" y="378064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2" name="직선 화살표 연결선 577"/>
              <p:cNvCxnSpPr>
                <a:stCxn id="442" idx="0"/>
                <a:endCxn id="441" idx="2"/>
              </p:cNvCxnSpPr>
              <p:nvPr/>
            </p:nvCxnSpPr>
            <p:spPr>
              <a:xfrm flipH="1" flipV="1">
                <a:off x="7388403" y="426535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3" name="직선 화살표 연결선 580"/>
              <p:cNvCxnSpPr>
                <a:stCxn id="439" idx="2"/>
                <a:endCxn id="440" idx="0"/>
              </p:cNvCxnSpPr>
              <p:nvPr/>
            </p:nvCxnSpPr>
            <p:spPr>
              <a:xfrm>
                <a:off x="7388402" y="475203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4" name="직선 화살표 연결선 583"/>
              <p:cNvCxnSpPr>
                <a:stCxn id="442" idx="1"/>
                <a:endCxn id="440" idx="3"/>
              </p:cNvCxnSpPr>
              <p:nvPr/>
            </p:nvCxnSpPr>
            <p:spPr>
              <a:xfrm flipH="1">
                <a:off x="7726901"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5" name="직선 화살표 연결선 586"/>
              <p:cNvCxnSpPr>
                <a:stCxn id="443" idx="0"/>
                <a:endCxn id="440" idx="2"/>
              </p:cNvCxnSpPr>
              <p:nvPr/>
            </p:nvCxnSpPr>
            <p:spPr>
              <a:xfrm flipH="1">
                <a:off x="7880504" y="4752040"/>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6" name="직선 화살표 연결선 589"/>
              <p:cNvCxnSpPr>
                <a:stCxn id="443" idx="2"/>
                <a:endCxn id="444" idx="0"/>
              </p:cNvCxnSpPr>
              <p:nvPr/>
            </p:nvCxnSpPr>
            <p:spPr>
              <a:xfrm>
                <a:off x="8377743" y="475204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7" name="직선 화살표 연결선 592"/>
              <p:cNvCxnSpPr>
                <a:stCxn id="443" idx="3"/>
                <a:endCxn id="445" idx="1"/>
              </p:cNvCxnSpPr>
              <p:nvPr/>
            </p:nvCxnSpPr>
            <p:spPr>
              <a:xfrm flipV="1">
                <a:off x="8224140"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8" name="직선 화살표 연결선 595"/>
              <p:cNvCxnSpPr>
                <a:stCxn id="444" idx="3"/>
                <a:endCxn id="446" idx="1"/>
              </p:cNvCxnSpPr>
              <p:nvPr/>
            </p:nvCxnSpPr>
            <p:spPr>
              <a:xfrm flipV="1">
                <a:off x="8716242" y="4418361"/>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9" name="직선 화살표 연결선 598"/>
              <p:cNvCxnSpPr>
                <a:stCxn id="445" idx="2"/>
                <a:endCxn id="446" idx="0"/>
              </p:cNvCxnSpPr>
              <p:nvPr/>
            </p:nvCxnSpPr>
            <p:spPr>
              <a:xfrm>
                <a:off x="8377744" y="426536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0" name="직선 화살표 연결선 601"/>
              <p:cNvCxnSpPr>
                <a:stCxn id="446" idx="3"/>
                <a:endCxn id="452" idx="1"/>
              </p:cNvCxnSpPr>
              <p:nvPr/>
            </p:nvCxnSpPr>
            <p:spPr>
              <a:xfrm flipV="1">
                <a:off x="8716243" y="3933650"/>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1" name="직선 화살표 연결선 604"/>
              <p:cNvCxnSpPr>
                <a:stCxn id="452" idx="3"/>
                <a:endCxn id="454" idx="1"/>
              </p:cNvCxnSpPr>
              <p:nvPr/>
            </p:nvCxnSpPr>
            <p:spPr>
              <a:xfrm flipV="1">
                <a:off x="8716243" y="344697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2" name="직선 화살표 연결선 607"/>
              <p:cNvCxnSpPr>
                <a:stCxn id="452" idx="0"/>
                <a:endCxn id="451" idx="2"/>
              </p:cNvCxnSpPr>
              <p:nvPr/>
            </p:nvCxnSpPr>
            <p:spPr>
              <a:xfrm flipH="1" flipV="1">
                <a:off x="8377744" y="378064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3" name="직선 화살표 연결선 610"/>
              <p:cNvCxnSpPr>
                <a:stCxn id="454" idx="0"/>
                <a:endCxn id="453" idx="2"/>
              </p:cNvCxnSpPr>
              <p:nvPr/>
            </p:nvCxnSpPr>
            <p:spPr>
              <a:xfrm flipH="1" flipV="1">
                <a:off x="8377745" y="329396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4" name="직선 화살표 연결선 613"/>
              <p:cNvCxnSpPr>
                <a:stCxn id="453" idx="1"/>
                <a:endCxn id="451" idx="3"/>
              </p:cNvCxnSpPr>
              <p:nvPr/>
            </p:nvCxnSpPr>
            <p:spPr>
              <a:xfrm flipH="1">
                <a:off x="8224141"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5" name="직선 화살표 연결선 616"/>
              <p:cNvCxnSpPr/>
              <p:nvPr/>
            </p:nvCxnSpPr>
            <p:spPr>
              <a:xfrm flipH="1">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6" name="직선 화살표 연결선 620"/>
              <p:cNvCxnSpPr/>
              <p:nvPr/>
            </p:nvCxnSpPr>
            <p:spPr>
              <a:xfrm>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7" name="직선 화살표 연결선 621"/>
              <p:cNvCxnSpPr/>
              <p:nvPr/>
            </p:nvCxnSpPr>
            <p:spPr>
              <a:xfrm flipH="1">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8" name="직선 화살표 연결선 622"/>
              <p:cNvCxnSpPr/>
              <p:nvPr/>
            </p:nvCxnSpPr>
            <p:spPr>
              <a:xfrm>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9" name="직선 화살표 연결선 623"/>
              <p:cNvCxnSpPr/>
              <p:nvPr/>
            </p:nvCxnSpPr>
            <p:spPr>
              <a:xfrm flipH="1">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0" name="직선 화살표 연결선 624"/>
              <p:cNvCxnSpPr/>
              <p:nvPr/>
            </p:nvCxnSpPr>
            <p:spPr>
              <a:xfrm>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1" name="직선 화살표 연결선 625"/>
              <p:cNvCxnSpPr/>
              <p:nvPr/>
            </p:nvCxnSpPr>
            <p:spPr>
              <a:xfrm flipH="1">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2" name="직선 화살표 연결선 626"/>
              <p:cNvCxnSpPr/>
              <p:nvPr/>
            </p:nvCxnSpPr>
            <p:spPr>
              <a:xfrm>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3" name="직선 화살표 연결선 627"/>
              <p:cNvCxnSpPr/>
              <p:nvPr/>
            </p:nvCxnSpPr>
            <p:spPr>
              <a:xfrm flipH="1">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4" name="직선 화살표 연결선 628"/>
              <p:cNvCxnSpPr/>
              <p:nvPr/>
            </p:nvCxnSpPr>
            <p:spPr>
              <a:xfrm>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grpSp>
        <p:sp>
          <p:nvSpPr>
            <p:cNvPr id="435" name="직사각형 647"/>
            <p:cNvSpPr/>
            <p:nvPr/>
          </p:nvSpPr>
          <p:spPr>
            <a:xfrm>
              <a:off x="7861251" y="2276872"/>
              <a:ext cx="976346" cy="976344"/>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32 Tesseract Cores</a:t>
              </a:r>
              <a:endParaRPr lang="ko-KR" altLang="en-US" sz="1600" kern="0" dirty="0">
                <a:solidFill>
                  <a:sysClr val="windowText" lastClr="000000"/>
                </a:solidFill>
                <a:latin typeface="Calibri"/>
                <a:ea typeface="나눔고딕"/>
              </a:endParaRPr>
            </a:p>
          </p:txBody>
        </p:sp>
        <p:cxnSp>
          <p:nvCxnSpPr>
            <p:cNvPr id="436" name="직선 연결선 649"/>
            <p:cNvCxnSpPr/>
            <p:nvPr/>
          </p:nvCxnSpPr>
          <p:spPr>
            <a:xfrm flipH="1" flipV="1">
              <a:off x="7861251" y="3253216"/>
              <a:ext cx="36254" cy="247287"/>
            </a:xfrm>
            <a:prstGeom prst="line">
              <a:avLst/>
            </a:prstGeom>
            <a:noFill/>
            <a:ln w="9525" cap="flat" cmpd="sng" algn="ctr">
              <a:solidFill>
                <a:srgbClr val="307D99">
                  <a:shade val="95000"/>
                  <a:satMod val="105000"/>
                </a:srgbClr>
              </a:solidFill>
              <a:prstDash val="dash"/>
            </a:ln>
            <a:effectLst/>
          </p:spPr>
        </p:cxnSp>
        <p:cxnSp>
          <p:nvCxnSpPr>
            <p:cNvPr id="437" name="직선 연결선 650"/>
            <p:cNvCxnSpPr/>
            <p:nvPr/>
          </p:nvCxnSpPr>
          <p:spPr>
            <a:xfrm flipV="1">
              <a:off x="8204713" y="3253216"/>
              <a:ext cx="632884" cy="249258"/>
            </a:xfrm>
            <a:prstGeom prst="line">
              <a:avLst/>
            </a:prstGeom>
            <a:noFill/>
            <a:ln w="9525" cap="flat" cmpd="sng" algn="ctr">
              <a:solidFill>
                <a:srgbClr val="307D99">
                  <a:shade val="95000"/>
                  <a:satMod val="105000"/>
                </a:srgbClr>
              </a:solidFill>
              <a:prstDash val="dash"/>
            </a:ln>
            <a:effectLst/>
          </p:spPr>
        </p:cxnSp>
      </p:grpSp>
      <p:sp>
        <p:nvSpPr>
          <p:cNvPr id="244" name="TextBox 243"/>
          <p:cNvSpPr txBox="1"/>
          <p:nvPr/>
        </p:nvSpPr>
        <p:spPr>
          <a:xfrm>
            <a:off x="1224136" y="6453336"/>
            <a:ext cx="7740352" cy="307777"/>
          </a:xfrm>
          <a:prstGeom prst="rect">
            <a:avLst/>
          </a:prstGeom>
          <a:noFill/>
        </p:spPr>
        <p:txBody>
          <a:bodyPr wrap="square" rtlCol="0">
            <a:spAutoFit/>
          </a:bodyPr>
          <a:lstStyle/>
          <a:p>
            <a:r>
              <a:rPr lang="en-US" sz="1400" dirty="0">
                <a:solidFill>
                  <a:srgbClr val="000000"/>
                </a:solidFill>
              </a:rPr>
              <a:t>Ahn+, “</a:t>
            </a:r>
            <a:r>
              <a:rPr lang="en-US" sz="1400" dirty="0">
                <a:solidFill>
                  <a:srgbClr val="0000FF"/>
                </a:solidFill>
              </a:rPr>
              <a:t>A Scalable Processing-in-Memory Accelerator for Parallel Graph Processing</a:t>
            </a:r>
            <a:r>
              <a:rPr lang="en-US" sz="1400" dirty="0">
                <a:solidFill>
                  <a:srgbClr val="000000"/>
                </a:solidFill>
              </a:rPr>
              <a:t>” ISCA 2015.</a:t>
            </a:r>
          </a:p>
        </p:txBody>
      </p:sp>
    </p:spTree>
    <p:extLst>
      <p:ext uri="{BB962C8B-B14F-4D97-AF65-F5344CB8AC3E}">
        <p14:creationId xmlns:p14="http://schemas.microsoft.com/office/powerpoint/2010/main" val="134882851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2"/>
                                        </p:tgtEl>
                                        <p:attrNameLst>
                                          <p:attrName>style.visibility</p:attrName>
                                        </p:attrNameLst>
                                      </p:cBhvr>
                                      <p:to>
                                        <p:strVal val="visible"/>
                                      </p:to>
                                    </p:set>
                                    <p:animEffect transition="in" filter="fade">
                                      <p:cBhvr>
                                        <p:cTn id="7" dur="200"/>
                                        <p:tgtEl>
                                          <p:spTgt spid="4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9"/>
                                        </p:tgtEl>
                                        <p:attrNameLst>
                                          <p:attrName>style.visibility</p:attrName>
                                        </p:attrNameLst>
                                      </p:cBhvr>
                                      <p:to>
                                        <p:strVal val="visible"/>
                                      </p:to>
                                    </p:set>
                                    <p:animEffect transition="in" filter="fade">
                                      <p:cBhvr>
                                        <p:cTn id="10" dur="200"/>
                                        <p:tgtEl>
                                          <p:spTgt spid="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 grpId="0"/>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graphicFrame>
        <p:nvGraphicFramePr>
          <p:cNvPr id="6" name="내용 개체 틀 5"/>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412305" y="1052736"/>
            <a:ext cx="5320236" cy="461665"/>
          </a:xfrm>
          <a:prstGeom prst="rect">
            <a:avLst/>
          </a:prstGeom>
          <a:noFill/>
        </p:spPr>
        <p:txBody>
          <a:bodyPr wrap="none" rtlCol="0" anchor="b">
            <a:spAutoFit/>
          </a:bodyPr>
          <a:lstStyle/>
          <a:p>
            <a:pPr algn="ctr">
              <a:defRPr/>
            </a:pPr>
            <a:r>
              <a:rPr lang="en-US" altLang="ko-KR" sz="2400" b="1" kern="0" dirty="0">
                <a:solidFill>
                  <a:srgbClr val="FF0000"/>
                </a:solidFill>
              </a:rPr>
              <a:t>&gt;13X Performance Improvement</a:t>
            </a:r>
            <a:endParaRPr lang="ko-KR" altLang="en-US" sz="2400" b="1" kern="0" dirty="0">
              <a:solidFill>
                <a:srgbClr val="FF0000"/>
              </a:solidFill>
            </a:endParaRPr>
          </a:p>
        </p:txBody>
      </p:sp>
      <p:sp>
        <p:nvSpPr>
          <p:cNvPr id="7" name="TextBox 6"/>
          <p:cNvSpPr txBox="1"/>
          <p:nvPr/>
        </p:nvSpPr>
        <p:spPr>
          <a:xfrm>
            <a:off x="1224136" y="6453336"/>
            <a:ext cx="7740352" cy="307777"/>
          </a:xfrm>
          <a:prstGeom prst="rect">
            <a:avLst/>
          </a:prstGeom>
          <a:noFill/>
        </p:spPr>
        <p:txBody>
          <a:bodyPr wrap="square" rtlCol="0">
            <a:spAutoFit/>
          </a:bodyPr>
          <a:lstStyle/>
          <a:p>
            <a:r>
              <a:rPr lang="en-US" sz="1400" dirty="0">
                <a:solidFill>
                  <a:srgbClr val="000000"/>
                </a:solidFill>
              </a:rPr>
              <a:t>Ahn+, “</a:t>
            </a:r>
            <a:r>
              <a:rPr lang="en-US" sz="1400" dirty="0">
                <a:solidFill>
                  <a:srgbClr val="0000FF"/>
                </a:solidFill>
              </a:rPr>
              <a:t>A Scalable Processing-in-Memory Accelerator for Parallel Graph Processing</a:t>
            </a:r>
            <a:r>
              <a:rPr lang="en-US" sz="1400" dirty="0">
                <a:solidFill>
                  <a:srgbClr val="000000"/>
                </a:solidFill>
              </a:rPr>
              <a:t>” ISCA 2015.</a:t>
            </a:r>
          </a:p>
        </p:txBody>
      </p:sp>
      <p:sp>
        <p:nvSpPr>
          <p:cNvPr id="3" name="TextBox 2"/>
          <p:cNvSpPr txBox="1"/>
          <p:nvPr/>
        </p:nvSpPr>
        <p:spPr>
          <a:xfrm>
            <a:off x="1691680" y="1628800"/>
            <a:ext cx="3854541" cy="369332"/>
          </a:xfrm>
          <a:prstGeom prst="rect">
            <a:avLst/>
          </a:prstGeom>
          <a:noFill/>
        </p:spPr>
        <p:txBody>
          <a:bodyPr wrap="none" rtlCol="0">
            <a:spAutoFit/>
          </a:bodyPr>
          <a:lstStyle/>
          <a:p>
            <a:r>
              <a:rPr lang="en-US" dirty="0">
                <a:solidFill>
                  <a:srgbClr val="000000"/>
                </a:solidFill>
              </a:rPr>
              <a:t>On five graph processing algorithms</a:t>
            </a:r>
          </a:p>
        </p:txBody>
      </p:sp>
    </p:spTree>
    <p:extLst>
      <p:ext uri="{BB962C8B-B14F-4D97-AF65-F5344CB8AC3E}">
        <p14:creationId xmlns:p14="http://schemas.microsoft.com/office/powerpoint/2010/main" val="923473873"/>
      </p:ext>
    </p:extLst>
  </p:cSld>
  <p:clrMapOvr>
    <a:masterClrMapping/>
  </p:clrMapOvr>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137</a:t>
            </a:fld>
            <a:endParaRPr lang="en-US" altLang="en-US">
              <a:solidFill>
                <a:srgbClr val="000000"/>
              </a:solidFill>
            </a:endParaRPr>
          </a:p>
        </p:txBody>
      </p:sp>
      <p:graphicFrame>
        <p:nvGraphicFramePr>
          <p:cNvPr id="6" name="내용 개체 틀 5"/>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9" name="직사각형 2"/>
          <p:cNvSpPr/>
          <p:nvPr/>
        </p:nvSpPr>
        <p:spPr>
          <a:xfrm>
            <a:off x="0" y="0"/>
            <a:ext cx="9144000" cy="6858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10" name="직사각형 3"/>
          <p:cNvSpPr/>
          <p:nvPr/>
        </p:nvSpPr>
        <p:spPr>
          <a:xfrm>
            <a:off x="655565" y="1052736"/>
            <a:ext cx="7832870" cy="4752528"/>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graphicFrame>
        <p:nvGraphicFramePr>
          <p:cNvPr id="11" name="내용 개체 틀 5"/>
          <p:cNvGraphicFramePr>
            <a:graphicFrameLocks/>
          </p:cNvGraphicFramePr>
          <p:nvPr>
            <p:extLst/>
          </p:nvPr>
        </p:nvGraphicFramePr>
        <p:xfrm>
          <a:off x="873703" y="1196752"/>
          <a:ext cx="7396594" cy="44644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961066642"/>
      </p:ext>
    </p:extLst>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Tesseract Graph Processing System Energy</a:t>
            </a:r>
          </a:p>
        </p:txBody>
      </p:sp>
      <p:graphicFrame>
        <p:nvGraphicFramePr>
          <p:cNvPr id="7" name="내용 개체 틀 11"/>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4750292" y="4848835"/>
            <a:ext cx="3754153" cy="461665"/>
          </a:xfrm>
          <a:prstGeom prst="rect">
            <a:avLst/>
          </a:prstGeom>
          <a:noFill/>
        </p:spPr>
        <p:txBody>
          <a:bodyPr wrap="none" rtlCol="0" anchor="b">
            <a:spAutoFit/>
          </a:bodyPr>
          <a:lstStyle/>
          <a:p>
            <a:pPr algn="ctr">
              <a:defRPr/>
            </a:pPr>
            <a:r>
              <a:rPr lang="en-US" altLang="ko-KR" sz="2400" b="1" kern="0" dirty="0">
                <a:solidFill>
                  <a:srgbClr val="FF0000"/>
                </a:solidFill>
              </a:rPr>
              <a:t>&gt; 8X Energy Reduction</a:t>
            </a:r>
            <a:endParaRPr lang="ko-KR" altLang="en-US" sz="2400" b="1" kern="0" dirty="0">
              <a:solidFill>
                <a:srgbClr val="FF0000"/>
              </a:solidFill>
            </a:endParaRPr>
          </a:p>
        </p:txBody>
      </p:sp>
      <p:sp>
        <p:nvSpPr>
          <p:cNvPr id="6" name="TextBox 5"/>
          <p:cNvSpPr txBox="1"/>
          <p:nvPr/>
        </p:nvSpPr>
        <p:spPr>
          <a:xfrm>
            <a:off x="1224136" y="6453336"/>
            <a:ext cx="7740352" cy="307777"/>
          </a:xfrm>
          <a:prstGeom prst="rect">
            <a:avLst/>
          </a:prstGeom>
          <a:noFill/>
        </p:spPr>
        <p:txBody>
          <a:bodyPr wrap="square" rtlCol="0">
            <a:spAutoFit/>
          </a:bodyPr>
          <a:lstStyle/>
          <a:p>
            <a:r>
              <a:rPr lang="en-US" sz="1400" dirty="0">
                <a:solidFill>
                  <a:srgbClr val="000000"/>
                </a:solidFill>
              </a:rPr>
              <a:t>Ahn+, “</a:t>
            </a:r>
            <a:r>
              <a:rPr lang="en-US" sz="1400" dirty="0">
                <a:solidFill>
                  <a:srgbClr val="0000FF"/>
                </a:solidFill>
              </a:rPr>
              <a:t>A Scalable Processing-in-Memory Accelerator for Parallel Graph Processing</a:t>
            </a:r>
            <a:r>
              <a:rPr lang="en-US" sz="1400" dirty="0">
                <a:solidFill>
                  <a:srgbClr val="000000"/>
                </a:solidFill>
              </a:rPr>
              <a:t>” ISCA 2015.</a:t>
            </a:r>
          </a:p>
        </p:txBody>
      </p:sp>
    </p:spTree>
    <p:extLst>
      <p:ext uri="{BB962C8B-B14F-4D97-AF65-F5344CB8AC3E}">
        <p14:creationId xmlns:p14="http://schemas.microsoft.com/office/powerpoint/2010/main" val="1422543007"/>
      </p:ext>
    </p:extLst>
  </p:cSld>
  <p:clrMapOvr>
    <a:masterClrMapping/>
  </p:clrMapOvr>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Tesseract</a:t>
            </a:r>
            <a:endParaRPr lang="en-US" dirty="0"/>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hlinkClick r:id="rId2"/>
              </a:rPr>
              <a:t>"A Scalable Processing-in-Memory Accelerator for Parallel Graph Processing"</a:t>
            </a:r>
            <a:br>
              <a:rPr lang="en-US" dirty="0"/>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139</a:t>
            </a:fld>
            <a:endParaRPr lang="en-US" altLang="en-US">
              <a:solidFill>
                <a:srgbClr val="000000"/>
              </a:solidFill>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7448765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Key Questions in 3D-Stacked PIM</a:t>
            </a:r>
          </a:p>
        </p:txBody>
      </p:sp>
      <p:sp>
        <p:nvSpPr>
          <p:cNvPr id="3" name="Content Placeholder 2"/>
          <p:cNvSpPr>
            <a:spLocks noGrp="1"/>
          </p:cNvSpPr>
          <p:nvPr>
            <p:ph idx="1"/>
          </p:nvPr>
        </p:nvSpPr>
        <p:spPr>
          <a:xfrm>
            <a:off x="228600" y="1196752"/>
            <a:ext cx="8610600" cy="5051648"/>
          </a:xfrm>
        </p:spPr>
        <p:txBody>
          <a:bodyPr/>
          <a:lstStyle/>
          <a:p>
            <a:r>
              <a:rPr lang="en-US" dirty="0"/>
              <a:t>What are the performance and energy benefits of using         </a:t>
            </a:r>
            <a:r>
              <a:rPr lang="en-US" dirty="0">
                <a:solidFill>
                  <a:srgbClr val="0000FF"/>
                </a:solidFill>
              </a:rPr>
              <a:t>3D-stacked memory as a coarse-grained accelerator</a:t>
            </a:r>
            <a:r>
              <a:rPr lang="en-US" dirty="0"/>
              <a:t>?</a:t>
            </a:r>
          </a:p>
          <a:p>
            <a:pPr lvl="1"/>
            <a:r>
              <a:rPr lang="en-US" dirty="0"/>
              <a:t>By </a:t>
            </a:r>
            <a:r>
              <a:rPr lang="en-US" dirty="0">
                <a:solidFill>
                  <a:srgbClr val="FF0000"/>
                </a:solidFill>
              </a:rPr>
              <a:t>changing the entire system</a:t>
            </a:r>
            <a:endParaRPr lang="en-US" dirty="0"/>
          </a:p>
          <a:p>
            <a:pPr lvl="1"/>
            <a:r>
              <a:rPr lang="en-US" dirty="0"/>
              <a:t>By performing </a:t>
            </a:r>
            <a:r>
              <a:rPr lang="en-US" dirty="0">
                <a:solidFill>
                  <a:srgbClr val="FF0000"/>
                </a:solidFill>
              </a:rPr>
              <a:t>simple function offloading</a:t>
            </a:r>
          </a:p>
          <a:p>
            <a:pPr lvl="1"/>
            <a:endParaRPr lang="en-US" dirty="0"/>
          </a:p>
          <a:p>
            <a:pPr lvl="1"/>
            <a:endParaRPr lang="en-US" dirty="0"/>
          </a:p>
          <a:p>
            <a:r>
              <a:rPr lang="en-US" dirty="0"/>
              <a:t>What is the </a:t>
            </a:r>
            <a:r>
              <a:rPr lang="en-US" dirty="0">
                <a:solidFill>
                  <a:srgbClr val="0000FF"/>
                </a:solidFill>
              </a:rPr>
              <a:t>minimal processing-in-memory support </a:t>
            </a:r>
            <a:r>
              <a:rPr lang="en-US" dirty="0"/>
              <a:t>we can provide?</a:t>
            </a:r>
          </a:p>
          <a:p>
            <a:pPr lvl="1"/>
            <a:r>
              <a:rPr lang="en-US" dirty="0"/>
              <a:t>With </a:t>
            </a:r>
            <a:r>
              <a:rPr lang="en-US" dirty="0">
                <a:solidFill>
                  <a:srgbClr val="FF0000"/>
                </a:solidFill>
              </a:rPr>
              <a:t>minimal changes to system and programming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539552" y="1196752"/>
            <a:ext cx="8280920"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974BE913-4921-E84F-8D09-AF184056BA68}"/>
              </a:ext>
            </a:extLst>
          </p:cNvPr>
          <p:cNvSpPr/>
          <p:nvPr/>
        </p:nvSpPr>
        <p:spPr>
          <a:xfrm>
            <a:off x="899592" y="2420888"/>
            <a:ext cx="5256584" cy="43204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5405043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PIM on Mobile Devices</a:t>
            </a:r>
          </a:p>
        </p:txBody>
      </p:sp>
      <p:sp>
        <p:nvSpPr>
          <p:cNvPr id="3" name="Content Placeholder 2"/>
          <p:cNvSpPr>
            <a:spLocks noGrp="1"/>
          </p:cNvSpPr>
          <p:nvPr>
            <p:ph idx="1"/>
          </p:nvPr>
        </p:nvSpPr>
        <p:spPr>
          <a:xfrm>
            <a:off x="228600" y="1000472"/>
            <a:ext cx="8610600" cy="4876800"/>
          </a:xfrm>
        </p:spPr>
        <p:txBody>
          <a:bodyPr/>
          <a:lstStyle/>
          <a:p>
            <a:r>
              <a:rPr lang="en-US" sz="2100" dirty="0"/>
              <a:t>Amirali Boroumand, Saugata Ghose, </a:t>
            </a:r>
            <a:r>
              <a:rPr lang="en-US" sz="2100" dirty="0" err="1"/>
              <a:t>Youngsok</a:t>
            </a:r>
            <a:r>
              <a:rPr lang="en-US" sz="2100" dirty="0"/>
              <a:t> Kim, </a:t>
            </a:r>
            <a:r>
              <a:rPr lang="en-US" sz="2100" dirty="0" err="1"/>
              <a:t>Rachata</a:t>
            </a:r>
            <a:r>
              <a:rPr lang="en-US" sz="2100" dirty="0"/>
              <a:t> </a:t>
            </a:r>
            <a:r>
              <a:rPr lang="en-US" sz="2100" dirty="0" err="1"/>
              <a:t>Ausavarungnirun</a:t>
            </a:r>
            <a:r>
              <a:rPr lang="en-US" sz="2100" dirty="0"/>
              <a:t>, Eric </a:t>
            </a:r>
            <a:r>
              <a:rPr lang="en-US" sz="2100" dirty="0" err="1"/>
              <a:t>Shiu</a:t>
            </a:r>
            <a:r>
              <a:rPr lang="en-US" sz="2100" dirty="0"/>
              <a:t>, Rahul Thakur, </a:t>
            </a:r>
            <a:r>
              <a:rPr lang="en-US" sz="2100" dirty="0" err="1"/>
              <a:t>Daehyun</a:t>
            </a:r>
            <a:r>
              <a:rPr lang="en-US" sz="2100" dirty="0"/>
              <a:t> Kim, Aki </a:t>
            </a:r>
            <a:r>
              <a:rPr lang="en-US" sz="2100" dirty="0" err="1"/>
              <a:t>Kuusela</a:t>
            </a:r>
            <a:r>
              <a:rPr lang="en-US" sz="2100" dirty="0"/>
              <a:t>, Allan </a:t>
            </a:r>
            <a:r>
              <a:rPr lang="en-US" sz="2100" dirty="0" err="1"/>
              <a:t>Knies</a:t>
            </a:r>
            <a:r>
              <a:rPr lang="en-US" sz="2100" dirty="0"/>
              <a:t>, </a:t>
            </a:r>
            <a:r>
              <a:rPr lang="en-US" sz="2100" dirty="0" err="1"/>
              <a:t>Parthasarathy</a:t>
            </a:r>
            <a:r>
              <a:rPr lang="en-US" sz="2100" dirty="0"/>
              <a:t> </a:t>
            </a:r>
            <a:r>
              <a:rPr lang="en-US" sz="2100" dirty="0" err="1"/>
              <a:t>Ranganathan</a:t>
            </a:r>
            <a:r>
              <a:rPr lang="en-US" sz="2100" dirty="0"/>
              <a:t>, and Onur Mutlu,</a:t>
            </a:r>
            <a:br>
              <a:rPr lang="en-US" sz="2100" dirty="0"/>
            </a:br>
            <a:r>
              <a:rPr lang="en-US" sz="2100" b="1" dirty="0">
                <a:hlinkClick r:id="rId2"/>
              </a:rPr>
              <a:t>"Google Workloads for Consumer Devices: Mitigating Data Movement Bottlenecks"</a:t>
            </a:r>
            <a:r>
              <a:rPr lang="en-US" sz="2100" dirty="0"/>
              <a:t> </a:t>
            </a:r>
            <a:br>
              <a:rPr lang="en-US" sz="2100" dirty="0"/>
            </a:br>
            <a:r>
              <a:rPr lang="en-US" sz="2100" i="1" dirty="0"/>
              <a:t>Proceedings of the </a:t>
            </a:r>
            <a:r>
              <a:rPr lang="en-US" sz="2100" i="1" dirty="0">
                <a:hlinkClick r:id="rId3"/>
              </a:rPr>
              <a:t>23rd International Conference on Architectural Support for Programming Languages and Operating Systems</a:t>
            </a:r>
            <a:r>
              <a:rPr lang="en-US" sz="2100" i="1" dirty="0"/>
              <a:t> (</a:t>
            </a:r>
            <a:r>
              <a:rPr lang="en-US" sz="2100" b="1" i="1" dirty="0"/>
              <a:t>ASPLOS</a:t>
            </a:r>
            <a:r>
              <a:rPr lang="en-US" sz="2100" i="1" dirty="0"/>
              <a:t>)</a:t>
            </a:r>
            <a:r>
              <a:rPr lang="en-US" sz="2100" dirty="0"/>
              <a:t>, Williamsburg, VA, USA, March 2018.</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141</a:t>
            </a:fld>
            <a:endParaRPr lang="en-US" altLang="en-US">
              <a:solidFill>
                <a:srgbClr val="000000"/>
              </a:solidFill>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077072"/>
            <a:ext cx="9144000" cy="2235200"/>
          </a:xfrm>
          <a:prstGeom prst="rect">
            <a:avLst/>
          </a:prstGeom>
        </p:spPr>
      </p:pic>
    </p:spTree>
    <p:extLst>
      <p:ext uri="{BB962C8B-B14F-4D97-AF65-F5344CB8AC3E}">
        <p14:creationId xmlns:p14="http://schemas.microsoft.com/office/powerpoint/2010/main" val="396741451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a:solidFill>
                  <a:srgbClr val="FFFFFF"/>
                </a:solidFill>
                <a:latin typeface=""/>
              </a:rPr>
              <a:t>Google Workloads</a:t>
            </a:r>
            <a:br>
              <a:rPr lang="en-US" sz="3800" dirty="0">
                <a:solidFill>
                  <a:srgbClr val="FFFFFF"/>
                </a:solidFill>
                <a:latin typeface=""/>
              </a:rPr>
            </a:br>
            <a:r>
              <a:rPr lang="en-US" sz="3800" dirty="0">
                <a:solidFill>
                  <a:srgbClr val="FFFFFF"/>
                </a:solidFill>
                <a:latin typeface=""/>
              </a:rPr>
              <a:t> for Consumer Devices:</a:t>
            </a:r>
            <a:br>
              <a:rPr lang="en-US" sz="3800" dirty="0">
                <a:solidFill>
                  <a:srgbClr val="FFFFFF"/>
                </a:solidFill>
                <a:latin typeface=""/>
              </a:rPr>
            </a:br>
            <a:r>
              <a:rPr lang="en-US" sz="3800" dirty="0">
                <a:solidFill>
                  <a:srgbClr val="FFFFFF"/>
                </a:solidFill>
                <a:latin typeface=""/>
              </a:rPr>
              <a:t>Mitigating Data Movement Bottlenecks</a:t>
            </a:r>
            <a:endParaRPr lang="en-US" sz="3800" dirty="0">
              <a:solidFill>
                <a:srgbClr val="FFFFFF"/>
              </a:solidFill>
            </a:endParaRP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819400"/>
            <a:ext cx="4024259" cy="58477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Gill Sans MT"/>
                <a:ea typeface="+mn-ea"/>
                <a:cs typeface="+mn-cs"/>
              </a:rPr>
              <a:t>Amirali Boroumand</a:t>
            </a:r>
          </a:p>
        </p:txBody>
      </p:sp>
      <p:sp>
        <p:nvSpPr>
          <p:cNvPr id="8" name="Rectangle 7"/>
          <p:cNvSpPr/>
          <p:nvPr/>
        </p:nvSpPr>
        <p:spPr>
          <a:xfrm>
            <a:off x="378337" y="3480376"/>
            <a:ext cx="8340745" cy="120032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Saugata</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Ghose</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Youngsok</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Rachata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Ausavarungnirun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Eric</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Shiu</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Rahul</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Thakur</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Daehyun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Aki</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Kuusela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b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Allan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Knies</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Parthasarathy</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Ranganathan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Onur Mutlu</a:t>
            </a:r>
            <a:endPar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13" name="Picture 12"/>
          <p:cNvPicPr>
            <a:picLocks noChangeAspect="1"/>
          </p:cNvPicPr>
          <p:nvPr/>
        </p:nvPicPr>
        <p:blipFill rotWithShape="1">
          <a:blip r:embed="rId2"/>
          <a:srcRect t="27272" b="29091"/>
          <a:stretch/>
        </p:blipFill>
        <p:spPr>
          <a:xfrm>
            <a:off x="506982" y="6050611"/>
            <a:ext cx="1828800" cy="798022"/>
          </a:xfrm>
          <a:prstGeom prst="rect">
            <a:avLst/>
          </a:prstGeom>
        </p:spPr>
      </p:pic>
      <p:pic>
        <p:nvPicPr>
          <p:cNvPr id="14" name="Picture 13"/>
          <p:cNvPicPr>
            <a:picLocks noChangeAspect="1"/>
          </p:cNvPicPr>
          <p:nvPr/>
        </p:nvPicPr>
        <p:blipFill>
          <a:blip r:embed="rId3"/>
          <a:stretch>
            <a:fillRect/>
          </a:stretch>
        </p:blipFill>
        <p:spPr>
          <a:xfrm>
            <a:off x="6981825" y="4724400"/>
            <a:ext cx="1682084" cy="1657706"/>
          </a:xfrm>
          <a:prstGeom prst="rect">
            <a:avLst/>
          </a:prstGeom>
        </p:spPr>
      </p:pic>
      <p:pic>
        <p:nvPicPr>
          <p:cNvPr id="15" name="Picture 14"/>
          <p:cNvPicPr>
            <a:picLocks noChangeAspect="1"/>
          </p:cNvPicPr>
          <p:nvPr/>
        </p:nvPicPr>
        <p:blipFill rotWithShape="1">
          <a:blip r:embed="rId4"/>
          <a:srcRect t="30096" b="30046"/>
          <a:stretch/>
        </p:blipFill>
        <p:spPr>
          <a:xfrm>
            <a:off x="6632242" y="6179521"/>
            <a:ext cx="2381250" cy="533400"/>
          </a:xfrm>
          <a:prstGeom prst="rect">
            <a:avLst/>
          </a:prstGeom>
        </p:spPr>
      </p:pic>
      <p:pic>
        <p:nvPicPr>
          <p:cNvPr id="16" name="Picture 15" descr="safari.png"/>
          <p:cNvPicPr>
            <a:picLocks noChangeAspect="1"/>
          </p:cNvPicPr>
          <p:nvPr/>
        </p:nvPicPr>
        <p:blipFill rotWithShape="1">
          <a:blip r:embed="rId5" cstate="print"/>
          <a:srcRect r="1519"/>
          <a:stretch/>
        </p:blipFill>
        <p:spPr>
          <a:xfrm>
            <a:off x="476188" y="5294713"/>
            <a:ext cx="1890388" cy="555400"/>
          </a:xfrm>
          <a:prstGeom prst="rect">
            <a:avLst/>
          </a:prstGeom>
        </p:spPr>
      </p:pic>
      <p:pic>
        <p:nvPicPr>
          <p:cNvPr id="17" name="Picture 16"/>
          <p:cNvPicPr>
            <a:picLocks noChangeAspect="1"/>
          </p:cNvPicPr>
          <p:nvPr/>
        </p:nvPicPr>
        <p:blipFill>
          <a:blip r:embed="rId6"/>
          <a:stretch>
            <a:fillRect/>
          </a:stretch>
        </p:blipFill>
        <p:spPr>
          <a:xfrm>
            <a:off x="3015517" y="5030786"/>
            <a:ext cx="3112967" cy="1124128"/>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2049734446"/>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ill Sans MT"/>
                <a:cs typeface="Gill Sans MT"/>
              </a:rPr>
              <a:t>Consumer Devices</a:t>
            </a:r>
          </a:p>
        </p:txBody>
      </p:sp>
      <p:sp>
        <p:nvSpPr>
          <p:cNvPr id="3" name="Content Placeholder 2"/>
          <p:cNvSpPr>
            <a:spLocks noGrp="1"/>
          </p:cNvSpPr>
          <p:nvPr>
            <p:ph idx="1"/>
          </p:nvPr>
        </p:nvSpPr>
        <p:spPr>
          <a:xfrm>
            <a:off x="152400" y="1066800"/>
            <a:ext cx="8839200" cy="5638800"/>
          </a:xfrm>
        </p:spPr>
        <p:txBody>
          <a:bodyPr>
            <a:normAutofit/>
          </a:bodyPr>
          <a:lstStyle/>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a:solidFill>
                <a:srgbClr val="595959"/>
              </a:solidFill>
              <a:latin typeface="Gill Sans MT"/>
              <a:cs typeface="Gill Sans MT"/>
            </a:endParaRPr>
          </a:p>
          <a:p>
            <a:pPr lvl="1"/>
            <a:endParaRPr lang="en-US" sz="2400" dirty="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Gill Sans MT"/>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sz="2400" b="1" i="0" u="none" strike="noStrike" kern="1200" cap="none" spc="0" normalizeH="0" baseline="0" noProof="0">
              <a:ln>
                <a:noFill/>
              </a:ln>
              <a:solidFill>
                <a:srgbClr val="0070C0"/>
              </a:solidFill>
              <a:effectLst/>
              <a:uLnTx/>
              <a:uFillTx/>
              <a:latin typeface="Gill Sans MT"/>
              <a:ea typeface="+mn-ea"/>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3124200"/>
            <a:ext cx="8077200"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F497D"/>
                </a:solidFill>
                <a:effectLst/>
                <a:uLnTx/>
                <a:uFillTx/>
                <a:latin typeface="Gill Sans MT"/>
                <a:ea typeface="+mn-ea"/>
                <a:cs typeface="Gill Sans MT"/>
              </a:rPr>
              <a:t>Consumer devices are everywhere!</a:t>
            </a:r>
          </a:p>
        </p:txBody>
      </p:sp>
      <p:pic>
        <p:nvPicPr>
          <p:cNvPr id="11" name="Picture 10"/>
          <p:cNvPicPr>
            <a:picLocks noChangeAspect="1"/>
          </p:cNvPicPr>
          <p:nvPr/>
        </p:nvPicPr>
        <p:blipFill>
          <a:blip r:embed="rId4"/>
          <a:stretch>
            <a:fillRect/>
          </a:stretch>
        </p:blipFill>
        <p:spPr>
          <a:xfrm>
            <a:off x="1295400" y="1143000"/>
            <a:ext cx="2861107" cy="1938169"/>
          </a:xfrm>
          <a:prstGeom prst="rect">
            <a:avLst/>
          </a:prstGeom>
        </p:spPr>
      </p:pic>
      <p:pic>
        <p:nvPicPr>
          <p:cNvPr id="14" name="Picture 13"/>
          <p:cNvPicPr>
            <a:picLocks noChangeAspect="1"/>
          </p:cNvPicPr>
          <p:nvPr/>
        </p:nvPicPr>
        <p:blipFill>
          <a:blip r:embed="rId5"/>
          <a:stretch>
            <a:fillRect/>
          </a:stretch>
        </p:blipFill>
        <p:spPr>
          <a:xfrm>
            <a:off x="4222961" y="1066800"/>
            <a:ext cx="1457546" cy="1945899"/>
          </a:xfrm>
          <a:prstGeom prst="rect">
            <a:avLst/>
          </a:prstGeom>
        </p:spPr>
      </p:pic>
      <p:pic>
        <p:nvPicPr>
          <p:cNvPr id="15" name="Picture 14"/>
          <p:cNvPicPr>
            <a:picLocks noChangeAspect="1"/>
          </p:cNvPicPr>
          <p:nvPr/>
        </p:nvPicPr>
        <p:blipFill>
          <a:blip r:embed="rId6"/>
          <a:stretch>
            <a:fillRect/>
          </a:stretch>
        </p:blipFill>
        <p:spPr>
          <a:xfrm>
            <a:off x="6061507" y="1676204"/>
            <a:ext cx="1295596" cy="1295596"/>
          </a:xfrm>
          <a:prstGeom prst="rect">
            <a:avLst/>
          </a:prstGeom>
        </p:spPr>
      </p:pic>
      <p:pic>
        <p:nvPicPr>
          <p:cNvPr id="10" name="Picture 9"/>
          <p:cNvPicPr>
            <a:picLocks noChangeAspect="1"/>
          </p:cNvPicPr>
          <p:nvPr/>
        </p:nvPicPr>
        <p:blipFill>
          <a:blip r:embed="rId7"/>
          <a:stretch>
            <a:fillRect/>
          </a:stretch>
        </p:blipFill>
        <p:spPr>
          <a:xfrm>
            <a:off x="2438400" y="5223510"/>
            <a:ext cx="4581769" cy="1786890"/>
          </a:xfrm>
          <a:prstGeom prst="rect">
            <a:avLst/>
          </a:prstGeom>
        </p:spPr>
      </p:pic>
      <p:sp>
        <p:nvSpPr>
          <p:cNvPr id="13" name="Rectangle 12"/>
          <p:cNvSpPr/>
          <p:nvPr/>
        </p:nvSpPr>
        <p:spPr>
          <a:xfrm>
            <a:off x="0" y="3905071"/>
            <a:ext cx="9144000" cy="1200329"/>
          </a:xfrm>
          <a:prstGeom prst="rect">
            <a:avLst/>
          </a:prstGeom>
          <a:solidFill>
            <a:srgbClr val="80000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Gill Sans MT"/>
                <a:ea typeface="+mn-ea"/>
                <a:cs typeface="+mn-cs"/>
              </a:rPr>
              <a:t>Energy consumption is</a:t>
            </a:r>
            <a:br>
              <a:rPr kumimoji="0" lang="en-US" sz="3600" b="1" i="0" u="none" strike="noStrike" kern="1200" cap="none" spc="0" normalizeH="0" baseline="0" noProof="0" dirty="0">
                <a:ln>
                  <a:noFill/>
                </a:ln>
                <a:solidFill>
                  <a:srgbClr val="FFFFFF"/>
                </a:solidFill>
                <a:effectLst/>
                <a:uLnTx/>
                <a:uFillTx/>
                <a:latin typeface="Gill Sans MT"/>
                <a:ea typeface="+mn-ea"/>
                <a:cs typeface="+mn-cs"/>
              </a:rPr>
            </a:br>
            <a:r>
              <a:rPr kumimoji="0" lang="en-US" sz="3600" b="1" i="0" u="none" strike="noStrike" kern="1200" cap="none" spc="0" normalizeH="0" baseline="0" noProof="0" dirty="0">
                <a:ln>
                  <a:noFill/>
                </a:ln>
                <a:solidFill>
                  <a:srgbClr val="FFFFFF"/>
                </a:solidFill>
                <a:effectLst/>
                <a:uLnTx/>
                <a:uFillTx/>
                <a:latin typeface="Gill Sans MT"/>
                <a:ea typeface="+mn-ea"/>
                <a:cs typeface="+mn-cs"/>
              </a:rPr>
              <a:t> a first-class concern in consumer devices</a:t>
            </a:r>
          </a:p>
        </p:txBody>
      </p:sp>
    </p:spTree>
    <p:extLst>
      <p:ext uri="{BB962C8B-B14F-4D97-AF65-F5344CB8AC3E}">
        <p14:creationId xmlns:p14="http://schemas.microsoft.com/office/powerpoint/2010/main" val="2730569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3" grpId="0" animBg="1"/>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3700" dirty="0"/>
              <a:t>Popular Google Consumer Workloads</a:t>
            </a:r>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3977856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par>
                          <p:cTn id="33" fill="hold">
                            <p:stCondLst>
                              <p:cond delay="500"/>
                            </p:stCondLst>
                            <p:childTnLst>
                              <p:par>
                                <p:cTn id="34" presetID="10" presetClass="entr" presetSubtype="0" fill="hold"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500"/>
                                        <p:tgtEl>
                                          <p:spTgt spid="25"/>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500"/>
                                        <p:tgtEl>
                                          <p:spTgt spid="30"/>
                                        </p:tgtEl>
                                      </p:cBhvr>
                                    </p:animEffect>
                                  </p:childTnLst>
                                </p:cTn>
                              </p:par>
                            </p:childTnLst>
                          </p:cTn>
                        </p:par>
                        <p:par>
                          <p:cTn id="40" fill="hold">
                            <p:stCondLst>
                              <p:cond delay="1000"/>
                            </p:stCondLst>
                            <p:childTnLst>
                              <p:par>
                                <p:cTn id="41" presetID="10" presetClass="entr" presetSubtype="0"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fade">
                                      <p:cBhvr>
                                        <p:cTn id="4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1" grpId="0"/>
      <p:bldP spid="12" grpId="0"/>
      <p:bldP spid="16" grpId="0"/>
      <p:bldP spid="17" grpId="0"/>
      <p:bldP spid="30" grpId="0"/>
      <p:bldP spid="32" grpId="0"/>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sp>
        <p:nvSpPr>
          <p:cNvPr id="2" name="Title 1"/>
          <p:cNvSpPr>
            <a:spLocks noGrp="1"/>
          </p:cNvSpPr>
          <p:nvPr>
            <p:ph type="title"/>
          </p:nvPr>
        </p:nvSpPr>
        <p:spPr>
          <a:xfrm>
            <a:off x="-152400" y="0"/>
            <a:ext cx="9144000" cy="914400"/>
          </a:xfrm>
        </p:spPr>
        <p:txBody>
          <a:bodyPr/>
          <a:lstStyle/>
          <a:p>
            <a:r>
              <a:rPr lang="en-US" dirty="0"/>
              <a:t>Energy Cost of Data Movement</a:t>
            </a:r>
          </a:p>
        </p:txBody>
      </p:sp>
      <p:sp>
        <p:nvSpPr>
          <p:cNvPr id="3" name="Content Placeholder 2"/>
          <p:cNvSpPr>
            <a:spLocks noGrp="1"/>
          </p:cNvSpPr>
          <p:nvPr>
            <p:ph idx="1"/>
          </p:nvPr>
        </p:nvSpPr>
        <p:spPr>
          <a:xfrm>
            <a:off x="-4724400" y="914400"/>
            <a:ext cx="2057400" cy="5486400"/>
          </a:xfrm>
        </p:spPr>
        <p:txBody>
          <a:bodyPr>
            <a:normAutofit/>
          </a:bodyPr>
          <a:lstStyle/>
          <a:p>
            <a:pPr marL="914400" lvl="2" indent="0">
              <a:buNone/>
            </a:pPr>
            <a:endParaRPr lang="en-US" sz="20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3" name="TextBox 12"/>
          <p:cNvSpPr txBox="1"/>
          <p:nvPr/>
        </p:nvSpPr>
        <p:spPr>
          <a:xfrm>
            <a:off x="3276600" y="2219980"/>
            <a:ext cx="32766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a:t>
            </a:r>
          </a:p>
        </p:txBody>
      </p:sp>
      <p:cxnSp>
        <p:nvCxnSpPr>
          <p:cNvPr id="29" name="Straight Arrow Connector 28"/>
          <p:cNvCxnSpPr/>
          <p:nvPr/>
        </p:nvCxnSpPr>
        <p:spPr>
          <a:xfrm flipH="1">
            <a:off x="3276600" y="2743200"/>
            <a:ext cx="1600200" cy="8382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4876800" y="2743200"/>
            <a:ext cx="0" cy="9144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4876800" y="2743200"/>
            <a:ext cx="1828800" cy="7620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0" y="106680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1F497D"/>
                </a:solidFill>
                <a:effectLst/>
                <a:uLnTx/>
                <a:uFillTx/>
                <a:latin typeface="Gill Sans MT"/>
                <a:ea typeface="+mn-ea"/>
                <a:cs typeface="+mn-cs"/>
              </a:rPr>
              <a:t>1</a:t>
            </a:r>
            <a:r>
              <a:rPr kumimoji="0" lang="en-US" sz="3100" b="1" i="0" u="none" strike="noStrike" kern="1200" cap="none" spc="0" normalizeH="0" baseline="30000" noProof="0" dirty="0">
                <a:ln>
                  <a:noFill/>
                </a:ln>
                <a:solidFill>
                  <a:srgbClr val="1F497D"/>
                </a:solidFill>
                <a:effectLst/>
                <a:uLnTx/>
                <a:uFillTx/>
                <a:latin typeface="Gill Sans MT"/>
                <a:ea typeface="+mn-ea"/>
                <a:cs typeface="+mn-cs"/>
              </a:rPr>
              <a:t>st</a:t>
            </a:r>
            <a:r>
              <a:rPr kumimoji="0" lang="en-US" sz="3100" b="1" i="0" u="none" strike="noStrike" kern="1200" cap="none" spc="0" normalizeH="0" baseline="0" noProof="0" dirty="0">
                <a:ln>
                  <a:noFill/>
                </a:ln>
                <a:solidFill>
                  <a:srgbClr val="1F497D"/>
                </a:solidFill>
                <a:effectLst/>
                <a:uLnTx/>
                <a:uFillTx/>
                <a:latin typeface="Gill Sans MT"/>
                <a:ea typeface="+mn-ea"/>
                <a:cs typeface="+mn-cs"/>
              </a:rPr>
              <a:t> key observation</a:t>
            </a:r>
            <a:r>
              <a:rPr kumimoji="0" lang="en-US" sz="3000" b="1" i="0" u="none" strike="noStrike" kern="1200" cap="none" spc="0" normalizeH="0" baseline="0" noProof="0" dirty="0">
                <a:ln>
                  <a:noFill/>
                </a:ln>
                <a:solidFill>
                  <a:srgbClr val="1F497D"/>
                </a:solidFill>
                <a:effectLst/>
                <a:uLnTx/>
                <a:uFillTx/>
                <a:latin typeface="Gill Sans MT"/>
                <a:ea typeface="+mn-ea"/>
                <a:cs typeface="+mn-cs"/>
              </a:rPr>
              <a:t>: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62.7%</a:t>
            </a:r>
            <a:r>
              <a:rPr kumimoji="0" lang="en-US" sz="3000" b="1" i="0" u="none" strike="noStrike" kern="1200" cap="none" spc="0" normalizeH="0" baseline="0" noProof="0" dirty="0">
                <a:ln>
                  <a:noFill/>
                </a:ln>
                <a:solidFill>
                  <a:prstClr val="black"/>
                </a:solidFill>
                <a:effectLst/>
                <a:uLnTx/>
                <a:uFillTx/>
                <a:latin typeface="Gill Sans MT"/>
                <a:ea typeface="+mn-ea"/>
                <a:cs typeface="+mn-cs"/>
              </a:rPr>
              <a:t> of the total system energy is spent on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33" name="Rectangle 32"/>
          <p:cNvSpPr/>
          <p:nvPr/>
        </p:nvSpPr>
        <p:spPr>
          <a:xfrm>
            <a:off x="0" y="5257800"/>
            <a:ext cx="9144000" cy="53860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Potential solution</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a:t>
            </a:r>
            <a:r>
              <a:rPr kumimoji="0" lang="en-US" sz="2900" b="1" i="0" u="none" strike="noStrike" kern="1200" cap="none" spc="0" normalizeH="0" baseline="0" noProof="0" dirty="0">
                <a:ln>
                  <a:noFill/>
                </a:ln>
                <a:solidFill>
                  <a:prstClr val="black"/>
                </a:solidFill>
                <a:effectLst/>
                <a:uLnTx/>
                <a:uFillTx/>
                <a:latin typeface="Gill Sans MT"/>
                <a:ea typeface="+mn-ea"/>
                <a:cs typeface="+mn-cs"/>
              </a:rPr>
              <a:t> move computation </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close to data</a:t>
            </a:r>
            <a:endParaRPr kumimoji="0" lang="en-US" sz="29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39" name="Rectangle 38"/>
          <p:cNvSpPr/>
          <p:nvPr/>
        </p:nvSpPr>
        <p:spPr>
          <a:xfrm>
            <a:off x="0" y="5943600"/>
            <a:ext cx="9144000" cy="538609"/>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white"/>
                </a:solidFill>
                <a:effectLst/>
                <a:uLnTx/>
                <a:uFillTx/>
                <a:latin typeface="Gill Sans MT"/>
                <a:ea typeface="+mn-ea"/>
                <a:cs typeface="+mn-cs"/>
              </a:rPr>
              <a:t>Challenge: limited area and energy budget</a:t>
            </a:r>
          </a:p>
        </p:txBody>
      </p:sp>
      <p:sp>
        <p:nvSpPr>
          <p:cNvPr id="19" name="TextBox 18"/>
          <p:cNvSpPr txBox="1"/>
          <p:nvPr/>
        </p:nvSpPr>
        <p:spPr>
          <a:xfrm>
            <a:off x="5239748" y="4648200"/>
            <a:ext cx="3980452"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Processing-In-Memory (PIM)</a:t>
            </a:r>
          </a:p>
        </p:txBody>
      </p:sp>
      <p:grpSp>
        <p:nvGrpSpPr>
          <p:cNvPr id="31" name="Group 30"/>
          <p:cNvGrpSpPr/>
          <p:nvPr/>
        </p:nvGrpSpPr>
        <p:grpSpPr>
          <a:xfrm>
            <a:off x="914400" y="2514603"/>
            <a:ext cx="7620001" cy="2133597"/>
            <a:chOff x="914399" y="1295401"/>
            <a:chExt cx="7620001" cy="2514599"/>
          </a:xfrm>
        </p:grpSpPr>
        <p:grpSp>
          <p:nvGrpSpPr>
            <p:cNvPr id="7" name="Group 6"/>
            <p:cNvGrpSpPr/>
            <p:nvPr/>
          </p:nvGrpSpPr>
          <p:grpSpPr>
            <a:xfrm>
              <a:off x="914399" y="1295401"/>
              <a:ext cx="7620001" cy="2514599"/>
              <a:chOff x="914400" y="1340069"/>
              <a:chExt cx="7218947" cy="3034861"/>
            </a:xfrm>
          </p:grpSpPr>
          <p:sp>
            <p:nvSpPr>
              <p:cNvPr id="22" name="TextBox 21"/>
              <p:cNvSpPr txBox="1"/>
              <p:nvPr/>
            </p:nvSpPr>
            <p:spPr>
              <a:xfrm>
                <a:off x="914400" y="1340069"/>
                <a:ext cx="89764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Gill Sans MT"/>
                    <a:ea typeface="+mn-ea"/>
                    <a:cs typeface="+mn-cs"/>
                  </a:rPr>
                  <a:t>SoC</a:t>
                </a:r>
                <a:endParaRPr kumimoji="0" lang="en-US" sz="2400" b="1" i="0" u="none" strike="noStrike" kern="1200" cap="none" spc="0" normalizeH="0" baseline="0" noProof="0" dirty="0">
                  <a:ln>
                    <a:noFill/>
                  </a:ln>
                  <a:solidFill>
                    <a:prstClr val="black"/>
                  </a:solidFill>
                  <a:effectLst/>
                  <a:uLnTx/>
                  <a:uFillTx/>
                  <a:latin typeface="Gill Sans MT"/>
                  <a:ea typeface="+mn-ea"/>
                  <a:cs typeface="+mn-cs"/>
                </a:endParaRPr>
              </a:p>
            </p:txBody>
          </p:sp>
          <p:grpSp>
            <p:nvGrpSpPr>
              <p:cNvPr id="18" name="Group 17"/>
              <p:cNvGrpSpPr/>
              <p:nvPr/>
            </p:nvGrpSpPr>
            <p:grpSpPr>
              <a:xfrm>
                <a:off x="1066800" y="1707931"/>
                <a:ext cx="7066547" cy="2666999"/>
                <a:chOff x="1066800" y="1707931"/>
                <a:chExt cx="7066547" cy="2666999"/>
              </a:xfrm>
            </p:grpSpPr>
            <p:sp>
              <p:nvSpPr>
                <p:cNvPr id="10" name="Rounded Rectangle 9"/>
                <p:cNvSpPr/>
                <p:nvPr/>
              </p:nvSpPr>
              <p:spPr>
                <a:xfrm>
                  <a:off x="6858000" y="1707931"/>
                  <a:ext cx="1275347" cy="266699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DRAM</a:t>
                  </a:r>
                  <a:endParaRPr kumimoji="0" lang="en-US" sz="18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17" name="Rounded Rectangle 16"/>
                <p:cNvSpPr/>
                <p:nvPr/>
              </p:nvSpPr>
              <p:spPr>
                <a:xfrm>
                  <a:off x="1066800" y="2133600"/>
                  <a:ext cx="5105400" cy="1904999"/>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23" name="Rounded Rectangle 22"/>
                <p:cNvSpPr/>
                <p:nvPr/>
              </p:nvSpPr>
              <p:spPr>
                <a:xfrm>
                  <a:off x="5101390" y="2423945"/>
                  <a:ext cx="577516" cy="1462256"/>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L2</a:t>
                  </a:r>
                  <a:endParaRPr kumimoji="0" lang="en-US" sz="1600" b="1" i="0" u="none" strike="noStrike" kern="1200" cap="none" spc="0" normalizeH="0" baseline="0" noProof="0" dirty="0">
                    <a:ln>
                      <a:noFill/>
                    </a:ln>
                    <a:solidFill>
                      <a:prstClr val="black"/>
                    </a:solidFill>
                    <a:effectLst/>
                    <a:uLnTx/>
                    <a:uFillTx/>
                    <a:latin typeface="Gill Sans MT"/>
                    <a:ea typeface="+mn-ea"/>
                    <a:cs typeface="+mn-cs"/>
                  </a:endParaRPr>
                </a:p>
              </p:txBody>
            </p:sp>
            <p:cxnSp>
              <p:nvCxnSpPr>
                <p:cNvPr id="25" name="Straight Arrow Connector 24"/>
                <p:cNvCxnSpPr/>
                <p:nvPr/>
              </p:nvCxnSpPr>
              <p:spPr>
                <a:xfrm flipH="1">
                  <a:off x="2907632" y="3179378"/>
                  <a:ext cx="533400" cy="0"/>
                </a:xfrm>
                <a:prstGeom prst="straightConnector1">
                  <a:avLst/>
                </a:prstGeom>
                <a:noFill/>
                <a:ln w="57150" cap="flat" cmpd="sng" algn="ctr">
                  <a:solidFill>
                    <a:srgbClr val="000000"/>
                  </a:solidFill>
                  <a:prstDash val="solid"/>
                  <a:miter lim="800000"/>
                  <a:headEnd type="triangle"/>
                  <a:tailEnd type="triangle"/>
                </a:ln>
                <a:effectLst/>
              </p:spPr>
            </p:cxnSp>
            <p:sp>
              <p:nvSpPr>
                <p:cNvPr id="28" name="Rounded Rectangle 27"/>
                <p:cNvSpPr/>
                <p:nvPr/>
              </p:nvSpPr>
              <p:spPr>
                <a:xfrm>
                  <a:off x="3581400" y="2640721"/>
                  <a:ext cx="509337" cy="1090451"/>
                </a:xfrm>
                <a:prstGeom prst="roundRect">
                  <a:avLst/>
                </a:prstGeom>
                <a:solidFill>
                  <a:srgbClr val="8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L1</a:t>
                  </a:r>
                  <a:endParaRPr kumimoji="0" lang="en-US" sz="105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38" name="Group 37"/>
                <p:cNvGrpSpPr/>
                <p:nvPr/>
              </p:nvGrpSpPr>
              <p:grpSpPr>
                <a:xfrm>
                  <a:off x="1219199" y="2488322"/>
                  <a:ext cx="1447799" cy="1042280"/>
                  <a:chOff x="3276600" y="1116722"/>
                  <a:chExt cx="1098981" cy="1042280"/>
                </a:xfrm>
              </p:grpSpPr>
              <p:sp>
                <p:nvSpPr>
                  <p:cNvPr id="21" name="Rounded Rectangle 20"/>
                  <p:cNvSpPr/>
                  <p:nvPr/>
                </p:nvSpPr>
                <p:spPr>
                  <a:xfrm>
                    <a:off x="3276600" y="11167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6" name="Rounded Rectangle 35"/>
                  <p:cNvSpPr/>
                  <p:nvPr/>
                </p:nvSpPr>
                <p:spPr>
                  <a:xfrm>
                    <a:off x="3429000" y="12691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7" name="Rounded Rectangle 36"/>
                  <p:cNvSpPr/>
                  <p:nvPr/>
                </p:nvSpPr>
                <p:spPr>
                  <a:xfrm>
                    <a:off x="3581400" y="14215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4" name="Straight Arrow Connector 43"/>
                <p:cNvCxnSpPr/>
                <p:nvPr/>
              </p:nvCxnSpPr>
              <p:spPr>
                <a:xfrm flipH="1">
                  <a:off x="4162927" y="3179378"/>
                  <a:ext cx="838200" cy="0"/>
                </a:xfrm>
                <a:prstGeom prst="straightConnector1">
                  <a:avLst/>
                </a:prstGeom>
                <a:noFill/>
                <a:ln w="63500" cap="flat" cmpd="sng" algn="ctr">
                  <a:solidFill>
                    <a:schemeClr val="tx1"/>
                  </a:solidFill>
                  <a:prstDash val="solid"/>
                  <a:miter lim="800000"/>
                  <a:headEnd type="triangle"/>
                  <a:tailEnd type="triangle"/>
                </a:ln>
                <a:effectLst/>
              </p:spPr>
            </p:cxnSp>
          </p:grpSp>
          <p:sp>
            <p:nvSpPr>
              <p:cNvPr id="46" name="Rounded Rectangle 45"/>
              <p:cNvSpPr/>
              <p:nvPr/>
            </p:nvSpPr>
            <p:spPr>
              <a:xfrm>
                <a:off x="1773145" y="2993692"/>
                <a:ext cx="1046255"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2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0" name="Straight Arrow Connector 39"/>
            <p:cNvCxnSpPr/>
            <p:nvPr/>
          </p:nvCxnSpPr>
          <p:spPr>
            <a:xfrm flipH="1">
              <a:off x="6019800" y="2819400"/>
              <a:ext cx="1066798" cy="2720"/>
            </a:xfrm>
            <a:prstGeom prst="straightConnector1">
              <a:avLst/>
            </a:prstGeom>
            <a:noFill/>
            <a:ln w="88900" cap="flat" cmpd="sng" algn="ctr">
              <a:solidFill>
                <a:schemeClr val="tx1"/>
              </a:solidFill>
              <a:prstDash val="solid"/>
              <a:miter lim="800000"/>
              <a:headEnd type="triangle"/>
              <a:tailEnd type="triangle"/>
            </a:ln>
            <a:effectLst/>
          </p:spPr>
        </p:cxnSp>
      </p:grpSp>
      <p:sp>
        <p:nvSpPr>
          <p:cNvPr id="34" name="Rounded Rectangle 33"/>
          <p:cNvSpPr/>
          <p:nvPr/>
        </p:nvSpPr>
        <p:spPr>
          <a:xfrm>
            <a:off x="6705600" y="4114800"/>
            <a:ext cx="1295400" cy="533400"/>
          </a:xfrm>
          <a:prstGeom prst="roundRect">
            <a:avLst/>
          </a:prstGeom>
          <a:solidFill>
            <a:srgbClr val="948A5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mn-cs"/>
              </a:rPr>
              <a:t>Compute Unit </a:t>
            </a:r>
          </a:p>
        </p:txBody>
      </p:sp>
    </p:spTree>
    <p:extLst>
      <p:ext uri="{BB962C8B-B14F-4D97-AF65-F5344CB8AC3E}">
        <p14:creationId xmlns:p14="http://schemas.microsoft.com/office/powerpoint/2010/main" val="2721921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par>
                                <p:cTn id="16" presetID="10" presetClass="entr" presetSubtype="0" fill="hold"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fade">
                                      <p:cBhvr>
                                        <p:cTn id="18" dur="500"/>
                                        <p:tgtEl>
                                          <p:spTgt spid="32"/>
                                        </p:tgtEl>
                                      </p:cBhvr>
                                    </p:animEffect>
                                  </p:childTnLst>
                                </p:cTn>
                              </p:par>
                              <p:par>
                                <p:cTn id="19" presetID="10" presetClass="entr" presetSubtype="0" fill="hold" nodeType="with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fade">
                                      <p:cBhvr>
                                        <p:cTn id="25" dur="500"/>
                                        <p:tgtEl>
                                          <p:spTgt spid="4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fade">
                                      <p:cBhvr>
                                        <p:cTn id="34" dur="500"/>
                                        <p:tgtEl>
                                          <p:spTgt spid="34"/>
                                        </p:tgtEl>
                                      </p:cBhvr>
                                    </p:animEffect>
                                  </p:childTnLst>
                                </p:cTn>
                              </p:par>
                            </p:childTnLst>
                          </p:cTn>
                        </p:par>
                        <p:par>
                          <p:cTn id="35" fill="hold">
                            <p:stCondLst>
                              <p:cond delay="1000"/>
                            </p:stCondLst>
                            <p:childTnLst>
                              <p:par>
                                <p:cTn id="36" presetID="10" presetClass="entr" presetSubtype="0"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fade">
                                      <p:cBhvr>
                                        <p:cTn id="4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45" grpId="0" animBg="1"/>
      <p:bldP spid="33" grpId="0"/>
      <p:bldP spid="39" grpId="0" animBg="1"/>
      <p:bldP spid="19" grpId="0"/>
      <p:bldP spid="34" grpId="0" animBg="1"/>
    </p:bld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10134600" cy="914400"/>
          </a:xfrm>
        </p:spPr>
        <p:txBody>
          <a:bodyPr/>
          <a:lstStyle/>
          <a:p>
            <a:r>
              <a:rPr lang="en-US" sz="3700" dirty="0"/>
              <a:t>Using PIM to Reduce Data Movement</a:t>
            </a:r>
          </a:p>
        </p:txBody>
      </p:sp>
      <p:pic>
        <p:nvPicPr>
          <p:cNvPr id="26" name="Picture 2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4" name="Slide Number Placeholder 3"/>
          <p:cNvSpPr>
            <a:spLocks noGrp="1"/>
          </p:cNvSpPr>
          <p:nvPr>
            <p:ph type="sldNum" sz="quarter" idx="12"/>
          </p:nvPr>
        </p:nvSpPr>
        <p:spPr>
          <a:xfrm>
            <a:off x="7288306" y="6495871"/>
            <a:ext cx="18288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5</a:t>
            </a:r>
          </a:p>
        </p:txBody>
      </p:sp>
      <p:sp>
        <p:nvSpPr>
          <p:cNvPr id="6" name="Rectangle 5"/>
          <p:cNvSpPr/>
          <p:nvPr/>
        </p:nvSpPr>
        <p:spPr>
          <a:xfrm>
            <a:off x="0" y="1072515"/>
            <a:ext cx="9144000" cy="984885"/>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2</a:t>
            </a:r>
            <a:r>
              <a:rPr kumimoji="0" lang="en-US" sz="2900" b="1" i="0" u="none" strike="noStrike" kern="1200" cap="none" spc="0" normalizeH="0" baseline="30000" noProof="0" dirty="0">
                <a:ln>
                  <a:noFill/>
                </a:ln>
                <a:solidFill>
                  <a:srgbClr val="1F497D"/>
                </a:solidFill>
                <a:effectLst/>
                <a:uLnTx/>
                <a:uFillTx/>
                <a:latin typeface="Gill Sans MT"/>
                <a:ea typeface="+mn-ea"/>
                <a:cs typeface="+mn-cs"/>
              </a:rPr>
              <a:t>nd</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key observation: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a</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significant fraction of the</a:t>
            </a:r>
            <a:br>
              <a:rPr kumimoji="0" lang="en-US" sz="2900" b="1" i="0" u="none" strike="noStrike" kern="1200" cap="none" spc="0" normalizeH="0" baseline="0" noProof="0" dirty="0">
                <a:ln>
                  <a:noFill/>
                </a:ln>
                <a:solidFill>
                  <a:prstClr val="black"/>
                </a:solidFill>
                <a:effectLst/>
                <a:uLnTx/>
                <a:uFillTx/>
                <a:latin typeface="Gill Sans MT"/>
                <a:ea typeface="+mn-ea"/>
                <a:cs typeface="+mn-cs"/>
              </a:rPr>
            </a:br>
            <a:r>
              <a:rPr kumimoji="0" lang="en-US" sz="2900" b="1" i="0" u="none" strike="noStrike" kern="1200" cap="none" spc="0" normalizeH="0" baseline="0" noProof="0" dirty="0">
                <a:ln>
                  <a:noFill/>
                </a:ln>
                <a:solidFill>
                  <a:prstClr val="black"/>
                </a:solidFill>
                <a:effectLst/>
                <a:uLnTx/>
                <a:uFillTx/>
                <a:latin typeface="Gill Sans MT"/>
                <a:ea typeface="+mn-ea"/>
                <a:cs typeface="+mn-cs"/>
              </a:rPr>
              <a:t> </a:t>
            </a:r>
            <a:r>
              <a:rPr kumimoji="0" lang="en-US" sz="2900" b="1" i="0" u="none" strike="noStrike" kern="1200" cap="none" spc="0" normalizeH="0" baseline="0" noProof="0" dirty="0">
                <a:ln>
                  <a:noFill/>
                </a:ln>
                <a:solidFill>
                  <a:srgbClr val="C00000"/>
                </a:solidFill>
                <a:effectLst/>
                <a:uLnTx/>
                <a:uFillTx/>
                <a:latin typeface="Gill Sans MT"/>
                <a:ea typeface="+mn-ea"/>
                <a:cs typeface="+mn-cs"/>
              </a:rPr>
              <a:t>data movement</a:t>
            </a:r>
            <a:r>
              <a:rPr kumimoji="0" lang="en-US" sz="2900" b="1" i="0" u="none" strike="noStrike" kern="1200" cap="none" spc="0" normalizeH="0" baseline="0" noProof="0" dirty="0">
                <a:ln>
                  <a:noFill/>
                </a:ln>
                <a:solidFill>
                  <a:srgbClr val="FF0000"/>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often comes from</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simple functions</a:t>
            </a:r>
          </a:p>
        </p:txBody>
      </p:sp>
      <p:sp>
        <p:nvSpPr>
          <p:cNvPr id="16" name="Rounded Rectangle 15"/>
          <p:cNvSpPr/>
          <p:nvPr/>
        </p:nvSpPr>
        <p:spPr>
          <a:xfrm>
            <a:off x="1905000" y="4358045"/>
            <a:ext cx="1524000" cy="74015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grpSp>
        <p:nvGrpSpPr>
          <p:cNvPr id="17" name="Group 16"/>
          <p:cNvGrpSpPr/>
          <p:nvPr/>
        </p:nvGrpSpPr>
        <p:grpSpPr>
          <a:xfrm>
            <a:off x="4648200" y="4259997"/>
            <a:ext cx="2667000" cy="914400"/>
            <a:chOff x="5562600" y="3276600"/>
            <a:chExt cx="2438400" cy="990600"/>
          </a:xfrm>
        </p:grpSpPr>
        <p:sp>
          <p:nvSpPr>
            <p:cNvPr id="23" name="Rounded Rectangle 22"/>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4" name="Rounded Rectangle 23"/>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5" name="Rounded Rectangle 24"/>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grpSp>
      <p:sp>
        <p:nvSpPr>
          <p:cNvPr id="66" name="Rectangle 65"/>
          <p:cNvSpPr/>
          <p:nvPr/>
        </p:nvSpPr>
        <p:spPr>
          <a:xfrm>
            <a:off x="0" y="2231648"/>
            <a:ext cx="90678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We can design lightweight logic to implement</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these </a:t>
            </a:r>
            <a:r>
              <a:rPr kumimoji="0" lang="en-US" sz="2600" b="1" i="1" u="sng" strike="noStrike" kern="1200" cap="none" spc="0" normalizeH="0" baseline="0" noProof="0" dirty="0">
                <a:ln>
                  <a:noFill/>
                </a:ln>
                <a:solidFill>
                  <a:prstClr val="black"/>
                </a:solidFill>
                <a:effectLst/>
                <a:uLnTx/>
                <a:uFillTx/>
                <a:latin typeface="Gill Sans MT"/>
                <a:ea typeface="+mn-ea"/>
                <a:cs typeface="+mn-cs"/>
              </a:rPr>
              <a:t>simple functions</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in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memory</a:t>
            </a:r>
          </a:p>
        </p:txBody>
      </p:sp>
      <p:sp>
        <p:nvSpPr>
          <p:cNvPr id="36" name="Rectangle 35"/>
          <p:cNvSpPr/>
          <p:nvPr/>
        </p:nvSpPr>
        <p:spPr>
          <a:xfrm>
            <a:off x="990600" y="3429000"/>
            <a:ext cx="32766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embedded</a:t>
            </a:r>
            <a:br>
              <a:rPr kumimoji="0" lang="en-US" sz="2300" b="1" i="0" u="none" strike="noStrike" kern="1200" cap="none" spc="0" normalizeH="0" baseline="0" noProof="0" dirty="0">
                <a:ln>
                  <a:noFill/>
                </a:ln>
                <a:solidFill>
                  <a:srgbClr val="006600"/>
                </a:solidFill>
                <a:effectLst/>
                <a:uLnTx/>
                <a:uFillTx/>
                <a:latin typeface="Gill Sans MT"/>
                <a:ea typeface="+mn-ea"/>
                <a:cs typeface="+mn-cs"/>
              </a:rPr>
            </a:br>
            <a:r>
              <a:rPr kumimoji="0" lang="en-US" sz="2300" b="1" i="0" u="none" strike="noStrike" kern="1200" cap="none" spc="0" normalizeH="0" baseline="0" noProof="0" dirty="0">
                <a:ln>
                  <a:noFill/>
                </a:ln>
                <a:solidFill>
                  <a:srgbClr val="006600"/>
                </a:solidFill>
                <a:effectLst/>
                <a:uLnTx/>
                <a:uFillTx/>
                <a:latin typeface="Gill Sans MT"/>
                <a:ea typeface="+mn-ea"/>
                <a:cs typeface="+mn-cs"/>
              </a:rPr>
              <a:t> low-power core</a:t>
            </a:r>
          </a:p>
        </p:txBody>
      </p:sp>
      <p:sp>
        <p:nvSpPr>
          <p:cNvPr id="38" name="Rectangle 37"/>
          <p:cNvSpPr/>
          <p:nvPr/>
        </p:nvSpPr>
        <p:spPr>
          <a:xfrm>
            <a:off x="4114800" y="3429000"/>
            <a:ext cx="33528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fixed-function accelerators</a:t>
            </a:r>
          </a:p>
        </p:txBody>
      </p:sp>
      <p:sp>
        <p:nvSpPr>
          <p:cNvPr id="39" name="Rectangle 38"/>
          <p:cNvSpPr/>
          <p:nvPr/>
        </p:nvSpPr>
        <p:spPr>
          <a:xfrm>
            <a:off x="0" y="5446693"/>
            <a:ext cx="9144000" cy="954107"/>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Offloading to PIM logic reduces energy and improves performance, on average, by 55.4% and 54.2%</a:t>
            </a:r>
          </a:p>
        </p:txBody>
      </p:sp>
    </p:spTree>
    <p:extLst>
      <p:ext uri="{BB962C8B-B14F-4D97-AF65-F5344CB8AC3E}">
        <p14:creationId xmlns:p14="http://schemas.microsoft.com/office/powerpoint/2010/main" val="273776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500"/>
                                        <p:tgtEl>
                                          <p:spTgt spid="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P spid="66" grpId="0"/>
      <p:bldP spid="36" grpId="0"/>
      <p:bldP spid="38" grpId="0"/>
      <p:bldP spid="39" grpId="0" animBg="1"/>
    </p:bld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dirty="0"/>
              <a:t>Workload Analysis</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1064722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par>
                          <p:cTn id="33" fill="hold">
                            <p:stCondLst>
                              <p:cond delay="500"/>
                            </p:stCondLst>
                            <p:childTnLst>
                              <p:par>
                                <p:cTn id="34" presetID="10" presetClass="entr" presetSubtype="0" fill="hold"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500"/>
                                        <p:tgtEl>
                                          <p:spTgt spid="25"/>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500"/>
                                        <p:tgtEl>
                                          <p:spTgt spid="30"/>
                                        </p:tgtEl>
                                      </p:cBhvr>
                                    </p:animEffect>
                                  </p:childTnLst>
                                </p:cTn>
                              </p:par>
                            </p:childTnLst>
                          </p:cTn>
                        </p:par>
                        <p:par>
                          <p:cTn id="40" fill="hold">
                            <p:stCondLst>
                              <p:cond delay="1000"/>
                            </p:stCondLst>
                            <p:childTnLst>
                              <p:par>
                                <p:cTn id="41" presetID="10" presetClass="entr" presetSubtype="0"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fade">
                                      <p:cBhvr>
                                        <p:cTn id="4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1" grpId="0"/>
      <p:bldP spid="12" grpId="0"/>
      <p:bldP spid="16" grpId="0"/>
      <p:bldP spid="17" grpId="0"/>
      <p:bldP spid="30" grpId="0"/>
      <p:bldP spid="32" grpId="0"/>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err="1"/>
              <a:t>TensorFlow</a:t>
            </a:r>
            <a:r>
              <a:rPr lang="en-US" dirty="0"/>
              <a:t> Mobile</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34</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pic>
        <p:nvPicPr>
          <p:cNvPr id="13" name="Picture 12"/>
          <p:cNvPicPr>
            <a:picLocks noChangeAspect="1"/>
          </p:cNvPicPr>
          <p:nvPr/>
        </p:nvPicPr>
        <p:blipFill>
          <a:blip r:embed="rId4"/>
          <a:stretch>
            <a:fillRect/>
          </a:stretch>
        </p:blipFill>
        <p:spPr>
          <a:xfrm>
            <a:off x="4038600" y="762000"/>
            <a:ext cx="914400" cy="977950"/>
          </a:xfrm>
          <a:prstGeom prst="rect">
            <a:avLst/>
          </a:prstGeom>
        </p:spPr>
      </p:pic>
      <p:sp>
        <p:nvSpPr>
          <p:cNvPr id="5" name="Rectangle 4"/>
          <p:cNvSpPr/>
          <p:nvPr/>
        </p:nvSpPr>
        <p:spPr>
          <a:xfrm>
            <a:off x="0" y="35052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57.3%</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of the inference energy is spent on</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data movement</a:t>
            </a:r>
            <a:endParaRPr kumimoji="0" lang="en-US" sz="2600" b="1" i="0" u="sng" strike="noStrike" kern="1200" cap="none" spc="0" normalizeH="0" baseline="0" noProof="0" dirty="0">
              <a:ln>
                <a:noFill/>
              </a:ln>
              <a:solidFill>
                <a:prstClr val="black"/>
              </a:solidFill>
              <a:effectLst/>
              <a:uLnTx/>
              <a:uFillTx/>
              <a:latin typeface="Gill Sans MT"/>
              <a:ea typeface="+mn-ea"/>
              <a:cs typeface="+mn-cs"/>
            </a:endParaRPr>
          </a:p>
        </p:txBody>
      </p:sp>
      <p:sp>
        <p:nvSpPr>
          <p:cNvPr id="14" name="Rectangle 13"/>
          <p:cNvSpPr/>
          <p:nvPr/>
        </p:nvSpPr>
        <p:spPr>
          <a:xfrm>
            <a:off x="0" y="4938355"/>
            <a:ext cx="9144000" cy="830997"/>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54.4%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sng" strike="noStrike" kern="1200" cap="none" spc="0" normalizeH="0" baseline="0" noProof="0" dirty="0">
                <a:ln>
                  <a:noFill/>
                </a:ln>
                <a:solidFill>
                  <a:srgbClr val="0000FF"/>
                </a:solidFill>
                <a:effectLst/>
                <a:uLnTx/>
                <a:uFillTx/>
                <a:latin typeface="Gill Sans MT"/>
                <a:ea typeface="+mn-ea"/>
                <a:cs typeface="+mn-cs"/>
              </a:rPr>
              <a:t>packing/unpacking</a:t>
            </a:r>
            <a:r>
              <a:rPr kumimoji="0" lang="en-US" sz="2400" b="1" i="0" u="sng"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sng" strike="noStrike" kern="1200" cap="none" spc="0" normalizeH="0" baseline="0" noProof="0" dirty="0">
                <a:ln>
                  <a:noFill/>
                </a:ln>
                <a:solidFill>
                  <a:srgbClr val="0000FF"/>
                </a:solidFill>
                <a:effectLst/>
                <a:uLnTx/>
                <a:uFillTx/>
                <a:latin typeface="Gill Sans MT"/>
                <a:ea typeface="+mn-ea"/>
                <a:cs typeface="+mn-cs"/>
              </a:rPr>
              <a:t>quantization</a:t>
            </a:r>
          </a:p>
        </p:txBody>
      </p:sp>
      <p:cxnSp>
        <p:nvCxnSpPr>
          <p:cNvPr id="30" name="Straight Arrow Connector 29"/>
          <p:cNvCxnSpPr/>
          <p:nvPr/>
        </p:nvCxnSpPr>
        <p:spPr>
          <a:xfrm>
            <a:off x="4495800" y="4473952"/>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17" name="Group 16"/>
          <p:cNvGrpSpPr/>
          <p:nvPr/>
        </p:nvGrpSpPr>
        <p:grpSpPr>
          <a:xfrm>
            <a:off x="1676400" y="1828800"/>
            <a:ext cx="5638800" cy="1066800"/>
            <a:chOff x="1676400" y="2057400"/>
            <a:chExt cx="5638800" cy="1066800"/>
          </a:xfrm>
        </p:grpSpPr>
        <p:grpSp>
          <p:nvGrpSpPr>
            <p:cNvPr id="68" name="Group 67"/>
            <p:cNvGrpSpPr/>
            <p:nvPr/>
          </p:nvGrpSpPr>
          <p:grpSpPr>
            <a:xfrm>
              <a:off x="3657600" y="2057400"/>
              <a:ext cx="1600200" cy="1066800"/>
              <a:chOff x="3505200" y="1143000"/>
              <a:chExt cx="1828800" cy="1143000"/>
            </a:xfrm>
          </p:grpSpPr>
          <p:sp>
            <p:nvSpPr>
              <p:cNvPr id="67" name="Rounded Rectangle 66"/>
              <p:cNvSpPr/>
              <p:nvPr/>
            </p:nvSpPr>
            <p:spPr>
              <a:xfrm>
                <a:off x="3505200" y="1143000"/>
                <a:ext cx="1828800" cy="1143000"/>
              </a:xfrm>
              <a:prstGeom prst="roundRect">
                <a:avLst/>
              </a:prstGeom>
              <a:solidFill>
                <a:schemeClr val="lt1">
                  <a:alpha val="0"/>
                </a:schemeClr>
              </a:solidFill>
              <a:ln w="28575"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pic>
            <p:nvPicPr>
              <p:cNvPr id="66" name="Picture 65"/>
              <p:cNvPicPr>
                <a:picLocks noChangeAspect="1"/>
              </p:cNvPicPr>
              <p:nvPr/>
            </p:nvPicPr>
            <p:blipFill>
              <a:blip r:embed="rId5"/>
              <a:stretch>
                <a:fillRect/>
              </a:stretch>
            </p:blipFill>
            <p:spPr>
              <a:xfrm>
                <a:off x="3581400" y="1188143"/>
                <a:ext cx="1650486" cy="1097857"/>
              </a:xfrm>
              <a:prstGeom prst="rect">
                <a:avLst/>
              </a:prstGeom>
            </p:spPr>
          </p:pic>
        </p:grpSp>
        <p:cxnSp>
          <p:nvCxnSpPr>
            <p:cNvPr id="69" name="Straight Arrow Connector 68"/>
            <p:cNvCxnSpPr/>
            <p:nvPr/>
          </p:nvCxnSpPr>
          <p:spPr>
            <a:xfrm flipV="1">
              <a:off x="2057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1676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endParaRPr kumimoji="0" lang="en-US" sz="2000" b="1" i="0" u="sng" strike="noStrike" kern="1200" cap="none" spc="0" normalizeH="0" baseline="0" noProof="0" dirty="0">
                <a:ln>
                  <a:noFill/>
                </a:ln>
                <a:solidFill>
                  <a:prstClr val="black"/>
                </a:solidFill>
                <a:effectLst/>
                <a:uLnTx/>
                <a:uFillTx/>
                <a:latin typeface="Gill Sans MT"/>
                <a:ea typeface="+mn-ea"/>
                <a:cs typeface="+mn-cs"/>
              </a:endParaRPr>
            </a:p>
          </p:txBody>
        </p:sp>
        <p:cxnSp>
          <p:nvCxnSpPr>
            <p:cNvPr id="40" name="Straight Arrow Connector 39"/>
            <p:cNvCxnSpPr/>
            <p:nvPr/>
          </p:nvCxnSpPr>
          <p:spPr>
            <a:xfrm>
              <a:off x="5486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5105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Prediction</a:t>
              </a:r>
              <a:endParaRPr kumimoji="0" lang="en-US" sz="1800" b="1" i="0" u="sng" strike="noStrike" kern="1200" cap="none" spc="0" normalizeH="0" baseline="0" noProof="0" dirty="0">
                <a:ln>
                  <a:noFill/>
                </a:ln>
                <a:solidFill>
                  <a:prstClr val="black"/>
                </a:solidFill>
                <a:effectLst/>
                <a:uLnTx/>
                <a:uFillTx/>
                <a:latin typeface="Gill Sans MT"/>
                <a:ea typeface="+mn-ea"/>
                <a:cs typeface="+mn-cs"/>
              </a:endParaRPr>
            </a:p>
          </p:txBody>
        </p:sp>
      </p:grpSp>
    </p:spTree>
    <p:extLst>
      <p:ext uri="{BB962C8B-B14F-4D97-AF65-F5344CB8AC3E}">
        <p14:creationId xmlns:p14="http://schemas.microsoft.com/office/powerpoint/2010/main" val="3188395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par>
                                <p:cTn id="21" presetID="10" presetClass="entr" presetSubtype="0" fill="hold" nodeType="with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4" grpId="0" animBg="1"/>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a:t>Packing</a:t>
            </a:r>
          </a:p>
        </p:txBody>
      </p:sp>
      <p:sp>
        <p:nvSpPr>
          <p:cNvPr id="3" name="Content Placeholder 2"/>
          <p:cNvSpPr>
            <a:spLocks noGrp="1"/>
          </p:cNvSpPr>
          <p:nvPr>
            <p:ph idx="1"/>
          </p:nvPr>
        </p:nvSpPr>
        <p:spPr>
          <a:xfrm>
            <a:off x="152400" y="9144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36</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9" name="Rectangle 18"/>
          <p:cNvSpPr/>
          <p:nvPr/>
        </p:nvSpPr>
        <p:spPr>
          <a:xfrm>
            <a:off x="533400" y="1926848"/>
            <a:ext cx="80772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500" b="1" i="0" u="none" strike="noStrike" kern="1200" cap="none" spc="0" normalizeH="0" baseline="0" noProof="0" dirty="0">
                <a:ln>
                  <a:noFill/>
                </a:ln>
                <a:solidFill>
                  <a:srgbClr val="0000FF"/>
                </a:solidFill>
                <a:effectLst/>
                <a:uLnTx/>
                <a:uFillTx/>
                <a:latin typeface="Gill Sans MT"/>
                <a:ea typeface="+mn-ea"/>
                <a:cs typeface="+mn-cs"/>
              </a:rPr>
              <a:t>Reorders</a:t>
            </a:r>
            <a:r>
              <a:rPr kumimoji="0" lang="en-US" sz="2500" b="1" i="0" u="none" strike="noStrike" kern="1200" cap="none" spc="0" normalizeH="0" baseline="0" noProof="0" dirty="0">
                <a:ln>
                  <a:noFill/>
                </a:ln>
                <a:solidFill>
                  <a:prstClr val="black"/>
                </a:solidFill>
                <a:effectLst/>
                <a:uLnTx/>
                <a:uFillTx/>
                <a:latin typeface="Gill Sans MT"/>
                <a:ea typeface="+mn-ea"/>
                <a:cs typeface="+mn-cs"/>
              </a:rPr>
              <a:t> elements of matrices to minimize </a:t>
            </a:r>
            <a:br>
              <a:rPr kumimoji="0" lang="en-US" sz="2500" b="1" i="0" u="none" strike="noStrike" kern="1200" cap="none" spc="0" normalizeH="0" baseline="0" noProof="0" dirty="0">
                <a:ln>
                  <a:noFill/>
                </a:ln>
                <a:solidFill>
                  <a:prstClr val="black"/>
                </a:solidFill>
                <a:effectLst/>
                <a:uLnTx/>
                <a:uFillTx/>
                <a:latin typeface="Gill Sans MT"/>
                <a:ea typeface="+mn-ea"/>
                <a:cs typeface="+mn-cs"/>
              </a:rPr>
            </a:br>
            <a:r>
              <a:rPr kumimoji="0" lang="en-US" sz="2500" b="1" i="0" u="none" strike="noStrike" kern="1200" cap="none" spc="0" normalizeH="0" baseline="0" noProof="0" dirty="0">
                <a:ln>
                  <a:noFill/>
                </a:ln>
                <a:solidFill>
                  <a:srgbClr val="C00000"/>
                </a:solidFill>
                <a:effectLst/>
                <a:uLnTx/>
                <a:uFillTx/>
                <a:latin typeface="Gill Sans MT"/>
                <a:ea typeface="+mn-ea"/>
                <a:cs typeface="+mn-cs"/>
              </a:rPr>
              <a:t>cache misses </a:t>
            </a:r>
            <a:r>
              <a:rPr kumimoji="0" lang="en-US" sz="2500" b="1" i="0" u="none" strike="noStrike" kern="1200" cap="none" spc="0" normalizeH="0" baseline="0" noProof="0" dirty="0">
                <a:ln>
                  <a:noFill/>
                </a:ln>
                <a:solidFill>
                  <a:prstClr val="black"/>
                </a:solidFill>
                <a:effectLst/>
                <a:uLnTx/>
                <a:uFillTx/>
                <a:latin typeface="Gill Sans MT"/>
                <a:ea typeface="+mn-ea"/>
                <a:cs typeface="+mn-cs"/>
              </a:rPr>
              <a:t>during </a:t>
            </a:r>
            <a:r>
              <a:rPr kumimoji="0" lang="en-US" sz="2500" b="1" i="0" u="none" strike="noStrike" kern="1200" cap="none" spc="0" normalizeH="0" baseline="0" noProof="0" dirty="0">
                <a:ln>
                  <a:noFill/>
                </a:ln>
                <a:solidFill>
                  <a:srgbClr val="0000FF"/>
                </a:solidFill>
                <a:effectLst/>
                <a:uLnTx/>
                <a:uFillTx/>
                <a:latin typeface="Gill Sans MT"/>
                <a:ea typeface="+mn-ea"/>
                <a:cs typeface="+mn-cs"/>
              </a:rPr>
              <a:t>matrix multiplication</a:t>
            </a:r>
          </a:p>
        </p:txBody>
      </p:sp>
      <p:sp>
        <p:nvSpPr>
          <p:cNvPr id="20" name="Rectangle 19"/>
          <p:cNvSpPr/>
          <p:nvPr/>
        </p:nvSpPr>
        <p:spPr>
          <a:xfrm>
            <a:off x="-76200" y="3352800"/>
            <a:ext cx="4724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Up to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40%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31%</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 inference</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 execution time </a:t>
            </a:r>
          </a:p>
        </p:txBody>
      </p:sp>
      <p:sp>
        <p:nvSpPr>
          <p:cNvPr id="21" name="Rectangle 20"/>
          <p:cNvSpPr/>
          <p:nvPr/>
        </p:nvSpPr>
        <p:spPr>
          <a:xfrm>
            <a:off x="4648200" y="3352800"/>
            <a:ext cx="4724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Gill Sans MT"/>
                <a:ea typeface="+mn-ea"/>
                <a:cs typeface="+mn-cs"/>
              </a:rPr>
              <a:t>Packing’s</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accounts for up to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srgbClr val="C00000"/>
                </a:solidFill>
                <a:effectLst/>
                <a:uLnTx/>
                <a:uFillTx/>
                <a:latin typeface="Gill Sans MT"/>
                <a:ea typeface="+mn-ea"/>
                <a:cs typeface="+mn-cs"/>
              </a:rPr>
              <a:t>35.3%</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the 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p>
        </p:txBody>
      </p:sp>
      <p:sp>
        <p:nvSpPr>
          <p:cNvPr id="28" name="Rounded Rectangle 27"/>
          <p:cNvSpPr/>
          <p:nvPr/>
        </p:nvSpPr>
        <p:spPr>
          <a:xfrm>
            <a:off x="3505200" y="1219200"/>
            <a:ext cx="1676400" cy="655109"/>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mn-cs"/>
              </a:rPr>
              <a:t>Packing</a:t>
            </a:r>
          </a:p>
        </p:txBody>
      </p:sp>
      <p:cxnSp>
        <p:nvCxnSpPr>
          <p:cNvPr id="29" name="Straight Arrow Connector 28"/>
          <p:cNvCxnSpPr/>
          <p:nvPr/>
        </p:nvCxnSpPr>
        <p:spPr>
          <a:xfrm>
            <a:off x="1752600" y="1676400"/>
            <a:ext cx="1447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524000" y="1143000"/>
            <a:ext cx="19050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Matrix</a:t>
            </a:r>
          </a:p>
        </p:txBody>
      </p:sp>
      <p:cxnSp>
        <p:nvCxnSpPr>
          <p:cNvPr id="32" name="Straight Arrow Connector 31"/>
          <p:cNvCxnSpPr/>
          <p:nvPr/>
        </p:nvCxnSpPr>
        <p:spPr>
          <a:xfrm>
            <a:off x="5486400" y="1676400"/>
            <a:ext cx="1828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5257800" y="11430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Packed Matrix</a:t>
            </a:r>
          </a:p>
        </p:txBody>
      </p:sp>
      <p:cxnSp>
        <p:nvCxnSpPr>
          <p:cNvPr id="34" name="Straight Arrow Connector 33"/>
          <p:cNvCxnSpPr/>
          <p:nvPr/>
        </p:nvCxnSpPr>
        <p:spPr>
          <a:xfrm>
            <a:off x="2514600" y="28956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0" y="5127248"/>
            <a:ext cx="9144000" cy="95410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A simple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data reorganization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process</a:t>
            </a:r>
            <a:br>
              <a:rPr kumimoji="0" lang="en-US" sz="2800" b="1" i="0" u="none" strike="noStrike" kern="1200" cap="none" spc="0" normalizeH="0" baseline="0" noProof="0" dirty="0">
                <a:ln>
                  <a:noFill/>
                </a:ln>
                <a:solidFill>
                  <a:prstClr val="black"/>
                </a:solidFill>
                <a:effectLst/>
                <a:uLnTx/>
                <a:uFillTx/>
                <a:latin typeface="Gill Sans MT"/>
                <a:ea typeface="+mn-ea"/>
                <a:cs typeface="+mn-cs"/>
              </a:rPr>
            </a:br>
            <a:r>
              <a:rPr kumimoji="0" lang="en-US" sz="2800" b="1" i="0" u="none" strike="noStrike" kern="1200" cap="none" spc="0" normalizeH="0" baseline="0" noProof="0" dirty="0">
                <a:ln>
                  <a:noFill/>
                </a:ln>
                <a:solidFill>
                  <a:prstClr val="black"/>
                </a:solidFill>
                <a:effectLst/>
                <a:uLnTx/>
                <a:uFillTx/>
                <a:latin typeface="Gill Sans MT"/>
                <a:ea typeface="+mn-ea"/>
                <a:cs typeface="+mn-cs"/>
              </a:rPr>
              <a:t> that requires </a:t>
            </a:r>
            <a:r>
              <a:rPr kumimoji="0" lang="en-US" sz="2800" b="1" i="0" u="none" strike="noStrike" kern="1200" cap="none" spc="0" normalizeH="0" baseline="0" noProof="0" dirty="0">
                <a:ln>
                  <a:noFill/>
                </a:ln>
                <a:solidFill>
                  <a:srgbClr val="006600"/>
                </a:solidFill>
                <a:effectLst/>
                <a:uLnTx/>
                <a:uFillTx/>
                <a:latin typeface="Gill Sans MT"/>
                <a:ea typeface="+mn-ea"/>
                <a:cs typeface="+mn-cs"/>
              </a:rPr>
              <a:t>simple arithmetic </a:t>
            </a:r>
          </a:p>
        </p:txBody>
      </p:sp>
      <p:cxnSp>
        <p:nvCxnSpPr>
          <p:cNvPr id="17" name="Straight Arrow Connector 16"/>
          <p:cNvCxnSpPr/>
          <p:nvPr/>
        </p:nvCxnSpPr>
        <p:spPr>
          <a:xfrm>
            <a:off x="6705600" y="28956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0757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500"/>
                                        <p:tgtEl>
                                          <p:spTgt spid="3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fade">
                                      <p:cBhvr>
                                        <p:cTn id="28" dur="500"/>
                                        <p:tgtEl>
                                          <p:spTgt spid="3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10" presetClass="entr" presetSubtype="0" fill="hold" nodeType="with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500"/>
                                        <p:tgtEl>
                                          <p:spTgt spid="1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8" grpId="0" animBg="1"/>
      <p:bldP spid="31" grpId="0"/>
      <p:bldP spid="33" grpId="0"/>
      <p:bldP spid="16" grpId="0" animBg="1"/>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a:t>Quantization</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36</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9" name="Rectangle 18"/>
          <p:cNvSpPr/>
          <p:nvPr/>
        </p:nvSpPr>
        <p:spPr>
          <a:xfrm>
            <a:off x="76200" y="1981200"/>
            <a:ext cx="8915400" cy="86177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prstClr val="black"/>
                </a:solidFill>
                <a:effectLst/>
                <a:uLnTx/>
                <a:uFillTx/>
                <a:latin typeface="Gill Sans MT"/>
                <a:ea typeface="+mn-ea"/>
                <a:cs typeface="+mn-cs"/>
              </a:rPr>
              <a:t>Converts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32-bit floating point</a:t>
            </a:r>
            <a:r>
              <a:rPr kumimoji="0" lang="en-US" sz="2500" b="1" i="0" u="none" strike="noStrike" kern="1200" cap="none" spc="0" normalizeH="0" baseline="0" noProof="0" dirty="0">
                <a:ln>
                  <a:noFill/>
                </a:ln>
                <a:solidFill>
                  <a:prstClr val="black"/>
                </a:solidFill>
                <a:effectLst/>
                <a:uLnTx/>
                <a:uFillTx/>
                <a:latin typeface="Gill Sans MT"/>
                <a:ea typeface="+mn-ea"/>
                <a:cs typeface="+mn-cs"/>
              </a:rPr>
              <a:t> to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8-bit integers </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to improve inference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execution time</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 and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energy consumption </a:t>
            </a:r>
            <a:endParaRPr kumimoji="0" lang="en-US" sz="2500" b="1" i="0" u="sng" strike="noStrike" kern="1200" cap="none" spc="0" normalizeH="0" baseline="0" noProof="0" dirty="0">
              <a:ln>
                <a:noFill/>
              </a:ln>
              <a:solidFill>
                <a:srgbClr val="0000FF"/>
              </a:solidFill>
              <a:effectLst/>
              <a:uLnTx/>
              <a:uFillTx/>
              <a:latin typeface="Gill Sans MT"/>
              <a:ea typeface="+mn-ea"/>
              <a:cs typeface="+mn-cs"/>
            </a:endParaRPr>
          </a:p>
        </p:txBody>
      </p:sp>
      <p:sp>
        <p:nvSpPr>
          <p:cNvPr id="20" name="Rectangle 19"/>
          <p:cNvSpPr/>
          <p:nvPr/>
        </p:nvSpPr>
        <p:spPr>
          <a:xfrm>
            <a:off x="152400" y="3352800"/>
            <a:ext cx="4191000" cy="156966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Up to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16.8%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16.1%</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execution time </a:t>
            </a:r>
          </a:p>
        </p:txBody>
      </p:sp>
      <p:sp>
        <p:nvSpPr>
          <p:cNvPr id="21" name="Rectangle 20"/>
          <p:cNvSpPr/>
          <p:nvPr/>
        </p:nvSpPr>
        <p:spPr>
          <a:xfrm>
            <a:off x="4648200" y="3352800"/>
            <a:ext cx="4343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Majority of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quantization</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28" name="Rounded Rectangle 27"/>
          <p:cNvSpPr/>
          <p:nvPr/>
        </p:nvSpPr>
        <p:spPr>
          <a:xfrm>
            <a:off x="4038600" y="1219200"/>
            <a:ext cx="1676400" cy="655109"/>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mn-cs"/>
              </a:rPr>
              <a:t>Quantization</a:t>
            </a:r>
          </a:p>
        </p:txBody>
      </p:sp>
      <p:cxnSp>
        <p:nvCxnSpPr>
          <p:cNvPr id="29" name="Straight Arrow Connector 28"/>
          <p:cNvCxnSpPr/>
          <p:nvPr/>
        </p:nvCxnSpPr>
        <p:spPr>
          <a:xfrm>
            <a:off x="1524000" y="1676400"/>
            <a:ext cx="2209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143000" y="1143000"/>
            <a:ext cx="27432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floating point</a:t>
            </a:r>
          </a:p>
        </p:txBody>
      </p:sp>
      <p:cxnSp>
        <p:nvCxnSpPr>
          <p:cNvPr id="32" name="Straight Arrow Connector 31"/>
          <p:cNvCxnSpPr/>
          <p:nvPr/>
        </p:nvCxnSpPr>
        <p:spPr>
          <a:xfrm>
            <a:off x="6019800" y="1676400"/>
            <a:ext cx="1828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5791200" y="11430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integer</a:t>
            </a:r>
          </a:p>
        </p:txBody>
      </p:sp>
      <p:sp>
        <p:nvSpPr>
          <p:cNvPr id="16" name="Rectangle 15"/>
          <p:cNvSpPr/>
          <p:nvPr/>
        </p:nvSpPr>
        <p:spPr>
          <a:xfrm>
            <a:off x="0" y="5294293"/>
            <a:ext cx="9144000" cy="95410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A simple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data</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conversion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 that requires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shift</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addition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multiplication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operations</a:t>
            </a:r>
          </a:p>
        </p:txBody>
      </p:sp>
      <p:cxnSp>
        <p:nvCxnSpPr>
          <p:cNvPr id="17" name="Straight Arrow Connector 16"/>
          <p:cNvCxnSpPr/>
          <p:nvPr/>
        </p:nvCxnSpPr>
        <p:spPr>
          <a:xfrm>
            <a:off x="251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632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48008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10" presetClass="entr" presetSubtype="0" fill="hold"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500"/>
                                        <p:tgtEl>
                                          <p:spTgt spid="18"/>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8" grpId="0" animBg="1"/>
      <p:bldP spid="31" grpId="0"/>
      <p:bldP spid="33" grpId="0"/>
      <p:bldP spid="16" grpId="0" animBg="1"/>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0" y="0"/>
            <a:ext cx="9144000" cy="914400"/>
          </a:xfrm>
        </p:spPr>
        <p:txBody>
          <a:bodyPr/>
          <a:lstStyle/>
          <a:p>
            <a:r>
              <a:rPr lang="en-US" dirty="0"/>
              <a:t>Normalized Energy </a:t>
            </a:r>
          </a:p>
        </p:txBody>
      </p:sp>
      <p:grpSp>
        <p:nvGrpSpPr>
          <p:cNvPr id="2" name="Group 1"/>
          <p:cNvGrpSpPr/>
          <p:nvPr/>
        </p:nvGrpSpPr>
        <p:grpSpPr>
          <a:xfrm>
            <a:off x="-76200" y="1126465"/>
            <a:ext cx="9144000" cy="4436135"/>
            <a:chOff x="-76200" y="1295400"/>
            <a:chExt cx="9144000" cy="4436135"/>
          </a:xfrm>
        </p:grpSpPr>
        <p:graphicFrame>
          <p:nvGraphicFramePr>
            <p:cNvPr id="5" name="Chart 4"/>
            <p:cNvGraphicFramePr>
              <a:graphicFrameLocks/>
            </p:cNvGraphicFramePr>
            <p:nvPr>
              <p:extLst/>
            </p:nvPr>
          </p:nvGraphicFramePr>
          <p:xfrm>
            <a:off x="-76200" y="1295400"/>
            <a:ext cx="9144000" cy="4436135"/>
          </p:xfrm>
          <a:graphic>
            <a:graphicData uri="http://schemas.openxmlformats.org/drawingml/2006/chart">
              <c:chart xmlns:c="http://schemas.openxmlformats.org/drawingml/2006/chart" xmlns:r="http://schemas.openxmlformats.org/officeDocument/2006/relationships" r:id="rId3"/>
            </a:graphicData>
          </a:graphic>
        </p:graphicFrame>
        <p:cxnSp>
          <p:nvCxnSpPr>
            <p:cNvPr id="6" name="Straight Connector 5"/>
            <p:cNvCxnSpPr/>
            <p:nvPr/>
          </p:nvCxnSpPr>
          <p:spPr>
            <a:xfrm flipV="1">
              <a:off x="822960"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4443984"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6254496"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8979408"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0" name="TextBox 9"/>
          <p:cNvSpPr txBox="1"/>
          <p:nvPr/>
        </p:nvSpPr>
        <p:spPr>
          <a:xfrm>
            <a:off x="1484466" y="4933890"/>
            <a:ext cx="2249334"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Chrome Browser</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1" name="TextBox 10"/>
          <p:cNvSpPr txBox="1"/>
          <p:nvPr/>
        </p:nvSpPr>
        <p:spPr>
          <a:xfrm>
            <a:off x="6400800" y="4854714"/>
            <a:ext cx="25146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Video Playback and Capture</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2" name="TextBox 11"/>
          <p:cNvSpPr txBox="1"/>
          <p:nvPr/>
        </p:nvSpPr>
        <p:spPr>
          <a:xfrm>
            <a:off x="4343400" y="4854714"/>
            <a:ext cx="195201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black"/>
                </a:solidFill>
                <a:effectLst/>
                <a:uLnTx/>
                <a:uFillTx/>
                <a:latin typeface="Gill Sans MT"/>
                <a:ea typeface="+mn-ea"/>
                <a:cs typeface="+mn-cs"/>
              </a:rPr>
              <a:t>TensorFlow</a:t>
            </a:r>
            <a:r>
              <a:rPr kumimoji="0" lang="en-US" sz="2000" b="1" i="0" u="none" strike="noStrike" kern="1200" cap="none" spc="0" normalizeH="0" baseline="0" noProof="0" dirty="0">
                <a:ln>
                  <a:noFill/>
                </a:ln>
                <a:solidFill>
                  <a:prstClr val="black"/>
                </a:solidFill>
                <a:effectLst/>
                <a:uLnTx/>
                <a:uFillTx/>
                <a:latin typeface="Gill Sans MT"/>
                <a:ea typeface="+mn-ea"/>
                <a:cs typeface="+mn-cs"/>
              </a:rPr>
              <a:t> Mobile</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5" name="Rectangle 14"/>
          <p:cNvSpPr/>
          <p:nvPr/>
        </p:nvSpPr>
        <p:spPr>
          <a:xfrm>
            <a:off x="0" y="57150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0000FF"/>
                </a:solidFill>
                <a:effectLst/>
                <a:uLnTx/>
                <a:uFillTx/>
                <a:latin typeface="Gill Sans MT"/>
                <a:ea typeface="+mn-ea"/>
                <a:cs typeface="+mn-cs"/>
              </a:rPr>
              <a:t>PIM core</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PIM accelerator</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reduce</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energy consumption</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 </a:t>
            </a:r>
            <a:r>
              <a:rPr kumimoji="0" lang="en-US" sz="2600" b="1" i="0" u="none" strike="noStrike" kern="1200" cap="none" spc="0" normalizeH="0" baseline="0" noProof="0" dirty="0">
                <a:ln>
                  <a:noFill/>
                </a:ln>
                <a:solidFill>
                  <a:prstClr val="black"/>
                </a:solidFill>
                <a:effectLst/>
                <a:uLnTx/>
                <a:uFillTx/>
                <a:latin typeface="Gill Sans MT"/>
                <a:ea typeface="+mn-ea"/>
                <a:cs typeface="+mn-cs"/>
              </a:rPr>
              <a:t>on average by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49.1%</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55.4%</a:t>
            </a:r>
          </a:p>
        </p:txBody>
      </p:sp>
      <p:pic>
        <p:nvPicPr>
          <p:cNvPr id="24" name="Picture 23" descr="safari.png"/>
          <p:cNvPicPr>
            <a:picLocks noChangeAspect="1"/>
          </p:cNvPicPr>
          <p:nvPr/>
        </p:nvPicPr>
        <p:blipFill>
          <a:blip r:embed="rId4"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1074326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Normalized Runtime</a:t>
            </a:r>
          </a:p>
        </p:txBody>
      </p:sp>
      <p:cxnSp>
        <p:nvCxnSpPr>
          <p:cNvPr id="8" name="Straight Connector 7"/>
          <p:cNvCxnSpPr/>
          <p:nvPr/>
        </p:nvCxnSpPr>
        <p:spPr>
          <a:xfrm flipV="1">
            <a:off x="838200"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9006840" y="4102608"/>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4928616"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7991856"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3" name="Group 2"/>
          <p:cNvGrpSpPr/>
          <p:nvPr/>
        </p:nvGrpSpPr>
        <p:grpSpPr>
          <a:xfrm>
            <a:off x="0" y="1371600"/>
            <a:ext cx="9296400" cy="3962400"/>
            <a:chOff x="0" y="1371600"/>
            <a:chExt cx="9296400" cy="3962400"/>
          </a:xfrm>
        </p:grpSpPr>
        <p:graphicFrame>
          <p:nvGraphicFramePr>
            <p:cNvPr id="7" name="Chart 6"/>
            <p:cNvGraphicFramePr>
              <a:graphicFrameLocks/>
            </p:cNvGraphicFramePr>
            <p:nvPr>
              <p:extLst/>
            </p:nvPr>
          </p:nvGraphicFramePr>
          <p:xfrm>
            <a:off x="0" y="1371600"/>
            <a:ext cx="9051365" cy="3657600"/>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p:cNvSpPr txBox="1"/>
            <p:nvPr/>
          </p:nvSpPr>
          <p:spPr>
            <a:xfrm>
              <a:off x="1829227" y="4724400"/>
              <a:ext cx="2056973"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Chrome Browser</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3" name="TextBox 12"/>
            <p:cNvSpPr txBox="1"/>
            <p:nvPr/>
          </p:nvSpPr>
          <p:spPr>
            <a:xfrm>
              <a:off x="5257800" y="4687669"/>
              <a:ext cx="220386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Video Playback and Capture</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4" name="TextBox 13"/>
            <p:cNvSpPr txBox="1"/>
            <p:nvPr/>
          </p:nvSpPr>
          <p:spPr>
            <a:xfrm>
              <a:off x="7772400" y="4648200"/>
              <a:ext cx="15240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black"/>
                  </a:solidFill>
                  <a:effectLst/>
                  <a:uLnTx/>
                  <a:uFillTx/>
                  <a:latin typeface="Gill Sans MT"/>
                  <a:ea typeface="+mn-ea"/>
                  <a:cs typeface="+mn-cs"/>
                </a:rPr>
                <a:t>TensorFlow</a:t>
              </a:r>
              <a:r>
                <a:rPr kumimoji="0" lang="en-US" sz="1800" b="1" i="0" u="none" strike="noStrike" kern="1200" cap="none" spc="0" normalizeH="0" baseline="0" noProof="0" dirty="0">
                  <a:ln>
                    <a:noFill/>
                  </a:ln>
                  <a:solidFill>
                    <a:prstClr val="black"/>
                  </a:solidFill>
                  <a:effectLst/>
                  <a:uLnTx/>
                  <a:uFillTx/>
                  <a:latin typeface="Gill Sans MT"/>
                  <a:ea typeface="+mn-ea"/>
                  <a:cs typeface="+mn-cs"/>
                </a:rPr>
                <a:t> Mobile</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grpSp>
      <p:grpSp>
        <p:nvGrpSpPr>
          <p:cNvPr id="16" name="Group 15"/>
          <p:cNvGrpSpPr/>
          <p:nvPr/>
        </p:nvGrpSpPr>
        <p:grpSpPr>
          <a:xfrm>
            <a:off x="0" y="5360650"/>
            <a:ext cx="9144000" cy="963950"/>
            <a:chOff x="1867295" y="5514549"/>
            <a:chExt cx="6500483" cy="377220"/>
          </a:xfrm>
        </p:grpSpPr>
        <p:sp>
          <p:nvSpPr>
            <p:cNvPr id="20" name="Rectangle 19"/>
            <p:cNvSpPr/>
            <p:nvPr/>
          </p:nvSpPr>
          <p:spPr>
            <a:xfrm>
              <a:off x="1867295" y="5514549"/>
              <a:ext cx="6019801" cy="21612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sp>
          <p:nvSpPr>
            <p:cNvPr id="18" name="Rectangle 17"/>
            <p:cNvSpPr/>
            <p:nvPr/>
          </p:nvSpPr>
          <p:spPr>
            <a:xfrm>
              <a:off x="1886403" y="5566577"/>
              <a:ext cx="6481375" cy="325192"/>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Offloading these kernels to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PIM core</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PIM accelerator</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improves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performance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on average by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44.6%</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54.2%</a:t>
              </a:r>
            </a:p>
          </p:txBody>
        </p:sp>
      </p:grpSp>
    </p:spTree>
    <p:extLst>
      <p:ext uri="{BB962C8B-B14F-4D97-AF65-F5344CB8AC3E}">
        <p14:creationId xmlns:p14="http://schemas.microsoft.com/office/powerpoint/2010/main" val="2858463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PIM for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34524969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432" y="365126"/>
            <a:ext cx="8824080" cy="723445"/>
          </a:xfrm>
        </p:spPr>
        <p:txBody>
          <a:bodyPr>
            <a:normAutofit fontScale="90000"/>
          </a:bodyPr>
          <a:lstStyle/>
          <a:p>
            <a:r>
              <a:rPr lang="en-US" dirty="0"/>
              <a:t>Truly Distributed </a:t>
            </a:r>
            <a:r>
              <a:rPr lang="en-US"/>
              <a:t>GPU Processing with PIM?</a:t>
            </a:r>
            <a:endParaRPr lang="en-US" dirty="0">
              <a:latin typeface="+mn-lt"/>
            </a:endParaRP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algn="ctr">
              <a:defRPr/>
            </a:pPr>
            <a:endParaRPr lang="en-US" kern="0">
              <a:solidFill>
                <a:prstClr val="white"/>
              </a:solidFill>
              <a:latin typeface="Gill Sans MT" panose="020B0502020104020203" pitchFamily="34" charset="0"/>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algn="ctr">
              <a:defRPr/>
            </a:pPr>
            <a:r>
              <a:rPr lang="en-US" sz="1400" b="1" kern="0" dirty="0">
                <a:solidFill>
                  <a:srgbClr val="0070C0"/>
                </a:solidFill>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r>
              <a:rPr lang="is-IS" sz="1200" b="1" dirty="0">
                <a:solidFill>
                  <a:prstClr val="black"/>
                </a:solidFill>
                <a:latin typeface="Gill Sans MT" panose="020B0502020104020203" pitchFamily="34" charset="0"/>
                <a:ea typeface="Times New Roman" charset="0"/>
                <a:cs typeface="Times New Roman" charset="0"/>
              </a:rPr>
              <a:t>….</a:t>
            </a:r>
            <a:endParaRPr lang="en-US" sz="1200" b="1" dirty="0">
              <a:solidFill>
                <a:prstClr val="black"/>
              </a:solidFill>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sp>
        <p:nvSpPr>
          <p:cNvPr id="46" name="Rectangle 45"/>
          <p:cNvSpPr/>
          <p:nvPr/>
        </p:nvSpPr>
        <p:spPr>
          <a:xfrm>
            <a:off x="6752190" y="4198561"/>
            <a:ext cx="1359853" cy="338554"/>
          </a:xfrm>
          <a:prstGeom prst="rect">
            <a:avLst/>
          </a:prstGeom>
        </p:spPr>
        <p:txBody>
          <a:bodyPr wrap="square">
            <a:spAutoFit/>
          </a:bodyPr>
          <a:lstStyle/>
          <a:p>
            <a:r>
              <a:rPr lang="en-US" sz="1600" b="1" dirty="0">
                <a:solidFill>
                  <a:prstClr val="black"/>
                </a:solidFill>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r>
              <a:rPr lang="en-US" sz="2000" b="1" dirty="0">
                <a:solidFill>
                  <a:prstClr val="black"/>
                </a:solidFill>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r>
              <a:rPr lang="en-US" sz="2000" b="1" dirty="0">
                <a:solidFill>
                  <a:prstClr val="black"/>
                </a:solidFill>
                <a:latin typeface="Gill Sans MT" panose="020B0502020104020203" pitchFamily="34" charset="0"/>
                <a:ea typeface="Times New Roman" charset="0"/>
                <a:cs typeface="Times New Roman" charset="0"/>
              </a:rPr>
              <a:t>3D-stacked memory</a:t>
            </a:r>
          </a:p>
          <a:p>
            <a:r>
              <a:rPr lang="en-US" sz="2000" b="1" dirty="0">
                <a:solidFill>
                  <a:prstClr val="black"/>
                </a:solidFill>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a:extLst>
              <a:ext uri="{28A0092B-C50C-407E-A947-70E740481C1C}">
                <a14:useLocalDpi xmlns:a14="http://schemas.microsoft.com/office/drawing/2010/main" val="0"/>
              </a:ext>
            </a:extLst>
          </a:blip>
          <a:srcRect r="24238" b="31908"/>
          <a:stretch/>
        </p:blipFill>
        <p:spPr bwMode="auto">
          <a:xfrm>
            <a:off x="5757822" y="1768993"/>
            <a:ext cx="3245771" cy="1653413"/>
          </a:xfrm>
          <a:prstGeom prst="rect">
            <a:avLst/>
          </a:prstGeom>
          <a:noFill/>
          <a:extLst>
            <a:ext uri="{909E8E84-426E-40dd-AFC4-6F175D3DCCD1}">
              <a14:hiddenFill xmlns="" xmlns:a14="http://schemas.microsoft.com/office/drawing/2010/main">
                <a:solidFill>
                  <a:srgbClr val="FFFFFF"/>
                </a:solidFill>
              </a14:hiddenFill>
            </a:ext>
          </a:extLst>
        </p:spPr>
      </p:pic>
      <p:sp>
        <p:nvSpPr>
          <p:cNvPr id="68" name="Rectangle 67"/>
          <p:cNvSpPr/>
          <p:nvPr/>
        </p:nvSpPr>
        <p:spPr>
          <a:xfrm>
            <a:off x="4380050" y="3345588"/>
            <a:ext cx="3385577" cy="338554"/>
          </a:xfrm>
          <a:prstGeom prst="rect">
            <a:avLst/>
          </a:prstGeom>
        </p:spPr>
        <p:txBody>
          <a:bodyPr wrap="square">
            <a:spAutoFit/>
          </a:bodyPr>
          <a:lstStyle/>
          <a:p>
            <a:r>
              <a:rPr lang="en-US" sz="1600" b="1" dirty="0">
                <a:solidFill>
                  <a:prstClr val="black"/>
                </a:solidFill>
                <a:latin typeface="Gill Sans MT" panose="020B0502020104020203" pitchFamily="34" charset="0"/>
                <a:ea typeface="Times New Roman" charset="0"/>
                <a:cs typeface="Times New Roman" charset="0"/>
              </a:rPr>
              <a:t>SM </a:t>
            </a:r>
            <a:r>
              <a:rPr lang="en-US" sz="1600" b="1">
                <a:solidFill>
                  <a:prstClr val="black"/>
                </a:solidFill>
                <a:latin typeface="Gill Sans MT" panose="020B0502020104020203" pitchFamily="34" charset="0"/>
                <a:ea typeface="Times New Roman" charset="0"/>
                <a:cs typeface="Times New Roman" charset="0"/>
              </a:rPr>
              <a:t>(Streaming Multiprocessor)</a:t>
            </a:r>
            <a:endParaRPr lang="en-US" sz="1600" b="1" dirty="0">
              <a:solidFill>
                <a:prstClr val="black"/>
              </a:solidFill>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4320086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GPU Execution with PIM (I)</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hlinkClick r:id="rId2"/>
              </a:rPr>
              <a:t>"Transparent Offloading and Mapping (TOM): Enabling Programmer-Transparent Near-Data Processing in GPU Systems"</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155</a:t>
            </a:fld>
            <a:endParaRPr lang="en-US" altLang="en-US">
              <a:solidFill>
                <a:srgbClr val="000000"/>
              </a:solidFill>
            </a:endParaRPr>
          </a:p>
        </p:txBody>
      </p:sp>
      <p:pic>
        <p:nvPicPr>
          <p:cNvPr id="6" name="Picture 5"/>
          <p:cNvPicPr>
            <a:picLocks noChangeAspect="1"/>
          </p:cNvPicPr>
          <p:nvPr/>
        </p:nvPicPr>
        <p:blipFill>
          <a:blip r:embed="rId8"/>
          <a:stretch>
            <a:fillRect/>
          </a:stretch>
        </p:blipFill>
        <p:spPr>
          <a:xfrm>
            <a:off x="0" y="4883385"/>
            <a:ext cx="9144000" cy="1857983"/>
          </a:xfrm>
          <a:prstGeom prst="rect">
            <a:avLst/>
          </a:prstGeom>
        </p:spPr>
      </p:pic>
    </p:spTree>
    <p:extLst>
      <p:ext uri="{BB962C8B-B14F-4D97-AF65-F5344CB8AC3E}">
        <p14:creationId xmlns:p14="http://schemas.microsoft.com/office/powerpoint/2010/main" val="6984151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Accelerating GPU Execution with PIM (II)</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a:t>
            </a:r>
            <a:r>
              <a:rPr lang="en-US" sz="2000" u="sng" dirty="0"/>
              <a:t>Onur Mutlu</a:t>
            </a:r>
            <a:r>
              <a:rPr lang="en-US" sz="2000" dirty="0"/>
              <a:t>, and Chita R. Das,</a:t>
            </a:r>
            <a:br>
              <a:rPr lang="en-US" sz="2000" dirty="0"/>
            </a:br>
            <a:r>
              <a:rPr lang="en-US" sz="2000" b="1" dirty="0">
                <a:hlinkClick r:id="rId2"/>
              </a:rPr>
              <a:t>"Scheduling Techniques for GPU Architectures with Processing-In-Memory Capabilities"</a:t>
            </a:r>
            <a:br>
              <a:rPr lang="en-US" sz="2000" dirty="0"/>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156</a:t>
            </a:fld>
            <a:endParaRPr lang="en-US" altLang="en-US">
              <a:solidFill>
                <a:srgbClr val="000000"/>
              </a:solidFill>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18191416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Linked Data Structures</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hlinkClick r:id="rId2"/>
              </a:rPr>
              <a:t>"Accelerating Pointer Chasing in 3D-Stacked Memory: Challenges, Mechanisms, Evaluation"</a:t>
            </a:r>
            <a:br>
              <a:rPr lang="en-US" sz="2000" dirty="0"/>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157</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0" y="3861048"/>
            <a:ext cx="9144000" cy="2260728"/>
          </a:xfrm>
          <a:prstGeom prst="rect">
            <a:avLst/>
          </a:prstGeom>
        </p:spPr>
      </p:pic>
    </p:spTree>
    <p:extLst>
      <p:ext uri="{BB962C8B-B14F-4D97-AF65-F5344CB8AC3E}">
        <p14:creationId xmlns:p14="http://schemas.microsoft.com/office/powerpoint/2010/main" val="1805013928"/>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Dependent Cache Misses</a:t>
            </a:r>
          </a:p>
        </p:txBody>
      </p:sp>
      <p:sp>
        <p:nvSpPr>
          <p:cNvPr id="3" name="Content Placeholder 2"/>
          <p:cNvSpPr>
            <a:spLocks noGrp="1"/>
          </p:cNvSpPr>
          <p:nvPr>
            <p:ph idx="1"/>
          </p:nvPr>
        </p:nvSpPr>
        <p:spPr>
          <a:xfrm>
            <a:off x="228600" y="1052736"/>
            <a:ext cx="8807896" cy="5195664"/>
          </a:xfrm>
        </p:spPr>
        <p:txBody>
          <a:bodyPr/>
          <a:lstStyle/>
          <a:p>
            <a:r>
              <a:rPr lang="en-US" sz="2000" dirty="0" err="1"/>
              <a:t>Milad</a:t>
            </a:r>
            <a:r>
              <a:rPr lang="en-US" sz="2000" dirty="0"/>
              <a:t> Hashemi, </a:t>
            </a:r>
            <a:r>
              <a:rPr lang="en-US" sz="2000" dirty="0" err="1"/>
              <a:t>Khubaib</a:t>
            </a:r>
            <a:r>
              <a:rPr lang="en-US" sz="2000" dirty="0"/>
              <a:t>, </a:t>
            </a:r>
            <a:r>
              <a:rPr lang="en-US" sz="2000" dirty="0" err="1"/>
              <a:t>Eiman</a:t>
            </a:r>
            <a:r>
              <a:rPr lang="en-US" sz="2000" dirty="0"/>
              <a:t> </a:t>
            </a:r>
            <a:r>
              <a:rPr lang="en-US" sz="2000" dirty="0" err="1"/>
              <a:t>Ebrahimi</a:t>
            </a:r>
            <a:r>
              <a:rPr lang="en-US" sz="2000" dirty="0"/>
              <a:t>, Onur Mutlu, and Yale N. </a:t>
            </a:r>
            <a:r>
              <a:rPr lang="en-US" sz="2000" dirty="0" err="1"/>
              <a:t>Patt</a:t>
            </a:r>
            <a:r>
              <a:rPr lang="en-US" sz="2000" dirty="0"/>
              <a:t>,</a:t>
            </a:r>
            <a:br>
              <a:rPr lang="en-US" sz="2000" dirty="0"/>
            </a:br>
            <a:r>
              <a:rPr lang="en-US" sz="2000" b="1" dirty="0">
                <a:hlinkClick r:id="rId2"/>
              </a:rPr>
              <a:t>"Accelerating Dependent Cache Misses with an Enhanced Memory Controller"</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4018088"/>
            <a:ext cx="9144000" cy="1643160"/>
          </a:xfrm>
          <a:prstGeom prst="rect">
            <a:avLst/>
          </a:prstGeom>
        </p:spPr>
      </p:pic>
      <p:pic>
        <p:nvPicPr>
          <p:cNvPr id="6" name="Picture 5"/>
          <p:cNvPicPr>
            <a:picLocks noChangeAspect="1"/>
          </p:cNvPicPr>
          <p:nvPr/>
        </p:nvPicPr>
        <p:blipFill>
          <a:blip r:embed="rId9"/>
          <a:stretch>
            <a:fillRect/>
          </a:stretch>
        </p:blipFill>
        <p:spPr>
          <a:xfrm>
            <a:off x="0" y="5805264"/>
            <a:ext cx="9144000" cy="332336"/>
          </a:xfrm>
          <a:prstGeom prst="rect">
            <a:avLst/>
          </a:prstGeom>
        </p:spPr>
      </p:pic>
    </p:spTree>
    <p:extLst>
      <p:ext uri="{BB962C8B-B14F-4D97-AF65-F5344CB8AC3E}">
        <p14:creationId xmlns:p14="http://schemas.microsoft.com/office/powerpoint/2010/main" val="32721827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Key Questions in 3D-Stacked PIM</a:t>
            </a:r>
          </a:p>
        </p:txBody>
      </p:sp>
      <p:sp>
        <p:nvSpPr>
          <p:cNvPr id="3" name="Content Placeholder 2"/>
          <p:cNvSpPr>
            <a:spLocks noGrp="1"/>
          </p:cNvSpPr>
          <p:nvPr>
            <p:ph idx="1"/>
          </p:nvPr>
        </p:nvSpPr>
        <p:spPr>
          <a:xfrm>
            <a:off x="228600" y="1196752"/>
            <a:ext cx="8610600" cy="5051648"/>
          </a:xfrm>
        </p:spPr>
        <p:txBody>
          <a:bodyPr/>
          <a:lstStyle/>
          <a:p>
            <a:r>
              <a:rPr lang="en-US" dirty="0"/>
              <a:t>What are the performance and energy benefits of using         </a:t>
            </a:r>
            <a:r>
              <a:rPr lang="en-US" dirty="0">
                <a:solidFill>
                  <a:srgbClr val="0000FF"/>
                </a:solidFill>
              </a:rPr>
              <a:t>3D-stacked memory as a coarse-grained accelerator</a:t>
            </a:r>
            <a:r>
              <a:rPr lang="en-US" dirty="0"/>
              <a:t>?</a:t>
            </a:r>
          </a:p>
          <a:p>
            <a:pPr lvl="1"/>
            <a:r>
              <a:rPr lang="en-US" dirty="0"/>
              <a:t>By </a:t>
            </a:r>
            <a:r>
              <a:rPr lang="en-US" dirty="0">
                <a:solidFill>
                  <a:srgbClr val="FF0000"/>
                </a:solidFill>
              </a:rPr>
              <a:t>changing the entire system</a:t>
            </a:r>
            <a:endParaRPr lang="en-US" dirty="0"/>
          </a:p>
          <a:p>
            <a:pPr lvl="1"/>
            <a:r>
              <a:rPr lang="en-US" dirty="0"/>
              <a:t>By performing </a:t>
            </a:r>
            <a:r>
              <a:rPr lang="en-US" dirty="0">
                <a:solidFill>
                  <a:srgbClr val="FF0000"/>
                </a:solidFill>
              </a:rPr>
              <a:t>simple function offloading</a:t>
            </a:r>
          </a:p>
          <a:p>
            <a:pPr lvl="1"/>
            <a:endParaRPr lang="en-US" dirty="0"/>
          </a:p>
          <a:p>
            <a:pPr lvl="1"/>
            <a:endParaRPr lang="en-US" dirty="0"/>
          </a:p>
          <a:p>
            <a:r>
              <a:rPr lang="en-US" dirty="0"/>
              <a:t>What is the </a:t>
            </a:r>
            <a:r>
              <a:rPr lang="en-US" dirty="0">
                <a:solidFill>
                  <a:srgbClr val="0000FF"/>
                </a:solidFill>
              </a:rPr>
              <a:t>minimal processing-in-memory support </a:t>
            </a:r>
            <a:r>
              <a:rPr lang="en-US" dirty="0"/>
              <a:t>we can provide?</a:t>
            </a:r>
          </a:p>
          <a:p>
            <a:pPr lvl="1"/>
            <a:r>
              <a:rPr lang="en-US" dirty="0"/>
              <a:t>With </a:t>
            </a:r>
            <a:r>
              <a:rPr lang="en-US" dirty="0">
                <a:solidFill>
                  <a:srgbClr val="FF0000"/>
                </a:solidFill>
              </a:rPr>
              <a:t>minimal changes to system and programming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558280" y="3658580"/>
            <a:ext cx="8280920"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974BE913-4921-E84F-8D09-AF184056BA68}"/>
              </a:ext>
            </a:extLst>
          </p:cNvPr>
          <p:cNvSpPr/>
          <p:nvPr/>
        </p:nvSpPr>
        <p:spPr>
          <a:xfrm>
            <a:off x="971600" y="4446104"/>
            <a:ext cx="6408712" cy="43204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9374827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PIM-Enabled Instructions (Ideas)</a:t>
            </a:r>
          </a:p>
        </p:txBody>
      </p:sp>
      <p:sp>
        <p:nvSpPr>
          <p:cNvPr id="3" name="Content Placeholder 2"/>
          <p:cNvSpPr>
            <a:spLocks noGrp="1"/>
          </p:cNvSpPr>
          <p:nvPr>
            <p:ph idx="1"/>
          </p:nvPr>
        </p:nvSpPr>
        <p:spPr>
          <a:xfrm>
            <a:off x="228600" y="908720"/>
            <a:ext cx="8915400" cy="5339680"/>
          </a:xfrm>
        </p:spPr>
        <p:txBody>
          <a:bodyPr/>
          <a:lstStyle/>
          <a:p>
            <a:r>
              <a:rPr lang="en-US" sz="2200" dirty="0">
                <a:solidFill>
                  <a:srgbClr val="0000FF"/>
                </a:solidFill>
              </a:rPr>
              <a:t>Goal: </a:t>
            </a:r>
            <a:r>
              <a:rPr lang="en-US" sz="2200" dirty="0"/>
              <a:t>Develop mechanisms to get the most out of near-data processing with </a:t>
            </a:r>
            <a:r>
              <a:rPr lang="en-US" sz="2200" dirty="0">
                <a:solidFill>
                  <a:schemeClr val="accent2">
                    <a:lumMod val="75000"/>
                  </a:schemeClr>
                </a:solidFill>
              </a:rPr>
              <a:t>minimal cost</a:t>
            </a:r>
            <a:r>
              <a:rPr lang="en-US" sz="2200" dirty="0"/>
              <a:t>, </a:t>
            </a:r>
            <a:r>
              <a:rPr lang="en-US" sz="2200" dirty="0">
                <a:solidFill>
                  <a:srgbClr val="2C6123"/>
                </a:solidFill>
              </a:rPr>
              <a:t>minimal changes to the system</a:t>
            </a:r>
            <a:r>
              <a:rPr lang="en-US" sz="2200" dirty="0"/>
              <a:t>, </a:t>
            </a:r>
            <a:r>
              <a:rPr lang="en-US" sz="2200" dirty="0">
                <a:solidFill>
                  <a:srgbClr val="2C6123"/>
                </a:solidFill>
              </a:rPr>
              <a:t>no changes to the programming model</a:t>
            </a:r>
          </a:p>
          <a:p>
            <a:endParaRPr lang="en-US" sz="700" dirty="0"/>
          </a:p>
          <a:p>
            <a:r>
              <a:rPr lang="en-US" sz="2200" dirty="0">
                <a:solidFill>
                  <a:srgbClr val="0000FF"/>
                </a:solidFill>
              </a:rPr>
              <a:t>Key Idea 1: </a:t>
            </a:r>
            <a:r>
              <a:rPr lang="en-US" altLang="ko-KR" sz="2200" dirty="0"/>
              <a:t>Expose each PIM operation as a </a:t>
            </a:r>
            <a:r>
              <a:rPr lang="en-US" altLang="ko-KR" sz="2200" dirty="0">
                <a:solidFill>
                  <a:srgbClr val="FF0000"/>
                </a:solidFill>
              </a:rPr>
              <a:t>cache-coherent, virtually-addressed host processor instruction </a:t>
            </a:r>
            <a:r>
              <a:rPr lang="en-US" altLang="ko-KR" sz="2200" dirty="0">
                <a:solidFill>
                  <a:srgbClr val="000000"/>
                </a:solidFill>
              </a:rPr>
              <a:t>(called PEI) </a:t>
            </a:r>
            <a:r>
              <a:rPr lang="en-US" altLang="ko-KR" sz="2200" dirty="0"/>
              <a:t>that operates on </a:t>
            </a:r>
            <a:r>
              <a:rPr lang="en-US" altLang="ko-KR" sz="2200" dirty="0">
                <a:solidFill>
                  <a:srgbClr val="FF0000"/>
                </a:solidFill>
              </a:rPr>
              <a:t>only a single cache block</a:t>
            </a:r>
          </a:p>
          <a:p>
            <a:pPr lvl="1"/>
            <a:r>
              <a:rPr lang="en-US" altLang="ko-KR" sz="1800" dirty="0">
                <a:solidFill>
                  <a:srgbClr val="000000"/>
                </a:solidFill>
              </a:rPr>
              <a:t>e.g., </a:t>
            </a:r>
            <a:r>
              <a:rPr lang="en-US" altLang="ko-KR" sz="1800" dirty="0">
                <a:solidFill>
                  <a:srgbClr val="000000"/>
                </a:solidFill>
                <a:latin typeface="Calibri"/>
                <a:ea typeface="나눔고딕"/>
              </a:rPr>
              <a:t>__</a:t>
            </a:r>
            <a:r>
              <a:rPr lang="en-US" altLang="ko-KR" sz="1800" dirty="0" err="1">
                <a:solidFill>
                  <a:srgbClr val="000000"/>
                </a:solidFill>
                <a:latin typeface="Calibri"/>
                <a:ea typeface="나눔고딕"/>
              </a:rPr>
              <a:t>pim_add</a:t>
            </a:r>
            <a:r>
              <a:rPr lang="en-US" altLang="ko-KR" sz="1800" dirty="0">
                <a:solidFill>
                  <a:srgbClr val="000000"/>
                </a:solidFill>
                <a:latin typeface="Calibri"/>
                <a:ea typeface="나눔고딕"/>
              </a:rPr>
              <a:t>(&amp;</a:t>
            </a:r>
            <a:r>
              <a:rPr lang="en-US" altLang="ko-KR" sz="1800" dirty="0" err="1">
                <a:solidFill>
                  <a:srgbClr val="000000"/>
                </a:solidFill>
                <a:latin typeface="Calibri"/>
                <a:ea typeface="나눔고딕"/>
              </a:rPr>
              <a:t>w.next_rank</a:t>
            </a:r>
            <a:r>
              <a:rPr lang="en-US" altLang="ko-KR" sz="1800" dirty="0">
                <a:solidFill>
                  <a:srgbClr val="000000"/>
                </a:solidFill>
                <a:latin typeface="Calibri"/>
                <a:ea typeface="나눔고딕"/>
              </a:rPr>
              <a:t>, value) </a:t>
            </a:r>
            <a:r>
              <a:rPr lang="en-US" altLang="ko-KR" sz="1800" dirty="0">
                <a:solidFill>
                  <a:srgbClr val="000000"/>
                </a:solidFill>
                <a:latin typeface="Calibri"/>
                <a:ea typeface="나눔고딕"/>
                <a:sym typeface="Wingdings"/>
              </a:rPr>
              <a:t> </a:t>
            </a:r>
            <a:r>
              <a:rPr lang="en-US" altLang="ko-KR" sz="1800" dirty="0" err="1">
                <a:solidFill>
                  <a:srgbClr val="000000"/>
                </a:solidFill>
                <a:latin typeface="Calibri"/>
                <a:ea typeface="나눔고딕"/>
              </a:rPr>
              <a:t>pim.add</a:t>
            </a:r>
            <a:r>
              <a:rPr lang="en-US" altLang="ko-KR" sz="1800" dirty="0">
                <a:solidFill>
                  <a:srgbClr val="000000"/>
                </a:solidFill>
                <a:latin typeface="Calibri"/>
                <a:ea typeface="나눔고딕"/>
              </a:rPr>
              <a:t> r1, (r2)</a:t>
            </a:r>
            <a:endParaRPr lang="ko-KR" altLang="en-US" sz="1800" dirty="0">
              <a:solidFill>
                <a:srgbClr val="000000"/>
              </a:solidFill>
              <a:latin typeface="Calibri"/>
              <a:ea typeface="나눔고딕"/>
            </a:endParaRPr>
          </a:p>
          <a:p>
            <a:pPr lvl="1"/>
            <a:r>
              <a:rPr lang="en-US" altLang="ko-KR" sz="1800" dirty="0">
                <a:solidFill>
                  <a:srgbClr val="000000"/>
                </a:solidFill>
              </a:rPr>
              <a:t>No changes sequential execution/programming model</a:t>
            </a:r>
          </a:p>
          <a:p>
            <a:pPr lvl="1"/>
            <a:r>
              <a:rPr lang="en-US" altLang="ko-KR" sz="1800" dirty="0">
                <a:solidFill>
                  <a:srgbClr val="000000"/>
                </a:solidFill>
              </a:rPr>
              <a:t>No changes to virtual memory</a:t>
            </a:r>
          </a:p>
          <a:p>
            <a:pPr lvl="1"/>
            <a:r>
              <a:rPr lang="en-US" altLang="ko-KR" sz="1800" dirty="0">
                <a:solidFill>
                  <a:srgbClr val="000000"/>
                </a:solidFill>
              </a:rPr>
              <a:t>Minimal changes to cache coherence</a:t>
            </a:r>
          </a:p>
          <a:p>
            <a:pPr lvl="1"/>
            <a:r>
              <a:rPr lang="en-US" altLang="ko-KR" sz="1800" dirty="0">
                <a:solidFill>
                  <a:srgbClr val="000000"/>
                </a:solidFill>
              </a:rPr>
              <a:t>No need for data mapping: Each PEI restricted to a single memory module</a:t>
            </a:r>
          </a:p>
          <a:p>
            <a:pPr lvl="1"/>
            <a:endParaRPr lang="en-US" altLang="ko-KR" sz="700" dirty="0">
              <a:solidFill>
                <a:srgbClr val="FF0000"/>
              </a:solidFill>
            </a:endParaRPr>
          </a:p>
          <a:p>
            <a:r>
              <a:rPr lang="en-US" altLang="ko-KR" sz="2200" dirty="0">
                <a:solidFill>
                  <a:srgbClr val="0000FF"/>
                </a:solidFill>
              </a:rPr>
              <a:t>Key Idea 2: </a:t>
            </a:r>
            <a:r>
              <a:rPr lang="en-US" altLang="ko-KR" sz="2200" dirty="0">
                <a:solidFill>
                  <a:srgbClr val="FF0000"/>
                </a:solidFill>
              </a:rPr>
              <a:t>Dynamically decide where to execute a PEI </a:t>
            </a:r>
            <a:r>
              <a:rPr lang="en-US" altLang="ko-KR" sz="2200" dirty="0"/>
              <a:t>(i.e., the host processor or PIM accelerator) based on simple locality characteristics and simple hardware predictors</a:t>
            </a:r>
          </a:p>
          <a:p>
            <a:pPr lvl="1"/>
            <a:r>
              <a:rPr lang="en-US" altLang="ko-KR" sz="1800" dirty="0"/>
              <a:t>Execute each operation at the location that provides the best performance</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872692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Simple PIM Operations as ISA Extensions (II)</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161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pSp>
        <p:nvGrpSpPr>
          <p:cNvPr id="21" name="그룹 55"/>
          <p:cNvGrpSpPr/>
          <p:nvPr/>
        </p:nvGrpSpPr>
        <p:grpSpPr>
          <a:xfrm>
            <a:off x="5506690" y="3428803"/>
            <a:ext cx="2379092" cy="2016422"/>
            <a:chOff x="5506690" y="4004867"/>
            <a:chExt cx="2379092" cy="2016422"/>
          </a:xfrm>
        </p:grpSpPr>
        <p:pic>
          <p:nvPicPr>
            <p:cNvPr id="22" name="Picture 2" descr="http://m.eet.com/media/1041402/DC1491_UTH_2_PG_3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6690" y="4457035"/>
              <a:ext cx="2379092" cy="1564254"/>
            </a:xfrm>
            <a:prstGeom prst="rect">
              <a:avLst/>
            </a:prstGeom>
            <a:noFill/>
            <a:extLst>
              <a:ext uri="{909E8E84-426E-40dd-AFC4-6F175D3DCCD1}">
                <a14:hiddenFill xmlns="" xmlns:a14="http://schemas.microsoft.com/office/drawing/2010/main">
                  <a:solidFill>
                    <a:srgbClr val="FFFFFF"/>
                  </a:solidFill>
                </a14:hiddenFill>
              </a:ext>
            </a:extLst>
          </p:spPr>
        </p:pic>
        <p:sp>
          <p:nvSpPr>
            <p:cNvPr id="23" name="TextBox 22"/>
            <p:cNvSpPr txBox="1"/>
            <p:nvPr/>
          </p:nvSpPr>
          <p:spPr>
            <a:xfrm>
              <a:off x="5859471" y="4004867"/>
              <a:ext cx="1673536" cy="400110"/>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Main Memory</a:t>
              </a:r>
              <a:endParaRPr kumimoji="0" lang="ko-KR" altLang="en-US" sz="2000" b="0" i="0" u="none" strike="noStrike" kern="1200" cap="none" spc="0" normalizeH="0" baseline="0" noProof="0" dirty="0">
                <a:ln>
                  <a:noFill/>
                </a:ln>
                <a:solidFill>
                  <a:prstClr val="black"/>
                </a:solidFill>
                <a:effectLst/>
                <a:uLnTx/>
                <a:uFillTx/>
                <a:latin typeface="Calibri"/>
                <a:ea typeface="나눔고딕"/>
                <a:cs typeface="+mn-cs"/>
              </a:endParaRPr>
            </a:p>
          </p:txBody>
        </p:sp>
      </p:grpSp>
      <p:sp>
        <p:nvSpPr>
          <p:cNvPr id="24" name="직사각형 53"/>
          <p:cNvSpPr/>
          <p:nvPr/>
        </p:nvSpPr>
        <p:spPr>
          <a:xfrm>
            <a:off x="6004472" y="4265934"/>
            <a:ext cx="1383416" cy="291591"/>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sp>
        <p:nvSpPr>
          <p:cNvPr id="25" name="직사각형 67"/>
          <p:cNvSpPr/>
          <p:nvPr/>
        </p:nvSpPr>
        <p:spPr>
          <a:xfrm>
            <a:off x="6004471" y="4265934"/>
            <a:ext cx="1383417" cy="291591"/>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sp>
        <p:nvSpPr>
          <p:cNvPr id="26" name="직사각형 4"/>
          <p:cNvSpPr/>
          <p:nvPr/>
        </p:nvSpPr>
        <p:spPr>
          <a:xfrm>
            <a:off x="1331640" y="2321188"/>
            <a:ext cx="2926595" cy="395409"/>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black"/>
              </a:solidFill>
              <a:effectLst/>
              <a:uLnTx/>
              <a:uFillTx/>
              <a:latin typeface="Calibri"/>
              <a:ea typeface="나눔고딕"/>
              <a:cs typeface="+mn-cs"/>
            </a:endParaRPr>
          </a:p>
        </p:txBody>
      </p:sp>
      <p:sp>
        <p:nvSpPr>
          <p:cNvPr id="27" name="내용 개체 틀 4"/>
          <p:cNvSpPr txBox="1">
            <a:spLocks/>
          </p:cNvSpPr>
          <p:nvPr/>
        </p:nvSpPr>
        <p:spPr>
          <a:xfrm>
            <a:off x="810380" y="1052736"/>
            <a:ext cx="7578044" cy="2529923"/>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prstClr val="black"/>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value = weight *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prstClr val="black"/>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 value;</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a:t>
            </a:r>
          </a:p>
        </p:txBody>
      </p:sp>
      <p:grpSp>
        <p:nvGrpSpPr>
          <p:cNvPr id="28" name="그룹 38"/>
          <p:cNvGrpSpPr/>
          <p:nvPr/>
        </p:nvGrpSpPr>
        <p:grpSpPr>
          <a:xfrm>
            <a:off x="1344376" y="3447126"/>
            <a:ext cx="2158320" cy="2358138"/>
            <a:chOff x="3611086" y="1847573"/>
            <a:chExt cx="1825010" cy="1993970"/>
          </a:xfrm>
        </p:grpSpPr>
        <p:pic>
          <p:nvPicPr>
            <p:cNvPr id="29" name="Picture 6" descr="http://www.digicortex.net/sites/default/files/styles/medium/public/field/image/IvyTownCor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6200000">
              <a:off x="3709662" y="2115109"/>
              <a:ext cx="1627858" cy="1825010"/>
            </a:xfrm>
            <a:prstGeom prst="rect">
              <a:avLst/>
            </a:prstGeom>
            <a:noFill/>
            <a:extLst>
              <a:ext uri="{909E8E84-426E-40dd-AFC4-6F175D3DCCD1}">
                <a14:hiddenFill xmlns="" xmlns:a14="http://schemas.microsoft.com/office/drawing/2010/main">
                  <a:solidFill>
                    <a:srgbClr val="FFFFFF"/>
                  </a:solidFill>
                </a14:hiddenFill>
              </a:ext>
            </a:extLst>
          </p:spPr>
        </p:pic>
        <p:sp>
          <p:nvSpPr>
            <p:cNvPr id="30" name="TextBox 29"/>
            <p:cNvSpPr txBox="1"/>
            <p:nvPr/>
          </p:nvSpPr>
          <p:spPr>
            <a:xfrm>
              <a:off x="3788367" y="1847573"/>
              <a:ext cx="1470447" cy="338321"/>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Host Processor</a:t>
              </a:r>
              <a:endParaRPr kumimoji="0" lang="ko-KR" altLang="en-US" sz="2000" b="0" i="0" u="none" strike="noStrike" kern="1200" cap="none" spc="0" normalizeH="0" baseline="0" noProof="0" dirty="0">
                <a:ln>
                  <a:noFill/>
                </a:ln>
                <a:solidFill>
                  <a:prstClr val="black"/>
                </a:solidFill>
                <a:effectLst/>
                <a:uLnTx/>
                <a:uFillTx/>
                <a:latin typeface="Calibri"/>
                <a:ea typeface="나눔고딕"/>
                <a:cs typeface="+mn-cs"/>
              </a:endParaRPr>
            </a:p>
          </p:txBody>
        </p:sp>
      </p:grpSp>
      <p:sp>
        <p:nvSpPr>
          <p:cNvPr id="31" name="직사각형 56"/>
          <p:cNvSpPr/>
          <p:nvPr/>
        </p:nvSpPr>
        <p:spPr>
          <a:xfrm>
            <a:off x="1735488" y="4265934"/>
            <a:ext cx="1376095" cy="291591"/>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cxnSp>
        <p:nvCxnSpPr>
          <p:cNvPr id="32" name="직선 화살표 연결선 58"/>
          <p:cNvCxnSpPr>
            <a:stCxn id="24" idx="1"/>
            <a:endCxn id="31" idx="3"/>
          </p:cNvCxnSpPr>
          <p:nvPr/>
        </p:nvCxnSpPr>
        <p:spPr>
          <a:xfrm flipH="1">
            <a:off x="3111583" y="4411730"/>
            <a:ext cx="2892889" cy="0"/>
          </a:xfrm>
          <a:prstGeom prst="straightConnector1">
            <a:avLst/>
          </a:prstGeom>
          <a:noFill/>
          <a:ln w="9525" cap="flat" cmpd="sng" algn="ctr">
            <a:solidFill>
              <a:sysClr val="windowText" lastClr="000000">
                <a:shade val="95000"/>
                <a:satMod val="105000"/>
              </a:sysClr>
            </a:solidFill>
            <a:prstDash val="solid"/>
            <a:tailEnd type="triangle"/>
          </a:ln>
          <a:effectLst/>
        </p:spPr>
      </p:cxnSp>
      <p:cxnSp>
        <p:nvCxnSpPr>
          <p:cNvPr id="33" name="직선 화살표 연결선 62"/>
          <p:cNvCxnSpPr>
            <a:stCxn id="31" idx="3"/>
            <a:endCxn id="24" idx="1"/>
          </p:cNvCxnSpPr>
          <p:nvPr/>
        </p:nvCxnSpPr>
        <p:spPr>
          <a:xfrm>
            <a:off x="3111583" y="4411730"/>
            <a:ext cx="2892889" cy="0"/>
          </a:xfrm>
          <a:prstGeom prst="straightConnector1">
            <a:avLst/>
          </a:prstGeom>
          <a:noFill/>
          <a:ln w="9525" cap="flat" cmpd="sng" algn="ctr">
            <a:solidFill>
              <a:sysClr val="windowText" lastClr="000000">
                <a:shade val="95000"/>
                <a:satMod val="105000"/>
              </a:sysClr>
            </a:solidFill>
            <a:prstDash val="solid"/>
            <a:tailEnd type="triangle"/>
          </a:ln>
          <a:effectLst/>
        </p:spPr>
      </p:cxnSp>
      <p:sp>
        <p:nvSpPr>
          <p:cNvPr id="34" name="직사각형 66"/>
          <p:cNvSpPr/>
          <p:nvPr/>
        </p:nvSpPr>
        <p:spPr>
          <a:xfrm>
            <a:off x="1735487" y="4265934"/>
            <a:ext cx="1376096" cy="291591"/>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sp>
        <p:nvSpPr>
          <p:cNvPr id="35" name="TextBox 34"/>
          <p:cNvSpPr txBox="1"/>
          <p:nvPr/>
        </p:nvSpPr>
        <p:spPr>
          <a:xfrm>
            <a:off x="3761316" y="4488741"/>
            <a:ext cx="1486754" cy="707886"/>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64 bytes </a:t>
            </a: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in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64 bytes </a:t>
            </a: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out</a:t>
            </a:r>
            <a:endParaRPr kumimoji="0" lang="ko-KR" altLang="en-US" sz="2000" b="1" i="0" u="none" strike="noStrike" kern="1200" cap="none" spc="0" normalizeH="0" baseline="0" noProof="0" dirty="0">
              <a:ln>
                <a:noFill/>
              </a:ln>
              <a:solidFill>
                <a:prstClr val="black"/>
              </a:solidFill>
              <a:effectLst/>
              <a:uLnTx/>
              <a:uFillTx/>
              <a:latin typeface="Calibri"/>
              <a:ea typeface="나눔고딕"/>
              <a:cs typeface="+mn-cs"/>
            </a:endParaRPr>
          </a:p>
        </p:txBody>
      </p:sp>
      <p:sp>
        <p:nvSpPr>
          <p:cNvPr id="36" name="TextBox 35"/>
          <p:cNvSpPr txBox="1"/>
          <p:nvPr/>
        </p:nvSpPr>
        <p:spPr>
          <a:xfrm>
            <a:off x="3087685" y="5909210"/>
            <a:ext cx="2968633" cy="400110"/>
          </a:xfrm>
          <a:prstGeom prst="rect">
            <a:avLst/>
          </a:prstGeom>
          <a:noFill/>
        </p:spPr>
        <p:txBody>
          <a:bodyPr wrap="none" rtlCol="0">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Conventional Architecture</a:t>
            </a:r>
            <a:endParaRPr kumimoji="0" lang="ko-KR" altLang="en-US" sz="2000" b="1" i="0" u="none" strike="noStrike" kern="1200" cap="none" spc="0" normalizeH="0" baseline="0" noProof="0" dirty="0">
              <a:ln>
                <a:noFill/>
              </a:ln>
              <a:solidFill>
                <a:prstClr val="black"/>
              </a:solidFill>
              <a:effectLst/>
              <a:uLnTx/>
              <a:uFillTx/>
              <a:latin typeface="Calibri"/>
              <a:ea typeface="나눔고딕"/>
              <a:cs typeface="+mn-cs"/>
            </a:endParaRPr>
          </a:p>
        </p:txBody>
      </p:sp>
    </p:spTree>
    <p:extLst>
      <p:ext uri="{BB962C8B-B14F-4D97-AF65-F5344CB8AC3E}">
        <p14:creationId xmlns:p14="http://schemas.microsoft.com/office/powerpoint/2010/main" val="236162034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2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wipe(right)">
                                      <p:cBhvr>
                                        <p:cTn id="12" dur="500"/>
                                        <p:tgtEl>
                                          <p:spTgt spid="32"/>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fade">
                                      <p:cBhvr>
                                        <p:cTn id="16" dur="200"/>
                                        <p:tgtEl>
                                          <p:spTgt spid="31"/>
                                        </p:tgtEl>
                                      </p:cBhvr>
                                    </p:animEffect>
                                  </p:childTnLst>
                                </p:cTn>
                              </p:par>
                            </p:childTnLst>
                          </p:cTn>
                        </p:par>
                        <p:par>
                          <p:cTn id="17" fill="hold">
                            <p:stCondLst>
                              <p:cond delay="700"/>
                            </p:stCondLst>
                            <p:childTnLst>
                              <p:par>
                                <p:cTn id="18" presetID="22" presetClass="exit" presetSubtype="2" fill="hold" nodeType="afterEffect">
                                  <p:stCondLst>
                                    <p:cond delay="0"/>
                                  </p:stCondLst>
                                  <p:childTnLst>
                                    <p:animEffect transition="out" filter="wipe(right)">
                                      <p:cBhvr>
                                        <p:cTn id="19" dur="500"/>
                                        <p:tgtEl>
                                          <p:spTgt spid="32"/>
                                        </p:tgtEl>
                                      </p:cBhvr>
                                    </p:animEffect>
                                    <p:set>
                                      <p:cBhvr>
                                        <p:cTn id="20" dur="1" fill="hold">
                                          <p:stCondLst>
                                            <p:cond delay="499"/>
                                          </p:stCondLst>
                                        </p:cTn>
                                        <p:tgtEl>
                                          <p:spTgt spid="32"/>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fade">
                                      <p:cBhvr>
                                        <p:cTn id="25" dur="200"/>
                                        <p:tgtEl>
                                          <p:spTgt spid="34"/>
                                        </p:tgtEl>
                                      </p:cBhvr>
                                    </p:animEffect>
                                  </p:childTnLst>
                                </p:cTn>
                              </p:par>
                            </p:childTnLst>
                          </p:cTn>
                        </p:par>
                        <p:par>
                          <p:cTn id="26" fill="hold">
                            <p:stCondLst>
                              <p:cond delay="200"/>
                            </p:stCondLst>
                            <p:childTnLst>
                              <p:par>
                                <p:cTn id="27" presetID="1" presetClass="exit" presetSubtype="0" fill="hold" grpId="1" nodeType="afterEffect">
                                  <p:stCondLst>
                                    <p:cond delay="0"/>
                                  </p:stCondLst>
                                  <p:childTnLst>
                                    <p:set>
                                      <p:cBhvr>
                                        <p:cTn id="28" dur="1" fill="hold">
                                          <p:stCondLst>
                                            <p:cond delay="0"/>
                                          </p:stCondLst>
                                        </p:cTn>
                                        <p:tgtEl>
                                          <p:spTgt spid="31"/>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wipe(left)">
                                      <p:cBhvr>
                                        <p:cTn id="33" dur="500"/>
                                        <p:tgtEl>
                                          <p:spTgt spid="33"/>
                                        </p:tgtEl>
                                      </p:cBhvr>
                                    </p:animEffect>
                                  </p:childTnLst>
                                </p:cTn>
                              </p:par>
                            </p:childTnLst>
                          </p:cTn>
                        </p:par>
                        <p:par>
                          <p:cTn id="34" fill="hold">
                            <p:stCondLst>
                              <p:cond delay="500"/>
                            </p:stCondLst>
                            <p:childTnLst>
                              <p:par>
                                <p:cTn id="35" presetID="10" presetClass="entr" presetSubtype="0" fill="hold" grpId="0"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200"/>
                                        <p:tgtEl>
                                          <p:spTgt spid="25"/>
                                        </p:tgtEl>
                                      </p:cBhvr>
                                    </p:animEffect>
                                  </p:childTnLst>
                                </p:cTn>
                              </p:par>
                            </p:childTnLst>
                          </p:cTn>
                        </p:par>
                        <p:par>
                          <p:cTn id="38" fill="hold">
                            <p:stCondLst>
                              <p:cond delay="700"/>
                            </p:stCondLst>
                            <p:childTnLst>
                              <p:par>
                                <p:cTn id="39" presetID="22" presetClass="exit" presetSubtype="8" fill="hold" nodeType="afterEffect">
                                  <p:stCondLst>
                                    <p:cond delay="0"/>
                                  </p:stCondLst>
                                  <p:childTnLst>
                                    <p:animEffect transition="out" filter="wipe(left)">
                                      <p:cBhvr>
                                        <p:cTn id="40" dur="500"/>
                                        <p:tgtEl>
                                          <p:spTgt spid="33"/>
                                        </p:tgtEl>
                                      </p:cBhvr>
                                    </p:animEffect>
                                    <p:set>
                                      <p:cBhvr>
                                        <p:cTn id="41" dur="1" fill="hold">
                                          <p:stCondLst>
                                            <p:cond delay="499"/>
                                          </p:stCondLst>
                                        </p:cTn>
                                        <p:tgtEl>
                                          <p:spTgt spid="33"/>
                                        </p:tgtEl>
                                        <p:attrNameLst>
                                          <p:attrName>style.visibility</p:attrName>
                                        </p:attrNameLst>
                                      </p:cBhvr>
                                      <p:to>
                                        <p:strVal val="hidden"/>
                                      </p:to>
                                    </p:set>
                                  </p:childTnLst>
                                </p:cTn>
                              </p:par>
                            </p:childTnLst>
                          </p:cTn>
                        </p:par>
                        <p:par>
                          <p:cTn id="42" fill="hold">
                            <p:stCondLst>
                              <p:cond delay="1200"/>
                            </p:stCondLst>
                            <p:childTnLst>
                              <p:par>
                                <p:cTn id="43" presetID="10" presetClass="exit" presetSubtype="0" fill="hold" grpId="1" nodeType="afterEffect">
                                  <p:stCondLst>
                                    <p:cond delay="0"/>
                                  </p:stCondLst>
                                  <p:childTnLst>
                                    <p:animEffect transition="out" filter="fade">
                                      <p:cBhvr>
                                        <p:cTn id="44" dur="200"/>
                                        <p:tgtEl>
                                          <p:spTgt spid="34"/>
                                        </p:tgtEl>
                                      </p:cBhvr>
                                    </p:animEffect>
                                    <p:set>
                                      <p:cBhvr>
                                        <p:cTn id="45" dur="1" fill="hold">
                                          <p:stCondLst>
                                            <p:cond delay="199"/>
                                          </p:stCondLst>
                                        </p:cTn>
                                        <p:tgtEl>
                                          <p:spTgt spid="34"/>
                                        </p:tgtEl>
                                        <p:attrNameLst>
                                          <p:attrName>style.visibility</p:attrName>
                                        </p:attrNameLst>
                                      </p:cBhvr>
                                      <p:to>
                                        <p:strVal val="hidden"/>
                                      </p:to>
                                    </p:se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35"/>
                                        </p:tgtEl>
                                        <p:attrNameLst>
                                          <p:attrName>style.visibility</p:attrName>
                                        </p:attrNameLst>
                                      </p:cBhvr>
                                      <p:to>
                                        <p:strVal val="visible"/>
                                      </p:to>
                                    </p:set>
                                    <p:animEffect transition="in" filter="fade">
                                      <p:cBhvr>
                                        <p:cTn id="50" dur="2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31" grpId="0" animBg="1"/>
      <p:bldP spid="31" grpId="1" animBg="1"/>
      <p:bldP spid="34" grpId="0" animBg="1"/>
      <p:bldP spid="34" grpId="1" animBg="1"/>
      <p:bldP spid="35" grpId="0"/>
    </p:bld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Simple PIM Operations as ISA Extensions (III)</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pSp>
        <p:nvGrpSpPr>
          <p:cNvPr id="21" name="그룹 20"/>
          <p:cNvGrpSpPr/>
          <p:nvPr/>
        </p:nvGrpSpPr>
        <p:grpSpPr>
          <a:xfrm>
            <a:off x="5506690" y="3428803"/>
            <a:ext cx="2379092" cy="2016422"/>
            <a:chOff x="5506690" y="4004867"/>
            <a:chExt cx="2379092" cy="2016422"/>
          </a:xfrm>
        </p:grpSpPr>
        <p:pic>
          <p:nvPicPr>
            <p:cNvPr id="22" name="Picture 2" descr="http://m.eet.com/media/1041402/DC1491_UTH_2_PG_3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6690" y="4457035"/>
              <a:ext cx="2379092" cy="1564254"/>
            </a:xfrm>
            <a:prstGeom prst="rect">
              <a:avLst/>
            </a:prstGeom>
            <a:noFill/>
            <a:extLst>
              <a:ext uri="{909E8E84-426E-40dd-AFC4-6F175D3DCCD1}">
                <a14:hiddenFill xmlns="" xmlns:a14="http://schemas.microsoft.com/office/drawing/2010/main">
                  <a:solidFill>
                    <a:srgbClr val="FFFFFF"/>
                  </a:solidFill>
                </a14:hiddenFill>
              </a:ext>
            </a:extLst>
          </p:spPr>
        </p:pic>
        <p:sp>
          <p:nvSpPr>
            <p:cNvPr id="23" name="TextBox 22"/>
            <p:cNvSpPr txBox="1"/>
            <p:nvPr/>
          </p:nvSpPr>
          <p:spPr>
            <a:xfrm>
              <a:off x="5859471" y="4004867"/>
              <a:ext cx="1673536" cy="400110"/>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Main Memory</a:t>
              </a:r>
              <a:endParaRPr kumimoji="0" lang="ko-KR" altLang="en-US" sz="2000" b="0" i="0" u="none" strike="noStrike" kern="1200" cap="none" spc="0" normalizeH="0" baseline="0" noProof="0" dirty="0">
                <a:ln>
                  <a:noFill/>
                </a:ln>
                <a:solidFill>
                  <a:prstClr val="black"/>
                </a:solidFill>
                <a:effectLst/>
                <a:uLnTx/>
                <a:uFillTx/>
                <a:latin typeface="Calibri"/>
                <a:ea typeface="나눔고딕"/>
                <a:cs typeface="+mn-cs"/>
              </a:endParaRPr>
            </a:p>
          </p:txBody>
        </p:sp>
      </p:grpSp>
      <p:sp>
        <p:nvSpPr>
          <p:cNvPr id="24" name="직사각형 23"/>
          <p:cNvSpPr/>
          <p:nvPr/>
        </p:nvSpPr>
        <p:spPr>
          <a:xfrm>
            <a:off x="6004472" y="4265934"/>
            <a:ext cx="1383416" cy="291591"/>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sp>
        <p:nvSpPr>
          <p:cNvPr id="25" name="직사각형 24"/>
          <p:cNvSpPr/>
          <p:nvPr/>
        </p:nvSpPr>
        <p:spPr>
          <a:xfrm>
            <a:off x="6004471" y="4265934"/>
            <a:ext cx="1383417" cy="291591"/>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grpSp>
        <p:nvGrpSpPr>
          <p:cNvPr id="26" name="그룹 25"/>
          <p:cNvGrpSpPr/>
          <p:nvPr/>
        </p:nvGrpSpPr>
        <p:grpSpPr>
          <a:xfrm>
            <a:off x="1344376" y="3447126"/>
            <a:ext cx="2158320" cy="2358138"/>
            <a:chOff x="3611086" y="1847573"/>
            <a:chExt cx="1825010" cy="1993970"/>
          </a:xfrm>
        </p:grpSpPr>
        <p:pic>
          <p:nvPicPr>
            <p:cNvPr id="27" name="Picture 6" descr="http://www.digicortex.net/sites/default/files/styles/medium/public/field/image/IvyTownCor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6200000">
              <a:off x="3709662" y="2115109"/>
              <a:ext cx="1627858" cy="1825010"/>
            </a:xfrm>
            <a:prstGeom prst="rect">
              <a:avLst/>
            </a:prstGeom>
            <a:noFill/>
            <a:extLst>
              <a:ext uri="{909E8E84-426E-40dd-AFC4-6F175D3DCCD1}">
                <a14:hiddenFill xmlns="" xmlns:a14="http://schemas.microsoft.com/office/drawing/2010/main">
                  <a:solidFill>
                    <a:srgbClr val="FFFFFF"/>
                  </a:solidFill>
                </a14:hiddenFill>
              </a:ext>
            </a:extLst>
          </p:spPr>
        </p:pic>
        <p:sp>
          <p:nvSpPr>
            <p:cNvPr id="28" name="TextBox 27"/>
            <p:cNvSpPr txBox="1"/>
            <p:nvPr/>
          </p:nvSpPr>
          <p:spPr>
            <a:xfrm>
              <a:off x="3788367" y="1847573"/>
              <a:ext cx="1470447" cy="338321"/>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Host Processor</a:t>
              </a:r>
              <a:endParaRPr kumimoji="0" lang="ko-KR" altLang="en-US" sz="2000" b="0" i="0" u="none" strike="noStrike" kern="1200" cap="none" spc="0" normalizeH="0" baseline="0" noProof="0" dirty="0">
                <a:ln>
                  <a:noFill/>
                </a:ln>
                <a:solidFill>
                  <a:prstClr val="black"/>
                </a:solidFill>
                <a:effectLst/>
                <a:uLnTx/>
                <a:uFillTx/>
                <a:latin typeface="Calibri"/>
                <a:ea typeface="나눔고딕"/>
                <a:cs typeface="+mn-cs"/>
              </a:endParaRPr>
            </a:p>
          </p:txBody>
        </p:sp>
      </p:grpSp>
      <p:sp>
        <p:nvSpPr>
          <p:cNvPr id="29" name="직사각형 28"/>
          <p:cNvSpPr/>
          <p:nvPr/>
        </p:nvSpPr>
        <p:spPr>
          <a:xfrm>
            <a:off x="2051721" y="4265934"/>
            <a:ext cx="743628" cy="291591"/>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prstClr val="black"/>
                </a:solidFill>
                <a:effectLst/>
                <a:uLnTx/>
                <a:uFillTx/>
                <a:latin typeface="Calibri"/>
                <a:ea typeface="나눔고딕"/>
                <a:cs typeface="+mn-cs"/>
              </a:rPr>
              <a:t>value</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sp>
        <p:nvSpPr>
          <p:cNvPr id="30" name="TextBox 29"/>
          <p:cNvSpPr txBox="1"/>
          <p:nvPr/>
        </p:nvSpPr>
        <p:spPr>
          <a:xfrm>
            <a:off x="3826238" y="4488741"/>
            <a:ext cx="1356910" cy="707886"/>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8 bytes </a:t>
            </a: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in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0 bytes </a:t>
            </a: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out</a:t>
            </a:r>
            <a:endParaRPr kumimoji="0" lang="ko-KR" altLang="en-US" sz="2000" b="1" i="0" u="none" strike="noStrike" kern="1200" cap="none" spc="0" normalizeH="0" baseline="0" noProof="0" dirty="0">
              <a:ln>
                <a:noFill/>
              </a:ln>
              <a:solidFill>
                <a:prstClr val="black"/>
              </a:solidFill>
              <a:effectLst/>
              <a:uLnTx/>
              <a:uFillTx/>
              <a:latin typeface="Calibri"/>
              <a:ea typeface="나눔고딕"/>
              <a:cs typeface="+mn-cs"/>
            </a:endParaRPr>
          </a:p>
        </p:txBody>
      </p:sp>
      <p:cxnSp>
        <p:nvCxnSpPr>
          <p:cNvPr id="31" name="직선 화살표 연결선 30"/>
          <p:cNvCxnSpPr>
            <a:stCxn id="29" idx="3"/>
            <a:endCxn id="24" idx="1"/>
          </p:cNvCxnSpPr>
          <p:nvPr/>
        </p:nvCxnSpPr>
        <p:spPr>
          <a:xfrm>
            <a:off x="2795349" y="4411730"/>
            <a:ext cx="3209123" cy="0"/>
          </a:xfrm>
          <a:prstGeom prst="straightConnector1">
            <a:avLst/>
          </a:prstGeom>
          <a:noFill/>
          <a:ln w="9525" cap="flat" cmpd="sng" algn="ctr">
            <a:solidFill>
              <a:sysClr val="windowText" lastClr="000000">
                <a:shade val="95000"/>
                <a:satMod val="105000"/>
              </a:sysClr>
            </a:solidFill>
            <a:prstDash val="solid"/>
            <a:tailEnd type="triangle"/>
          </a:ln>
          <a:effectLst/>
        </p:spPr>
      </p:cxnSp>
      <p:sp>
        <p:nvSpPr>
          <p:cNvPr id="32" name="TextBox 31"/>
          <p:cNvSpPr txBox="1"/>
          <p:nvPr/>
        </p:nvSpPr>
        <p:spPr>
          <a:xfrm>
            <a:off x="3390659" y="5909210"/>
            <a:ext cx="2362699" cy="400110"/>
          </a:xfrm>
          <a:prstGeom prst="rect">
            <a:avLst/>
          </a:prstGeom>
          <a:noFill/>
        </p:spPr>
        <p:txBody>
          <a:bodyPr wrap="none" rtlCol="0">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In-Memory Addition</a:t>
            </a:r>
            <a:endParaRPr kumimoji="0" lang="ko-KR" altLang="en-US" sz="2000" b="1" i="0" u="none" strike="noStrike" kern="1200" cap="none" spc="0" normalizeH="0" baseline="0" noProof="0" dirty="0">
              <a:ln>
                <a:noFill/>
              </a:ln>
              <a:solidFill>
                <a:prstClr val="black"/>
              </a:solidFill>
              <a:effectLst/>
              <a:uLnTx/>
              <a:uFillTx/>
              <a:latin typeface="Calibri"/>
              <a:ea typeface="나눔고딕"/>
              <a:cs typeface="+mn-cs"/>
            </a:endParaRPr>
          </a:p>
        </p:txBody>
      </p:sp>
      <p:sp>
        <p:nvSpPr>
          <p:cNvPr id="33" name="직사각형 42"/>
          <p:cNvSpPr/>
          <p:nvPr/>
        </p:nvSpPr>
        <p:spPr>
          <a:xfrm>
            <a:off x="1331640" y="2322042"/>
            <a:ext cx="4405772" cy="39540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black"/>
              </a:solidFill>
              <a:effectLst/>
              <a:uLnTx/>
              <a:uFillTx/>
              <a:latin typeface="Calibri"/>
              <a:ea typeface="나눔고딕"/>
              <a:cs typeface="+mn-cs"/>
            </a:endParaRPr>
          </a:p>
        </p:txBody>
      </p:sp>
      <p:sp>
        <p:nvSpPr>
          <p:cNvPr id="34" name="내용 개체 틀 4"/>
          <p:cNvSpPr txBox="1">
            <a:spLocks/>
          </p:cNvSpPr>
          <p:nvPr/>
        </p:nvSpPr>
        <p:spPr>
          <a:xfrm>
            <a:off x="810380" y="1052736"/>
            <a:ext cx="7578044" cy="2529923"/>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prstClr val="black"/>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value = weight *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prstClr val="black"/>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__</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pim_add</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(&amp;</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value);</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a:t>
            </a:r>
          </a:p>
        </p:txBody>
      </p:sp>
      <p:sp>
        <p:nvSpPr>
          <p:cNvPr id="35" name="직사각형 16"/>
          <p:cNvSpPr/>
          <p:nvPr/>
        </p:nvSpPr>
        <p:spPr>
          <a:xfrm>
            <a:off x="6310536" y="1647408"/>
            <a:ext cx="2005880" cy="383032"/>
          </a:xfrm>
          <a:prstGeom prst="rect">
            <a:avLst/>
          </a:prstGeom>
          <a:solidFill>
            <a:sysClr val="window" lastClr="FFFFFF"/>
          </a:solidFill>
          <a:ln w="25400" cap="flat" cmpd="sng" algn="ctr">
            <a:solidFill>
              <a:srgbClr val="FAA43A"/>
            </a:solidFill>
            <a:prstDash val="dash"/>
          </a:ln>
          <a:effectLst/>
        </p:spPr>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pim.add</a:t>
            </a:r>
            <a:r>
              <a:rPr kumimoji="0" lang="en-US" altLang="ko-KR" sz="1800" b="0" i="0" u="none" strike="noStrike" kern="0" cap="none" spc="0" normalizeH="0" baseline="0" noProof="0" dirty="0">
                <a:ln>
                  <a:noFill/>
                </a:ln>
                <a:solidFill>
                  <a:prstClr val="black"/>
                </a:solidFill>
                <a:effectLst/>
                <a:uLnTx/>
                <a:uFillTx/>
                <a:latin typeface="Calibri"/>
                <a:ea typeface="나눔고딕"/>
                <a:cs typeface="+mn-cs"/>
              </a:rPr>
              <a:t> r1, (r2)</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cxnSp>
        <p:nvCxnSpPr>
          <p:cNvPr id="36" name="구부러진 연결선 17"/>
          <p:cNvCxnSpPr>
            <a:stCxn id="33" idx="3"/>
            <a:endCxn id="35" idx="1"/>
          </p:cNvCxnSpPr>
          <p:nvPr/>
        </p:nvCxnSpPr>
        <p:spPr>
          <a:xfrm flipV="1">
            <a:off x="5737412" y="1838924"/>
            <a:ext cx="573124" cy="680823"/>
          </a:xfrm>
          <a:prstGeom prst="curvedConnector3">
            <a:avLst>
              <a:gd name="adj1" fmla="val 50000"/>
            </a:avLst>
          </a:prstGeom>
          <a:noFill/>
          <a:ln w="9525" cap="flat" cmpd="sng" algn="ctr">
            <a:solidFill>
              <a:srgbClr val="FAA43A">
                <a:shade val="95000"/>
                <a:satMod val="105000"/>
              </a:srgbClr>
            </a:solidFill>
            <a:prstDash val="solid"/>
            <a:tailEnd type="triangle"/>
          </a:ln>
          <a:effectLst/>
        </p:spPr>
      </p:cxnSp>
    </p:spTree>
    <p:extLst>
      <p:ext uri="{BB962C8B-B14F-4D97-AF65-F5344CB8AC3E}">
        <p14:creationId xmlns:p14="http://schemas.microsoft.com/office/powerpoint/2010/main" val="41350857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left)">
                                      <p:cBhvr>
                                        <p:cTn id="7" dur="500"/>
                                        <p:tgtEl>
                                          <p:spTgt spid="3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fade">
                                      <p:cBhvr>
                                        <p:cTn id="11" dur="200"/>
                                        <p:tgtEl>
                                          <p:spTgt spid="3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200"/>
                                        <p:tgtEl>
                                          <p:spTgt spid="29"/>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wipe(left)">
                                      <p:cBhvr>
                                        <p:cTn id="21" dur="500"/>
                                        <p:tgtEl>
                                          <p:spTgt spid="31"/>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200"/>
                                        <p:tgtEl>
                                          <p:spTgt spid="25"/>
                                        </p:tgtEl>
                                      </p:cBhvr>
                                    </p:animEffect>
                                  </p:childTnLst>
                                </p:cTn>
                              </p:par>
                            </p:childTnLst>
                          </p:cTn>
                        </p:par>
                        <p:par>
                          <p:cTn id="26" fill="hold">
                            <p:stCondLst>
                              <p:cond delay="700"/>
                            </p:stCondLst>
                            <p:childTnLst>
                              <p:par>
                                <p:cTn id="27" presetID="22" presetClass="exit" presetSubtype="8" fill="hold" nodeType="afterEffect">
                                  <p:stCondLst>
                                    <p:cond delay="0"/>
                                  </p:stCondLst>
                                  <p:childTnLst>
                                    <p:animEffect transition="out" filter="wipe(left)">
                                      <p:cBhvr>
                                        <p:cTn id="28" dur="500"/>
                                        <p:tgtEl>
                                          <p:spTgt spid="31"/>
                                        </p:tgtEl>
                                      </p:cBhvr>
                                    </p:animEffect>
                                    <p:set>
                                      <p:cBhvr>
                                        <p:cTn id="29" dur="1" fill="hold">
                                          <p:stCondLst>
                                            <p:cond delay="499"/>
                                          </p:stCondLst>
                                        </p:cTn>
                                        <p:tgtEl>
                                          <p:spTgt spid="31"/>
                                        </p:tgtEl>
                                        <p:attrNameLst>
                                          <p:attrName>style.visibility</p:attrName>
                                        </p:attrNameLst>
                                      </p:cBhvr>
                                      <p:to>
                                        <p:strVal val="hidden"/>
                                      </p:to>
                                    </p:set>
                                  </p:childTnLst>
                                </p:cTn>
                              </p:par>
                            </p:childTnLst>
                          </p:cTn>
                        </p:par>
                        <p:par>
                          <p:cTn id="30" fill="hold">
                            <p:stCondLst>
                              <p:cond delay="1200"/>
                            </p:stCondLst>
                            <p:childTnLst>
                              <p:par>
                                <p:cTn id="31" presetID="10" presetClass="exit" presetSubtype="0" fill="hold" grpId="1" nodeType="afterEffect">
                                  <p:stCondLst>
                                    <p:cond delay="0"/>
                                  </p:stCondLst>
                                  <p:childTnLst>
                                    <p:animEffect transition="out" filter="fade">
                                      <p:cBhvr>
                                        <p:cTn id="32" dur="200"/>
                                        <p:tgtEl>
                                          <p:spTgt spid="29"/>
                                        </p:tgtEl>
                                      </p:cBhvr>
                                    </p:animEffect>
                                    <p:set>
                                      <p:cBhvr>
                                        <p:cTn id="33" dur="1" fill="hold">
                                          <p:stCondLst>
                                            <p:cond delay="199"/>
                                          </p:stCondLst>
                                        </p:cTn>
                                        <p:tgtEl>
                                          <p:spTgt spid="29"/>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fade">
                                      <p:cBhvr>
                                        <p:cTn id="38" dur="2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9" grpId="0" animBg="1"/>
      <p:bldP spid="29" grpId="1" animBg="1"/>
      <p:bldP spid="30" grpId="0"/>
      <p:bldP spid="35" grpId="0" animBg="1"/>
    </p:bld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PIM-Enabled Instructions (Example)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13" name="내용 개체 틀 5"/>
          <p:cNvSpPr>
            <a:spLocks noGrp="1"/>
          </p:cNvSpPr>
          <p:nvPr>
            <p:ph idx="1"/>
          </p:nvPr>
        </p:nvSpPr>
        <p:spPr>
          <a:xfrm>
            <a:off x="107504" y="4405920"/>
            <a:ext cx="9036496" cy="2029198"/>
          </a:xfrm>
        </p:spPr>
        <p:txBody>
          <a:bodyPr>
            <a:normAutofit fontScale="92500"/>
          </a:bodyPr>
          <a:lstStyle/>
          <a:p>
            <a:r>
              <a:rPr lang="en-US" altLang="ko-KR" dirty="0"/>
              <a:t>Executed either in memory or in the processor: dynamic decision</a:t>
            </a:r>
          </a:p>
          <a:p>
            <a:pPr lvl="1"/>
            <a:r>
              <a:rPr lang="en-US" altLang="ko-KR" dirty="0"/>
              <a:t>Low-cost locality monitoring for a single instruction</a:t>
            </a:r>
          </a:p>
          <a:p>
            <a:r>
              <a:rPr lang="en-US" altLang="ko-KR" dirty="0"/>
              <a:t>Cache-coherent, virtually-addressed, single cache block only</a:t>
            </a:r>
          </a:p>
          <a:p>
            <a:r>
              <a:rPr lang="en-US" altLang="ko-KR" dirty="0"/>
              <a:t>Atomic between different PEIs</a:t>
            </a:r>
          </a:p>
          <a:p>
            <a:r>
              <a:rPr lang="en-US" altLang="ko-KR" i="1" dirty="0"/>
              <a:t>Not</a:t>
            </a:r>
            <a:r>
              <a:rPr lang="en-US" altLang="ko-KR" dirty="0"/>
              <a:t> atomic with normal instructions (use </a:t>
            </a:r>
            <a:r>
              <a:rPr lang="en-US" altLang="ko-KR" i="1" dirty="0" err="1"/>
              <a:t>pfence</a:t>
            </a:r>
            <a:r>
              <a:rPr lang="en-US" altLang="ko-KR" i="1" dirty="0"/>
              <a:t> </a:t>
            </a:r>
            <a:r>
              <a:rPr lang="en-US" altLang="ko-KR" dirty="0"/>
              <a:t>for ordering)</a:t>
            </a:r>
          </a:p>
        </p:txBody>
      </p:sp>
      <p:sp>
        <p:nvSpPr>
          <p:cNvPr id="27" name="직사각형 6"/>
          <p:cNvSpPr/>
          <p:nvPr/>
        </p:nvSpPr>
        <p:spPr>
          <a:xfrm>
            <a:off x="35496" y="3266043"/>
            <a:ext cx="1265058" cy="39540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8" name="직사각형 3"/>
          <p:cNvSpPr/>
          <p:nvPr/>
        </p:nvSpPr>
        <p:spPr>
          <a:xfrm>
            <a:off x="570312" y="2050872"/>
            <a:ext cx="4423701" cy="39540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9" name="내용 개체 틀 4"/>
          <p:cNvSpPr txBox="1">
            <a:spLocks/>
          </p:cNvSpPr>
          <p:nvPr/>
        </p:nvSpPr>
        <p:spPr>
          <a:xfrm>
            <a:off x="49052" y="780844"/>
            <a:ext cx="7578044" cy="293618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value = weight *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__</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pim_add</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(&amp;</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value);</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pfence</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p:txBody>
      </p:sp>
      <p:sp>
        <p:nvSpPr>
          <p:cNvPr id="30" name="직사각형 2"/>
          <p:cNvSpPr/>
          <p:nvPr/>
        </p:nvSpPr>
        <p:spPr>
          <a:xfrm>
            <a:off x="5549208" y="1375516"/>
            <a:ext cx="2005880" cy="383032"/>
          </a:xfrm>
          <a:prstGeom prst="rect">
            <a:avLst/>
          </a:prstGeom>
          <a:solidFill>
            <a:sysClr val="window" lastClr="FFFFFF"/>
          </a:solidFill>
          <a:ln w="25400" cap="flat" cmpd="sng" algn="ctr">
            <a:solidFill>
              <a:srgbClr val="FAA43A"/>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sysClr val="windowText" lastClr="000000"/>
                </a:solidFill>
                <a:effectLst/>
                <a:uLnTx/>
                <a:uFillTx/>
                <a:latin typeface="Calibri"/>
                <a:ea typeface="나눔고딕"/>
                <a:cs typeface="+mn-cs"/>
              </a:rPr>
              <a:t>pim.add</a:t>
            </a: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 r1, (r2)</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 name="구부러진 연결선 8"/>
          <p:cNvCxnSpPr>
            <a:stCxn id="28" idx="3"/>
            <a:endCxn id="30" idx="1"/>
          </p:cNvCxnSpPr>
          <p:nvPr/>
        </p:nvCxnSpPr>
        <p:spPr>
          <a:xfrm flipV="1">
            <a:off x="4994013" y="1567032"/>
            <a:ext cx="555195" cy="681545"/>
          </a:xfrm>
          <a:prstGeom prst="curvedConnector3">
            <a:avLst>
              <a:gd name="adj1" fmla="val 50000"/>
            </a:avLst>
          </a:prstGeom>
          <a:noFill/>
          <a:ln w="9525" cap="flat" cmpd="sng" algn="ctr">
            <a:solidFill>
              <a:srgbClr val="FAA43A">
                <a:shade val="95000"/>
                <a:satMod val="105000"/>
              </a:srgbClr>
            </a:solidFill>
            <a:prstDash val="solid"/>
            <a:tailEnd type="triangle"/>
          </a:ln>
          <a:effectLst/>
        </p:spPr>
      </p:cxnSp>
      <p:sp>
        <p:nvSpPr>
          <p:cNvPr id="32" name="직사각형 11"/>
          <p:cNvSpPr/>
          <p:nvPr/>
        </p:nvSpPr>
        <p:spPr>
          <a:xfrm>
            <a:off x="1866456" y="2927345"/>
            <a:ext cx="1080120" cy="383032"/>
          </a:xfrm>
          <a:prstGeom prst="rect">
            <a:avLst/>
          </a:prstGeom>
          <a:solidFill>
            <a:sysClr val="window" lastClr="FFFFFF"/>
          </a:solidFill>
          <a:ln w="25400" cap="flat" cmpd="sng" algn="ctr">
            <a:solidFill>
              <a:srgbClr val="FAA43A"/>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sysClr val="windowText" lastClr="000000"/>
                </a:solidFill>
                <a:effectLst/>
                <a:uLnTx/>
                <a:uFillTx/>
                <a:latin typeface="Calibri"/>
                <a:ea typeface="나눔고딕"/>
                <a:cs typeface="+mn-cs"/>
              </a:rPr>
              <a:t>pfence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3" name="구부러진 연결선 12"/>
          <p:cNvCxnSpPr>
            <a:stCxn id="27" idx="3"/>
            <a:endCxn id="32" idx="1"/>
          </p:cNvCxnSpPr>
          <p:nvPr/>
        </p:nvCxnSpPr>
        <p:spPr>
          <a:xfrm flipV="1">
            <a:off x="1300554" y="3118861"/>
            <a:ext cx="565902" cy="344887"/>
          </a:xfrm>
          <a:prstGeom prst="curvedConnector3">
            <a:avLst>
              <a:gd name="adj1" fmla="val 50000"/>
            </a:avLst>
          </a:prstGeom>
          <a:noFill/>
          <a:ln w="9525" cap="flat" cmpd="sng" algn="ctr">
            <a:solidFill>
              <a:srgbClr val="FAA43A">
                <a:shade val="95000"/>
                <a:satMod val="105000"/>
              </a:srgbClr>
            </a:solidFill>
            <a:prstDash val="solid"/>
            <a:tailEnd type="triangle"/>
          </a:ln>
          <a:effectLst/>
        </p:spPr>
      </p:cxnSp>
      <p:pic>
        <p:nvPicPr>
          <p:cNvPr id="3" name="Picture 2"/>
          <p:cNvPicPr>
            <a:picLocks noChangeAspect="1"/>
          </p:cNvPicPr>
          <p:nvPr/>
        </p:nvPicPr>
        <p:blipFill>
          <a:blip r:embed="rId2"/>
          <a:stretch>
            <a:fillRect/>
          </a:stretch>
        </p:blipFill>
        <p:spPr>
          <a:xfrm>
            <a:off x="4788024" y="2494084"/>
            <a:ext cx="4176464" cy="2015036"/>
          </a:xfrm>
          <a:prstGeom prst="rect">
            <a:avLst/>
          </a:prstGeom>
        </p:spPr>
      </p:pic>
    </p:spTree>
    <p:extLst>
      <p:ext uri="{BB962C8B-B14F-4D97-AF65-F5344CB8AC3E}">
        <p14:creationId xmlns:p14="http://schemas.microsoft.com/office/powerpoint/2010/main" val="3438916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p:tgtEl>
                                          <p:spTgt spid="31"/>
                                        </p:tgtEl>
                                        <p:attrNameLst>
                                          <p:attrName>ppt_y</p:attrName>
                                        </p:attrNameLst>
                                      </p:cBhvr>
                                      <p:tavLst>
                                        <p:tav tm="0">
                                          <p:val>
                                            <p:strVal val="#ppt_y+#ppt_h*1.125000"/>
                                          </p:val>
                                        </p:tav>
                                        <p:tav tm="100000">
                                          <p:val>
                                            <p:strVal val="#ppt_y"/>
                                          </p:val>
                                        </p:tav>
                                      </p:tavLst>
                                    </p:anim>
                                    <p:animEffect transition="in" filter="wipe(up)">
                                      <p:cBhvr>
                                        <p:cTn id="8" dur="500"/>
                                        <p:tgtEl>
                                          <p:spTgt spid="31"/>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p:tgtEl>
                                          <p:spTgt spid="30"/>
                                        </p:tgtEl>
                                        <p:attrNameLst>
                                          <p:attrName>ppt_y</p:attrName>
                                        </p:attrNameLst>
                                      </p:cBhvr>
                                      <p:tavLst>
                                        <p:tav tm="0">
                                          <p:val>
                                            <p:strVal val="#ppt_y+#ppt_h*1.125000"/>
                                          </p:val>
                                        </p:tav>
                                        <p:tav tm="100000">
                                          <p:val>
                                            <p:strVal val="#ppt_y"/>
                                          </p:val>
                                        </p:tav>
                                      </p:tavLst>
                                    </p:anim>
                                    <p:animEffect transition="in" filter="wipe(up)">
                                      <p:cBhvr>
                                        <p:cTn id="12" dur="5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wipe(left)">
                                      <p:cBhvr>
                                        <p:cTn id="17" dur="500"/>
                                        <p:tgtEl>
                                          <p:spTgt spid="33"/>
                                        </p:tgtEl>
                                      </p:cBhvr>
                                    </p:animEffec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fade">
                                      <p:cBhvr>
                                        <p:cTn id="21" dur="200"/>
                                        <p:tgtEl>
                                          <p:spTgt spid="32"/>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13">
                                            <p:txEl>
                                              <p:pRg st="0" end="0"/>
                                            </p:txEl>
                                          </p:spTgt>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1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2" grpId="0" animBg="1"/>
    </p:bld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Example (Abstract) PEI </a:t>
            </a:r>
            <a:r>
              <a:rPr lang="en-US" dirty="0" err="1"/>
              <a:t>uArchitecture</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59" name="그룹 10"/>
          <p:cNvGrpSpPr/>
          <p:nvPr/>
        </p:nvGrpSpPr>
        <p:grpSpPr>
          <a:xfrm>
            <a:off x="423544" y="1484784"/>
            <a:ext cx="8296912" cy="3795716"/>
            <a:chOff x="423544" y="1700808"/>
            <a:chExt cx="8296912" cy="3795716"/>
          </a:xfrm>
        </p:grpSpPr>
        <p:grpSp>
          <p:nvGrpSpPr>
            <p:cNvPr id="60" name="그룹 71"/>
            <p:cNvGrpSpPr/>
            <p:nvPr/>
          </p:nvGrpSpPr>
          <p:grpSpPr>
            <a:xfrm>
              <a:off x="5469069" y="3564693"/>
              <a:ext cx="439232" cy="440414"/>
              <a:chOff x="5366086" y="3927445"/>
              <a:chExt cx="414687" cy="405259"/>
            </a:xfrm>
          </p:grpSpPr>
          <p:grpSp>
            <p:nvGrpSpPr>
              <p:cNvPr id="82" name="그룹 67"/>
              <p:cNvGrpSpPr/>
              <p:nvPr/>
            </p:nvGrpSpPr>
            <p:grpSpPr>
              <a:xfrm>
                <a:off x="5366086" y="3927445"/>
                <a:ext cx="414686" cy="128337"/>
                <a:chOff x="5366087" y="3927445"/>
                <a:chExt cx="414686" cy="128337"/>
              </a:xfrm>
            </p:grpSpPr>
            <p:cxnSp>
              <p:nvCxnSpPr>
                <p:cNvPr id="86" name="직선 화살표 연결선 65"/>
                <p:cNvCxnSpPr/>
                <p:nvPr/>
              </p:nvCxnSpPr>
              <p:spPr>
                <a:xfrm>
                  <a:off x="5366087" y="3927445"/>
                  <a:ext cx="414686" cy="0"/>
                </a:xfrm>
                <a:prstGeom prst="straightConnector1">
                  <a:avLst/>
                </a:prstGeom>
                <a:noFill/>
                <a:ln w="28575" cap="flat" cmpd="sng" algn="ctr">
                  <a:solidFill>
                    <a:srgbClr val="5DA5DA">
                      <a:shade val="95000"/>
                      <a:satMod val="105000"/>
                    </a:srgbClr>
                  </a:solidFill>
                  <a:prstDash val="solid"/>
                  <a:tailEnd type="triangle"/>
                </a:ln>
                <a:effectLst/>
              </p:spPr>
            </p:cxnSp>
            <p:cxnSp>
              <p:nvCxnSpPr>
                <p:cNvPr id="87" name="직선 화살표 연결선 66"/>
                <p:cNvCxnSpPr/>
                <p:nvPr/>
              </p:nvCxnSpPr>
              <p:spPr>
                <a:xfrm>
                  <a:off x="5366087" y="4055782"/>
                  <a:ext cx="414686" cy="0"/>
                </a:xfrm>
                <a:prstGeom prst="straightConnector1">
                  <a:avLst/>
                </a:prstGeom>
                <a:noFill/>
                <a:ln w="28575" cap="flat" cmpd="sng" algn="ctr">
                  <a:solidFill>
                    <a:srgbClr val="5DA5DA">
                      <a:shade val="95000"/>
                      <a:satMod val="105000"/>
                    </a:srgbClr>
                  </a:solidFill>
                  <a:prstDash val="solid"/>
                  <a:tailEnd type="triangle"/>
                </a:ln>
                <a:effectLst/>
              </p:spPr>
            </p:cxnSp>
          </p:grpSp>
          <p:grpSp>
            <p:nvGrpSpPr>
              <p:cNvPr id="83" name="그룹 68"/>
              <p:cNvGrpSpPr/>
              <p:nvPr/>
            </p:nvGrpSpPr>
            <p:grpSpPr>
              <a:xfrm rot="10800000">
                <a:off x="5366087" y="4204367"/>
                <a:ext cx="414686" cy="128337"/>
                <a:chOff x="5366087" y="3927445"/>
                <a:chExt cx="414686" cy="128337"/>
              </a:xfrm>
            </p:grpSpPr>
            <p:cxnSp>
              <p:nvCxnSpPr>
                <p:cNvPr id="84" name="직선 화살표 연결선 69"/>
                <p:cNvCxnSpPr/>
                <p:nvPr/>
              </p:nvCxnSpPr>
              <p:spPr>
                <a:xfrm>
                  <a:off x="5366087" y="3927445"/>
                  <a:ext cx="414686" cy="0"/>
                </a:xfrm>
                <a:prstGeom prst="straightConnector1">
                  <a:avLst/>
                </a:prstGeom>
                <a:noFill/>
                <a:ln w="28575" cap="flat" cmpd="sng" algn="ctr">
                  <a:solidFill>
                    <a:srgbClr val="5DA5DA">
                      <a:shade val="95000"/>
                      <a:satMod val="105000"/>
                    </a:srgbClr>
                  </a:solidFill>
                  <a:prstDash val="solid"/>
                  <a:tailEnd type="triangle"/>
                </a:ln>
                <a:effectLst/>
              </p:spPr>
            </p:cxnSp>
            <p:cxnSp>
              <p:nvCxnSpPr>
                <p:cNvPr id="85" name="직선 화살표 연결선 70"/>
                <p:cNvCxnSpPr/>
                <p:nvPr/>
              </p:nvCxnSpPr>
              <p:spPr>
                <a:xfrm>
                  <a:off x="5366087" y="4055782"/>
                  <a:ext cx="414686" cy="0"/>
                </a:xfrm>
                <a:prstGeom prst="straightConnector1">
                  <a:avLst/>
                </a:prstGeom>
                <a:noFill/>
                <a:ln w="28575" cap="flat" cmpd="sng" algn="ctr">
                  <a:solidFill>
                    <a:srgbClr val="5DA5DA">
                      <a:shade val="95000"/>
                      <a:satMod val="105000"/>
                    </a:srgbClr>
                  </a:solidFill>
                  <a:prstDash val="solid"/>
                  <a:tailEnd type="triangle"/>
                </a:ln>
                <a:effectLst/>
              </p:spPr>
            </p:cxnSp>
          </p:grpSp>
        </p:grpSp>
        <p:sp>
          <p:nvSpPr>
            <p:cNvPr id="61" name="직사각형 58"/>
            <p:cNvSpPr/>
            <p:nvPr/>
          </p:nvSpPr>
          <p:spPr>
            <a:xfrm>
              <a:off x="5919729" y="2155683"/>
              <a:ext cx="2800727" cy="3244511"/>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2" name="직사각형 5"/>
            <p:cNvSpPr/>
            <p:nvPr/>
          </p:nvSpPr>
          <p:spPr>
            <a:xfrm>
              <a:off x="528146" y="2153493"/>
              <a:ext cx="1523913" cy="751839"/>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Out-Of-Order Core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3" name="직사각형 6"/>
            <p:cNvSpPr/>
            <p:nvPr/>
          </p:nvSpPr>
          <p:spPr>
            <a:xfrm rot="16200000">
              <a:off x="1785869" y="2674009"/>
              <a:ext cx="1451683" cy="405659"/>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L1 Cache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4" name="직사각형 7"/>
            <p:cNvSpPr/>
            <p:nvPr/>
          </p:nvSpPr>
          <p:spPr>
            <a:xfrm rot="16200000">
              <a:off x="2448352" y="2674009"/>
              <a:ext cx="1451683" cy="405659"/>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L2 Cache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5" name="직사각형 8"/>
            <p:cNvSpPr/>
            <p:nvPr/>
          </p:nvSpPr>
          <p:spPr>
            <a:xfrm rot="16200000">
              <a:off x="3494376" y="2290467"/>
              <a:ext cx="1451683" cy="1172742"/>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Last-Level Cache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6" name="직사각형 9"/>
            <p:cNvSpPr/>
            <p:nvPr/>
          </p:nvSpPr>
          <p:spPr>
            <a:xfrm rot="16200000">
              <a:off x="3638205" y="3576204"/>
              <a:ext cx="3256073" cy="405658"/>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HMC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67" name="직선 화살표 연결선 16"/>
            <p:cNvCxnSpPr>
              <a:stCxn id="64" idx="2"/>
              <a:endCxn id="65" idx="0"/>
            </p:cNvCxnSpPr>
            <p:nvPr/>
          </p:nvCxnSpPr>
          <p:spPr>
            <a:xfrm>
              <a:off x="3377023" y="2876838"/>
              <a:ext cx="256823"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68" name="직선 화살표 연결선 19"/>
            <p:cNvCxnSpPr>
              <a:stCxn id="65" idx="2"/>
            </p:cNvCxnSpPr>
            <p:nvPr/>
          </p:nvCxnSpPr>
          <p:spPr>
            <a:xfrm>
              <a:off x="4806589" y="2876838"/>
              <a:ext cx="256823" cy="0"/>
            </a:xfrm>
            <a:prstGeom prst="straightConnector1">
              <a:avLst/>
            </a:prstGeom>
            <a:noFill/>
            <a:ln w="9525" cap="flat" cmpd="sng" algn="ctr">
              <a:solidFill>
                <a:srgbClr val="5DA5DA">
                  <a:shade val="95000"/>
                  <a:satMod val="105000"/>
                </a:srgbClr>
              </a:solidFill>
              <a:prstDash val="solid"/>
              <a:headEnd type="triangle"/>
              <a:tailEnd type="triangle"/>
            </a:ln>
            <a:effectLst/>
          </p:spPr>
        </p:cxnSp>
        <p:sp>
          <p:nvSpPr>
            <p:cNvPr id="69" name="직사각형 22"/>
            <p:cNvSpPr/>
            <p:nvPr/>
          </p:nvSpPr>
          <p:spPr>
            <a:xfrm rot="16200000">
              <a:off x="4776084" y="3576203"/>
              <a:ext cx="2967762" cy="405658"/>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0" name="직사각형 23"/>
            <p:cNvSpPr/>
            <p:nvPr/>
          </p:nvSpPr>
          <p:spPr>
            <a:xfrm>
              <a:off x="7580086" y="2292964"/>
              <a:ext cx="1000900" cy="647236"/>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1" name="직사각형 24"/>
            <p:cNvSpPr/>
            <p:nvPr/>
          </p:nvSpPr>
          <p:spPr>
            <a:xfrm>
              <a:off x="7580086" y="3155933"/>
              <a:ext cx="1000900" cy="647236"/>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2" name="직사각형 25"/>
            <p:cNvSpPr/>
            <p:nvPr/>
          </p:nvSpPr>
          <p:spPr>
            <a:xfrm>
              <a:off x="7580086" y="4620365"/>
              <a:ext cx="1000900" cy="647236"/>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73" name="직선 화살표 연결선 47"/>
            <p:cNvCxnSpPr/>
            <p:nvPr/>
          </p:nvCxnSpPr>
          <p:spPr>
            <a:xfrm>
              <a:off x="6471514" y="2442875"/>
              <a:ext cx="1108572"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74" name="직선 화살표 연결선 49"/>
            <p:cNvCxnSpPr/>
            <p:nvPr/>
          </p:nvCxnSpPr>
          <p:spPr>
            <a:xfrm>
              <a:off x="6471514" y="3297127"/>
              <a:ext cx="1108572"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75" name="직선 화살표 연결선 50"/>
            <p:cNvCxnSpPr/>
            <p:nvPr/>
          </p:nvCxnSpPr>
          <p:spPr>
            <a:xfrm>
              <a:off x="6471514" y="4761560"/>
              <a:ext cx="1108572" cy="0"/>
            </a:xfrm>
            <a:prstGeom prst="straightConnector1">
              <a:avLst/>
            </a:prstGeom>
            <a:noFill/>
            <a:ln w="9525" cap="flat" cmpd="sng" algn="ctr">
              <a:solidFill>
                <a:srgbClr val="5DA5DA">
                  <a:shade val="95000"/>
                  <a:satMod val="105000"/>
                </a:srgbClr>
              </a:solidFill>
              <a:prstDash val="solid"/>
              <a:headEnd type="triangle"/>
              <a:tailEnd type="triangle"/>
            </a:ln>
            <a:effectLst/>
          </p:spPr>
        </p:cxnSp>
        <p:sp>
          <p:nvSpPr>
            <p:cNvPr id="76" name="TextBox 75"/>
            <p:cNvSpPr txBox="1"/>
            <p:nvPr/>
          </p:nvSpPr>
          <p:spPr>
            <a:xfrm>
              <a:off x="423544" y="1700808"/>
              <a:ext cx="1889856" cy="43481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77" name="TextBox 76"/>
            <p:cNvSpPr txBox="1"/>
            <p:nvPr/>
          </p:nvSpPr>
          <p:spPr>
            <a:xfrm>
              <a:off x="6084168" y="1700808"/>
              <a:ext cx="2437135"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3D-stacked Memory </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cxnSp>
          <p:nvCxnSpPr>
            <p:cNvPr id="78" name="직선 연결선 63"/>
            <p:cNvCxnSpPr/>
            <p:nvPr/>
          </p:nvCxnSpPr>
          <p:spPr>
            <a:xfrm>
              <a:off x="5694399" y="1700808"/>
              <a:ext cx="0" cy="3795716"/>
            </a:xfrm>
            <a:prstGeom prst="line">
              <a:avLst/>
            </a:prstGeom>
            <a:noFill/>
            <a:ln w="19050" cap="flat" cmpd="sng" algn="ctr">
              <a:solidFill>
                <a:sysClr val="windowText" lastClr="000000">
                  <a:shade val="95000"/>
                  <a:satMod val="105000"/>
                </a:sysClr>
              </a:solidFill>
              <a:prstDash val="dash"/>
            </a:ln>
            <a:effectLst/>
          </p:spPr>
        </p:cxnSp>
        <p:cxnSp>
          <p:nvCxnSpPr>
            <p:cNvPr id="79" name="직선 화살표 연결선 73"/>
            <p:cNvCxnSpPr>
              <a:stCxn id="63" idx="2"/>
              <a:endCxn id="64" idx="0"/>
            </p:cNvCxnSpPr>
            <p:nvPr/>
          </p:nvCxnSpPr>
          <p:spPr>
            <a:xfrm>
              <a:off x="2714541" y="2876838"/>
              <a:ext cx="256823"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80" name="직선 화살표 연결선 76"/>
            <p:cNvCxnSpPr>
              <a:stCxn id="62" idx="3"/>
            </p:cNvCxnSpPr>
            <p:nvPr/>
          </p:nvCxnSpPr>
          <p:spPr>
            <a:xfrm flipV="1">
              <a:off x="2052058" y="2529412"/>
              <a:ext cx="256823" cy="1"/>
            </a:xfrm>
            <a:prstGeom prst="straightConnector1">
              <a:avLst/>
            </a:prstGeom>
            <a:noFill/>
            <a:ln w="9525" cap="flat" cmpd="sng" algn="ctr">
              <a:solidFill>
                <a:srgbClr val="5DA5DA">
                  <a:shade val="95000"/>
                  <a:satMod val="105000"/>
                </a:srgbClr>
              </a:solidFill>
              <a:prstDash val="solid"/>
              <a:headEnd type="triangle"/>
              <a:tailEnd type="triangle"/>
            </a:ln>
            <a:effectLst/>
          </p:spPr>
        </p:cxnSp>
        <p:sp>
          <p:nvSpPr>
            <p:cNvPr id="81" name="TextBox 80"/>
            <p:cNvSpPr txBox="1"/>
            <p:nvPr/>
          </p:nvSpPr>
          <p:spPr>
            <a:xfrm rot="5400000">
              <a:off x="7443271" y="3823188"/>
              <a:ext cx="308618" cy="63550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32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32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88" name="그룹 4"/>
          <p:cNvGrpSpPr/>
          <p:nvPr/>
        </p:nvGrpSpPr>
        <p:grpSpPr>
          <a:xfrm>
            <a:off x="528146" y="2372025"/>
            <a:ext cx="7051940" cy="2810303"/>
            <a:chOff x="528146" y="2588049"/>
            <a:chExt cx="7051940" cy="2810303"/>
          </a:xfrm>
        </p:grpSpPr>
        <p:cxnSp>
          <p:nvCxnSpPr>
            <p:cNvPr id="89" name="직선 화살표 연결선 13"/>
            <p:cNvCxnSpPr>
              <a:stCxn id="62" idx="2"/>
              <a:endCxn id="92" idx="0"/>
            </p:cNvCxnSpPr>
            <p:nvPr/>
          </p:nvCxnSpPr>
          <p:spPr>
            <a:xfrm>
              <a:off x="1290103" y="2853669"/>
              <a:ext cx="0" cy="292259"/>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90" name="직선 화살표 연결선 12"/>
            <p:cNvCxnSpPr/>
            <p:nvPr/>
          </p:nvCxnSpPr>
          <p:spPr>
            <a:xfrm flipV="1">
              <a:off x="2052058" y="3378788"/>
              <a:ext cx="256822" cy="1"/>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91" name="직선 화살표 연결선 21"/>
            <p:cNvCxnSpPr/>
            <p:nvPr/>
          </p:nvCxnSpPr>
          <p:spPr>
            <a:xfrm>
              <a:off x="4806589" y="4639986"/>
              <a:ext cx="256823" cy="0"/>
            </a:xfrm>
            <a:prstGeom prst="straightConnector1">
              <a:avLst/>
            </a:prstGeom>
            <a:noFill/>
            <a:ln w="9525" cap="flat" cmpd="sng" algn="ctr">
              <a:solidFill>
                <a:srgbClr val="FAA43A">
                  <a:shade val="95000"/>
                  <a:satMod val="105000"/>
                </a:srgbClr>
              </a:solidFill>
              <a:prstDash val="solid"/>
              <a:headEnd type="triangle"/>
              <a:tailEnd type="triangle"/>
            </a:ln>
            <a:effectLst/>
          </p:spPr>
        </p:cxnSp>
        <p:sp>
          <p:nvSpPr>
            <p:cNvPr id="92" name="직사각형 26"/>
            <p:cNvSpPr/>
            <p:nvPr/>
          </p:nvSpPr>
          <p:spPr>
            <a:xfrm>
              <a:off x="528146" y="3145928"/>
              <a:ext cx="1523913" cy="455466"/>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1" i="0" u="none" strike="noStrike" kern="0" cap="none" spc="0" normalizeH="0" baseline="0" noProof="0" dirty="0">
                  <a:ln>
                    <a:noFill/>
                  </a:ln>
                  <a:solidFill>
                    <a:sysClr val="windowText" lastClr="000000"/>
                  </a:solidFill>
                  <a:effectLst/>
                  <a:uLnTx/>
                  <a:uFillTx/>
                  <a:latin typeface="Calibri"/>
                  <a:ea typeface="나눔고딕"/>
                  <a:cs typeface="+mn-cs"/>
                </a:rPr>
                <a:t>PCU </a:t>
              </a:r>
              <a:r>
                <a:rPr kumimoji="0" lang="en-US" altLang="ko-KR" sz="1200" b="0" i="0" u="none" strike="noStrike" kern="0" cap="none" spc="0" normalizeH="0" baseline="0" noProof="0" dirty="0">
                  <a:ln>
                    <a:noFill/>
                  </a:ln>
                  <a:solidFill>
                    <a:sysClr val="windowText" lastClr="000000"/>
                  </a:solidFill>
                  <a:effectLst/>
                  <a:uLnTx/>
                  <a:uFillTx/>
                  <a:latin typeface="Calibri"/>
                  <a:ea typeface="나눔고딕"/>
                  <a:cs typeface="+mn-cs"/>
                </a:rPr>
                <a:t>(PEI Computation Unit)</a:t>
              </a:r>
              <a:endParaRPr kumimoji="0" lang="ko-KR" altLang="en-US" sz="12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93" name="그룹 38"/>
            <p:cNvGrpSpPr/>
            <p:nvPr/>
          </p:nvGrpSpPr>
          <p:grpSpPr>
            <a:xfrm>
              <a:off x="6462794" y="4910763"/>
              <a:ext cx="1117292" cy="352151"/>
              <a:chOff x="6280489" y="5166067"/>
              <a:chExt cx="1028106" cy="324041"/>
            </a:xfrm>
          </p:grpSpPr>
          <p:sp>
            <p:nvSpPr>
              <p:cNvPr id="109" name="직사각형 29"/>
              <p:cNvSpPr/>
              <p:nvPr/>
            </p:nvSpPr>
            <p:spPr>
              <a:xfrm>
                <a:off x="6490448" y="5166067"/>
                <a:ext cx="600164" cy="324041"/>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0" cap="none" spc="0" normalizeH="0" baseline="0" noProof="0" dirty="0">
                    <a:ln>
                      <a:noFill/>
                    </a:ln>
                    <a:solidFill>
                      <a:sysClr val="windowText" lastClr="000000"/>
                    </a:solidFill>
                    <a:effectLst/>
                    <a:uLnTx/>
                    <a:uFillTx/>
                    <a:latin typeface="Calibri"/>
                    <a:ea typeface="나눔고딕"/>
                    <a:cs typeface="+mn-cs"/>
                  </a:rPr>
                  <a:t>PCU</a:t>
                </a:r>
                <a:endParaRPr kumimoji="0" lang="ko-KR" altLang="en-US" sz="1800" b="1"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110" name="직선 화살표 연결선 30"/>
              <p:cNvCxnSpPr>
                <a:endCxn id="109" idx="1"/>
              </p:cNvCxnSpPr>
              <p:nvPr/>
            </p:nvCxnSpPr>
            <p:spPr>
              <a:xfrm>
                <a:off x="6280489" y="5328087"/>
                <a:ext cx="209959" cy="1"/>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111" name="직선 화살표 연결선 33"/>
              <p:cNvCxnSpPr>
                <a:stCxn id="109" idx="3"/>
              </p:cNvCxnSpPr>
              <p:nvPr/>
            </p:nvCxnSpPr>
            <p:spPr>
              <a:xfrm flipV="1">
                <a:off x="7090612" y="5328087"/>
                <a:ext cx="217983" cy="1"/>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94" name="그룹 39"/>
            <p:cNvGrpSpPr/>
            <p:nvPr/>
          </p:nvGrpSpPr>
          <p:grpSpPr>
            <a:xfrm>
              <a:off x="6462794" y="3451018"/>
              <a:ext cx="1117292" cy="352151"/>
              <a:chOff x="6280489" y="5166067"/>
              <a:chExt cx="1028106" cy="324041"/>
            </a:xfrm>
          </p:grpSpPr>
          <p:sp>
            <p:nvSpPr>
              <p:cNvPr id="106" name="직사각형 40"/>
              <p:cNvSpPr/>
              <p:nvPr/>
            </p:nvSpPr>
            <p:spPr>
              <a:xfrm>
                <a:off x="6490448" y="5166067"/>
                <a:ext cx="600164" cy="324041"/>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0" cap="none" spc="0" normalizeH="0" baseline="0" noProof="0" dirty="0">
                    <a:ln>
                      <a:noFill/>
                    </a:ln>
                    <a:solidFill>
                      <a:sysClr val="windowText" lastClr="000000"/>
                    </a:solidFill>
                    <a:effectLst/>
                    <a:uLnTx/>
                    <a:uFillTx/>
                    <a:latin typeface="Calibri"/>
                    <a:ea typeface="나눔고딕"/>
                    <a:cs typeface="+mn-cs"/>
                  </a:rPr>
                  <a:t>PCU</a:t>
                </a:r>
                <a:endParaRPr kumimoji="0" lang="ko-KR" altLang="en-US" sz="1800" b="1"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107" name="직선 화살표 연결선 41"/>
              <p:cNvCxnSpPr>
                <a:endCxn id="106" idx="1"/>
              </p:cNvCxnSpPr>
              <p:nvPr/>
            </p:nvCxnSpPr>
            <p:spPr>
              <a:xfrm>
                <a:off x="6280489" y="5328087"/>
                <a:ext cx="209959" cy="1"/>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108" name="직선 화살표 연결선 42"/>
              <p:cNvCxnSpPr>
                <a:stCxn id="106" idx="3"/>
              </p:cNvCxnSpPr>
              <p:nvPr/>
            </p:nvCxnSpPr>
            <p:spPr>
              <a:xfrm flipV="1">
                <a:off x="7090612" y="5328087"/>
                <a:ext cx="217983" cy="1"/>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95" name="그룹 43"/>
            <p:cNvGrpSpPr/>
            <p:nvPr/>
          </p:nvGrpSpPr>
          <p:grpSpPr>
            <a:xfrm>
              <a:off x="6462794" y="2588049"/>
              <a:ext cx="1117292" cy="352151"/>
              <a:chOff x="6280489" y="5166067"/>
              <a:chExt cx="1028106" cy="324041"/>
            </a:xfrm>
          </p:grpSpPr>
          <p:sp>
            <p:nvSpPr>
              <p:cNvPr id="103" name="직사각형 44"/>
              <p:cNvSpPr/>
              <p:nvPr/>
            </p:nvSpPr>
            <p:spPr>
              <a:xfrm>
                <a:off x="6490448" y="5166067"/>
                <a:ext cx="600164" cy="324041"/>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0" cap="none" spc="0" normalizeH="0" baseline="0" noProof="0" dirty="0">
                    <a:ln>
                      <a:noFill/>
                    </a:ln>
                    <a:solidFill>
                      <a:sysClr val="windowText" lastClr="000000"/>
                    </a:solidFill>
                    <a:effectLst/>
                    <a:uLnTx/>
                    <a:uFillTx/>
                    <a:latin typeface="Calibri"/>
                    <a:ea typeface="나눔고딕"/>
                    <a:cs typeface="+mn-cs"/>
                  </a:rPr>
                  <a:t>PCU</a:t>
                </a:r>
                <a:endParaRPr kumimoji="0" lang="ko-KR" altLang="en-US" sz="1800" b="1"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104" name="직선 화살표 연결선 45"/>
              <p:cNvCxnSpPr>
                <a:endCxn id="103" idx="1"/>
              </p:cNvCxnSpPr>
              <p:nvPr/>
            </p:nvCxnSpPr>
            <p:spPr>
              <a:xfrm>
                <a:off x="6280489" y="5328087"/>
                <a:ext cx="209959" cy="1"/>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105" name="직선 화살표 연결선 46"/>
              <p:cNvCxnSpPr>
                <a:stCxn id="103" idx="3"/>
              </p:cNvCxnSpPr>
              <p:nvPr/>
            </p:nvCxnSpPr>
            <p:spPr>
              <a:xfrm flipV="1">
                <a:off x="7090612" y="5328087"/>
                <a:ext cx="217983" cy="1"/>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96" name="그룹 88"/>
            <p:cNvGrpSpPr/>
            <p:nvPr/>
          </p:nvGrpSpPr>
          <p:grpSpPr>
            <a:xfrm>
              <a:off x="2219290" y="3777938"/>
              <a:ext cx="2578579" cy="1620414"/>
              <a:chOff x="2187914" y="3870654"/>
              <a:chExt cx="2578579" cy="1620414"/>
            </a:xfrm>
          </p:grpSpPr>
          <p:sp>
            <p:nvSpPr>
              <p:cNvPr id="99" name="직사각형 57"/>
              <p:cNvSpPr/>
              <p:nvPr/>
            </p:nvSpPr>
            <p:spPr>
              <a:xfrm>
                <a:off x="3600945" y="3974336"/>
                <a:ext cx="1165548" cy="1516732"/>
              </a:xfrm>
              <a:prstGeom prst="rect">
                <a:avLst/>
              </a:prstGeom>
              <a:solidFill>
                <a:sysClr val="window" lastClr="FFFFFF"/>
              </a:solidFill>
              <a:ln w="1905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100" name="직사각형 54"/>
              <p:cNvSpPr/>
              <p:nvPr/>
            </p:nvSpPr>
            <p:spPr>
              <a:xfrm>
                <a:off x="3715794" y="4078938"/>
                <a:ext cx="946096" cy="59274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PIM Directory</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101" name="직사각형 55"/>
              <p:cNvSpPr/>
              <p:nvPr/>
            </p:nvSpPr>
            <p:spPr>
              <a:xfrm>
                <a:off x="3715794" y="4793720"/>
                <a:ext cx="946096" cy="59274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Locality Monitor</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102" name="TextBox 101"/>
              <p:cNvSpPr txBox="1"/>
              <p:nvPr/>
            </p:nvSpPr>
            <p:spPr>
              <a:xfrm>
                <a:off x="2187914" y="3870654"/>
                <a:ext cx="1459178" cy="707886"/>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sysClr val="windowText" lastClr="000000"/>
                    </a:solidFill>
                    <a:effectLst/>
                    <a:uLnTx/>
                    <a:uFillTx/>
                    <a:latin typeface="Tahoma"/>
                    <a:ea typeface="+mn-ea"/>
                    <a:cs typeface="+mn-cs"/>
                  </a:rPr>
                  <a:t>PMU</a:t>
                </a: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 (PEI</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err="1">
                    <a:ln>
                      <a:noFill/>
                    </a:ln>
                    <a:solidFill>
                      <a:sysClr val="windowText" lastClr="000000"/>
                    </a:solidFill>
                    <a:effectLst/>
                    <a:uLnTx/>
                    <a:uFillTx/>
                    <a:latin typeface="Tahoma"/>
                    <a:ea typeface="+mn-ea"/>
                    <a:cs typeface="+mn-cs"/>
                  </a:rPr>
                  <a:t>Mgmt</a:t>
                </a: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 Unit)</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97" name="직선 화살표 연결선 82"/>
            <p:cNvCxnSpPr>
              <a:stCxn id="99" idx="0"/>
              <a:endCxn id="65" idx="1"/>
            </p:cNvCxnSpPr>
            <p:nvPr/>
          </p:nvCxnSpPr>
          <p:spPr>
            <a:xfrm flipV="1">
              <a:off x="4215095" y="3551017"/>
              <a:ext cx="5123" cy="33060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98" name="구부러진 연결선 86"/>
            <p:cNvCxnSpPr>
              <a:stCxn id="92" idx="2"/>
              <a:endCxn id="99" idx="1"/>
            </p:cNvCxnSpPr>
            <p:nvPr/>
          </p:nvCxnSpPr>
          <p:spPr>
            <a:xfrm rot="16200000" flipH="1">
              <a:off x="1941916" y="2949581"/>
              <a:ext cx="1038592" cy="2342218"/>
            </a:xfrm>
            <a:prstGeom prst="curvedConnector2">
              <a:avLst/>
            </a:prstGeom>
            <a:noFill/>
            <a:ln w="9525" cap="flat" cmpd="sng" algn="ctr">
              <a:solidFill>
                <a:srgbClr val="FAA43A">
                  <a:shade val="95000"/>
                  <a:satMod val="105000"/>
                </a:srgbClr>
              </a:solidFill>
              <a:prstDash val="solid"/>
              <a:headEnd type="triangle"/>
              <a:tailEnd type="triangle"/>
            </a:ln>
            <a:effectLst/>
          </p:spPr>
        </p:cxnSp>
      </p:grpSp>
      <p:sp>
        <p:nvSpPr>
          <p:cNvPr id="112" name="TextBox 111"/>
          <p:cNvSpPr txBox="1"/>
          <p:nvPr/>
        </p:nvSpPr>
        <p:spPr>
          <a:xfrm>
            <a:off x="2678395" y="5651976"/>
            <a:ext cx="3787215"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Example PEI </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uArchitecture</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Tree>
    <p:extLst>
      <p:ext uri="{BB962C8B-B14F-4D97-AF65-F5344CB8AC3E}">
        <p14:creationId xmlns:p14="http://schemas.microsoft.com/office/powerpoint/2010/main" val="2217449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2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Initial Evaluation Results</a:t>
            </a:r>
          </a:p>
        </p:txBody>
      </p:sp>
      <p:sp>
        <p:nvSpPr>
          <p:cNvPr id="3" name="Content Placeholder 2"/>
          <p:cNvSpPr>
            <a:spLocks noGrp="1"/>
          </p:cNvSpPr>
          <p:nvPr>
            <p:ph idx="1"/>
          </p:nvPr>
        </p:nvSpPr>
        <p:spPr>
          <a:xfrm>
            <a:off x="107504" y="980728"/>
            <a:ext cx="9036496" cy="5051648"/>
          </a:xfrm>
        </p:spPr>
        <p:txBody>
          <a:bodyPr/>
          <a:lstStyle/>
          <a:p>
            <a:r>
              <a:rPr lang="en-US" altLang="ko-KR" dirty="0"/>
              <a:t>Initial evaluations with </a:t>
            </a:r>
            <a:r>
              <a:rPr lang="en-US" altLang="ko-KR" dirty="0">
                <a:solidFill>
                  <a:srgbClr val="FF0000"/>
                </a:solidFill>
              </a:rPr>
              <a:t>10 emerging data-intensive workloads</a:t>
            </a:r>
          </a:p>
          <a:p>
            <a:pPr lvl="1"/>
            <a:r>
              <a:rPr lang="en-US" altLang="ko-KR" sz="2000" dirty="0">
                <a:solidFill>
                  <a:srgbClr val="0000FF"/>
                </a:solidFill>
              </a:rPr>
              <a:t>Large-scale graph processing</a:t>
            </a:r>
          </a:p>
          <a:p>
            <a:pPr lvl="1"/>
            <a:r>
              <a:rPr lang="en-US" altLang="ko-KR" sz="2000" dirty="0">
                <a:solidFill>
                  <a:srgbClr val="0000FF"/>
                </a:solidFill>
              </a:rPr>
              <a:t>In-memory data analytics</a:t>
            </a:r>
          </a:p>
          <a:p>
            <a:pPr lvl="1"/>
            <a:r>
              <a:rPr lang="en-US" altLang="ko-KR" sz="2000" dirty="0">
                <a:solidFill>
                  <a:srgbClr val="0000FF"/>
                </a:solidFill>
              </a:rPr>
              <a:t>Machine learning and data mining</a:t>
            </a:r>
          </a:p>
          <a:p>
            <a:pPr lvl="1"/>
            <a:r>
              <a:rPr lang="en-US" altLang="ko-KR" sz="2000" dirty="0"/>
              <a:t>Three input sets (small, medium, large)                                                  for each workload</a:t>
            </a:r>
            <a:r>
              <a:rPr lang="ko-KR" altLang="en-US" sz="2000" dirty="0"/>
              <a:t> </a:t>
            </a:r>
            <a:r>
              <a:rPr lang="en-US" altLang="ko-KR" sz="2000" dirty="0"/>
              <a:t>to analyze the impact                                            of data locality</a:t>
            </a:r>
          </a:p>
          <a:p>
            <a:pPr lvl="1"/>
            <a:endParaRPr lang="en-US" altLang="ko-KR" dirty="0"/>
          </a:p>
          <a:p>
            <a:r>
              <a:rPr lang="en-US" altLang="ko-KR" dirty="0"/>
              <a:t>Pin-based cycle-level x86-64 simulation</a:t>
            </a:r>
            <a:endParaRPr lang="ko-KR" altLang="en-US" dirty="0"/>
          </a:p>
          <a:p>
            <a:pPr marL="344487" lvl="1" indent="0">
              <a:buNone/>
            </a:pPr>
            <a:endParaRPr lang="en-US" altLang="ko-KR" dirty="0">
              <a:solidFill>
                <a:srgbClr val="FF0000"/>
              </a:solidFill>
            </a:endParaRPr>
          </a:p>
          <a:p>
            <a:pPr marL="342900" lvl="1" indent="-342900">
              <a:buClr>
                <a:schemeClr val="accent1"/>
              </a:buClr>
              <a:buSzPct val="65000"/>
              <a:buFont typeface="Wingdings" pitchFamily="2" charset="2"/>
              <a:buChar char="n"/>
            </a:pPr>
            <a:r>
              <a:rPr lang="en-US" altLang="ko-KR" sz="2400" b="1" dirty="0">
                <a:solidFill>
                  <a:srgbClr val="2C6123"/>
                </a:solidFill>
              </a:rPr>
              <a:t>Performance Improvement and Energy Reduction: </a:t>
            </a:r>
          </a:p>
          <a:p>
            <a:pPr marL="695325" lvl="2" indent="-342900"/>
            <a:r>
              <a:rPr lang="en-US" altLang="ko-KR" dirty="0">
                <a:solidFill>
                  <a:srgbClr val="0000FF"/>
                </a:solidFill>
              </a:rPr>
              <a:t>47% average speedup with large input data sets</a:t>
            </a:r>
          </a:p>
          <a:p>
            <a:pPr marL="695325" lvl="2" indent="-342900"/>
            <a:r>
              <a:rPr lang="en-US" altLang="ko-KR" dirty="0"/>
              <a:t>32% speedup with small input data sets</a:t>
            </a:r>
          </a:p>
          <a:p>
            <a:pPr marL="695325" lvl="2" indent="-342900"/>
            <a:r>
              <a:rPr lang="en-US" altLang="ko-KR" dirty="0">
                <a:solidFill>
                  <a:srgbClr val="0000FF"/>
                </a:solidFill>
              </a:rPr>
              <a:t>25% avg. energy reduction in a single node with large input data sets</a:t>
            </a:r>
          </a:p>
          <a:p>
            <a:pPr lvl="1"/>
            <a:endParaRPr lang="en-US" altLang="ko-KR"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5475560" y="1899397"/>
            <a:ext cx="3632944" cy="2033659"/>
          </a:xfrm>
          <a:prstGeom prst="rect">
            <a:avLst/>
          </a:prstGeom>
        </p:spPr>
      </p:pic>
    </p:spTree>
    <p:extLst>
      <p:ext uri="{BB962C8B-B14F-4D97-AF65-F5344CB8AC3E}">
        <p14:creationId xmlns:p14="http://schemas.microsoft.com/office/powerpoint/2010/main" val="2513780568"/>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Simpler PIM: PIM-Enabled Instructions</a:t>
            </a:r>
          </a:p>
        </p:txBody>
      </p:sp>
      <p:sp>
        <p:nvSpPr>
          <p:cNvPr id="3" name="Content Placeholder 2"/>
          <p:cNvSpPr>
            <a:spLocks noGrp="1"/>
          </p:cNvSpPr>
          <p:nvPr>
            <p:ph idx="1"/>
          </p:nvPr>
        </p:nvSpPr>
        <p:spPr>
          <a:xfrm>
            <a:off x="228600" y="1052736"/>
            <a:ext cx="8610600" cy="5195664"/>
          </a:xfrm>
        </p:spPr>
        <p:txBody>
          <a:bodyPr/>
          <a:lstStyle/>
          <a:p>
            <a:r>
              <a:rPr lang="en-US" dirty="0" err="1"/>
              <a:t>Junwhan</a:t>
            </a:r>
            <a:r>
              <a:rPr lang="en-US" dirty="0"/>
              <a:t> </a:t>
            </a:r>
            <a:r>
              <a:rPr lang="en-US" dirty="0" err="1"/>
              <a:t>Ahn</a:t>
            </a:r>
            <a:r>
              <a:rPr lang="en-US" dirty="0"/>
              <a:t>,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hlinkClick r:id="rId2"/>
              </a:rPr>
              <a:t>"PIM-Enabled Instructions: A Low-Overhead, Locality-Aware Processing-in-Memory Architecture"</a:t>
            </a:r>
            <a:br>
              <a:rPr lang="en-US" dirty="0"/>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  </a:t>
            </a:r>
          </a:p>
          <a:p>
            <a:endParaRPr lang="en-US" dirty="0"/>
          </a:p>
          <a:p>
            <a:endParaRPr lang="en-US" dirty="0"/>
          </a:p>
        </p:txBody>
      </p:sp>
      <p:pic>
        <p:nvPicPr>
          <p:cNvPr id="5" name="Picture 4"/>
          <p:cNvPicPr>
            <a:picLocks noChangeAspect="1"/>
          </p:cNvPicPr>
          <p:nvPr/>
        </p:nvPicPr>
        <p:blipFill>
          <a:blip r:embed="rId6"/>
          <a:stretch>
            <a:fillRect/>
          </a:stretch>
        </p:blipFill>
        <p:spPr>
          <a:xfrm>
            <a:off x="0" y="4177496"/>
            <a:ext cx="9144000" cy="2275840"/>
          </a:xfrm>
          <a:prstGeom prst="rect">
            <a:avLst/>
          </a:prstGeom>
        </p:spPr>
      </p:pic>
    </p:spTree>
    <p:extLst>
      <p:ext uri="{BB962C8B-B14F-4D97-AF65-F5344CB8AC3E}">
        <p14:creationId xmlns:p14="http://schemas.microsoft.com/office/powerpoint/2010/main" val="1533189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Automatic Code and Data Mapping</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hlinkClick r:id="rId2"/>
              </a:rPr>
              <a:t>"Transparent Offloading and Mapping (TOM): Enabling Programmer-Transparent Near-Data Processing in GPU Systems"</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a:stretch>
            <a:fillRect/>
          </a:stretch>
        </p:blipFill>
        <p:spPr>
          <a:xfrm>
            <a:off x="0" y="4883385"/>
            <a:ext cx="9144000" cy="1857983"/>
          </a:xfrm>
          <a:prstGeom prst="rect">
            <a:avLst/>
          </a:prstGeom>
        </p:spPr>
      </p:pic>
    </p:spTree>
    <p:extLst>
      <p:ext uri="{BB962C8B-B14F-4D97-AF65-F5344CB8AC3E}">
        <p14:creationId xmlns:p14="http://schemas.microsoft.com/office/powerpoint/2010/main" val="112685967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Automatic Offloading of Critical Code</a:t>
            </a:r>
          </a:p>
        </p:txBody>
      </p:sp>
      <p:sp>
        <p:nvSpPr>
          <p:cNvPr id="3" name="Content Placeholder 2"/>
          <p:cNvSpPr>
            <a:spLocks noGrp="1"/>
          </p:cNvSpPr>
          <p:nvPr>
            <p:ph idx="1"/>
          </p:nvPr>
        </p:nvSpPr>
        <p:spPr>
          <a:xfrm>
            <a:off x="228600" y="1052736"/>
            <a:ext cx="8807896" cy="5195664"/>
          </a:xfrm>
        </p:spPr>
        <p:txBody>
          <a:bodyPr/>
          <a:lstStyle/>
          <a:p>
            <a:r>
              <a:rPr lang="en-US" sz="2000" dirty="0" err="1"/>
              <a:t>Milad</a:t>
            </a:r>
            <a:r>
              <a:rPr lang="en-US" sz="2000" dirty="0"/>
              <a:t> Hashemi, </a:t>
            </a:r>
            <a:r>
              <a:rPr lang="en-US" sz="2000" dirty="0" err="1"/>
              <a:t>Khubaib</a:t>
            </a:r>
            <a:r>
              <a:rPr lang="en-US" sz="2000" dirty="0"/>
              <a:t>, </a:t>
            </a:r>
            <a:r>
              <a:rPr lang="en-US" sz="2000" dirty="0" err="1"/>
              <a:t>Eiman</a:t>
            </a:r>
            <a:r>
              <a:rPr lang="en-US" sz="2000" dirty="0"/>
              <a:t> </a:t>
            </a:r>
            <a:r>
              <a:rPr lang="en-US" sz="2000" dirty="0" err="1"/>
              <a:t>Ebrahimi</a:t>
            </a:r>
            <a:r>
              <a:rPr lang="en-US" sz="2000" dirty="0"/>
              <a:t>, Onur Mutlu, and Yale N. </a:t>
            </a:r>
            <a:r>
              <a:rPr lang="en-US" sz="2000" dirty="0" err="1"/>
              <a:t>Patt</a:t>
            </a:r>
            <a:r>
              <a:rPr lang="en-US" sz="2000" dirty="0"/>
              <a:t>,</a:t>
            </a:r>
            <a:br>
              <a:rPr lang="en-US" sz="2000" dirty="0"/>
            </a:br>
            <a:r>
              <a:rPr lang="en-US" sz="2000" b="1" dirty="0">
                <a:hlinkClick r:id="rId2"/>
              </a:rPr>
              <a:t>"Accelerating Dependent Cache Misses with an Enhanced Memory Controller"</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4018088"/>
            <a:ext cx="9144000" cy="1643160"/>
          </a:xfrm>
          <a:prstGeom prst="rect">
            <a:avLst/>
          </a:prstGeom>
        </p:spPr>
      </p:pic>
      <p:pic>
        <p:nvPicPr>
          <p:cNvPr id="6" name="Picture 5"/>
          <p:cNvPicPr>
            <a:picLocks noChangeAspect="1"/>
          </p:cNvPicPr>
          <p:nvPr/>
        </p:nvPicPr>
        <p:blipFill>
          <a:blip r:embed="rId9"/>
          <a:stretch>
            <a:fillRect/>
          </a:stretch>
        </p:blipFill>
        <p:spPr>
          <a:xfrm>
            <a:off x="0" y="5805264"/>
            <a:ext cx="9144000" cy="332336"/>
          </a:xfrm>
          <a:prstGeom prst="rect">
            <a:avLst/>
          </a:prstGeom>
        </p:spPr>
      </p:pic>
    </p:spTree>
    <p:extLst>
      <p:ext uri="{BB962C8B-B14F-4D97-AF65-F5344CB8AC3E}">
        <p14:creationId xmlns:p14="http://schemas.microsoft.com/office/powerpoint/2010/main" val="34594904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800" dirty="0"/>
              <a:t>Automatic Offloading of Prefetch Mechanisms</a:t>
            </a:r>
          </a:p>
        </p:txBody>
      </p:sp>
      <p:sp>
        <p:nvSpPr>
          <p:cNvPr id="3" name="Content Placeholder 2"/>
          <p:cNvSpPr>
            <a:spLocks noGrp="1"/>
          </p:cNvSpPr>
          <p:nvPr>
            <p:ph idx="1"/>
          </p:nvPr>
        </p:nvSpPr>
        <p:spPr>
          <a:xfrm>
            <a:off x="228600" y="1052736"/>
            <a:ext cx="8807896" cy="5195664"/>
          </a:xfrm>
        </p:spPr>
        <p:txBody>
          <a:bodyPr/>
          <a:lstStyle/>
          <a:p>
            <a:r>
              <a:rPr lang="en-US" sz="2000" dirty="0"/>
              <a:t>Milad Hashemi, Onur Mutlu, and Yale N. </a:t>
            </a:r>
            <a:r>
              <a:rPr lang="en-US" sz="2000" dirty="0" err="1"/>
              <a:t>Patt</a:t>
            </a:r>
            <a:r>
              <a:rPr lang="en-US" sz="2000" dirty="0"/>
              <a:t>,</a:t>
            </a:r>
            <a:br>
              <a:rPr lang="en-US" sz="2000" dirty="0"/>
            </a:br>
            <a:r>
              <a:rPr lang="en-US" sz="2000" b="1" dirty="0">
                <a:hlinkClick r:id="rId2"/>
              </a:rPr>
              <a:t>"Continuous Runahead: Transparent Hardware Acceleration for Memory Intensive Workloads"</a:t>
            </a:r>
            <a:br>
              <a:rPr lang="en-US" sz="2000" dirty="0"/>
            </a:br>
            <a:r>
              <a:rPr lang="en-US" sz="2000" i="1" dirty="0"/>
              <a:t>Proceedings of the </a:t>
            </a:r>
            <a:r>
              <a:rPr lang="en-US" sz="2000" i="1" dirty="0">
                <a:hlinkClick r:id="rId3"/>
              </a:rPr>
              <a:t>49th International Symposium on Microarchitecture</a:t>
            </a:r>
            <a:r>
              <a:rPr lang="en-US" sz="2000" i="1" dirty="0"/>
              <a:t> (</a:t>
            </a:r>
            <a:r>
              <a:rPr lang="en-US" sz="2000" b="1" i="1" dirty="0"/>
              <a:t>MICRO</a:t>
            </a:r>
            <a:r>
              <a:rPr lang="en-US" sz="2000" i="1" dirty="0"/>
              <a:t>)</a:t>
            </a:r>
            <a:r>
              <a:rPr lang="en-US" sz="2000" dirty="0"/>
              <a:t>, Taipei, Taiwan, October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Lightning Session Slides (pdf)</a:t>
            </a:r>
            <a:r>
              <a:rPr lang="en-US" sz="2000" dirty="0"/>
              <a:t>] [</a:t>
            </a:r>
            <a:r>
              <a:rPr lang="en-US" sz="2000" dirty="0">
                <a:hlinkClick r:id="rId7"/>
              </a:rPr>
              <a:t>Poster (pptx)</a:t>
            </a:r>
            <a:r>
              <a:rPr lang="en-US" sz="2000" dirty="0"/>
              <a:t> </a:t>
            </a:r>
            <a:r>
              <a:rPr lang="en-US" sz="2000" dirty="0">
                <a:hlinkClick r:id="rId8"/>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BAAF175-9725-C44D-8341-3876DE686CCD}"/>
              </a:ext>
            </a:extLst>
          </p:cNvPr>
          <p:cNvPicPr>
            <a:picLocks noChangeAspect="1"/>
          </p:cNvPicPr>
          <p:nvPr/>
        </p:nvPicPr>
        <p:blipFill>
          <a:blip r:embed="rId9"/>
          <a:stretch>
            <a:fillRect/>
          </a:stretch>
        </p:blipFill>
        <p:spPr>
          <a:xfrm>
            <a:off x="0" y="4027286"/>
            <a:ext cx="9144000" cy="1705970"/>
          </a:xfrm>
          <a:prstGeom prst="rect">
            <a:avLst/>
          </a:prstGeom>
        </p:spPr>
      </p:pic>
    </p:spTree>
    <p:extLst>
      <p:ext uri="{BB962C8B-B14F-4D97-AF65-F5344CB8AC3E}">
        <p14:creationId xmlns:p14="http://schemas.microsoft.com/office/powerpoint/2010/main" val="36065374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12" y="152400"/>
            <a:ext cx="9167936" cy="1066800"/>
          </a:xfrm>
        </p:spPr>
        <p:txBody>
          <a:bodyPr/>
          <a:lstStyle/>
          <a:p>
            <a:r>
              <a:rPr lang="en-US" dirty="0"/>
              <a:t>Efficient Automatic Data Coherence Support</a:t>
            </a:r>
          </a:p>
        </p:txBody>
      </p:sp>
      <p:sp>
        <p:nvSpPr>
          <p:cNvPr id="3" name="Content Placeholder 2"/>
          <p:cNvSpPr>
            <a:spLocks noGrp="1"/>
          </p:cNvSpPr>
          <p:nvPr>
            <p:ph idx="1"/>
          </p:nvPr>
        </p:nvSpPr>
        <p:spPr/>
        <p:txBody>
          <a:bodyPr/>
          <a:lstStyle/>
          <a:p>
            <a:r>
              <a:rPr lang="en-US" dirty="0" err="1"/>
              <a:t>Amirali</a:t>
            </a:r>
            <a:r>
              <a:rPr lang="en-US" dirty="0"/>
              <a:t> Boroumand, </a:t>
            </a:r>
            <a:r>
              <a:rPr lang="en-US" dirty="0" err="1"/>
              <a:t>Saugata</a:t>
            </a:r>
            <a:r>
              <a:rPr lang="en-US" dirty="0"/>
              <a:t> </a:t>
            </a:r>
            <a:r>
              <a:rPr lang="en-US" dirty="0" err="1"/>
              <a:t>Ghose</a:t>
            </a:r>
            <a:r>
              <a:rPr lang="en-US" dirty="0"/>
              <a:t>, </a:t>
            </a:r>
            <a:r>
              <a:rPr lang="en-US" dirty="0" err="1"/>
              <a:t>Minesh</a:t>
            </a:r>
            <a:r>
              <a:rPr lang="en-US" dirty="0"/>
              <a:t> Patel, </a:t>
            </a:r>
            <a:r>
              <a:rPr lang="en-US" dirty="0" err="1"/>
              <a:t>Hasan</a:t>
            </a:r>
            <a:r>
              <a:rPr lang="en-US" dirty="0"/>
              <a:t> Hassan, Brandon Lucia, Kevin Hsieh, Krishna T. </a:t>
            </a:r>
            <a:r>
              <a:rPr lang="en-US" dirty="0" err="1"/>
              <a:t>Malladi</a:t>
            </a:r>
            <a:r>
              <a:rPr lang="en-US" dirty="0"/>
              <a:t>, </a:t>
            </a:r>
            <a:r>
              <a:rPr lang="en-US" dirty="0" err="1"/>
              <a:t>Hongzhong</a:t>
            </a:r>
            <a:r>
              <a:rPr lang="en-US" dirty="0"/>
              <a:t> </a:t>
            </a:r>
            <a:r>
              <a:rPr lang="en-US" dirty="0" err="1"/>
              <a:t>Zheng</a:t>
            </a:r>
            <a:r>
              <a:rPr lang="en-US" dirty="0"/>
              <a:t>, and Onur Mutlu,</a:t>
            </a:r>
            <a:br>
              <a:rPr lang="en-US" dirty="0"/>
            </a:br>
            <a:r>
              <a:rPr lang="en-US" b="1" dirty="0">
                <a:hlinkClick r:id="rId2"/>
              </a:rPr>
              <a:t>"LazyPIM: An Efficient Cache Coherence Mechanism for Processing-in-Memory"</a:t>
            </a:r>
            <a:br>
              <a:rPr lang="en-US" dirty="0"/>
            </a:br>
            <a:r>
              <a:rPr lang="en-US" i="1" dirty="0">
                <a:hlinkClick r:id="rId3"/>
              </a:rPr>
              <a:t>IEEE Computer Architecture Letters</a:t>
            </a:r>
            <a:r>
              <a:rPr lang="en-US" i="1" dirty="0"/>
              <a:t> (</a:t>
            </a:r>
            <a:r>
              <a:rPr lang="en-US" b="1" i="1" dirty="0"/>
              <a:t>CAL</a:t>
            </a:r>
            <a:r>
              <a:rPr lang="en-US" i="1" dirty="0"/>
              <a:t>)</a:t>
            </a:r>
            <a:r>
              <a:rPr lang="en-US" dirty="0"/>
              <a:t>, June 2016.</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0" y="4581128"/>
            <a:ext cx="9144000" cy="1080655"/>
          </a:xfrm>
          <a:prstGeom prst="rect">
            <a:avLst/>
          </a:prstGeom>
        </p:spPr>
      </p:pic>
    </p:spTree>
    <p:extLst>
      <p:ext uri="{BB962C8B-B14F-4D97-AF65-F5344CB8AC3E}">
        <p14:creationId xmlns:p14="http://schemas.microsoft.com/office/powerpoint/2010/main" val="14493592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Energy-Efficient</a:t>
            </a:r>
          </a:p>
          <a:p>
            <a:pPr marL="0" indent="0" algn="ctr">
              <a:buNone/>
            </a:pPr>
            <a:r>
              <a:rPr lang="en-US" sz="6400"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solidFill>
                  <a:srgbClr val="000000"/>
                </a:solidFill>
              </a:rPr>
              <a:pPr>
                <a:defRPr/>
              </a:pPr>
              <a:t>171</a:t>
            </a:fld>
            <a:endParaRPr lang="en-US">
              <a:solidFill>
                <a:srgbClr val="000000"/>
              </a:solidFill>
            </a:endParaRPr>
          </a:p>
        </p:txBody>
      </p:sp>
    </p:spTree>
    <p:extLst>
      <p:ext uri="{BB962C8B-B14F-4D97-AF65-F5344CB8AC3E}">
        <p14:creationId xmlns:p14="http://schemas.microsoft.com/office/powerpoint/2010/main" val="1024602735"/>
      </p:ext>
    </p:extLst>
  </p:cSld>
  <p:clrMapOvr>
    <a:masterClrMapping/>
  </p:clrMapOvr>
  <p:transition/>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6968"/>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High-Performance</a:t>
            </a:r>
          </a:p>
          <a:p>
            <a:pPr marL="0" indent="0" algn="ctr">
              <a:buNone/>
            </a:pPr>
            <a:r>
              <a:rPr lang="en-US" sz="6400"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solidFill>
                  <a:srgbClr val="000000"/>
                </a:solidFill>
              </a:rPr>
              <a:pPr>
                <a:defRPr/>
              </a:pPr>
              <a:t>172</a:t>
            </a:fld>
            <a:endParaRPr lang="en-US">
              <a:solidFill>
                <a:srgbClr val="000000"/>
              </a:solidFill>
            </a:endParaRPr>
          </a:p>
        </p:txBody>
      </p:sp>
    </p:spTree>
    <p:extLst>
      <p:ext uri="{BB962C8B-B14F-4D97-AF65-F5344CB8AC3E}">
        <p14:creationId xmlns:p14="http://schemas.microsoft.com/office/powerpoint/2010/main" val="1974285499"/>
      </p:ext>
    </p:extLst>
  </p:cSld>
  <p:clrMapOvr>
    <a:masterClrMapping/>
  </p:clrMapOvr>
  <p:transition/>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173</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274834425"/>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a:solidFill>
                  <a:srgbClr val="000000"/>
                </a:solidFill>
                <a:latin typeface="Tahoma" charset="0"/>
                <a:ea typeface="ＭＳ Ｐゴシック" charset="0"/>
                <a:cs typeface="ＭＳ Ｐゴシック" charset="0"/>
              </a:rPr>
              <a:t>Major Trends Affecting Main Memory</a:t>
            </a:r>
          </a:p>
          <a:p>
            <a:pPr eaLnBrk="1" hangingPunct="1"/>
            <a:r>
              <a:rPr lang="en-US" dirty="0">
                <a:latin typeface="Tahoma" charset="0"/>
                <a:ea typeface="ＭＳ Ｐゴシック" charset="0"/>
                <a:cs typeface="ＭＳ Ｐゴシック" charset="0"/>
              </a:rPr>
              <a:t>The Need for Intelligent Memory Controllers</a:t>
            </a:r>
          </a:p>
          <a:p>
            <a:pPr lvl="1" eaLnBrk="1" hangingPunct="1"/>
            <a:r>
              <a:rPr lang="en-US" dirty="0">
                <a:latin typeface="Tahoma" charset="0"/>
                <a:ea typeface="ＭＳ Ｐゴシック" charset="0"/>
                <a:cs typeface="ＭＳ Ｐゴシック" charset="0"/>
              </a:rPr>
              <a:t>Bottom Up: Push from Circuits and Devices</a:t>
            </a:r>
          </a:p>
          <a:p>
            <a:pPr lvl="1" eaLnBrk="1" hangingPunct="1"/>
            <a:r>
              <a:rPr lang="en-US" dirty="0">
                <a:latin typeface="Tahoma" charset="0"/>
                <a:ea typeface="ＭＳ Ｐゴシック" charset="0"/>
                <a:cs typeface="ＭＳ Ｐゴシック" charset="0"/>
              </a:rPr>
              <a:t>Top Down: Pull from Systems and Applications</a:t>
            </a:r>
            <a:r>
              <a:rPr lang="en-US" dirty="0">
                <a:solidFill>
                  <a:srgbClr val="0432FF"/>
                </a:solidFill>
                <a:latin typeface="Tahoma" charset="0"/>
                <a:ea typeface="ＭＳ Ｐゴシック" charset="0"/>
                <a:cs typeface="ＭＳ Ｐゴシック" charset="0"/>
              </a:rPr>
              <a:t> </a:t>
            </a:r>
          </a:p>
          <a:p>
            <a:pPr eaLnBrk="1" hangingPunct="1"/>
            <a:r>
              <a:rPr lang="en-US" dirty="0">
                <a:latin typeface="Tahoma" charset="0"/>
                <a:ea typeface="ＭＳ Ｐゴシック" charset="0"/>
                <a:cs typeface="ＭＳ Ｐゴシック" charset="0"/>
              </a:rPr>
              <a:t>Processing in Memory: Two Directions</a:t>
            </a:r>
          </a:p>
          <a:p>
            <a:pPr lvl="1" eaLnBrk="1" hangingPunct="1"/>
            <a:r>
              <a:rPr lang="en-US" dirty="0">
                <a:latin typeface="Tahoma" charset="0"/>
                <a:ea typeface="ＭＳ Ｐゴシック" charset="0"/>
                <a:cs typeface="ＭＳ Ｐゴシック" charset="0"/>
              </a:rPr>
              <a:t>Minimally Changing Memory Chips</a:t>
            </a:r>
          </a:p>
          <a:p>
            <a:pPr lvl="1" eaLnBrk="1" hangingPunct="1"/>
            <a:r>
              <a:rPr lang="en-US" dirty="0">
                <a:latin typeface="Tahoma" charset="0"/>
                <a:ea typeface="ＭＳ Ｐゴシック" charset="0"/>
                <a:cs typeface="ＭＳ Ｐゴシック" charset="0"/>
              </a:rPr>
              <a:t>Exploiting 3D-Stacked Memory</a:t>
            </a:r>
          </a:p>
          <a:p>
            <a:pPr eaLnBrk="1" hangingPunct="1"/>
            <a:r>
              <a:rPr lang="en-US" dirty="0">
                <a:solidFill>
                  <a:srgbClr val="0000FF"/>
                </a:solidFill>
                <a:latin typeface="Tahoma" charset="0"/>
                <a:ea typeface="ＭＳ Ｐゴシック" charset="0"/>
                <a:cs typeface="ＭＳ Ｐゴシック" charset="0"/>
              </a:rPr>
              <a:t>How to Enable Adoption of Processing in Memory</a:t>
            </a:r>
          </a:p>
          <a:p>
            <a:pPr eaLnBrk="1" hangingPunct="1"/>
            <a:r>
              <a:rPr lang="en-US" dirty="0">
                <a:latin typeface="Tahoma" charset="0"/>
                <a:ea typeface="ＭＳ Ｐゴシック" charset="0"/>
                <a:cs typeface="ＭＳ Ｐゴシック" charset="0"/>
              </a:rPr>
              <a:t>Conclusion</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174</a:t>
            </a:fld>
            <a:endParaRPr lang="en-US" sz="1600">
              <a:solidFill>
                <a:srgbClr val="000000"/>
              </a:solidFill>
              <a:latin typeface="Garamond" charset="0"/>
            </a:endParaRPr>
          </a:p>
        </p:txBody>
      </p:sp>
    </p:spTree>
    <p:extLst>
      <p:ext uri="{BB962C8B-B14F-4D97-AF65-F5344CB8AC3E}">
        <p14:creationId xmlns:p14="http://schemas.microsoft.com/office/powerpoint/2010/main" val="246047291"/>
      </p:ext>
    </p:extLst>
  </p:cSld>
  <p:clrMapOvr>
    <a:masterClrMapping/>
  </p:clrMapOvr>
  <p:transition/>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44780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How to Enable Adoption of </a:t>
            </a:r>
            <a:r>
              <a:rPr lang="en-US" sz="6000" dirty="0">
                <a:solidFill>
                  <a:srgbClr val="FF0000"/>
                </a:solidFill>
                <a:latin typeface="Tahoma" charset="0"/>
                <a:ea typeface="ＭＳ Ｐゴシック" charset="0"/>
                <a:cs typeface="ＭＳ Ｐゴシック" charset="0"/>
              </a:rPr>
              <a:t>Processing in Memory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175</a:t>
            </a:fld>
            <a:endParaRPr lang="en-US" sz="1600">
              <a:solidFill>
                <a:srgbClr val="000000"/>
              </a:solidFill>
              <a:latin typeface="Garamond" charset="0"/>
            </a:endParaRPr>
          </a:p>
        </p:txBody>
      </p:sp>
    </p:spTree>
    <p:extLst>
      <p:ext uri="{BB962C8B-B14F-4D97-AF65-F5344CB8AC3E}">
        <p14:creationId xmlns:p14="http://schemas.microsoft.com/office/powerpoint/2010/main" val="1024602735"/>
      </p:ext>
    </p:extLst>
  </p:cSld>
  <p:clrMapOvr>
    <a:masterClrMapping/>
  </p:clrMapOvr>
  <p:transition/>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Barriers to Adoption of PIM</a:t>
            </a:r>
          </a:p>
        </p:txBody>
      </p:sp>
      <p:sp>
        <p:nvSpPr>
          <p:cNvPr id="3" name="Content Placeholder 2"/>
          <p:cNvSpPr>
            <a:spLocks noGrp="1"/>
          </p:cNvSpPr>
          <p:nvPr>
            <p:ph idx="1"/>
          </p:nvPr>
        </p:nvSpPr>
        <p:spPr/>
        <p:txBody>
          <a:bodyPr/>
          <a:lstStyle/>
          <a:p>
            <a:pPr marL="0" indent="0">
              <a:buNone/>
            </a:pPr>
            <a:r>
              <a:rPr lang="en-US" dirty="0"/>
              <a:t>1. Functionality of and applications for PIM</a:t>
            </a:r>
          </a:p>
          <a:p>
            <a:pPr marL="0" indent="0">
              <a:buNone/>
            </a:pPr>
            <a:endParaRPr lang="en-US" dirty="0"/>
          </a:p>
          <a:p>
            <a:pPr marL="0" indent="0">
              <a:buNone/>
            </a:pPr>
            <a:r>
              <a:rPr lang="en-US" dirty="0"/>
              <a:t>2. Ease of programming (interfaces and compiler/HW support)</a:t>
            </a:r>
          </a:p>
          <a:p>
            <a:pPr marL="0" indent="0">
              <a:buNone/>
            </a:pPr>
            <a:endParaRPr lang="en-US" dirty="0"/>
          </a:p>
          <a:p>
            <a:pPr marL="0" indent="0">
              <a:buNone/>
            </a:pPr>
            <a:r>
              <a:rPr lang="en-US" dirty="0"/>
              <a:t>3. System support: coherence &amp; virtual memory</a:t>
            </a:r>
          </a:p>
          <a:p>
            <a:pPr marL="0" indent="0">
              <a:buNone/>
            </a:pPr>
            <a:endParaRPr lang="en-US" dirty="0"/>
          </a:p>
          <a:p>
            <a:pPr marL="0" indent="0">
              <a:buNone/>
            </a:pPr>
            <a:r>
              <a:rPr lang="en-US" dirty="0"/>
              <a:t>4. Runtime systems for adaptive scheduling, data mapping, access/sharing control</a:t>
            </a:r>
          </a:p>
          <a:p>
            <a:pPr marL="0" indent="0">
              <a:buNone/>
            </a:pPr>
            <a:endParaRPr lang="en-US" dirty="0"/>
          </a:p>
          <a:p>
            <a:pPr marL="0" indent="0">
              <a:buNone/>
            </a:pPr>
            <a:r>
              <a:rPr lang="en-US" dirty="0"/>
              <a:t>5. Infrastructures to assess benefits and feasibility</a:t>
            </a:r>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176</a:t>
            </a:fld>
            <a:endParaRPr lang="en-US" altLang="en-US">
              <a:solidFill>
                <a:srgbClr val="000000"/>
              </a:solidFill>
            </a:endParaRPr>
          </a:p>
        </p:txBody>
      </p:sp>
    </p:spTree>
    <p:extLst>
      <p:ext uri="{BB962C8B-B14F-4D97-AF65-F5344CB8AC3E}">
        <p14:creationId xmlns:p14="http://schemas.microsoft.com/office/powerpoint/2010/main" val="19742854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177</a:t>
            </a:fld>
            <a:endParaRPr lang="en-US" altLang="en-US"/>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a:defRPr/>
            </a:pPr>
            <a:r>
              <a:rPr lang="en-US" sz="1750" dirty="0">
                <a:solidFill>
                  <a:srgbClr val="000000"/>
                </a:solidFill>
                <a:latin typeface="Tahoma" pitchFamily="34" charset="0"/>
                <a:ea typeface="+mn-ea"/>
                <a:cs typeface="Arial" charset="0"/>
              </a:rPr>
              <a:t>Logic</a:t>
            </a:r>
          </a:p>
          <a:p>
            <a:pPr>
              <a:defRPr/>
            </a:pPr>
            <a:endParaRPr lang="en-US" sz="1750" dirty="0">
              <a:solidFill>
                <a:srgbClr val="000000"/>
              </a:solidFill>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solidFill>
                <a:srgbClr val="0000FF"/>
              </a:solidFill>
            </a:endParaRPr>
          </a:p>
        </p:txBody>
      </p:sp>
    </p:spTree>
    <p:extLst>
      <p:ext uri="{BB962C8B-B14F-4D97-AF65-F5344CB8AC3E}">
        <p14:creationId xmlns:p14="http://schemas.microsoft.com/office/powerpoint/2010/main" val="1506647142"/>
      </p:ext>
    </p:extLst>
  </p:cSld>
  <p:clrMapOvr>
    <a:masterClrMapping/>
  </p:clrMapOvr>
  <p:transition/>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Open Problems: PIM Adoption</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r>
              <a:rPr lang="en-US" sz="1700" dirty="0"/>
              <a:t>Saugata Ghose, Kevin Hsieh, Amirali Boroumand, </a:t>
            </a:r>
            <a:r>
              <a:rPr lang="en-US" sz="1700" dirty="0" err="1"/>
              <a:t>Rachata</a:t>
            </a:r>
            <a:r>
              <a:rPr lang="en-US" sz="1700" dirty="0"/>
              <a:t> </a:t>
            </a:r>
            <a:r>
              <a:rPr lang="en-US" sz="1700" dirty="0" err="1"/>
              <a:t>Ausavarungnirun</a:t>
            </a:r>
            <a:r>
              <a:rPr lang="en-US" sz="1700" dirty="0"/>
              <a:t>, Onur Mutlu,</a:t>
            </a:r>
            <a:br>
              <a:rPr lang="en-US" sz="1700" dirty="0"/>
            </a:br>
            <a:r>
              <a:rPr lang="en-US" sz="1700" b="1" dirty="0">
                <a:hlinkClick r:id="rId2"/>
              </a:rPr>
              <a:t>"Enabling the Adoption of Processing-in-Memory: Challenges, Mechanisms, Future Research Directions"</a:t>
            </a:r>
            <a:r>
              <a:rPr lang="en-US" sz="1700" dirty="0"/>
              <a:t> </a:t>
            </a:r>
            <a:br>
              <a:rPr lang="en-US" sz="1700" dirty="0"/>
            </a:br>
            <a:r>
              <a:rPr lang="en-US" sz="1700" i="1" dirty="0"/>
              <a:t>Invited Book Chapter</a:t>
            </a:r>
            <a:r>
              <a:rPr lang="en-US" sz="1700" dirty="0"/>
              <a:t>, to appear in 2018. </a:t>
            </a:r>
            <a:br>
              <a:rPr lang="en-US" sz="1700" dirty="0"/>
            </a:br>
            <a:r>
              <a:rPr lang="en-US" sz="1700" dirty="0"/>
              <a:t>[</a:t>
            </a:r>
            <a:r>
              <a:rPr lang="en-US" sz="1700" dirty="0">
                <a:hlinkClick r:id="rId3"/>
              </a:rPr>
              <a:t>Preliminary arxiv.org version</a:t>
            </a:r>
            <a:r>
              <a:rPr lang="en-US" sz="1700" dirty="0"/>
              <a:t>]</a:t>
            </a:r>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3AD2022-F9DE-D14F-A45A-D41DA60EB21E}"/>
              </a:ext>
            </a:extLst>
          </p:cNvPr>
          <p:cNvPicPr>
            <a:picLocks noChangeAspect="1"/>
          </p:cNvPicPr>
          <p:nvPr/>
        </p:nvPicPr>
        <p:blipFill>
          <a:blip r:embed="rId4"/>
          <a:stretch>
            <a:fillRect/>
          </a:stretch>
        </p:blipFill>
        <p:spPr>
          <a:xfrm>
            <a:off x="337560" y="980728"/>
            <a:ext cx="8589976" cy="3366925"/>
          </a:xfrm>
          <a:prstGeom prst="rect">
            <a:avLst/>
          </a:prstGeom>
        </p:spPr>
      </p:pic>
      <p:sp>
        <p:nvSpPr>
          <p:cNvPr id="5" name="TextBox 4">
            <a:extLst>
              <a:ext uri="{FF2B5EF4-FFF2-40B4-BE49-F238E27FC236}">
                <a16:creationId xmlns:a16="http://schemas.microsoft.com/office/drawing/2014/main" id="{FFA0A5EF-3A3C-1949-B5F9-3039EB9E1909}"/>
              </a:ext>
            </a:extLst>
          </p:cNvPr>
          <p:cNvSpPr txBox="1"/>
          <p:nvPr/>
        </p:nvSpPr>
        <p:spPr>
          <a:xfrm>
            <a:off x="2483768" y="6381328"/>
            <a:ext cx="474200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3"/>
              </a:rPr>
              <a:t>https://arxiv.org/pdf/1802.00320.pdf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7917731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340078142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Challenge </a:t>
            </a:r>
            <a:r>
              <a:rPr lang="en-US" dirty="0">
                <a:latin typeface="+mn-lt"/>
              </a:rPr>
              <a:t>1: Code Mapping</a:t>
            </a: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algn="ctr">
              <a:defRPr/>
            </a:pPr>
            <a:endParaRPr lang="en-US" kern="0">
              <a:solidFill>
                <a:prstClr val="white"/>
              </a:solidFill>
              <a:latin typeface="Gill Sans MT" panose="020B0502020104020203" pitchFamily="34" charset="0"/>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algn="ctr">
              <a:defRPr/>
            </a:pPr>
            <a:r>
              <a:rPr lang="en-US" sz="1400" b="1" kern="0" dirty="0">
                <a:solidFill>
                  <a:srgbClr val="0070C0"/>
                </a:solidFill>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r>
              <a:rPr lang="is-IS" sz="1200" b="1" dirty="0">
                <a:solidFill>
                  <a:prstClr val="black"/>
                </a:solidFill>
                <a:latin typeface="Gill Sans MT" panose="020B0502020104020203" pitchFamily="34" charset="0"/>
                <a:ea typeface="Times New Roman" charset="0"/>
                <a:cs typeface="Times New Roman" charset="0"/>
              </a:rPr>
              <a:t>….</a:t>
            </a:r>
            <a:endParaRPr lang="en-US" sz="1200" b="1" dirty="0">
              <a:solidFill>
                <a:prstClr val="black"/>
              </a:solidFill>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sp>
        <p:nvSpPr>
          <p:cNvPr id="46" name="Rectangle 45"/>
          <p:cNvSpPr/>
          <p:nvPr/>
        </p:nvSpPr>
        <p:spPr>
          <a:xfrm>
            <a:off x="6752190" y="4198561"/>
            <a:ext cx="1359853" cy="338554"/>
          </a:xfrm>
          <a:prstGeom prst="rect">
            <a:avLst/>
          </a:prstGeom>
        </p:spPr>
        <p:txBody>
          <a:bodyPr wrap="square">
            <a:spAutoFit/>
          </a:bodyPr>
          <a:lstStyle/>
          <a:p>
            <a:r>
              <a:rPr lang="en-US" sz="1600" b="1" dirty="0">
                <a:solidFill>
                  <a:prstClr val="black"/>
                </a:solidFill>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sp>
        <p:nvSpPr>
          <p:cNvPr id="60" name="Rectangle 59"/>
          <p:cNvSpPr/>
          <p:nvPr/>
        </p:nvSpPr>
        <p:spPr>
          <a:xfrm>
            <a:off x="4820948" y="1813082"/>
            <a:ext cx="530169" cy="646331"/>
          </a:xfrm>
          <a:prstGeom prst="rect">
            <a:avLst/>
          </a:prstGeom>
        </p:spPr>
        <p:txBody>
          <a:bodyPr wrap="square">
            <a:spAutoFit/>
          </a:bodyPr>
          <a:lstStyle/>
          <a:p>
            <a:r>
              <a:rPr lang="en-US" sz="3600" b="1" dirty="0">
                <a:solidFill>
                  <a:srgbClr val="C00000"/>
                </a:solidFill>
                <a:ea typeface="Times New Roman" charset="0"/>
                <a:cs typeface="Times New Roman" charset="0"/>
              </a:rPr>
              <a:t>?</a:t>
            </a:r>
          </a:p>
        </p:txBody>
      </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r>
              <a:rPr lang="en-US" sz="2000" b="1" dirty="0">
                <a:solidFill>
                  <a:prstClr val="black"/>
                </a:solidFill>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r>
              <a:rPr lang="en-US" sz="2000" b="1" dirty="0">
                <a:solidFill>
                  <a:prstClr val="black"/>
                </a:solidFill>
                <a:latin typeface="Gill Sans MT" panose="020B0502020104020203" pitchFamily="34" charset="0"/>
                <a:ea typeface="Times New Roman" charset="0"/>
                <a:cs typeface="Times New Roman" charset="0"/>
              </a:rPr>
              <a:t>3D-stacked memory</a:t>
            </a:r>
          </a:p>
          <a:p>
            <a:r>
              <a:rPr lang="en-US" sz="2000" b="1" dirty="0">
                <a:solidFill>
                  <a:prstClr val="black"/>
                </a:solidFill>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a:extLst>
              <a:ext uri="{28A0092B-C50C-407E-A947-70E740481C1C}">
                <a14:useLocalDpi xmlns:a14="http://schemas.microsoft.com/office/drawing/2010/main" val="0"/>
              </a:ext>
            </a:extLst>
          </a:blip>
          <a:srcRect r="24238" b="31908"/>
          <a:stretch/>
        </p:blipFill>
        <p:spPr bwMode="auto">
          <a:xfrm>
            <a:off x="5757822" y="1768993"/>
            <a:ext cx="3245771" cy="1653413"/>
          </a:xfrm>
          <a:prstGeom prst="rect">
            <a:avLst/>
          </a:prstGeom>
          <a:noFill/>
          <a:extLst>
            <a:ext uri="{909E8E84-426E-40dd-AFC4-6F175D3DCCD1}">
              <a14:hiddenFill xmlns="" xmlns:a14="http://schemas.microsoft.com/office/drawing/2010/main">
                <a:solidFill>
                  <a:srgbClr val="FFFFFF"/>
                </a:solidFill>
              </a14:hiddenFill>
            </a:ext>
          </a:extLst>
        </p:spPr>
      </p:pic>
      <p:cxnSp>
        <p:nvCxnSpPr>
          <p:cNvPr id="65" name="Straight Arrow Connector 64"/>
          <p:cNvCxnSpPr/>
          <p:nvPr/>
        </p:nvCxnSpPr>
        <p:spPr>
          <a:xfrm>
            <a:off x="7910782" y="3507815"/>
            <a:ext cx="34338" cy="1338505"/>
          </a:xfrm>
          <a:prstGeom prst="straightConnector1">
            <a:avLst/>
          </a:prstGeom>
          <a:ln w="76200">
            <a:solidFill>
              <a:srgbClr val="C0000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143"/>
          <p:cNvCxnSpPr>
            <a:endCxn id="50" idx="1"/>
          </p:cNvCxnSpPr>
          <p:nvPr/>
        </p:nvCxnSpPr>
        <p:spPr>
          <a:xfrm rot="5400000">
            <a:off x="3823168" y="2815999"/>
            <a:ext cx="2189702" cy="1483929"/>
          </a:xfrm>
          <a:prstGeom prst="bentConnector3">
            <a:avLst>
              <a:gd name="adj1" fmla="val -1039"/>
            </a:avLst>
          </a:prstGeom>
          <a:ln w="76200">
            <a:solidFill>
              <a:srgbClr val="C00000"/>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68" name="Content Placeholder 2"/>
          <p:cNvSpPr>
            <a:spLocks noGrp="1"/>
          </p:cNvSpPr>
          <p:nvPr>
            <p:ph idx="1"/>
          </p:nvPr>
        </p:nvSpPr>
        <p:spPr>
          <a:xfrm>
            <a:off x="610146" y="1123094"/>
            <a:ext cx="8300174" cy="909876"/>
          </a:xfrm>
        </p:spPr>
        <p:txBody>
          <a:bodyPr>
            <a:normAutofit/>
          </a:bodyPr>
          <a:lstStyle/>
          <a:p>
            <a:r>
              <a:rPr lang="en-US" b="1" dirty="0">
                <a:solidFill>
                  <a:srgbClr val="0070C0"/>
                </a:solidFill>
              </a:rPr>
              <a:t>Challenge </a:t>
            </a:r>
            <a:r>
              <a:rPr lang="en-US" b="1" dirty="0">
                <a:solidFill>
                  <a:srgbClr val="0070C0"/>
                </a:solidFill>
                <a:latin typeface="+mn-lt"/>
              </a:rPr>
              <a:t>1</a:t>
            </a:r>
            <a:r>
              <a:rPr lang="en-US" b="1" dirty="0">
                <a:solidFill>
                  <a:srgbClr val="0070C0"/>
                </a:solidFill>
              </a:rPr>
              <a:t>:</a:t>
            </a:r>
            <a:r>
              <a:rPr lang="en-US" dirty="0">
                <a:solidFill>
                  <a:srgbClr val="0070C0"/>
                </a:solidFill>
              </a:rPr>
              <a:t> Which operations should be executed in memory vs. in CPU?</a:t>
            </a:r>
          </a:p>
          <a:p>
            <a:pPr lvl="1"/>
            <a:endParaRPr lang="en-US" dirty="0">
              <a:solidFill>
                <a:srgbClr val="0070C0"/>
              </a:solidFill>
            </a:endParaRPr>
          </a:p>
        </p:txBody>
      </p:sp>
      <p:sp>
        <p:nvSpPr>
          <p:cNvPr id="69" name="Rectangle 68"/>
          <p:cNvSpPr/>
          <p:nvPr/>
        </p:nvSpPr>
        <p:spPr>
          <a:xfrm>
            <a:off x="7992481" y="3532975"/>
            <a:ext cx="530169" cy="646331"/>
          </a:xfrm>
          <a:prstGeom prst="rect">
            <a:avLst/>
          </a:prstGeom>
        </p:spPr>
        <p:txBody>
          <a:bodyPr wrap="square">
            <a:spAutoFit/>
          </a:bodyPr>
          <a:lstStyle/>
          <a:p>
            <a:r>
              <a:rPr lang="en-US" sz="3600" b="1" dirty="0">
                <a:solidFill>
                  <a:srgbClr val="C00000"/>
                </a:solidFill>
                <a:ea typeface="Times New Roman" charset="0"/>
                <a:cs typeface="Times New Roman" charset="0"/>
              </a:rPr>
              <a:t>?</a:t>
            </a:r>
          </a:p>
        </p:txBody>
      </p:sp>
      <p:sp>
        <p:nvSpPr>
          <p:cNvPr id="74" name="Rectangle 73"/>
          <p:cNvSpPr/>
          <p:nvPr/>
        </p:nvSpPr>
        <p:spPr>
          <a:xfrm>
            <a:off x="4380050" y="3345588"/>
            <a:ext cx="3385577" cy="338554"/>
          </a:xfrm>
          <a:prstGeom prst="rect">
            <a:avLst/>
          </a:prstGeom>
        </p:spPr>
        <p:txBody>
          <a:bodyPr wrap="square">
            <a:spAutoFit/>
          </a:bodyPr>
          <a:lstStyle/>
          <a:p>
            <a:r>
              <a:rPr lang="en-US" sz="1600" b="1" dirty="0">
                <a:solidFill>
                  <a:prstClr val="black"/>
                </a:solidFill>
                <a:latin typeface="Gill Sans MT" panose="020B0502020104020203" pitchFamily="34" charset="0"/>
                <a:ea typeface="Times New Roman" charset="0"/>
                <a:cs typeface="Times New Roman" charset="0"/>
              </a:rPr>
              <a:t>SM </a:t>
            </a:r>
            <a:r>
              <a:rPr lang="en-US" sz="1600" b="1">
                <a:solidFill>
                  <a:prstClr val="black"/>
                </a:solidFill>
                <a:latin typeface="Gill Sans MT" panose="020B0502020104020203" pitchFamily="34" charset="0"/>
                <a:ea typeface="Times New Roman" charset="0"/>
                <a:cs typeface="Times New Roman" charset="0"/>
              </a:rPr>
              <a:t>(Streaming Multiprocessor)</a:t>
            </a:r>
            <a:endParaRPr lang="en-US" sz="1600" b="1" dirty="0">
              <a:solidFill>
                <a:prstClr val="black"/>
              </a:solidFill>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174634018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Challenge 2: Data Mapping</a:t>
            </a: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algn="ctr">
              <a:defRPr/>
            </a:pPr>
            <a:endParaRPr lang="en-US" kern="0">
              <a:solidFill>
                <a:prstClr val="white"/>
              </a:solidFill>
              <a:latin typeface="Gill Sans MT" panose="020B0502020104020203" pitchFamily="34" charset="0"/>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algn="ctr">
              <a:defRPr/>
            </a:pPr>
            <a:r>
              <a:rPr lang="en-US" sz="1400" b="1" kern="0" dirty="0">
                <a:solidFill>
                  <a:srgbClr val="0070C0"/>
                </a:solidFill>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r>
              <a:rPr lang="is-IS" sz="1200" b="1" dirty="0">
                <a:solidFill>
                  <a:prstClr val="black"/>
                </a:solidFill>
                <a:latin typeface="Gill Sans MT" panose="020B0502020104020203" pitchFamily="34" charset="0"/>
                <a:ea typeface="Times New Roman" charset="0"/>
                <a:cs typeface="Times New Roman" charset="0"/>
              </a:rPr>
              <a:t>….</a:t>
            </a:r>
            <a:endParaRPr lang="en-US" sz="1200" b="1" dirty="0">
              <a:solidFill>
                <a:prstClr val="black"/>
              </a:solidFill>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sp>
        <p:nvSpPr>
          <p:cNvPr id="46" name="Rectangle 45"/>
          <p:cNvSpPr/>
          <p:nvPr/>
        </p:nvSpPr>
        <p:spPr>
          <a:xfrm>
            <a:off x="6752190" y="4198561"/>
            <a:ext cx="1359853" cy="338554"/>
          </a:xfrm>
          <a:prstGeom prst="rect">
            <a:avLst/>
          </a:prstGeom>
        </p:spPr>
        <p:txBody>
          <a:bodyPr wrap="square">
            <a:spAutoFit/>
          </a:bodyPr>
          <a:lstStyle/>
          <a:p>
            <a:r>
              <a:rPr lang="en-US" sz="1600" b="1" dirty="0">
                <a:solidFill>
                  <a:prstClr val="black"/>
                </a:solidFill>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r>
              <a:rPr lang="en-US" sz="2000" b="1" dirty="0">
                <a:solidFill>
                  <a:prstClr val="black"/>
                </a:solidFill>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r>
              <a:rPr lang="en-US" sz="2000" b="1" dirty="0">
                <a:solidFill>
                  <a:prstClr val="black"/>
                </a:solidFill>
                <a:latin typeface="Gill Sans MT" panose="020B0502020104020203" pitchFamily="34" charset="0"/>
                <a:ea typeface="Times New Roman" charset="0"/>
                <a:cs typeface="Times New Roman" charset="0"/>
              </a:rPr>
              <a:t>3D-stacked memory</a:t>
            </a:r>
          </a:p>
          <a:p>
            <a:r>
              <a:rPr lang="en-US" sz="2000" b="1" dirty="0">
                <a:solidFill>
                  <a:prstClr val="black"/>
                </a:solidFill>
                <a:latin typeface="Gill Sans MT" panose="020B0502020104020203" pitchFamily="34" charset="0"/>
                <a:ea typeface="Times New Roman" charset="0"/>
                <a:cs typeface="Times New Roman" charset="0"/>
              </a:rPr>
              <a:t>(memory stack)</a:t>
            </a:r>
          </a:p>
        </p:txBody>
      </p:sp>
      <p:sp>
        <p:nvSpPr>
          <p:cNvPr id="69" name="Content Placeholder 2"/>
          <p:cNvSpPr txBox="1">
            <a:spLocks/>
          </p:cNvSpPr>
          <p:nvPr/>
        </p:nvSpPr>
        <p:spPr>
          <a:xfrm>
            <a:off x="700063" y="1386295"/>
            <a:ext cx="7799174" cy="107998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rgbClr val="0070C0"/>
                </a:solidFill>
              </a:rPr>
              <a:t>Challenge 2:</a:t>
            </a:r>
            <a:r>
              <a:rPr lang="en-US" dirty="0">
                <a:solidFill>
                  <a:srgbClr val="0070C0"/>
                </a:solidFill>
              </a:rPr>
              <a:t> How should data be mapped to different 3D memory stacks? </a:t>
            </a:r>
          </a:p>
          <a:p>
            <a:endParaRPr lang="en-US" dirty="0">
              <a:solidFill>
                <a:srgbClr val="0070C0"/>
              </a:solidFill>
            </a:endParaRPr>
          </a:p>
        </p:txBody>
      </p:sp>
      <p:sp>
        <p:nvSpPr>
          <p:cNvPr id="67" name="Oval 66"/>
          <p:cNvSpPr/>
          <p:nvPr/>
        </p:nvSpPr>
        <p:spPr>
          <a:xfrm>
            <a:off x="1390900" y="3668380"/>
            <a:ext cx="1953938" cy="1169679"/>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0" name="Oval 69"/>
          <p:cNvSpPr/>
          <p:nvPr/>
        </p:nvSpPr>
        <p:spPr>
          <a:xfrm>
            <a:off x="1054333" y="4885098"/>
            <a:ext cx="1774621" cy="1163905"/>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1" name="Oval 70"/>
          <p:cNvSpPr/>
          <p:nvPr/>
        </p:nvSpPr>
        <p:spPr>
          <a:xfrm>
            <a:off x="4476313" y="4842578"/>
            <a:ext cx="1889711" cy="1191383"/>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2" name="Oval 71"/>
          <p:cNvSpPr/>
          <p:nvPr/>
        </p:nvSpPr>
        <p:spPr>
          <a:xfrm>
            <a:off x="4974267" y="3668380"/>
            <a:ext cx="1870825" cy="1084829"/>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4" name="Rectangle 73"/>
          <p:cNvSpPr/>
          <p:nvPr/>
        </p:nvSpPr>
        <p:spPr>
          <a:xfrm>
            <a:off x="4380050" y="3345588"/>
            <a:ext cx="3385577" cy="338554"/>
          </a:xfrm>
          <a:prstGeom prst="rect">
            <a:avLst/>
          </a:prstGeom>
        </p:spPr>
        <p:txBody>
          <a:bodyPr wrap="square">
            <a:spAutoFit/>
          </a:bodyPr>
          <a:lstStyle/>
          <a:p>
            <a:r>
              <a:rPr lang="en-US" sz="1600" b="1" dirty="0">
                <a:solidFill>
                  <a:prstClr val="black"/>
                </a:solidFill>
                <a:latin typeface="Gill Sans MT" panose="020B0502020104020203" pitchFamily="34" charset="0"/>
                <a:ea typeface="Times New Roman" charset="0"/>
                <a:cs typeface="Times New Roman" charset="0"/>
              </a:rPr>
              <a:t>SM </a:t>
            </a:r>
            <a:r>
              <a:rPr lang="en-US" sz="1600" b="1">
                <a:solidFill>
                  <a:prstClr val="black"/>
                </a:solidFill>
                <a:latin typeface="Gill Sans MT" panose="020B0502020104020203" pitchFamily="34" charset="0"/>
                <a:ea typeface="Times New Roman" charset="0"/>
                <a:cs typeface="Times New Roman" charset="0"/>
              </a:rPr>
              <a:t>(Streaming Multiprocessor)</a:t>
            </a:r>
            <a:endParaRPr lang="en-US" sz="1600" b="1" dirty="0">
              <a:solidFill>
                <a:prstClr val="black"/>
              </a:solidFill>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108055297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Do the Code and Data Mapping?</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hlinkClick r:id="rId2"/>
              </a:rPr>
              <a:t>"Transparent Offloading and Mapping (TOM): Enabling Programmer-Transparent Near-Data Processing in GPU Systems"</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182</a:t>
            </a:fld>
            <a:endParaRPr lang="en-US" altLang="en-US">
              <a:solidFill>
                <a:srgbClr val="000000"/>
              </a:solidFill>
            </a:endParaRPr>
          </a:p>
        </p:txBody>
      </p:sp>
      <p:pic>
        <p:nvPicPr>
          <p:cNvPr id="6" name="Picture 5"/>
          <p:cNvPicPr>
            <a:picLocks noChangeAspect="1"/>
          </p:cNvPicPr>
          <p:nvPr/>
        </p:nvPicPr>
        <p:blipFill>
          <a:blip r:embed="rId8"/>
          <a:stretch>
            <a:fillRect/>
          </a:stretch>
        </p:blipFill>
        <p:spPr>
          <a:xfrm>
            <a:off x="0" y="4883385"/>
            <a:ext cx="9144000" cy="1857983"/>
          </a:xfrm>
          <a:prstGeom prst="rect">
            <a:avLst/>
          </a:prstGeom>
        </p:spPr>
      </p:pic>
    </p:spTree>
    <p:extLst>
      <p:ext uri="{BB962C8B-B14F-4D97-AF65-F5344CB8AC3E}">
        <p14:creationId xmlns:p14="http://schemas.microsoft.com/office/powerpoint/2010/main" val="7436485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How to Schedule Code?</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a:t>
            </a:r>
            <a:r>
              <a:rPr lang="en-US" sz="2000" u="sng" dirty="0"/>
              <a:t>Onur Mutlu</a:t>
            </a:r>
            <a:r>
              <a:rPr lang="en-US" sz="2000" dirty="0"/>
              <a:t>, and Chita R. Das,</a:t>
            </a:r>
            <a:br>
              <a:rPr lang="en-US" sz="2000" dirty="0"/>
            </a:br>
            <a:r>
              <a:rPr lang="en-US" sz="2000" b="1" dirty="0">
                <a:hlinkClick r:id="rId2"/>
              </a:rPr>
              <a:t>"Scheduling Techniques for GPU Architectures with Processing-In-Memory Capabilities"</a:t>
            </a:r>
            <a:br>
              <a:rPr lang="en-US" sz="2000" dirty="0"/>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183</a:t>
            </a:fld>
            <a:endParaRPr lang="en-US" altLang="en-US">
              <a:solidFill>
                <a:srgbClr val="000000"/>
              </a:solidFill>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14657280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878" y="167703"/>
            <a:ext cx="9036496" cy="1066800"/>
          </a:xfrm>
        </p:spPr>
        <p:txBody>
          <a:bodyPr/>
          <a:lstStyle/>
          <a:p>
            <a:r>
              <a:rPr lang="en-US" sz="3550" dirty="0">
                <a:solidFill>
                  <a:srgbClr val="006633"/>
                </a:solidFill>
              </a:rPr>
              <a:t>Challenge: Coherence for Hybrid CPU-PIM Apps</a:t>
            </a:r>
            <a:endParaRPr lang="en-US" sz="3550"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184</a:t>
            </a:fld>
            <a:endParaRPr lang="en-US" altLang="en-US">
              <a:solidFill>
                <a:srgbClr val="000000"/>
              </a:solidFill>
            </a:endParaRPr>
          </a:p>
        </p:txBody>
      </p:sp>
      <p:pic>
        <p:nvPicPr>
          <p:cNvPr id="5" name="Picture 4"/>
          <p:cNvPicPr>
            <a:picLocks noChangeAspect="1"/>
          </p:cNvPicPr>
          <p:nvPr/>
        </p:nvPicPr>
        <p:blipFill>
          <a:blip r:embed="rId2"/>
          <a:stretch>
            <a:fillRect/>
          </a:stretch>
        </p:blipFill>
        <p:spPr>
          <a:xfrm>
            <a:off x="0" y="1844825"/>
            <a:ext cx="9144000" cy="3638067"/>
          </a:xfrm>
          <a:prstGeom prst="rect">
            <a:avLst/>
          </a:prstGeom>
        </p:spPr>
      </p:pic>
      <p:sp>
        <p:nvSpPr>
          <p:cNvPr id="6" name="Rectangle 38"/>
          <p:cNvSpPr>
            <a:spLocks noChangeArrowheads="1"/>
          </p:cNvSpPr>
          <p:nvPr/>
        </p:nvSpPr>
        <p:spPr bwMode="auto">
          <a:xfrm>
            <a:off x="7828192" y="2924944"/>
            <a:ext cx="690736" cy="1080120"/>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eaLnBrk="0" hangingPunct="0">
              <a:defRPr/>
            </a:pPr>
            <a:endParaRPr lang="en-US" kern="0">
              <a:solidFill>
                <a:srgbClr val="333399"/>
              </a:solidFill>
            </a:endParaRPr>
          </a:p>
        </p:txBody>
      </p:sp>
      <p:sp>
        <p:nvSpPr>
          <p:cNvPr id="7" name="Text Box 22"/>
          <p:cNvSpPr txBox="1">
            <a:spLocks noChangeArrowheads="1"/>
          </p:cNvSpPr>
          <p:nvPr/>
        </p:nvSpPr>
        <p:spPr bwMode="auto">
          <a:xfrm>
            <a:off x="7870500" y="1484784"/>
            <a:ext cx="1142861"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600" kern="0" dirty="0">
                <a:solidFill>
                  <a:srgbClr val="0000FF"/>
                </a:solidFill>
              </a:rPr>
              <a:t>Traditional</a:t>
            </a:r>
          </a:p>
          <a:p>
            <a:pPr>
              <a:defRPr/>
            </a:pPr>
            <a:r>
              <a:rPr lang="en-US" sz="1600" kern="0" dirty="0">
                <a:solidFill>
                  <a:srgbClr val="0000FF"/>
                </a:solidFill>
              </a:rPr>
              <a:t>coherence</a:t>
            </a:r>
          </a:p>
        </p:txBody>
      </p:sp>
      <p:sp>
        <p:nvSpPr>
          <p:cNvPr id="8" name="Line 23"/>
          <p:cNvSpPr>
            <a:spLocks noChangeShapeType="1"/>
          </p:cNvSpPr>
          <p:nvPr/>
        </p:nvSpPr>
        <p:spPr bwMode="auto">
          <a:xfrm flipH="1">
            <a:off x="8388424" y="2060848"/>
            <a:ext cx="249560" cy="129614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a:defRPr/>
            </a:pPr>
            <a:endParaRPr lang="en-US" kern="0">
              <a:solidFill>
                <a:sysClr val="windowText" lastClr="000000"/>
              </a:solidFill>
            </a:endParaRPr>
          </a:p>
        </p:txBody>
      </p:sp>
      <p:sp>
        <p:nvSpPr>
          <p:cNvPr id="9" name="Rectangle 38"/>
          <p:cNvSpPr>
            <a:spLocks noChangeArrowheads="1"/>
          </p:cNvSpPr>
          <p:nvPr/>
        </p:nvSpPr>
        <p:spPr bwMode="auto">
          <a:xfrm>
            <a:off x="7812360" y="4338084"/>
            <a:ext cx="1224136" cy="360040"/>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eaLnBrk="0" hangingPunct="0">
              <a:defRPr/>
            </a:pPr>
            <a:endParaRPr lang="en-US" kern="0">
              <a:solidFill>
                <a:srgbClr val="333399"/>
              </a:solidFill>
            </a:endParaRPr>
          </a:p>
        </p:txBody>
      </p:sp>
      <p:sp>
        <p:nvSpPr>
          <p:cNvPr id="10" name="Line 23"/>
          <p:cNvSpPr>
            <a:spLocks noChangeShapeType="1"/>
          </p:cNvSpPr>
          <p:nvPr/>
        </p:nvSpPr>
        <p:spPr bwMode="auto">
          <a:xfrm flipV="1">
            <a:off x="8316416" y="4653136"/>
            <a:ext cx="110480" cy="288032"/>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a:defRPr/>
            </a:pPr>
            <a:endParaRPr lang="en-US" kern="0">
              <a:solidFill>
                <a:sysClr val="windowText" lastClr="000000"/>
              </a:solidFill>
            </a:endParaRPr>
          </a:p>
        </p:txBody>
      </p:sp>
      <p:sp>
        <p:nvSpPr>
          <p:cNvPr id="11" name="Text Box 22"/>
          <p:cNvSpPr txBox="1">
            <a:spLocks noChangeArrowheads="1"/>
          </p:cNvSpPr>
          <p:nvPr/>
        </p:nvSpPr>
        <p:spPr bwMode="auto">
          <a:xfrm>
            <a:off x="7718627" y="4869160"/>
            <a:ext cx="1462159"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600" kern="0" dirty="0">
                <a:solidFill>
                  <a:srgbClr val="0000FF"/>
                </a:solidFill>
              </a:rPr>
              <a:t>No coherence</a:t>
            </a:r>
          </a:p>
          <a:p>
            <a:pPr>
              <a:defRPr/>
            </a:pPr>
            <a:r>
              <a:rPr lang="en-US" sz="1600" kern="0" dirty="0">
                <a:solidFill>
                  <a:srgbClr val="0000FF"/>
                </a:solidFill>
              </a:rPr>
              <a:t>overhead</a:t>
            </a:r>
          </a:p>
        </p:txBody>
      </p:sp>
    </p:spTree>
    <p:extLst>
      <p:ext uri="{BB962C8B-B14F-4D97-AF65-F5344CB8AC3E}">
        <p14:creationId xmlns:p14="http://schemas.microsoft.com/office/powerpoint/2010/main" val="1863674296"/>
      </p:ext>
    </p:extLst>
  </p:cSld>
  <p:clrMapOvr>
    <a:masterClrMapping/>
  </p:clrMapOvr>
  <p:transition/>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How to Maintain Coherence?</a:t>
            </a:r>
          </a:p>
        </p:txBody>
      </p:sp>
      <p:sp>
        <p:nvSpPr>
          <p:cNvPr id="3" name="Content Placeholder 2"/>
          <p:cNvSpPr>
            <a:spLocks noGrp="1"/>
          </p:cNvSpPr>
          <p:nvPr>
            <p:ph idx="1"/>
          </p:nvPr>
        </p:nvSpPr>
        <p:spPr/>
        <p:txBody>
          <a:bodyPr/>
          <a:lstStyle/>
          <a:p>
            <a:r>
              <a:rPr lang="en-US" dirty="0" err="1"/>
              <a:t>Amirali</a:t>
            </a:r>
            <a:r>
              <a:rPr lang="en-US" dirty="0"/>
              <a:t> Boroumand, </a:t>
            </a:r>
            <a:r>
              <a:rPr lang="en-US" dirty="0" err="1"/>
              <a:t>Saugata</a:t>
            </a:r>
            <a:r>
              <a:rPr lang="en-US" dirty="0"/>
              <a:t> </a:t>
            </a:r>
            <a:r>
              <a:rPr lang="en-US" dirty="0" err="1"/>
              <a:t>Ghose</a:t>
            </a:r>
            <a:r>
              <a:rPr lang="en-US" dirty="0"/>
              <a:t>, </a:t>
            </a:r>
            <a:r>
              <a:rPr lang="en-US" dirty="0" err="1"/>
              <a:t>Minesh</a:t>
            </a:r>
            <a:r>
              <a:rPr lang="en-US" dirty="0"/>
              <a:t> Patel, </a:t>
            </a:r>
            <a:r>
              <a:rPr lang="en-US" dirty="0" err="1"/>
              <a:t>Hasan</a:t>
            </a:r>
            <a:r>
              <a:rPr lang="en-US" dirty="0"/>
              <a:t> Hassan, Brandon Lucia, Kevin Hsieh, Krishna T. </a:t>
            </a:r>
            <a:r>
              <a:rPr lang="en-US" dirty="0" err="1"/>
              <a:t>Malladi</a:t>
            </a:r>
            <a:r>
              <a:rPr lang="en-US" dirty="0"/>
              <a:t>, </a:t>
            </a:r>
            <a:r>
              <a:rPr lang="en-US" dirty="0" err="1"/>
              <a:t>Hongzhong</a:t>
            </a:r>
            <a:r>
              <a:rPr lang="en-US" dirty="0"/>
              <a:t> </a:t>
            </a:r>
            <a:r>
              <a:rPr lang="en-US" dirty="0" err="1"/>
              <a:t>Zheng</a:t>
            </a:r>
            <a:r>
              <a:rPr lang="en-US" dirty="0"/>
              <a:t>, and Onur Mutlu,</a:t>
            </a:r>
            <a:br>
              <a:rPr lang="en-US" dirty="0"/>
            </a:br>
            <a:r>
              <a:rPr lang="en-US" b="1" dirty="0">
                <a:hlinkClick r:id="rId2"/>
              </a:rPr>
              <a:t>"LazyPIM: An Efficient Cache Coherence Mechanism for Processing-in-Memory"</a:t>
            </a:r>
            <a:br>
              <a:rPr lang="en-US" dirty="0"/>
            </a:br>
            <a:r>
              <a:rPr lang="en-US" i="1" dirty="0">
                <a:hlinkClick r:id="rId3"/>
              </a:rPr>
              <a:t>IEEE Computer Architecture Letters</a:t>
            </a:r>
            <a:r>
              <a:rPr lang="en-US" i="1" dirty="0"/>
              <a:t> (</a:t>
            </a:r>
            <a:r>
              <a:rPr lang="en-US" b="1" i="1" dirty="0"/>
              <a:t>CAL</a:t>
            </a:r>
            <a:r>
              <a:rPr lang="en-US" i="1" dirty="0"/>
              <a:t>)</a:t>
            </a:r>
            <a:r>
              <a:rPr lang="en-US" dirty="0"/>
              <a:t>, June 2016.</a:t>
            </a:r>
          </a:p>
          <a:p>
            <a:endParaRPr lang="en-US" dirty="0"/>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185</a:t>
            </a:fld>
            <a:endParaRPr lang="en-US" altLang="en-US">
              <a:solidFill>
                <a:srgbClr val="000000"/>
              </a:solidFill>
            </a:endParaRPr>
          </a:p>
        </p:txBody>
      </p:sp>
      <p:pic>
        <p:nvPicPr>
          <p:cNvPr id="5" name="Picture 4"/>
          <p:cNvPicPr>
            <a:picLocks noChangeAspect="1"/>
          </p:cNvPicPr>
          <p:nvPr/>
        </p:nvPicPr>
        <p:blipFill>
          <a:blip r:embed="rId4"/>
          <a:stretch>
            <a:fillRect/>
          </a:stretch>
        </p:blipFill>
        <p:spPr>
          <a:xfrm>
            <a:off x="0" y="4581128"/>
            <a:ext cx="9144000" cy="1080655"/>
          </a:xfrm>
          <a:prstGeom prst="rect">
            <a:avLst/>
          </a:prstGeom>
        </p:spPr>
      </p:pic>
    </p:spTree>
    <p:extLst>
      <p:ext uri="{BB962C8B-B14F-4D97-AF65-F5344CB8AC3E}">
        <p14:creationId xmlns:p14="http://schemas.microsoft.com/office/powerpoint/2010/main" val="16186758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How to Support Virtual Memory?</a:t>
            </a:r>
            <a:endParaRPr lang="en-US" dirty="0"/>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hlinkClick r:id="rId2"/>
              </a:rPr>
              <a:t>"Accelerating Pointer Chasing in 3D-Stacked Memory: Challenges, Mechanisms, Evaluation"</a:t>
            </a:r>
            <a:br>
              <a:rPr lang="en-US" sz="2000" dirty="0"/>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a:defRPr/>
            </a:pPr>
            <a:fld id="{7292004D-7284-C244-B275-AB956C66515A}" type="slidenum">
              <a:rPr lang="en-US" smtClean="0">
                <a:solidFill>
                  <a:srgbClr val="000000"/>
                </a:solidFill>
              </a:rPr>
              <a:pPr>
                <a:defRPr/>
              </a:pPr>
              <a:t>186</a:t>
            </a:fld>
            <a:endParaRPr lang="en-US">
              <a:solidFill>
                <a:srgbClr val="000000"/>
              </a:solidFill>
            </a:endParaRPr>
          </a:p>
        </p:txBody>
      </p:sp>
      <p:pic>
        <p:nvPicPr>
          <p:cNvPr id="5" name="Picture 4"/>
          <p:cNvPicPr>
            <a:picLocks noChangeAspect="1"/>
          </p:cNvPicPr>
          <p:nvPr/>
        </p:nvPicPr>
        <p:blipFill>
          <a:blip r:embed="rId4"/>
          <a:stretch>
            <a:fillRect/>
          </a:stretch>
        </p:blipFill>
        <p:spPr>
          <a:xfrm>
            <a:off x="0" y="3861048"/>
            <a:ext cx="9144000" cy="2260728"/>
          </a:xfrm>
          <a:prstGeom prst="rect">
            <a:avLst/>
          </a:prstGeom>
        </p:spPr>
      </p:pic>
    </p:spTree>
    <p:extLst>
      <p:ext uri="{BB962C8B-B14F-4D97-AF65-F5344CB8AC3E}">
        <p14:creationId xmlns:p14="http://schemas.microsoft.com/office/powerpoint/2010/main" val="110512637"/>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How to Design Data Structures for PIM?</a:t>
            </a:r>
          </a:p>
        </p:txBody>
      </p:sp>
      <p:sp>
        <p:nvSpPr>
          <p:cNvPr id="3" name="Content Placeholder 2"/>
          <p:cNvSpPr>
            <a:spLocks noGrp="1"/>
          </p:cNvSpPr>
          <p:nvPr>
            <p:ph idx="1"/>
          </p:nvPr>
        </p:nvSpPr>
        <p:spPr>
          <a:xfrm>
            <a:off x="228600" y="1144488"/>
            <a:ext cx="8735888" cy="4876800"/>
          </a:xfrm>
        </p:spPr>
        <p:txBody>
          <a:bodyPr/>
          <a:lstStyle/>
          <a:p>
            <a:r>
              <a:rPr lang="en-US" sz="2100" dirty="0" err="1"/>
              <a:t>Zhiyu</a:t>
            </a:r>
            <a:r>
              <a:rPr lang="en-US" sz="2100" dirty="0"/>
              <a:t> Liu, Irina </a:t>
            </a:r>
            <a:r>
              <a:rPr lang="en-US" sz="2100" dirty="0" err="1"/>
              <a:t>Calciu</a:t>
            </a:r>
            <a:r>
              <a:rPr lang="en-US" sz="2100" dirty="0"/>
              <a:t>, Maurice </a:t>
            </a:r>
            <a:r>
              <a:rPr lang="en-US" sz="2100" dirty="0" err="1"/>
              <a:t>Herlihy</a:t>
            </a:r>
            <a:r>
              <a:rPr lang="en-US" sz="2100" dirty="0"/>
              <a:t>, and Onur Mutlu,</a:t>
            </a:r>
            <a:br>
              <a:rPr lang="en-US" sz="2100" dirty="0"/>
            </a:br>
            <a:r>
              <a:rPr lang="en-US" sz="2100" b="1" dirty="0">
                <a:hlinkClick r:id="rId2"/>
              </a:rPr>
              <a:t>"Concurrent Data Structures for Near-Memory Computing"</a:t>
            </a:r>
            <a:br>
              <a:rPr lang="en-US" sz="2100" dirty="0"/>
            </a:br>
            <a:r>
              <a:rPr lang="en-US" sz="2100" i="1" dirty="0"/>
              <a:t>Proceedings of the </a:t>
            </a:r>
            <a:r>
              <a:rPr lang="en-US" sz="2100" i="1" dirty="0">
                <a:hlinkClick r:id="rId3"/>
              </a:rPr>
              <a:t>29th ACM Symposium on Parallelism in Algorithms and Architectures</a:t>
            </a:r>
            <a:r>
              <a:rPr lang="en-US" sz="2100" i="1" dirty="0"/>
              <a:t> (</a:t>
            </a:r>
            <a:r>
              <a:rPr lang="en-US" sz="2100" b="1" i="1" dirty="0"/>
              <a:t>SPAA</a:t>
            </a:r>
            <a:r>
              <a:rPr lang="en-US" sz="2100" i="1" dirty="0"/>
              <a:t>)</a:t>
            </a:r>
            <a:r>
              <a:rPr lang="en-US" sz="2100" dirty="0"/>
              <a:t>, Washington, DC, USA, July 2017. </a:t>
            </a:r>
            <a:br>
              <a:rPr lang="en-US" sz="2100" dirty="0"/>
            </a:br>
            <a:r>
              <a:rPr lang="en-US" sz="2100" dirty="0"/>
              <a:t>[</a:t>
            </a:r>
            <a:r>
              <a:rPr lang="en-US" sz="2100" dirty="0">
                <a:hlinkClick r:id="rId4"/>
              </a:rPr>
              <a:t>Slides (pptx)</a:t>
            </a:r>
            <a:r>
              <a:rPr lang="en-US" sz="2100" dirty="0"/>
              <a:t> </a:t>
            </a:r>
            <a:r>
              <a:rPr lang="en-US" sz="2100" dirty="0">
                <a:hlinkClick r:id="rId5"/>
              </a:rPr>
              <a:t>(pdf)</a:t>
            </a:r>
            <a:r>
              <a:rPr lang="en-US" sz="2100" dirty="0"/>
              <a:t>] </a:t>
            </a:r>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187</a:t>
            </a:fld>
            <a:endParaRPr lang="en-US" altLang="en-US">
              <a:solidFill>
                <a:srgbClr val="000000"/>
              </a:solidFill>
            </a:endParaRPr>
          </a:p>
        </p:txBody>
      </p:sp>
      <p:pic>
        <p:nvPicPr>
          <p:cNvPr id="6" name="Picture 5"/>
          <p:cNvPicPr>
            <a:picLocks noChangeAspect="1"/>
          </p:cNvPicPr>
          <p:nvPr/>
        </p:nvPicPr>
        <p:blipFill>
          <a:blip r:embed="rId6"/>
          <a:stretch>
            <a:fillRect/>
          </a:stretch>
        </p:blipFill>
        <p:spPr>
          <a:xfrm>
            <a:off x="0" y="3429000"/>
            <a:ext cx="9144000" cy="2854424"/>
          </a:xfrm>
          <a:prstGeom prst="rect">
            <a:avLst/>
          </a:prstGeom>
        </p:spPr>
      </p:pic>
    </p:spTree>
    <p:extLst>
      <p:ext uri="{BB962C8B-B14F-4D97-AF65-F5344CB8AC3E}">
        <p14:creationId xmlns:p14="http://schemas.microsoft.com/office/powerpoint/2010/main" val="4203258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Simulation Infrastructures for PIM</a:t>
            </a:r>
          </a:p>
        </p:txBody>
      </p:sp>
      <p:sp>
        <p:nvSpPr>
          <p:cNvPr id="3" name="Content Placeholder 2"/>
          <p:cNvSpPr>
            <a:spLocks noGrp="1"/>
          </p:cNvSpPr>
          <p:nvPr>
            <p:ph idx="1"/>
          </p:nvPr>
        </p:nvSpPr>
        <p:spPr>
          <a:xfrm>
            <a:off x="228600" y="1216496"/>
            <a:ext cx="8610600" cy="4876800"/>
          </a:xfrm>
        </p:spPr>
        <p:txBody>
          <a:bodyPr/>
          <a:lstStyle/>
          <a:p>
            <a:r>
              <a:rPr lang="en-US" dirty="0">
                <a:solidFill>
                  <a:srgbClr val="0000FF"/>
                </a:solidFill>
              </a:rPr>
              <a:t>Ramulator</a:t>
            </a:r>
            <a:r>
              <a:rPr lang="en-US" dirty="0"/>
              <a:t> extended for PIM</a:t>
            </a:r>
          </a:p>
          <a:p>
            <a:pPr lvl="1"/>
            <a:r>
              <a:rPr lang="en-US" dirty="0"/>
              <a:t>Flexible and extensible DRAM simulator</a:t>
            </a:r>
          </a:p>
          <a:p>
            <a:pPr lvl="1"/>
            <a:r>
              <a:rPr lang="en-US" dirty="0"/>
              <a:t>Can model many different memory standards and proposals</a:t>
            </a:r>
          </a:p>
          <a:p>
            <a:pPr lvl="1"/>
            <a:r>
              <a:rPr lang="en-US" dirty="0"/>
              <a:t>Kim+, “</a:t>
            </a:r>
            <a:r>
              <a:rPr lang="en-US" b="1" dirty="0"/>
              <a:t>Ramulator: A Flexible and Extensible DRAM Simulator</a:t>
            </a:r>
            <a:r>
              <a:rPr lang="en-US" dirty="0"/>
              <a:t>”, IEEE CAL 2015.</a:t>
            </a:r>
          </a:p>
          <a:p>
            <a:pPr lvl="1"/>
            <a:r>
              <a:rPr lang="en-US" dirty="0">
                <a:hlinkClick r:id="rId2"/>
              </a:rPr>
              <a:t>https://github.com/CMU-SAFARI/ramulator</a:t>
            </a:r>
            <a:r>
              <a:rPr lang="en-US" dirty="0"/>
              <a:t> </a:t>
            </a:r>
          </a:p>
          <a:p>
            <a:pPr lvl="1"/>
            <a:endParaRPr lang="en-US" dirty="0"/>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188</a:t>
            </a:fld>
            <a:endParaRPr lang="en-US" altLang="en-US"/>
          </a:p>
        </p:txBody>
      </p:sp>
      <p:pic>
        <p:nvPicPr>
          <p:cNvPr id="6" name="Picture 5"/>
          <p:cNvPicPr>
            <a:picLocks noChangeAspect="1"/>
          </p:cNvPicPr>
          <p:nvPr/>
        </p:nvPicPr>
        <p:blipFill>
          <a:blip r:embed="rId3"/>
          <a:stretch>
            <a:fillRect/>
          </a:stretch>
        </p:blipFill>
        <p:spPr>
          <a:xfrm>
            <a:off x="0" y="4365104"/>
            <a:ext cx="9144000" cy="1190231"/>
          </a:xfrm>
          <a:prstGeom prst="rect">
            <a:avLst/>
          </a:prstGeom>
        </p:spPr>
      </p:pic>
    </p:spTree>
    <p:extLst>
      <p:ext uri="{BB962C8B-B14F-4D97-AF65-F5344CB8AC3E}">
        <p14:creationId xmlns:p14="http://schemas.microsoft.com/office/powerpoint/2010/main" val="2097549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FPGA-based Test-bed for PIM?</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hlinkClick r:id="rId2"/>
              </a:rPr>
              <a:t>SoftMC: A Flexible and Practical Open-Source Infrastructure for Enabling Experimental DRAM Studies</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189</a:t>
            </a:fld>
            <a:endParaRPr lang="en-US" altLang="en-US">
              <a:solidFill>
                <a:srgbClr val="000000"/>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48" y="1232759"/>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48"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760837275"/>
      </p:ext>
    </p:extLst>
  </p:cSld>
  <p:clrMapOvr>
    <a:masterClrMapping/>
  </p:clrMapOvr>
  <p:transition/>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839BB-43D8-424C-8CAF-5A2A72DCF48E}"/>
              </a:ext>
            </a:extLst>
          </p:cNvPr>
          <p:cNvSpPr>
            <a:spLocks noGrp="1"/>
          </p:cNvSpPr>
          <p:nvPr>
            <p:ph type="title"/>
          </p:nvPr>
        </p:nvSpPr>
        <p:spPr>
          <a:xfrm>
            <a:off x="36512" y="152400"/>
            <a:ext cx="9107488" cy="1066800"/>
          </a:xfrm>
        </p:spPr>
        <p:txBody>
          <a:bodyPr/>
          <a:lstStyle/>
          <a:p>
            <a:r>
              <a:rPr lang="en-US" dirty="0"/>
              <a:t>Simulation Infrastructures for PIM (in SSDs) </a:t>
            </a:r>
          </a:p>
        </p:txBody>
      </p:sp>
      <p:sp>
        <p:nvSpPr>
          <p:cNvPr id="3" name="Content Placeholder 2">
            <a:extLst>
              <a:ext uri="{FF2B5EF4-FFF2-40B4-BE49-F238E27FC236}">
                <a16:creationId xmlns:a16="http://schemas.microsoft.com/office/drawing/2014/main" id="{5C712F74-6B28-D841-B533-58900DCB16AC}"/>
              </a:ext>
            </a:extLst>
          </p:cNvPr>
          <p:cNvSpPr>
            <a:spLocks noGrp="1"/>
          </p:cNvSpPr>
          <p:nvPr>
            <p:ph idx="1"/>
          </p:nvPr>
        </p:nvSpPr>
        <p:spPr>
          <a:xfrm>
            <a:off x="228600" y="1052736"/>
            <a:ext cx="8735888" cy="5195664"/>
          </a:xfrm>
        </p:spPr>
        <p:txBody>
          <a:bodyPr/>
          <a:lstStyle/>
          <a:p>
            <a:r>
              <a:rPr lang="en-US" sz="2200" dirty="0" err="1"/>
              <a:t>Arash</a:t>
            </a:r>
            <a:r>
              <a:rPr lang="en-US" sz="2200" dirty="0"/>
              <a:t> </a:t>
            </a:r>
            <a:r>
              <a:rPr lang="en-US" sz="2200" dirty="0" err="1"/>
              <a:t>Tavakkol</a:t>
            </a:r>
            <a:r>
              <a:rPr lang="en-US" sz="2200" dirty="0"/>
              <a:t>, Juan Gomez-Luna, Mohammad </a:t>
            </a:r>
            <a:r>
              <a:rPr lang="en-US" sz="2200" dirty="0" err="1"/>
              <a:t>Sadrosadati</a:t>
            </a:r>
            <a:r>
              <a:rPr lang="en-US" sz="2200" dirty="0"/>
              <a:t>, Saugata Ghose, and </a:t>
            </a:r>
            <a:r>
              <a:rPr lang="en-US" sz="2200" u="sng" dirty="0"/>
              <a:t>Onur Mutlu</a:t>
            </a:r>
            <a:r>
              <a:rPr lang="en-US" sz="2200" dirty="0"/>
              <a:t>,</a:t>
            </a:r>
            <a:br>
              <a:rPr lang="en-US" sz="2200" dirty="0"/>
            </a:br>
            <a:r>
              <a:rPr lang="en-US" sz="2200" b="1" dirty="0">
                <a:hlinkClick r:id="rId2"/>
              </a:rPr>
              <a:t>"MQSim: A Framework for Enabling Realistic Studies of Modern Multi-Queue SSD Devices"</a:t>
            </a:r>
            <a:r>
              <a:rPr lang="en-US" sz="2200" dirty="0"/>
              <a:t> </a:t>
            </a:r>
            <a:br>
              <a:rPr lang="en-US" sz="2200" dirty="0"/>
            </a:br>
            <a:r>
              <a:rPr lang="en-US" sz="2200" i="1" dirty="0"/>
              <a:t>Proceedings of the </a:t>
            </a:r>
            <a:r>
              <a:rPr lang="en-US" sz="2200" i="1" dirty="0">
                <a:hlinkClick r:id="rId3"/>
              </a:rPr>
              <a:t>16th USENIX Conference on File and Storage Technologies</a:t>
            </a:r>
            <a:r>
              <a:rPr lang="en-US" sz="2200" i="1" dirty="0"/>
              <a:t> (</a:t>
            </a:r>
            <a:r>
              <a:rPr lang="en-US" sz="2200" b="1" i="1" dirty="0"/>
              <a:t>FAST</a:t>
            </a:r>
            <a:r>
              <a:rPr lang="en-US" sz="2200" i="1" dirty="0"/>
              <a:t>)</a:t>
            </a:r>
            <a:r>
              <a:rPr lang="en-US" sz="2200" dirty="0"/>
              <a:t>, Oakland, CA, USA, February 2018. </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 </a:t>
            </a:r>
            <a:br>
              <a:rPr lang="en-US" sz="2200" dirty="0"/>
            </a:br>
            <a:r>
              <a:rPr lang="en-US" sz="2200" dirty="0"/>
              <a:t>[</a:t>
            </a:r>
            <a:r>
              <a:rPr lang="en-US" sz="2200" dirty="0">
                <a:hlinkClick r:id="rId6"/>
              </a:rPr>
              <a:t>Source Code</a:t>
            </a:r>
            <a:r>
              <a:rPr lang="en-US" sz="2200" dirty="0"/>
              <a:t>]</a:t>
            </a:r>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FF20A0E3-30D2-7348-A4A3-B62A6A532B3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4B63E2A7-3F04-604C-BE9D-519B84F4A2C1}"/>
              </a:ext>
            </a:extLst>
          </p:cNvPr>
          <p:cNvPicPr>
            <a:picLocks noChangeAspect="1"/>
          </p:cNvPicPr>
          <p:nvPr/>
        </p:nvPicPr>
        <p:blipFill>
          <a:blip r:embed="rId7"/>
          <a:stretch>
            <a:fillRect/>
          </a:stretch>
        </p:blipFill>
        <p:spPr>
          <a:xfrm>
            <a:off x="36512" y="4526013"/>
            <a:ext cx="9144000" cy="1423267"/>
          </a:xfrm>
          <a:prstGeom prst="rect">
            <a:avLst/>
          </a:prstGeom>
        </p:spPr>
      </p:pic>
    </p:spTree>
    <p:extLst>
      <p:ext uri="{BB962C8B-B14F-4D97-AF65-F5344CB8AC3E}">
        <p14:creationId xmlns:p14="http://schemas.microsoft.com/office/powerpoint/2010/main" val="2745995206"/>
      </p:ext>
    </p:extLst>
  </p:cSld>
  <p:clrMapOvr>
    <a:masterClrMapping/>
  </p:clrMapOvr>
  <p:transition/>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solidFill>
                  <a:srgbClr val="006633"/>
                </a:solidFill>
              </a:rPr>
              <a:t>New Applications and Use Cases for PIM</a:t>
            </a:r>
            <a:endParaRPr lang="en-US" dirty="0"/>
          </a:p>
        </p:txBody>
      </p:sp>
      <p:sp>
        <p:nvSpPr>
          <p:cNvPr id="3" name="Content Placeholder 2"/>
          <p:cNvSpPr>
            <a:spLocks noGrp="1"/>
          </p:cNvSpPr>
          <p:nvPr>
            <p:ph idx="1"/>
          </p:nvPr>
        </p:nvSpPr>
        <p:spPr>
          <a:xfrm>
            <a:off x="228600" y="1052736"/>
            <a:ext cx="8735888" cy="4876800"/>
          </a:xfrm>
        </p:spPr>
        <p:txBody>
          <a:bodyPr/>
          <a:lstStyle/>
          <a:p>
            <a:r>
              <a:rPr lang="en-US" sz="1800" dirty="0" err="1"/>
              <a:t>Jeremie</a:t>
            </a:r>
            <a:r>
              <a:rPr lang="en-US" sz="1800" dirty="0"/>
              <a:t> S. Kim, </a:t>
            </a:r>
            <a:r>
              <a:rPr lang="en-US" sz="1800" dirty="0" err="1"/>
              <a:t>Damla</a:t>
            </a:r>
            <a:r>
              <a:rPr lang="en-US" sz="1800" dirty="0"/>
              <a:t> </a:t>
            </a:r>
            <a:r>
              <a:rPr lang="en-US" sz="1800" dirty="0" err="1"/>
              <a:t>Senol</a:t>
            </a:r>
            <a:r>
              <a:rPr lang="en-US" sz="1800" dirty="0"/>
              <a:t> Cali, </a:t>
            </a:r>
            <a:r>
              <a:rPr lang="en-US" sz="1800" dirty="0" err="1"/>
              <a:t>Hongyi</a:t>
            </a:r>
            <a:r>
              <a:rPr lang="en-US" sz="1800" dirty="0"/>
              <a:t> Xin, </a:t>
            </a:r>
            <a:r>
              <a:rPr lang="en-US" sz="1800" dirty="0" err="1"/>
              <a:t>Donghyuk</a:t>
            </a:r>
            <a:r>
              <a:rPr lang="en-US" sz="1800" dirty="0"/>
              <a:t> Lee, Saugata Ghose, Mohammed </a:t>
            </a:r>
            <a:r>
              <a:rPr lang="en-US" sz="1800" dirty="0" err="1"/>
              <a:t>Alser</a:t>
            </a:r>
            <a:r>
              <a:rPr lang="en-US" sz="1800" dirty="0"/>
              <a:t>, Hasan Hassan, </a:t>
            </a:r>
            <a:r>
              <a:rPr lang="en-US" sz="1800" dirty="0" err="1"/>
              <a:t>Oguz</a:t>
            </a:r>
            <a:r>
              <a:rPr lang="en-US" sz="1800" dirty="0"/>
              <a:t> </a:t>
            </a:r>
            <a:r>
              <a:rPr lang="en-US" sz="1800" dirty="0" err="1"/>
              <a:t>Ergin</a:t>
            </a:r>
            <a:r>
              <a:rPr lang="en-US" sz="1800" dirty="0"/>
              <a:t>, Can Alkan, and Onur Mutlu,</a:t>
            </a:r>
            <a:br>
              <a:rPr lang="en-US" sz="1800" dirty="0"/>
            </a:br>
            <a:r>
              <a:rPr lang="en-US" sz="1800" b="1" dirty="0"/>
              <a:t>"GRIM-Filter: Fast Seed Location Filtering in DNA Read Mapping Using Processing-in-Memory Technologies"</a:t>
            </a:r>
            <a:br>
              <a:rPr lang="en-US" sz="1800" dirty="0"/>
            </a:br>
            <a:r>
              <a:rPr lang="en-US" sz="1800" b="1" i="1" dirty="0">
                <a:hlinkClick r:id="rId2"/>
              </a:rPr>
              <a:t>BMC Genomics</a:t>
            </a:r>
            <a:r>
              <a:rPr lang="en-US" sz="1800" dirty="0"/>
              <a:t>, 2018. </a:t>
            </a:r>
            <a:br>
              <a:rPr lang="en-US" sz="1800" dirty="0"/>
            </a:br>
            <a:r>
              <a:rPr lang="en-US" sz="1800" i="1" dirty="0"/>
              <a:t>Proceedings of the </a:t>
            </a:r>
            <a:r>
              <a:rPr lang="en-US" sz="1800" i="1" dirty="0">
                <a:hlinkClick r:id="rId3"/>
              </a:rPr>
              <a:t>16th Asia Pacific Bioinformatics Conference</a:t>
            </a:r>
            <a:r>
              <a:rPr lang="en-US" sz="1800" i="1" dirty="0"/>
              <a:t> (</a:t>
            </a:r>
            <a:r>
              <a:rPr lang="en-US" sz="1800" b="1" i="1" dirty="0"/>
              <a:t>APBC</a:t>
            </a:r>
            <a:r>
              <a:rPr lang="en-US" sz="1800" i="1" dirty="0"/>
              <a:t>)</a:t>
            </a:r>
            <a:r>
              <a:rPr lang="en-US" sz="1800" dirty="0"/>
              <a:t>, Yokohama, Japan, January 2018. </a:t>
            </a:r>
            <a:br>
              <a:rPr lang="en-US" sz="1800" dirty="0"/>
            </a:br>
            <a:r>
              <a:rPr lang="en-US" sz="1800" dirty="0">
                <a:hlinkClick r:id="rId4"/>
              </a:rPr>
              <a:t>arxiv.org Version (pdf)</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0D6DD92-3E99-804F-B2F4-271398E18684}"/>
              </a:ext>
            </a:extLst>
          </p:cNvPr>
          <p:cNvPicPr>
            <a:picLocks noChangeAspect="1"/>
          </p:cNvPicPr>
          <p:nvPr/>
        </p:nvPicPr>
        <p:blipFill>
          <a:blip r:embed="rId5"/>
          <a:stretch>
            <a:fillRect/>
          </a:stretch>
        </p:blipFill>
        <p:spPr>
          <a:xfrm>
            <a:off x="611560" y="3489290"/>
            <a:ext cx="7956376" cy="2892354"/>
          </a:xfrm>
          <a:prstGeom prst="rect">
            <a:avLst/>
          </a:prstGeom>
        </p:spPr>
      </p:pic>
    </p:spTree>
    <p:extLst>
      <p:ext uri="{BB962C8B-B14F-4D97-AF65-F5344CB8AC3E}">
        <p14:creationId xmlns:p14="http://schemas.microsoft.com/office/powerpoint/2010/main" val="7359822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8979" y="1540839"/>
            <a:ext cx="8260644" cy="1314450"/>
          </a:xfrm>
        </p:spPr>
        <p:txBody>
          <a:bodyPr/>
          <a:lstStyle/>
          <a:p>
            <a:pPr algn="ctr"/>
            <a:r>
              <a:rPr lang="en-US" b="1" dirty="0"/>
              <a:t>Genome Read In-Memory (GRIM) Filter: </a:t>
            </a:r>
            <a:br>
              <a:rPr lang="en-US" dirty="0"/>
            </a:br>
            <a:r>
              <a:rPr lang="en-US" sz="2800" dirty="0">
                <a:solidFill>
                  <a:srgbClr val="FF0000"/>
                </a:solidFill>
              </a:rPr>
              <a:t>Fast Seed Location Filtering in DNA Read Mapping </a:t>
            </a:r>
            <a:br>
              <a:rPr lang="en-US" sz="2800" dirty="0">
                <a:solidFill>
                  <a:srgbClr val="FF0000"/>
                </a:solidFill>
              </a:rPr>
            </a:br>
            <a:r>
              <a:rPr lang="en-US" sz="2800" dirty="0">
                <a:solidFill>
                  <a:srgbClr val="FF0000"/>
                </a:solidFill>
              </a:rPr>
              <a:t>using Processing-in-Memory Technologies</a:t>
            </a:r>
          </a:p>
        </p:txBody>
      </p:sp>
      <p:sp>
        <p:nvSpPr>
          <p:cNvPr id="3" name="Subtitle 2"/>
          <p:cNvSpPr>
            <a:spLocks noGrp="1"/>
          </p:cNvSpPr>
          <p:nvPr>
            <p:ph type="subTitle" idx="1"/>
          </p:nvPr>
        </p:nvSpPr>
        <p:spPr>
          <a:xfrm>
            <a:off x="685800" y="3835530"/>
            <a:ext cx="7848600" cy="1314450"/>
          </a:xfrm>
        </p:spPr>
        <p:txBody>
          <a:bodyPr/>
          <a:lstStyle/>
          <a:p>
            <a:r>
              <a:rPr lang="en-US" sz="2000" b="1" dirty="0" err="1"/>
              <a:t>Jeremie</a:t>
            </a:r>
            <a:r>
              <a:rPr lang="en-US" sz="2000" b="1" dirty="0"/>
              <a:t> Kim</a:t>
            </a:r>
            <a:r>
              <a:rPr lang="en-US" sz="2000" dirty="0"/>
              <a:t>, </a:t>
            </a:r>
          </a:p>
          <a:p>
            <a:r>
              <a:rPr lang="en-US" dirty="0" err="1"/>
              <a:t>Damla</a:t>
            </a:r>
            <a:r>
              <a:rPr lang="en-US" dirty="0"/>
              <a:t> </a:t>
            </a:r>
            <a:r>
              <a:rPr lang="en-US" dirty="0" err="1"/>
              <a:t>Senol</a:t>
            </a:r>
            <a:r>
              <a:rPr lang="en-US" dirty="0"/>
              <a:t>, </a:t>
            </a:r>
            <a:r>
              <a:rPr lang="en-US" dirty="0" err="1"/>
              <a:t>Hongyi</a:t>
            </a:r>
            <a:r>
              <a:rPr lang="en-US" dirty="0"/>
              <a:t> Xin, </a:t>
            </a:r>
            <a:r>
              <a:rPr lang="en-US" dirty="0" err="1"/>
              <a:t>Donghyuk</a:t>
            </a:r>
            <a:r>
              <a:rPr lang="en-US" dirty="0"/>
              <a:t> Lee, </a:t>
            </a:r>
          </a:p>
          <a:p>
            <a:r>
              <a:rPr lang="en-US" dirty="0" err="1"/>
              <a:t>Saugata</a:t>
            </a:r>
            <a:r>
              <a:rPr lang="en-US" dirty="0"/>
              <a:t> </a:t>
            </a:r>
            <a:r>
              <a:rPr lang="en-US" dirty="0" err="1"/>
              <a:t>Ghose</a:t>
            </a:r>
            <a:r>
              <a:rPr lang="en-US" dirty="0"/>
              <a:t>, Mohammed </a:t>
            </a:r>
            <a:r>
              <a:rPr lang="en-US" dirty="0" err="1"/>
              <a:t>Alser</a:t>
            </a:r>
            <a:r>
              <a:rPr lang="en-US" dirty="0"/>
              <a:t>, Hasan Hassan, </a:t>
            </a:r>
          </a:p>
          <a:p>
            <a:r>
              <a:rPr lang="en-US" dirty="0" err="1"/>
              <a:t>Oguz</a:t>
            </a:r>
            <a:r>
              <a:rPr lang="en-US" dirty="0"/>
              <a:t> </a:t>
            </a:r>
            <a:r>
              <a:rPr lang="en-US" dirty="0" err="1"/>
              <a:t>Ergin</a:t>
            </a:r>
            <a:r>
              <a:rPr lang="en-US" dirty="0"/>
              <a:t>, Can </a:t>
            </a:r>
            <a:r>
              <a:rPr lang="en-US" dirty="0" err="1"/>
              <a:t>Alkan</a:t>
            </a:r>
            <a:r>
              <a:rPr lang="en-US" dirty="0"/>
              <a:t>, and </a:t>
            </a:r>
            <a:r>
              <a:rPr lang="en-US" dirty="0" err="1"/>
              <a:t>Onur</a:t>
            </a:r>
            <a:r>
              <a:rPr lang="en-US" dirty="0"/>
              <a:t> </a:t>
            </a:r>
            <a:r>
              <a:rPr lang="en-US" dirty="0" err="1"/>
              <a:t>Mutlu</a:t>
            </a:r>
            <a:endParaRPr lang="en-US" dirty="0"/>
          </a:p>
        </p:txBody>
      </p:sp>
      <p:pic>
        <p:nvPicPr>
          <p:cNvPr id="5" name="Picture 4" descr="Burgundy_CMU_JPG_Logo.jpg"/>
          <p:cNvPicPr>
            <a:picLocks noChangeAspect="1"/>
          </p:cNvPicPr>
          <p:nvPr/>
        </p:nvPicPr>
        <p:blipFill>
          <a:blip r:embed="rId3" cstate="print"/>
          <a:stretch>
            <a:fillRect/>
          </a:stretch>
        </p:blipFill>
        <p:spPr>
          <a:xfrm>
            <a:off x="268167" y="5613477"/>
            <a:ext cx="2532185" cy="914400"/>
          </a:xfrm>
          <a:prstGeom prst="rect">
            <a:avLst/>
          </a:prstGeom>
        </p:spPr>
      </p:pic>
      <p:pic>
        <p:nvPicPr>
          <p:cNvPr id="6" name="Picture 5" descr="safari.png"/>
          <p:cNvPicPr>
            <a:picLocks noChangeAspect="1"/>
          </p:cNvPicPr>
          <p:nvPr/>
        </p:nvPicPr>
        <p:blipFill>
          <a:blip r:embed="rId4" cstate="print"/>
          <a:stretch>
            <a:fillRect/>
          </a:stretch>
        </p:blipFill>
        <p:spPr>
          <a:xfrm>
            <a:off x="7496045" y="183407"/>
            <a:ext cx="1543049" cy="446466"/>
          </a:xfrm>
          <a:prstGeom prst="rect">
            <a:avLst/>
          </a:prstGeom>
        </p:spPr>
      </p:pic>
      <p:pic>
        <p:nvPicPr>
          <p:cNvPr id="7" name="Picture 6"/>
          <p:cNvPicPr>
            <a:picLocks noChangeAspect="1"/>
          </p:cNvPicPr>
          <p:nvPr/>
        </p:nvPicPr>
        <p:blipFill>
          <a:blip r:embed="rId5"/>
          <a:stretch>
            <a:fillRect/>
          </a:stretch>
        </p:blipFill>
        <p:spPr>
          <a:xfrm>
            <a:off x="4626851" y="5469344"/>
            <a:ext cx="1719262" cy="1371111"/>
          </a:xfrm>
          <a:prstGeom prst="rect">
            <a:avLst/>
          </a:prstGeom>
        </p:spPr>
      </p:pic>
      <p:pic>
        <p:nvPicPr>
          <p:cNvPr id="8" name="Picture 7"/>
          <p:cNvPicPr>
            <a:picLocks noChangeAspect="1"/>
          </p:cNvPicPr>
          <p:nvPr/>
        </p:nvPicPr>
        <p:blipFill>
          <a:blip r:embed="rId6"/>
          <a:stretch>
            <a:fillRect/>
          </a:stretch>
        </p:blipFill>
        <p:spPr>
          <a:xfrm>
            <a:off x="3214426" y="5465246"/>
            <a:ext cx="1210865" cy="1210865"/>
          </a:xfrm>
          <a:prstGeom prst="rect">
            <a:avLst/>
          </a:prstGeom>
        </p:spPr>
      </p:pic>
      <p:pic>
        <p:nvPicPr>
          <p:cNvPr id="10" name="Picture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44087" y="5829114"/>
            <a:ext cx="2369002" cy="483124"/>
          </a:xfrm>
          <a:prstGeom prst="rect">
            <a:avLst/>
          </a:prstGeom>
        </p:spPr>
      </p:pic>
    </p:spTree>
    <p:extLst>
      <p:ext uri="{BB962C8B-B14F-4D97-AF65-F5344CB8AC3E}">
        <p14:creationId xmlns:p14="http://schemas.microsoft.com/office/powerpoint/2010/main" val="837864200"/>
      </p:ext>
    </p:extLst>
  </p:cSld>
  <p:clrMapOvr>
    <a:masterClrMapping/>
  </p:clrMapOvr>
  <p:transition/>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Executive Summary</a:t>
            </a:r>
          </a:p>
        </p:txBody>
      </p:sp>
      <p:sp>
        <p:nvSpPr>
          <p:cNvPr id="3" name="Content Placeholder 2"/>
          <p:cNvSpPr>
            <a:spLocks noGrp="1"/>
          </p:cNvSpPr>
          <p:nvPr>
            <p:ph idx="1"/>
          </p:nvPr>
        </p:nvSpPr>
        <p:spPr>
          <a:xfrm>
            <a:off x="228599" y="1126189"/>
            <a:ext cx="8786813" cy="5122211"/>
          </a:xfrm>
        </p:spPr>
        <p:txBody>
          <a:bodyPr/>
          <a:lstStyle/>
          <a:p>
            <a:r>
              <a:rPr lang="en-US" sz="2000" b="1" dirty="0">
                <a:solidFill>
                  <a:srgbClr val="0070C0"/>
                </a:solidFill>
              </a:rPr>
              <a:t>Genome Read Mapping </a:t>
            </a:r>
            <a:r>
              <a:rPr lang="en-US" sz="2000" dirty="0"/>
              <a:t>is a very important problem and is the first step in many types of genomic analysis</a:t>
            </a:r>
          </a:p>
          <a:p>
            <a:pPr lvl="1"/>
            <a:r>
              <a:rPr lang="en-US" sz="1800" dirty="0"/>
              <a:t>Could lead to improved health care, medicine, quality of life</a:t>
            </a:r>
          </a:p>
          <a:p>
            <a:pPr lvl="1"/>
            <a:endParaRPr lang="en-US" sz="2000" dirty="0"/>
          </a:p>
          <a:p>
            <a:r>
              <a:rPr lang="en-US" sz="2000" dirty="0"/>
              <a:t>Read mapping is an </a:t>
            </a:r>
            <a:r>
              <a:rPr lang="en-US" sz="2000" b="1" dirty="0">
                <a:solidFill>
                  <a:srgbClr val="0070C0"/>
                </a:solidFill>
              </a:rPr>
              <a:t>approximate string matching </a:t>
            </a:r>
            <a:r>
              <a:rPr lang="en-US" sz="2000" dirty="0"/>
              <a:t>problem</a:t>
            </a:r>
          </a:p>
          <a:p>
            <a:pPr lvl="1"/>
            <a:r>
              <a:rPr lang="en-US" sz="1800" dirty="0"/>
              <a:t>Find the best fit of 100 character strings into a 3 billion character dictionary</a:t>
            </a:r>
          </a:p>
          <a:p>
            <a:pPr lvl="1"/>
            <a:r>
              <a:rPr lang="en-US" sz="1800" b="1" dirty="0">
                <a:solidFill>
                  <a:srgbClr val="0070C0"/>
                </a:solidFill>
              </a:rPr>
              <a:t>Alignment</a:t>
            </a:r>
            <a:r>
              <a:rPr lang="en-US" sz="1800" dirty="0">
                <a:solidFill>
                  <a:srgbClr val="0070C0"/>
                </a:solidFill>
              </a:rPr>
              <a:t> </a:t>
            </a:r>
            <a:r>
              <a:rPr lang="en-US" sz="1800" dirty="0"/>
              <a:t>is currently the best method for determining the similarity between two strings, but is </a:t>
            </a:r>
            <a:r>
              <a:rPr lang="en-US" sz="1800" b="1" dirty="0">
                <a:solidFill>
                  <a:srgbClr val="FF0000"/>
                </a:solidFill>
              </a:rPr>
              <a:t>very expensive</a:t>
            </a:r>
          </a:p>
          <a:p>
            <a:pPr lvl="1"/>
            <a:endParaRPr lang="en-US" sz="2000" dirty="0"/>
          </a:p>
          <a:p>
            <a:r>
              <a:rPr lang="en-US" sz="2000" dirty="0"/>
              <a:t>We propose an in-memory processing algorithm </a:t>
            </a:r>
            <a:r>
              <a:rPr lang="en-US" sz="2000" b="1" dirty="0">
                <a:solidFill>
                  <a:srgbClr val="0070C0"/>
                </a:solidFill>
              </a:rPr>
              <a:t>GRIM-Filter</a:t>
            </a:r>
            <a:r>
              <a:rPr lang="en-US" sz="2000" dirty="0"/>
              <a:t> for accelerating read mapping, by reducing the number of required alignments</a:t>
            </a:r>
          </a:p>
          <a:p>
            <a:endParaRPr lang="en-US" sz="2000" dirty="0"/>
          </a:p>
          <a:p>
            <a:r>
              <a:rPr lang="en-US" sz="2000" dirty="0"/>
              <a:t>We implement GRIM-Filter using </a:t>
            </a:r>
            <a:r>
              <a:rPr lang="en-US" sz="2000" b="1" dirty="0">
                <a:solidFill>
                  <a:schemeClr val="tx2"/>
                </a:solidFill>
              </a:rPr>
              <a:t>in-memory processing</a:t>
            </a:r>
            <a:r>
              <a:rPr lang="en-US" sz="2000" dirty="0"/>
              <a:t> within </a:t>
            </a:r>
            <a:r>
              <a:rPr lang="en-US" sz="2000" b="1" dirty="0">
                <a:solidFill>
                  <a:schemeClr val="tx2"/>
                </a:solidFill>
              </a:rPr>
              <a:t>3D-stacked memory</a:t>
            </a:r>
            <a:r>
              <a:rPr lang="en-US" sz="2000" b="1" dirty="0"/>
              <a:t> </a:t>
            </a:r>
            <a:r>
              <a:rPr lang="en-US" sz="2000" dirty="0"/>
              <a:t>and show up to </a:t>
            </a:r>
            <a:r>
              <a:rPr lang="en-US" sz="2000" b="1" dirty="0">
                <a:solidFill>
                  <a:schemeClr val="tx2"/>
                </a:solidFill>
              </a:rPr>
              <a:t>3.7x speedup</a:t>
            </a:r>
            <a:r>
              <a:rPr lang="en-US" sz="2000"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193</a:t>
            </a:fld>
            <a:endParaRPr kumimoji="0" lang="en-US" sz="12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5462033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a:solidFill>
                  <a:srgbClr val="FFFFFF"/>
                </a:solidFill>
                <a:latin typeface=""/>
              </a:rPr>
              <a:t>Google Workloads</a:t>
            </a:r>
            <a:br>
              <a:rPr lang="en-US" sz="3800" dirty="0">
                <a:solidFill>
                  <a:srgbClr val="FFFFFF"/>
                </a:solidFill>
                <a:latin typeface=""/>
              </a:rPr>
            </a:br>
            <a:r>
              <a:rPr lang="en-US" sz="3800" dirty="0">
                <a:solidFill>
                  <a:srgbClr val="FFFFFF"/>
                </a:solidFill>
                <a:latin typeface=""/>
              </a:rPr>
              <a:t> for Consumer Devices:</a:t>
            </a:r>
            <a:br>
              <a:rPr lang="en-US" sz="3800" dirty="0">
                <a:solidFill>
                  <a:srgbClr val="FFFFFF"/>
                </a:solidFill>
                <a:latin typeface=""/>
              </a:rPr>
            </a:br>
            <a:r>
              <a:rPr lang="en-US" sz="3800" dirty="0">
                <a:solidFill>
                  <a:srgbClr val="FFFFFF"/>
                </a:solidFill>
                <a:latin typeface=""/>
              </a:rPr>
              <a:t>Mitigating Data Movement Bottlenecks</a:t>
            </a:r>
            <a:endParaRPr lang="en-US" sz="3800" dirty="0">
              <a:solidFill>
                <a:srgbClr val="FFFFFF"/>
              </a:solidFill>
            </a:endParaRP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819400"/>
            <a:ext cx="4024259" cy="58477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Gill Sans MT"/>
                <a:ea typeface="+mn-ea"/>
                <a:cs typeface="+mn-cs"/>
              </a:rPr>
              <a:t>Amirali Boroumand</a:t>
            </a:r>
          </a:p>
        </p:txBody>
      </p:sp>
      <p:sp>
        <p:nvSpPr>
          <p:cNvPr id="8" name="Rectangle 7"/>
          <p:cNvSpPr/>
          <p:nvPr/>
        </p:nvSpPr>
        <p:spPr>
          <a:xfrm>
            <a:off x="378337" y="3480376"/>
            <a:ext cx="8340745" cy="120032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Saugata</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Ghose</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Youngsok</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Rachata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Ausavarungnirun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Eric</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Shiu</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Rahul</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Thakur</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Daehyun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Aki</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Kuusela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b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Allan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Knies</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Parthasarathy</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Ranganathan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Onur Mutlu</a:t>
            </a:r>
            <a:endPar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13" name="Picture 12"/>
          <p:cNvPicPr>
            <a:picLocks noChangeAspect="1"/>
          </p:cNvPicPr>
          <p:nvPr/>
        </p:nvPicPr>
        <p:blipFill rotWithShape="1">
          <a:blip r:embed="rId2"/>
          <a:srcRect t="27272" b="29091"/>
          <a:stretch/>
        </p:blipFill>
        <p:spPr>
          <a:xfrm>
            <a:off x="506982" y="6050611"/>
            <a:ext cx="1828800" cy="798022"/>
          </a:xfrm>
          <a:prstGeom prst="rect">
            <a:avLst/>
          </a:prstGeom>
        </p:spPr>
      </p:pic>
      <p:pic>
        <p:nvPicPr>
          <p:cNvPr id="14" name="Picture 13"/>
          <p:cNvPicPr>
            <a:picLocks noChangeAspect="1"/>
          </p:cNvPicPr>
          <p:nvPr/>
        </p:nvPicPr>
        <p:blipFill>
          <a:blip r:embed="rId3"/>
          <a:stretch>
            <a:fillRect/>
          </a:stretch>
        </p:blipFill>
        <p:spPr>
          <a:xfrm>
            <a:off x="6981825" y="4724400"/>
            <a:ext cx="1682084" cy="1657706"/>
          </a:xfrm>
          <a:prstGeom prst="rect">
            <a:avLst/>
          </a:prstGeom>
        </p:spPr>
      </p:pic>
      <p:pic>
        <p:nvPicPr>
          <p:cNvPr id="15" name="Picture 14"/>
          <p:cNvPicPr>
            <a:picLocks noChangeAspect="1"/>
          </p:cNvPicPr>
          <p:nvPr/>
        </p:nvPicPr>
        <p:blipFill rotWithShape="1">
          <a:blip r:embed="rId4"/>
          <a:srcRect t="30096" b="30046"/>
          <a:stretch/>
        </p:blipFill>
        <p:spPr>
          <a:xfrm>
            <a:off x="6632242" y="6179521"/>
            <a:ext cx="2381250" cy="533400"/>
          </a:xfrm>
          <a:prstGeom prst="rect">
            <a:avLst/>
          </a:prstGeom>
        </p:spPr>
      </p:pic>
      <p:pic>
        <p:nvPicPr>
          <p:cNvPr id="16" name="Picture 15" descr="safari.png"/>
          <p:cNvPicPr>
            <a:picLocks noChangeAspect="1"/>
          </p:cNvPicPr>
          <p:nvPr/>
        </p:nvPicPr>
        <p:blipFill rotWithShape="1">
          <a:blip r:embed="rId5" cstate="print"/>
          <a:srcRect r="1519"/>
          <a:stretch/>
        </p:blipFill>
        <p:spPr>
          <a:xfrm>
            <a:off x="476188" y="5294713"/>
            <a:ext cx="1890388" cy="555400"/>
          </a:xfrm>
          <a:prstGeom prst="rect">
            <a:avLst/>
          </a:prstGeom>
        </p:spPr>
      </p:pic>
      <p:pic>
        <p:nvPicPr>
          <p:cNvPr id="17" name="Picture 16"/>
          <p:cNvPicPr>
            <a:picLocks noChangeAspect="1"/>
          </p:cNvPicPr>
          <p:nvPr/>
        </p:nvPicPr>
        <p:blipFill>
          <a:blip r:embed="rId6"/>
          <a:stretch>
            <a:fillRect/>
          </a:stretch>
        </p:blipFill>
        <p:spPr>
          <a:xfrm>
            <a:off x="3015517" y="5030786"/>
            <a:ext cx="3112967" cy="1124128"/>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349369542"/>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Open Problems: PIM Adoption</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r>
              <a:rPr lang="en-US" sz="1700" dirty="0"/>
              <a:t>Saugata Ghose, Kevin Hsieh, Amirali Boroumand, </a:t>
            </a:r>
            <a:r>
              <a:rPr lang="en-US" sz="1700" dirty="0" err="1"/>
              <a:t>Rachata</a:t>
            </a:r>
            <a:r>
              <a:rPr lang="en-US" sz="1700" dirty="0"/>
              <a:t> </a:t>
            </a:r>
            <a:r>
              <a:rPr lang="en-US" sz="1700" dirty="0" err="1"/>
              <a:t>Ausavarungnirun</a:t>
            </a:r>
            <a:r>
              <a:rPr lang="en-US" sz="1700" dirty="0"/>
              <a:t>, Onur Mutlu,</a:t>
            </a:r>
            <a:br>
              <a:rPr lang="en-US" sz="1700" dirty="0"/>
            </a:br>
            <a:r>
              <a:rPr lang="en-US" sz="1700" b="1" dirty="0">
                <a:hlinkClick r:id="rId2"/>
              </a:rPr>
              <a:t>"Enabling the Adoption of Processing-in-Memory: Challenges, Mechanisms, Future Research Directions"</a:t>
            </a:r>
            <a:r>
              <a:rPr lang="en-US" sz="1700" dirty="0"/>
              <a:t> </a:t>
            </a:r>
            <a:br>
              <a:rPr lang="en-US" sz="1700" dirty="0"/>
            </a:br>
            <a:r>
              <a:rPr lang="en-US" sz="1700" i="1" dirty="0"/>
              <a:t>Invited Book Chapter</a:t>
            </a:r>
            <a:r>
              <a:rPr lang="en-US" sz="1700" dirty="0"/>
              <a:t>, to appear in 2018. </a:t>
            </a:r>
            <a:br>
              <a:rPr lang="en-US" sz="1700" dirty="0"/>
            </a:br>
            <a:r>
              <a:rPr lang="en-US" sz="1700" dirty="0"/>
              <a:t>[</a:t>
            </a:r>
            <a:r>
              <a:rPr lang="en-US" sz="1700" dirty="0">
                <a:hlinkClick r:id="rId3"/>
              </a:rPr>
              <a:t>Preliminary arxiv.org version</a:t>
            </a:r>
            <a:r>
              <a:rPr lang="en-US" sz="1700" dirty="0"/>
              <a:t>]</a:t>
            </a:r>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3AD2022-F9DE-D14F-A45A-D41DA60EB21E}"/>
              </a:ext>
            </a:extLst>
          </p:cNvPr>
          <p:cNvPicPr>
            <a:picLocks noChangeAspect="1"/>
          </p:cNvPicPr>
          <p:nvPr/>
        </p:nvPicPr>
        <p:blipFill>
          <a:blip r:embed="rId4"/>
          <a:stretch>
            <a:fillRect/>
          </a:stretch>
        </p:blipFill>
        <p:spPr>
          <a:xfrm>
            <a:off x="337560" y="980728"/>
            <a:ext cx="8589976" cy="3366925"/>
          </a:xfrm>
          <a:prstGeom prst="rect">
            <a:avLst/>
          </a:prstGeom>
        </p:spPr>
      </p:pic>
      <p:sp>
        <p:nvSpPr>
          <p:cNvPr id="5" name="TextBox 4">
            <a:extLst>
              <a:ext uri="{FF2B5EF4-FFF2-40B4-BE49-F238E27FC236}">
                <a16:creationId xmlns:a16="http://schemas.microsoft.com/office/drawing/2014/main" id="{FFA0A5EF-3A3C-1949-B5F9-3039EB9E1909}"/>
              </a:ext>
            </a:extLst>
          </p:cNvPr>
          <p:cNvSpPr txBox="1"/>
          <p:nvPr/>
        </p:nvSpPr>
        <p:spPr>
          <a:xfrm>
            <a:off x="2483768" y="6381328"/>
            <a:ext cx="474200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3"/>
              </a:rPr>
              <a:t>https://arxiv.org/pdf/1802.00320.pdf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2719098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35071744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a:solidFill>
                  <a:srgbClr val="000000"/>
                </a:solidFill>
                <a:latin typeface="Tahoma" charset="0"/>
                <a:ea typeface="ＭＳ Ｐゴシック" charset="0"/>
                <a:cs typeface="ＭＳ Ｐゴシック" charset="0"/>
              </a:rPr>
              <a:t>Major Trends Affecting Main Memory</a:t>
            </a:r>
          </a:p>
          <a:p>
            <a:pPr eaLnBrk="1" hangingPunct="1"/>
            <a:r>
              <a:rPr lang="en-US" dirty="0">
                <a:latin typeface="Tahoma" charset="0"/>
                <a:ea typeface="ＭＳ Ｐゴシック" charset="0"/>
                <a:cs typeface="ＭＳ Ｐゴシック" charset="0"/>
              </a:rPr>
              <a:t>The Need for Intelligent Memory Controllers</a:t>
            </a:r>
          </a:p>
          <a:p>
            <a:pPr lvl="1" eaLnBrk="1" hangingPunct="1"/>
            <a:r>
              <a:rPr lang="en-US" dirty="0">
                <a:latin typeface="Tahoma" charset="0"/>
                <a:ea typeface="ＭＳ Ｐゴシック" charset="0"/>
                <a:cs typeface="ＭＳ Ｐゴシック" charset="0"/>
              </a:rPr>
              <a:t>Bottom Up: Push from Circuits and Devices</a:t>
            </a:r>
          </a:p>
          <a:p>
            <a:pPr lvl="1" eaLnBrk="1" hangingPunct="1"/>
            <a:r>
              <a:rPr lang="en-US" dirty="0">
                <a:latin typeface="Tahoma" charset="0"/>
                <a:ea typeface="ＭＳ Ｐゴシック" charset="0"/>
                <a:cs typeface="ＭＳ Ｐゴシック" charset="0"/>
              </a:rPr>
              <a:t>Top Down: Pull from Systems and Applications</a:t>
            </a:r>
            <a:r>
              <a:rPr lang="en-US" dirty="0">
                <a:solidFill>
                  <a:srgbClr val="0432FF"/>
                </a:solidFill>
                <a:latin typeface="Tahoma" charset="0"/>
                <a:ea typeface="ＭＳ Ｐゴシック" charset="0"/>
                <a:cs typeface="ＭＳ Ｐゴシック" charset="0"/>
              </a:rPr>
              <a:t> </a:t>
            </a:r>
          </a:p>
          <a:p>
            <a:pPr eaLnBrk="1" hangingPunct="1"/>
            <a:r>
              <a:rPr lang="en-US" dirty="0">
                <a:latin typeface="Tahoma" charset="0"/>
                <a:ea typeface="ＭＳ Ｐゴシック" charset="0"/>
                <a:cs typeface="ＭＳ Ｐゴシック" charset="0"/>
              </a:rPr>
              <a:t>Processing in Memory: Two Directions</a:t>
            </a:r>
          </a:p>
          <a:p>
            <a:pPr lvl="1" eaLnBrk="1" hangingPunct="1"/>
            <a:r>
              <a:rPr lang="en-US" dirty="0">
                <a:latin typeface="Tahoma" charset="0"/>
                <a:ea typeface="ＭＳ Ｐゴシック" charset="0"/>
                <a:cs typeface="ＭＳ Ｐゴシック" charset="0"/>
              </a:rPr>
              <a:t>Minimally Changing Memory Chips</a:t>
            </a:r>
          </a:p>
          <a:p>
            <a:pPr lvl="1" eaLnBrk="1" hangingPunct="1"/>
            <a:r>
              <a:rPr lang="en-US" dirty="0">
                <a:latin typeface="Tahoma" charset="0"/>
                <a:ea typeface="ＭＳ Ｐゴシック" charset="0"/>
                <a:cs typeface="ＭＳ Ｐゴシック" charset="0"/>
              </a:rPr>
              <a:t>Exploiting 3D-Stacked Memory</a:t>
            </a:r>
          </a:p>
          <a:p>
            <a:pPr eaLnBrk="1" hangingPunct="1"/>
            <a:r>
              <a:rPr lang="en-US" dirty="0">
                <a:latin typeface="Tahoma" charset="0"/>
                <a:ea typeface="ＭＳ Ｐゴシック" charset="0"/>
                <a:cs typeface="ＭＳ Ｐゴシック" charset="0"/>
              </a:rPr>
              <a:t>How to Enable Adoption of Processing in Memory</a:t>
            </a:r>
          </a:p>
          <a:p>
            <a:pPr eaLnBrk="1" hangingPunct="1"/>
            <a:r>
              <a:rPr lang="en-US" dirty="0">
                <a:solidFill>
                  <a:srgbClr val="0000FF"/>
                </a:solidFill>
                <a:latin typeface="Tahoma" charset="0"/>
                <a:ea typeface="ＭＳ Ｐゴシック" charset="0"/>
                <a:cs typeface="ＭＳ Ｐゴシック" charset="0"/>
              </a:rPr>
              <a:t>Conclusion</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197</a:t>
            </a:fld>
            <a:endParaRPr lang="en-US" sz="1600">
              <a:solidFill>
                <a:srgbClr val="000000"/>
              </a:solidFill>
              <a:latin typeface="Garamond" charset="0"/>
            </a:endParaRPr>
          </a:p>
        </p:txBody>
      </p:sp>
    </p:spTree>
    <p:extLst>
      <p:ext uri="{BB962C8B-B14F-4D97-AF65-F5344CB8AC3E}">
        <p14:creationId xmlns:p14="http://schemas.microsoft.com/office/powerpoint/2010/main" val="525888476"/>
      </p:ext>
    </p:extLst>
  </p:cSld>
  <p:clrMapOvr>
    <a:masterClrMapping/>
  </p:clrMapOvr>
  <p:transition/>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432FF"/>
                </a:solidFill>
              </a:rPr>
              <a:t>Energy-Efficient</a:t>
            </a:r>
          </a:p>
          <a:p>
            <a:pPr marL="0" indent="0" algn="ctr">
              <a:buNone/>
            </a:pPr>
            <a:r>
              <a:rPr lang="en-US" sz="6400"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solidFill>
                  <a:srgbClr val="000000"/>
                </a:solidFill>
              </a:rPr>
              <a:pPr>
                <a:defRPr/>
              </a:pPr>
              <a:t>198</a:t>
            </a:fld>
            <a:endParaRPr lang="en-US">
              <a:solidFill>
                <a:srgbClr val="000000"/>
              </a:solidFill>
            </a:endParaRPr>
          </a:p>
        </p:txBody>
      </p:sp>
    </p:spTree>
    <p:extLst>
      <p:ext uri="{BB962C8B-B14F-4D97-AF65-F5344CB8AC3E}">
        <p14:creationId xmlns:p14="http://schemas.microsoft.com/office/powerpoint/2010/main" val="145781660"/>
      </p:ext>
    </p:extLst>
  </p:cSld>
  <p:clrMapOvr>
    <a:masterClrMapping/>
  </p:clrMapOvr>
  <p:transition/>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6968"/>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Low-Latency</a:t>
            </a:r>
          </a:p>
          <a:p>
            <a:pPr marL="0" indent="0" algn="ctr">
              <a:buNone/>
            </a:pPr>
            <a:r>
              <a:rPr lang="en-US" sz="6400"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solidFill>
                  <a:srgbClr val="000000"/>
                </a:solidFill>
              </a:rPr>
              <a:pPr>
                <a:defRPr/>
              </a:pPr>
              <a:t>199</a:t>
            </a:fld>
            <a:endParaRPr lang="en-US">
              <a:solidFill>
                <a:srgbClr val="000000"/>
              </a:solidFill>
            </a:endParaRPr>
          </a:p>
        </p:txBody>
      </p:sp>
    </p:spTree>
    <p:extLst>
      <p:ext uri="{BB962C8B-B14F-4D97-AF65-F5344CB8AC3E}">
        <p14:creationId xmlns:p14="http://schemas.microsoft.com/office/powerpoint/2010/main" val="2021002040"/>
      </p:ext>
    </p:extLst>
  </p:cSld>
  <p:clrMapOvr>
    <a:masterClrMapping/>
  </p:clrMapOvr>
  <p:transition/>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227229662"/>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Key Takeaway</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731137294"/>
      </p:ext>
    </p:extLst>
  </p:cSld>
  <p:clrMapOvr>
    <a:masterClrMapping/>
  </p:clrMapOvr>
  <p:transition/>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Title 1"/>
          <p:cNvSpPr>
            <a:spLocks noGrp="1"/>
          </p:cNvSpPr>
          <p:nvPr>
            <p:ph type="ctrTitle"/>
          </p:nvPr>
        </p:nvSpPr>
        <p:spPr>
          <a:xfrm>
            <a:off x="685800" y="1676400"/>
            <a:ext cx="7924800" cy="1752600"/>
          </a:xfrm>
        </p:spPr>
        <p:txBody>
          <a:bodyPr/>
          <a:lstStyle/>
          <a:p>
            <a:r>
              <a:rPr lang="en-US" dirty="0">
                <a:latin typeface="Garamond" charset="0"/>
              </a:rPr>
              <a:t> Concluding Remarks</a:t>
            </a:r>
          </a:p>
        </p:txBody>
      </p:sp>
      <p:sp>
        <p:nvSpPr>
          <p:cNvPr id="150530" name="Subtitle 2"/>
          <p:cNvSpPr>
            <a:spLocks noGrp="1"/>
          </p:cNvSpPr>
          <p:nvPr>
            <p:ph type="subTitle" idx="1"/>
          </p:nvPr>
        </p:nvSpPr>
        <p:spPr/>
        <p:txBody>
          <a:bodyPr/>
          <a:lstStyle/>
          <a:p>
            <a:pPr>
              <a:buFont typeface="Wingdings" charset="0"/>
              <a:buNone/>
            </a:pPr>
            <a:endParaRPr lang="en-US">
              <a:latin typeface="Tahoma" charset="0"/>
            </a:endParaRPr>
          </a:p>
        </p:txBody>
      </p:sp>
      <p:sp>
        <p:nvSpPr>
          <p:cNvPr id="150531"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E342A0-F66A-8349-9DE5-CDF9A06A5894}" type="slidenum">
              <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202</a:t>
            </a:fld>
            <a:endPar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1364386797"/>
      </p:ext>
    </p:extLst>
  </p:cSld>
  <p:clrMapOvr>
    <a:masterClrMapping/>
  </p:clrMapOvr>
  <p:transition/>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Quote from A Famous Architect</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203</a:t>
            </a:fld>
            <a:endParaRPr lang="en-US"/>
          </a:p>
        </p:txBody>
      </p:sp>
      <p:pic>
        <p:nvPicPr>
          <p:cNvPr id="5" name="Picture 4"/>
          <p:cNvPicPr>
            <a:picLocks noChangeAspect="1"/>
          </p:cNvPicPr>
          <p:nvPr/>
        </p:nvPicPr>
        <p:blipFill>
          <a:blip r:embed="rId2"/>
          <a:stretch>
            <a:fillRect/>
          </a:stretch>
        </p:blipFill>
        <p:spPr>
          <a:xfrm>
            <a:off x="6156176" y="1872208"/>
            <a:ext cx="2792306" cy="4581128"/>
          </a:xfrm>
          <a:prstGeom prst="rect">
            <a:avLst/>
          </a:prstGeom>
        </p:spPr>
      </p:pic>
    </p:spTree>
    <p:extLst>
      <p:ext uri="{BB962C8B-B14F-4D97-AF65-F5344CB8AC3E}">
        <p14:creationId xmlns:p14="http://schemas.microsoft.com/office/powerpoint/2010/main" val="85361487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Precedent-Based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204</a:t>
            </a:fld>
            <a:endParaRPr lang="en-US"/>
          </a:p>
        </p:txBody>
      </p:sp>
      <p:pic>
        <p:nvPicPr>
          <p:cNvPr id="5" name="Picture 4"/>
          <p:cNvPicPr>
            <a:picLocks noChangeAspect="1"/>
          </p:cNvPicPr>
          <p:nvPr/>
        </p:nvPicPr>
        <p:blipFill>
          <a:blip r:embed="rId2"/>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spTree>
    <p:extLst>
      <p:ext uri="{BB962C8B-B14F-4D97-AF65-F5344CB8AC3E}">
        <p14:creationId xmlns:p14="http://schemas.microsoft.com/office/powerpoint/2010/main" val="1514408551"/>
      </p:ext>
    </p:extLst>
  </p:cSld>
  <p:clrMapOvr>
    <a:masterClrMapping/>
  </p:clrMapOvr>
  <p:transition/>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Principled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205</a:t>
            </a:fld>
            <a:endParaRPr lang="en-US"/>
          </a:p>
        </p:txBody>
      </p:sp>
      <p:pic>
        <p:nvPicPr>
          <p:cNvPr id="5" name="Picture 4"/>
          <p:cNvPicPr>
            <a:picLocks noChangeAspect="1"/>
          </p:cNvPicPr>
          <p:nvPr/>
        </p:nvPicPr>
        <p:blipFill>
          <a:blip r:embed="rId2"/>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pic>
        <p:nvPicPr>
          <p:cNvPr id="6" name="Picture 5"/>
          <p:cNvPicPr>
            <a:picLocks noChangeAspect="1"/>
          </p:cNvPicPr>
          <p:nvPr/>
        </p:nvPicPr>
        <p:blipFill>
          <a:blip r:embed="rId4"/>
          <a:stretch>
            <a:fillRect/>
          </a:stretch>
        </p:blipFill>
        <p:spPr>
          <a:xfrm>
            <a:off x="527101" y="1832446"/>
            <a:ext cx="8424936" cy="4692898"/>
          </a:xfrm>
          <a:prstGeom prst="rect">
            <a:avLst/>
          </a:prstGeom>
        </p:spPr>
      </p:pic>
    </p:spTree>
    <p:extLst>
      <p:ext uri="{BB962C8B-B14F-4D97-AF65-F5344CB8AC3E}">
        <p14:creationId xmlns:p14="http://schemas.microsoft.com/office/powerpoint/2010/main" val="688332413"/>
      </p:ext>
    </p:extLst>
  </p:cSld>
  <p:clrMapOvr>
    <a:masterClrMapping/>
  </p:clrMapOvr>
  <p:transition/>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Title 1"/>
          <p:cNvSpPr>
            <a:spLocks noGrp="1"/>
          </p:cNvSpPr>
          <p:nvPr>
            <p:ph type="title"/>
          </p:nvPr>
        </p:nvSpPr>
        <p:spPr/>
        <p:txBody>
          <a:bodyPr/>
          <a:lstStyle/>
          <a:p>
            <a:endParaRPr lang="en-US" altLang="en-US">
              <a:ea typeface="ＭＳ Ｐゴシック" charset="-128"/>
            </a:endParaRPr>
          </a:p>
        </p:txBody>
      </p:sp>
      <p:sp>
        <p:nvSpPr>
          <p:cNvPr id="204802" name="Content Placeholder 2"/>
          <p:cNvSpPr>
            <a:spLocks noGrp="1"/>
          </p:cNvSpPr>
          <p:nvPr>
            <p:ph idx="1"/>
          </p:nvPr>
        </p:nvSpPr>
        <p:spPr>
          <a:xfrm>
            <a:off x="228600" y="996950"/>
            <a:ext cx="8610600" cy="5194300"/>
          </a:xfrm>
        </p:spPr>
        <p:txBody>
          <a:bodyPr/>
          <a:lstStyle/>
          <a:p>
            <a:endParaRPr lang="en-US" altLang="en-US">
              <a:ea typeface="ＭＳ Ｐゴシック" charset="-128"/>
            </a:endParaRPr>
          </a:p>
        </p:txBody>
      </p:sp>
      <p:sp>
        <p:nvSpPr>
          <p:cNvPr id="20480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fld id="{488A1A8F-E022-8E43-8BB4-89E8BD7FEAC8}" type="slidenum">
              <a:rPr lang="en-US" altLang="en-US">
                <a:solidFill>
                  <a:srgbClr val="000000"/>
                </a:solidFill>
                <a:latin typeface="Garamond" charset="0"/>
              </a:rPr>
              <a:pPr/>
              <a:t>206</a:t>
            </a:fld>
            <a:endParaRPr lang="en-US" altLang="en-US">
              <a:solidFill>
                <a:srgbClr val="000000"/>
              </a:solidFill>
              <a:latin typeface="Garamond" charset="0"/>
            </a:endParaRPr>
          </a:p>
        </p:txBody>
      </p:sp>
      <p:pic>
        <p:nvPicPr>
          <p:cNvPr id="204804"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0"/>
            <a:ext cx="4552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3817452"/>
      </p:ext>
    </p:extLst>
  </p:cSld>
  <p:clrMapOvr>
    <a:masterClrMapping/>
  </p:clrMapOvr>
  <p:transition/>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Title 1"/>
          <p:cNvSpPr>
            <a:spLocks noGrp="1"/>
          </p:cNvSpPr>
          <p:nvPr>
            <p:ph type="title"/>
          </p:nvPr>
        </p:nvSpPr>
        <p:spPr/>
        <p:txBody>
          <a:bodyPr/>
          <a:lstStyle/>
          <a:p>
            <a:r>
              <a:rPr lang="en-US" altLang="en-US" dirty="0">
                <a:ea typeface="ＭＳ Ｐゴシック" charset="-128"/>
              </a:rPr>
              <a:t>The Overarching Principle</a:t>
            </a:r>
          </a:p>
        </p:txBody>
      </p:sp>
      <p:sp>
        <p:nvSpPr>
          <p:cNvPr id="22016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a:spcBef>
                <a:spcPct val="0"/>
              </a:spcBef>
              <a:buClrTx/>
              <a:buSzTx/>
              <a:buFontTx/>
              <a:buNone/>
            </a:pPr>
            <a:fld id="{58D6394D-EA62-3948-BF63-BCCE7E92300B}" type="slidenum">
              <a:rPr lang="en-US" altLang="en-US" sz="1600">
                <a:solidFill>
                  <a:srgbClr val="000000"/>
                </a:solidFill>
                <a:latin typeface="Garamond" charset="0"/>
              </a:rPr>
              <a:pPr>
                <a:spcBef>
                  <a:spcPct val="0"/>
                </a:spcBef>
                <a:buClrTx/>
                <a:buSzTx/>
                <a:buFontTx/>
                <a:buNone/>
              </a:pPr>
              <a:t>207</a:t>
            </a:fld>
            <a:endParaRPr lang="en-US" altLang="en-US" sz="1600">
              <a:solidFill>
                <a:srgbClr val="000000"/>
              </a:solidFill>
              <a:latin typeface="Garamond"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700" y="1066800"/>
            <a:ext cx="8610600" cy="294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267200"/>
            <a:ext cx="9144000" cy="204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4602735"/>
      </p:ext>
    </p:extLst>
  </p:cSld>
  <p:clrMapOvr>
    <a:masterClrMapping/>
  </p:clrMapOvr>
  <p:transition/>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p:cNvSpPr>
            <a:spLocks noGrp="1"/>
          </p:cNvSpPr>
          <p:nvPr>
            <p:ph type="title"/>
          </p:nvPr>
        </p:nvSpPr>
        <p:spPr>
          <a:xfrm>
            <a:off x="228600" y="152400"/>
            <a:ext cx="8915400" cy="1066800"/>
          </a:xfrm>
        </p:spPr>
        <p:txBody>
          <a:bodyPr/>
          <a:lstStyle/>
          <a:p>
            <a:r>
              <a:rPr lang="en-US" dirty="0">
                <a:latin typeface="Garamond" charset="0"/>
              </a:rPr>
              <a:t>Another Example: Precedent-Based Design</a:t>
            </a:r>
          </a:p>
        </p:txBody>
      </p:sp>
      <p:sp>
        <p:nvSpPr>
          <p:cNvPr id="10854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ADDA790-BC6C-B84A-BC41-689B46E82E8F}" type="slidenum">
              <a:rPr lang="en-US" sz="1600">
                <a:solidFill>
                  <a:srgbClr val="000000"/>
                </a:solidFill>
                <a:latin typeface="Garamond" charset="0"/>
                <a:cs typeface="Arial" charset="0"/>
              </a:rPr>
              <a:pPr eaLnBrk="1" hangingPunct="1"/>
              <a:t>208</a:t>
            </a:fld>
            <a:endParaRPr lang="en-US" sz="1600">
              <a:solidFill>
                <a:srgbClr val="000000"/>
              </a:solidFill>
              <a:latin typeface="Garamond" charset="0"/>
              <a:cs typeface="Arial" charset="0"/>
            </a:endParaRPr>
          </a:p>
        </p:txBody>
      </p:sp>
      <p:pic>
        <p:nvPicPr>
          <p:cNvPr id="108547" name="Picture 7" descr="train_station_by_cookiemagik-d3feg7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990600"/>
            <a:ext cx="9144000" cy="548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8548" name="TextBox 2"/>
          <p:cNvSpPr txBox="1">
            <a:spLocks noChangeArrowheads="1"/>
          </p:cNvSpPr>
          <p:nvPr/>
        </p:nvSpPr>
        <p:spPr bwMode="auto">
          <a:xfrm>
            <a:off x="152400" y="6553200"/>
            <a:ext cx="4186238" cy="246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000">
                <a:solidFill>
                  <a:srgbClr val="000000"/>
                </a:solidFill>
              </a:rPr>
              <a:t>Source: http://cookiemagik.deviantart.com/art/Train-station-207266944</a:t>
            </a:r>
          </a:p>
        </p:txBody>
      </p:sp>
    </p:spTree>
    <p:extLst>
      <p:ext uri="{BB962C8B-B14F-4D97-AF65-F5344CB8AC3E}">
        <p14:creationId xmlns:p14="http://schemas.microsoft.com/office/powerpoint/2010/main" val="308458902"/>
      </p:ext>
    </p:extLst>
  </p:cSld>
  <p:clrMapOvr>
    <a:masterClrMapping/>
  </p:clrMapOvr>
  <p:transition/>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le 1"/>
          <p:cNvSpPr>
            <a:spLocks noGrp="1"/>
          </p:cNvSpPr>
          <p:nvPr>
            <p:ph type="title"/>
          </p:nvPr>
        </p:nvSpPr>
        <p:spPr/>
        <p:txBody>
          <a:bodyPr/>
          <a:lstStyle/>
          <a:p>
            <a:r>
              <a:rPr lang="en-US" dirty="0">
                <a:latin typeface="Garamond" charset="0"/>
              </a:rPr>
              <a:t>Principled Design</a:t>
            </a:r>
          </a:p>
        </p:txBody>
      </p:sp>
      <p:sp>
        <p:nvSpPr>
          <p:cNvPr id="107522"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D62FB81-D6DD-1E44-B086-70F1C12ECEC3}" type="slidenum">
              <a:rPr lang="en-US" sz="1600">
                <a:solidFill>
                  <a:srgbClr val="000000"/>
                </a:solidFill>
                <a:latin typeface="Garamond" charset="0"/>
                <a:cs typeface="Arial" charset="0"/>
              </a:rPr>
              <a:pPr eaLnBrk="1" hangingPunct="1"/>
              <a:t>209</a:t>
            </a:fld>
            <a:endParaRPr lang="en-US" sz="1600">
              <a:solidFill>
                <a:srgbClr val="000000"/>
              </a:solidFill>
              <a:latin typeface="Garamond" charset="0"/>
              <a:cs typeface="Arial" charset="0"/>
            </a:endParaRPr>
          </a:p>
        </p:txBody>
      </p:sp>
      <p:pic>
        <p:nvPicPr>
          <p:cNvPr id="107523" name="Content Placeholder 4" descr="1200px-Zürich_Stadelhofen_in_2006.jpg"/>
          <p:cNvPicPr>
            <a:picLocks noChangeAspect="1"/>
          </p:cNvPicPr>
          <p:nvPr/>
        </p:nvPicPr>
        <p:blipFill>
          <a:blip r:embed="rId2">
            <a:extLst>
              <a:ext uri="{28A0092B-C50C-407E-A947-70E740481C1C}">
                <a14:useLocalDpi xmlns:a14="http://schemas.microsoft.com/office/drawing/2010/main" val="0"/>
              </a:ext>
            </a:extLst>
          </a:blip>
          <a:srcRect t="4472" b="4472"/>
          <a:stretch>
            <a:fillRect/>
          </a:stretch>
        </p:blipFill>
        <p:spPr bwMode="auto">
          <a:xfrm>
            <a:off x="228600" y="1066800"/>
            <a:ext cx="8610600" cy="51943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7524" name="Rectangle 8"/>
          <p:cNvSpPr>
            <a:spLocks noChangeArrowheads="1"/>
          </p:cNvSpPr>
          <p:nvPr/>
        </p:nvSpPr>
        <p:spPr bwMode="auto">
          <a:xfrm>
            <a:off x="228600" y="6535738"/>
            <a:ext cx="8305800"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800" dirty="0">
                <a:solidFill>
                  <a:srgbClr val="000000"/>
                </a:solidFill>
              </a:rPr>
              <a:t>Source: By </a:t>
            </a:r>
            <a:r>
              <a:rPr lang="en-US" sz="800" dirty="0" err="1">
                <a:solidFill>
                  <a:srgbClr val="000000"/>
                </a:solidFill>
              </a:rPr>
              <a:t>Toni_V</a:t>
            </a:r>
            <a:r>
              <a:rPr lang="en-US" sz="800" dirty="0">
                <a:solidFill>
                  <a:srgbClr val="000000"/>
                </a:solidFill>
              </a:rPr>
              <a:t>, CC BY-SA 2.0, https://</a:t>
            </a:r>
            <a:r>
              <a:rPr lang="en-US" sz="800" dirty="0" err="1">
                <a:solidFill>
                  <a:srgbClr val="000000"/>
                </a:solidFill>
              </a:rPr>
              <a:t>commons.wikimedia.org</a:t>
            </a:r>
            <a:r>
              <a:rPr lang="en-US" sz="800" dirty="0">
                <a:solidFill>
                  <a:srgbClr val="000000"/>
                </a:solidFill>
              </a:rPr>
              <a:t>/w/</a:t>
            </a:r>
            <a:r>
              <a:rPr lang="en-US" sz="800" dirty="0" err="1">
                <a:solidFill>
                  <a:srgbClr val="000000"/>
                </a:solidFill>
              </a:rPr>
              <a:t>index.php?curid</a:t>
            </a:r>
            <a:r>
              <a:rPr lang="en-US" sz="800" dirty="0">
                <a:solidFill>
                  <a:srgbClr val="000000"/>
                </a:solidFill>
              </a:rPr>
              <a:t>=4087256</a:t>
            </a:r>
          </a:p>
        </p:txBody>
      </p:sp>
    </p:spTree>
    <p:extLst>
      <p:ext uri="{BB962C8B-B14F-4D97-AF65-F5344CB8AC3E}">
        <p14:creationId xmlns:p14="http://schemas.microsoft.com/office/powerpoint/2010/main" val="243242056"/>
      </p:ext>
    </p:extLst>
  </p:cSld>
  <p:clrMapOvr>
    <a:masterClrMapping/>
  </p:clrMapOvr>
  <p:transition/>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tLang="en-US" dirty="0">
                <a:ea typeface="ＭＳ Ｐゴシック" charset="-128"/>
              </a:rPr>
              <a:t>Another Principled Design</a:t>
            </a:r>
          </a:p>
        </p:txBody>
      </p:sp>
      <p:pic>
        <p:nvPicPr>
          <p:cNvPr id="216066" name="Content Placeholder 4" descr="1200px-OrienteMGT.jpg"/>
          <p:cNvPicPr>
            <a:picLocks noGrp="1" noChangeAspect="1"/>
          </p:cNvPicPr>
          <p:nvPr>
            <p:ph idx="1"/>
          </p:nvPr>
        </p:nvPicPr>
        <p:blipFill>
          <a:blip r:embed="rId2">
            <a:extLst>
              <a:ext uri="{28A0092B-C50C-407E-A947-70E740481C1C}">
                <a14:useLocalDpi xmlns:a14="http://schemas.microsoft.com/office/drawing/2010/main" val="0"/>
              </a:ext>
            </a:extLst>
          </a:blip>
          <a:srcRect l="22372" r="22372"/>
          <a:stretch>
            <a:fillRect/>
          </a:stretch>
        </p:blipFill>
        <p:spPr>
          <a:xfrm>
            <a:off x="228600" y="1054100"/>
            <a:ext cx="8610600" cy="5194300"/>
          </a:xfrm>
        </p:spPr>
      </p:pic>
      <p:sp>
        <p:nvSpPr>
          <p:cNvPr id="21606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a:spcBef>
                <a:spcPct val="0"/>
              </a:spcBef>
              <a:buClrTx/>
              <a:buSzTx/>
              <a:buFontTx/>
              <a:buNone/>
            </a:pPr>
            <a:fld id="{8B6D5726-69C2-A744-A6EE-ACF672B6004B}" type="slidenum">
              <a:rPr lang="en-US" altLang="en-US" sz="1600">
                <a:solidFill>
                  <a:srgbClr val="000000"/>
                </a:solidFill>
                <a:latin typeface="Garamond" charset="0"/>
              </a:rPr>
              <a:pPr>
                <a:spcBef>
                  <a:spcPct val="0"/>
                </a:spcBef>
                <a:buClrTx/>
                <a:buSzTx/>
                <a:buFontTx/>
                <a:buNone/>
              </a:pPr>
              <a:t>210</a:t>
            </a:fld>
            <a:endParaRPr lang="en-US" altLang="en-US" sz="1600">
              <a:solidFill>
                <a:srgbClr val="000000"/>
              </a:solidFill>
              <a:latin typeface="Garamond" charset="0"/>
            </a:endParaRPr>
          </a:p>
        </p:txBody>
      </p:sp>
      <p:sp>
        <p:nvSpPr>
          <p:cNvPr id="216068" name="Rectangle 5"/>
          <p:cNvSpPr>
            <a:spLocks noChangeArrowheads="1"/>
          </p:cNvSpPr>
          <p:nvPr/>
        </p:nvSpPr>
        <p:spPr bwMode="auto">
          <a:xfrm>
            <a:off x="152400" y="6477000"/>
            <a:ext cx="77724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fontAlgn="base">
              <a:spcBef>
                <a:spcPct val="0"/>
              </a:spcBef>
              <a:spcAft>
                <a:spcPct val="0"/>
              </a:spcAft>
              <a:buClrTx/>
              <a:buSzTx/>
              <a:buFontTx/>
              <a:buNone/>
            </a:pPr>
            <a:r>
              <a:rPr lang="en-US" altLang="en-US" sz="1000">
                <a:solidFill>
                  <a:srgbClr val="000000"/>
                </a:solidFill>
                <a:latin typeface="Arial" charset="0"/>
              </a:rPr>
              <a:t>Source: By Martín Gómez Tagle - Lisbon, Portugal, CC BY-SA 3.0, https://commons.wikimedia.org/w/index.php?curid=13764903</a:t>
            </a:r>
          </a:p>
        </p:txBody>
      </p:sp>
      <p:pic>
        <p:nvPicPr>
          <p:cNvPr id="3" name="Picture 2" descr="photo-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3200400"/>
            <a:ext cx="4343400" cy="328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6070" name="TextBox 6"/>
          <p:cNvSpPr txBox="1">
            <a:spLocks noChangeArrowheads="1"/>
          </p:cNvSpPr>
          <p:nvPr/>
        </p:nvSpPr>
        <p:spPr bwMode="auto">
          <a:xfrm>
            <a:off x="133350" y="6659563"/>
            <a:ext cx="43910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fontAlgn="base">
              <a:spcBef>
                <a:spcPct val="0"/>
              </a:spcBef>
              <a:spcAft>
                <a:spcPct val="0"/>
              </a:spcAft>
              <a:buClrTx/>
              <a:buSzTx/>
              <a:buFontTx/>
              <a:buNone/>
            </a:pPr>
            <a:r>
              <a:rPr lang="en-US" altLang="en-US" sz="1000">
                <a:solidFill>
                  <a:srgbClr val="000000"/>
                </a:solidFill>
                <a:latin typeface="Arial" charset="0"/>
              </a:rPr>
              <a:t>Source: http://www.arcspace.com/exhibitions/unsorted/santiago-calatrava/</a:t>
            </a:r>
          </a:p>
        </p:txBody>
      </p:sp>
    </p:spTree>
    <p:extLst>
      <p:ext uri="{BB962C8B-B14F-4D97-AF65-F5344CB8AC3E}">
        <p14:creationId xmlns:p14="http://schemas.microsoft.com/office/powerpoint/2010/main" val="197428549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tLang="en-US" dirty="0">
                <a:ea typeface="ＭＳ Ｐゴシック" charset="-128"/>
              </a:rPr>
              <a:t>Another Principled Design</a:t>
            </a:r>
          </a:p>
        </p:txBody>
      </p:sp>
      <p:sp>
        <p:nvSpPr>
          <p:cNvPr id="21606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a:spcBef>
                <a:spcPct val="0"/>
              </a:spcBef>
              <a:buClrTx/>
              <a:buSzTx/>
              <a:buFontTx/>
              <a:buNone/>
            </a:pPr>
            <a:fld id="{8B6D5726-69C2-A744-A6EE-ACF672B6004B}" type="slidenum">
              <a:rPr lang="en-US" altLang="en-US" sz="1600">
                <a:solidFill>
                  <a:srgbClr val="000000"/>
                </a:solidFill>
                <a:latin typeface="Garamond" charset="0"/>
              </a:rPr>
              <a:pPr>
                <a:spcBef>
                  <a:spcPct val="0"/>
                </a:spcBef>
                <a:buClrTx/>
                <a:buSzTx/>
                <a:buFontTx/>
                <a:buNone/>
              </a:pPr>
              <a:t>211</a:t>
            </a:fld>
            <a:endParaRPr lang="en-US" altLang="en-US" sz="1600">
              <a:solidFill>
                <a:srgbClr val="000000"/>
              </a:solidFill>
              <a:latin typeface="Garamond" charset="0"/>
            </a:endParaRPr>
          </a:p>
        </p:txBody>
      </p:sp>
      <p:sp>
        <p:nvSpPr>
          <p:cNvPr id="216068" name="Rectangle 5"/>
          <p:cNvSpPr>
            <a:spLocks noChangeArrowheads="1"/>
          </p:cNvSpPr>
          <p:nvPr/>
        </p:nvSpPr>
        <p:spPr bwMode="auto">
          <a:xfrm>
            <a:off x="152400" y="6525344"/>
            <a:ext cx="89916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fontAlgn="base">
              <a:spcBef>
                <a:spcPct val="0"/>
              </a:spcBef>
              <a:spcAft>
                <a:spcPct val="0"/>
              </a:spcAft>
              <a:buClrTx/>
              <a:buSzTx/>
              <a:buFontTx/>
              <a:buNone/>
            </a:pPr>
            <a:r>
              <a:rPr lang="en-US" altLang="en-US" sz="1000" dirty="0">
                <a:solidFill>
                  <a:srgbClr val="000000"/>
                </a:solidFill>
                <a:latin typeface="Arial" charset="0"/>
              </a:rPr>
              <a:t>Source: De </a:t>
            </a:r>
            <a:r>
              <a:rPr lang="en-US" altLang="en-US" sz="1000" dirty="0" err="1">
                <a:solidFill>
                  <a:srgbClr val="000000"/>
                </a:solidFill>
                <a:latin typeface="Arial" charset="0"/>
              </a:rPr>
              <a:t>Galván</a:t>
            </a:r>
            <a:r>
              <a:rPr lang="en-US" altLang="en-US" sz="1000" dirty="0">
                <a:solidFill>
                  <a:srgbClr val="000000"/>
                </a:solidFill>
                <a:latin typeface="Arial" charset="0"/>
              </a:rPr>
              <a:t> - Puente del </a:t>
            </a:r>
            <a:r>
              <a:rPr lang="en-US" altLang="en-US" sz="1000" dirty="0" err="1">
                <a:solidFill>
                  <a:srgbClr val="000000"/>
                </a:solidFill>
                <a:latin typeface="Arial" charset="0"/>
              </a:rPr>
              <a:t>Alamillo.jpg</a:t>
            </a:r>
            <a:r>
              <a:rPr lang="en-US" altLang="en-US" sz="1000" dirty="0">
                <a:solidFill>
                  <a:srgbClr val="000000"/>
                </a:solidFill>
                <a:latin typeface="Arial" charset="0"/>
              </a:rPr>
              <a:t> on </a:t>
            </a:r>
            <a:r>
              <a:rPr lang="en-US" altLang="en-US" sz="1000" dirty="0" err="1">
                <a:solidFill>
                  <a:srgbClr val="000000"/>
                </a:solidFill>
                <a:latin typeface="Arial" charset="0"/>
              </a:rPr>
              <a:t>Enciclopedia.us.es</a:t>
            </a:r>
            <a:r>
              <a:rPr lang="en-US" altLang="en-US" sz="1000" dirty="0">
                <a:solidFill>
                  <a:srgbClr val="000000"/>
                </a:solidFill>
                <a:latin typeface="Arial" charset="0"/>
              </a:rPr>
              <a:t>, GFDL, https://</a:t>
            </a:r>
            <a:r>
              <a:rPr lang="en-US" altLang="en-US" sz="1000" dirty="0" err="1">
                <a:solidFill>
                  <a:srgbClr val="000000"/>
                </a:solidFill>
                <a:latin typeface="Arial" charset="0"/>
              </a:rPr>
              <a:t>commons.wikimedia.org</a:t>
            </a:r>
            <a:r>
              <a:rPr lang="en-US" altLang="en-US" sz="1000" dirty="0">
                <a:solidFill>
                  <a:srgbClr val="000000"/>
                </a:solidFill>
                <a:latin typeface="Arial" charset="0"/>
              </a:rPr>
              <a:t>/w/</a:t>
            </a:r>
            <a:r>
              <a:rPr lang="en-US" altLang="en-US" sz="1000" dirty="0" err="1">
                <a:solidFill>
                  <a:srgbClr val="000000"/>
                </a:solidFill>
                <a:latin typeface="Arial" charset="0"/>
              </a:rPr>
              <a:t>index.php?curid</a:t>
            </a:r>
            <a:r>
              <a:rPr lang="en-US" altLang="en-US" sz="1000" dirty="0">
                <a:solidFill>
                  <a:srgbClr val="000000"/>
                </a:solidFill>
                <a:latin typeface="Arial" charset="0"/>
              </a:rPr>
              <a:t>=15026095</a:t>
            </a:r>
          </a:p>
        </p:txBody>
      </p:sp>
      <p:pic>
        <p:nvPicPr>
          <p:cNvPr id="6" name="Content Placeholder 5">
            <a:extLst>
              <a:ext uri="{FF2B5EF4-FFF2-40B4-BE49-F238E27FC236}">
                <a16:creationId xmlns:a16="http://schemas.microsoft.com/office/drawing/2014/main" id="{CE331610-7D51-E644-AE59-8D8A767953D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9695" y="996950"/>
            <a:ext cx="8588409" cy="5194300"/>
          </a:xfrm>
        </p:spPr>
      </p:pic>
    </p:spTree>
    <p:extLst>
      <p:ext uri="{BB962C8B-B14F-4D97-AF65-F5344CB8AC3E}">
        <p14:creationId xmlns:p14="http://schemas.microsoft.com/office/powerpoint/2010/main" val="3744420511"/>
      </p:ext>
    </p:extLst>
  </p:cSld>
  <p:clrMapOvr>
    <a:masterClrMapping/>
  </p:clrMapOvr>
  <p:transition/>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817D2-B791-694C-85B7-0EE4DA95B29D}"/>
              </a:ext>
            </a:extLst>
          </p:cNvPr>
          <p:cNvSpPr>
            <a:spLocks noGrp="1"/>
          </p:cNvSpPr>
          <p:nvPr>
            <p:ph type="title"/>
          </p:nvPr>
        </p:nvSpPr>
        <p:spPr/>
        <p:txBody>
          <a:bodyPr/>
          <a:lstStyle/>
          <a:p>
            <a:r>
              <a:rPr lang="en-US" dirty="0"/>
              <a:t>Another Principled Design</a:t>
            </a:r>
          </a:p>
        </p:txBody>
      </p:sp>
      <p:pic>
        <p:nvPicPr>
          <p:cNvPr id="7" name="Content Placeholder 6">
            <a:extLst>
              <a:ext uri="{FF2B5EF4-FFF2-40B4-BE49-F238E27FC236}">
                <a16:creationId xmlns:a16="http://schemas.microsoft.com/office/drawing/2014/main" id="{568ED8B6-D72E-1C44-B230-571BC99CB8D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40225" y="980728"/>
            <a:ext cx="8092215" cy="5379484"/>
          </a:xfrm>
        </p:spPr>
      </p:pic>
      <p:sp>
        <p:nvSpPr>
          <p:cNvPr id="4" name="Slide Number Placeholder 3">
            <a:extLst>
              <a:ext uri="{FF2B5EF4-FFF2-40B4-BE49-F238E27FC236}">
                <a16:creationId xmlns:a16="http://schemas.microsoft.com/office/drawing/2014/main" id="{8F72EF25-EDBC-6C40-9674-D49E77D2DF95}"/>
              </a:ext>
            </a:extLst>
          </p:cNvPr>
          <p:cNvSpPr>
            <a:spLocks noGrp="1"/>
          </p:cNvSpPr>
          <p:nvPr>
            <p:ph type="sldNum" sz="quarter" idx="11"/>
          </p:nvPr>
        </p:nvSpPr>
        <p:spPr/>
        <p:txBody>
          <a:bodyPr/>
          <a:lstStyle/>
          <a:p>
            <a:pPr>
              <a:defRPr/>
            </a:pPr>
            <a:fld id="{B84FBA80-169A-CF4F-81AB-23BBF8E699B7}" type="slidenum">
              <a:rPr lang="en-US" altLang="en-US" smtClean="0"/>
              <a:pPr>
                <a:defRPr/>
              </a:pPr>
              <a:t>212</a:t>
            </a:fld>
            <a:endParaRPr lang="en-US" altLang="en-US"/>
          </a:p>
        </p:txBody>
      </p:sp>
      <p:sp>
        <p:nvSpPr>
          <p:cNvPr id="8" name="TextBox 7">
            <a:extLst>
              <a:ext uri="{FF2B5EF4-FFF2-40B4-BE49-F238E27FC236}">
                <a16:creationId xmlns:a16="http://schemas.microsoft.com/office/drawing/2014/main" id="{0E1FFE22-57E3-2644-8F4F-1A30DD7277E2}"/>
              </a:ext>
            </a:extLst>
          </p:cNvPr>
          <p:cNvSpPr txBox="1"/>
          <p:nvPr/>
        </p:nvSpPr>
        <p:spPr>
          <a:xfrm>
            <a:off x="207062" y="6597352"/>
            <a:ext cx="6885218" cy="215444"/>
          </a:xfrm>
          <a:prstGeom prst="rect">
            <a:avLst/>
          </a:prstGeom>
          <a:noFill/>
        </p:spPr>
        <p:txBody>
          <a:bodyPr wrap="none" rtlCol="0">
            <a:spAutoFit/>
          </a:bodyPr>
          <a:lstStyle/>
          <a:p>
            <a:r>
              <a:rPr lang="en-US" sz="800" dirty="0"/>
              <a:t>Source: </a:t>
            </a:r>
            <a:r>
              <a:rPr lang="en-US" sz="800" dirty="0">
                <a:hlinkClick r:id="rId3"/>
              </a:rPr>
              <a:t>https://www.archdaily.com/245628/how-not-to-host-the-olympics-part-iii/6051758999_5df1511bb5_z-4</a:t>
            </a:r>
            <a:r>
              <a:rPr lang="en-US" sz="800" dirty="0"/>
              <a:t>   Photo via CC Flickr User Vaidas M.</a:t>
            </a:r>
          </a:p>
        </p:txBody>
      </p:sp>
    </p:spTree>
    <p:extLst>
      <p:ext uri="{BB962C8B-B14F-4D97-AF65-F5344CB8AC3E}">
        <p14:creationId xmlns:p14="http://schemas.microsoft.com/office/powerpoint/2010/main" val="2170954794"/>
      </p:ext>
    </p:extLst>
  </p:cSld>
  <p:clrMapOvr>
    <a:masterClrMapping/>
  </p:clrMapOvr>
  <p:transition/>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latin typeface="Garamond" charset="0"/>
              </a:rPr>
              <a:t>Principle Applied to Another Structure</a:t>
            </a:r>
          </a:p>
        </p:txBody>
      </p:sp>
      <p:sp>
        <p:nvSpPr>
          <p:cNvPr id="100354"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7C3DD0F-DD36-AB46-AB2D-07681B2C41E4}" type="slidenum">
              <a:rPr lang="en-US" sz="1600">
                <a:solidFill>
                  <a:srgbClr val="000000"/>
                </a:solidFill>
                <a:latin typeface="Garamond" charset="0"/>
                <a:cs typeface="Arial" charset="0"/>
              </a:rPr>
              <a:pPr eaLnBrk="1" hangingPunct="1"/>
              <a:t>213</a:t>
            </a:fld>
            <a:endParaRPr lang="en-US" sz="1600">
              <a:solidFill>
                <a:srgbClr val="000000"/>
              </a:solidFill>
              <a:latin typeface="Garamond" charset="0"/>
              <a:cs typeface="Arial" charset="0"/>
            </a:endParaRPr>
          </a:p>
        </p:txBody>
      </p:sp>
      <p:pic>
        <p:nvPicPr>
          <p:cNvPr id="100355" name="Picture 4" descr="santiago-calatrava-oculus-world-trade-center-transportation-hub-hufton-crow_dezeen_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40" y="952500"/>
            <a:ext cx="6705600" cy="5741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0356" name="Rectangle 5"/>
          <p:cNvSpPr>
            <a:spLocks noChangeArrowheads="1"/>
          </p:cNvSpPr>
          <p:nvPr/>
        </p:nvSpPr>
        <p:spPr bwMode="auto">
          <a:xfrm>
            <a:off x="152400" y="6630988"/>
            <a:ext cx="98298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1000">
                <a:solidFill>
                  <a:srgbClr val="000000"/>
                </a:solidFill>
              </a:rPr>
              <a:t>Source: https://www.dezeen.com/2016/08/29/santiago-calatrava-oculus-world-trade-center-transportation-hub-new-york-photographs-hufton-crow/</a:t>
            </a:r>
          </a:p>
        </p:txBody>
      </p:sp>
      <p:pic>
        <p:nvPicPr>
          <p:cNvPr id="6" name="Picture 5" descr="651px-Calatrava_IMG_248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64039" y="980729"/>
            <a:ext cx="2294599" cy="31683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Rectangle 6"/>
          <p:cNvSpPr>
            <a:spLocks noChangeArrowheads="1"/>
          </p:cNvSpPr>
          <p:nvPr/>
        </p:nvSpPr>
        <p:spPr bwMode="auto">
          <a:xfrm>
            <a:off x="152400" y="6553200"/>
            <a:ext cx="8915400"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800" dirty="0">
                <a:solidFill>
                  <a:srgbClr val="000000"/>
                </a:solidFill>
              </a:rPr>
              <a:t>Source: By 準建築人手札網站 </a:t>
            </a:r>
            <a:r>
              <a:rPr lang="en-US" sz="800" dirty="0" err="1">
                <a:solidFill>
                  <a:srgbClr val="000000"/>
                </a:solidFill>
              </a:rPr>
              <a:t>Forgemind</a:t>
            </a:r>
            <a:r>
              <a:rPr lang="en-US" sz="800" dirty="0">
                <a:solidFill>
                  <a:srgbClr val="000000"/>
                </a:solidFill>
              </a:rPr>
              <a:t> </a:t>
            </a:r>
            <a:r>
              <a:rPr lang="en-US" sz="800" dirty="0" err="1">
                <a:solidFill>
                  <a:srgbClr val="000000"/>
                </a:solidFill>
              </a:rPr>
              <a:t>ArchiMedia</a:t>
            </a:r>
            <a:r>
              <a:rPr lang="en-US" sz="800" dirty="0">
                <a:solidFill>
                  <a:srgbClr val="000000"/>
                </a:solidFill>
              </a:rPr>
              <a:t> - Flickr: IMG_2489.JPG, CC BY 2.0, </a:t>
            </a:r>
          </a:p>
          <a:p>
            <a:r>
              <a:rPr lang="en-US" sz="800" dirty="0">
                <a:solidFill>
                  <a:srgbClr val="000000"/>
                </a:solidFill>
                <a:hlinkClick r:id="rId4"/>
              </a:rPr>
              <a:t>https://commons.wikimedia.org/w/index.php?curid=31493356</a:t>
            </a:r>
            <a:r>
              <a:rPr lang="en-US" sz="800" dirty="0">
                <a:solidFill>
                  <a:srgbClr val="000000"/>
                </a:solidFill>
              </a:rPr>
              <a:t>, https://</a:t>
            </a:r>
            <a:r>
              <a:rPr lang="en-US" sz="800" dirty="0" err="1">
                <a:solidFill>
                  <a:srgbClr val="000000"/>
                </a:solidFill>
              </a:rPr>
              <a:t>en.wikipedia.org</a:t>
            </a:r>
            <a:r>
              <a:rPr lang="en-US" sz="800" dirty="0">
                <a:solidFill>
                  <a:srgbClr val="000000"/>
                </a:solidFill>
              </a:rPr>
              <a:t>/wiki/</a:t>
            </a:r>
            <a:r>
              <a:rPr lang="en-US" sz="800" dirty="0" err="1">
                <a:solidFill>
                  <a:srgbClr val="000000"/>
                </a:solidFill>
              </a:rPr>
              <a:t>Santiago_Calatrava</a:t>
            </a:r>
            <a:endParaRPr lang="en-US" sz="800" dirty="0">
              <a:solidFill>
                <a:srgbClr val="000000"/>
              </a:solidFill>
            </a:endParaRPr>
          </a:p>
        </p:txBody>
      </p:sp>
    </p:spTree>
    <p:extLst>
      <p:ext uri="{BB962C8B-B14F-4D97-AF65-F5344CB8AC3E}">
        <p14:creationId xmlns:p14="http://schemas.microsoft.com/office/powerpoint/2010/main" val="15078549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tLang="en-US" dirty="0">
                <a:ea typeface="ＭＳ Ｐゴシック" charset="-128"/>
              </a:rPr>
              <a:t>The Overarching Principle</a:t>
            </a:r>
          </a:p>
        </p:txBody>
      </p:sp>
      <p:sp>
        <p:nvSpPr>
          <p:cNvPr id="21709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a:spcBef>
                <a:spcPct val="0"/>
              </a:spcBef>
              <a:buClrTx/>
              <a:buSzTx/>
              <a:buFontTx/>
              <a:buNone/>
            </a:pPr>
            <a:fld id="{2B3B4E2E-30E6-F248-9444-D019D8D0019B}" type="slidenum">
              <a:rPr lang="en-US" altLang="en-US" sz="1600">
                <a:solidFill>
                  <a:srgbClr val="000000"/>
                </a:solidFill>
                <a:latin typeface="Garamond" charset="0"/>
              </a:rPr>
              <a:pPr>
                <a:spcBef>
                  <a:spcPct val="0"/>
                </a:spcBef>
                <a:buClrTx/>
                <a:buSzTx/>
                <a:buFontTx/>
                <a:buNone/>
              </a:pPr>
              <a:t>214</a:t>
            </a:fld>
            <a:endParaRPr lang="en-US" altLang="en-US" sz="1600">
              <a:solidFill>
                <a:srgbClr val="000000"/>
              </a:solidFill>
              <a:latin typeface="Garamond" charset="0"/>
            </a:endParaRPr>
          </a:p>
        </p:txBody>
      </p:sp>
      <p:pic>
        <p:nvPicPr>
          <p:cNvPr id="217091"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914400"/>
            <a:ext cx="6350000" cy="411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5214938"/>
            <a:ext cx="9144000" cy="124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4602735"/>
      </p:ext>
    </p:extLst>
  </p:cSld>
  <p:clrMapOvr>
    <a:masterClrMapping/>
  </p:clrMapOvr>
  <p:transition/>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Overarching Principle for Computing?</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215</a:t>
            </a:fld>
            <a:endParaRPr lang="en-US" altLang="en-US">
              <a:solidFill>
                <a:srgbClr val="000000"/>
              </a:solidFill>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980728"/>
            <a:ext cx="7272808" cy="5454606"/>
          </a:xfrm>
          <a:prstGeom prst="rect">
            <a:avLst/>
          </a:prstGeom>
        </p:spPr>
      </p:pic>
      <p:sp>
        <p:nvSpPr>
          <p:cNvPr id="6" name="Rectangle 5"/>
          <p:cNvSpPr/>
          <p:nvPr/>
        </p:nvSpPr>
        <p:spPr>
          <a:xfrm>
            <a:off x="2664296" y="6495147"/>
            <a:ext cx="4572000" cy="246221"/>
          </a:xfrm>
          <a:prstGeom prst="rect">
            <a:avLst/>
          </a:prstGeom>
        </p:spPr>
        <p:txBody>
          <a:bodyPr>
            <a:spAutoFit/>
          </a:bodyPr>
          <a:lstStyle/>
          <a:p>
            <a:r>
              <a:rPr lang="en-US" sz="1000" dirty="0">
                <a:solidFill>
                  <a:srgbClr val="000000"/>
                </a:solidFill>
                <a:latin typeface="Calibri"/>
                <a:cs typeface="Calibri"/>
              </a:rPr>
              <a:t>Source: http://</a:t>
            </a:r>
            <a:r>
              <a:rPr lang="en-US" sz="1000" dirty="0" err="1">
                <a:solidFill>
                  <a:srgbClr val="000000"/>
                </a:solidFill>
                <a:latin typeface="Calibri"/>
                <a:cs typeface="Calibri"/>
              </a:rPr>
              <a:t>spectrum.ieee.org</a:t>
            </a:r>
            <a:r>
              <a:rPr lang="en-US" sz="1000" dirty="0">
                <a:solidFill>
                  <a:srgbClr val="000000"/>
                </a:solidFill>
                <a:latin typeface="Calibri"/>
                <a:cs typeface="Calibri"/>
              </a:rPr>
              <a:t>/image/</a:t>
            </a:r>
            <a:r>
              <a:rPr lang="en-US" sz="1000" dirty="0" err="1">
                <a:solidFill>
                  <a:srgbClr val="000000"/>
                </a:solidFill>
                <a:latin typeface="Calibri"/>
                <a:cs typeface="Calibri"/>
              </a:rPr>
              <a:t>MjYzMzAyMg.jpeg</a:t>
            </a:r>
            <a:endParaRPr lang="en-US" sz="1000" dirty="0">
              <a:solidFill>
                <a:srgbClr val="000000"/>
              </a:solidFill>
              <a:latin typeface="Calibri"/>
              <a:cs typeface="Calibri"/>
            </a:endParaRPr>
          </a:p>
        </p:txBody>
      </p:sp>
    </p:spTree>
    <p:extLst>
      <p:ext uri="{BB962C8B-B14F-4D97-AF65-F5344CB8AC3E}">
        <p14:creationId xmlns:p14="http://schemas.microsoft.com/office/powerpoint/2010/main" val="102460273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Concluding Remarks</a:t>
            </a:r>
          </a:p>
        </p:txBody>
      </p:sp>
      <p:sp>
        <p:nvSpPr>
          <p:cNvPr id="3" name="Content Placeholder 2"/>
          <p:cNvSpPr>
            <a:spLocks noGrp="1"/>
          </p:cNvSpPr>
          <p:nvPr>
            <p:ph idx="1"/>
          </p:nvPr>
        </p:nvSpPr>
        <p:spPr>
          <a:xfrm>
            <a:off x="179512" y="1187605"/>
            <a:ext cx="8964488" cy="5193723"/>
          </a:xfrm>
        </p:spPr>
        <p:txBody>
          <a:bodyPr/>
          <a:lstStyle/>
          <a:p>
            <a:r>
              <a:rPr lang="en-US" dirty="0"/>
              <a:t>It is time to design </a:t>
            </a:r>
            <a:r>
              <a:rPr lang="en-US" dirty="0">
                <a:solidFill>
                  <a:srgbClr val="008000"/>
                </a:solidFill>
              </a:rPr>
              <a:t>principled system architectures </a:t>
            </a:r>
            <a:r>
              <a:rPr lang="en-US" dirty="0"/>
              <a:t>to solve the </a:t>
            </a:r>
            <a:r>
              <a:rPr lang="en-US" dirty="0">
                <a:solidFill>
                  <a:srgbClr val="008000"/>
                </a:solidFill>
              </a:rPr>
              <a:t>memory </a:t>
            </a:r>
            <a:r>
              <a:rPr lang="en-US" dirty="0">
                <a:solidFill>
                  <a:schemeClr val="accent2"/>
                </a:solidFill>
              </a:rPr>
              <a:t>problem</a:t>
            </a:r>
          </a:p>
          <a:p>
            <a:endParaRPr lang="en-US" sz="2000" dirty="0"/>
          </a:p>
          <a:p>
            <a:r>
              <a:rPr lang="en-US" dirty="0">
                <a:solidFill>
                  <a:srgbClr val="FF0000"/>
                </a:solidFill>
              </a:rPr>
              <a:t>Design complete systems to be balanced, high-performance, and energy-efficient</a:t>
            </a:r>
            <a:r>
              <a:rPr lang="en-US" dirty="0"/>
              <a:t>, i.e., </a:t>
            </a:r>
            <a:r>
              <a:rPr lang="en-US" dirty="0">
                <a:solidFill>
                  <a:srgbClr val="0000FF"/>
                </a:solidFill>
              </a:rPr>
              <a:t>data-centric (or memory-centric)</a:t>
            </a:r>
          </a:p>
          <a:p>
            <a:endParaRPr lang="en-US" sz="2000" dirty="0">
              <a:solidFill>
                <a:srgbClr val="0000FF"/>
              </a:solidFill>
            </a:endParaRPr>
          </a:p>
          <a:p>
            <a:r>
              <a:rPr lang="en-US" dirty="0">
                <a:solidFill>
                  <a:srgbClr val="FF0000"/>
                </a:solidFill>
              </a:rPr>
              <a:t>Enable computation capability inside and close to memory</a:t>
            </a:r>
          </a:p>
          <a:p>
            <a:endParaRPr lang="en-US" sz="2000" dirty="0">
              <a:solidFill>
                <a:srgbClr val="0000FF"/>
              </a:solidFill>
            </a:endParaRPr>
          </a:p>
          <a:p>
            <a:r>
              <a:rPr lang="en-US" dirty="0">
                <a:solidFill>
                  <a:srgbClr val="0000FF"/>
                </a:solidFill>
              </a:rPr>
              <a:t>This </a:t>
            </a:r>
            <a:r>
              <a:rPr lang="en-US" dirty="0">
                <a:solidFill>
                  <a:srgbClr val="000000"/>
                </a:solidFill>
              </a:rPr>
              <a:t>can</a:t>
            </a:r>
          </a:p>
          <a:p>
            <a:pPr lvl="1"/>
            <a:r>
              <a:rPr lang="en-US" dirty="0"/>
              <a:t>Lead to </a:t>
            </a:r>
            <a:r>
              <a:rPr lang="en-US" b="1" dirty="0">
                <a:solidFill>
                  <a:schemeClr val="accent2">
                    <a:lumMod val="75000"/>
                  </a:schemeClr>
                </a:solidFill>
              </a:rPr>
              <a:t>orders-of-magnitude </a:t>
            </a:r>
            <a:r>
              <a:rPr lang="en-US" dirty="0"/>
              <a:t>improvements </a:t>
            </a:r>
          </a:p>
          <a:p>
            <a:pPr lvl="1"/>
            <a:r>
              <a:rPr lang="en-US" b="1" dirty="0">
                <a:solidFill>
                  <a:srgbClr val="2C6123"/>
                </a:solidFill>
              </a:rPr>
              <a:t>Enable new applications &amp; computing platforms</a:t>
            </a:r>
          </a:p>
          <a:p>
            <a:pPr lvl="1"/>
            <a:r>
              <a:rPr lang="is-IS" b="1" dirty="0">
                <a:solidFill>
                  <a:srgbClr val="2C6123"/>
                </a:solidFill>
              </a:rPr>
              <a:t>Enable better understanding of nature</a:t>
            </a:r>
          </a:p>
          <a:p>
            <a:pPr lvl="1"/>
            <a:r>
              <a:rPr lang="is-IS" b="1" dirty="0">
                <a:solidFill>
                  <a:srgbClr val="2C6123"/>
                </a:solidFill>
              </a:rPr>
              <a:t>…</a:t>
            </a:r>
            <a:endParaRPr lang="en-US" b="1" dirty="0">
              <a:solidFill>
                <a:srgbClr val="2C6123"/>
              </a:solidFill>
            </a:endParaRPr>
          </a:p>
          <a:p>
            <a:pPr lvl="1"/>
            <a:endParaRPr lang="en-US" sz="2000" dirty="0"/>
          </a:p>
          <a:p>
            <a:endParaRPr lang="en-US" dirty="0">
              <a:solidFill>
                <a:srgbClr val="0000FF"/>
              </a:solidFill>
            </a:endParaRP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216</a:t>
            </a:fld>
            <a:endParaRPr lang="en-US" dirty="0"/>
          </a:p>
        </p:txBody>
      </p:sp>
    </p:spTree>
    <p:extLst>
      <p:ext uri="{BB962C8B-B14F-4D97-AF65-F5344CB8AC3E}">
        <p14:creationId xmlns:p14="http://schemas.microsoft.com/office/powerpoint/2010/main" val="5292436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sz="3600" dirty="0"/>
              <a:t>The Future of Processing in Memory is Bright</a:t>
            </a:r>
          </a:p>
        </p:txBody>
      </p:sp>
      <p:sp>
        <p:nvSpPr>
          <p:cNvPr id="3" name="Content Placeholder 2"/>
          <p:cNvSpPr>
            <a:spLocks noGrp="1"/>
          </p:cNvSpPr>
          <p:nvPr>
            <p:ph idx="1"/>
          </p:nvPr>
        </p:nvSpPr>
        <p:spPr>
          <a:xfrm>
            <a:off x="228600" y="1115597"/>
            <a:ext cx="8610600" cy="5193723"/>
          </a:xfrm>
        </p:spPr>
        <p:txBody>
          <a:bodyPr/>
          <a:lstStyle/>
          <a:p>
            <a:r>
              <a:rPr lang="en-US" dirty="0">
                <a:solidFill>
                  <a:srgbClr val="2C6123"/>
                </a:solidFill>
              </a:rPr>
              <a:t>Regardless of challenges </a:t>
            </a:r>
          </a:p>
          <a:p>
            <a:pPr lvl="1"/>
            <a:r>
              <a:rPr lang="en-US" dirty="0">
                <a:solidFill>
                  <a:srgbClr val="2C6123"/>
                </a:solidFill>
              </a:rPr>
              <a:t>in underlying technology and overlying problems/requirements </a:t>
            </a:r>
            <a:endParaRPr lang="en-US" dirty="0"/>
          </a:p>
          <a:p>
            <a:endParaRPr lang="en-US"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217</a:t>
            </a:fld>
            <a:endParaRPr lang="en-US"/>
          </a:p>
        </p:txBody>
      </p:sp>
      <p:sp>
        <p:nvSpPr>
          <p:cNvPr id="5" name="Text Box 17"/>
          <p:cNvSpPr txBox="1">
            <a:spLocks noChangeArrowheads="1"/>
          </p:cNvSpPr>
          <p:nvPr/>
        </p:nvSpPr>
        <p:spPr bwMode="auto">
          <a:xfrm>
            <a:off x="3501600" y="433841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Micro-architecture</a:t>
            </a:r>
          </a:p>
        </p:txBody>
      </p:sp>
      <p:sp>
        <p:nvSpPr>
          <p:cNvPr id="6" name="Text Box 18"/>
          <p:cNvSpPr txBox="1">
            <a:spLocks noChangeAspect="1" noChangeArrowheads="1"/>
          </p:cNvSpPr>
          <p:nvPr/>
        </p:nvSpPr>
        <p:spPr bwMode="auto">
          <a:xfrm>
            <a:off x="3501600" y="396693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SW/HW Interface</a:t>
            </a:r>
          </a:p>
        </p:txBody>
      </p:sp>
      <p:sp>
        <p:nvSpPr>
          <p:cNvPr id="7" name="Text Box 19"/>
          <p:cNvSpPr txBox="1">
            <a:spLocks noChangeAspect="1" noChangeArrowheads="1"/>
          </p:cNvSpPr>
          <p:nvPr/>
        </p:nvSpPr>
        <p:spPr bwMode="auto">
          <a:xfrm>
            <a:off x="3498425" y="330262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Program/Language</a:t>
            </a:r>
          </a:p>
        </p:txBody>
      </p:sp>
      <p:sp>
        <p:nvSpPr>
          <p:cNvPr id="8" name="Text Box 20"/>
          <p:cNvSpPr txBox="1">
            <a:spLocks noChangeAspect="1" noChangeArrowheads="1"/>
          </p:cNvSpPr>
          <p:nvPr/>
        </p:nvSpPr>
        <p:spPr bwMode="auto">
          <a:xfrm>
            <a:off x="3498425" y="293114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Algorithm</a:t>
            </a:r>
          </a:p>
        </p:txBody>
      </p:sp>
      <p:sp>
        <p:nvSpPr>
          <p:cNvPr id="9" name="Text Box 21"/>
          <p:cNvSpPr txBox="1">
            <a:spLocks noChangeAspect="1" noChangeArrowheads="1"/>
          </p:cNvSpPr>
          <p:nvPr/>
        </p:nvSpPr>
        <p:spPr bwMode="auto">
          <a:xfrm>
            <a:off x="3498425" y="256443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Problem</a:t>
            </a:r>
          </a:p>
        </p:txBody>
      </p:sp>
      <p:sp>
        <p:nvSpPr>
          <p:cNvPr id="10" name="Text Box 22"/>
          <p:cNvSpPr txBox="1">
            <a:spLocks noChangeAspect="1" noChangeArrowheads="1"/>
          </p:cNvSpPr>
          <p:nvPr/>
        </p:nvSpPr>
        <p:spPr bwMode="auto">
          <a:xfrm>
            <a:off x="3501600" y="4711476"/>
            <a:ext cx="2039938" cy="373063"/>
          </a:xfrm>
          <a:prstGeom prst="rect">
            <a:avLst/>
          </a:prstGeom>
          <a:solidFill>
            <a:srgbClr val="00FF00"/>
          </a:solidFill>
          <a:ln w="9525">
            <a:solidFill>
              <a:schemeClr val="tx1"/>
            </a:solidFill>
            <a:miter lim="800000"/>
            <a:headEnd/>
            <a:tailEnd/>
          </a:ln>
        </p:spPr>
        <p:txBody>
          <a:bodyPr wrap="none"/>
          <a:lstStyle/>
          <a:p>
            <a:pPr>
              <a:defRPr/>
            </a:pPr>
            <a:r>
              <a:rPr lang="en-US" sz="1750" dirty="0">
                <a:solidFill>
                  <a:srgbClr val="000000"/>
                </a:solidFill>
                <a:latin typeface="Tahoma" pitchFamily="34" charset="0"/>
                <a:ea typeface="+mn-ea"/>
                <a:cs typeface="Arial" charset="0"/>
              </a:rPr>
              <a:t>Logic</a:t>
            </a:r>
          </a:p>
          <a:p>
            <a:pPr>
              <a:defRPr/>
            </a:pPr>
            <a:endParaRPr lang="en-US" sz="1750" dirty="0">
              <a:solidFill>
                <a:srgbClr val="000000"/>
              </a:solidFill>
              <a:latin typeface="Tahoma" pitchFamily="34" charset="0"/>
              <a:ea typeface="+mn-ea"/>
              <a:cs typeface="Arial" charset="0"/>
            </a:endParaRPr>
          </a:p>
        </p:txBody>
      </p:sp>
      <p:sp>
        <p:nvSpPr>
          <p:cNvPr id="11" name="Text Box 23"/>
          <p:cNvSpPr txBox="1">
            <a:spLocks noChangeAspect="1" noChangeArrowheads="1"/>
          </p:cNvSpPr>
          <p:nvPr/>
        </p:nvSpPr>
        <p:spPr bwMode="auto">
          <a:xfrm>
            <a:off x="3501600" y="508295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Devices</a:t>
            </a:r>
          </a:p>
        </p:txBody>
      </p:sp>
      <p:sp>
        <p:nvSpPr>
          <p:cNvPr id="12" name="Text Box 24"/>
          <p:cNvSpPr txBox="1">
            <a:spLocks noChangeAspect="1" noChangeArrowheads="1"/>
          </p:cNvSpPr>
          <p:nvPr/>
        </p:nvSpPr>
        <p:spPr bwMode="auto">
          <a:xfrm>
            <a:off x="3501600" y="364455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System Software</a:t>
            </a:r>
          </a:p>
        </p:txBody>
      </p:sp>
      <p:sp>
        <p:nvSpPr>
          <p:cNvPr id="13" name="Text Box 23"/>
          <p:cNvSpPr txBox="1">
            <a:spLocks noChangeAspect="1" noChangeArrowheads="1"/>
          </p:cNvSpPr>
          <p:nvPr/>
        </p:nvSpPr>
        <p:spPr bwMode="auto">
          <a:xfrm>
            <a:off x="3503188" y="543855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Electrons</a:t>
            </a:r>
          </a:p>
        </p:txBody>
      </p:sp>
      <p:sp>
        <p:nvSpPr>
          <p:cNvPr id="14" name="Rounded Rectangle 13"/>
          <p:cNvSpPr>
            <a:spLocks noChangeArrowheads="1"/>
          </p:cNvSpPr>
          <p:nvPr/>
        </p:nvSpPr>
        <p:spPr bwMode="auto">
          <a:xfrm rot="5400000">
            <a:off x="3392996" y="3041612"/>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solidFill>
                <a:srgbClr val="0000FF"/>
              </a:solidFill>
            </a:endParaRPr>
          </a:p>
        </p:txBody>
      </p:sp>
      <p:sp>
        <p:nvSpPr>
          <p:cNvPr id="15" name="TextBox 14"/>
          <p:cNvSpPr txBox="1"/>
          <p:nvPr/>
        </p:nvSpPr>
        <p:spPr>
          <a:xfrm>
            <a:off x="323528" y="2780928"/>
            <a:ext cx="2579552" cy="2031325"/>
          </a:xfrm>
          <a:prstGeom prst="rect">
            <a:avLst/>
          </a:prstGeom>
          <a:noFill/>
        </p:spPr>
        <p:txBody>
          <a:bodyPr wrap="none" rtlCol="0">
            <a:spAutoFit/>
          </a:bodyPr>
          <a:lstStyle/>
          <a:p>
            <a:r>
              <a:rPr lang="en-US" dirty="0"/>
              <a:t>Can enable:</a:t>
            </a:r>
          </a:p>
          <a:p>
            <a:endParaRPr lang="en-US" dirty="0"/>
          </a:p>
          <a:p>
            <a:r>
              <a:rPr lang="en-US" dirty="0"/>
              <a:t>- Orders of magnitude </a:t>
            </a:r>
          </a:p>
          <a:p>
            <a:r>
              <a:rPr lang="en-US" dirty="0"/>
              <a:t>improvements</a:t>
            </a:r>
          </a:p>
          <a:p>
            <a:endParaRPr lang="en-US" dirty="0"/>
          </a:p>
          <a:p>
            <a:r>
              <a:rPr lang="en-US" dirty="0"/>
              <a:t>- New applications and </a:t>
            </a:r>
          </a:p>
          <a:p>
            <a:r>
              <a:rPr lang="en-US" dirty="0"/>
              <a:t>computing systems</a:t>
            </a:r>
          </a:p>
        </p:txBody>
      </p:sp>
      <p:sp>
        <p:nvSpPr>
          <p:cNvPr id="16" name="TextBox 15"/>
          <p:cNvSpPr txBox="1"/>
          <p:nvPr/>
        </p:nvSpPr>
        <p:spPr>
          <a:xfrm>
            <a:off x="6126592" y="2852936"/>
            <a:ext cx="2853666" cy="1754326"/>
          </a:xfrm>
          <a:prstGeom prst="rect">
            <a:avLst/>
          </a:prstGeom>
          <a:noFill/>
        </p:spPr>
        <p:txBody>
          <a:bodyPr wrap="none" rtlCol="0">
            <a:spAutoFit/>
          </a:bodyPr>
          <a:lstStyle/>
          <a:p>
            <a:r>
              <a:rPr lang="en-US" dirty="0"/>
              <a:t>Yet, we have to</a:t>
            </a:r>
          </a:p>
          <a:p>
            <a:endParaRPr lang="en-US" dirty="0"/>
          </a:p>
          <a:p>
            <a:r>
              <a:rPr lang="en-US" dirty="0"/>
              <a:t>- Think across the stack</a:t>
            </a:r>
          </a:p>
          <a:p>
            <a:endParaRPr lang="en-US" dirty="0"/>
          </a:p>
          <a:p>
            <a:r>
              <a:rPr lang="en-US" dirty="0"/>
              <a:t>- Design enabling systems</a:t>
            </a:r>
          </a:p>
          <a:p>
            <a:endParaRPr lang="en-US" dirty="0"/>
          </a:p>
        </p:txBody>
      </p:sp>
    </p:spTree>
    <p:extLst>
      <p:ext uri="{BB962C8B-B14F-4D97-AF65-F5344CB8AC3E}">
        <p14:creationId xmlns:p14="http://schemas.microsoft.com/office/powerpoint/2010/main" val="1121831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p:bldP spid="16" grpId="0"/>
    </p:bld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If In Doubt, See Other Doubtful Technologies</a:t>
            </a:r>
          </a:p>
        </p:txBody>
      </p:sp>
      <p:sp>
        <p:nvSpPr>
          <p:cNvPr id="3" name="Content Placeholder 2"/>
          <p:cNvSpPr>
            <a:spLocks noGrp="1"/>
          </p:cNvSpPr>
          <p:nvPr>
            <p:ph idx="1"/>
          </p:nvPr>
        </p:nvSpPr>
        <p:spPr>
          <a:xfrm>
            <a:off x="228600" y="980728"/>
            <a:ext cx="8610600" cy="4876800"/>
          </a:xfrm>
        </p:spPr>
        <p:txBody>
          <a:bodyPr/>
          <a:lstStyle/>
          <a:p>
            <a:r>
              <a:rPr lang="en-US" dirty="0"/>
              <a:t>A very “doubtful” emerging technology </a:t>
            </a:r>
          </a:p>
          <a:p>
            <a:pPr lvl="1"/>
            <a:r>
              <a:rPr lang="en-US" dirty="0"/>
              <a:t>for at least two decades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218</a:t>
            </a:fld>
            <a:endParaRPr lang="en-US" altLang="en-US">
              <a:solidFill>
                <a:srgbClr val="000000"/>
              </a:solidFill>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lvl="0" algn="ctr">
              <a:spcBef>
                <a:spcPts val="450"/>
              </a:spcBef>
            </a:pPr>
            <a:r>
              <a:rPr lang="en-US" sz="2100" b="1" dirty="0">
                <a:solidFill>
                  <a:srgbClr val="0000FF"/>
                </a:solidFill>
                <a:latin typeface="Adobe Garamond Pro" panose="02020502060506020403" pitchFamily="18" charset="0"/>
                <a:hlinkClick r:id="rId2"/>
              </a:rPr>
              <a:t>https://arxiv.org/pdf/1706.08642</a:t>
            </a:r>
            <a:r>
              <a:rPr lang="en-US" sz="2100" b="1" dirty="0">
                <a:solidFill>
                  <a:srgbClr val="0000FF"/>
                </a:solidFill>
                <a:latin typeface="Adobe Garamond Pro" panose="02020502060506020403" pitchFamily="18" charset="0"/>
              </a:rPr>
              <a:t>  </a:t>
            </a:r>
          </a:p>
        </p:txBody>
      </p:sp>
      <p:pic>
        <p:nvPicPr>
          <p:cNvPr id="8" name="Picture 2" descr="ttps://pbs.twimg.com/media/DKHLt24W0AAE5Fd.jpg: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162" y="1855679"/>
            <a:ext cx="7411230" cy="452785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596831" y="2132856"/>
            <a:ext cx="3874137" cy="369332"/>
          </a:xfrm>
          <a:prstGeom prst="rect">
            <a:avLst/>
          </a:prstGeom>
          <a:noFill/>
        </p:spPr>
        <p:txBody>
          <a:bodyPr wrap="none" rtlCol="0">
            <a:spAutoFit/>
          </a:bodyPr>
          <a:lstStyle/>
          <a:p>
            <a:r>
              <a:rPr lang="en-US" i="1" dirty="0">
                <a:solidFill>
                  <a:srgbClr val="FF0000"/>
                </a:solidFill>
              </a:rPr>
              <a:t>Proceedings of the IEEE, Sept. 2017</a:t>
            </a:r>
          </a:p>
        </p:txBody>
      </p:sp>
    </p:spTree>
    <p:extLst>
      <p:ext uri="{BB962C8B-B14F-4D97-AF65-F5344CB8AC3E}">
        <p14:creationId xmlns:p14="http://schemas.microsoft.com/office/powerpoint/2010/main" val="7051824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25231693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Accelerated Memory Course (~6.5 hours)</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0000FF"/>
                </a:solidFill>
              </a:rPr>
              <a:t>ACACES 2018 </a:t>
            </a:r>
          </a:p>
          <a:p>
            <a:pPr lvl="1"/>
            <a:r>
              <a:rPr lang="en-US" dirty="0"/>
              <a:t>Memory Systems and Memory-Centric Computing Systems</a:t>
            </a:r>
          </a:p>
          <a:p>
            <a:pPr lvl="1"/>
            <a:r>
              <a:rPr lang="en-US" dirty="0"/>
              <a:t>Taught by Onur Mutlu July 9-13, 2018</a:t>
            </a:r>
          </a:p>
          <a:p>
            <a:pPr lvl="1"/>
            <a:r>
              <a:rPr lang="en-US" dirty="0"/>
              <a:t>~6.5 hours of lectures</a:t>
            </a:r>
          </a:p>
          <a:p>
            <a:endParaRPr lang="en-US" dirty="0">
              <a:solidFill>
                <a:srgbClr val="0000FF"/>
              </a:solidFill>
            </a:endParaRPr>
          </a:p>
          <a:p>
            <a:r>
              <a:rPr lang="en-US" dirty="0">
                <a:solidFill>
                  <a:srgbClr val="0000FF"/>
                </a:solidFill>
              </a:rPr>
              <a:t>Website for the Course including Videos, Slides, Papers</a:t>
            </a:r>
          </a:p>
          <a:p>
            <a:pPr lvl="1"/>
            <a:r>
              <a:rPr lang="en-US" dirty="0">
                <a:hlinkClick r:id="rId2"/>
              </a:rPr>
              <a:t>https://people.inf.ethz.ch/omutlu/acaces2018.html</a:t>
            </a:r>
            <a:r>
              <a:rPr lang="en-US" dirty="0"/>
              <a:t> </a:t>
            </a:r>
          </a:p>
          <a:p>
            <a:pPr lvl="1"/>
            <a:r>
              <a:rPr lang="en-US" dirty="0">
                <a:hlinkClick r:id="rId3"/>
              </a:rPr>
              <a:t>https://www.youtube.com/playlist?list=PL5Q2soXY2Zi-HXxomthrpDpMJm05P6J9x</a:t>
            </a:r>
            <a:r>
              <a:rPr lang="en-US" dirty="0"/>
              <a:t> </a:t>
            </a:r>
          </a:p>
          <a:p>
            <a:pPr lvl="1"/>
            <a:endParaRPr lang="en-US" dirty="0">
              <a:hlinkClick r:id="rId4"/>
            </a:endParaRPr>
          </a:p>
          <a:p>
            <a:r>
              <a:rPr lang="en-US" dirty="0">
                <a:solidFill>
                  <a:srgbClr val="0000FF"/>
                </a:solidFill>
              </a:rPr>
              <a:t>All Papers are at:</a:t>
            </a:r>
          </a:p>
          <a:p>
            <a:pPr lvl="1"/>
            <a:r>
              <a:rPr lang="en-US" dirty="0">
                <a:hlinkClick r:id="rId4"/>
              </a:rPr>
              <a:t>https://people.inf.ethz.ch/omutlu/projects.htm</a:t>
            </a:r>
            <a:r>
              <a:rPr lang="en-US" dirty="0"/>
              <a:t> </a:t>
            </a:r>
          </a:p>
          <a:p>
            <a:pPr lvl="1"/>
            <a:r>
              <a:rPr lang="en-US" dirty="0"/>
              <a:t>Final lecture notes and readings (for all topics)</a:t>
            </a:r>
          </a:p>
          <a:p>
            <a:endParaRPr lang="en-US" dirty="0">
              <a:solidFill>
                <a:srgbClr val="0000FF"/>
              </a:solidFill>
            </a:endParaRPr>
          </a:p>
          <a:p>
            <a:pPr lvl="1"/>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024"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024" rtl="0" eaLnBrk="1" fontAlgn="auto" latinLnBrk="0" hangingPunct="1">
                <a:lnSpc>
                  <a:spcPct val="100000"/>
                </a:lnSpc>
                <a:spcBef>
                  <a:spcPts val="0"/>
                </a:spcBef>
                <a:spcAft>
                  <a:spcPts val="0"/>
                </a:spcAft>
                <a:buClrTx/>
                <a:buSzTx/>
                <a:buFontTx/>
                <a:buNone/>
                <a:tabLst/>
                <a:defRPr/>
              </a:pPr>
              <a:t>220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597661952"/>
      </p:ext>
    </p:extLst>
  </p:cSld>
  <p:clrMapOvr>
    <a:masterClrMapping/>
  </p:clrMapOvr>
  <p:transition/>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10 May 2019</a:t>
            </a:r>
          </a:p>
          <a:p>
            <a:r>
              <a:rPr lang="en-US" sz="2200" dirty="0"/>
              <a:t>GLSVLSI Keynote Talk</a:t>
            </a:r>
          </a:p>
          <a:p>
            <a:endParaRPr lang="en-US" sz="2200" dirty="0"/>
          </a:p>
          <a:p>
            <a:pPr algn="l"/>
            <a:endParaRPr lang="en-US" sz="2200" dirty="0"/>
          </a:p>
        </p:txBody>
      </p:sp>
      <p:sp>
        <p:nvSpPr>
          <p:cNvPr id="13" name="Title 1"/>
          <p:cNvSpPr>
            <a:spLocks noGrp="1"/>
          </p:cNvSpPr>
          <p:nvPr>
            <p:ph type="ctrTitle"/>
          </p:nvPr>
        </p:nvSpPr>
        <p:spPr>
          <a:xfrm>
            <a:off x="216024" y="1196752"/>
            <a:ext cx="8820472" cy="2201416"/>
          </a:xfrm>
        </p:spPr>
        <p:txBody>
          <a:bodyPr>
            <a:normAutofit/>
          </a:bodyPr>
          <a:lstStyle/>
          <a:p>
            <a:pPr algn="ctr"/>
            <a:r>
              <a:rPr lang="en-US" sz="4200" dirty="0"/>
              <a:t>Processing Data Where It Makes Sense </a:t>
            </a:r>
            <a:br>
              <a:rPr lang="en-US" sz="4200" dirty="0"/>
            </a:br>
            <a:r>
              <a:rPr lang="en-US" sz="4200" dirty="0"/>
              <a:t>in Modern Computing Systems:</a:t>
            </a:r>
            <a:br>
              <a:rPr lang="en-US" sz="4200" dirty="0"/>
            </a:br>
            <a:r>
              <a:rPr lang="en-US" sz="4200" dirty="0">
                <a:solidFill>
                  <a:srgbClr val="FF0000"/>
                </a:solidFill>
              </a:rPr>
              <a:t>Enabling In-Memory Computation</a:t>
            </a:r>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3075806030"/>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a:t>Slides Not Covered </a:t>
            </a:r>
            <a:br>
              <a:rPr lang="en-US" dirty="0"/>
            </a:br>
            <a:r>
              <a:rPr lang="en-US" dirty="0"/>
              <a:t>			But Could Be Useful</a:t>
            </a:r>
          </a:p>
        </p:txBody>
      </p:sp>
      <p:sp>
        <p:nvSpPr>
          <p:cNvPr id="6" name="Subtitle 5"/>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222</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35647153"/>
      </p:ext>
    </p:extLst>
  </p:cSld>
  <p:clrMapOvr>
    <a:masterClrMapping/>
  </p:clrMapOvr>
  <p:transition/>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4000" dirty="0">
                <a:latin typeface="Garamond" charset="0"/>
              </a:rPr>
              <a:t>Readings, Videos, Reference Materials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527363450"/>
      </p:ext>
    </p:extLst>
  </p:cSld>
  <p:clrMapOvr>
    <a:masterClrMapping/>
  </p:clrMapOvr>
  <p:transition/>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Accelerated Memory Course (~6.5 hours)</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0000FF"/>
                </a:solidFill>
              </a:rPr>
              <a:t>ACACES 2018 </a:t>
            </a:r>
          </a:p>
          <a:p>
            <a:pPr lvl="1"/>
            <a:r>
              <a:rPr lang="en-US" dirty="0"/>
              <a:t>Memory Systems and Memory-Centric Computing Systems</a:t>
            </a:r>
          </a:p>
          <a:p>
            <a:pPr lvl="1"/>
            <a:r>
              <a:rPr lang="en-US" dirty="0"/>
              <a:t>Taught by Onur Mutlu July 9-13, 2018</a:t>
            </a:r>
          </a:p>
          <a:p>
            <a:pPr lvl="1"/>
            <a:r>
              <a:rPr lang="en-US" dirty="0"/>
              <a:t>~6.5 hours of lectures</a:t>
            </a:r>
          </a:p>
          <a:p>
            <a:endParaRPr lang="en-US" dirty="0">
              <a:solidFill>
                <a:srgbClr val="0000FF"/>
              </a:solidFill>
            </a:endParaRPr>
          </a:p>
          <a:p>
            <a:r>
              <a:rPr lang="en-US" dirty="0">
                <a:solidFill>
                  <a:srgbClr val="0000FF"/>
                </a:solidFill>
              </a:rPr>
              <a:t>Website for the Course including Videos, Slides, Papers</a:t>
            </a:r>
          </a:p>
          <a:p>
            <a:pPr lvl="1"/>
            <a:r>
              <a:rPr lang="en-US" dirty="0">
                <a:hlinkClick r:id="rId2"/>
              </a:rPr>
              <a:t>https://people.inf.ethz.ch/omutlu/acaces2018.html</a:t>
            </a:r>
            <a:r>
              <a:rPr lang="en-US" dirty="0"/>
              <a:t> </a:t>
            </a:r>
          </a:p>
          <a:p>
            <a:pPr lvl="1"/>
            <a:r>
              <a:rPr lang="en-US" dirty="0">
                <a:hlinkClick r:id="rId3"/>
              </a:rPr>
              <a:t>https://www.youtube.com/playlist?list=PL5Q2soXY2Zi-HXxomthrpDpMJm05P6J9x</a:t>
            </a:r>
            <a:r>
              <a:rPr lang="en-US" dirty="0"/>
              <a:t> </a:t>
            </a:r>
          </a:p>
          <a:p>
            <a:pPr lvl="1"/>
            <a:endParaRPr lang="en-US" dirty="0">
              <a:hlinkClick r:id="rId4"/>
            </a:endParaRPr>
          </a:p>
          <a:p>
            <a:r>
              <a:rPr lang="en-US" dirty="0">
                <a:solidFill>
                  <a:srgbClr val="0000FF"/>
                </a:solidFill>
              </a:rPr>
              <a:t>All Papers are at:</a:t>
            </a:r>
          </a:p>
          <a:p>
            <a:pPr lvl="1"/>
            <a:r>
              <a:rPr lang="en-US" dirty="0">
                <a:hlinkClick r:id="rId4"/>
              </a:rPr>
              <a:t>https://people.inf.ethz.ch/omutlu/projects.htm</a:t>
            </a:r>
            <a:r>
              <a:rPr lang="en-US" dirty="0"/>
              <a:t> </a:t>
            </a:r>
          </a:p>
          <a:p>
            <a:pPr lvl="1"/>
            <a:r>
              <a:rPr lang="en-US" dirty="0"/>
              <a:t>Final lecture notes and readings (for all topics)</a:t>
            </a:r>
          </a:p>
          <a:p>
            <a:endParaRPr lang="en-US" dirty="0">
              <a:solidFill>
                <a:srgbClr val="0000FF"/>
              </a:solidFill>
            </a:endParaRPr>
          </a:p>
          <a:p>
            <a:pPr lvl="1"/>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024"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024" rtl="0" eaLnBrk="1" fontAlgn="auto" latinLnBrk="0" hangingPunct="1">
                <a:lnSpc>
                  <a:spcPct val="100000"/>
                </a:lnSpc>
                <a:spcBef>
                  <a:spcPts val="0"/>
                </a:spcBef>
                <a:spcAft>
                  <a:spcPts val="0"/>
                </a:spcAft>
                <a:buClrTx/>
                <a:buSzTx/>
                <a:buFontTx/>
                <a:buNone/>
                <a:tabLst/>
                <a:defRPr/>
              </a:pPr>
              <a:t>224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75319773"/>
      </p:ext>
    </p:extLst>
  </p:cSld>
  <p:clrMapOvr>
    <a:masterClrMapping/>
  </p:clrMapOvr>
  <p:transition/>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7481078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r>
              <a:rPr lang="en-US" sz="1700" dirty="0"/>
              <a:t>Saugata Ghose, Kevin Hsieh, Amirali Boroumand, </a:t>
            </a:r>
            <a:r>
              <a:rPr lang="en-US" sz="1700" dirty="0" err="1"/>
              <a:t>Rachata</a:t>
            </a:r>
            <a:r>
              <a:rPr lang="en-US" sz="1700" dirty="0"/>
              <a:t> </a:t>
            </a:r>
            <a:r>
              <a:rPr lang="en-US" sz="1700" dirty="0" err="1"/>
              <a:t>Ausavarungnirun</a:t>
            </a:r>
            <a:r>
              <a:rPr lang="en-US" sz="1700" dirty="0"/>
              <a:t>, Onur Mutlu,</a:t>
            </a:r>
            <a:br>
              <a:rPr lang="en-US" sz="1700" dirty="0"/>
            </a:br>
            <a:r>
              <a:rPr lang="en-US" sz="1700" b="1" dirty="0">
                <a:hlinkClick r:id="rId2"/>
              </a:rPr>
              <a:t>"Enabling the Adoption of Processing-in-Memory: Challenges, Mechanisms, Future Research Directions"</a:t>
            </a:r>
            <a:r>
              <a:rPr lang="en-US" sz="1700" dirty="0"/>
              <a:t> </a:t>
            </a:r>
            <a:br>
              <a:rPr lang="en-US" sz="1700" dirty="0"/>
            </a:br>
            <a:r>
              <a:rPr lang="en-US" sz="1700" i="1" dirty="0"/>
              <a:t>Invited Book Chapter</a:t>
            </a:r>
            <a:r>
              <a:rPr lang="en-US" sz="1700" dirty="0"/>
              <a:t>, to appear in 2018. </a:t>
            </a:r>
            <a:br>
              <a:rPr lang="en-US" sz="1700" dirty="0"/>
            </a:br>
            <a:r>
              <a:rPr lang="en-US" sz="1700" dirty="0"/>
              <a:t>[</a:t>
            </a:r>
            <a:r>
              <a:rPr lang="en-US" sz="1700" dirty="0">
                <a:hlinkClick r:id="rId3"/>
              </a:rPr>
              <a:t>Preliminary arxiv.org version</a:t>
            </a:r>
            <a:r>
              <a:rPr lang="en-US" sz="1700" dirty="0"/>
              <a:t>]</a:t>
            </a:r>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3AD2022-F9DE-D14F-A45A-D41DA60EB21E}"/>
              </a:ext>
            </a:extLst>
          </p:cNvPr>
          <p:cNvPicPr>
            <a:picLocks noChangeAspect="1"/>
          </p:cNvPicPr>
          <p:nvPr/>
        </p:nvPicPr>
        <p:blipFill>
          <a:blip r:embed="rId4"/>
          <a:stretch>
            <a:fillRect/>
          </a:stretch>
        </p:blipFill>
        <p:spPr>
          <a:xfrm>
            <a:off x="337560" y="980728"/>
            <a:ext cx="8589976" cy="3366925"/>
          </a:xfrm>
          <a:prstGeom prst="rect">
            <a:avLst/>
          </a:prstGeom>
        </p:spPr>
      </p:pic>
      <p:sp>
        <p:nvSpPr>
          <p:cNvPr id="5" name="TextBox 4">
            <a:extLst>
              <a:ext uri="{FF2B5EF4-FFF2-40B4-BE49-F238E27FC236}">
                <a16:creationId xmlns:a16="http://schemas.microsoft.com/office/drawing/2014/main" id="{FFA0A5EF-3A3C-1949-B5F9-3039EB9E1909}"/>
              </a:ext>
            </a:extLst>
          </p:cNvPr>
          <p:cNvSpPr txBox="1"/>
          <p:nvPr/>
        </p:nvSpPr>
        <p:spPr>
          <a:xfrm>
            <a:off x="2483768" y="6381328"/>
            <a:ext cx="474200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3"/>
              </a:rPr>
              <a:t>https://arxiv.org/pdf/1802.00320.pdf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20282896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III</a:t>
            </a:r>
          </a:p>
        </p:txBody>
      </p:sp>
      <p:sp>
        <p:nvSpPr>
          <p:cNvPr id="3" name="Content Placeholder 2"/>
          <p:cNvSpPr>
            <a:spLocks noGrp="1"/>
          </p:cNvSpPr>
          <p:nvPr>
            <p:ph idx="1"/>
          </p:nvPr>
        </p:nvSpPr>
        <p:spPr/>
        <p:txBody>
          <a:bodyPr/>
          <a:lstStyle/>
          <a:p>
            <a:r>
              <a:rPr lang="en-US" dirty="0"/>
              <a:t>Onur Mutlu and Lavanya Subramanian,</a:t>
            </a:r>
            <a:br>
              <a:rPr lang="en-US" dirty="0"/>
            </a:br>
            <a:r>
              <a:rPr lang="en-US" b="1" dirty="0">
                <a:hlinkClick r:id="rId2"/>
              </a:rPr>
              <a:t>"Research Problems and Opportunities in Memory Systems"</a:t>
            </a:r>
            <a:br>
              <a:rPr lang="en-US" dirty="0"/>
            </a:br>
            <a:r>
              <a:rPr lang="en-US" i="1" dirty="0"/>
              <a:t>Invited Article in </a:t>
            </a:r>
            <a:r>
              <a:rPr lang="en-US" i="1" dirty="0">
                <a:hlinkClick r:id="rId3"/>
              </a:rPr>
              <a:t>Supercomputing Frontiers and Innovations</a:t>
            </a:r>
            <a:r>
              <a:rPr lang="en-US" i="1" dirty="0"/>
              <a:t> (</a:t>
            </a:r>
            <a:r>
              <a:rPr lang="en-US" b="1" i="1" dirty="0"/>
              <a:t>SUPERFRI</a:t>
            </a:r>
            <a:r>
              <a:rPr lang="en-US" i="1" dirty="0"/>
              <a:t>)</a:t>
            </a:r>
            <a:r>
              <a:rPr lang="en-US" dirty="0"/>
              <a:t>, 2014/2015. </a:t>
            </a:r>
          </a:p>
          <a:p>
            <a:endParaRPr lang="en-US" dirty="0"/>
          </a:p>
        </p:txBody>
      </p:sp>
      <p:pic>
        <p:nvPicPr>
          <p:cNvPr id="5" name="Picture 4"/>
          <p:cNvPicPr>
            <a:picLocks noChangeAspect="1"/>
          </p:cNvPicPr>
          <p:nvPr/>
        </p:nvPicPr>
        <p:blipFill>
          <a:blip r:embed="rId4"/>
          <a:stretch>
            <a:fillRect/>
          </a:stretch>
        </p:blipFill>
        <p:spPr>
          <a:xfrm>
            <a:off x="127000" y="4467324"/>
            <a:ext cx="8890000" cy="977900"/>
          </a:xfrm>
          <a:prstGeom prst="rect">
            <a:avLst/>
          </a:prstGeom>
        </p:spPr>
      </p:pic>
      <p:sp>
        <p:nvSpPr>
          <p:cNvPr id="6" name="TextBox 5">
            <a:extLst>
              <a:ext uri="{FF2B5EF4-FFF2-40B4-BE49-F238E27FC236}">
                <a16:creationId xmlns:a16="http://schemas.microsoft.com/office/drawing/2014/main" id="{BAB96285-7F1A-C948-A4B7-54FCB0114C45}"/>
              </a:ext>
            </a:extLst>
          </p:cNvPr>
          <p:cNvSpPr txBox="1"/>
          <p:nvPr/>
        </p:nvSpPr>
        <p:spPr>
          <a:xfrm>
            <a:off x="184520" y="6453336"/>
            <a:ext cx="877996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ahoma"/>
                <a:ea typeface="+mn-ea"/>
                <a:cs typeface="+mn-cs"/>
                <a:hlinkClick r:id="rId2"/>
              </a:rPr>
              <a:t>https://people.inf.ethz.ch/omutlu/pub/memory-systems-research_superfri14.pdf</a:t>
            </a:r>
            <a:r>
              <a:rPr kumimoji="0" lang="en-US" sz="16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2992727922"/>
      </p:ext>
    </p:extLst>
  </p:cSld>
  <p:clrMapOvr>
    <a:masterClrMapping/>
  </p:clrMapOvr>
  <p:transition/>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IV</a:t>
            </a: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07504" y="6520834"/>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1"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hlinkClick r:id="rId3"/>
              </a:rPr>
              <a:t>"The RowHammer Problem and Other Issues We May Face as Memory Becomes Denser"</a:t>
            </a:r>
            <a:r>
              <a:rPr lang="en-US" sz="2000" dirty="0"/>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3474986830"/>
      </p:ext>
    </p:extLst>
  </p:cSld>
  <p:clrMapOvr>
    <a:masterClrMapping/>
  </p:clrMapOvr>
  <p:transition/>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V</a:t>
            </a:r>
          </a:p>
        </p:txBody>
      </p:sp>
      <p:sp>
        <p:nvSpPr>
          <p:cNvPr id="3" name="Content Placeholder 2"/>
          <p:cNvSpPr>
            <a:spLocks noGrp="1"/>
          </p:cNvSpPr>
          <p:nvPr>
            <p:ph idx="1"/>
          </p:nvPr>
        </p:nvSpPr>
        <p:spPr/>
        <p:txBody>
          <a:bodyPr/>
          <a:lstStyle/>
          <a:p>
            <a:r>
              <a:rPr lang="en-US" dirty="0"/>
              <a:t>Onur Mutlu,</a:t>
            </a:r>
            <a:br>
              <a:rPr lang="en-US" dirty="0"/>
            </a:br>
            <a:r>
              <a:rPr lang="en-US" b="1" dirty="0">
                <a:hlinkClick r:id="rId2"/>
              </a:rPr>
              <a:t>"Memory Scaling: A Systems Architecture Perspective"</a:t>
            </a:r>
            <a:br>
              <a:rPr lang="en-US" dirty="0"/>
            </a:br>
            <a:r>
              <a:rPr lang="en-US" i="1" dirty="0"/>
              <a:t>Technical talk at </a:t>
            </a:r>
            <a:r>
              <a:rPr lang="en-US" i="1" dirty="0">
                <a:hlinkClick r:id="rId3"/>
              </a:rPr>
              <a:t>MemCon 2013</a:t>
            </a:r>
            <a:r>
              <a:rPr lang="en-US" i="1" dirty="0"/>
              <a:t> (</a:t>
            </a:r>
            <a:r>
              <a:rPr lang="en-US" b="1" i="1" dirty="0"/>
              <a:t>MEMCON</a:t>
            </a:r>
            <a:r>
              <a:rPr lang="en-US" i="1" dirty="0"/>
              <a:t>)</a:t>
            </a:r>
            <a:r>
              <a:rPr lang="en-US" dirty="0"/>
              <a:t>, Santa Clara, CA, August 2013. [</a:t>
            </a:r>
            <a:r>
              <a:rPr lang="en-US" dirty="0">
                <a:hlinkClick r:id="rId4"/>
              </a:rPr>
              <a:t>Slides (pptx)</a:t>
            </a:r>
            <a:r>
              <a:rPr lang="en-US" dirty="0"/>
              <a:t> </a:t>
            </a:r>
            <a:r>
              <a:rPr lang="en-US" dirty="0">
                <a:hlinkClick r:id="rId5"/>
              </a:rPr>
              <a:t>(pdf)</a:t>
            </a:r>
            <a:r>
              <a:rPr lang="en-US" dirty="0"/>
              <a:t>]</a:t>
            </a:r>
            <a:br>
              <a:rPr lang="en-US" dirty="0"/>
            </a:br>
            <a:r>
              <a:rPr lang="en-US" dirty="0"/>
              <a:t>[</a:t>
            </a:r>
            <a:r>
              <a:rPr lang="en-US" dirty="0">
                <a:hlinkClick r:id="rId6"/>
              </a:rPr>
              <a:t>Video</a:t>
            </a:r>
            <a:r>
              <a:rPr lang="en-US" dirty="0"/>
              <a:t>] [</a:t>
            </a:r>
            <a:r>
              <a:rPr lang="en-US" dirty="0">
                <a:hlinkClick r:id="rId7"/>
              </a:rPr>
              <a:t>Coverage on StorageSearch</a:t>
            </a:r>
            <a:r>
              <a:rPr lang="en-US" dirty="0"/>
              <a:t>] </a:t>
            </a:r>
          </a:p>
        </p:txBody>
      </p:sp>
      <p:pic>
        <p:nvPicPr>
          <p:cNvPr id="6" name="Picture 5"/>
          <p:cNvPicPr>
            <a:picLocks noChangeAspect="1"/>
          </p:cNvPicPr>
          <p:nvPr/>
        </p:nvPicPr>
        <p:blipFill>
          <a:blip r:embed="rId8"/>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2"/>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940378977"/>
      </p:ext>
    </p:extLst>
  </p:cSld>
  <p:clrMapOvr>
    <a:masterClrMapping/>
  </p:clrMapOvr>
  <p:transition/>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600" dirty="0"/>
              <a:t>Reference Overview Paper VI</a:t>
            </a:r>
            <a:endParaRPr lang="en-US" sz="3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hlinkClick r:id="rId2"/>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rPr>
              <a:t>  </a:t>
            </a:r>
          </a:p>
        </p:txBody>
      </p:sp>
      <p:pic>
        <p:nvPicPr>
          <p:cNvPr id="8" name="Picture 2" descr="ttps://pbs.twimg.com/media/DKHLt24W0AAE5Fd.jpg: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162" y="1268760"/>
            <a:ext cx="7411230" cy="452785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596831" y="1545937"/>
            <a:ext cx="43524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0000"/>
                </a:solidFill>
                <a:effectLst/>
                <a:uLnTx/>
                <a:uFillTx/>
                <a:latin typeface="Tahoma"/>
                <a:ea typeface="+mn-ea"/>
                <a:cs typeface="+mn-cs"/>
              </a:rPr>
              <a:t>Proceedings of the IEEE, Sept. 2017</a:t>
            </a:r>
          </a:p>
        </p:txBody>
      </p:sp>
    </p:spTree>
    <p:extLst>
      <p:ext uri="{BB962C8B-B14F-4D97-AF65-F5344CB8AC3E}">
        <p14:creationId xmlns:p14="http://schemas.microsoft.com/office/powerpoint/2010/main" val="162919003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Videos and Course Materials (I)</a:t>
            </a:r>
          </a:p>
        </p:txBody>
      </p:sp>
      <p:sp>
        <p:nvSpPr>
          <p:cNvPr id="3" name="Content Placeholder 2"/>
          <p:cNvSpPr>
            <a:spLocks noGrp="1"/>
          </p:cNvSpPr>
          <p:nvPr>
            <p:ph idx="1"/>
          </p:nvPr>
        </p:nvSpPr>
        <p:spPr>
          <a:xfrm>
            <a:off x="228600" y="1115597"/>
            <a:ext cx="8915400" cy="5193723"/>
          </a:xfrm>
        </p:spPr>
        <p:txBody>
          <a:bodyPr/>
          <a:lstStyle/>
          <a:p>
            <a:r>
              <a:rPr lang="en-US" b="1" dirty="0">
                <a:hlinkClick r:id="rId2"/>
              </a:rPr>
              <a:t>Undergraduate Computer Architecture Course Lecture Videos</a:t>
            </a:r>
            <a:r>
              <a:rPr lang="en-US" b="1" dirty="0"/>
              <a:t> (</a:t>
            </a:r>
            <a:r>
              <a:rPr lang="en-US" b="1" dirty="0">
                <a:hlinkClick r:id="rId3"/>
              </a:rPr>
              <a:t>2015</a:t>
            </a:r>
            <a:r>
              <a:rPr lang="en-US" b="1" dirty="0"/>
              <a:t>, </a:t>
            </a:r>
            <a:r>
              <a:rPr lang="en-US" b="1" dirty="0">
                <a:hlinkClick r:id="rId4"/>
              </a:rPr>
              <a:t>2014</a:t>
            </a:r>
            <a:r>
              <a:rPr lang="en-US" b="1" dirty="0"/>
              <a:t>, </a:t>
            </a:r>
            <a:r>
              <a:rPr lang="en-US" b="1" dirty="0">
                <a:hlinkClick r:id="rId5"/>
              </a:rPr>
              <a:t>2013</a:t>
            </a:r>
            <a:r>
              <a:rPr lang="en-US" b="1" dirty="0"/>
              <a:t>)</a:t>
            </a:r>
          </a:p>
          <a:p>
            <a:r>
              <a:rPr lang="en-US" b="1" dirty="0">
                <a:hlinkClick r:id="rId6"/>
              </a:rPr>
              <a:t>Undergraduate Computer Architecture Course Materials</a:t>
            </a:r>
            <a:r>
              <a:rPr lang="en-US" b="1" dirty="0"/>
              <a:t> (</a:t>
            </a:r>
            <a:r>
              <a:rPr lang="en-US" b="1" dirty="0">
                <a:hlinkClick r:id="rId6"/>
              </a:rPr>
              <a:t>2015</a:t>
            </a:r>
            <a:r>
              <a:rPr lang="en-US" b="1" dirty="0"/>
              <a:t>, </a:t>
            </a:r>
            <a:r>
              <a:rPr lang="en-US" b="1" dirty="0">
                <a:hlinkClick r:id="rId7"/>
              </a:rPr>
              <a:t>2014</a:t>
            </a:r>
            <a:r>
              <a:rPr lang="en-US" b="1" dirty="0"/>
              <a:t>, </a:t>
            </a:r>
            <a:r>
              <a:rPr lang="en-US" b="1" dirty="0">
                <a:hlinkClick r:id="rId8"/>
              </a:rPr>
              <a:t>2013</a:t>
            </a:r>
            <a:r>
              <a:rPr lang="en-US" b="1" dirty="0"/>
              <a:t>)</a:t>
            </a:r>
          </a:p>
          <a:p>
            <a:endParaRPr lang="en-US" sz="1500" b="1" dirty="0">
              <a:hlinkClick r:id="" action="ppaction://noaction"/>
            </a:endParaRPr>
          </a:p>
          <a:p>
            <a:endParaRPr lang="en-US" sz="1500" b="1" dirty="0">
              <a:hlinkClick r:id="" action="ppaction://noaction"/>
            </a:endParaRPr>
          </a:p>
          <a:p>
            <a:r>
              <a:rPr lang="en-US" b="1" dirty="0">
                <a:hlinkClick r:id="rId9"/>
              </a:rPr>
              <a:t>Graduate Computer Architecture Course Lecture Videos</a:t>
            </a:r>
            <a:r>
              <a:rPr lang="en-US" b="1" dirty="0"/>
              <a:t> (</a:t>
            </a:r>
            <a:r>
              <a:rPr lang="en-US" b="1" dirty="0">
                <a:hlinkClick r:id="rId9"/>
              </a:rPr>
              <a:t>2017</a:t>
            </a:r>
            <a:r>
              <a:rPr lang="en-US" b="1" dirty="0"/>
              <a:t>, </a:t>
            </a:r>
            <a:r>
              <a:rPr lang="en-US" b="1" dirty="0">
                <a:hlinkClick r:id="rId10"/>
              </a:rPr>
              <a:t>2015</a:t>
            </a:r>
            <a:r>
              <a:rPr lang="en-US" b="1" dirty="0"/>
              <a:t>, </a:t>
            </a:r>
            <a:r>
              <a:rPr lang="en-US" b="1" dirty="0">
                <a:hlinkClick r:id="rId11"/>
              </a:rPr>
              <a:t>2013</a:t>
            </a:r>
            <a:r>
              <a:rPr lang="en-US" b="1" dirty="0"/>
              <a:t>)</a:t>
            </a:r>
          </a:p>
          <a:p>
            <a:r>
              <a:rPr lang="en-US" b="1" dirty="0">
                <a:hlinkClick r:id="rId12"/>
              </a:rPr>
              <a:t>Graduate Computer Architecture Course Materials</a:t>
            </a:r>
            <a:r>
              <a:rPr lang="en-US" b="1" dirty="0"/>
              <a:t> (</a:t>
            </a:r>
            <a:r>
              <a:rPr lang="en-US" b="1" dirty="0">
                <a:hlinkClick r:id="rId12"/>
              </a:rPr>
              <a:t>2017</a:t>
            </a:r>
            <a:r>
              <a:rPr lang="en-US" b="1" dirty="0"/>
              <a:t>, </a:t>
            </a:r>
            <a:r>
              <a:rPr lang="en-US" b="1" dirty="0">
                <a:hlinkClick r:id="rId13"/>
              </a:rPr>
              <a:t>2015</a:t>
            </a:r>
            <a:r>
              <a:rPr lang="en-US" b="1" dirty="0"/>
              <a:t>, </a:t>
            </a:r>
            <a:r>
              <a:rPr lang="en-US" b="1" dirty="0">
                <a:hlinkClick r:id="rId14"/>
              </a:rPr>
              <a:t>2013</a:t>
            </a:r>
            <a:r>
              <a:rPr lang="en-US" b="1" dirty="0"/>
              <a:t>)</a:t>
            </a:r>
          </a:p>
          <a:p>
            <a:endParaRPr lang="en-US" sz="1500" b="1" dirty="0">
              <a:hlinkClick r:id="" action="ppaction://noaction"/>
            </a:endParaRPr>
          </a:p>
          <a:p>
            <a:endParaRPr lang="en-US" sz="1500" b="1" dirty="0">
              <a:hlinkClick r:id="" action="ppaction://noaction"/>
            </a:endParaRPr>
          </a:p>
          <a:p>
            <a:r>
              <a:rPr lang="en-US" b="1" dirty="0">
                <a:hlinkClick r:id="rId15"/>
              </a:rPr>
              <a:t>Parallel Computer Architecture Course Materials</a:t>
            </a:r>
            <a:r>
              <a:rPr lang="en-US" b="1" dirty="0"/>
              <a:t> (</a:t>
            </a:r>
            <a:r>
              <a:rPr lang="en-US" b="1" dirty="0">
                <a:hlinkClick r:id="rId16"/>
              </a:rPr>
              <a:t>Lecture Videos</a:t>
            </a:r>
            <a:r>
              <a:rPr lang="en-US" b="1" dirty="0"/>
              <a:t>)</a:t>
            </a:r>
          </a:p>
          <a:p>
            <a:endParaRPr lang="en-US" sz="1200" b="1" dirty="0">
              <a:hlinkClick r:id="rId17"/>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4259514466"/>
      </p:ext>
    </p:extLst>
  </p:cSld>
  <p:clrMapOvr>
    <a:masterClrMapping/>
  </p:clrMapOvr>
  <p:transition/>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Videos and Course Materials (II)</a:t>
            </a:r>
          </a:p>
        </p:txBody>
      </p:sp>
      <p:sp>
        <p:nvSpPr>
          <p:cNvPr id="3" name="Content Placeholder 2"/>
          <p:cNvSpPr>
            <a:spLocks noGrp="1"/>
          </p:cNvSpPr>
          <p:nvPr>
            <p:ph idx="1"/>
          </p:nvPr>
        </p:nvSpPr>
        <p:spPr>
          <a:xfrm>
            <a:off x="228600" y="823482"/>
            <a:ext cx="8915400" cy="5193723"/>
          </a:xfrm>
        </p:spPr>
        <p:txBody>
          <a:bodyPr/>
          <a:lstStyle/>
          <a:p>
            <a:endParaRPr lang="en-US" sz="1200" b="1" dirty="0">
              <a:hlinkClick r:id="rId2"/>
            </a:endParaRPr>
          </a:p>
          <a:p>
            <a:r>
              <a:rPr lang="en-US" b="1" dirty="0">
                <a:hlinkClick r:id="rId3"/>
              </a:rPr>
              <a:t>Freshman Digital Circuits and Computer Architecture Course Lecture Videos</a:t>
            </a:r>
            <a:r>
              <a:rPr lang="en-US" b="1" dirty="0"/>
              <a:t> (</a:t>
            </a:r>
            <a:r>
              <a:rPr lang="en-US" b="1" dirty="0">
                <a:hlinkClick r:id="rId4"/>
              </a:rPr>
              <a:t>2018</a:t>
            </a:r>
            <a:r>
              <a:rPr lang="en-US" b="1" dirty="0"/>
              <a:t>, </a:t>
            </a:r>
            <a:r>
              <a:rPr lang="en-US" b="1" dirty="0">
                <a:hlinkClick r:id="rId3"/>
              </a:rPr>
              <a:t>2017</a:t>
            </a:r>
            <a:r>
              <a:rPr lang="en-US" b="1" dirty="0"/>
              <a:t>)</a:t>
            </a:r>
          </a:p>
          <a:p>
            <a:r>
              <a:rPr lang="en-US" b="1" dirty="0">
                <a:hlinkClick r:id="rId5"/>
              </a:rPr>
              <a:t>Freshman Digital Circuits and Computer Architecture Course Materials</a:t>
            </a:r>
            <a:r>
              <a:rPr lang="en-US" b="1" dirty="0"/>
              <a:t> (</a:t>
            </a:r>
            <a:r>
              <a:rPr lang="en-US" b="1" dirty="0">
                <a:hlinkClick r:id="rId5"/>
              </a:rPr>
              <a:t>2018</a:t>
            </a:r>
            <a:r>
              <a:rPr lang="en-US" b="1" dirty="0"/>
              <a:t>)</a:t>
            </a:r>
          </a:p>
          <a:p>
            <a:pPr marL="0" indent="0">
              <a:buNone/>
            </a:pPr>
            <a:endParaRPr lang="en-US" b="1" dirty="0"/>
          </a:p>
          <a:p>
            <a:r>
              <a:rPr lang="en-US" b="1" dirty="0">
                <a:hlinkClick r:id="rId2"/>
              </a:rPr>
              <a:t>Memory Systems Short Course Materials</a:t>
            </a:r>
            <a:r>
              <a:rPr lang="en-US" b="1" dirty="0"/>
              <a:t> </a:t>
            </a:r>
          </a:p>
          <a:p>
            <a:pPr marL="0" indent="0">
              <a:buNone/>
            </a:pPr>
            <a:r>
              <a:rPr lang="en-US" b="1" dirty="0"/>
              <a:t>    (</a:t>
            </a:r>
            <a:r>
              <a:rPr lang="en-US" b="1" dirty="0">
                <a:hlinkClick r:id="rId6"/>
              </a:rPr>
              <a:t>Lecture Video on Main Memory and DRAM Basics</a:t>
            </a:r>
            <a:r>
              <a:rPr lang="en-US" b="1" dirty="0"/>
              <a:t>)</a:t>
            </a:r>
          </a:p>
          <a:p>
            <a:endParaRPr lang="en-US" b="1" dirty="0">
              <a:hlinkClick r:id="rId3"/>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144480315"/>
      </p:ext>
    </p:extLst>
  </p:cSld>
  <p:clrMapOvr>
    <a:masterClrMapping/>
  </p:clrMapOvr>
  <p:transition/>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Rowhammer</a:t>
            </a:r>
            <a:r>
              <a:rPr lang="en-US" dirty="0">
                <a:solidFill>
                  <a:srgbClr val="0000FF"/>
                </a:solidFill>
              </a:rPr>
              <a:t> – Program to Induce RowHammer Errors</a:t>
            </a:r>
          </a:p>
          <a:p>
            <a:pPr lvl="1"/>
            <a:r>
              <a:rPr lang="en-US" dirty="0">
                <a:hlinkClick r:id="rId2"/>
              </a:rPr>
              <a:t>https://github.com/CMU-SAFARI/rowhammer</a:t>
            </a:r>
            <a:r>
              <a:rPr lang="en-US" dirty="0"/>
              <a:t> </a:t>
            </a:r>
          </a:p>
          <a:p>
            <a:r>
              <a:rPr lang="en-US" dirty="0" err="1">
                <a:solidFill>
                  <a:srgbClr val="0000FF"/>
                </a:solidFill>
              </a:rPr>
              <a:t>Ramulator</a:t>
            </a:r>
            <a:r>
              <a:rPr lang="en-US" dirty="0">
                <a:solidFill>
                  <a:srgbClr val="0000FF"/>
                </a:solidFill>
              </a:rPr>
              <a:t> – Fast and Extensible DRAM Simulator</a:t>
            </a:r>
          </a:p>
          <a:p>
            <a:pPr lvl="1"/>
            <a:r>
              <a:rPr lang="en-US" dirty="0">
                <a:hlinkClick r:id="rId3"/>
              </a:rPr>
              <a:t>https://github.com/CMU-SAFARI/ramulator</a:t>
            </a:r>
            <a:r>
              <a:rPr lang="en-US" dirty="0"/>
              <a:t> </a:t>
            </a:r>
          </a:p>
          <a:p>
            <a:r>
              <a:rPr lang="en-US" dirty="0" err="1">
                <a:solidFill>
                  <a:srgbClr val="0000FF"/>
                </a:solidFill>
              </a:rPr>
              <a:t>MemSim</a:t>
            </a:r>
            <a:r>
              <a:rPr lang="en-US" dirty="0">
                <a:solidFill>
                  <a:srgbClr val="0000FF"/>
                </a:solidFill>
              </a:rPr>
              <a:t> – Simple Memory Simulator</a:t>
            </a:r>
          </a:p>
          <a:p>
            <a:pPr lvl="1"/>
            <a:r>
              <a:rPr lang="en-US" dirty="0">
                <a:hlinkClick r:id="rId4"/>
              </a:rPr>
              <a:t>https://github.com/CMU-SAFARI/memsim</a:t>
            </a:r>
            <a:r>
              <a:rPr lang="en-US" dirty="0"/>
              <a:t> </a:t>
            </a:r>
          </a:p>
          <a:p>
            <a:r>
              <a:rPr lang="en-US" dirty="0" err="1">
                <a:solidFill>
                  <a:srgbClr val="0000FF"/>
                </a:solidFill>
              </a:rPr>
              <a:t>NOCulator</a:t>
            </a:r>
            <a:r>
              <a:rPr lang="en-US" dirty="0">
                <a:solidFill>
                  <a:srgbClr val="0000FF"/>
                </a:solidFill>
              </a:rPr>
              <a:t> – Flexible Network-on-Chip Simulator</a:t>
            </a:r>
          </a:p>
          <a:p>
            <a:pPr lvl="1"/>
            <a:r>
              <a:rPr lang="en-US" dirty="0">
                <a:hlinkClick r:id="rId5"/>
              </a:rPr>
              <a:t>https://github.com/CMU-SAFARI/NOCulator</a:t>
            </a:r>
            <a:r>
              <a:rPr lang="en-US" dirty="0"/>
              <a:t> </a:t>
            </a:r>
          </a:p>
          <a:p>
            <a:r>
              <a:rPr lang="en-US" dirty="0">
                <a:solidFill>
                  <a:srgbClr val="0000FF"/>
                </a:solidFill>
              </a:rPr>
              <a:t>SoftMC – FPGA-Based DRAM Testing Infrastructure</a:t>
            </a:r>
          </a:p>
          <a:p>
            <a:pPr lvl="1"/>
            <a:r>
              <a:rPr lang="en-US" dirty="0">
                <a:hlinkClick r:id="rId6"/>
              </a:rPr>
              <a:t>https://github.com/CMU-SAFARI/SoftMC</a:t>
            </a:r>
            <a:r>
              <a:rPr lang="en-US" dirty="0"/>
              <a:t> </a:t>
            </a:r>
          </a:p>
          <a:p>
            <a:pPr lvl="1"/>
            <a:endParaRPr lang="en-US" sz="1200" dirty="0"/>
          </a:p>
          <a:p>
            <a:r>
              <a:rPr lang="en-US" dirty="0">
                <a:solidFill>
                  <a:srgbClr val="FF0000"/>
                </a:solidFill>
              </a:rPr>
              <a:t>Other open-source software from my group</a:t>
            </a:r>
          </a:p>
          <a:p>
            <a:pPr lvl="1"/>
            <a:r>
              <a:rPr lang="en-US" b="1" dirty="0">
                <a:hlinkClick r:id="rId7"/>
              </a:rPr>
              <a:t>https://github.com/CMU-SAFARI/</a:t>
            </a:r>
            <a:r>
              <a:rPr lang="en-US" b="1" dirty="0"/>
              <a:t> </a:t>
            </a:r>
          </a:p>
          <a:p>
            <a:pPr lvl="1"/>
            <a:r>
              <a:rPr lang="en-US" b="1" dirty="0">
                <a:hlinkClick r:id="rId8"/>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378337175"/>
      </p:ext>
    </p:extLst>
  </p:cSld>
  <p:clrMapOvr>
    <a:masterClrMapping/>
  </p:clrMapOvr>
  <p:transition/>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MQSim</a:t>
            </a:r>
            <a:r>
              <a:rPr lang="en-US" dirty="0">
                <a:solidFill>
                  <a:srgbClr val="0000FF"/>
                </a:solidFill>
              </a:rPr>
              <a:t> – A Fast Modern SSD Simulator </a:t>
            </a:r>
          </a:p>
          <a:p>
            <a:pPr lvl="1"/>
            <a:r>
              <a:rPr lang="en-US" dirty="0">
                <a:hlinkClick r:id="rId2"/>
              </a:rPr>
              <a:t>https://github.com/CMU-SAFARI/MQSim</a:t>
            </a:r>
            <a:r>
              <a:rPr lang="en-US" dirty="0"/>
              <a:t>  </a:t>
            </a:r>
          </a:p>
          <a:p>
            <a:r>
              <a:rPr lang="en-US" dirty="0">
                <a:solidFill>
                  <a:srgbClr val="0000FF"/>
                </a:solidFill>
              </a:rPr>
              <a:t>Mosaic – GPU Simulator Supporting Concurrent Applications</a:t>
            </a:r>
          </a:p>
          <a:p>
            <a:pPr lvl="1"/>
            <a:r>
              <a:rPr lang="en-US" dirty="0">
                <a:hlinkClick r:id="rId3"/>
              </a:rPr>
              <a:t>https://github.com/CMU-SAFARI/Mosaic</a:t>
            </a:r>
            <a:r>
              <a:rPr lang="en-US" dirty="0"/>
              <a:t>  </a:t>
            </a:r>
          </a:p>
          <a:p>
            <a:r>
              <a:rPr lang="en-US" dirty="0">
                <a:solidFill>
                  <a:srgbClr val="0000FF"/>
                </a:solidFill>
              </a:rPr>
              <a:t>IMPICA – Processing in 3D-Stacked Memory Simulator</a:t>
            </a:r>
          </a:p>
          <a:p>
            <a:pPr lvl="1"/>
            <a:r>
              <a:rPr lang="en-US" dirty="0">
                <a:hlinkClick r:id="rId4"/>
              </a:rPr>
              <a:t>https://github.com/CMU-SAFARI/IMPICA</a:t>
            </a:r>
            <a:r>
              <a:rPr lang="en-US" dirty="0"/>
              <a:t>  </a:t>
            </a:r>
          </a:p>
          <a:p>
            <a:r>
              <a:rPr lang="en-US" dirty="0">
                <a:solidFill>
                  <a:srgbClr val="0000FF"/>
                </a:solidFill>
              </a:rPr>
              <a:t>SMLA – Detailed 3D-Stacked Memory Simulator</a:t>
            </a:r>
          </a:p>
          <a:p>
            <a:pPr lvl="1"/>
            <a:r>
              <a:rPr lang="en-US" dirty="0">
                <a:hlinkClick r:id="rId5"/>
              </a:rPr>
              <a:t>https://github.com/CMU-SAFARI/SMLA</a:t>
            </a:r>
            <a:r>
              <a:rPr lang="en-US" dirty="0"/>
              <a:t>  </a:t>
            </a:r>
          </a:p>
          <a:p>
            <a:r>
              <a:rPr lang="en-US" dirty="0" err="1">
                <a:solidFill>
                  <a:srgbClr val="0000FF"/>
                </a:solidFill>
              </a:rPr>
              <a:t>HWASim</a:t>
            </a:r>
            <a:r>
              <a:rPr lang="en-US" dirty="0">
                <a:solidFill>
                  <a:srgbClr val="0000FF"/>
                </a:solidFill>
              </a:rPr>
              <a:t> – Simulator for Heterogeneous CPU-HWA Systems</a:t>
            </a:r>
          </a:p>
          <a:p>
            <a:pPr lvl="1"/>
            <a:r>
              <a:rPr lang="en-US" dirty="0">
                <a:hlinkClick r:id="rId6"/>
              </a:rPr>
              <a:t>https://github.com/CMU-SAFARI/HWASim</a:t>
            </a:r>
            <a:r>
              <a:rPr lang="en-US" dirty="0"/>
              <a:t> </a:t>
            </a:r>
          </a:p>
          <a:p>
            <a:pPr lvl="1"/>
            <a:endParaRPr lang="en-US" sz="1200" dirty="0"/>
          </a:p>
          <a:p>
            <a:r>
              <a:rPr lang="en-US" dirty="0">
                <a:solidFill>
                  <a:srgbClr val="FF0000"/>
                </a:solidFill>
              </a:rPr>
              <a:t>Other open-source software from my group</a:t>
            </a:r>
          </a:p>
          <a:p>
            <a:pPr lvl="1"/>
            <a:r>
              <a:rPr lang="en-US" b="1" dirty="0">
                <a:hlinkClick r:id="rId7"/>
              </a:rPr>
              <a:t>https://github.com/CMU-SAFARI/</a:t>
            </a:r>
            <a:r>
              <a:rPr lang="en-US" b="1" dirty="0"/>
              <a:t> </a:t>
            </a:r>
          </a:p>
          <a:p>
            <a:pPr lvl="1"/>
            <a:r>
              <a:rPr lang="en-US" b="1" dirty="0">
                <a:hlinkClick r:id="rId8"/>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747595233"/>
      </p:ext>
    </p:extLst>
  </p:cSld>
  <p:clrMapOvr>
    <a:masterClrMapping/>
  </p:clrMapOvr>
  <p:transition/>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Open Source Tools (III)</a:t>
            </a:r>
          </a:p>
        </p:txBody>
      </p:sp>
      <p:sp>
        <p:nvSpPr>
          <p:cNvPr id="3" name="Content Placeholder 2"/>
          <p:cNvSpPr>
            <a:spLocks noGrp="1"/>
          </p:cNvSpPr>
          <p:nvPr>
            <p:ph idx="1"/>
          </p:nvPr>
        </p:nvSpPr>
        <p:spPr>
          <a:xfrm>
            <a:off x="228600" y="692696"/>
            <a:ext cx="8610600" cy="5193723"/>
          </a:xfrm>
        </p:spPr>
        <p:txBody>
          <a:bodyPr/>
          <a:lstStyle/>
          <a:p>
            <a:pPr lvl="1"/>
            <a:endParaRPr lang="en-US" sz="1200" dirty="0"/>
          </a:p>
          <a:p>
            <a:r>
              <a:rPr lang="en-US" dirty="0">
                <a:solidFill>
                  <a:srgbClr val="FF0000"/>
                </a:solidFill>
              </a:rPr>
              <a:t>A lot more open-source software from my group</a:t>
            </a:r>
          </a:p>
          <a:p>
            <a:pPr lvl="1"/>
            <a:r>
              <a:rPr lang="en-US" b="1" dirty="0">
                <a:hlinkClick r:id="rId2"/>
              </a:rPr>
              <a:t>https://github.com/CMU-SAFARI/</a:t>
            </a:r>
            <a:r>
              <a:rPr lang="en-US" b="1" dirty="0"/>
              <a:t> </a:t>
            </a:r>
          </a:p>
          <a:p>
            <a:pPr lvl="1"/>
            <a:r>
              <a:rPr lang="en-US" b="1" dirty="0">
                <a:hlinkClick r:id="rId3"/>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33DBA81C-47FC-7447-8E5B-774D1DE2A5BE}"/>
              </a:ext>
            </a:extLst>
          </p:cNvPr>
          <p:cNvPicPr>
            <a:picLocks noChangeAspect="1"/>
          </p:cNvPicPr>
          <p:nvPr/>
        </p:nvPicPr>
        <p:blipFill>
          <a:blip r:embed="rId4"/>
          <a:stretch>
            <a:fillRect/>
          </a:stretch>
        </p:blipFill>
        <p:spPr>
          <a:xfrm>
            <a:off x="899591" y="2420888"/>
            <a:ext cx="7376851" cy="4005827"/>
          </a:xfrm>
          <a:prstGeom prst="rect">
            <a:avLst/>
          </a:prstGeom>
        </p:spPr>
      </p:pic>
    </p:spTree>
    <p:extLst>
      <p:ext uri="{BB962C8B-B14F-4D97-AF65-F5344CB8AC3E}">
        <p14:creationId xmlns:p14="http://schemas.microsoft.com/office/powerpoint/2010/main" val="711498114"/>
      </p:ext>
    </p:extLst>
  </p:cSld>
  <p:clrMapOvr>
    <a:masterClrMapping/>
  </p:clrMapOvr>
  <p:transition/>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hlinkClick r:id="rId2"/>
              </a:rPr>
              <a:t>https://people.inf.ethz.ch/omutlu/projects.htm</a:t>
            </a:r>
            <a:r>
              <a:rPr lang="en-US" b="1" dirty="0"/>
              <a:t> </a:t>
            </a:r>
          </a:p>
          <a:p>
            <a:pPr marL="344487" lvl="1" indent="0">
              <a:buNone/>
            </a:pPr>
            <a:r>
              <a:rPr lang="en-US" dirty="0"/>
              <a:t> </a:t>
            </a:r>
            <a:r>
              <a:rPr lang="en-US" dirty="0">
                <a:hlinkClick r:id="rId3"/>
              </a:rPr>
              <a:t>http://scholar.google.com/citations?user=7XyGUGkAAAAJ&amp;hl=en</a:t>
            </a:r>
            <a:endParaRPr lang="en-US" dirty="0"/>
          </a:p>
          <a:p>
            <a:pPr marL="344487" lvl="1" indent="0">
              <a:buNone/>
            </a:pPr>
            <a:endParaRPr lang="en-US" dirty="0"/>
          </a:p>
          <a:p>
            <a:pPr marL="344487" lvl="1" indent="0">
              <a:buNone/>
            </a:pPr>
            <a:r>
              <a:rPr lang="en-US" b="1" dirty="0">
                <a:hlinkClick r:id="rId4"/>
              </a:rPr>
              <a:t>https://people.inf.ethz.ch/omutlu/acaces2018.html</a:t>
            </a:r>
            <a:r>
              <a:rPr lang="en-US" b="1" dirty="0"/>
              <a:t> </a:t>
            </a: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223525525"/>
      </p:ext>
    </p:extLst>
  </p:cSld>
  <p:clrMapOvr>
    <a:masterClrMapping/>
  </p:clrMapOvr>
  <p:transition/>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12776"/>
            <a:ext cx="7924800" cy="1752600"/>
          </a:xfrm>
        </p:spPr>
        <p:txBody>
          <a:bodyPr/>
          <a:lstStyle/>
          <a:p>
            <a:r>
              <a:rPr lang="en-US" sz="4000" dirty="0" err="1"/>
              <a:t>Ramulator</a:t>
            </a:r>
            <a:r>
              <a:rPr lang="en-US" sz="4000" dirty="0"/>
              <a:t>: A Fast and Extensible DRAM Simulator </a:t>
            </a:r>
            <a:br>
              <a:rPr lang="en-US" sz="4000" dirty="0"/>
            </a:br>
            <a:r>
              <a:rPr lang="en-US" sz="4000" dirty="0"/>
              <a:t>	</a:t>
            </a:r>
            <a:r>
              <a:rPr lang="en-US" sz="3000" b="1" dirty="0"/>
              <a:t>[IEEE Comp Arch Letters’15]</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237</a:t>
            </a:fld>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6022921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Ramulator</a:t>
            </a:r>
            <a:r>
              <a:rPr lang="en-US" dirty="0"/>
              <a:t> Motivation</a:t>
            </a:r>
          </a:p>
        </p:txBody>
      </p:sp>
      <p:sp>
        <p:nvSpPr>
          <p:cNvPr id="3" name="Content Placeholder 2"/>
          <p:cNvSpPr>
            <a:spLocks noGrp="1"/>
          </p:cNvSpPr>
          <p:nvPr>
            <p:ph idx="1"/>
          </p:nvPr>
        </p:nvSpPr>
        <p:spPr/>
        <p:txBody>
          <a:bodyPr/>
          <a:lstStyle/>
          <a:p>
            <a:r>
              <a:rPr lang="en-US" sz="2000" dirty="0"/>
              <a:t>DRAM and Memory Controller landscape is changing</a:t>
            </a:r>
          </a:p>
          <a:p>
            <a:r>
              <a:rPr lang="en-US" sz="2000" dirty="0"/>
              <a:t>Many new and upcoming standards</a:t>
            </a:r>
          </a:p>
          <a:p>
            <a:r>
              <a:rPr lang="en-US" sz="2000" dirty="0"/>
              <a:t>Many new controller designs</a:t>
            </a:r>
          </a:p>
          <a:p>
            <a:r>
              <a:rPr lang="en-US" sz="2000" dirty="0"/>
              <a:t>A fast and easy-to-extend simulator is very much needed</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2"/>
          <a:stretch>
            <a:fillRect/>
          </a:stretch>
        </p:blipFill>
        <p:spPr>
          <a:xfrm>
            <a:off x="755576" y="2708920"/>
            <a:ext cx="7315200" cy="4064000"/>
          </a:xfrm>
          <a:prstGeom prst="rect">
            <a:avLst/>
          </a:prstGeom>
        </p:spPr>
      </p:pic>
    </p:spTree>
    <p:extLst>
      <p:ext uri="{BB962C8B-B14F-4D97-AF65-F5344CB8AC3E}">
        <p14:creationId xmlns:p14="http://schemas.microsoft.com/office/powerpoint/2010/main" val="3917255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Ramulator</a:t>
            </a:r>
            <a:r>
              <a:rPr lang="en-US" dirty="0"/>
              <a:t> </a:t>
            </a:r>
          </a:p>
        </p:txBody>
      </p:sp>
      <p:sp>
        <p:nvSpPr>
          <p:cNvPr id="3" name="Content Placeholder 2"/>
          <p:cNvSpPr>
            <a:spLocks noGrp="1"/>
          </p:cNvSpPr>
          <p:nvPr>
            <p:ph idx="1"/>
          </p:nvPr>
        </p:nvSpPr>
        <p:spPr/>
        <p:txBody>
          <a:bodyPr/>
          <a:lstStyle/>
          <a:p>
            <a:r>
              <a:rPr lang="en-US" dirty="0"/>
              <a:t>Provides out-of-the box support for many DRAM standards:</a:t>
            </a:r>
          </a:p>
          <a:p>
            <a:pPr lvl="1"/>
            <a:r>
              <a:rPr lang="en-US" dirty="0"/>
              <a:t>DDR3/4, LPDDR3/4, GDDR5, WIO1/2, HBM, plus new proposals (SALP, AL-DRAM, TLDRAM, RowClone, and SARP)</a:t>
            </a:r>
          </a:p>
          <a:p>
            <a:r>
              <a:rPr lang="en-US" dirty="0"/>
              <a:t>~2.5X faster than fastest open-source simulator</a:t>
            </a:r>
          </a:p>
          <a:p>
            <a:r>
              <a:rPr lang="en-US" dirty="0"/>
              <a:t>Modular and extensible to different standards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2"/>
          <a:stretch>
            <a:fillRect/>
          </a:stretch>
        </p:blipFill>
        <p:spPr>
          <a:xfrm>
            <a:off x="827584" y="3501008"/>
            <a:ext cx="7073900" cy="2654300"/>
          </a:xfrm>
          <a:prstGeom prst="rect">
            <a:avLst/>
          </a:prstGeom>
        </p:spPr>
      </p:pic>
    </p:spTree>
    <p:extLst>
      <p:ext uri="{BB962C8B-B14F-4D97-AF65-F5344CB8AC3E}">
        <p14:creationId xmlns:p14="http://schemas.microsoft.com/office/powerpoint/2010/main" val="3879732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Case Study: Comparison of DRAM Standards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2"/>
          <a:stretch>
            <a:fillRect/>
          </a:stretch>
        </p:blipFill>
        <p:spPr>
          <a:xfrm>
            <a:off x="683568" y="4129360"/>
            <a:ext cx="6997700" cy="2540000"/>
          </a:xfrm>
          <a:prstGeom prst="rect">
            <a:avLst/>
          </a:prstGeom>
        </p:spPr>
      </p:pic>
      <p:pic>
        <p:nvPicPr>
          <p:cNvPr id="6" name="Picture 5"/>
          <p:cNvPicPr>
            <a:picLocks noChangeAspect="1"/>
          </p:cNvPicPr>
          <p:nvPr/>
        </p:nvPicPr>
        <p:blipFill>
          <a:blip r:embed="rId3"/>
          <a:stretch>
            <a:fillRect/>
          </a:stretch>
        </p:blipFill>
        <p:spPr>
          <a:xfrm>
            <a:off x="1043608" y="764704"/>
            <a:ext cx="6985000" cy="3048000"/>
          </a:xfrm>
          <a:prstGeom prst="rect">
            <a:avLst/>
          </a:prstGeom>
        </p:spPr>
      </p:pic>
      <p:sp>
        <p:nvSpPr>
          <p:cNvPr id="8" name="Rectangle 7"/>
          <p:cNvSpPr/>
          <p:nvPr/>
        </p:nvSpPr>
        <p:spPr>
          <a:xfrm>
            <a:off x="7812360" y="4604935"/>
            <a:ext cx="1944216" cy="120032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Across 22 workloads, simple CPU model</a:t>
            </a:r>
          </a:p>
        </p:txBody>
      </p:sp>
    </p:spTree>
    <p:extLst>
      <p:ext uri="{BB962C8B-B14F-4D97-AF65-F5344CB8AC3E}">
        <p14:creationId xmlns:p14="http://schemas.microsoft.com/office/powerpoint/2010/main" val="8223099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Ramulator</a:t>
            </a:r>
            <a:r>
              <a:rPr lang="en-US" dirty="0"/>
              <a:t> Paper and Source Code</a:t>
            </a:r>
          </a:p>
        </p:txBody>
      </p:sp>
      <p:sp>
        <p:nvSpPr>
          <p:cNvPr id="3" name="Content Placeholder 2"/>
          <p:cNvSpPr>
            <a:spLocks noGrp="1"/>
          </p:cNvSpPr>
          <p:nvPr>
            <p:ph idx="1"/>
          </p:nvPr>
        </p:nvSpPr>
        <p:spPr/>
        <p:txBody>
          <a:bodyPr/>
          <a:lstStyle/>
          <a:p>
            <a:r>
              <a:rPr lang="en-US" dirty="0"/>
              <a:t>Yoongu Kim, </a:t>
            </a:r>
            <a:r>
              <a:rPr lang="en-US" dirty="0" err="1"/>
              <a:t>Weikun</a:t>
            </a:r>
            <a:r>
              <a:rPr lang="en-US" dirty="0"/>
              <a:t> Yang, and Onur Mutlu,</a:t>
            </a:r>
            <a:br>
              <a:rPr lang="en-US" dirty="0"/>
            </a:br>
            <a:r>
              <a:rPr lang="en-US" b="1" dirty="0">
                <a:hlinkClick r:id="rId2"/>
              </a:rPr>
              <a:t>"Ramulator: A Fast and Extensible DRAM Simulator"</a:t>
            </a:r>
            <a:br>
              <a:rPr lang="en-US" dirty="0"/>
            </a:br>
            <a:r>
              <a:rPr lang="en-US" i="1" dirty="0">
                <a:hlinkClick r:id="rId3"/>
              </a:rPr>
              <a:t>IEEE Computer Architecture Letters</a:t>
            </a:r>
            <a:r>
              <a:rPr lang="en-US" i="1" dirty="0"/>
              <a:t> (</a:t>
            </a:r>
            <a:r>
              <a:rPr lang="en-US" b="1" i="1" dirty="0"/>
              <a:t>CAL</a:t>
            </a:r>
            <a:r>
              <a:rPr lang="en-US" i="1" dirty="0"/>
              <a:t>)</a:t>
            </a:r>
            <a:r>
              <a:rPr lang="en-US" dirty="0"/>
              <a:t>, March 2015. </a:t>
            </a:r>
            <a:br>
              <a:rPr lang="en-US" dirty="0"/>
            </a:br>
            <a:r>
              <a:rPr lang="en-US" dirty="0"/>
              <a:t>[</a:t>
            </a:r>
            <a:r>
              <a:rPr lang="en-US" dirty="0">
                <a:hlinkClick r:id="rId4"/>
              </a:rPr>
              <a:t>Source Code</a:t>
            </a:r>
            <a:r>
              <a:rPr lang="en-US" dirty="0"/>
              <a:t>] </a:t>
            </a:r>
          </a:p>
          <a:p>
            <a:endParaRPr lang="en-US" dirty="0"/>
          </a:p>
          <a:p>
            <a:r>
              <a:rPr lang="en-US" dirty="0"/>
              <a:t>Source code is released under the liberal MIT License</a:t>
            </a:r>
          </a:p>
          <a:p>
            <a:pPr lvl="1"/>
            <a:r>
              <a:rPr lang="en-US" dirty="0">
                <a:hlinkClick r:id="rId4"/>
              </a:rPr>
              <a:t>https://github.com/CMU-SAFARI/ramulator</a:t>
            </a:r>
            <a:r>
              <a:rPr lang="en-US"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5"/>
          <a:stretch>
            <a:fillRect/>
          </a:stretch>
        </p:blipFill>
        <p:spPr>
          <a:xfrm>
            <a:off x="0" y="4365104"/>
            <a:ext cx="9144000" cy="1190231"/>
          </a:xfrm>
          <a:prstGeom prst="rect">
            <a:avLst/>
          </a:prstGeom>
        </p:spPr>
      </p:pic>
    </p:spTree>
    <p:extLst>
      <p:ext uri="{BB962C8B-B14F-4D97-AF65-F5344CB8AC3E}">
        <p14:creationId xmlns:p14="http://schemas.microsoft.com/office/powerpoint/2010/main" val="13721239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Title 1"/>
          <p:cNvSpPr>
            <a:spLocks noGrp="1"/>
          </p:cNvSpPr>
          <p:nvPr>
            <p:ph type="ctrTitle"/>
          </p:nvPr>
        </p:nvSpPr>
        <p:spPr>
          <a:xfrm>
            <a:off x="685800" y="1676400"/>
            <a:ext cx="7924800" cy="1752600"/>
          </a:xfrm>
        </p:spPr>
        <p:txBody>
          <a:bodyPr/>
          <a:lstStyle/>
          <a:p>
            <a:r>
              <a:rPr lang="en-US" dirty="0">
                <a:latin typeface="Garamond" charset="0"/>
              </a:rPr>
              <a:t>Tesseract: Extra Slides</a:t>
            </a:r>
          </a:p>
        </p:txBody>
      </p:sp>
      <p:sp>
        <p:nvSpPr>
          <p:cNvPr id="150530" name="Subtitle 2"/>
          <p:cNvSpPr>
            <a:spLocks noGrp="1"/>
          </p:cNvSpPr>
          <p:nvPr>
            <p:ph type="subTitle" idx="1"/>
          </p:nvPr>
        </p:nvSpPr>
        <p:spPr/>
        <p:txBody>
          <a:bodyPr/>
          <a:lstStyle/>
          <a:p>
            <a:pPr>
              <a:buFont typeface="Wingdings" charset="0"/>
              <a:buNone/>
            </a:pPr>
            <a:endParaRPr lang="en-US">
              <a:latin typeface="Tahoma" charset="0"/>
            </a:endParaRPr>
          </a:p>
        </p:txBody>
      </p:sp>
      <p:sp>
        <p:nvSpPr>
          <p:cNvPr id="150531"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E342A0-F66A-8349-9DE5-CDF9A06A5894}" type="slidenum">
              <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242</a:t>
            </a:fld>
            <a:endPar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3136752320"/>
      </p:ext>
    </p:extLst>
  </p:cSld>
  <p:clrMapOvr>
    <a:masterClrMapping/>
  </p:clrMapOvr>
  <p:transition/>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Communications In Tesseract (I)</a:t>
            </a:r>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66700" y="1135681"/>
            <a:ext cx="8267700" cy="5176881"/>
          </a:xfrm>
          <a:prstGeom prst="rect">
            <a:avLst/>
          </a:prstGeom>
        </p:spPr>
      </p:pic>
    </p:spTree>
    <p:extLst>
      <p:ext uri="{BB962C8B-B14F-4D97-AF65-F5344CB8AC3E}">
        <p14:creationId xmlns:p14="http://schemas.microsoft.com/office/powerpoint/2010/main" val="2301551742"/>
      </p:ext>
    </p:extLst>
  </p:cSld>
  <p:clrMapOvr>
    <a:masterClrMapping/>
  </p:clrMapOvr>
  <p:transition/>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Communications In Tesseract (II)</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28600" y="1105123"/>
            <a:ext cx="8229600" cy="5219477"/>
          </a:xfrm>
          <a:prstGeom prst="rect">
            <a:avLst/>
          </a:prstGeom>
        </p:spPr>
      </p:pic>
    </p:spTree>
    <p:extLst>
      <p:ext uri="{BB962C8B-B14F-4D97-AF65-F5344CB8AC3E}">
        <p14:creationId xmlns:p14="http://schemas.microsoft.com/office/powerpoint/2010/main" val="2193900795"/>
      </p:ext>
    </p:extLst>
  </p:cSld>
  <p:clrMapOvr>
    <a:masterClrMapping/>
  </p:clrMapOvr>
  <p:transition/>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Communications In Tesseract (III)</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p:cNvPicPr>
            <a:picLocks noChangeAspect="1"/>
          </p:cNvPicPr>
          <p:nvPr/>
        </p:nvPicPr>
        <p:blipFill>
          <a:blip r:embed="rId2"/>
          <a:stretch>
            <a:fillRect/>
          </a:stretch>
        </p:blipFill>
        <p:spPr>
          <a:xfrm>
            <a:off x="304800" y="1069117"/>
            <a:ext cx="8305800" cy="5255483"/>
          </a:xfrm>
          <a:prstGeom prst="rect">
            <a:avLst/>
          </a:prstGeom>
        </p:spPr>
      </p:pic>
    </p:spTree>
    <p:extLst>
      <p:ext uri="{BB962C8B-B14F-4D97-AF65-F5344CB8AC3E}">
        <p14:creationId xmlns:p14="http://schemas.microsoft.com/office/powerpoint/2010/main" val="4019619368"/>
      </p:ext>
    </p:extLst>
  </p:cSld>
  <p:clrMapOvr>
    <a:masterClrMapping/>
  </p:clrMapOvr>
  <p:transition/>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Remote Function Call (Non-Blocking)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4000" y="1066800"/>
            <a:ext cx="8229600" cy="5237018"/>
          </a:xfrm>
          <a:prstGeom prst="rect">
            <a:avLst/>
          </a:prstGeom>
        </p:spPr>
      </p:pic>
    </p:spTree>
    <p:extLst>
      <p:ext uri="{BB962C8B-B14F-4D97-AF65-F5344CB8AC3E}">
        <p14:creationId xmlns:p14="http://schemas.microsoft.com/office/powerpoint/2010/main" val="1044343499"/>
      </p:ext>
    </p:extLst>
  </p:cSld>
  <p:clrMapOvr>
    <a:masterClrMapping/>
  </p:clrMapOvr>
  <p:transition/>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Effect of Bandwidth &amp; Programming Model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aphicFrame>
        <p:nvGraphicFramePr>
          <p:cNvPr id="22" name="내용 개체 틀 5"/>
          <p:cNvGraphicFramePr>
            <a:graphicFrameLocks noGrp="1"/>
          </p:cNvGraphicFramePr>
          <p:nvPr>
            <p:ph idx="1"/>
            <p:extLst/>
          </p:nvPr>
        </p:nvGraphicFramePr>
        <p:xfrm>
          <a:off x="457200" y="1700808"/>
          <a:ext cx="8229600" cy="4607917"/>
        </p:xfrm>
        <a:graphic>
          <a:graphicData uri="http://schemas.openxmlformats.org/drawingml/2006/chart">
            <c:chart xmlns:c="http://schemas.openxmlformats.org/drawingml/2006/chart" xmlns:r="http://schemas.openxmlformats.org/officeDocument/2006/relationships" r:id="rId2"/>
          </a:graphicData>
        </a:graphic>
      </p:graphicFrame>
      <p:grpSp>
        <p:nvGrpSpPr>
          <p:cNvPr id="23" name="그룹 16"/>
          <p:cNvGrpSpPr/>
          <p:nvPr/>
        </p:nvGrpSpPr>
        <p:grpSpPr>
          <a:xfrm>
            <a:off x="1619672" y="1331476"/>
            <a:ext cx="6799895" cy="369332"/>
            <a:chOff x="1403648" y="1121713"/>
            <a:chExt cx="6799895" cy="369332"/>
          </a:xfrm>
        </p:grpSpPr>
        <p:grpSp>
          <p:nvGrpSpPr>
            <p:cNvPr id="24" name="그룹 14"/>
            <p:cNvGrpSpPr/>
            <p:nvPr/>
          </p:nvGrpSpPr>
          <p:grpSpPr>
            <a:xfrm>
              <a:off x="1403648" y="1121713"/>
              <a:ext cx="3460399" cy="369332"/>
              <a:chOff x="1403648" y="1121713"/>
              <a:chExt cx="3460399" cy="369332"/>
            </a:xfrm>
          </p:grpSpPr>
          <p:sp>
            <p:nvSpPr>
              <p:cNvPr id="28" name="TextBox 27"/>
              <p:cNvSpPr txBox="1"/>
              <p:nvPr/>
            </p:nvSpPr>
            <p:spPr>
              <a:xfrm>
                <a:off x="1708458" y="1121713"/>
                <a:ext cx="3155589" cy="369332"/>
              </a:xfrm>
              <a:prstGeom prst="rect">
                <a:avLst/>
              </a:prstGeom>
              <a:solidFill>
                <a:sysClr val="window" lastClr="FFFFFF"/>
              </a:solidFill>
            </p:spPr>
            <p:txBody>
              <a:bodyPr wrap="none" l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HMC-MC Bandwidth (640GB/s)</a:t>
                </a:r>
                <a:endParaRPr kumimoji="0" lang="ko-KR" altLang="en-US" sz="18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 name="직사각형 6"/>
              <p:cNvSpPr/>
              <p:nvPr/>
            </p:nvSpPr>
            <p:spPr>
              <a:xfrm>
                <a:off x="1403648" y="1218344"/>
                <a:ext cx="288032" cy="209626"/>
              </a:xfrm>
              <a:prstGeom prst="rect">
                <a:avLst/>
              </a:prstGeom>
              <a:solidFill>
                <a:srgbClr val="5DA5DA"/>
              </a:solidFill>
              <a:ln w="12700" cap="flat" cmpd="sng" algn="ctr">
                <a:solidFill>
                  <a:srgbClr val="5DA5DA">
                    <a:lumMod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grpSp>
        <p:grpSp>
          <p:nvGrpSpPr>
            <p:cNvPr id="25" name="그룹 13"/>
            <p:cNvGrpSpPr/>
            <p:nvPr/>
          </p:nvGrpSpPr>
          <p:grpSpPr>
            <a:xfrm>
              <a:off x="5004048" y="1121713"/>
              <a:ext cx="3199495" cy="369332"/>
              <a:chOff x="1403648" y="1501413"/>
              <a:chExt cx="3199495" cy="369332"/>
            </a:xfrm>
          </p:grpSpPr>
          <p:sp>
            <p:nvSpPr>
              <p:cNvPr id="26" name="TextBox 25"/>
              <p:cNvSpPr txBox="1"/>
              <p:nvPr/>
            </p:nvSpPr>
            <p:spPr>
              <a:xfrm>
                <a:off x="1708458" y="1501413"/>
                <a:ext cx="2894685" cy="369332"/>
              </a:xfrm>
              <a:prstGeom prst="rect">
                <a:avLst/>
              </a:prstGeom>
              <a:solidFill>
                <a:sysClr val="window" lastClr="FFFFFF"/>
              </a:solidFill>
            </p:spPr>
            <p:txBody>
              <a:bodyPr wrap="none" l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Tesseract Bandwidth (8TB/s)</a:t>
                </a:r>
                <a:endParaRPr kumimoji="0" lang="ko-KR" altLang="en-US" sz="18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7" name="직사각형 15"/>
              <p:cNvSpPr/>
              <p:nvPr/>
            </p:nvSpPr>
            <p:spPr>
              <a:xfrm>
                <a:off x="1403648" y="1595849"/>
                <a:ext cx="288032" cy="209626"/>
              </a:xfrm>
              <a:prstGeom prst="rect">
                <a:avLst/>
              </a:prstGeom>
              <a:solidFill>
                <a:srgbClr val="60BD68"/>
              </a:solidFill>
              <a:ln w="12700" cap="flat" cmpd="sng" algn="ctr">
                <a:solidFill>
                  <a:srgbClr val="60BD68">
                    <a:lumMod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grpSp>
      </p:grpSp>
      <p:grpSp>
        <p:nvGrpSpPr>
          <p:cNvPr id="30" name="그룹 28"/>
          <p:cNvGrpSpPr/>
          <p:nvPr/>
        </p:nvGrpSpPr>
        <p:grpSpPr>
          <a:xfrm>
            <a:off x="1736523" y="4297918"/>
            <a:ext cx="1795242" cy="621215"/>
            <a:chOff x="1736523" y="4297918"/>
            <a:chExt cx="1795242" cy="621215"/>
          </a:xfrm>
        </p:grpSpPr>
        <p:cxnSp>
          <p:nvCxnSpPr>
            <p:cNvPr id="31" name="직선 화살표 연결선 4"/>
            <p:cNvCxnSpPr/>
            <p:nvPr/>
          </p:nvCxnSpPr>
          <p:spPr>
            <a:xfrm>
              <a:off x="2230039" y="4309533"/>
              <a:ext cx="0" cy="609600"/>
            </a:xfrm>
            <a:prstGeom prst="straightConnector1">
              <a:avLst/>
            </a:prstGeom>
            <a:noFill/>
            <a:ln w="25400" cap="flat" cmpd="sng" algn="ctr">
              <a:solidFill>
                <a:sysClr val="windowText" lastClr="000000"/>
              </a:solidFill>
              <a:prstDash val="solid"/>
              <a:headEnd type="stealth" w="lg" len="lg"/>
              <a:tailEnd type="stealth" w="lg" len="lg"/>
            </a:ln>
            <a:effectLst>
              <a:outerShdw blurRad="40000" dist="20000" dir="5400000" rotWithShape="0">
                <a:srgbClr val="000000">
                  <a:alpha val="38000"/>
                </a:srgbClr>
              </a:outerShdw>
            </a:effectLst>
          </p:spPr>
        </p:cxnSp>
        <p:cxnSp>
          <p:nvCxnSpPr>
            <p:cNvPr id="32" name="직선 연결선 11"/>
            <p:cNvCxnSpPr/>
            <p:nvPr/>
          </p:nvCxnSpPr>
          <p:spPr>
            <a:xfrm flipH="1">
              <a:off x="1736523" y="4297918"/>
              <a:ext cx="1795242" cy="0"/>
            </a:xfrm>
            <a:prstGeom prst="line">
              <a:avLst/>
            </a:prstGeom>
            <a:noFill/>
            <a:ln w="25400" cap="flat" cmpd="sng" algn="ctr">
              <a:solidFill>
                <a:sysClr val="windowText" lastClr="000000"/>
              </a:solidFill>
              <a:prstDash val="dash"/>
            </a:ln>
            <a:effectLst>
              <a:outerShdw blurRad="40000" dist="20000" dir="5400000" rotWithShape="0">
                <a:srgbClr val="000000">
                  <a:alpha val="38000"/>
                </a:srgbClr>
              </a:outerShdw>
            </a:effectLst>
          </p:spPr>
        </p:cxnSp>
        <p:sp>
          <p:nvSpPr>
            <p:cNvPr id="33" name="TextBox 32"/>
            <p:cNvSpPr txBox="1"/>
            <p:nvPr/>
          </p:nvSpPr>
          <p:spPr>
            <a:xfrm>
              <a:off x="2247362" y="4429667"/>
              <a:ext cx="1202573" cy="369332"/>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Bandwidth</a:t>
              </a:r>
              <a:endParaRPr kumimoji="0" lang="ko-KR" altLang="en-US" sz="18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34" name="그룹 27"/>
          <p:cNvGrpSpPr/>
          <p:nvPr/>
        </p:nvGrpSpPr>
        <p:grpSpPr>
          <a:xfrm>
            <a:off x="2236572" y="2180697"/>
            <a:ext cx="4900828" cy="2086503"/>
            <a:chOff x="2236572" y="2180697"/>
            <a:chExt cx="4900828" cy="2086503"/>
          </a:xfrm>
        </p:grpSpPr>
        <p:cxnSp>
          <p:nvCxnSpPr>
            <p:cNvPr id="35" name="직선 연결선 20"/>
            <p:cNvCxnSpPr/>
            <p:nvPr/>
          </p:nvCxnSpPr>
          <p:spPr>
            <a:xfrm flipH="1">
              <a:off x="3530600" y="2180697"/>
              <a:ext cx="3606800" cy="0"/>
            </a:xfrm>
            <a:prstGeom prst="line">
              <a:avLst/>
            </a:prstGeom>
            <a:noFill/>
            <a:ln w="25400" cap="flat" cmpd="sng" algn="ctr">
              <a:solidFill>
                <a:sysClr val="windowText" lastClr="000000"/>
              </a:solidFill>
              <a:prstDash val="dash"/>
            </a:ln>
            <a:effectLst>
              <a:outerShdw blurRad="40000" dist="20000" dir="5400000" rotWithShape="0">
                <a:srgbClr val="000000">
                  <a:alpha val="38000"/>
                </a:srgbClr>
              </a:outerShdw>
            </a:effectLst>
          </p:spPr>
        </p:cxnSp>
        <p:cxnSp>
          <p:nvCxnSpPr>
            <p:cNvPr id="36" name="직선 화살표 연결선 21"/>
            <p:cNvCxnSpPr/>
            <p:nvPr/>
          </p:nvCxnSpPr>
          <p:spPr>
            <a:xfrm>
              <a:off x="4389778" y="2226733"/>
              <a:ext cx="0" cy="2040467"/>
            </a:xfrm>
            <a:prstGeom prst="straightConnector1">
              <a:avLst/>
            </a:prstGeom>
            <a:noFill/>
            <a:ln w="25400" cap="flat" cmpd="sng" algn="ctr">
              <a:solidFill>
                <a:sysClr val="windowText" lastClr="000000"/>
              </a:solidFill>
              <a:prstDash val="solid"/>
              <a:headEnd type="stealth" w="lg" len="lg"/>
              <a:tailEnd type="stealth" w="lg" len="lg"/>
            </a:ln>
            <a:effectLst>
              <a:outerShdw blurRad="40000" dist="20000" dir="5400000" rotWithShape="0">
                <a:srgbClr val="000000">
                  <a:alpha val="38000"/>
                </a:srgbClr>
              </a:outerShdw>
            </a:effectLst>
          </p:spPr>
        </p:cxnSp>
        <p:sp>
          <p:nvSpPr>
            <p:cNvPr id="37" name="TextBox 36"/>
            <p:cNvSpPr txBox="1"/>
            <p:nvPr/>
          </p:nvSpPr>
          <p:spPr>
            <a:xfrm>
              <a:off x="2236572" y="3062300"/>
              <a:ext cx="2111027" cy="369332"/>
            </a:xfrm>
            <a:prstGeom prst="rect">
              <a:avLst/>
            </a:prstGeom>
            <a:noFill/>
          </p:spPr>
          <p:txBody>
            <a:bodyPr wrap="none"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Programming Model</a:t>
              </a:r>
              <a:endParaRPr kumimoji="0" lang="ko-KR" altLang="en-US" sz="1800" b="0" i="0" u="none" strike="noStrike" kern="0" cap="none" spc="0" normalizeH="0" baseline="0" noProof="0" dirty="0">
                <a:ln>
                  <a:noFill/>
                </a:ln>
                <a:solidFill>
                  <a:sysClr val="windowText" lastClr="000000"/>
                </a:solidFill>
                <a:effectLst/>
                <a:uLnTx/>
                <a:uFillTx/>
                <a:latin typeface="Tahoma"/>
                <a:ea typeface="+mn-ea"/>
                <a:cs typeface="+mn-cs"/>
              </a:endParaRPr>
            </a:p>
          </p:txBody>
        </p:sp>
      </p:grpSp>
      <p:sp>
        <p:nvSpPr>
          <p:cNvPr id="38" name="TextBox 37"/>
          <p:cNvSpPr txBox="1"/>
          <p:nvPr/>
        </p:nvSpPr>
        <p:spPr>
          <a:xfrm>
            <a:off x="6829648" y="5877272"/>
            <a:ext cx="1715085"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(No Prefetching)</a:t>
            </a:r>
            <a:endParaRPr kumimoji="0" lang="ko-KR" altLang="en-US" sz="1800" b="0" i="0" u="none" strike="noStrike" kern="0" cap="none" spc="0" normalizeH="0" baseline="0" noProof="0" dirty="0">
              <a:ln>
                <a:noFill/>
              </a:ln>
              <a:solidFill>
                <a:sysClr val="windowText" lastClr="000000"/>
              </a:solidFill>
              <a:effectLst/>
              <a:uLnTx/>
              <a:uFillTx/>
              <a:latin typeface="Tahoma"/>
              <a:ea typeface="+mn-ea"/>
              <a:cs typeface="+mn-cs"/>
            </a:endParaRPr>
          </a:p>
        </p:txBody>
      </p:sp>
    </p:spTree>
    <p:extLst>
      <p:ext uri="{BB962C8B-B14F-4D97-AF65-F5344CB8AC3E}">
        <p14:creationId xmlns:p14="http://schemas.microsoft.com/office/powerpoint/2010/main" val="37761416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a:t>More on Data Movement in Google Consumer Workloads</a:t>
            </a:r>
          </a:p>
        </p:txBody>
      </p:sp>
      <p:sp>
        <p:nvSpPr>
          <p:cNvPr id="6" name="Subtitle 5"/>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2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248</a:t>
            </a:fld>
            <a:endParaRPr kumimoji="0" lang="en-US" altLang="en-US" sz="12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137115318"/>
      </p:ext>
    </p:extLst>
  </p:cSld>
  <p:clrMapOvr>
    <a:masterClrMapping/>
  </p:clrMapOvr>
  <p:transition/>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a:solidFill>
                  <a:srgbClr val="FFFFFF"/>
                </a:solidFill>
                <a:latin typeface=""/>
              </a:rPr>
              <a:t>Google Workloads</a:t>
            </a:r>
            <a:br>
              <a:rPr lang="en-US" sz="3800" dirty="0">
                <a:solidFill>
                  <a:srgbClr val="FFFFFF"/>
                </a:solidFill>
                <a:latin typeface=""/>
              </a:rPr>
            </a:br>
            <a:r>
              <a:rPr lang="en-US" sz="3800" dirty="0">
                <a:solidFill>
                  <a:srgbClr val="FFFFFF"/>
                </a:solidFill>
                <a:latin typeface=""/>
              </a:rPr>
              <a:t> for Consumer Devices:</a:t>
            </a:r>
            <a:br>
              <a:rPr lang="en-US" sz="3800" dirty="0">
                <a:solidFill>
                  <a:srgbClr val="FFFFFF"/>
                </a:solidFill>
                <a:latin typeface=""/>
              </a:rPr>
            </a:br>
            <a:r>
              <a:rPr lang="en-US" sz="3800" dirty="0">
                <a:solidFill>
                  <a:srgbClr val="FFFFFF"/>
                </a:solidFill>
                <a:latin typeface=""/>
              </a:rPr>
              <a:t>Mitigating Data Movement Bottlenecks</a:t>
            </a:r>
            <a:endParaRPr lang="en-US" sz="3800" dirty="0">
              <a:solidFill>
                <a:srgbClr val="FFFFFF"/>
              </a:solidFill>
            </a:endParaRP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819400"/>
            <a:ext cx="4024259" cy="58477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Gill Sans MT"/>
                <a:ea typeface="+mn-ea"/>
                <a:cs typeface="+mn-cs"/>
              </a:rPr>
              <a:t>Amirali Boroumand</a:t>
            </a:r>
          </a:p>
        </p:txBody>
      </p:sp>
      <p:sp>
        <p:nvSpPr>
          <p:cNvPr id="8" name="Rectangle 7"/>
          <p:cNvSpPr/>
          <p:nvPr/>
        </p:nvSpPr>
        <p:spPr>
          <a:xfrm>
            <a:off x="378337" y="3480376"/>
            <a:ext cx="8340745" cy="120032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Saugata</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Ghose</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Youngsok</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Rachata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Ausavarungnirun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Eric</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Shiu</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Rahul</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Thakur</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Daehyun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Aki</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Kuusela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b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Allan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Knies</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Parthasarathy</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Ranganathan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Onur Mutlu</a:t>
            </a:r>
            <a:endPar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13" name="Picture 12"/>
          <p:cNvPicPr>
            <a:picLocks noChangeAspect="1"/>
          </p:cNvPicPr>
          <p:nvPr/>
        </p:nvPicPr>
        <p:blipFill rotWithShape="1">
          <a:blip r:embed="rId2"/>
          <a:srcRect t="27272" b="29091"/>
          <a:stretch/>
        </p:blipFill>
        <p:spPr>
          <a:xfrm>
            <a:off x="506982" y="6050611"/>
            <a:ext cx="1828800" cy="798022"/>
          </a:xfrm>
          <a:prstGeom prst="rect">
            <a:avLst/>
          </a:prstGeom>
        </p:spPr>
      </p:pic>
      <p:pic>
        <p:nvPicPr>
          <p:cNvPr id="14" name="Picture 13"/>
          <p:cNvPicPr>
            <a:picLocks noChangeAspect="1"/>
          </p:cNvPicPr>
          <p:nvPr/>
        </p:nvPicPr>
        <p:blipFill>
          <a:blip r:embed="rId3"/>
          <a:stretch>
            <a:fillRect/>
          </a:stretch>
        </p:blipFill>
        <p:spPr>
          <a:xfrm>
            <a:off x="6981825" y="4724400"/>
            <a:ext cx="1682084" cy="1657706"/>
          </a:xfrm>
          <a:prstGeom prst="rect">
            <a:avLst/>
          </a:prstGeom>
        </p:spPr>
      </p:pic>
      <p:pic>
        <p:nvPicPr>
          <p:cNvPr id="15" name="Picture 14"/>
          <p:cNvPicPr>
            <a:picLocks noChangeAspect="1"/>
          </p:cNvPicPr>
          <p:nvPr/>
        </p:nvPicPr>
        <p:blipFill rotWithShape="1">
          <a:blip r:embed="rId4"/>
          <a:srcRect t="30096" b="30046"/>
          <a:stretch/>
        </p:blipFill>
        <p:spPr>
          <a:xfrm>
            <a:off x="6632242" y="6179521"/>
            <a:ext cx="2381250" cy="533400"/>
          </a:xfrm>
          <a:prstGeom prst="rect">
            <a:avLst/>
          </a:prstGeom>
        </p:spPr>
      </p:pic>
      <p:pic>
        <p:nvPicPr>
          <p:cNvPr id="16" name="Picture 15" descr="safari.png"/>
          <p:cNvPicPr>
            <a:picLocks noChangeAspect="1"/>
          </p:cNvPicPr>
          <p:nvPr/>
        </p:nvPicPr>
        <p:blipFill rotWithShape="1">
          <a:blip r:embed="rId5" cstate="print"/>
          <a:srcRect r="1519"/>
          <a:stretch/>
        </p:blipFill>
        <p:spPr>
          <a:xfrm>
            <a:off x="476188" y="5294713"/>
            <a:ext cx="1890388" cy="555400"/>
          </a:xfrm>
          <a:prstGeom prst="rect">
            <a:avLst/>
          </a:prstGeom>
        </p:spPr>
      </p:pic>
      <p:pic>
        <p:nvPicPr>
          <p:cNvPr id="17" name="Picture 16"/>
          <p:cNvPicPr>
            <a:picLocks noChangeAspect="1"/>
          </p:cNvPicPr>
          <p:nvPr/>
        </p:nvPicPr>
        <p:blipFill>
          <a:blip r:embed="rId6"/>
          <a:stretch>
            <a:fillRect/>
          </a:stretch>
        </p:blipFill>
        <p:spPr>
          <a:xfrm>
            <a:off x="3015517" y="5030786"/>
            <a:ext cx="3112967" cy="1124128"/>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2948040416"/>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ill Sans MT"/>
                <a:cs typeface="Gill Sans MT"/>
              </a:rPr>
              <a:t>Consumer Devices</a:t>
            </a:r>
          </a:p>
        </p:txBody>
      </p:sp>
      <p:sp>
        <p:nvSpPr>
          <p:cNvPr id="3" name="Content Placeholder 2"/>
          <p:cNvSpPr>
            <a:spLocks noGrp="1"/>
          </p:cNvSpPr>
          <p:nvPr>
            <p:ph idx="1"/>
          </p:nvPr>
        </p:nvSpPr>
        <p:spPr>
          <a:xfrm>
            <a:off x="152400" y="1066800"/>
            <a:ext cx="8839200" cy="5638800"/>
          </a:xfrm>
        </p:spPr>
        <p:txBody>
          <a:bodyPr>
            <a:normAutofit/>
          </a:bodyPr>
          <a:lstStyle/>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a:solidFill>
                <a:srgbClr val="595959"/>
              </a:solidFill>
              <a:latin typeface="Gill Sans MT"/>
              <a:cs typeface="Gill Sans MT"/>
            </a:endParaRPr>
          </a:p>
          <a:p>
            <a:pPr lvl="1"/>
            <a:endParaRPr lang="en-US" sz="2400" dirty="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Gill Sans MT"/>
              </a:rPr>
              <a:pPr marL="0" marR="0" lvl="0" indent="0" algn="r" defTabSz="914400" rtl="0" eaLnBrk="1" fontAlgn="auto" latinLnBrk="0" hangingPunct="1">
                <a:lnSpc>
                  <a:spcPct val="100000"/>
                </a:lnSpc>
                <a:spcBef>
                  <a:spcPts val="0"/>
                </a:spcBef>
                <a:spcAft>
                  <a:spcPts val="0"/>
                </a:spcAft>
                <a:buClrTx/>
                <a:buSzTx/>
                <a:buFontTx/>
                <a:buNone/>
                <a:tabLst/>
                <a:defRPr/>
              </a:pPr>
              <a:t>250</a:t>
            </a:fld>
            <a:endParaRPr kumimoji="0" lang="en-US" sz="2400" b="1" i="0" u="none" strike="noStrike" kern="1200" cap="none" spc="0" normalizeH="0" baseline="0" noProof="0">
              <a:ln>
                <a:noFill/>
              </a:ln>
              <a:solidFill>
                <a:srgbClr val="0070C0"/>
              </a:solidFill>
              <a:effectLst/>
              <a:uLnTx/>
              <a:uFillTx/>
              <a:latin typeface="Gill Sans MT"/>
              <a:ea typeface="+mn-ea"/>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3124200"/>
            <a:ext cx="8077200"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F497D"/>
                </a:solidFill>
                <a:effectLst/>
                <a:uLnTx/>
                <a:uFillTx/>
                <a:latin typeface="Gill Sans MT"/>
                <a:ea typeface="+mn-ea"/>
                <a:cs typeface="Gill Sans MT"/>
              </a:rPr>
              <a:t>Consumer devices are everywhere!</a:t>
            </a:r>
          </a:p>
        </p:txBody>
      </p:sp>
      <p:pic>
        <p:nvPicPr>
          <p:cNvPr id="11" name="Picture 10"/>
          <p:cNvPicPr>
            <a:picLocks noChangeAspect="1"/>
          </p:cNvPicPr>
          <p:nvPr/>
        </p:nvPicPr>
        <p:blipFill>
          <a:blip r:embed="rId4"/>
          <a:stretch>
            <a:fillRect/>
          </a:stretch>
        </p:blipFill>
        <p:spPr>
          <a:xfrm>
            <a:off x="1295400" y="1143000"/>
            <a:ext cx="2861107" cy="1938169"/>
          </a:xfrm>
          <a:prstGeom prst="rect">
            <a:avLst/>
          </a:prstGeom>
        </p:spPr>
      </p:pic>
      <p:pic>
        <p:nvPicPr>
          <p:cNvPr id="14" name="Picture 13"/>
          <p:cNvPicPr>
            <a:picLocks noChangeAspect="1"/>
          </p:cNvPicPr>
          <p:nvPr/>
        </p:nvPicPr>
        <p:blipFill>
          <a:blip r:embed="rId5"/>
          <a:stretch>
            <a:fillRect/>
          </a:stretch>
        </p:blipFill>
        <p:spPr>
          <a:xfrm>
            <a:off x="4222961" y="1066800"/>
            <a:ext cx="1457546" cy="1945899"/>
          </a:xfrm>
          <a:prstGeom prst="rect">
            <a:avLst/>
          </a:prstGeom>
        </p:spPr>
      </p:pic>
      <p:pic>
        <p:nvPicPr>
          <p:cNvPr id="15" name="Picture 14"/>
          <p:cNvPicPr>
            <a:picLocks noChangeAspect="1"/>
          </p:cNvPicPr>
          <p:nvPr/>
        </p:nvPicPr>
        <p:blipFill>
          <a:blip r:embed="rId6"/>
          <a:stretch>
            <a:fillRect/>
          </a:stretch>
        </p:blipFill>
        <p:spPr>
          <a:xfrm>
            <a:off x="6061507" y="1676204"/>
            <a:ext cx="1295596" cy="1295596"/>
          </a:xfrm>
          <a:prstGeom prst="rect">
            <a:avLst/>
          </a:prstGeom>
        </p:spPr>
      </p:pic>
      <p:pic>
        <p:nvPicPr>
          <p:cNvPr id="10" name="Picture 9"/>
          <p:cNvPicPr>
            <a:picLocks noChangeAspect="1"/>
          </p:cNvPicPr>
          <p:nvPr/>
        </p:nvPicPr>
        <p:blipFill>
          <a:blip r:embed="rId7"/>
          <a:stretch>
            <a:fillRect/>
          </a:stretch>
        </p:blipFill>
        <p:spPr>
          <a:xfrm>
            <a:off x="2438400" y="5223510"/>
            <a:ext cx="4581769" cy="1786890"/>
          </a:xfrm>
          <a:prstGeom prst="rect">
            <a:avLst/>
          </a:prstGeom>
        </p:spPr>
      </p:pic>
      <p:sp>
        <p:nvSpPr>
          <p:cNvPr id="13" name="Rectangle 12"/>
          <p:cNvSpPr/>
          <p:nvPr/>
        </p:nvSpPr>
        <p:spPr>
          <a:xfrm>
            <a:off x="0" y="3905071"/>
            <a:ext cx="9144000" cy="1200329"/>
          </a:xfrm>
          <a:prstGeom prst="rect">
            <a:avLst/>
          </a:prstGeom>
          <a:solidFill>
            <a:srgbClr val="80000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Gill Sans MT"/>
                <a:ea typeface="+mn-ea"/>
                <a:cs typeface="+mn-cs"/>
              </a:rPr>
              <a:t>Energy consumption is</a:t>
            </a:r>
            <a:br>
              <a:rPr kumimoji="0" lang="en-US" sz="3600" b="1" i="0" u="none" strike="noStrike" kern="1200" cap="none" spc="0" normalizeH="0" baseline="0" noProof="0" dirty="0">
                <a:ln>
                  <a:noFill/>
                </a:ln>
                <a:solidFill>
                  <a:srgbClr val="FFFFFF"/>
                </a:solidFill>
                <a:effectLst/>
                <a:uLnTx/>
                <a:uFillTx/>
                <a:latin typeface="Gill Sans MT"/>
                <a:ea typeface="+mn-ea"/>
                <a:cs typeface="+mn-cs"/>
              </a:rPr>
            </a:br>
            <a:r>
              <a:rPr kumimoji="0" lang="en-US" sz="3600" b="1" i="0" u="none" strike="noStrike" kern="1200" cap="none" spc="0" normalizeH="0" baseline="0" noProof="0" dirty="0">
                <a:ln>
                  <a:noFill/>
                </a:ln>
                <a:solidFill>
                  <a:srgbClr val="FFFFFF"/>
                </a:solidFill>
                <a:effectLst/>
                <a:uLnTx/>
                <a:uFillTx/>
                <a:latin typeface="Gill Sans MT"/>
                <a:ea typeface="+mn-ea"/>
                <a:cs typeface="+mn-cs"/>
              </a:rPr>
              <a:t> a first-class concern in consumer devices</a:t>
            </a:r>
          </a:p>
        </p:txBody>
      </p:sp>
    </p:spTree>
    <p:extLst>
      <p:ext uri="{BB962C8B-B14F-4D97-AF65-F5344CB8AC3E}">
        <p14:creationId xmlns:p14="http://schemas.microsoft.com/office/powerpoint/2010/main" val="3873707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3" grpId="0" animBg="1"/>
    </p:bldLst>
  </p:timing>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3700" dirty="0"/>
              <a:t>Popular Google Consumer Workloads</a:t>
            </a:r>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251</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1132094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par>
                          <p:cTn id="33" fill="hold">
                            <p:stCondLst>
                              <p:cond delay="500"/>
                            </p:stCondLst>
                            <p:childTnLst>
                              <p:par>
                                <p:cTn id="34" presetID="10" presetClass="entr" presetSubtype="0" fill="hold"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500"/>
                                        <p:tgtEl>
                                          <p:spTgt spid="25"/>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500"/>
                                        <p:tgtEl>
                                          <p:spTgt spid="30"/>
                                        </p:tgtEl>
                                      </p:cBhvr>
                                    </p:animEffect>
                                  </p:childTnLst>
                                </p:cTn>
                              </p:par>
                            </p:childTnLst>
                          </p:cTn>
                        </p:par>
                        <p:par>
                          <p:cTn id="40" fill="hold">
                            <p:stCondLst>
                              <p:cond delay="1000"/>
                            </p:stCondLst>
                            <p:childTnLst>
                              <p:par>
                                <p:cTn id="41" presetID="10" presetClass="entr" presetSubtype="0"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fade">
                                      <p:cBhvr>
                                        <p:cTn id="4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1" grpId="0"/>
      <p:bldP spid="12" grpId="0"/>
      <p:bldP spid="16" grpId="0"/>
      <p:bldP spid="17" grpId="0"/>
      <p:bldP spid="30" grpId="0"/>
      <p:bldP spid="32" grpId="0"/>
    </p:bldLst>
  </p:timing>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252</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sp>
        <p:nvSpPr>
          <p:cNvPr id="2" name="Title 1"/>
          <p:cNvSpPr>
            <a:spLocks noGrp="1"/>
          </p:cNvSpPr>
          <p:nvPr>
            <p:ph type="title"/>
          </p:nvPr>
        </p:nvSpPr>
        <p:spPr>
          <a:xfrm>
            <a:off x="-152400" y="0"/>
            <a:ext cx="9144000" cy="914400"/>
          </a:xfrm>
        </p:spPr>
        <p:txBody>
          <a:bodyPr/>
          <a:lstStyle/>
          <a:p>
            <a:r>
              <a:rPr lang="en-US" dirty="0"/>
              <a:t>Energy Cost of Data Movement</a:t>
            </a:r>
          </a:p>
        </p:txBody>
      </p:sp>
      <p:sp>
        <p:nvSpPr>
          <p:cNvPr id="3" name="Content Placeholder 2"/>
          <p:cNvSpPr>
            <a:spLocks noGrp="1"/>
          </p:cNvSpPr>
          <p:nvPr>
            <p:ph idx="1"/>
          </p:nvPr>
        </p:nvSpPr>
        <p:spPr>
          <a:xfrm>
            <a:off x="-4724400" y="914400"/>
            <a:ext cx="2057400" cy="5486400"/>
          </a:xfrm>
        </p:spPr>
        <p:txBody>
          <a:bodyPr>
            <a:normAutofit/>
          </a:bodyPr>
          <a:lstStyle/>
          <a:p>
            <a:pPr marL="914400" lvl="2" indent="0">
              <a:buNone/>
            </a:pPr>
            <a:endParaRPr lang="en-US" sz="20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3" name="TextBox 12"/>
          <p:cNvSpPr txBox="1"/>
          <p:nvPr/>
        </p:nvSpPr>
        <p:spPr>
          <a:xfrm>
            <a:off x="3276600" y="2219980"/>
            <a:ext cx="32766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a:t>
            </a:r>
          </a:p>
        </p:txBody>
      </p:sp>
      <p:cxnSp>
        <p:nvCxnSpPr>
          <p:cNvPr id="29" name="Straight Arrow Connector 28"/>
          <p:cNvCxnSpPr/>
          <p:nvPr/>
        </p:nvCxnSpPr>
        <p:spPr>
          <a:xfrm flipH="1">
            <a:off x="3276600" y="2743200"/>
            <a:ext cx="1600200" cy="8382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4876800" y="2743200"/>
            <a:ext cx="0" cy="9144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4876800" y="2743200"/>
            <a:ext cx="1828800" cy="7620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0" y="1026349"/>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1F497D"/>
                </a:solidFill>
                <a:effectLst/>
                <a:uLnTx/>
                <a:uFillTx/>
                <a:latin typeface="Gill Sans MT"/>
                <a:ea typeface="+mn-ea"/>
                <a:cs typeface="+mn-cs"/>
              </a:rPr>
              <a:t>1</a:t>
            </a:r>
            <a:r>
              <a:rPr kumimoji="0" lang="en-US" sz="3100" b="1" i="0" u="none" strike="noStrike" kern="1200" cap="none" spc="0" normalizeH="0" baseline="30000" noProof="0" dirty="0">
                <a:ln>
                  <a:noFill/>
                </a:ln>
                <a:solidFill>
                  <a:srgbClr val="1F497D"/>
                </a:solidFill>
                <a:effectLst/>
                <a:uLnTx/>
                <a:uFillTx/>
                <a:latin typeface="Gill Sans MT"/>
                <a:ea typeface="+mn-ea"/>
                <a:cs typeface="+mn-cs"/>
              </a:rPr>
              <a:t>st</a:t>
            </a:r>
            <a:r>
              <a:rPr kumimoji="0" lang="en-US" sz="3100" b="1" i="0" u="none" strike="noStrike" kern="1200" cap="none" spc="0" normalizeH="0" baseline="0" noProof="0" dirty="0">
                <a:ln>
                  <a:noFill/>
                </a:ln>
                <a:solidFill>
                  <a:srgbClr val="1F497D"/>
                </a:solidFill>
                <a:effectLst/>
                <a:uLnTx/>
                <a:uFillTx/>
                <a:latin typeface="Gill Sans MT"/>
                <a:ea typeface="+mn-ea"/>
                <a:cs typeface="+mn-cs"/>
              </a:rPr>
              <a:t> key observation</a:t>
            </a:r>
            <a:r>
              <a:rPr kumimoji="0" lang="en-US" sz="3000" b="1" i="0" u="none" strike="noStrike" kern="1200" cap="none" spc="0" normalizeH="0" baseline="0" noProof="0" dirty="0">
                <a:ln>
                  <a:noFill/>
                </a:ln>
                <a:solidFill>
                  <a:srgbClr val="1F497D"/>
                </a:solidFill>
                <a:effectLst/>
                <a:uLnTx/>
                <a:uFillTx/>
                <a:latin typeface="Gill Sans MT"/>
                <a:ea typeface="+mn-ea"/>
                <a:cs typeface="+mn-cs"/>
              </a:rPr>
              <a:t>: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62.7%</a:t>
            </a:r>
            <a:r>
              <a:rPr kumimoji="0" lang="en-US" sz="3000" b="1" i="0" u="none" strike="noStrike" kern="1200" cap="none" spc="0" normalizeH="0" baseline="0" noProof="0" dirty="0">
                <a:ln>
                  <a:noFill/>
                </a:ln>
                <a:solidFill>
                  <a:prstClr val="black"/>
                </a:solidFill>
                <a:effectLst/>
                <a:uLnTx/>
                <a:uFillTx/>
                <a:latin typeface="Gill Sans MT"/>
                <a:ea typeface="+mn-ea"/>
                <a:cs typeface="+mn-cs"/>
              </a:rPr>
              <a:t> of the </a:t>
            </a:r>
            <a:br>
              <a:rPr kumimoji="0" lang="en-US" sz="3000" b="1" i="0" u="none" strike="noStrike" kern="1200" cap="none" spc="0" normalizeH="0" baseline="0" noProof="0" dirty="0">
                <a:ln>
                  <a:noFill/>
                </a:ln>
                <a:solidFill>
                  <a:prstClr val="black"/>
                </a:solidFill>
                <a:effectLst/>
                <a:uLnTx/>
                <a:uFillTx/>
                <a:latin typeface="Gill Sans MT"/>
                <a:ea typeface="+mn-ea"/>
                <a:cs typeface="+mn-cs"/>
              </a:rPr>
            </a:br>
            <a:r>
              <a:rPr kumimoji="0" lang="en-US" sz="3000" b="1" i="0" u="none" strike="noStrike" kern="1200" cap="none" spc="0" normalizeH="0" baseline="0" noProof="0" dirty="0">
                <a:ln>
                  <a:noFill/>
                </a:ln>
                <a:solidFill>
                  <a:prstClr val="black"/>
                </a:solidFill>
                <a:effectLst/>
                <a:uLnTx/>
                <a:uFillTx/>
                <a:latin typeface="Gill Sans MT"/>
                <a:ea typeface="+mn-ea"/>
                <a:cs typeface="+mn-cs"/>
              </a:rPr>
              <a:t>total system energy is spent on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33" name="Rectangle 32"/>
          <p:cNvSpPr/>
          <p:nvPr/>
        </p:nvSpPr>
        <p:spPr>
          <a:xfrm>
            <a:off x="0" y="5257800"/>
            <a:ext cx="9144000" cy="53860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Potential solution</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a:t>
            </a:r>
            <a:r>
              <a:rPr kumimoji="0" lang="en-US" sz="2900" b="1" i="0" u="none" strike="noStrike" kern="1200" cap="none" spc="0" normalizeH="0" baseline="0" noProof="0" dirty="0">
                <a:ln>
                  <a:noFill/>
                </a:ln>
                <a:solidFill>
                  <a:prstClr val="black"/>
                </a:solidFill>
                <a:effectLst/>
                <a:uLnTx/>
                <a:uFillTx/>
                <a:latin typeface="Gill Sans MT"/>
                <a:ea typeface="+mn-ea"/>
                <a:cs typeface="+mn-cs"/>
              </a:rPr>
              <a:t> move computation </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close to data</a:t>
            </a:r>
            <a:endParaRPr kumimoji="0" lang="en-US" sz="29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39" name="Rectangle 38"/>
          <p:cNvSpPr/>
          <p:nvPr/>
        </p:nvSpPr>
        <p:spPr>
          <a:xfrm>
            <a:off x="0" y="5943600"/>
            <a:ext cx="9144000" cy="538609"/>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white"/>
                </a:solidFill>
                <a:effectLst/>
                <a:uLnTx/>
                <a:uFillTx/>
                <a:latin typeface="Gill Sans MT"/>
                <a:ea typeface="+mn-ea"/>
                <a:cs typeface="+mn-cs"/>
              </a:rPr>
              <a:t>Challenge: limited area and energy budget</a:t>
            </a:r>
          </a:p>
        </p:txBody>
      </p:sp>
      <p:sp>
        <p:nvSpPr>
          <p:cNvPr id="19" name="TextBox 18"/>
          <p:cNvSpPr txBox="1"/>
          <p:nvPr/>
        </p:nvSpPr>
        <p:spPr>
          <a:xfrm>
            <a:off x="5239748" y="4648200"/>
            <a:ext cx="3980452"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Processing-in-Memory (PIM)</a:t>
            </a:r>
          </a:p>
        </p:txBody>
      </p:sp>
      <p:grpSp>
        <p:nvGrpSpPr>
          <p:cNvPr id="31" name="Group 30"/>
          <p:cNvGrpSpPr/>
          <p:nvPr/>
        </p:nvGrpSpPr>
        <p:grpSpPr>
          <a:xfrm>
            <a:off x="914400" y="2514603"/>
            <a:ext cx="7620001" cy="2133597"/>
            <a:chOff x="914399" y="1295401"/>
            <a:chExt cx="7620001" cy="2514599"/>
          </a:xfrm>
        </p:grpSpPr>
        <p:grpSp>
          <p:nvGrpSpPr>
            <p:cNvPr id="7" name="Group 6"/>
            <p:cNvGrpSpPr/>
            <p:nvPr/>
          </p:nvGrpSpPr>
          <p:grpSpPr>
            <a:xfrm>
              <a:off x="914399" y="1295401"/>
              <a:ext cx="7620001" cy="2514599"/>
              <a:chOff x="914400" y="1340069"/>
              <a:chExt cx="7218947" cy="3034861"/>
            </a:xfrm>
          </p:grpSpPr>
          <p:sp>
            <p:nvSpPr>
              <p:cNvPr id="22" name="TextBox 21"/>
              <p:cNvSpPr txBox="1"/>
              <p:nvPr/>
            </p:nvSpPr>
            <p:spPr>
              <a:xfrm>
                <a:off x="914400" y="1340069"/>
                <a:ext cx="89764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Gill Sans MT"/>
                    <a:ea typeface="+mn-ea"/>
                    <a:cs typeface="+mn-cs"/>
                  </a:rPr>
                  <a:t>SoC</a:t>
                </a:r>
                <a:endParaRPr kumimoji="0" lang="en-US" sz="2400" b="1" i="0" u="none" strike="noStrike" kern="1200" cap="none" spc="0" normalizeH="0" baseline="0" noProof="0" dirty="0">
                  <a:ln>
                    <a:noFill/>
                  </a:ln>
                  <a:solidFill>
                    <a:prstClr val="black"/>
                  </a:solidFill>
                  <a:effectLst/>
                  <a:uLnTx/>
                  <a:uFillTx/>
                  <a:latin typeface="Gill Sans MT"/>
                  <a:ea typeface="+mn-ea"/>
                  <a:cs typeface="+mn-cs"/>
                </a:endParaRPr>
              </a:p>
            </p:txBody>
          </p:sp>
          <p:grpSp>
            <p:nvGrpSpPr>
              <p:cNvPr id="18" name="Group 17"/>
              <p:cNvGrpSpPr/>
              <p:nvPr/>
            </p:nvGrpSpPr>
            <p:grpSpPr>
              <a:xfrm>
                <a:off x="1066800" y="1707931"/>
                <a:ext cx="7066547" cy="2666999"/>
                <a:chOff x="1066800" y="1707931"/>
                <a:chExt cx="7066547" cy="2666999"/>
              </a:xfrm>
            </p:grpSpPr>
            <p:sp>
              <p:nvSpPr>
                <p:cNvPr id="10" name="Rounded Rectangle 9"/>
                <p:cNvSpPr/>
                <p:nvPr/>
              </p:nvSpPr>
              <p:spPr>
                <a:xfrm>
                  <a:off x="6858000" y="1707931"/>
                  <a:ext cx="1275347" cy="266699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lumMod val="95000"/>
                        </a:prstClr>
                      </a:solidFill>
                      <a:effectLst/>
                      <a:uLnTx/>
                      <a:uFillTx/>
                      <a:latin typeface="Gill Sans MT"/>
                      <a:ea typeface="+mn-ea"/>
                      <a:cs typeface="+mn-cs"/>
                    </a:rPr>
                    <a:t>DRAM</a:t>
                  </a:r>
                  <a:endParaRPr kumimoji="0" lang="en-US" sz="1800" b="1" i="0" u="none" strike="noStrike" kern="1200" cap="none" spc="0" normalizeH="0" baseline="0" noProof="0" dirty="0">
                    <a:ln>
                      <a:noFill/>
                    </a:ln>
                    <a:solidFill>
                      <a:prstClr val="white">
                        <a:lumMod val="95000"/>
                      </a:prstClr>
                    </a:solidFill>
                    <a:effectLst/>
                    <a:uLnTx/>
                    <a:uFillTx/>
                    <a:latin typeface="Gill Sans MT"/>
                    <a:ea typeface="+mn-ea"/>
                    <a:cs typeface="+mn-cs"/>
                  </a:endParaRPr>
                </a:p>
              </p:txBody>
            </p:sp>
            <p:sp>
              <p:nvSpPr>
                <p:cNvPr id="17" name="Rounded Rectangle 16"/>
                <p:cNvSpPr/>
                <p:nvPr/>
              </p:nvSpPr>
              <p:spPr>
                <a:xfrm>
                  <a:off x="1066800" y="2133600"/>
                  <a:ext cx="5105400" cy="1904999"/>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23" name="Rounded Rectangle 22"/>
                <p:cNvSpPr/>
                <p:nvPr/>
              </p:nvSpPr>
              <p:spPr>
                <a:xfrm>
                  <a:off x="5101390" y="2423945"/>
                  <a:ext cx="577516" cy="1462256"/>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lumMod val="95000"/>
                        </a:prstClr>
                      </a:solidFill>
                      <a:effectLst/>
                      <a:uLnTx/>
                      <a:uFillTx/>
                      <a:latin typeface="Gill Sans MT"/>
                      <a:ea typeface="+mn-ea"/>
                      <a:cs typeface="+mn-cs"/>
                    </a:rPr>
                    <a:t>L2</a:t>
                  </a:r>
                  <a:endParaRPr kumimoji="0" lang="en-US" sz="1600" b="1" i="0" u="none" strike="noStrike" kern="1200" cap="none" spc="0" normalizeH="0" baseline="0" noProof="0" dirty="0">
                    <a:ln>
                      <a:noFill/>
                    </a:ln>
                    <a:solidFill>
                      <a:prstClr val="white">
                        <a:lumMod val="95000"/>
                      </a:prstClr>
                    </a:solidFill>
                    <a:effectLst/>
                    <a:uLnTx/>
                    <a:uFillTx/>
                    <a:latin typeface="Gill Sans MT"/>
                    <a:ea typeface="+mn-ea"/>
                    <a:cs typeface="+mn-cs"/>
                  </a:endParaRPr>
                </a:p>
              </p:txBody>
            </p:sp>
            <p:cxnSp>
              <p:nvCxnSpPr>
                <p:cNvPr id="25" name="Straight Arrow Connector 24"/>
                <p:cNvCxnSpPr/>
                <p:nvPr/>
              </p:nvCxnSpPr>
              <p:spPr>
                <a:xfrm flipH="1">
                  <a:off x="2907632" y="3179378"/>
                  <a:ext cx="533400" cy="0"/>
                </a:xfrm>
                <a:prstGeom prst="straightConnector1">
                  <a:avLst/>
                </a:prstGeom>
                <a:noFill/>
                <a:ln w="57150" cap="flat" cmpd="sng" algn="ctr">
                  <a:solidFill>
                    <a:srgbClr val="000000"/>
                  </a:solidFill>
                  <a:prstDash val="solid"/>
                  <a:miter lim="800000"/>
                  <a:headEnd type="triangle"/>
                  <a:tailEnd type="triangle"/>
                </a:ln>
                <a:effectLst/>
              </p:spPr>
            </p:cxnSp>
            <p:sp>
              <p:nvSpPr>
                <p:cNvPr id="28" name="Rounded Rectangle 27"/>
                <p:cNvSpPr/>
                <p:nvPr/>
              </p:nvSpPr>
              <p:spPr>
                <a:xfrm>
                  <a:off x="3581400" y="2640721"/>
                  <a:ext cx="509337" cy="1090451"/>
                </a:xfrm>
                <a:prstGeom prst="roundRect">
                  <a:avLst/>
                </a:prstGeom>
                <a:solidFill>
                  <a:schemeClr val="accent2">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lumMod val="95000"/>
                        </a:prstClr>
                      </a:solidFill>
                      <a:effectLst/>
                      <a:uLnTx/>
                      <a:uFillTx/>
                      <a:latin typeface="Gill Sans MT"/>
                      <a:ea typeface="+mn-ea"/>
                      <a:cs typeface="+mn-cs"/>
                    </a:rPr>
                    <a:t>L1</a:t>
                  </a:r>
                  <a:endParaRPr kumimoji="0" lang="en-US" sz="1050" b="1" i="0" u="none" strike="noStrike" kern="1200" cap="none" spc="0" normalizeH="0" baseline="0" noProof="0" dirty="0">
                    <a:ln>
                      <a:noFill/>
                    </a:ln>
                    <a:solidFill>
                      <a:prstClr val="white">
                        <a:lumMod val="95000"/>
                      </a:prstClr>
                    </a:solidFill>
                    <a:effectLst/>
                    <a:uLnTx/>
                    <a:uFillTx/>
                    <a:latin typeface="Gill Sans MT"/>
                    <a:ea typeface="+mn-ea"/>
                    <a:cs typeface="+mn-cs"/>
                  </a:endParaRPr>
                </a:p>
              </p:txBody>
            </p:sp>
            <p:grpSp>
              <p:nvGrpSpPr>
                <p:cNvPr id="38" name="Group 37"/>
                <p:cNvGrpSpPr/>
                <p:nvPr/>
              </p:nvGrpSpPr>
              <p:grpSpPr>
                <a:xfrm>
                  <a:off x="1219199" y="2488322"/>
                  <a:ext cx="1447799" cy="1042280"/>
                  <a:chOff x="3276600" y="1116722"/>
                  <a:chExt cx="1098981" cy="1042280"/>
                </a:xfrm>
              </p:grpSpPr>
              <p:sp>
                <p:nvSpPr>
                  <p:cNvPr id="21" name="Rounded Rectangle 20"/>
                  <p:cNvSpPr/>
                  <p:nvPr/>
                </p:nvSpPr>
                <p:spPr>
                  <a:xfrm>
                    <a:off x="3276600" y="11167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6" name="Rounded Rectangle 35"/>
                  <p:cNvSpPr/>
                  <p:nvPr/>
                </p:nvSpPr>
                <p:spPr>
                  <a:xfrm>
                    <a:off x="3429000" y="12691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7" name="Rounded Rectangle 36"/>
                  <p:cNvSpPr/>
                  <p:nvPr/>
                </p:nvSpPr>
                <p:spPr>
                  <a:xfrm>
                    <a:off x="3581400" y="14215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4" name="Straight Arrow Connector 43"/>
                <p:cNvCxnSpPr/>
                <p:nvPr/>
              </p:nvCxnSpPr>
              <p:spPr>
                <a:xfrm flipH="1">
                  <a:off x="4162927" y="3179378"/>
                  <a:ext cx="838200" cy="0"/>
                </a:xfrm>
                <a:prstGeom prst="straightConnector1">
                  <a:avLst/>
                </a:prstGeom>
                <a:noFill/>
                <a:ln w="63500" cap="flat" cmpd="sng" algn="ctr">
                  <a:solidFill>
                    <a:schemeClr val="tx1"/>
                  </a:solidFill>
                  <a:prstDash val="solid"/>
                  <a:miter lim="800000"/>
                  <a:headEnd type="triangle"/>
                  <a:tailEnd type="triangle"/>
                </a:ln>
                <a:effectLst/>
              </p:spPr>
            </p:cxnSp>
          </p:grpSp>
          <p:sp>
            <p:nvSpPr>
              <p:cNvPr id="46" name="Rounded Rectangle 45"/>
              <p:cNvSpPr/>
              <p:nvPr/>
            </p:nvSpPr>
            <p:spPr>
              <a:xfrm>
                <a:off x="1773145" y="2993692"/>
                <a:ext cx="1046255"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lumMod val="95000"/>
                      </a:prstClr>
                    </a:solidFill>
                    <a:effectLst/>
                    <a:uLnTx/>
                    <a:uFillTx/>
                    <a:latin typeface="Gill Sans MT"/>
                    <a:ea typeface="+mn-ea"/>
                    <a:cs typeface="+mn-cs"/>
                  </a:rPr>
                  <a:t>CPU</a:t>
                </a:r>
                <a:endParaRPr kumimoji="0" lang="en-US" sz="1200" b="1" i="0" u="none" strike="noStrike" kern="1200" cap="none" spc="0" normalizeH="0" baseline="0" noProof="0" dirty="0">
                  <a:ln>
                    <a:noFill/>
                  </a:ln>
                  <a:solidFill>
                    <a:prstClr val="white">
                      <a:lumMod val="95000"/>
                    </a:prstClr>
                  </a:solidFill>
                  <a:effectLst/>
                  <a:uLnTx/>
                  <a:uFillTx/>
                  <a:latin typeface="Gill Sans MT"/>
                  <a:ea typeface="+mn-ea"/>
                  <a:cs typeface="+mn-cs"/>
                </a:endParaRPr>
              </a:p>
            </p:txBody>
          </p:sp>
        </p:grpSp>
        <p:cxnSp>
          <p:nvCxnSpPr>
            <p:cNvPr id="40" name="Straight Arrow Connector 39"/>
            <p:cNvCxnSpPr/>
            <p:nvPr/>
          </p:nvCxnSpPr>
          <p:spPr>
            <a:xfrm flipH="1">
              <a:off x="6019800" y="2819400"/>
              <a:ext cx="1066798" cy="2720"/>
            </a:xfrm>
            <a:prstGeom prst="straightConnector1">
              <a:avLst/>
            </a:prstGeom>
            <a:noFill/>
            <a:ln w="88900" cap="flat" cmpd="sng" algn="ctr">
              <a:solidFill>
                <a:schemeClr val="tx1"/>
              </a:solidFill>
              <a:prstDash val="solid"/>
              <a:miter lim="800000"/>
              <a:headEnd type="triangle"/>
              <a:tailEnd type="triangle"/>
            </a:ln>
            <a:effectLst/>
          </p:spPr>
        </p:cxnSp>
      </p:grpSp>
      <p:sp>
        <p:nvSpPr>
          <p:cNvPr id="34" name="Rounded Rectangle 33"/>
          <p:cNvSpPr/>
          <p:nvPr/>
        </p:nvSpPr>
        <p:spPr>
          <a:xfrm>
            <a:off x="6705600" y="4114800"/>
            <a:ext cx="1295400" cy="533400"/>
          </a:xfrm>
          <a:prstGeom prst="roundRect">
            <a:avLst/>
          </a:prstGeom>
          <a:solidFill>
            <a:srgbClr val="948A5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mn-cs"/>
              </a:rPr>
              <a:t>Compute Unit </a:t>
            </a:r>
          </a:p>
        </p:txBody>
      </p:sp>
    </p:spTree>
    <p:extLst>
      <p:ext uri="{BB962C8B-B14F-4D97-AF65-F5344CB8AC3E}">
        <p14:creationId xmlns:p14="http://schemas.microsoft.com/office/powerpoint/2010/main" val="2775233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par>
                                <p:cTn id="16" presetID="10" presetClass="entr" presetSubtype="0" fill="hold"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fade">
                                      <p:cBhvr>
                                        <p:cTn id="18" dur="500"/>
                                        <p:tgtEl>
                                          <p:spTgt spid="32"/>
                                        </p:tgtEl>
                                      </p:cBhvr>
                                    </p:animEffect>
                                  </p:childTnLst>
                                </p:cTn>
                              </p:par>
                              <p:par>
                                <p:cTn id="19" presetID="10" presetClass="entr" presetSubtype="0" fill="hold" nodeType="with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fade">
                                      <p:cBhvr>
                                        <p:cTn id="25" dur="500"/>
                                        <p:tgtEl>
                                          <p:spTgt spid="4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fade">
                                      <p:cBhvr>
                                        <p:cTn id="34" dur="500"/>
                                        <p:tgtEl>
                                          <p:spTgt spid="34"/>
                                        </p:tgtEl>
                                      </p:cBhvr>
                                    </p:animEffect>
                                  </p:childTnLst>
                                </p:cTn>
                              </p:par>
                            </p:childTnLst>
                          </p:cTn>
                        </p:par>
                        <p:par>
                          <p:cTn id="35" fill="hold">
                            <p:stCondLst>
                              <p:cond delay="1000"/>
                            </p:stCondLst>
                            <p:childTnLst>
                              <p:par>
                                <p:cTn id="36" presetID="10" presetClass="entr" presetSubtype="0"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fade">
                                      <p:cBhvr>
                                        <p:cTn id="4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45" grpId="0" animBg="1"/>
      <p:bldP spid="33" grpId="0"/>
      <p:bldP spid="39" grpId="0" animBg="1"/>
      <p:bldP spid="19" grpId="0"/>
      <p:bldP spid="34" grpId="0" animBg="1"/>
    </p:bldLst>
  </p:timing>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10134600" cy="914400"/>
          </a:xfrm>
        </p:spPr>
        <p:txBody>
          <a:bodyPr/>
          <a:lstStyle/>
          <a:p>
            <a:r>
              <a:rPr lang="en-US" sz="3700" dirty="0"/>
              <a:t>Using PIM to Reduce Data Movement</a:t>
            </a:r>
          </a:p>
        </p:txBody>
      </p:sp>
      <p:pic>
        <p:nvPicPr>
          <p:cNvPr id="26" name="Picture 2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4" name="Slide Number Placeholder 3"/>
          <p:cNvSpPr>
            <a:spLocks noGrp="1"/>
          </p:cNvSpPr>
          <p:nvPr>
            <p:ph type="sldNum" sz="quarter" idx="12"/>
          </p:nvPr>
        </p:nvSpPr>
        <p:spPr>
          <a:xfrm>
            <a:off x="7288306" y="6495871"/>
            <a:ext cx="18288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5</a:t>
            </a:r>
          </a:p>
        </p:txBody>
      </p:sp>
      <p:sp>
        <p:nvSpPr>
          <p:cNvPr id="6" name="Rectangle 5"/>
          <p:cNvSpPr/>
          <p:nvPr/>
        </p:nvSpPr>
        <p:spPr>
          <a:xfrm>
            <a:off x="0" y="1072515"/>
            <a:ext cx="9144000" cy="984885"/>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2</a:t>
            </a:r>
            <a:r>
              <a:rPr kumimoji="0" lang="en-US" sz="2900" b="1" i="0" u="none" strike="noStrike" kern="1200" cap="none" spc="0" normalizeH="0" baseline="30000" noProof="0" dirty="0">
                <a:ln>
                  <a:noFill/>
                </a:ln>
                <a:solidFill>
                  <a:srgbClr val="1F497D"/>
                </a:solidFill>
                <a:effectLst/>
                <a:uLnTx/>
                <a:uFillTx/>
                <a:latin typeface="Gill Sans MT"/>
                <a:ea typeface="+mn-ea"/>
                <a:cs typeface="+mn-cs"/>
              </a:rPr>
              <a:t>nd</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key observation: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a</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significant fraction of </a:t>
            </a:r>
            <a:br>
              <a:rPr kumimoji="0" lang="en-US" sz="2900" b="1" i="0" u="none" strike="noStrike" kern="1200" cap="none" spc="0" normalizeH="0" baseline="0" noProof="0" dirty="0">
                <a:ln>
                  <a:noFill/>
                </a:ln>
                <a:solidFill>
                  <a:prstClr val="black"/>
                </a:solidFill>
                <a:effectLst/>
                <a:uLnTx/>
                <a:uFillTx/>
                <a:latin typeface="Gill Sans MT"/>
                <a:ea typeface="+mn-ea"/>
                <a:cs typeface="+mn-cs"/>
              </a:rPr>
            </a:br>
            <a:r>
              <a:rPr kumimoji="0" lang="en-US" sz="2900" b="1" i="0" u="none" strike="noStrike" kern="1200" cap="none" spc="0" normalizeH="0" baseline="0" noProof="0" dirty="0">
                <a:ln>
                  <a:noFill/>
                </a:ln>
                <a:solidFill>
                  <a:prstClr val="black"/>
                </a:solidFill>
                <a:effectLst/>
                <a:uLnTx/>
                <a:uFillTx/>
                <a:latin typeface="Gill Sans MT"/>
                <a:ea typeface="+mn-ea"/>
                <a:cs typeface="+mn-cs"/>
              </a:rPr>
              <a:t> </a:t>
            </a:r>
            <a:r>
              <a:rPr kumimoji="0" lang="en-US" sz="2900" b="1" i="0" u="none" strike="noStrike" kern="1200" cap="none" spc="0" normalizeH="0" baseline="0" noProof="0" dirty="0">
                <a:ln>
                  <a:noFill/>
                </a:ln>
                <a:solidFill>
                  <a:srgbClr val="C00000"/>
                </a:solidFill>
                <a:effectLst/>
                <a:uLnTx/>
                <a:uFillTx/>
                <a:latin typeface="Gill Sans MT"/>
                <a:ea typeface="+mn-ea"/>
                <a:cs typeface="+mn-cs"/>
              </a:rPr>
              <a:t>data movement</a:t>
            </a:r>
            <a:r>
              <a:rPr kumimoji="0" lang="en-US" sz="2900" b="1" i="0" u="none" strike="noStrike" kern="1200" cap="none" spc="0" normalizeH="0" baseline="0" noProof="0" dirty="0">
                <a:ln>
                  <a:noFill/>
                </a:ln>
                <a:solidFill>
                  <a:srgbClr val="FF0000"/>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often comes from</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simple functions</a:t>
            </a:r>
          </a:p>
        </p:txBody>
      </p:sp>
      <p:sp>
        <p:nvSpPr>
          <p:cNvPr id="16" name="Rounded Rectangle 15"/>
          <p:cNvSpPr/>
          <p:nvPr/>
        </p:nvSpPr>
        <p:spPr>
          <a:xfrm>
            <a:off x="1905000" y="4358045"/>
            <a:ext cx="1524000" cy="74015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grpSp>
        <p:nvGrpSpPr>
          <p:cNvPr id="17" name="Group 16"/>
          <p:cNvGrpSpPr/>
          <p:nvPr/>
        </p:nvGrpSpPr>
        <p:grpSpPr>
          <a:xfrm>
            <a:off x="4648200" y="4259997"/>
            <a:ext cx="2667000" cy="914400"/>
            <a:chOff x="5562600" y="3276600"/>
            <a:chExt cx="2438400" cy="990600"/>
          </a:xfrm>
        </p:grpSpPr>
        <p:sp>
          <p:nvSpPr>
            <p:cNvPr id="23" name="Rounded Rectangle 22"/>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4" name="Rounded Rectangle 23"/>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5" name="Rounded Rectangle 24"/>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grpSp>
      <p:sp>
        <p:nvSpPr>
          <p:cNvPr id="66" name="Rectangle 65"/>
          <p:cNvSpPr/>
          <p:nvPr/>
        </p:nvSpPr>
        <p:spPr>
          <a:xfrm>
            <a:off x="0" y="2231648"/>
            <a:ext cx="90678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We can design lightweight logic to </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implement these </a:t>
            </a:r>
            <a:r>
              <a:rPr kumimoji="0" lang="en-US" sz="2600" b="1" i="1" u="sng" strike="noStrike" kern="1200" cap="none" spc="0" normalizeH="0" baseline="0" noProof="0" dirty="0">
                <a:ln>
                  <a:noFill/>
                </a:ln>
                <a:solidFill>
                  <a:prstClr val="black"/>
                </a:solidFill>
                <a:effectLst/>
                <a:uLnTx/>
                <a:uFillTx/>
                <a:latin typeface="Gill Sans MT"/>
                <a:ea typeface="+mn-ea"/>
                <a:cs typeface="+mn-cs"/>
              </a:rPr>
              <a:t>simple functions</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in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memory</a:t>
            </a:r>
          </a:p>
        </p:txBody>
      </p:sp>
      <p:sp>
        <p:nvSpPr>
          <p:cNvPr id="36" name="Rectangle 35"/>
          <p:cNvSpPr/>
          <p:nvPr/>
        </p:nvSpPr>
        <p:spPr>
          <a:xfrm>
            <a:off x="990600" y="3429000"/>
            <a:ext cx="32766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embedded</a:t>
            </a:r>
            <a:br>
              <a:rPr kumimoji="0" lang="en-US" sz="2300" b="1" i="0" u="none" strike="noStrike" kern="1200" cap="none" spc="0" normalizeH="0" baseline="0" noProof="0" dirty="0">
                <a:ln>
                  <a:noFill/>
                </a:ln>
                <a:solidFill>
                  <a:srgbClr val="006600"/>
                </a:solidFill>
                <a:effectLst/>
                <a:uLnTx/>
                <a:uFillTx/>
                <a:latin typeface="Gill Sans MT"/>
                <a:ea typeface="+mn-ea"/>
                <a:cs typeface="+mn-cs"/>
              </a:rPr>
            </a:br>
            <a:r>
              <a:rPr kumimoji="0" lang="en-US" sz="2300" b="1" i="0" u="none" strike="noStrike" kern="1200" cap="none" spc="0" normalizeH="0" baseline="0" noProof="0" dirty="0">
                <a:ln>
                  <a:noFill/>
                </a:ln>
                <a:solidFill>
                  <a:srgbClr val="006600"/>
                </a:solidFill>
                <a:effectLst/>
                <a:uLnTx/>
                <a:uFillTx/>
                <a:latin typeface="Gill Sans MT"/>
                <a:ea typeface="+mn-ea"/>
                <a:cs typeface="+mn-cs"/>
              </a:rPr>
              <a:t> low-power core</a:t>
            </a:r>
          </a:p>
        </p:txBody>
      </p:sp>
      <p:sp>
        <p:nvSpPr>
          <p:cNvPr id="38" name="Rectangle 37"/>
          <p:cNvSpPr/>
          <p:nvPr/>
        </p:nvSpPr>
        <p:spPr>
          <a:xfrm>
            <a:off x="4305300" y="3429000"/>
            <a:ext cx="33528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fixed-function accelerators</a:t>
            </a:r>
          </a:p>
        </p:txBody>
      </p:sp>
      <p:sp>
        <p:nvSpPr>
          <p:cNvPr id="39" name="Rectangle 38"/>
          <p:cNvSpPr/>
          <p:nvPr/>
        </p:nvSpPr>
        <p:spPr>
          <a:xfrm>
            <a:off x="0" y="5446693"/>
            <a:ext cx="9144000" cy="954107"/>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Offloading to PIM logic reduces energy by 55.4%</a:t>
            </a:r>
            <a:br>
              <a:rPr kumimoji="0" lang="en-US" sz="2800" b="1" i="0" u="none" strike="noStrike" kern="1200" cap="none" spc="0" normalizeH="0" baseline="0" noProof="0" dirty="0">
                <a:ln>
                  <a:noFill/>
                </a:ln>
                <a:solidFill>
                  <a:srgbClr val="FFFFFF"/>
                </a:solidFill>
                <a:effectLst/>
                <a:uLnTx/>
                <a:uFillTx/>
                <a:latin typeface="Gill Sans MT"/>
                <a:ea typeface="+mn-ea"/>
                <a:cs typeface="+mn-cs"/>
              </a:rPr>
            </a:br>
            <a:r>
              <a:rPr kumimoji="0" lang="en-US" sz="2800" b="1" i="0" u="none" strike="noStrike" kern="1200" cap="none" spc="0" normalizeH="0" baseline="0" noProof="0" dirty="0">
                <a:ln>
                  <a:noFill/>
                </a:ln>
                <a:solidFill>
                  <a:srgbClr val="FFFFFF"/>
                </a:solidFill>
                <a:effectLst/>
                <a:uLnTx/>
                <a:uFillTx/>
                <a:latin typeface="Gill Sans MT"/>
                <a:ea typeface="+mn-ea"/>
                <a:cs typeface="+mn-cs"/>
              </a:rPr>
              <a:t>and improves performance by 54.2% on average</a:t>
            </a:r>
          </a:p>
        </p:txBody>
      </p:sp>
    </p:spTree>
    <p:extLst>
      <p:ext uri="{BB962C8B-B14F-4D97-AF65-F5344CB8AC3E}">
        <p14:creationId xmlns:p14="http://schemas.microsoft.com/office/powerpoint/2010/main" val="410865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500"/>
                                        <p:tgtEl>
                                          <p:spTgt spid="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P spid="66" grpId="0"/>
      <p:bldP spid="36" grpId="0"/>
      <p:bldP spid="38" grpId="0"/>
      <p:bldP spid="39" grpId="0" animBg="1"/>
    </p:bldLst>
  </p:timing>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Goals</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254</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8" name="TextBox 7"/>
          <p:cNvSpPr txBox="1"/>
          <p:nvPr/>
        </p:nvSpPr>
        <p:spPr>
          <a:xfrm>
            <a:off x="152400" y="1447800"/>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lumMod val="65000"/>
                    <a:lumOff val="35000"/>
                  </a:prstClr>
                </a:solidFill>
                <a:effectLst/>
                <a:uLnTx/>
                <a:uFillTx/>
                <a:latin typeface="Arial Black" panose="020B0A04020102020204" pitchFamily="34" charset="0"/>
                <a:ea typeface="+mn-ea"/>
                <a:cs typeface="+mn-cs"/>
              </a:rPr>
              <a:t>1</a:t>
            </a:r>
          </a:p>
        </p:txBody>
      </p:sp>
      <p:sp>
        <p:nvSpPr>
          <p:cNvPr id="10" name="TextBox 9"/>
          <p:cNvSpPr txBox="1"/>
          <p:nvPr/>
        </p:nvSpPr>
        <p:spPr>
          <a:xfrm>
            <a:off x="152400" y="2895600"/>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595959"/>
                </a:solidFill>
                <a:effectLst/>
                <a:uLnTx/>
                <a:uFillTx/>
                <a:latin typeface="Arial Black" panose="020B0A04020102020204" pitchFamily="34" charset="0"/>
                <a:ea typeface="+mn-ea"/>
                <a:cs typeface="+mn-cs"/>
              </a:rPr>
              <a:t>2</a:t>
            </a:r>
          </a:p>
        </p:txBody>
      </p:sp>
      <p:sp>
        <p:nvSpPr>
          <p:cNvPr id="5" name="TextBox 4"/>
          <p:cNvSpPr txBox="1"/>
          <p:nvPr/>
        </p:nvSpPr>
        <p:spPr>
          <a:xfrm>
            <a:off x="990599" y="1477090"/>
            <a:ext cx="8001002"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F497D"/>
                </a:solidFill>
                <a:effectLst/>
                <a:uLnTx/>
                <a:uFillTx/>
                <a:latin typeface="Gill Sans MT"/>
                <a:ea typeface="+mn-ea"/>
                <a:cs typeface="Adobe Garamond Pro"/>
              </a:rPr>
              <a:t>Understand the</a:t>
            </a:r>
            <a:r>
              <a:rPr kumimoji="0" lang="en-US" sz="2800" b="1" i="0" u="none" strike="noStrike" kern="1200" cap="none" spc="0" normalizeH="0" baseline="0" noProof="0" dirty="0">
                <a:ln>
                  <a:noFill/>
                </a:ln>
                <a:solidFill>
                  <a:prstClr val="black">
                    <a:lumMod val="65000"/>
                    <a:lumOff val="35000"/>
                  </a:prstClr>
                </a:solidFill>
                <a:effectLst/>
                <a:uLnTx/>
                <a:uFillTx/>
                <a:latin typeface="Gill Sans MT"/>
                <a:ea typeface="+mn-ea"/>
                <a:cs typeface="Adobe Garamond Pro"/>
              </a:rPr>
              <a:t> </a:t>
            </a:r>
            <a:r>
              <a:rPr kumimoji="0" lang="en-US" sz="2800" b="1" i="0" u="none" strike="noStrike" kern="1200" cap="none" spc="0" normalizeH="0" baseline="0" noProof="0" dirty="0">
                <a:ln>
                  <a:noFill/>
                </a:ln>
                <a:solidFill>
                  <a:srgbClr val="C00000"/>
                </a:solidFill>
                <a:effectLst/>
                <a:uLnTx/>
                <a:uFillTx/>
                <a:latin typeface="Gill Sans MT"/>
                <a:ea typeface="+mn-ea"/>
                <a:cs typeface="Adobe Garamond Pro"/>
              </a:rPr>
              <a:t>data movement </a:t>
            </a:r>
            <a:r>
              <a:rPr kumimoji="0" lang="en-US" sz="2800" b="1" i="0" u="none" strike="noStrike" kern="1200" cap="none" spc="0" normalizeH="0" baseline="0" noProof="0" dirty="0">
                <a:ln>
                  <a:noFill/>
                </a:ln>
                <a:solidFill>
                  <a:srgbClr val="1F497D"/>
                </a:solidFill>
                <a:effectLst/>
                <a:uLnTx/>
                <a:uFillTx/>
                <a:latin typeface="Gill Sans MT"/>
                <a:ea typeface="+mn-ea"/>
                <a:cs typeface="Adobe Garamond Pro"/>
              </a:rPr>
              <a:t>related bottlenecks in </a:t>
            </a:r>
            <a:r>
              <a:rPr kumimoji="0" lang="en-US" sz="2800" b="1" i="0" u="none" strike="noStrike" kern="1200" cap="none" spc="0" normalizeH="0" baseline="0" noProof="0" dirty="0">
                <a:ln>
                  <a:noFill/>
                </a:ln>
                <a:solidFill>
                  <a:srgbClr val="0000FF"/>
                </a:solidFill>
                <a:effectLst/>
                <a:uLnTx/>
                <a:uFillTx/>
                <a:latin typeface="Gill Sans MT"/>
                <a:ea typeface="+mn-ea"/>
                <a:cs typeface="Adobe Garamond Pro"/>
              </a:rPr>
              <a:t>modern consumer workloads</a:t>
            </a:r>
            <a:endParaRPr kumimoji="0" lang="en-US" sz="32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sp>
        <p:nvSpPr>
          <p:cNvPr id="11" name="Rectangle 10"/>
          <p:cNvSpPr/>
          <p:nvPr/>
        </p:nvSpPr>
        <p:spPr>
          <a:xfrm>
            <a:off x="990600" y="2932459"/>
            <a:ext cx="8001000" cy="126188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100" normalizeH="0" baseline="0" noProof="0" dirty="0">
                <a:ln>
                  <a:noFill/>
                </a:ln>
                <a:solidFill>
                  <a:srgbClr val="1F497D"/>
                </a:solidFill>
                <a:effectLst/>
                <a:uLnTx/>
                <a:uFillTx/>
                <a:latin typeface="Gill Sans MT"/>
                <a:ea typeface="+mn-ea"/>
                <a:cs typeface="Adobe Garamond Pro"/>
              </a:rPr>
              <a:t>Analyze opportunities to </a:t>
            </a:r>
            <a:r>
              <a:rPr kumimoji="0" lang="en-US" sz="2800" b="1" i="0" u="none" strike="noStrike" kern="1200" cap="none" spc="-100" normalizeH="0" baseline="0" noProof="0" dirty="0">
                <a:ln>
                  <a:noFill/>
                </a:ln>
                <a:solidFill>
                  <a:srgbClr val="0000FF"/>
                </a:solidFill>
                <a:effectLst/>
                <a:uLnTx/>
                <a:uFillTx/>
                <a:latin typeface="Gill Sans MT"/>
                <a:ea typeface="+mn-ea"/>
                <a:cs typeface="Adobe Garamond Pro"/>
              </a:rPr>
              <a:t>mitigate</a:t>
            </a:r>
            <a:r>
              <a:rPr kumimoji="0" lang="en-US" sz="2800" b="1" i="0" u="none" strike="noStrike" kern="1200" cap="none" spc="-100" normalizeH="0" baseline="0" noProof="0" dirty="0">
                <a:ln>
                  <a:noFill/>
                </a:ln>
                <a:solidFill>
                  <a:srgbClr val="1F497D"/>
                </a:solidFill>
                <a:effectLst/>
                <a:uLnTx/>
                <a:uFillTx/>
                <a:latin typeface="Gill Sans MT"/>
                <a:ea typeface="+mn-ea"/>
                <a:cs typeface="Adobe Garamond Pro"/>
              </a:rPr>
              <a:t> </a:t>
            </a:r>
            <a:r>
              <a:rPr kumimoji="0" lang="en-US" sz="2800" b="1" i="0" u="none" strike="noStrike" kern="1200" cap="none" spc="-100" normalizeH="0" baseline="0" noProof="0" dirty="0">
                <a:ln>
                  <a:noFill/>
                </a:ln>
                <a:solidFill>
                  <a:srgbClr val="C00000"/>
                </a:solidFill>
                <a:effectLst/>
                <a:uLnTx/>
                <a:uFillTx/>
                <a:latin typeface="Gill Sans MT"/>
                <a:ea typeface="+mn-ea"/>
                <a:cs typeface="Adobe Garamond Pro"/>
              </a:rPr>
              <a:t>data movement </a:t>
            </a:r>
            <a:r>
              <a:rPr kumimoji="0" lang="en-US" sz="2800" b="1" i="0" u="none" strike="noStrike" kern="1200" cap="none" spc="0" normalizeH="0" baseline="0" noProof="0" dirty="0">
                <a:ln>
                  <a:noFill/>
                </a:ln>
                <a:solidFill>
                  <a:srgbClr val="1F497D"/>
                </a:solidFill>
                <a:effectLst/>
                <a:uLnTx/>
                <a:uFillTx/>
                <a:latin typeface="Gill Sans MT"/>
                <a:ea typeface="+mn-ea"/>
                <a:cs typeface="Adobe Garamond Pro"/>
              </a:rPr>
              <a:t>by using </a:t>
            </a:r>
            <a:r>
              <a:rPr kumimoji="0" lang="en-US" sz="2800" b="1" i="0" u="none" strike="noStrike" kern="1200" cap="none" spc="0" normalizeH="0" baseline="0" noProof="0" dirty="0">
                <a:ln>
                  <a:noFill/>
                </a:ln>
                <a:solidFill>
                  <a:srgbClr val="0000FF"/>
                </a:solidFill>
                <a:effectLst/>
                <a:uLnTx/>
                <a:uFillTx/>
                <a:latin typeface="Gill Sans MT"/>
                <a:ea typeface="+mn-ea"/>
                <a:cs typeface="Adobe Garamond Pro"/>
              </a:rPr>
              <a:t>processing-in-memory (PIM)</a:t>
            </a:r>
            <a:br>
              <a:rPr kumimoji="0" lang="en-US" sz="2800" b="1" i="0" u="none" strike="noStrike" kern="1200" cap="none" spc="0" normalizeH="0" baseline="0" noProof="0" dirty="0">
                <a:ln>
                  <a:noFill/>
                </a:ln>
                <a:solidFill>
                  <a:srgbClr val="0000FF"/>
                </a:solidFill>
                <a:effectLst/>
                <a:uLnTx/>
                <a:uFillTx/>
                <a:latin typeface="Gill Sans MT"/>
                <a:ea typeface="+mn-ea"/>
                <a:cs typeface="Adobe Garamond Pro"/>
              </a:rPr>
            </a:br>
            <a:endParaRPr kumimoji="0" lang="en-US" sz="2000" b="0"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4" name="Rectangle 13"/>
          <p:cNvSpPr/>
          <p:nvPr/>
        </p:nvSpPr>
        <p:spPr>
          <a:xfrm>
            <a:off x="990599" y="4482405"/>
            <a:ext cx="8001001" cy="1384995"/>
          </a:xfrm>
          <a:prstGeom prst="rect">
            <a:avLst/>
          </a:prstGeom>
        </p:spPr>
        <p:txBody>
          <a:bodyPr wrap="square">
            <a:spAutoFit/>
          </a:bodyPr>
          <a:lstStyle/>
          <a:p>
            <a:pPr marL="0" marR="0" lvl="2" indent="0" algn="ctr" defTabSz="914400" rtl="0" eaLnBrk="1" fontAlgn="auto" latinLnBrk="0" hangingPunct="1">
              <a:lnSpc>
                <a:spcPct val="100000"/>
              </a:lnSpc>
              <a:spcBef>
                <a:spcPct val="20000"/>
              </a:spcBef>
              <a:spcAft>
                <a:spcPts val="0"/>
              </a:spcAft>
              <a:buClrTx/>
              <a:buSzTx/>
              <a:buFontTx/>
              <a:buNone/>
              <a:tabLst/>
              <a:defRPr/>
            </a:pPr>
            <a:r>
              <a:rPr kumimoji="0" lang="en-US" sz="2800" b="1" i="0" u="none" strike="noStrike" kern="1200" cap="none" spc="0" normalizeH="0" baseline="0" noProof="0" dirty="0">
                <a:ln>
                  <a:noFill/>
                </a:ln>
                <a:solidFill>
                  <a:srgbClr val="1F497D"/>
                </a:solidFill>
                <a:effectLst/>
                <a:uLnTx/>
                <a:uFillTx/>
                <a:latin typeface="Gill Sans MT"/>
                <a:ea typeface="+mn-ea"/>
                <a:cs typeface="Adobe Garamond Pro"/>
              </a:rPr>
              <a:t>Design </a:t>
            </a:r>
            <a:r>
              <a:rPr kumimoji="0" lang="en-US" sz="2800" b="1" i="0" u="none" strike="noStrike" kern="1200" cap="none" spc="0" normalizeH="0" baseline="0" noProof="0" dirty="0">
                <a:ln>
                  <a:noFill/>
                </a:ln>
                <a:solidFill>
                  <a:srgbClr val="0000FF"/>
                </a:solidFill>
                <a:effectLst/>
                <a:uLnTx/>
                <a:uFillTx/>
                <a:latin typeface="Gill Sans MT"/>
                <a:ea typeface="+mn-ea"/>
                <a:cs typeface="Adobe Garamond Pro"/>
              </a:rPr>
              <a:t>PIM logic</a:t>
            </a:r>
            <a:r>
              <a:rPr kumimoji="0" lang="en-US" sz="2800" b="1" i="0" u="none" strike="noStrike" kern="1200" cap="none" spc="0" normalizeH="0" baseline="0" noProof="0" dirty="0">
                <a:ln>
                  <a:noFill/>
                </a:ln>
                <a:solidFill>
                  <a:srgbClr val="595959"/>
                </a:solidFill>
                <a:effectLst/>
                <a:uLnTx/>
                <a:uFillTx/>
                <a:latin typeface="Gill Sans MT"/>
                <a:ea typeface="+mn-ea"/>
                <a:cs typeface="Adobe Garamond Pro"/>
              </a:rPr>
              <a:t> </a:t>
            </a:r>
            <a:r>
              <a:rPr kumimoji="0" lang="en-US" sz="2800" b="1" i="0" u="none" strike="noStrike" kern="1200" cap="none" spc="0" normalizeH="0" baseline="0" noProof="0" dirty="0">
                <a:ln>
                  <a:noFill/>
                </a:ln>
                <a:solidFill>
                  <a:srgbClr val="1F497D"/>
                </a:solidFill>
                <a:effectLst/>
                <a:uLnTx/>
                <a:uFillTx/>
                <a:latin typeface="Gill Sans MT"/>
                <a:ea typeface="+mn-ea"/>
                <a:cs typeface="Adobe Garamond Pro"/>
              </a:rPr>
              <a:t>that can </a:t>
            </a:r>
            <a:r>
              <a:rPr kumimoji="0" lang="en-US" sz="2800" b="1" i="0" u="none" strike="noStrike" kern="1200" cap="none" spc="0" normalizeH="0" baseline="0" noProof="0" dirty="0">
                <a:ln>
                  <a:noFill/>
                </a:ln>
                <a:solidFill>
                  <a:srgbClr val="0000FF"/>
                </a:solidFill>
                <a:effectLst/>
                <a:uLnTx/>
                <a:uFillTx/>
                <a:latin typeface="Gill Sans MT"/>
                <a:ea typeface="+mn-ea"/>
                <a:cs typeface="Adobe Garamond Pro"/>
              </a:rPr>
              <a:t>maximize energy efficiency</a:t>
            </a:r>
            <a:r>
              <a:rPr kumimoji="0" lang="en-US" sz="2800" b="1" i="0" u="none" strike="noStrike" kern="1200" cap="none" spc="0" normalizeH="0" baseline="0" noProof="0" dirty="0">
                <a:ln>
                  <a:noFill/>
                </a:ln>
                <a:solidFill>
                  <a:srgbClr val="1F497D"/>
                </a:solidFill>
                <a:effectLst/>
                <a:uLnTx/>
                <a:uFillTx/>
                <a:latin typeface="Gill Sans MT"/>
                <a:ea typeface="+mn-ea"/>
                <a:cs typeface="Adobe Garamond Pro"/>
              </a:rPr>
              <a:t> given</a:t>
            </a:r>
            <a:r>
              <a:rPr kumimoji="0" lang="en-US" sz="2800" b="1" i="0" u="none" strike="noStrike" kern="1200" cap="none" spc="0" normalizeH="0" baseline="0" noProof="0" dirty="0">
                <a:ln>
                  <a:noFill/>
                </a:ln>
                <a:solidFill>
                  <a:srgbClr val="595959"/>
                </a:solidFill>
                <a:effectLst/>
                <a:uLnTx/>
                <a:uFillTx/>
                <a:latin typeface="Gill Sans MT"/>
                <a:ea typeface="+mn-ea"/>
                <a:cs typeface="Adobe Garamond Pro"/>
              </a:rPr>
              <a:t> </a:t>
            </a:r>
            <a:r>
              <a:rPr kumimoji="0" lang="en-US" sz="2800" b="1" i="0" u="none" strike="noStrike" kern="1200" cap="none" spc="0" normalizeH="0" baseline="0" noProof="0" dirty="0">
                <a:ln>
                  <a:noFill/>
                </a:ln>
                <a:solidFill>
                  <a:srgbClr val="C00000"/>
                </a:solidFill>
                <a:effectLst/>
                <a:uLnTx/>
                <a:uFillTx/>
                <a:latin typeface="Gill Sans MT"/>
                <a:ea typeface="+mn-ea"/>
                <a:cs typeface="Adobe Garamond Pro"/>
              </a:rPr>
              <a:t>the limited area and energy budget </a:t>
            </a:r>
            <a:r>
              <a:rPr kumimoji="0" lang="en-US" sz="2800" b="1" i="0" u="none" strike="noStrike" kern="1200" cap="none" spc="0" normalizeH="0" baseline="0" noProof="0" dirty="0">
                <a:ln>
                  <a:noFill/>
                </a:ln>
                <a:solidFill>
                  <a:srgbClr val="1F497D"/>
                </a:solidFill>
                <a:effectLst/>
                <a:uLnTx/>
                <a:uFillTx/>
                <a:latin typeface="Gill Sans MT"/>
                <a:ea typeface="+mn-ea"/>
                <a:cs typeface="Adobe Garamond Pro"/>
              </a:rPr>
              <a:t>in consumer devices</a:t>
            </a:r>
            <a:endParaRPr kumimoji="0" lang="en-US" sz="2800" b="1" i="0" u="none" strike="noStrike" kern="1200" cap="none" spc="0" normalizeH="0" baseline="0" noProof="0" dirty="0">
              <a:ln>
                <a:noFill/>
              </a:ln>
              <a:solidFill>
                <a:srgbClr val="C00000"/>
              </a:solidFill>
              <a:effectLst/>
              <a:uLnTx/>
              <a:uFillTx/>
              <a:latin typeface="Gill Sans MT"/>
              <a:ea typeface="+mn-ea"/>
              <a:cs typeface="Adobe Garamond Pro"/>
            </a:endParaRPr>
          </a:p>
        </p:txBody>
      </p:sp>
      <p:sp>
        <p:nvSpPr>
          <p:cNvPr id="15" name="TextBox 14"/>
          <p:cNvSpPr txBox="1"/>
          <p:nvPr/>
        </p:nvSpPr>
        <p:spPr>
          <a:xfrm>
            <a:off x="152400" y="4489608"/>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595959"/>
                </a:solidFill>
                <a:effectLst/>
                <a:uLnTx/>
                <a:uFillTx/>
                <a:latin typeface="Arial Black" panose="020B0A04020102020204" pitchFamily="34" charset="0"/>
                <a:ea typeface="+mn-ea"/>
                <a:cs typeface="+mn-cs"/>
              </a:rPr>
              <a:t>3</a:t>
            </a:r>
          </a:p>
        </p:txBody>
      </p:sp>
    </p:spTree>
    <p:extLst>
      <p:ext uri="{BB962C8B-B14F-4D97-AF65-F5344CB8AC3E}">
        <p14:creationId xmlns:p14="http://schemas.microsoft.com/office/powerpoint/2010/main" val="631010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5" grpId="0"/>
      <p:bldP spid="11" grpId="0"/>
      <p:bldP spid="14" grpId="0"/>
      <p:bldP spid="15" grpId="0"/>
    </p:bldLst>
  </p:timing>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152400" y="1143000"/>
            <a:ext cx="8763000" cy="5486400"/>
          </a:xfrm>
        </p:spPr>
        <p:txBody>
          <a:bodyPr>
            <a:normAutofit/>
          </a:bodyPr>
          <a:lstStyle/>
          <a:p>
            <a:pPr marL="342900" lvl="1" indent="-342900">
              <a:buFont typeface="Arial" pitchFamily="34" charset="0"/>
              <a:buChar char="•"/>
            </a:pPr>
            <a:r>
              <a:rPr lang="en-US" dirty="0">
                <a:solidFill>
                  <a:schemeClr val="bg1">
                    <a:lumMod val="65000"/>
                  </a:schemeClr>
                </a:solidFill>
                <a:cs typeface="Adobe Garamond Pro"/>
              </a:rPr>
              <a:t>Introduction</a:t>
            </a:r>
          </a:p>
          <a:p>
            <a:pPr marL="342900" lvl="1" indent="-342900">
              <a:buFont typeface="Arial" pitchFamily="34" charset="0"/>
              <a:buChar char="•"/>
            </a:pPr>
            <a:r>
              <a:rPr lang="en-US" sz="3600" dirty="0">
                <a:solidFill>
                  <a:schemeClr val="tx2"/>
                </a:solidFill>
                <a:cs typeface="Adobe Garamond Pro"/>
              </a:rPr>
              <a:t>Background</a:t>
            </a:r>
            <a:endParaRPr lang="en-US" sz="3600" dirty="0">
              <a:solidFill>
                <a:schemeClr val="bg1">
                  <a:lumMod val="65000"/>
                </a:schemeClr>
              </a:solidFill>
              <a:cs typeface="Adobe Garamond Pro"/>
            </a:endParaRPr>
          </a:p>
          <a:p>
            <a:pPr marL="342900" lvl="1" indent="-342900">
              <a:buFont typeface="Arial" pitchFamily="34" charset="0"/>
              <a:buChar char="•"/>
            </a:pPr>
            <a:r>
              <a:rPr lang="en-US" dirty="0">
                <a:solidFill>
                  <a:schemeClr val="bg1">
                    <a:lumMod val="65000"/>
                  </a:schemeClr>
                </a:solidFill>
                <a:cs typeface="Adobe Garamond Pro"/>
              </a:rPr>
              <a:t>Analysis Methodology</a:t>
            </a:r>
          </a:p>
          <a:p>
            <a:pPr marL="342900" lvl="1" indent="-342900">
              <a:buFont typeface="Arial" pitchFamily="34" charset="0"/>
              <a:buChar char="•"/>
            </a:pPr>
            <a:r>
              <a:rPr lang="en-US" dirty="0">
                <a:solidFill>
                  <a:schemeClr val="bg1">
                    <a:lumMod val="65000"/>
                  </a:schemeClr>
                </a:solidFill>
                <a:cs typeface="Adobe Garamond Pro"/>
              </a:rPr>
              <a:t>Workload Analysis</a:t>
            </a:r>
          </a:p>
          <a:p>
            <a:pPr marL="342900" lvl="1" indent="-342900">
              <a:buFont typeface="Arial" pitchFamily="34" charset="0"/>
              <a:buChar char="•"/>
            </a:pPr>
            <a:r>
              <a:rPr lang="en-US" dirty="0">
                <a:solidFill>
                  <a:schemeClr val="bg1">
                    <a:lumMod val="65000"/>
                  </a:schemeClr>
                </a:solidFill>
                <a:cs typeface="Adobe Garamond Pro"/>
              </a:rPr>
              <a:t>Evaluation</a:t>
            </a:r>
          </a:p>
          <a:p>
            <a:pPr marL="342900" lvl="1" indent="-342900">
              <a:buFont typeface="Arial" pitchFamily="34" charset="0"/>
              <a:buChar char="•"/>
            </a:pPr>
            <a:r>
              <a:rPr lang="en-US" dirty="0">
                <a:solidFill>
                  <a:schemeClr val="bg1">
                    <a:lumMod val="65000"/>
                  </a:schemeClr>
                </a:solidFill>
                <a:cs typeface="Adobe Garamond Pro"/>
              </a:rPr>
              <a:t>Conclusion</a:t>
            </a:r>
          </a:p>
          <a:p>
            <a:pPr marL="342900" lvl="1" indent="-342900">
              <a:buFont typeface="Arial" pitchFamily="34" charset="0"/>
              <a:buChar char="•"/>
            </a:pPr>
            <a:endParaRPr lang="en-US" sz="2600" dirty="0">
              <a:solidFill>
                <a:schemeClr val="tx2"/>
              </a:solidFill>
              <a:cs typeface="Adobe Garamond Pro"/>
            </a:endParaRPr>
          </a:p>
          <a:p>
            <a:pPr marL="342900" lvl="1" indent="-342900">
              <a:buFont typeface="Arial" pitchFamily="34" charset="0"/>
              <a:buChar char="•"/>
            </a:pPr>
            <a:endParaRPr lang="en-US" sz="2600" dirty="0">
              <a:solidFill>
                <a:schemeClr val="tx2"/>
              </a:solidFill>
              <a:cs typeface="Adobe Garamond Pro"/>
            </a:endParaRPr>
          </a:p>
          <a:p>
            <a:pPr lvl="1"/>
            <a:endParaRPr lang="en-US" sz="2000" dirty="0">
              <a:cs typeface="Adobe Garamond Pro"/>
            </a:endParaRPr>
          </a:p>
          <a:p>
            <a:pPr lvl="1"/>
            <a:endParaRPr lang="en-US" sz="2400" dirty="0">
              <a:cs typeface="Adobe Garamond Pro"/>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255</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4095876775"/>
      </p:ext>
    </p:extLst>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9"/>
          <p:cNvPicPr>
            <a:picLocks noChangeAspect="1"/>
          </p:cNvPicPr>
          <p:nvPr/>
        </p:nvPicPr>
        <p:blipFill>
          <a:blip r:embed="rId3"/>
          <a:stretch>
            <a:fillRect/>
          </a:stretch>
        </p:blipFill>
        <p:spPr>
          <a:xfrm>
            <a:off x="2438400" y="4267200"/>
            <a:ext cx="5111462" cy="2457974"/>
          </a:xfrm>
          <a:prstGeom prst="rect">
            <a:avLst/>
          </a:prstGeom>
        </p:spPr>
      </p:pic>
      <p:sp>
        <p:nvSpPr>
          <p:cNvPr id="2" name="Title 1"/>
          <p:cNvSpPr>
            <a:spLocks noGrp="1"/>
          </p:cNvSpPr>
          <p:nvPr>
            <p:ph type="title"/>
          </p:nvPr>
        </p:nvSpPr>
        <p:spPr>
          <a:xfrm>
            <a:off x="-304800" y="0"/>
            <a:ext cx="9753600" cy="914400"/>
          </a:xfrm>
        </p:spPr>
        <p:txBody>
          <a:bodyPr/>
          <a:lstStyle/>
          <a:p>
            <a:r>
              <a:rPr lang="en-US" sz="3300" dirty="0"/>
              <a:t>Potential Solution to Address Data Movement </a:t>
            </a:r>
          </a:p>
        </p:txBody>
      </p:sp>
      <p:sp>
        <p:nvSpPr>
          <p:cNvPr id="3" name="Content Placeholder 2"/>
          <p:cNvSpPr>
            <a:spLocks noGrp="1"/>
          </p:cNvSpPr>
          <p:nvPr>
            <p:ph idx="1"/>
          </p:nvPr>
        </p:nvSpPr>
        <p:spPr>
          <a:xfrm>
            <a:off x="152400" y="838200"/>
            <a:ext cx="9067800" cy="5410200"/>
          </a:xfrm>
        </p:spPr>
        <p:txBody>
          <a:bodyPr>
            <a:normAutofit/>
          </a:bodyPr>
          <a:lstStyle/>
          <a:p>
            <a:r>
              <a:rPr lang="en-US" sz="2800" dirty="0">
                <a:solidFill>
                  <a:schemeClr val="tx2"/>
                </a:solidFill>
              </a:rPr>
              <a:t>Processing-in-Memory (PIM) </a:t>
            </a:r>
          </a:p>
          <a:p>
            <a:pPr lvl="1"/>
            <a:r>
              <a:rPr lang="en-US" sz="2400" dirty="0"/>
              <a:t>A potential solution to </a:t>
            </a:r>
            <a:r>
              <a:rPr lang="en-US" sz="2400" dirty="0">
                <a:solidFill>
                  <a:srgbClr val="0000FF"/>
                </a:solidFill>
              </a:rPr>
              <a:t>reduce data movement</a:t>
            </a:r>
          </a:p>
          <a:p>
            <a:pPr lvl="1"/>
            <a:r>
              <a:rPr lang="en-US" sz="2400" dirty="0">
                <a:solidFill>
                  <a:srgbClr val="0000FF"/>
                </a:solidFill>
              </a:rPr>
              <a:t>Idea:</a:t>
            </a:r>
            <a:r>
              <a:rPr lang="en-US" sz="2400" dirty="0"/>
              <a:t> move computation close to data</a:t>
            </a:r>
          </a:p>
          <a:p>
            <a:pPr lvl="1"/>
            <a:endParaRPr lang="en-US" sz="2200" dirty="0"/>
          </a:p>
          <a:p>
            <a:pPr marL="457200" lvl="1" indent="0">
              <a:buNone/>
            </a:pPr>
            <a:endParaRPr lang="en-US" sz="2000" dirty="0"/>
          </a:p>
          <a:p>
            <a:endParaRPr lang="en-US" sz="2600" dirty="0">
              <a:solidFill>
                <a:schemeClr val="tx2"/>
              </a:solidFill>
            </a:endParaRPr>
          </a:p>
          <a:p>
            <a:pPr marL="0" indent="0">
              <a:buNone/>
            </a:pPr>
            <a:endParaRPr lang="en-US" sz="2600" dirty="0">
              <a:solidFill>
                <a:schemeClr val="tx2"/>
              </a:solidFill>
            </a:endParaRPr>
          </a:p>
          <a:p>
            <a:r>
              <a:rPr lang="en-US" sz="2800" dirty="0">
                <a:solidFill>
                  <a:schemeClr val="tx2"/>
                </a:solidFill>
              </a:rPr>
              <a:t>Enabled by recent advances in 3D-stacked memory</a:t>
            </a:r>
          </a:p>
        </p:txBody>
      </p:sp>
      <p:pic>
        <p:nvPicPr>
          <p:cNvPr id="26" name="Picture 25" descr="safari.png"/>
          <p:cNvPicPr>
            <a:picLocks noChangeAspect="1"/>
          </p:cNvPicPr>
          <p:nvPr/>
        </p:nvPicPr>
        <p:blipFill>
          <a:blip r:embed="rId4" cstate="print"/>
          <a:stretch>
            <a:fillRect/>
          </a:stretch>
        </p:blipFill>
        <p:spPr>
          <a:xfrm>
            <a:off x="76200" y="6580445"/>
            <a:ext cx="959296" cy="277563"/>
          </a:xfrm>
          <a:prstGeom prst="rect">
            <a:avLst/>
          </a:prstGeom>
        </p:spPr>
      </p:pic>
      <p:sp>
        <p:nvSpPr>
          <p:cNvPr id="4" name="Slide Number Placeholder 3"/>
          <p:cNvSpPr>
            <a:spLocks noGrp="1"/>
          </p:cNvSpPr>
          <p:nvPr>
            <p:ph type="sldNum" sz="quarter" idx="12"/>
          </p:nvPr>
        </p:nvSpPr>
        <p:spPr>
          <a:xfrm>
            <a:off x="7288306" y="6495871"/>
            <a:ext cx="18288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8</a:t>
            </a:r>
          </a:p>
        </p:txBody>
      </p:sp>
      <p:sp>
        <p:nvSpPr>
          <p:cNvPr id="29" name="Rectangle 28"/>
          <p:cNvSpPr/>
          <p:nvPr/>
        </p:nvSpPr>
        <p:spPr>
          <a:xfrm>
            <a:off x="1600200" y="2286000"/>
            <a:ext cx="4572000" cy="461665"/>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Reduces data movement</a:t>
            </a:r>
          </a:p>
        </p:txBody>
      </p:sp>
      <p:sp>
        <p:nvSpPr>
          <p:cNvPr id="33" name="TextBox 32"/>
          <p:cNvSpPr txBox="1"/>
          <p:nvPr/>
        </p:nvSpPr>
        <p:spPr>
          <a:xfrm>
            <a:off x="1524000" y="2743200"/>
            <a:ext cx="5535289"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lumMod val="65000"/>
                    <a:lumOff val="35000"/>
                  </a:prstClr>
                </a:solidFill>
                <a:effectLst/>
                <a:uLnTx/>
                <a:uFillTx/>
                <a:latin typeface="Gill Sans MT"/>
                <a:ea typeface="+mn-ea"/>
                <a:cs typeface="+mn-cs"/>
              </a:rPr>
              <a:t>Exploits large in-memory bandwidth</a:t>
            </a:r>
          </a:p>
        </p:txBody>
      </p:sp>
      <p:sp>
        <p:nvSpPr>
          <p:cNvPr id="36" name="TextBox 35"/>
          <p:cNvSpPr txBox="1"/>
          <p:nvPr/>
        </p:nvSpPr>
        <p:spPr>
          <a:xfrm>
            <a:off x="1524001" y="3200400"/>
            <a:ext cx="64008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Exploits shorter access latency to memory</a:t>
            </a:r>
          </a:p>
        </p:txBody>
      </p:sp>
      <p:pic>
        <p:nvPicPr>
          <p:cNvPr id="37" name="Picture 36"/>
          <p:cNvPicPr>
            <a:picLocks noChangeAspect="1"/>
          </p:cNvPicPr>
          <p:nvPr/>
        </p:nvPicPr>
        <p:blipFill>
          <a:blip r:embed="rId5"/>
          <a:stretch>
            <a:fillRect/>
          </a:stretch>
        </p:blipFill>
        <p:spPr>
          <a:xfrm>
            <a:off x="1143000" y="2286000"/>
            <a:ext cx="457200" cy="533400"/>
          </a:xfrm>
          <a:prstGeom prst="rect">
            <a:avLst/>
          </a:prstGeom>
        </p:spPr>
      </p:pic>
      <p:pic>
        <p:nvPicPr>
          <p:cNvPr id="38" name="Picture 37"/>
          <p:cNvPicPr>
            <a:picLocks noChangeAspect="1"/>
          </p:cNvPicPr>
          <p:nvPr/>
        </p:nvPicPr>
        <p:blipFill>
          <a:blip r:embed="rId5"/>
          <a:stretch>
            <a:fillRect/>
          </a:stretch>
        </p:blipFill>
        <p:spPr>
          <a:xfrm>
            <a:off x="1143000" y="2743200"/>
            <a:ext cx="457200" cy="533400"/>
          </a:xfrm>
          <a:prstGeom prst="rect">
            <a:avLst/>
          </a:prstGeom>
        </p:spPr>
      </p:pic>
      <p:pic>
        <p:nvPicPr>
          <p:cNvPr id="39" name="Picture 38"/>
          <p:cNvPicPr>
            <a:picLocks noChangeAspect="1"/>
          </p:cNvPicPr>
          <p:nvPr/>
        </p:nvPicPr>
        <p:blipFill>
          <a:blip r:embed="rId5"/>
          <a:stretch>
            <a:fillRect/>
          </a:stretch>
        </p:blipFill>
        <p:spPr>
          <a:xfrm>
            <a:off x="1143000" y="3200400"/>
            <a:ext cx="457200" cy="533400"/>
          </a:xfrm>
          <a:prstGeom prst="rect">
            <a:avLst/>
          </a:prstGeom>
        </p:spPr>
      </p:pic>
    </p:spTree>
    <p:extLst>
      <p:ext uri="{BB962C8B-B14F-4D97-AF65-F5344CB8AC3E}">
        <p14:creationId xmlns:p14="http://schemas.microsoft.com/office/powerpoint/2010/main" val="1168785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fade">
                                      <p:cBhvr>
                                        <p:cTn id="18" dur="500"/>
                                        <p:tgtEl>
                                          <p:spTgt spid="3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fade">
                                      <p:cBhvr>
                                        <p:cTn id="21" dur="500"/>
                                        <p:tgtEl>
                                          <p:spTgt spid="29"/>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3"/>
                                        </p:tgtEl>
                                        <p:attrNameLst>
                                          <p:attrName>style.visibility</p:attrName>
                                        </p:attrNameLst>
                                      </p:cBhvr>
                                      <p:to>
                                        <p:strVal val="visible"/>
                                      </p:to>
                                    </p:set>
                                    <p:animEffect transition="in" filter="fade">
                                      <p:cBhvr>
                                        <p:cTn id="24" dur="500"/>
                                        <p:tgtEl>
                                          <p:spTgt spid="33"/>
                                        </p:tgtEl>
                                      </p:cBhvr>
                                    </p:animEffect>
                                  </p:childTnLst>
                                </p:cTn>
                              </p:par>
                              <p:par>
                                <p:cTn id="25" presetID="10" presetClass="entr" presetSubtype="0" fill="hold" nodeType="with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fade">
                                      <p:cBhvr>
                                        <p:cTn id="27" dur="500"/>
                                        <p:tgtEl>
                                          <p:spTgt spid="3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6"/>
                                        </p:tgtEl>
                                        <p:attrNameLst>
                                          <p:attrName>style.visibility</p:attrName>
                                        </p:attrNameLst>
                                      </p:cBhvr>
                                      <p:to>
                                        <p:strVal val="visible"/>
                                      </p:to>
                                    </p:set>
                                    <p:animEffect transition="in" filter="fade">
                                      <p:cBhvr>
                                        <p:cTn id="30" dur="500"/>
                                        <p:tgtEl>
                                          <p:spTgt spid="36"/>
                                        </p:tgtEl>
                                      </p:cBhvr>
                                    </p:animEffect>
                                  </p:childTnLst>
                                </p:cTn>
                              </p:par>
                              <p:par>
                                <p:cTn id="31" presetID="10" presetClass="entr" presetSubtype="0" fill="hold" nodeType="with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3">
                                            <p:txEl>
                                              <p:pRg st="7" end="7"/>
                                            </p:txEl>
                                          </p:spTgt>
                                        </p:tgtEl>
                                        <p:attrNameLst>
                                          <p:attrName>style.visibility</p:attrName>
                                        </p:attrNameLst>
                                      </p:cBhvr>
                                      <p:to>
                                        <p:strVal val="visible"/>
                                      </p:to>
                                    </p:set>
                                    <p:animEffect transition="in" filter="fade">
                                      <p:cBhvr>
                                        <p:cTn id="38" dur="500"/>
                                        <p:tgtEl>
                                          <p:spTgt spid="3">
                                            <p:txEl>
                                              <p:pRg st="7" end="7"/>
                                            </p:txEl>
                                          </p:spTgt>
                                        </p:tgtEl>
                                      </p:cBhvr>
                                    </p:animEffect>
                                  </p:childTnLst>
                                </p:cTn>
                              </p:par>
                            </p:childTnLst>
                          </p:cTn>
                        </p:par>
                        <p:par>
                          <p:cTn id="39" fill="hold">
                            <p:stCondLst>
                              <p:cond delay="500"/>
                            </p:stCondLst>
                            <p:childTnLst>
                              <p:par>
                                <p:cTn id="40" presetID="10" presetClass="entr" presetSubtype="0" fill="hold" nodeType="after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fade">
                                      <p:cBhvr>
                                        <p:cTn id="4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3" grpId="0"/>
      <p:bldP spid="36" grpId="0"/>
    </p:bldLst>
  </p:timing>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152400" y="1143000"/>
            <a:ext cx="8763000" cy="5486400"/>
          </a:xfrm>
        </p:spPr>
        <p:txBody>
          <a:bodyPr>
            <a:normAutofit/>
          </a:bodyPr>
          <a:lstStyle/>
          <a:p>
            <a:pPr marL="342900" lvl="1" indent="-342900">
              <a:buFont typeface="Arial" pitchFamily="34" charset="0"/>
              <a:buChar char="•"/>
            </a:pPr>
            <a:r>
              <a:rPr lang="en-US" dirty="0">
                <a:solidFill>
                  <a:schemeClr val="bg1">
                    <a:lumMod val="65000"/>
                  </a:schemeClr>
                </a:solidFill>
                <a:cs typeface="Adobe Garamond Pro"/>
              </a:rPr>
              <a:t>Introduction</a:t>
            </a:r>
          </a:p>
          <a:p>
            <a:pPr marL="342900" lvl="1" indent="-342900">
              <a:buFont typeface="Arial" pitchFamily="34" charset="0"/>
              <a:buChar char="•"/>
            </a:pPr>
            <a:r>
              <a:rPr lang="en-US" dirty="0">
                <a:solidFill>
                  <a:srgbClr val="A6A6A6"/>
                </a:solidFill>
                <a:cs typeface="Adobe Garamond Pro"/>
              </a:rPr>
              <a:t>Background</a:t>
            </a:r>
          </a:p>
          <a:p>
            <a:pPr marL="342900" lvl="1" indent="-342900">
              <a:buFont typeface="Arial" pitchFamily="34" charset="0"/>
              <a:buChar char="•"/>
            </a:pPr>
            <a:r>
              <a:rPr lang="en-US" sz="3600" dirty="0">
                <a:solidFill>
                  <a:schemeClr val="tx2"/>
                </a:solidFill>
                <a:cs typeface="Adobe Garamond Pro"/>
              </a:rPr>
              <a:t>Analysis Methodology</a:t>
            </a:r>
          </a:p>
          <a:p>
            <a:pPr marL="342900" lvl="1" indent="-342900">
              <a:buFont typeface="Arial" pitchFamily="34" charset="0"/>
              <a:buChar char="•"/>
            </a:pPr>
            <a:r>
              <a:rPr lang="en-US" dirty="0">
                <a:solidFill>
                  <a:schemeClr val="bg1">
                    <a:lumMod val="65000"/>
                  </a:schemeClr>
                </a:solidFill>
                <a:cs typeface="Adobe Garamond Pro"/>
              </a:rPr>
              <a:t>Workload Analysis</a:t>
            </a:r>
          </a:p>
          <a:p>
            <a:pPr marL="342900" lvl="1" indent="-342900">
              <a:buFont typeface="Arial" pitchFamily="34" charset="0"/>
              <a:buChar char="•"/>
            </a:pPr>
            <a:r>
              <a:rPr lang="en-US" dirty="0">
                <a:solidFill>
                  <a:schemeClr val="bg1">
                    <a:lumMod val="65000"/>
                  </a:schemeClr>
                </a:solidFill>
                <a:cs typeface="Adobe Garamond Pro"/>
              </a:rPr>
              <a:t>Evaluation</a:t>
            </a:r>
          </a:p>
          <a:p>
            <a:pPr marL="342900" lvl="1" indent="-342900">
              <a:buFont typeface="Arial" pitchFamily="34" charset="0"/>
              <a:buChar char="•"/>
            </a:pPr>
            <a:r>
              <a:rPr lang="en-US" dirty="0">
                <a:solidFill>
                  <a:schemeClr val="bg1">
                    <a:lumMod val="65000"/>
                  </a:schemeClr>
                </a:solidFill>
                <a:cs typeface="Adobe Garamond Pro"/>
              </a:rPr>
              <a:t>Conclusion</a:t>
            </a:r>
          </a:p>
          <a:p>
            <a:pPr marL="342900" lvl="1" indent="-342900">
              <a:buFont typeface="Arial" pitchFamily="34" charset="0"/>
              <a:buChar char="•"/>
            </a:pPr>
            <a:endParaRPr lang="en-US" sz="2600" dirty="0">
              <a:solidFill>
                <a:schemeClr val="tx2"/>
              </a:solidFill>
              <a:cs typeface="Adobe Garamond Pro"/>
            </a:endParaRPr>
          </a:p>
          <a:p>
            <a:pPr marL="342900" lvl="1" indent="-342900">
              <a:buFont typeface="Arial" pitchFamily="34" charset="0"/>
              <a:buChar char="•"/>
            </a:pPr>
            <a:endParaRPr lang="en-US" sz="2600" dirty="0">
              <a:solidFill>
                <a:schemeClr val="tx2"/>
              </a:solidFill>
              <a:cs typeface="Adobe Garamond Pro"/>
            </a:endParaRPr>
          </a:p>
          <a:p>
            <a:pPr lvl="1"/>
            <a:endParaRPr lang="en-US" sz="2000" dirty="0">
              <a:cs typeface="Adobe Garamond Pro"/>
            </a:endParaRPr>
          </a:p>
          <a:p>
            <a:pPr lvl="1"/>
            <a:endParaRPr lang="en-US" sz="2400" dirty="0">
              <a:cs typeface="Adobe Garamond Pro"/>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257</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9" name="Picture 8" descr="safari.png"/>
          <p:cNvPicPr>
            <a:picLocks noChangeAspect="1"/>
          </p:cNvPicPr>
          <p:nvPr/>
        </p:nvPicPr>
        <p:blipFill>
          <a:blip r:embed="rId2"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2278791332"/>
      </p:ext>
    </p:extLst>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Workload Analysis Methodology</a:t>
            </a:r>
          </a:p>
        </p:txBody>
      </p:sp>
      <p:sp>
        <p:nvSpPr>
          <p:cNvPr id="3" name="Content Placeholder 2"/>
          <p:cNvSpPr>
            <a:spLocks noGrp="1"/>
          </p:cNvSpPr>
          <p:nvPr>
            <p:ph idx="1"/>
          </p:nvPr>
        </p:nvSpPr>
        <p:spPr>
          <a:xfrm>
            <a:off x="152400" y="1143000"/>
            <a:ext cx="8763000" cy="5486400"/>
          </a:xfrm>
        </p:spPr>
        <p:txBody>
          <a:bodyPr>
            <a:normAutofit/>
          </a:bodyPr>
          <a:lstStyle/>
          <a:p>
            <a:pPr marL="342900" lvl="1" indent="-342900">
              <a:buFont typeface="Arial" pitchFamily="34" charset="0"/>
              <a:buChar char="•"/>
            </a:pPr>
            <a:r>
              <a:rPr lang="en-US" sz="2800" dirty="0">
                <a:solidFill>
                  <a:schemeClr val="tx2"/>
                </a:solidFill>
                <a:cs typeface="Adobe Garamond Pro"/>
              </a:rPr>
              <a:t>Workload Characterization</a:t>
            </a:r>
          </a:p>
          <a:p>
            <a:pPr lvl="1"/>
            <a:r>
              <a:rPr lang="en-US" sz="2400" dirty="0">
                <a:cs typeface="Adobe Garamond Pro"/>
              </a:rPr>
              <a:t>Chromebook with an</a:t>
            </a:r>
            <a:br>
              <a:rPr lang="en-US" sz="2400" dirty="0">
                <a:cs typeface="Adobe Garamond Pro"/>
              </a:rPr>
            </a:br>
            <a:r>
              <a:rPr lang="en-US" sz="2400" dirty="0">
                <a:cs typeface="Adobe Garamond Pro"/>
              </a:rPr>
              <a:t>Intel Celeron </a:t>
            </a:r>
            <a:r>
              <a:rPr lang="en-US" sz="2400" dirty="0" err="1">
                <a:cs typeface="Adobe Garamond Pro"/>
              </a:rPr>
              <a:t>SoC</a:t>
            </a:r>
            <a:r>
              <a:rPr lang="en-US" sz="2400" dirty="0">
                <a:cs typeface="Adobe Garamond Pro"/>
              </a:rPr>
              <a:t> and 2GB of DRAM</a:t>
            </a:r>
          </a:p>
          <a:p>
            <a:pPr lvl="1"/>
            <a:r>
              <a:rPr lang="en-US" sz="2400" dirty="0">
                <a:cs typeface="Adobe Garamond Pro"/>
              </a:rPr>
              <a:t>Extensively use performance counters within </a:t>
            </a:r>
            <a:r>
              <a:rPr lang="en-US" sz="2400" dirty="0" err="1">
                <a:cs typeface="Adobe Garamond Pro"/>
              </a:rPr>
              <a:t>SoC</a:t>
            </a:r>
            <a:br>
              <a:rPr lang="en-US" sz="2400" dirty="0">
                <a:cs typeface="Adobe Garamond Pro"/>
              </a:rPr>
            </a:br>
            <a:endParaRPr lang="en-US" sz="2200" dirty="0">
              <a:cs typeface="Adobe Garamond Pro"/>
            </a:endParaRPr>
          </a:p>
          <a:p>
            <a:r>
              <a:rPr lang="en-US" sz="2800" dirty="0">
                <a:solidFill>
                  <a:schemeClr val="tx2"/>
                </a:solidFill>
                <a:cs typeface="Adobe Garamond Pro"/>
              </a:rPr>
              <a:t>Energy Model</a:t>
            </a:r>
          </a:p>
          <a:p>
            <a:pPr lvl="1"/>
            <a:r>
              <a:rPr lang="en-US" sz="2400" dirty="0">
                <a:cs typeface="Adobe Garamond Pro"/>
              </a:rPr>
              <a:t>Sum of the energy consumption within the </a:t>
            </a:r>
            <a:r>
              <a:rPr lang="en-US" sz="2400" dirty="0">
                <a:solidFill>
                  <a:srgbClr val="0000FF"/>
                </a:solidFill>
                <a:cs typeface="Adobe Garamond Pro"/>
              </a:rPr>
              <a:t>CPU</a:t>
            </a:r>
            <a:r>
              <a:rPr lang="en-US" sz="2400" dirty="0">
                <a:cs typeface="Adobe Garamond Pro"/>
              </a:rPr>
              <a:t>, </a:t>
            </a:r>
            <a:br>
              <a:rPr lang="en-US" sz="2400" dirty="0">
                <a:cs typeface="Adobe Garamond Pro"/>
              </a:rPr>
            </a:br>
            <a:r>
              <a:rPr lang="en-US" sz="2400" dirty="0">
                <a:solidFill>
                  <a:srgbClr val="0000FF"/>
                </a:solidFill>
                <a:cs typeface="Adobe Garamond Pro"/>
              </a:rPr>
              <a:t>all caches</a:t>
            </a:r>
            <a:r>
              <a:rPr lang="en-US" sz="2400" dirty="0">
                <a:cs typeface="Adobe Garamond Pro"/>
              </a:rPr>
              <a:t>, </a:t>
            </a:r>
            <a:r>
              <a:rPr lang="en-US" sz="2400" dirty="0">
                <a:solidFill>
                  <a:srgbClr val="0000FF"/>
                </a:solidFill>
                <a:cs typeface="Adobe Garamond Pro"/>
              </a:rPr>
              <a:t>off-chip interconnects</a:t>
            </a:r>
            <a:r>
              <a:rPr lang="en-US" sz="2400" dirty="0">
                <a:cs typeface="Adobe Garamond Pro"/>
              </a:rPr>
              <a:t>, and </a:t>
            </a:r>
            <a:r>
              <a:rPr lang="en-US" sz="2400" dirty="0">
                <a:solidFill>
                  <a:srgbClr val="0000FF"/>
                </a:solidFill>
                <a:cs typeface="Adobe Garamond Pro"/>
              </a:rPr>
              <a:t>DRAM</a:t>
            </a:r>
          </a:p>
          <a:p>
            <a:pPr marL="457200" lvl="1" indent="0">
              <a:buNone/>
            </a:pPr>
            <a:endParaRPr lang="en-US" sz="2000" dirty="0">
              <a:cs typeface="Adobe Garamond Pro"/>
            </a:endParaRPr>
          </a:p>
          <a:p>
            <a:pPr lvl="1"/>
            <a:endParaRPr lang="en-US" sz="2400" dirty="0">
              <a:cs typeface="Adobe Garamond Pro"/>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258</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grpSp>
        <p:nvGrpSpPr>
          <p:cNvPr id="6" name="Group 5"/>
          <p:cNvGrpSpPr/>
          <p:nvPr/>
        </p:nvGrpSpPr>
        <p:grpSpPr>
          <a:xfrm>
            <a:off x="1371600" y="4876800"/>
            <a:ext cx="6526566" cy="1767840"/>
            <a:chOff x="1094015" y="1981200"/>
            <a:chExt cx="6547757" cy="2209800"/>
          </a:xfrm>
        </p:grpSpPr>
        <p:grpSp>
          <p:nvGrpSpPr>
            <p:cNvPr id="8" name="Group 7"/>
            <p:cNvGrpSpPr/>
            <p:nvPr/>
          </p:nvGrpSpPr>
          <p:grpSpPr>
            <a:xfrm>
              <a:off x="1094015" y="1981200"/>
              <a:ext cx="6547757" cy="2209800"/>
              <a:chOff x="1094015" y="1981200"/>
              <a:chExt cx="6547757" cy="2209800"/>
            </a:xfrm>
          </p:grpSpPr>
          <p:sp>
            <p:nvSpPr>
              <p:cNvPr id="11" name="Rounded Rectangle 10"/>
              <p:cNvSpPr/>
              <p:nvPr/>
            </p:nvSpPr>
            <p:spPr>
              <a:xfrm>
                <a:off x="6727372" y="1981200"/>
                <a:ext cx="914400" cy="2209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Gill Sans MT"/>
                    <a:ea typeface="+mn-ea"/>
                    <a:cs typeface="+mn-cs"/>
                  </a:rPr>
                  <a:t>DRAM</a:t>
                </a:r>
                <a:endParaRPr kumimoji="0" lang="en-US" sz="14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12" name="Left-Right Arrow 11"/>
              <p:cNvSpPr/>
              <p:nvPr/>
            </p:nvSpPr>
            <p:spPr>
              <a:xfrm rot="10800000">
                <a:off x="5421087" y="3035299"/>
                <a:ext cx="1224643" cy="266700"/>
              </a:xfrm>
              <a:prstGeom prst="leftRightArrow">
                <a:avLst/>
              </a:prstGeom>
              <a:solidFill>
                <a:srgbClr val="000000"/>
              </a:solidFill>
              <a:ln w="28575"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13" name="Rounded Rectangle 12"/>
              <p:cNvSpPr/>
              <p:nvPr/>
            </p:nvSpPr>
            <p:spPr>
              <a:xfrm>
                <a:off x="1094015" y="2146300"/>
                <a:ext cx="4735285" cy="1905000"/>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14" name="Rounded Rectangle 13"/>
              <p:cNvSpPr/>
              <p:nvPr/>
            </p:nvSpPr>
            <p:spPr>
              <a:xfrm>
                <a:off x="4686300" y="2286000"/>
                <a:ext cx="609600" cy="16002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Gill Sans MT"/>
                    <a:ea typeface="+mn-ea"/>
                    <a:cs typeface="+mn-cs"/>
                  </a:rPr>
                  <a:t>L2</a:t>
                </a:r>
                <a:endParaRPr kumimoji="0" lang="en-US" sz="1400" b="1" i="0" u="none" strike="noStrike" kern="1200" cap="none" spc="0" normalizeH="0" baseline="0" noProof="0" dirty="0">
                  <a:ln>
                    <a:noFill/>
                  </a:ln>
                  <a:solidFill>
                    <a:srgbClr val="FFFFFF"/>
                  </a:solidFill>
                  <a:effectLst/>
                  <a:uLnTx/>
                  <a:uFillTx/>
                  <a:latin typeface="Gill Sans MT"/>
                  <a:ea typeface="+mn-ea"/>
                  <a:cs typeface="+mn-cs"/>
                </a:endParaRPr>
              </a:p>
            </p:txBody>
          </p:sp>
          <p:cxnSp>
            <p:nvCxnSpPr>
              <p:cNvPr id="15" name="Straight Arrow Connector 14"/>
              <p:cNvCxnSpPr/>
              <p:nvPr/>
            </p:nvCxnSpPr>
            <p:spPr>
              <a:xfrm flipH="1">
                <a:off x="2563586" y="3213100"/>
                <a:ext cx="555172" cy="0"/>
              </a:xfrm>
              <a:prstGeom prst="straightConnector1">
                <a:avLst/>
              </a:prstGeom>
              <a:noFill/>
              <a:ln w="38100" cap="flat" cmpd="sng" algn="ctr">
                <a:solidFill>
                  <a:srgbClr val="000000"/>
                </a:solidFill>
                <a:prstDash val="solid"/>
                <a:miter lim="800000"/>
                <a:headEnd type="arrow"/>
                <a:tailEnd type="arrow"/>
              </a:ln>
              <a:effectLst/>
            </p:spPr>
          </p:cxnSp>
          <p:sp>
            <p:nvSpPr>
              <p:cNvPr id="16" name="Rounded Rectangle 15"/>
              <p:cNvSpPr/>
              <p:nvPr/>
            </p:nvSpPr>
            <p:spPr>
              <a:xfrm>
                <a:off x="3207822" y="2527300"/>
                <a:ext cx="482434" cy="1219200"/>
              </a:xfrm>
              <a:prstGeom prst="roundRect">
                <a:avLst/>
              </a:prstGeom>
              <a:solidFill>
                <a:srgbClr val="8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Gill Sans MT"/>
                    <a:ea typeface="+mn-ea"/>
                    <a:cs typeface="+mn-cs"/>
                  </a:rPr>
                  <a:t>L1</a:t>
                </a:r>
                <a:endParaRPr kumimoji="0" lang="en-US" sz="900" b="1" i="0" u="none" strike="noStrike" kern="1200" cap="none" spc="0" normalizeH="0" baseline="0" noProof="0" dirty="0">
                  <a:ln>
                    <a:noFill/>
                  </a:ln>
                  <a:solidFill>
                    <a:srgbClr val="FFFFFF"/>
                  </a:solidFill>
                  <a:effectLst/>
                  <a:uLnTx/>
                  <a:uFillTx/>
                  <a:latin typeface="Gill Sans MT"/>
                  <a:ea typeface="+mn-ea"/>
                  <a:cs typeface="+mn-cs"/>
                </a:endParaRPr>
              </a:p>
            </p:txBody>
          </p:sp>
          <p:sp>
            <p:nvSpPr>
              <p:cNvPr id="21" name="Rounded Rectangle 20"/>
              <p:cNvSpPr/>
              <p:nvPr/>
            </p:nvSpPr>
            <p:spPr>
              <a:xfrm>
                <a:off x="1266957" y="2857500"/>
                <a:ext cx="1046255" cy="55880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400" b="1" i="0" u="none" strike="noStrike" kern="1200" cap="none" spc="0" normalizeH="0" baseline="0" noProof="0" dirty="0">
                  <a:ln>
                    <a:noFill/>
                  </a:ln>
                  <a:solidFill>
                    <a:srgbClr val="000000"/>
                  </a:solidFill>
                  <a:effectLst/>
                  <a:uLnTx/>
                  <a:uFillTx/>
                  <a:latin typeface="Gill Sans MT"/>
                  <a:ea typeface="+mn-ea"/>
                  <a:cs typeface="+mn-cs"/>
                </a:endParaRPr>
              </a:p>
            </p:txBody>
          </p:sp>
          <p:cxnSp>
            <p:nvCxnSpPr>
              <p:cNvPr id="18" name="Straight Arrow Connector 17"/>
              <p:cNvCxnSpPr/>
              <p:nvPr/>
            </p:nvCxnSpPr>
            <p:spPr>
              <a:xfrm flipH="1">
                <a:off x="3788229" y="3213100"/>
                <a:ext cx="838200" cy="0"/>
              </a:xfrm>
              <a:prstGeom prst="straightConnector1">
                <a:avLst/>
              </a:prstGeom>
              <a:noFill/>
              <a:ln w="38100" cap="flat" cmpd="sng" algn="ctr">
                <a:solidFill>
                  <a:schemeClr val="tx1"/>
                </a:solidFill>
                <a:prstDash val="solid"/>
                <a:miter lim="800000"/>
                <a:headEnd type="arrow"/>
                <a:tailEnd type="arrow"/>
              </a:ln>
              <a:effectLst/>
            </p:spPr>
          </p:cxnSp>
        </p:grpSp>
        <p:sp>
          <p:nvSpPr>
            <p:cNvPr id="10" name="Rounded Rectangle 9"/>
            <p:cNvSpPr/>
            <p:nvPr/>
          </p:nvSpPr>
          <p:spPr>
            <a:xfrm>
              <a:off x="1419359" y="3009900"/>
              <a:ext cx="1046255" cy="55880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400" b="1" i="0" u="none" strike="noStrike" kern="1200" cap="none" spc="0" normalizeH="0" baseline="0" noProof="0" dirty="0">
                <a:ln>
                  <a:noFill/>
                </a:ln>
                <a:solidFill>
                  <a:srgbClr val="000000"/>
                </a:solidFill>
                <a:effectLst/>
                <a:uLnTx/>
                <a:uFillTx/>
                <a:latin typeface="Gill Sans MT"/>
                <a:ea typeface="+mn-ea"/>
                <a:cs typeface="+mn-cs"/>
              </a:endParaRPr>
            </a:p>
          </p:txBody>
        </p:sp>
      </p:grpSp>
      <p:pic>
        <p:nvPicPr>
          <p:cNvPr id="22" name="Picture 21"/>
          <p:cNvPicPr>
            <a:picLocks noChangeAspect="1"/>
          </p:cNvPicPr>
          <p:nvPr/>
        </p:nvPicPr>
        <p:blipFill>
          <a:blip r:embed="rId4"/>
          <a:stretch>
            <a:fillRect/>
          </a:stretch>
        </p:blipFill>
        <p:spPr>
          <a:xfrm>
            <a:off x="5791200" y="1282699"/>
            <a:ext cx="609600" cy="609600"/>
          </a:xfrm>
          <a:prstGeom prst="rect">
            <a:avLst/>
          </a:prstGeom>
        </p:spPr>
      </p:pic>
      <p:pic>
        <p:nvPicPr>
          <p:cNvPr id="23" name="Picture 22"/>
          <p:cNvPicPr>
            <a:picLocks noChangeAspect="1"/>
          </p:cNvPicPr>
          <p:nvPr/>
        </p:nvPicPr>
        <p:blipFill>
          <a:blip r:embed="rId5"/>
          <a:stretch>
            <a:fillRect/>
          </a:stretch>
        </p:blipFill>
        <p:spPr>
          <a:xfrm>
            <a:off x="6477004" y="1282699"/>
            <a:ext cx="577111" cy="617220"/>
          </a:xfrm>
          <a:prstGeom prst="rect">
            <a:avLst/>
          </a:prstGeom>
        </p:spPr>
      </p:pic>
      <p:pic>
        <p:nvPicPr>
          <p:cNvPr id="24" name="Picture 23"/>
          <p:cNvPicPr>
            <a:picLocks noChangeAspect="1"/>
          </p:cNvPicPr>
          <p:nvPr/>
        </p:nvPicPr>
        <p:blipFill>
          <a:blip r:embed="rId6"/>
          <a:stretch>
            <a:fillRect/>
          </a:stretch>
        </p:blipFill>
        <p:spPr>
          <a:xfrm>
            <a:off x="7086600" y="1358899"/>
            <a:ext cx="1066800" cy="533400"/>
          </a:xfrm>
          <a:prstGeom prst="rect">
            <a:avLst/>
          </a:prstGeom>
        </p:spPr>
      </p:pic>
    </p:spTree>
    <p:extLst>
      <p:ext uri="{BB962C8B-B14F-4D97-AF65-F5344CB8AC3E}">
        <p14:creationId xmlns:p14="http://schemas.microsoft.com/office/powerpoint/2010/main" val="436838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500"/>
                                        <p:tgtEl>
                                          <p:spTgt spid="22"/>
                                        </p:tgtEl>
                                      </p:cBhvr>
                                    </p:animEffect>
                                  </p:childTnLst>
                                </p:cTn>
                              </p:par>
                              <p:par>
                                <p:cTn id="17" presetID="10" presetClass="entr" presetSubtype="0" fill="hold" nodeType="with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childTnLst>
                                </p:cTn>
                              </p:par>
                              <p:par>
                                <p:cTn id="20" presetID="10" presetClass="entr" presetSubtype="0" fill="hold" nodeType="with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500"/>
                                        <p:tgtEl>
                                          <p:spTgt spid="2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Effect transition="in" filter="fade">
                                      <p:cBhvr>
                                        <p:cTn id="30" dur="500"/>
                                        <p:tgtEl>
                                          <p:spTgt spid="3">
                                            <p:txEl>
                                              <p:pRg st="4" end="4"/>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363200" cy="914400"/>
          </a:xfrm>
        </p:spPr>
        <p:txBody>
          <a:bodyPr/>
          <a:lstStyle/>
          <a:p>
            <a:r>
              <a:rPr lang="en-US" dirty="0">
                <a:solidFill>
                  <a:prstClr val="black">
                    <a:lumMod val="65000"/>
                    <a:lumOff val="35000"/>
                  </a:prstClr>
                </a:solidFill>
              </a:rPr>
              <a:t>PIM Logic Implementation</a:t>
            </a:r>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11</a:t>
            </a:r>
          </a:p>
        </p:txBody>
      </p:sp>
      <p:pic>
        <p:nvPicPr>
          <p:cNvPr id="45" name="Picture 44" descr="safari.png"/>
          <p:cNvPicPr>
            <a:picLocks noChangeAspect="1"/>
          </p:cNvPicPr>
          <p:nvPr/>
        </p:nvPicPr>
        <p:blipFill>
          <a:blip r:embed="rId3" cstate="print"/>
          <a:stretch>
            <a:fillRect/>
          </a:stretch>
        </p:blipFill>
        <p:spPr>
          <a:xfrm>
            <a:off x="76200" y="6580445"/>
            <a:ext cx="959296" cy="277563"/>
          </a:xfrm>
          <a:prstGeom prst="rect">
            <a:avLst/>
          </a:prstGeom>
        </p:spPr>
      </p:pic>
      <p:grpSp>
        <p:nvGrpSpPr>
          <p:cNvPr id="118" name="Group 117"/>
          <p:cNvGrpSpPr/>
          <p:nvPr/>
        </p:nvGrpSpPr>
        <p:grpSpPr>
          <a:xfrm>
            <a:off x="1295400" y="1224248"/>
            <a:ext cx="5017711" cy="1518952"/>
            <a:chOff x="7171441" y="1731293"/>
            <a:chExt cx="4703468" cy="2441986"/>
          </a:xfrm>
        </p:grpSpPr>
        <p:grpSp>
          <p:nvGrpSpPr>
            <p:cNvPr id="119" name="Group 118"/>
            <p:cNvGrpSpPr/>
            <p:nvPr/>
          </p:nvGrpSpPr>
          <p:grpSpPr>
            <a:xfrm>
              <a:off x="7171441" y="1731293"/>
              <a:ext cx="4703468" cy="2441986"/>
              <a:chOff x="4080528" y="1218410"/>
              <a:chExt cx="4126867" cy="1622784"/>
            </a:xfrm>
          </p:grpSpPr>
          <p:cxnSp>
            <p:nvCxnSpPr>
              <p:cNvPr id="122" name="Straight Connector 121"/>
              <p:cNvCxnSpPr/>
              <p:nvPr/>
            </p:nvCxnSpPr>
            <p:spPr>
              <a:xfrm>
                <a:off x="7785350" y="2773501"/>
                <a:ext cx="0" cy="67693"/>
              </a:xfrm>
              <a:prstGeom prst="line">
                <a:avLst/>
              </a:prstGeom>
              <a:noFill/>
              <a:ln w="6350" cap="flat" cmpd="sng" algn="ctr">
                <a:solidFill>
                  <a:sysClr val="windowText" lastClr="000000"/>
                </a:solidFill>
                <a:prstDash val="solid"/>
                <a:miter lim="800000"/>
              </a:ln>
              <a:effectLst/>
            </p:spPr>
          </p:cxnSp>
          <p:sp>
            <p:nvSpPr>
              <p:cNvPr id="123" name="Cube 122"/>
              <p:cNvSpPr/>
              <p:nvPr/>
            </p:nvSpPr>
            <p:spPr>
              <a:xfrm>
                <a:off x="6644730" y="1682868"/>
                <a:ext cx="1562665" cy="710227"/>
              </a:xfrm>
              <a:prstGeom prst="cube">
                <a:avLst>
                  <a:gd name="adj" fmla="val 85440"/>
                </a:avLst>
              </a:prstGeom>
              <a:solidFill>
                <a:schemeClr val="tx2"/>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a:ln>
                    <a:noFill/>
                  </a:ln>
                  <a:solidFill>
                    <a:sysClr val="window" lastClr="FFFFFF"/>
                  </a:solidFill>
                  <a:effectLst/>
                  <a:uLnTx/>
                  <a:uFillTx/>
                  <a:latin typeface="Times New Roman"/>
                  <a:ea typeface="+mn-ea"/>
                  <a:cs typeface="Times New Roman"/>
                </a:endParaRPr>
              </a:p>
            </p:txBody>
          </p:sp>
          <p:sp>
            <p:nvSpPr>
              <p:cNvPr id="124" name="Cube 123"/>
              <p:cNvSpPr/>
              <p:nvPr/>
            </p:nvSpPr>
            <p:spPr>
              <a:xfrm>
                <a:off x="6745867" y="1587814"/>
                <a:ext cx="1391953" cy="651123"/>
              </a:xfrm>
              <a:prstGeom prst="cube">
                <a:avLst>
                  <a:gd name="adj" fmla="val 85440"/>
                </a:avLst>
              </a:prstGeom>
              <a:solidFill>
                <a:schemeClr val="bg1">
                  <a:lumMod val="50000"/>
                </a:schemeClr>
              </a:solidFill>
              <a:ln w="6350" cap="flat" cmpd="sng" algn="ctr">
                <a:solidFill>
                  <a:srgbClr val="000000"/>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a:ln>
                    <a:noFill/>
                  </a:ln>
                  <a:solidFill>
                    <a:sysClr val="window" lastClr="FFFFFF"/>
                  </a:solidFill>
                  <a:effectLst/>
                  <a:uLnTx/>
                  <a:uFillTx/>
                  <a:latin typeface="Times New Roman"/>
                  <a:ea typeface="+mn-ea"/>
                  <a:cs typeface="Times New Roman"/>
                </a:endParaRPr>
              </a:p>
            </p:txBody>
          </p:sp>
          <p:sp>
            <p:nvSpPr>
              <p:cNvPr id="125" name="Cube 124"/>
              <p:cNvSpPr/>
              <p:nvPr/>
            </p:nvSpPr>
            <p:spPr>
              <a:xfrm>
                <a:off x="6745867" y="1406221"/>
                <a:ext cx="1391953" cy="651123"/>
              </a:xfrm>
              <a:prstGeom prst="cube">
                <a:avLst>
                  <a:gd name="adj" fmla="val 85440"/>
                </a:avLst>
              </a:prstGeom>
              <a:solidFill>
                <a:schemeClr val="bg1">
                  <a:lumMod val="50000"/>
                </a:schemeClr>
              </a:solidFill>
              <a:ln w="6350" cap="flat" cmpd="sng" algn="ctr">
                <a:solidFill>
                  <a:srgbClr val="000000"/>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a:ln>
                    <a:noFill/>
                  </a:ln>
                  <a:solidFill>
                    <a:sysClr val="window" lastClr="FFFFFF"/>
                  </a:solidFill>
                  <a:effectLst/>
                  <a:uLnTx/>
                  <a:uFillTx/>
                  <a:latin typeface="Times New Roman"/>
                  <a:ea typeface="+mn-ea"/>
                  <a:cs typeface="Times New Roman"/>
                </a:endParaRPr>
              </a:p>
            </p:txBody>
          </p:sp>
          <p:sp>
            <p:nvSpPr>
              <p:cNvPr id="128" name="Cube 127"/>
              <p:cNvSpPr/>
              <p:nvPr/>
            </p:nvSpPr>
            <p:spPr>
              <a:xfrm>
                <a:off x="4080528" y="1612872"/>
                <a:ext cx="1505044" cy="820099"/>
              </a:xfrm>
              <a:prstGeom prst="cube">
                <a:avLst>
                  <a:gd name="adj" fmla="val 82478"/>
                </a:avLst>
              </a:prstGeom>
              <a:solidFill>
                <a:schemeClr val="bg2">
                  <a:lumMod val="50000"/>
                </a:schemeClr>
              </a:solidFill>
              <a:ln w="12700" cap="flat" cmpd="sng" algn="ctr">
                <a:solidFill>
                  <a:srgbClr val="000000"/>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dirty="0">
                  <a:ln>
                    <a:noFill/>
                  </a:ln>
                  <a:solidFill>
                    <a:sysClr val="window" lastClr="FFFFFF"/>
                  </a:solidFill>
                  <a:effectLst/>
                  <a:uLnTx/>
                  <a:uFillTx/>
                  <a:latin typeface="Times New Roman"/>
                  <a:ea typeface="+mn-ea"/>
                  <a:cs typeface="Times New Roman"/>
                </a:endParaRPr>
              </a:p>
            </p:txBody>
          </p:sp>
          <p:cxnSp>
            <p:nvCxnSpPr>
              <p:cNvPr id="129" name="Straight Arrow Connector 128"/>
              <p:cNvCxnSpPr/>
              <p:nvPr/>
            </p:nvCxnSpPr>
            <p:spPr>
              <a:xfrm flipH="1">
                <a:off x="5592804" y="2057346"/>
                <a:ext cx="872449" cy="7211"/>
              </a:xfrm>
              <a:prstGeom prst="straightConnector1">
                <a:avLst/>
              </a:prstGeom>
              <a:noFill/>
              <a:ln w="57150" cap="flat" cmpd="sng" algn="ctr">
                <a:solidFill>
                  <a:sysClr val="windowText" lastClr="000000"/>
                </a:solidFill>
                <a:prstDash val="solid"/>
                <a:miter lim="800000"/>
                <a:headEnd type="arrow"/>
                <a:tailEnd type="arrow"/>
              </a:ln>
              <a:effectLst/>
            </p:spPr>
          </p:cxnSp>
          <p:sp>
            <p:nvSpPr>
              <p:cNvPr id="130" name="TextBox 129"/>
              <p:cNvSpPr txBox="1"/>
              <p:nvPr/>
            </p:nvSpPr>
            <p:spPr>
              <a:xfrm>
                <a:off x="4456557" y="1663818"/>
                <a:ext cx="875531" cy="52610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1" u="none" strike="noStrike" kern="0" cap="none" spc="0" normalizeH="0" baseline="0" noProof="0" dirty="0" err="1">
                    <a:ln>
                      <a:noFill/>
                    </a:ln>
                    <a:solidFill>
                      <a:sysClr val="windowText" lastClr="000000"/>
                    </a:solidFill>
                    <a:effectLst/>
                    <a:uLnTx/>
                    <a:uFillTx/>
                    <a:latin typeface="Gill Sans MT"/>
                    <a:ea typeface="+mn-ea"/>
                    <a:cs typeface="Gill Sans MT"/>
                  </a:rPr>
                  <a:t>SoC</a:t>
                </a:r>
                <a:endParaRPr kumimoji="0" lang="en-US" sz="2600" b="1" i="1" u="none" strike="noStrike" kern="0" cap="none" spc="0" normalizeH="0" baseline="0" noProof="0" dirty="0">
                  <a:ln>
                    <a:noFill/>
                  </a:ln>
                  <a:solidFill>
                    <a:sysClr val="windowText" lastClr="000000"/>
                  </a:solidFill>
                  <a:effectLst/>
                  <a:uLnTx/>
                  <a:uFillTx/>
                  <a:latin typeface="Gill Sans MT"/>
                  <a:ea typeface="+mn-ea"/>
                  <a:cs typeface="Gill Sans MT"/>
                </a:endParaRPr>
              </a:p>
            </p:txBody>
          </p:sp>
          <p:sp>
            <p:nvSpPr>
              <p:cNvPr id="126" name="Cube 125"/>
              <p:cNvSpPr/>
              <p:nvPr/>
            </p:nvSpPr>
            <p:spPr>
              <a:xfrm>
                <a:off x="6745865" y="1218410"/>
                <a:ext cx="1391953" cy="651122"/>
              </a:xfrm>
              <a:prstGeom prst="cube">
                <a:avLst>
                  <a:gd name="adj" fmla="val 85440"/>
                </a:avLst>
              </a:prstGeom>
              <a:solidFill>
                <a:schemeClr val="bg1">
                  <a:lumMod val="50000"/>
                </a:schemeClr>
              </a:solidFill>
              <a:ln w="6350" cap="flat" cmpd="sng" algn="ctr">
                <a:solidFill>
                  <a:srgbClr val="000000"/>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a:ln>
                    <a:noFill/>
                  </a:ln>
                  <a:solidFill>
                    <a:sysClr val="window" lastClr="FFFFFF"/>
                  </a:solidFill>
                  <a:effectLst/>
                  <a:uLnTx/>
                  <a:uFillTx/>
                  <a:latin typeface="Times New Roman"/>
                  <a:ea typeface="+mn-ea"/>
                  <a:cs typeface="Times New Roman"/>
                </a:endParaRPr>
              </a:p>
            </p:txBody>
          </p:sp>
        </p:grpSp>
        <p:sp>
          <p:nvSpPr>
            <p:cNvPr id="120" name="TextBox 119"/>
            <p:cNvSpPr txBox="1"/>
            <p:nvPr/>
          </p:nvSpPr>
          <p:spPr>
            <a:xfrm>
              <a:off x="10540131" y="1743569"/>
              <a:ext cx="1224402" cy="6432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0" cap="none" spc="0" normalizeH="0" baseline="0" noProof="0" dirty="0">
                  <a:ln>
                    <a:noFill/>
                  </a:ln>
                  <a:solidFill>
                    <a:sysClr val="windowText" lastClr="000000"/>
                  </a:solidFill>
                  <a:effectLst/>
                  <a:uLnTx/>
                  <a:uFillTx/>
                  <a:latin typeface="Gill Sans MT"/>
                  <a:ea typeface="+mn-ea"/>
                  <a:cs typeface="Gill Sans MT"/>
                </a:rPr>
                <a:t>DRAM</a:t>
              </a:r>
              <a:endParaRPr kumimoji="0" lang="en-US" sz="1600" b="1" i="1" u="none" strike="noStrike" kern="0" cap="none" spc="0" normalizeH="0" baseline="0" noProof="0" dirty="0">
                <a:ln>
                  <a:noFill/>
                </a:ln>
                <a:solidFill>
                  <a:sysClr val="windowText" lastClr="000000"/>
                </a:solidFill>
                <a:effectLst/>
                <a:uLnTx/>
                <a:uFillTx/>
                <a:latin typeface="Gill Sans MT"/>
                <a:ea typeface="+mn-ea"/>
                <a:cs typeface="Gill Sans MT"/>
              </a:endParaRPr>
            </a:p>
          </p:txBody>
        </p:sp>
      </p:grpSp>
      <p:cxnSp>
        <p:nvCxnSpPr>
          <p:cNvPr id="116" name="Straight Arrow Connector 115"/>
          <p:cNvCxnSpPr/>
          <p:nvPr/>
        </p:nvCxnSpPr>
        <p:spPr>
          <a:xfrm flipV="1">
            <a:off x="6248400" y="1752600"/>
            <a:ext cx="685800" cy="228601"/>
          </a:xfrm>
          <a:prstGeom prst="straightConnector1">
            <a:avLst/>
          </a:prstGeom>
          <a:ln w="25400">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117" name="TextBox 116"/>
          <p:cNvSpPr txBox="1"/>
          <p:nvPr/>
        </p:nvSpPr>
        <p:spPr>
          <a:xfrm>
            <a:off x="6973531" y="1447800"/>
            <a:ext cx="1560869"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Logic Layer</a:t>
            </a:r>
          </a:p>
        </p:txBody>
      </p:sp>
      <p:sp>
        <p:nvSpPr>
          <p:cNvPr id="95" name="Rounded Rectangle 94"/>
          <p:cNvSpPr/>
          <p:nvPr/>
        </p:nvSpPr>
        <p:spPr>
          <a:xfrm>
            <a:off x="1638300" y="3595333"/>
            <a:ext cx="2209800" cy="824267"/>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grpSp>
        <p:nvGrpSpPr>
          <p:cNvPr id="21" name="Group 20"/>
          <p:cNvGrpSpPr/>
          <p:nvPr/>
        </p:nvGrpSpPr>
        <p:grpSpPr>
          <a:xfrm>
            <a:off x="5562600" y="3505200"/>
            <a:ext cx="2438400" cy="990600"/>
            <a:chOff x="5562600" y="3276600"/>
            <a:chExt cx="2438400" cy="990600"/>
          </a:xfrm>
        </p:grpSpPr>
        <p:sp>
          <p:nvSpPr>
            <p:cNvPr id="76" name="Rounded Rectangle 75"/>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80" name="Rounded Rectangle 79"/>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81" name="Rounded Rectangle 80"/>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 N</a:t>
              </a:r>
            </a:p>
          </p:txBody>
        </p:sp>
      </p:grpSp>
      <p:cxnSp>
        <p:nvCxnSpPr>
          <p:cNvPr id="131" name="Straight Arrow Connector 130"/>
          <p:cNvCxnSpPr/>
          <p:nvPr/>
        </p:nvCxnSpPr>
        <p:spPr>
          <a:xfrm flipH="1">
            <a:off x="3429000" y="2438400"/>
            <a:ext cx="1421522" cy="838200"/>
          </a:xfrm>
          <a:prstGeom prst="straightConnector1">
            <a:avLst/>
          </a:prstGeom>
          <a:ln w="38100" cmpd="sng">
            <a:solidFill>
              <a:schemeClr val="tx1"/>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135" name="Straight Arrow Connector 134"/>
          <p:cNvCxnSpPr/>
          <p:nvPr/>
        </p:nvCxnSpPr>
        <p:spPr>
          <a:xfrm>
            <a:off x="5257800" y="2438400"/>
            <a:ext cx="1219200" cy="914400"/>
          </a:xfrm>
          <a:prstGeom prst="straightConnector1">
            <a:avLst/>
          </a:prstGeom>
          <a:ln w="38100" cmpd="sng">
            <a:solidFill>
              <a:schemeClr val="tx1"/>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51" name="Rectangle 50"/>
          <p:cNvSpPr/>
          <p:nvPr/>
        </p:nvSpPr>
        <p:spPr>
          <a:xfrm>
            <a:off x="914400" y="4475083"/>
            <a:ext cx="3657600" cy="892552"/>
          </a:xfrm>
          <a:prstGeom prst="rect">
            <a:avLst/>
          </a:prstGeom>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006600"/>
                </a:solidFill>
                <a:effectLst/>
                <a:uLnTx/>
                <a:uFillTx/>
                <a:latin typeface="Gill Sans MT"/>
                <a:ea typeface="+mn-ea"/>
                <a:cs typeface="Adobe Garamond Pro"/>
              </a:rPr>
              <a:t>Customized embedded </a:t>
            </a:r>
            <a:r>
              <a:rPr kumimoji="0" lang="en-US" sz="2500" b="1" i="0" u="none" strike="noStrike" kern="1200" cap="none" spc="0" normalizeH="0" baseline="0" noProof="0" dirty="0">
                <a:ln>
                  <a:noFill/>
                </a:ln>
                <a:solidFill>
                  <a:srgbClr val="000000"/>
                </a:solidFill>
                <a:effectLst/>
                <a:uLnTx/>
                <a:uFillTx/>
                <a:latin typeface="Gill Sans MT"/>
                <a:ea typeface="+mn-ea"/>
                <a:cs typeface="Adobe Garamond Pro"/>
              </a:rPr>
              <a:t>general-purpose core</a:t>
            </a:r>
          </a:p>
        </p:txBody>
      </p:sp>
      <p:sp>
        <p:nvSpPr>
          <p:cNvPr id="8" name="Rectangle 7"/>
          <p:cNvSpPr/>
          <p:nvPr/>
        </p:nvSpPr>
        <p:spPr>
          <a:xfrm>
            <a:off x="762000" y="5828412"/>
            <a:ext cx="3962400" cy="461665"/>
          </a:xfrm>
          <a:prstGeom prst="rect">
            <a:avLst/>
          </a:prstGeom>
        </p:spPr>
        <p:txBody>
          <a:bodyPr wrap="square">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FF"/>
                </a:solidFill>
                <a:effectLst/>
                <a:uLnTx/>
                <a:uFillTx/>
                <a:latin typeface="Gill Sans MT"/>
                <a:ea typeface="+mn-ea"/>
                <a:cs typeface="Adobe Garamond Pro"/>
              </a:rPr>
              <a:t>256-bit SIMD </a:t>
            </a:r>
            <a:r>
              <a:rPr kumimoji="0" lang="en-US" sz="2400" b="0" i="0" u="none" strike="noStrike" kern="1200" cap="none" spc="0" normalizeH="0" baseline="0" noProof="0" dirty="0">
                <a:ln>
                  <a:noFill/>
                </a:ln>
                <a:solidFill>
                  <a:prstClr val="black"/>
                </a:solidFill>
                <a:effectLst/>
                <a:uLnTx/>
                <a:uFillTx/>
                <a:latin typeface="Gill Sans MT"/>
                <a:ea typeface="+mn-ea"/>
                <a:cs typeface="Adobe Garamond Pro"/>
              </a:rPr>
              <a:t>unit </a:t>
            </a:r>
          </a:p>
        </p:txBody>
      </p:sp>
      <p:sp>
        <p:nvSpPr>
          <p:cNvPr id="53" name="Rectangle 52"/>
          <p:cNvSpPr/>
          <p:nvPr/>
        </p:nvSpPr>
        <p:spPr>
          <a:xfrm>
            <a:off x="762000" y="5431720"/>
            <a:ext cx="3962400" cy="461665"/>
          </a:xfrm>
          <a:prstGeom prst="rect">
            <a:avLst/>
          </a:prstGeom>
        </p:spPr>
        <p:txBody>
          <a:bodyPr wrap="square">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Adobe Garamond Pro"/>
              </a:rPr>
              <a:t>No aggressive ILP techniques</a:t>
            </a:r>
          </a:p>
        </p:txBody>
      </p:sp>
      <p:sp>
        <p:nvSpPr>
          <p:cNvPr id="55" name="Rectangle 54"/>
          <p:cNvSpPr/>
          <p:nvPr/>
        </p:nvSpPr>
        <p:spPr>
          <a:xfrm>
            <a:off x="5181599" y="4495800"/>
            <a:ext cx="3505200" cy="892552"/>
          </a:xfrm>
          <a:prstGeom prst="rect">
            <a:avLst/>
          </a:prstGeom>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006600"/>
                </a:solidFill>
                <a:effectLst/>
                <a:uLnTx/>
                <a:uFillTx/>
                <a:latin typeface="Gill Sans MT"/>
                <a:ea typeface="+mn-ea"/>
                <a:cs typeface="Adobe Garamond Pro"/>
              </a:rPr>
              <a:t>Small fixed-function </a:t>
            </a:r>
            <a:r>
              <a:rPr kumimoji="0" lang="en-US" sz="2500" b="1" i="0" u="none" strike="noStrike" kern="1200" cap="none" spc="0" normalizeH="0" baseline="0" noProof="0" dirty="0">
                <a:ln>
                  <a:noFill/>
                </a:ln>
                <a:solidFill>
                  <a:srgbClr val="000000"/>
                </a:solidFill>
                <a:effectLst/>
                <a:uLnTx/>
                <a:uFillTx/>
                <a:latin typeface="Gill Sans MT"/>
                <a:ea typeface="+mn-ea"/>
                <a:cs typeface="Adobe Garamond Pro"/>
              </a:rPr>
              <a:t>accelerators</a:t>
            </a:r>
          </a:p>
        </p:txBody>
      </p:sp>
      <p:sp>
        <p:nvSpPr>
          <p:cNvPr id="56" name="Rectangle 55"/>
          <p:cNvSpPr/>
          <p:nvPr/>
        </p:nvSpPr>
        <p:spPr>
          <a:xfrm>
            <a:off x="4953000" y="5429310"/>
            <a:ext cx="3962399" cy="830997"/>
          </a:xfrm>
          <a:prstGeom prst="rect">
            <a:avLst/>
          </a:prstGeom>
        </p:spPr>
        <p:txBody>
          <a:bodyPr wrap="square">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Adobe Garamond Pro"/>
              </a:rPr>
              <a:t>Multiple copies of customized </a:t>
            </a:r>
            <a:br>
              <a:rPr kumimoji="0" lang="en-US" sz="2400" b="0" i="0" u="none" strike="noStrike" kern="1200" cap="none" spc="0" normalizeH="0" baseline="0" noProof="0" dirty="0">
                <a:ln>
                  <a:noFill/>
                </a:ln>
                <a:solidFill>
                  <a:prstClr val="black"/>
                </a:solidFill>
                <a:effectLst/>
                <a:uLnTx/>
                <a:uFillTx/>
                <a:latin typeface="Gill Sans MT"/>
                <a:ea typeface="+mn-ea"/>
                <a:cs typeface="Adobe Garamond Pro"/>
              </a:rPr>
            </a:br>
            <a:r>
              <a:rPr kumimoji="0" lang="en-US" sz="2400" b="0" i="0" u="none" strike="noStrike" kern="1200" cap="none" spc="0" normalizeH="0" baseline="0" noProof="0" dirty="0">
                <a:ln>
                  <a:noFill/>
                </a:ln>
                <a:solidFill>
                  <a:srgbClr val="0000FF"/>
                </a:solidFill>
                <a:effectLst/>
                <a:uLnTx/>
                <a:uFillTx/>
                <a:latin typeface="Gill Sans MT"/>
                <a:ea typeface="+mn-ea"/>
                <a:cs typeface="Adobe Garamond Pro"/>
              </a:rPr>
              <a:t>in-memory logic unit</a:t>
            </a:r>
          </a:p>
        </p:txBody>
      </p:sp>
    </p:spTree>
    <p:extLst>
      <p:ext uri="{BB962C8B-B14F-4D97-AF65-F5344CB8AC3E}">
        <p14:creationId xmlns:p14="http://schemas.microsoft.com/office/powerpoint/2010/main" val="3566306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8"/>
                                        </p:tgtEl>
                                        <p:attrNameLst>
                                          <p:attrName>style.visibility</p:attrName>
                                        </p:attrNameLst>
                                      </p:cBhvr>
                                      <p:to>
                                        <p:strVal val="visible"/>
                                      </p:to>
                                    </p:set>
                                    <p:animEffect transition="in" filter="fade">
                                      <p:cBhvr>
                                        <p:cTn id="7" dur="500"/>
                                        <p:tgtEl>
                                          <p:spTgt spid="118"/>
                                        </p:tgtEl>
                                      </p:cBhvr>
                                    </p:animEffect>
                                  </p:childTnLst>
                                </p:cTn>
                              </p:par>
                              <p:par>
                                <p:cTn id="8" presetID="10" presetClass="entr" presetSubtype="0" fill="hold" nodeType="withEffect">
                                  <p:stCondLst>
                                    <p:cond delay="0"/>
                                  </p:stCondLst>
                                  <p:childTnLst>
                                    <p:set>
                                      <p:cBhvr>
                                        <p:cTn id="9" dur="1" fill="hold">
                                          <p:stCondLst>
                                            <p:cond delay="0"/>
                                          </p:stCondLst>
                                        </p:cTn>
                                        <p:tgtEl>
                                          <p:spTgt spid="116"/>
                                        </p:tgtEl>
                                        <p:attrNameLst>
                                          <p:attrName>style.visibility</p:attrName>
                                        </p:attrNameLst>
                                      </p:cBhvr>
                                      <p:to>
                                        <p:strVal val="visible"/>
                                      </p:to>
                                    </p:set>
                                    <p:animEffect transition="in" filter="fade">
                                      <p:cBhvr>
                                        <p:cTn id="10" dur="500"/>
                                        <p:tgtEl>
                                          <p:spTgt spid="11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7"/>
                                        </p:tgtEl>
                                        <p:attrNameLst>
                                          <p:attrName>style.visibility</p:attrName>
                                        </p:attrNameLst>
                                      </p:cBhvr>
                                      <p:to>
                                        <p:strVal val="visible"/>
                                      </p:to>
                                    </p:set>
                                    <p:animEffect transition="in" filter="fade">
                                      <p:cBhvr>
                                        <p:cTn id="13" dur="500"/>
                                        <p:tgtEl>
                                          <p:spTgt spid="11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31"/>
                                        </p:tgtEl>
                                        <p:attrNameLst>
                                          <p:attrName>style.visibility</p:attrName>
                                        </p:attrNameLst>
                                      </p:cBhvr>
                                      <p:to>
                                        <p:strVal val="visible"/>
                                      </p:to>
                                    </p:set>
                                    <p:animEffect transition="in" filter="fade">
                                      <p:cBhvr>
                                        <p:cTn id="18" dur="500"/>
                                        <p:tgtEl>
                                          <p:spTgt spid="131"/>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95"/>
                                        </p:tgtEl>
                                        <p:attrNameLst>
                                          <p:attrName>style.visibility</p:attrName>
                                        </p:attrNameLst>
                                      </p:cBhvr>
                                      <p:to>
                                        <p:strVal val="visible"/>
                                      </p:to>
                                    </p:set>
                                    <p:animEffect transition="in" filter="fade">
                                      <p:cBhvr>
                                        <p:cTn id="21" dur="500"/>
                                        <p:tgtEl>
                                          <p:spTgt spid="95"/>
                                        </p:tgtEl>
                                      </p:cBhvr>
                                    </p:animEffect>
                                  </p:childTnLst>
                                </p:cTn>
                              </p:par>
                              <p:par>
                                <p:cTn id="22" presetID="10" presetClass="entr" presetSubtype="0" fill="hold" nodeType="withEffect">
                                  <p:stCondLst>
                                    <p:cond delay="0"/>
                                  </p:stCondLst>
                                  <p:childTnLst>
                                    <p:set>
                                      <p:cBhvr>
                                        <p:cTn id="23" dur="1" fill="hold">
                                          <p:stCondLst>
                                            <p:cond delay="0"/>
                                          </p:stCondLst>
                                        </p:cTn>
                                        <p:tgtEl>
                                          <p:spTgt spid="135"/>
                                        </p:tgtEl>
                                        <p:attrNameLst>
                                          <p:attrName>style.visibility</p:attrName>
                                        </p:attrNameLst>
                                      </p:cBhvr>
                                      <p:to>
                                        <p:strVal val="visible"/>
                                      </p:to>
                                    </p:set>
                                    <p:animEffect transition="in" filter="fade">
                                      <p:cBhvr>
                                        <p:cTn id="24" dur="500"/>
                                        <p:tgtEl>
                                          <p:spTgt spid="135"/>
                                        </p:tgtEl>
                                      </p:cBhvr>
                                    </p:animEffect>
                                  </p:childTnLst>
                                </p:cTn>
                              </p:par>
                              <p:par>
                                <p:cTn id="25" presetID="10" presetClass="entr" presetSubtype="0"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1"/>
                                        </p:tgtEl>
                                        <p:attrNameLst>
                                          <p:attrName>style.visibility</p:attrName>
                                        </p:attrNameLst>
                                      </p:cBhvr>
                                      <p:to>
                                        <p:strVal val="visible"/>
                                      </p:to>
                                    </p:set>
                                    <p:animEffect transition="in" filter="fade">
                                      <p:cBhvr>
                                        <p:cTn id="32" dur="500"/>
                                        <p:tgtEl>
                                          <p:spTgt spid="51"/>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53"/>
                                        </p:tgtEl>
                                        <p:attrNameLst>
                                          <p:attrName>style.visibility</p:attrName>
                                        </p:attrNameLst>
                                      </p:cBhvr>
                                      <p:to>
                                        <p:strVal val="visible"/>
                                      </p:to>
                                    </p:set>
                                    <p:animEffect transition="in" filter="fade">
                                      <p:cBhvr>
                                        <p:cTn id="35" dur="500"/>
                                        <p:tgtEl>
                                          <p:spTgt spid="53"/>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500"/>
                                        <p:tgtEl>
                                          <p:spTgt spid="8"/>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55"/>
                                        </p:tgtEl>
                                        <p:attrNameLst>
                                          <p:attrName>style.visibility</p:attrName>
                                        </p:attrNameLst>
                                      </p:cBhvr>
                                      <p:to>
                                        <p:strVal val="visible"/>
                                      </p:to>
                                    </p:set>
                                    <p:animEffect transition="in" filter="fade">
                                      <p:cBhvr>
                                        <p:cTn id="43" dur="500"/>
                                        <p:tgtEl>
                                          <p:spTgt spid="55"/>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56"/>
                                        </p:tgtEl>
                                        <p:attrNameLst>
                                          <p:attrName>style.visibility</p:attrName>
                                        </p:attrNameLst>
                                      </p:cBhvr>
                                      <p:to>
                                        <p:strVal val="visible"/>
                                      </p:to>
                                    </p:set>
                                    <p:animEffect transition="in" filter="fade">
                                      <p:cBhvr>
                                        <p:cTn id="46"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 grpId="0"/>
      <p:bldP spid="95" grpId="0" animBg="1"/>
      <p:bldP spid="51" grpId="0"/>
      <p:bldP spid="8" grpId="0"/>
      <p:bldP spid="53" grpId="0"/>
      <p:bldP spid="55" grpId="0"/>
      <p:bldP spid="56" grpId="0"/>
    </p:bldLst>
  </p:timing>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210800" cy="914400"/>
          </a:xfrm>
        </p:spPr>
        <p:txBody>
          <a:bodyPr/>
          <a:lstStyle/>
          <a:p>
            <a:r>
              <a:rPr lang="en-US" dirty="0"/>
              <a:t>Workload Analysis</a:t>
            </a:r>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260</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609600" y="2438400"/>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457200" y="2971800"/>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7244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4191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2286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431800" y="5943600"/>
            <a:ext cx="42926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p>
        </p:txBody>
      </p:sp>
      <p:pic>
        <p:nvPicPr>
          <p:cNvPr id="13" name="Picture 12"/>
          <p:cNvPicPr>
            <a:picLocks noChangeAspect="1"/>
          </p:cNvPicPr>
          <p:nvPr/>
        </p:nvPicPr>
        <p:blipFill>
          <a:blip r:embed="rId4"/>
          <a:stretch>
            <a:fillRect/>
          </a:stretch>
        </p:blipFill>
        <p:spPr>
          <a:xfrm>
            <a:off x="1828800" y="1295400"/>
            <a:ext cx="1066800" cy="1066800"/>
          </a:xfrm>
          <a:prstGeom prst="rect">
            <a:avLst/>
          </a:prstGeom>
        </p:spPr>
      </p:pic>
      <p:pic>
        <p:nvPicPr>
          <p:cNvPr id="14" name="Picture 13"/>
          <p:cNvPicPr>
            <a:picLocks noChangeAspect="1"/>
          </p:cNvPicPr>
          <p:nvPr/>
        </p:nvPicPr>
        <p:blipFill>
          <a:blip r:embed="rId5"/>
          <a:stretch>
            <a:fillRect/>
          </a:stretch>
        </p:blipFill>
        <p:spPr>
          <a:xfrm>
            <a:off x="6390896" y="129540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6764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6019800" y="4267200"/>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572000" y="5385376"/>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699000" y="5994976"/>
            <a:ext cx="42926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p>
        </p:txBody>
      </p:sp>
    </p:spTree>
    <p:extLst>
      <p:ext uri="{BB962C8B-B14F-4D97-AF65-F5344CB8AC3E}">
        <p14:creationId xmlns:p14="http://schemas.microsoft.com/office/powerpoint/2010/main" val="1028225947"/>
      </p:ext>
    </p:extLst>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261</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1" name="TextBox 10"/>
          <p:cNvSpPr txBox="1"/>
          <p:nvPr/>
        </p:nvSpPr>
        <p:spPr>
          <a:xfrm>
            <a:off x="47244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prstClr val="white">
                    <a:lumMod val="75000"/>
                  </a:prstClr>
                </a:solidFill>
                <a:effectLst/>
                <a:uLnTx/>
                <a:uFillTx/>
                <a:latin typeface="Gill Sans MT"/>
                <a:ea typeface="+mn-ea"/>
                <a:cs typeface="+mn-cs"/>
              </a:rPr>
              <a:t>TensorFlow</a:t>
            </a:r>
            <a:endParaRPr kumimoji="0" lang="en-US" sz="2600" b="1" i="0" u="none" strike="noStrike" kern="1200" cap="none" spc="0" normalizeH="0" baseline="0" noProof="0" dirty="0">
              <a:ln>
                <a:noFill/>
              </a:ln>
              <a:solidFill>
                <a:prstClr val="white">
                  <a:lumMod val="75000"/>
                </a:prstClr>
              </a:solidFill>
              <a:effectLst/>
              <a:uLnTx/>
              <a:uFillTx/>
              <a:latin typeface="Gill Sans MT"/>
              <a:ea typeface="+mn-ea"/>
              <a:cs typeface="+mn-cs"/>
            </a:endParaRPr>
          </a:p>
        </p:txBody>
      </p:sp>
      <p:sp>
        <p:nvSpPr>
          <p:cNvPr id="12" name="TextBox 11"/>
          <p:cNvSpPr txBox="1"/>
          <p:nvPr/>
        </p:nvSpPr>
        <p:spPr>
          <a:xfrm>
            <a:off x="4191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lumMod val="75000"/>
                  </a:prstClr>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prstClr val="white">
                  <a:lumMod val="75000"/>
                </a:prstClr>
              </a:solidFill>
              <a:effectLst/>
              <a:uLnTx/>
              <a:uFillTx/>
              <a:latin typeface="Gill Sans MT"/>
              <a:ea typeface="+mn-ea"/>
              <a:cs typeface="+mn-cs"/>
            </a:endParaRPr>
          </a:p>
        </p:txBody>
      </p:sp>
      <p:sp>
        <p:nvSpPr>
          <p:cNvPr id="16" name="Rectangle 15"/>
          <p:cNvSpPr/>
          <p:nvPr/>
        </p:nvSpPr>
        <p:spPr>
          <a:xfrm>
            <a:off x="2286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BFBFBF"/>
                </a:solidFill>
                <a:effectLst/>
                <a:uLnTx/>
                <a:uFillTx/>
                <a:latin typeface="Gill Sans MT"/>
                <a:ea typeface="+mn-ea"/>
                <a:cs typeface="+mn-cs"/>
              </a:rPr>
              <a:t>Video Playback</a:t>
            </a:r>
          </a:p>
        </p:txBody>
      </p:sp>
      <p:sp>
        <p:nvSpPr>
          <p:cNvPr id="17" name="TextBox 16"/>
          <p:cNvSpPr txBox="1"/>
          <p:nvPr/>
        </p:nvSpPr>
        <p:spPr>
          <a:xfrm>
            <a:off x="431800" y="5943600"/>
            <a:ext cx="42926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lumMod val="75000"/>
                  </a:prstClr>
                </a:solidFill>
                <a:effectLst/>
                <a:uLnTx/>
                <a:uFillTx/>
                <a:latin typeface="Gill Sans MT"/>
                <a:ea typeface="+mn-ea"/>
                <a:cs typeface="+mn-cs"/>
              </a:rPr>
              <a:t>Google’s video codec</a:t>
            </a:r>
          </a:p>
        </p:txBody>
      </p:sp>
      <p:pic>
        <p:nvPicPr>
          <p:cNvPr id="14" name="Picture 13"/>
          <p:cNvPicPr>
            <a:picLocks noChangeAspect="1"/>
          </p:cNvPicPr>
          <p:nvPr/>
        </p:nvPicPr>
        <p:blipFill>
          <a:blip r:embed="rId4">
            <a:alphaModFix amt="33000"/>
          </a:blip>
          <a:stretch>
            <a:fillRect/>
          </a:stretch>
        </p:blipFill>
        <p:spPr>
          <a:xfrm>
            <a:off x="6390896" y="129540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pic>
        <p:nvPicPr>
          <p:cNvPr id="31" name="Picture 30"/>
          <p:cNvPicPr>
            <a:picLocks noChangeAspect="1"/>
          </p:cNvPicPr>
          <p:nvPr/>
        </p:nvPicPr>
        <p:blipFill>
          <a:blip r:embed="rId5">
            <a:alphaModFix amt="35000"/>
          </a:blip>
          <a:stretch>
            <a:fillRect/>
          </a:stretch>
        </p:blipFill>
        <p:spPr>
          <a:xfrm>
            <a:off x="1854200" y="5025189"/>
            <a:ext cx="335588" cy="385011"/>
          </a:xfrm>
          <a:prstGeom prst="rect">
            <a:avLst/>
          </a:prstGeom>
        </p:spPr>
      </p:pic>
      <p:pic>
        <p:nvPicPr>
          <p:cNvPr id="24" name="Picture 23"/>
          <p:cNvPicPr>
            <a:picLocks noChangeAspect="1"/>
          </p:cNvPicPr>
          <p:nvPr/>
        </p:nvPicPr>
        <p:blipFill>
          <a:blip r:embed="rId6">
            <a:alphaModFix amt="37000"/>
          </a:blip>
          <a:stretch>
            <a:fillRect/>
          </a:stretch>
        </p:blipFill>
        <p:spPr>
          <a:xfrm>
            <a:off x="2209800" y="5073519"/>
            <a:ext cx="1007533" cy="273864"/>
          </a:xfrm>
          <a:prstGeom prst="rect">
            <a:avLst/>
          </a:prstGeom>
        </p:spPr>
      </p:pic>
      <p:pic>
        <p:nvPicPr>
          <p:cNvPr id="8" name="Picture 7"/>
          <p:cNvPicPr>
            <a:picLocks noChangeAspect="1"/>
          </p:cNvPicPr>
          <p:nvPr/>
        </p:nvPicPr>
        <p:blipFill>
          <a:blip r:embed="rId7">
            <a:alphaModFix amt="29000"/>
          </a:blip>
          <a:stretch>
            <a:fillRect/>
          </a:stretch>
        </p:blipFill>
        <p:spPr>
          <a:xfrm>
            <a:off x="1676400" y="4191000"/>
            <a:ext cx="1600200" cy="787443"/>
          </a:xfrm>
          <a:prstGeom prst="rect">
            <a:avLst/>
          </a:prstGeom>
        </p:spPr>
      </p:pic>
      <p:pic>
        <p:nvPicPr>
          <p:cNvPr id="26" name="Picture 25"/>
          <p:cNvPicPr>
            <a:picLocks noChangeAspect="1"/>
          </p:cNvPicPr>
          <p:nvPr/>
        </p:nvPicPr>
        <p:blipFill>
          <a:blip r:embed="rId5">
            <a:alphaModFix amt="49000"/>
          </a:blip>
          <a:stretch>
            <a:fillRect/>
          </a:stretch>
        </p:blipFill>
        <p:spPr>
          <a:xfrm>
            <a:off x="6206067" y="5101389"/>
            <a:ext cx="351568" cy="385011"/>
          </a:xfrm>
          <a:prstGeom prst="rect">
            <a:avLst/>
          </a:prstGeom>
        </p:spPr>
      </p:pic>
      <p:pic>
        <p:nvPicPr>
          <p:cNvPr id="27" name="Picture 26"/>
          <p:cNvPicPr>
            <a:picLocks noChangeAspect="1"/>
          </p:cNvPicPr>
          <p:nvPr/>
        </p:nvPicPr>
        <p:blipFill>
          <a:blip r:embed="rId6">
            <a:alphaModFix amt="35000"/>
          </a:blip>
          <a:stretch>
            <a:fillRect/>
          </a:stretch>
        </p:blipFill>
        <p:spPr>
          <a:xfrm>
            <a:off x="6578600" y="5149719"/>
            <a:ext cx="1055511" cy="273864"/>
          </a:xfrm>
          <a:prstGeom prst="rect">
            <a:avLst/>
          </a:prstGeom>
        </p:spPr>
      </p:pic>
      <p:pic>
        <p:nvPicPr>
          <p:cNvPr id="28" name="Picture 27"/>
          <p:cNvPicPr>
            <a:picLocks noChangeAspect="1"/>
          </p:cNvPicPr>
          <p:nvPr/>
        </p:nvPicPr>
        <p:blipFill>
          <a:blip r:embed="rId7">
            <a:alphaModFix amt="28000"/>
          </a:blip>
          <a:stretch>
            <a:fillRect/>
          </a:stretch>
        </p:blipFill>
        <p:spPr>
          <a:xfrm>
            <a:off x="6019800" y="4267200"/>
            <a:ext cx="1676400" cy="787443"/>
          </a:xfrm>
          <a:prstGeom prst="rect">
            <a:avLst/>
          </a:prstGeom>
        </p:spPr>
      </p:pic>
      <p:sp>
        <p:nvSpPr>
          <p:cNvPr id="30" name="Rectangle 29"/>
          <p:cNvSpPr/>
          <p:nvPr/>
        </p:nvSpPr>
        <p:spPr>
          <a:xfrm>
            <a:off x="4572000" y="5385376"/>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BFBFBF"/>
                </a:solidFill>
                <a:effectLst/>
                <a:uLnTx/>
                <a:uFillTx/>
                <a:latin typeface="Gill Sans MT"/>
                <a:ea typeface="+mn-ea"/>
                <a:cs typeface="+mn-cs"/>
              </a:rPr>
              <a:t>Video Capture</a:t>
            </a:r>
          </a:p>
        </p:txBody>
      </p:sp>
      <p:sp>
        <p:nvSpPr>
          <p:cNvPr id="32" name="TextBox 31"/>
          <p:cNvSpPr txBox="1"/>
          <p:nvPr/>
        </p:nvSpPr>
        <p:spPr>
          <a:xfrm>
            <a:off x="4699000" y="5994976"/>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lumMod val="75000"/>
                  </a:prstClr>
                </a:solidFill>
                <a:effectLst/>
                <a:uLnTx/>
                <a:uFillTx/>
                <a:latin typeface="Gill Sans MT"/>
                <a:ea typeface="+mn-ea"/>
                <a:cs typeface="+mn-cs"/>
              </a:rPr>
              <a:t>Google’s video codec</a:t>
            </a:r>
            <a:br>
              <a:rPr kumimoji="0" lang="en-US" sz="2400" b="1" i="0" u="none" strike="noStrike" kern="1200" cap="none" spc="0" normalizeH="0" baseline="0" noProof="0" dirty="0">
                <a:ln>
                  <a:noFill/>
                </a:ln>
                <a:solidFill>
                  <a:prstClr val="white">
                    <a:lumMod val="75000"/>
                  </a:prstClr>
                </a:solidFill>
                <a:effectLst/>
                <a:uLnTx/>
                <a:uFillTx/>
                <a:latin typeface="Gill Sans MT"/>
                <a:ea typeface="+mn-ea"/>
                <a:cs typeface="+mn-cs"/>
              </a:rPr>
            </a:br>
            <a:endParaRPr kumimoji="0" lang="en-US" sz="2400" b="1" i="0" u="none" strike="noStrike" kern="1200" cap="none" spc="0" normalizeH="0" baseline="0" noProof="0" dirty="0">
              <a:ln>
                <a:noFill/>
              </a:ln>
              <a:solidFill>
                <a:prstClr val="white">
                  <a:lumMod val="75000"/>
                </a:prstClr>
              </a:solidFill>
              <a:effectLst/>
              <a:uLnTx/>
              <a:uFillTx/>
              <a:latin typeface="Gill Sans MT"/>
              <a:ea typeface="+mn-ea"/>
              <a:cs typeface="+mn-cs"/>
            </a:endParaRPr>
          </a:p>
        </p:txBody>
      </p:sp>
      <p:sp>
        <p:nvSpPr>
          <p:cNvPr id="25" name="Title 1"/>
          <p:cNvSpPr>
            <a:spLocks noGrp="1"/>
          </p:cNvSpPr>
          <p:nvPr>
            <p:ph type="title"/>
          </p:nvPr>
        </p:nvSpPr>
        <p:spPr>
          <a:xfrm>
            <a:off x="0" y="0"/>
            <a:ext cx="10210800" cy="914400"/>
          </a:xfrm>
        </p:spPr>
        <p:txBody>
          <a:bodyPr/>
          <a:lstStyle/>
          <a:p>
            <a:r>
              <a:rPr lang="en-US" dirty="0"/>
              <a:t>Workload Analysis</a:t>
            </a:r>
          </a:p>
        </p:txBody>
      </p:sp>
      <p:sp>
        <p:nvSpPr>
          <p:cNvPr id="23" name="Rectangle 22"/>
          <p:cNvSpPr/>
          <p:nvPr/>
        </p:nvSpPr>
        <p:spPr>
          <a:xfrm>
            <a:off x="609600" y="2438400"/>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29" name="TextBox 28"/>
          <p:cNvSpPr txBox="1"/>
          <p:nvPr/>
        </p:nvSpPr>
        <p:spPr>
          <a:xfrm>
            <a:off x="457200" y="2971800"/>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33" name="Picture 32"/>
          <p:cNvPicPr>
            <a:picLocks noChangeAspect="1"/>
          </p:cNvPicPr>
          <p:nvPr/>
        </p:nvPicPr>
        <p:blipFill>
          <a:blip r:embed="rId8"/>
          <a:stretch>
            <a:fillRect/>
          </a:stretch>
        </p:blipFill>
        <p:spPr>
          <a:xfrm>
            <a:off x="1828800" y="1295400"/>
            <a:ext cx="1066800" cy="1066800"/>
          </a:xfrm>
          <a:prstGeom prst="rect">
            <a:avLst/>
          </a:prstGeom>
        </p:spPr>
      </p:pic>
    </p:spTree>
    <p:extLst>
      <p:ext uri="{BB962C8B-B14F-4D97-AF65-F5344CB8AC3E}">
        <p14:creationId xmlns:p14="http://schemas.microsoft.com/office/powerpoint/2010/main" val="886938637"/>
      </p:ext>
    </p:extLst>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906000" cy="914400"/>
          </a:xfrm>
        </p:spPr>
        <p:txBody>
          <a:bodyPr/>
          <a:lstStyle/>
          <a:p>
            <a:r>
              <a:rPr lang="en-US" sz="4000" dirty="0"/>
              <a:t>How Chrome Renders a Web Page</a:t>
            </a:r>
          </a:p>
        </p:txBody>
      </p:sp>
      <p:sp>
        <p:nvSpPr>
          <p:cNvPr id="3" name="Content Placeholder 2"/>
          <p:cNvSpPr>
            <a:spLocks noGrp="1"/>
          </p:cNvSpPr>
          <p:nvPr>
            <p:ph idx="1"/>
          </p:nvPr>
        </p:nvSpPr>
        <p:spPr>
          <a:xfrm>
            <a:off x="152400" y="1143000"/>
            <a:ext cx="8991600" cy="5257800"/>
          </a:xfrm>
        </p:spPr>
        <p:txBody>
          <a:bodyPr>
            <a:normAutofit/>
          </a:bodyPr>
          <a:lstStyle/>
          <a:p>
            <a:pPr lvl="1"/>
            <a:endParaRPr lang="en-US" sz="16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14</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pic>
        <p:nvPicPr>
          <p:cNvPr id="5" name="Picture 4"/>
          <p:cNvPicPr>
            <a:picLocks noChangeAspect="1"/>
          </p:cNvPicPr>
          <p:nvPr/>
        </p:nvPicPr>
        <p:blipFill>
          <a:blip r:embed="rId4"/>
          <a:stretch>
            <a:fillRect/>
          </a:stretch>
        </p:blipFill>
        <p:spPr>
          <a:xfrm>
            <a:off x="46977" y="1447800"/>
            <a:ext cx="867423" cy="806703"/>
          </a:xfrm>
          <a:prstGeom prst="rect">
            <a:avLst/>
          </a:prstGeom>
        </p:spPr>
      </p:pic>
      <p:sp>
        <p:nvSpPr>
          <p:cNvPr id="21" name="Rounded Rectangle 20"/>
          <p:cNvSpPr/>
          <p:nvPr/>
        </p:nvSpPr>
        <p:spPr>
          <a:xfrm>
            <a:off x="304800" y="26670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HTML</a:t>
            </a:r>
          </a:p>
        </p:txBody>
      </p:sp>
      <p:cxnSp>
        <p:nvCxnSpPr>
          <p:cNvPr id="23" name="Elbow Connector 22"/>
          <p:cNvCxnSpPr>
            <a:stCxn id="5" idx="2"/>
            <a:endCxn id="21" idx="1"/>
          </p:cNvCxnSpPr>
          <p:nvPr/>
        </p:nvCxnSpPr>
        <p:spPr>
          <a:xfrm rot="5400000">
            <a:off x="26844" y="2532460"/>
            <a:ext cx="731802" cy="175889"/>
          </a:xfrm>
          <a:prstGeom prst="bentConnector4">
            <a:avLst>
              <a:gd name="adj1" fmla="val 28184"/>
              <a:gd name="adj2" fmla="val 229968"/>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24" name="Rounded Rectangle 23"/>
          <p:cNvSpPr/>
          <p:nvPr/>
        </p:nvSpPr>
        <p:spPr>
          <a:xfrm>
            <a:off x="304800" y="38862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CSS</a:t>
            </a:r>
            <a:endParaRPr kumimoji="0" lang="en-US" sz="1700" b="1" i="0" u="none" strike="noStrike" kern="1200" cap="none" spc="0" normalizeH="0" baseline="0" noProof="0" dirty="0">
              <a:ln>
                <a:noFill/>
              </a:ln>
              <a:solidFill>
                <a:prstClr val="white"/>
              </a:solidFill>
              <a:effectLst/>
              <a:uLnTx/>
              <a:uFillTx/>
              <a:latin typeface="Gill Sans MT"/>
              <a:ea typeface="+mn-ea"/>
              <a:cs typeface="+mn-cs"/>
            </a:endParaRPr>
          </a:p>
        </p:txBody>
      </p:sp>
      <p:cxnSp>
        <p:nvCxnSpPr>
          <p:cNvPr id="25" name="Elbow Connector 24"/>
          <p:cNvCxnSpPr>
            <a:stCxn id="5" idx="2"/>
            <a:endCxn id="24" idx="1"/>
          </p:cNvCxnSpPr>
          <p:nvPr/>
        </p:nvCxnSpPr>
        <p:spPr>
          <a:xfrm rot="5400000">
            <a:off x="-582756" y="3142060"/>
            <a:ext cx="1951002" cy="175889"/>
          </a:xfrm>
          <a:prstGeom prst="bentConnector4">
            <a:avLst>
              <a:gd name="adj1" fmla="val 10418"/>
              <a:gd name="adj2" fmla="val 229968"/>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37" name="Rounded Rectangle 36"/>
          <p:cNvSpPr/>
          <p:nvPr/>
        </p:nvSpPr>
        <p:spPr>
          <a:xfrm>
            <a:off x="1600200" y="26670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HTML Parser</a:t>
            </a:r>
          </a:p>
        </p:txBody>
      </p:sp>
      <p:cxnSp>
        <p:nvCxnSpPr>
          <p:cNvPr id="39" name="Straight Arrow Connector 38"/>
          <p:cNvCxnSpPr>
            <a:stCxn id="21" idx="3"/>
            <a:endCxn id="37" idx="1"/>
          </p:cNvCxnSpPr>
          <p:nvPr/>
        </p:nvCxnSpPr>
        <p:spPr>
          <a:xfrm>
            <a:off x="1371600" y="2986305"/>
            <a:ext cx="2286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6" name="Rounded Rectangle 45"/>
          <p:cNvSpPr/>
          <p:nvPr/>
        </p:nvSpPr>
        <p:spPr>
          <a:xfrm>
            <a:off x="1600200" y="38862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CSS Parser</a:t>
            </a:r>
          </a:p>
        </p:txBody>
      </p:sp>
      <p:cxnSp>
        <p:nvCxnSpPr>
          <p:cNvPr id="47" name="Straight Arrow Connector 46"/>
          <p:cNvCxnSpPr>
            <a:stCxn id="24" idx="3"/>
            <a:endCxn id="46" idx="1"/>
          </p:cNvCxnSpPr>
          <p:nvPr/>
        </p:nvCxnSpPr>
        <p:spPr>
          <a:xfrm>
            <a:off x="1371600" y="4205505"/>
            <a:ext cx="2286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50" name="Rounded Rectangle 49"/>
          <p:cNvSpPr/>
          <p:nvPr/>
        </p:nvSpPr>
        <p:spPr>
          <a:xfrm>
            <a:off x="2971800" y="3276600"/>
            <a:ext cx="11430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Render Tree</a:t>
            </a:r>
          </a:p>
        </p:txBody>
      </p:sp>
      <p:sp>
        <p:nvSpPr>
          <p:cNvPr id="51" name="Rounded Rectangle 50"/>
          <p:cNvSpPr/>
          <p:nvPr/>
        </p:nvSpPr>
        <p:spPr>
          <a:xfrm>
            <a:off x="4343400" y="3276600"/>
            <a:ext cx="10668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Layout</a:t>
            </a:r>
          </a:p>
        </p:txBody>
      </p:sp>
      <p:cxnSp>
        <p:nvCxnSpPr>
          <p:cNvPr id="52" name="Straight Arrow Connector 51"/>
          <p:cNvCxnSpPr>
            <a:stCxn id="50" idx="3"/>
            <a:endCxn id="51" idx="1"/>
          </p:cNvCxnSpPr>
          <p:nvPr/>
        </p:nvCxnSpPr>
        <p:spPr>
          <a:xfrm>
            <a:off x="4114800" y="3619500"/>
            <a:ext cx="2286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55" name="Rounded Rectangle 54"/>
          <p:cNvSpPr/>
          <p:nvPr/>
        </p:nvSpPr>
        <p:spPr>
          <a:xfrm>
            <a:off x="5715000" y="3276600"/>
            <a:ext cx="14478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white"/>
                </a:solidFill>
                <a:effectLst/>
                <a:uLnTx/>
                <a:uFillTx/>
                <a:latin typeface="Gill Sans MT"/>
                <a:ea typeface="+mn-ea"/>
                <a:cs typeface="+mn-cs"/>
              </a:rPr>
              <a:t>Rasteriza-tion</a:t>
            </a:r>
            <a:endParaRPr kumimoji="0" lang="en-US" sz="2000" b="1" i="0" u="none" strike="noStrike" kern="1200" cap="none" spc="0" normalizeH="0" baseline="0" noProof="0" dirty="0">
              <a:ln>
                <a:noFill/>
              </a:ln>
              <a:solidFill>
                <a:prstClr val="white"/>
              </a:solidFill>
              <a:effectLst/>
              <a:uLnTx/>
              <a:uFillTx/>
              <a:latin typeface="Gill Sans MT"/>
              <a:ea typeface="+mn-ea"/>
              <a:cs typeface="+mn-cs"/>
            </a:endParaRPr>
          </a:p>
        </p:txBody>
      </p:sp>
      <p:cxnSp>
        <p:nvCxnSpPr>
          <p:cNvPr id="56" name="Straight Arrow Connector 55"/>
          <p:cNvCxnSpPr>
            <a:stCxn id="51" idx="3"/>
            <a:endCxn id="55" idx="1"/>
          </p:cNvCxnSpPr>
          <p:nvPr/>
        </p:nvCxnSpPr>
        <p:spPr>
          <a:xfrm>
            <a:off x="5410200" y="3619500"/>
            <a:ext cx="3048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84" name="Elbow Connector 83"/>
          <p:cNvCxnSpPr>
            <a:stCxn id="37" idx="3"/>
            <a:endCxn id="50" idx="1"/>
          </p:cNvCxnSpPr>
          <p:nvPr/>
        </p:nvCxnSpPr>
        <p:spPr>
          <a:xfrm>
            <a:off x="2667000" y="2986305"/>
            <a:ext cx="304800" cy="633195"/>
          </a:xfrm>
          <a:prstGeom prst="bentConnector3">
            <a:avLst>
              <a:gd name="adj1" fmla="val 25490"/>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87" name="Elbow Connector 86"/>
          <p:cNvCxnSpPr>
            <a:stCxn id="46" idx="3"/>
            <a:endCxn id="50" idx="1"/>
          </p:cNvCxnSpPr>
          <p:nvPr/>
        </p:nvCxnSpPr>
        <p:spPr>
          <a:xfrm flipV="1">
            <a:off x="2667000" y="3619500"/>
            <a:ext cx="304800" cy="586005"/>
          </a:xfrm>
          <a:prstGeom prst="bentConnector3">
            <a:avLst>
              <a:gd name="adj1" fmla="val 25490"/>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125" name="Rounded Rectangle 124"/>
          <p:cNvSpPr/>
          <p:nvPr/>
        </p:nvSpPr>
        <p:spPr>
          <a:xfrm>
            <a:off x="7543800" y="3276600"/>
            <a:ext cx="15240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white"/>
                </a:solidFill>
                <a:effectLst/>
                <a:uLnTx/>
                <a:uFillTx/>
                <a:latin typeface="Gill Sans MT"/>
                <a:ea typeface="+mn-ea"/>
                <a:cs typeface="+mn-cs"/>
              </a:rPr>
              <a:t>Composit-ing</a:t>
            </a:r>
            <a:endParaRPr kumimoji="0" lang="en-US" sz="2000" b="1" i="0" u="none" strike="noStrike" kern="1200" cap="none" spc="0" normalizeH="0" baseline="0" noProof="0" dirty="0">
              <a:ln>
                <a:noFill/>
              </a:ln>
              <a:solidFill>
                <a:prstClr val="white"/>
              </a:solidFill>
              <a:effectLst/>
              <a:uLnTx/>
              <a:uFillTx/>
              <a:latin typeface="Gill Sans MT"/>
              <a:ea typeface="+mn-ea"/>
              <a:cs typeface="+mn-cs"/>
            </a:endParaRPr>
          </a:p>
        </p:txBody>
      </p:sp>
      <p:cxnSp>
        <p:nvCxnSpPr>
          <p:cNvPr id="126" name="Straight Arrow Connector 125"/>
          <p:cNvCxnSpPr>
            <a:stCxn id="55" idx="3"/>
            <a:endCxn id="125" idx="1"/>
          </p:cNvCxnSpPr>
          <p:nvPr/>
        </p:nvCxnSpPr>
        <p:spPr>
          <a:xfrm>
            <a:off x="7162800" y="3619500"/>
            <a:ext cx="3810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76" name="Straight Arrow Connector 75"/>
          <p:cNvCxnSpPr/>
          <p:nvPr/>
        </p:nvCxnSpPr>
        <p:spPr>
          <a:xfrm>
            <a:off x="6400800" y="3962400"/>
            <a:ext cx="876300" cy="990599"/>
          </a:xfrm>
          <a:prstGeom prst="straightConnector1">
            <a:avLst/>
          </a:prstGeom>
          <a:ln w="38100" cmpd="sng">
            <a:solidFill>
              <a:schemeClr val="bg1"/>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110" name="Straight Arrow Connector 109"/>
          <p:cNvCxnSpPr/>
          <p:nvPr/>
        </p:nvCxnSpPr>
        <p:spPr>
          <a:xfrm flipH="1" flipV="1">
            <a:off x="7467600" y="2895600"/>
            <a:ext cx="762000" cy="304800"/>
          </a:xfrm>
          <a:prstGeom prst="straightConnector1">
            <a:avLst/>
          </a:prstGeom>
          <a:ln w="38100" cmpd="sng">
            <a:solidFill>
              <a:srgbClr val="FFFFFF"/>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218" name="Rounded Rectangle 217"/>
          <p:cNvSpPr/>
          <p:nvPr/>
        </p:nvSpPr>
        <p:spPr>
          <a:xfrm>
            <a:off x="304800" y="26670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HTML</a:t>
            </a:r>
          </a:p>
        </p:txBody>
      </p:sp>
      <p:sp>
        <p:nvSpPr>
          <p:cNvPr id="219" name="Rounded Rectangle 218"/>
          <p:cNvSpPr/>
          <p:nvPr/>
        </p:nvSpPr>
        <p:spPr>
          <a:xfrm>
            <a:off x="304800" y="38862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CSS</a:t>
            </a:r>
            <a:endParaRPr kumimoji="0" lang="en-US" sz="17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220" name="Rounded Rectangle 219"/>
          <p:cNvSpPr/>
          <p:nvPr/>
        </p:nvSpPr>
        <p:spPr>
          <a:xfrm>
            <a:off x="1600200" y="26670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HTML Parser</a:t>
            </a:r>
          </a:p>
        </p:txBody>
      </p:sp>
      <p:sp>
        <p:nvSpPr>
          <p:cNvPr id="221" name="Rounded Rectangle 220"/>
          <p:cNvSpPr/>
          <p:nvPr/>
        </p:nvSpPr>
        <p:spPr>
          <a:xfrm>
            <a:off x="1600200" y="38862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CSS Parser</a:t>
            </a:r>
          </a:p>
        </p:txBody>
      </p:sp>
      <p:sp>
        <p:nvSpPr>
          <p:cNvPr id="226" name="TextBox 225"/>
          <p:cNvSpPr txBox="1"/>
          <p:nvPr/>
        </p:nvSpPr>
        <p:spPr>
          <a:xfrm>
            <a:off x="0" y="914400"/>
            <a:ext cx="2743200" cy="1200328"/>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Gill Sans MT"/>
                <a:ea typeface="+mn-ea"/>
                <a:cs typeface="+mn-cs"/>
              </a:rPr>
              <a:t>Loading and Parsing</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228" name="Rounded Rectangle 227"/>
          <p:cNvSpPr/>
          <p:nvPr/>
        </p:nvSpPr>
        <p:spPr>
          <a:xfrm>
            <a:off x="2971800" y="3276600"/>
            <a:ext cx="11430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Render Tree</a:t>
            </a:r>
          </a:p>
        </p:txBody>
      </p:sp>
      <p:sp>
        <p:nvSpPr>
          <p:cNvPr id="229" name="Rounded Rectangle 228"/>
          <p:cNvSpPr/>
          <p:nvPr/>
        </p:nvSpPr>
        <p:spPr>
          <a:xfrm>
            <a:off x="4343400" y="3276600"/>
            <a:ext cx="10668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Layout</a:t>
            </a:r>
          </a:p>
        </p:txBody>
      </p:sp>
      <p:sp>
        <p:nvSpPr>
          <p:cNvPr id="234" name="Rounded Rectangle 233"/>
          <p:cNvSpPr/>
          <p:nvPr/>
        </p:nvSpPr>
        <p:spPr>
          <a:xfrm>
            <a:off x="5715000" y="3276600"/>
            <a:ext cx="14478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white"/>
                </a:solidFill>
                <a:effectLst/>
                <a:uLnTx/>
                <a:uFillTx/>
                <a:latin typeface="Gill Sans MT"/>
                <a:ea typeface="+mn-ea"/>
                <a:cs typeface="+mn-cs"/>
              </a:rPr>
              <a:t>Rasteriza-tion</a:t>
            </a:r>
            <a:endParaRPr kumimoji="0" lang="en-US" sz="20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235" name="Rounded Rectangle 234"/>
          <p:cNvSpPr/>
          <p:nvPr/>
        </p:nvSpPr>
        <p:spPr>
          <a:xfrm>
            <a:off x="7543800" y="3276600"/>
            <a:ext cx="15240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white"/>
                </a:solidFill>
                <a:effectLst/>
                <a:uLnTx/>
                <a:uFillTx/>
                <a:latin typeface="Gill Sans MT"/>
                <a:ea typeface="+mn-ea"/>
                <a:cs typeface="+mn-cs"/>
              </a:rPr>
              <a:t>Composi</a:t>
            </a:r>
            <a:r>
              <a:rPr kumimoji="0" lang="en-US" sz="2000" b="1" i="0" u="none" strike="noStrike" kern="1200" cap="none" spc="0" normalizeH="0" baseline="0" noProof="0" dirty="0">
                <a:ln>
                  <a:noFill/>
                </a:ln>
                <a:solidFill>
                  <a:prstClr val="white"/>
                </a:solidFill>
                <a:effectLst/>
                <a:uLnTx/>
                <a:uFillTx/>
                <a:latin typeface="Gill Sans MT"/>
                <a:ea typeface="+mn-ea"/>
                <a:cs typeface="+mn-cs"/>
              </a:rPr>
              <a:t>-ting</a:t>
            </a:r>
          </a:p>
        </p:txBody>
      </p:sp>
      <p:sp>
        <p:nvSpPr>
          <p:cNvPr id="236" name="TextBox 235"/>
          <p:cNvSpPr txBox="1"/>
          <p:nvPr/>
        </p:nvSpPr>
        <p:spPr>
          <a:xfrm>
            <a:off x="5867400" y="990600"/>
            <a:ext cx="2971800" cy="83099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Gill Sans MT"/>
                <a:ea typeface="+mn-ea"/>
                <a:cs typeface="+mn-cs"/>
              </a:rPr>
              <a:t>Painting</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white"/>
              </a:solidFill>
              <a:effectLst/>
              <a:uLnTx/>
              <a:uFillTx/>
              <a:latin typeface="Gill Sans MT"/>
              <a:ea typeface="+mn-ea"/>
              <a:cs typeface="+mn-cs"/>
            </a:endParaRPr>
          </a:p>
        </p:txBody>
      </p:sp>
      <p:cxnSp>
        <p:nvCxnSpPr>
          <p:cNvPr id="53" name="Straight Arrow Connector 52"/>
          <p:cNvCxnSpPr/>
          <p:nvPr/>
        </p:nvCxnSpPr>
        <p:spPr>
          <a:xfrm flipH="1">
            <a:off x="3200400" y="4114800"/>
            <a:ext cx="228600" cy="990600"/>
          </a:xfrm>
          <a:prstGeom prst="straightConnector1">
            <a:avLst/>
          </a:prstGeom>
          <a:ln w="38100" cmpd="sng">
            <a:solidFill>
              <a:srgbClr val="FFFFFF"/>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a:endCxn id="99" idx="0"/>
          </p:cNvCxnSpPr>
          <p:nvPr/>
        </p:nvCxnSpPr>
        <p:spPr>
          <a:xfrm flipH="1">
            <a:off x="3467100" y="4038600"/>
            <a:ext cx="1485900" cy="1143000"/>
          </a:xfrm>
          <a:prstGeom prst="straightConnector1">
            <a:avLst/>
          </a:prstGeom>
          <a:ln w="38100" cmpd="sng">
            <a:solidFill>
              <a:srgbClr val="FFFFFF"/>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76511014"/>
      </p:ext>
    </p:extLst>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906000" cy="914400"/>
          </a:xfrm>
        </p:spPr>
        <p:txBody>
          <a:bodyPr/>
          <a:lstStyle/>
          <a:p>
            <a:r>
              <a:rPr lang="en-US" sz="4000" dirty="0"/>
              <a:t>How Chrome Renders a Web Page</a:t>
            </a:r>
          </a:p>
        </p:txBody>
      </p:sp>
      <p:sp>
        <p:nvSpPr>
          <p:cNvPr id="3" name="Content Placeholder 2"/>
          <p:cNvSpPr>
            <a:spLocks noGrp="1"/>
          </p:cNvSpPr>
          <p:nvPr>
            <p:ph idx="1"/>
          </p:nvPr>
        </p:nvSpPr>
        <p:spPr>
          <a:xfrm>
            <a:off x="152400" y="1143000"/>
            <a:ext cx="8991600" cy="5257800"/>
          </a:xfrm>
        </p:spPr>
        <p:txBody>
          <a:bodyPr>
            <a:normAutofit/>
          </a:bodyPr>
          <a:lstStyle/>
          <a:p>
            <a:pPr lvl="1"/>
            <a:endParaRPr lang="en-US" sz="16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15</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pic>
        <p:nvPicPr>
          <p:cNvPr id="5" name="Picture 4"/>
          <p:cNvPicPr>
            <a:picLocks noChangeAspect="1"/>
          </p:cNvPicPr>
          <p:nvPr/>
        </p:nvPicPr>
        <p:blipFill>
          <a:blip r:embed="rId4"/>
          <a:stretch>
            <a:fillRect/>
          </a:stretch>
        </p:blipFill>
        <p:spPr>
          <a:xfrm>
            <a:off x="46977" y="1447800"/>
            <a:ext cx="867423" cy="806703"/>
          </a:xfrm>
          <a:prstGeom prst="rect">
            <a:avLst/>
          </a:prstGeom>
        </p:spPr>
      </p:pic>
      <p:sp>
        <p:nvSpPr>
          <p:cNvPr id="21" name="Rounded Rectangle 20"/>
          <p:cNvSpPr/>
          <p:nvPr/>
        </p:nvSpPr>
        <p:spPr>
          <a:xfrm>
            <a:off x="304800" y="26670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HTML</a:t>
            </a:r>
          </a:p>
        </p:txBody>
      </p:sp>
      <p:cxnSp>
        <p:nvCxnSpPr>
          <p:cNvPr id="23" name="Elbow Connector 22"/>
          <p:cNvCxnSpPr>
            <a:stCxn id="5" idx="2"/>
            <a:endCxn id="21" idx="1"/>
          </p:cNvCxnSpPr>
          <p:nvPr/>
        </p:nvCxnSpPr>
        <p:spPr>
          <a:xfrm rot="5400000">
            <a:off x="26844" y="2532460"/>
            <a:ext cx="731802" cy="175889"/>
          </a:xfrm>
          <a:prstGeom prst="bentConnector4">
            <a:avLst>
              <a:gd name="adj1" fmla="val 28184"/>
              <a:gd name="adj2" fmla="val 229968"/>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24" name="Rounded Rectangle 23"/>
          <p:cNvSpPr/>
          <p:nvPr/>
        </p:nvSpPr>
        <p:spPr>
          <a:xfrm>
            <a:off x="304800" y="38862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CSS</a:t>
            </a:r>
            <a:endParaRPr kumimoji="0" lang="en-US" sz="1700" b="1" i="0" u="none" strike="noStrike" kern="1200" cap="none" spc="0" normalizeH="0" baseline="0" noProof="0" dirty="0">
              <a:ln>
                <a:noFill/>
              </a:ln>
              <a:solidFill>
                <a:prstClr val="white"/>
              </a:solidFill>
              <a:effectLst/>
              <a:uLnTx/>
              <a:uFillTx/>
              <a:latin typeface="Gill Sans MT"/>
              <a:ea typeface="+mn-ea"/>
              <a:cs typeface="+mn-cs"/>
            </a:endParaRPr>
          </a:p>
        </p:txBody>
      </p:sp>
      <p:cxnSp>
        <p:nvCxnSpPr>
          <p:cNvPr id="25" name="Elbow Connector 24"/>
          <p:cNvCxnSpPr>
            <a:stCxn id="5" idx="2"/>
            <a:endCxn id="24" idx="1"/>
          </p:cNvCxnSpPr>
          <p:nvPr/>
        </p:nvCxnSpPr>
        <p:spPr>
          <a:xfrm rot="5400000">
            <a:off x="-582756" y="3142060"/>
            <a:ext cx="1951002" cy="175889"/>
          </a:xfrm>
          <a:prstGeom prst="bentConnector4">
            <a:avLst>
              <a:gd name="adj1" fmla="val 10418"/>
              <a:gd name="adj2" fmla="val 229968"/>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37" name="Rounded Rectangle 36"/>
          <p:cNvSpPr/>
          <p:nvPr/>
        </p:nvSpPr>
        <p:spPr>
          <a:xfrm>
            <a:off x="1600200" y="26670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HTML Parser</a:t>
            </a:r>
          </a:p>
        </p:txBody>
      </p:sp>
      <p:cxnSp>
        <p:nvCxnSpPr>
          <p:cNvPr id="39" name="Straight Arrow Connector 38"/>
          <p:cNvCxnSpPr>
            <a:stCxn id="21" idx="3"/>
            <a:endCxn id="37" idx="1"/>
          </p:cNvCxnSpPr>
          <p:nvPr/>
        </p:nvCxnSpPr>
        <p:spPr>
          <a:xfrm>
            <a:off x="1371600" y="2986305"/>
            <a:ext cx="2286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6" name="Rounded Rectangle 45"/>
          <p:cNvSpPr/>
          <p:nvPr/>
        </p:nvSpPr>
        <p:spPr>
          <a:xfrm>
            <a:off x="1600200" y="38862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CSS Parser</a:t>
            </a:r>
          </a:p>
        </p:txBody>
      </p:sp>
      <p:cxnSp>
        <p:nvCxnSpPr>
          <p:cNvPr id="47" name="Straight Arrow Connector 46"/>
          <p:cNvCxnSpPr>
            <a:stCxn id="24" idx="3"/>
            <a:endCxn id="46" idx="1"/>
          </p:cNvCxnSpPr>
          <p:nvPr/>
        </p:nvCxnSpPr>
        <p:spPr>
          <a:xfrm>
            <a:off x="1371600" y="4205505"/>
            <a:ext cx="2286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50" name="Rounded Rectangle 49"/>
          <p:cNvSpPr/>
          <p:nvPr/>
        </p:nvSpPr>
        <p:spPr>
          <a:xfrm>
            <a:off x="2971800" y="3276600"/>
            <a:ext cx="11430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Render Tree</a:t>
            </a:r>
          </a:p>
        </p:txBody>
      </p:sp>
      <p:sp>
        <p:nvSpPr>
          <p:cNvPr id="51" name="Rounded Rectangle 50"/>
          <p:cNvSpPr/>
          <p:nvPr/>
        </p:nvSpPr>
        <p:spPr>
          <a:xfrm>
            <a:off x="4343400" y="3276600"/>
            <a:ext cx="10668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Layout</a:t>
            </a:r>
          </a:p>
        </p:txBody>
      </p:sp>
      <p:cxnSp>
        <p:nvCxnSpPr>
          <p:cNvPr id="52" name="Straight Arrow Connector 51"/>
          <p:cNvCxnSpPr>
            <a:stCxn id="50" idx="3"/>
            <a:endCxn id="51" idx="1"/>
          </p:cNvCxnSpPr>
          <p:nvPr/>
        </p:nvCxnSpPr>
        <p:spPr>
          <a:xfrm>
            <a:off x="4114800" y="3619500"/>
            <a:ext cx="2286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55" name="Rounded Rectangle 54"/>
          <p:cNvSpPr/>
          <p:nvPr/>
        </p:nvSpPr>
        <p:spPr>
          <a:xfrm>
            <a:off x="5715000" y="3276600"/>
            <a:ext cx="14478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white"/>
                </a:solidFill>
                <a:effectLst/>
                <a:uLnTx/>
                <a:uFillTx/>
                <a:latin typeface="Gill Sans MT"/>
                <a:ea typeface="+mn-ea"/>
                <a:cs typeface="+mn-cs"/>
              </a:rPr>
              <a:t>Rasteriza-tion</a:t>
            </a:r>
            <a:endParaRPr kumimoji="0" lang="en-US" sz="2000" b="1" i="0" u="none" strike="noStrike" kern="1200" cap="none" spc="0" normalizeH="0" baseline="0" noProof="0" dirty="0">
              <a:ln>
                <a:noFill/>
              </a:ln>
              <a:solidFill>
                <a:prstClr val="white"/>
              </a:solidFill>
              <a:effectLst/>
              <a:uLnTx/>
              <a:uFillTx/>
              <a:latin typeface="Gill Sans MT"/>
              <a:ea typeface="+mn-ea"/>
              <a:cs typeface="+mn-cs"/>
            </a:endParaRPr>
          </a:p>
        </p:txBody>
      </p:sp>
      <p:cxnSp>
        <p:nvCxnSpPr>
          <p:cNvPr id="56" name="Straight Arrow Connector 55"/>
          <p:cNvCxnSpPr>
            <a:stCxn id="51" idx="3"/>
            <a:endCxn id="55" idx="1"/>
          </p:cNvCxnSpPr>
          <p:nvPr/>
        </p:nvCxnSpPr>
        <p:spPr>
          <a:xfrm>
            <a:off x="5410200" y="3619500"/>
            <a:ext cx="3048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84" name="Elbow Connector 83"/>
          <p:cNvCxnSpPr>
            <a:stCxn id="37" idx="3"/>
            <a:endCxn id="50" idx="1"/>
          </p:cNvCxnSpPr>
          <p:nvPr/>
        </p:nvCxnSpPr>
        <p:spPr>
          <a:xfrm>
            <a:off x="2667000" y="2986305"/>
            <a:ext cx="304800" cy="633195"/>
          </a:xfrm>
          <a:prstGeom prst="bentConnector3">
            <a:avLst>
              <a:gd name="adj1" fmla="val 25490"/>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87" name="Elbow Connector 86"/>
          <p:cNvCxnSpPr>
            <a:stCxn id="46" idx="3"/>
            <a:endCxn id="50" idx="1"/>
          </p:cNvCxnSpPr>
          <p:nvPr/>
        </p:nvCxnSpPr>
        <p:spPr>
          <a:xfrm flipV="1">
            <a:off x="2667000" y="3619500"/>
            <a:ext cx="304800" cy="586005"/>
          </a:xfrm>
          <a:prstGeom prst="bentConnector3">
            <a:avLst>
              <a:gd name="adj1" fmla="val 25490"/>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125" name="Rounded Rectangle 124"/>
          <p:cNvSpPr/>
          <p:nvPr/>
        </p:nvSpPr>
        <p:spPr>
          <a:xfrm>
            <a:off x="7543800" y="3276600"/>
            <a:ext cx="15240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white"/>
                </a:solidFill>
                <a:effectLst/>
                <a:uLnTx/>
                <a:uFillTx/>
                <a:latin typeface="Gill Sans MT"/>
                <a:ea typeface="+mn-ea"/>
                <a:cs typeface="+mn-cs"/>
              </a:rPr>
              <a:t>Composi</a:t>
            </a:r>
            <a:r>
              <a:rPr kumimoji="0" lang="en-US" sz="2000" b="1" i="0" u="none" strike="noStrike" kern="1200" cap="none" spc="0" normalizeH="0" baseline="0" noProof="0" dirty="0">
                <a:ln>
                  <a:noFill/>
                </a:ln>
                <a:solidFill>
                  <a:prstClr val="white"/>
                </a:solidFill>
                <a:effectLst/>
                <a:uLnTx/>
                <a:uFillTx/>
                <a:latin typeface="Gill Sans MT"/>
                <a:ea typeface="+mn-ea"/>
                <a:cs typeface="+mn-cs"/>
              </a:rPr>
              <a:t>-ting</a:t>
            </a:r>
          </a:p>
        </p:txBody>
      </p:sp>
      <p:cxnSp>
        <p:nvCxnSpPr>
          <p:cNvPr id="126" name="Straight Arrow Connector 125"/>
          <p:cNvCxnSpPr>
            <a:stCxn id="55" idx="3"/>
            <a:endCxn id="125" idx="1"/>
          </p:cNvCxnSpPr>
          <p:nvPr/>
        </p:nvCxnSpPr>
        <p:spPr>
          <a:xfrm>
            <a:off x="7162800" y="3619500"/>
            <a:ext cx="3810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89" name="Rectangle 88"/>
          <p:cNvSpPr/>
          <p:nvPr/>
        </p:nvSpPr>
        <p:spPr>
          <a:xfrm>
            <a:off x="0" y="0"/>
            <a:ext cx="9144000" cy="6858000"/>
          </a:xfrm>
          <a:prstGeom prst="rect">
            <a:avLst/>
          </a:prstGeom>
          <a:solidFill>
            <a:schemeClr val="tx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cxnSp>
        <p:nvCxnSpPr>
          <p:cNvPr id="76" name="Straight Arrow Connector 75"/>
          <p:cNvCxnSpPr/>
          <p:nvPr/>
        </p:nvCxnSpPr>
        <p:spPr>
          <a:xfrm>
            <a:off x="6400800" y="3962400"/>
            <a:ext cx="876300" cy="990599"/>
          </a:xfrm>
          <a:prstGeom prst="straightConnector1">
            <a:avLst/>
          </a:prstGeom>
          <a:ln w="38100" cmpd="sng">
            <a:solidFill>
              <a:schemeClr val="bg1"/>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110" name="Straight Arrow Connector 109"/>
          <p:cNvCxnSpPr/>
          <p:nvPr/>
        </p:nvCxnSpPr>
        <p:spPr>
          <a:xfrm flipH="1" flipV="1">
            <a:off x="7467600" y="2895600"/>
            <a:ext cx="762000" cy="304800"/>
          </a:xfrm>
          <a:prstGeom prst="straightConnector1">
            <a:avLst/>
          </a:prstGeom>
          <a:ln w="38100" cmpd="sng">
            <a:solidFill>
              <a:srgbClr val="FFFFFF"/>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218" name="Rounded Rectangle 217"/>
          <p:cNvSpPr/>
          <p:nvPr/>
        </p:nvSpPr>
        <p:spPr>
          <a:xfrm>
            <a:off x="304800" y="26670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HTML</a:t>
            </a:r>
          </a:p>
        </p:txBody>
      </p:sp>
      <p:sp>
        <p:nvSpPr>
          <p:cNvPr id="219" name="Rounded Rectangle 218"/>
          <p:cNvSpPr/>
          <p:nvPr/>
        </p:nvSpPr>
        <p:spPr>
          <a:xfrm>
            <a:off x="304800" y="38862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CSS</a:t>
            </a:r>
            <a:endParaRPr kumimoji="0" lang="en-US" sz="17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220" name="Rounded Rectangle 219"/>
          <p:cNvSpPr/>
          <p:nvPr/>
        </p:nvSpPr>
        <p:spPr>
          <a:xfrm>
            <a:off x="1600200" y="26670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HTML Parser</a:t>
            </a:r>
          </a:p>
        </p:txBody>
      </p:sp>
      <p:sp>
        <p:nvSpPr>
          <p:cNvPr id="221" name="Rounded Rectangle 220"/>
          <p:cNvSpPr/>
          <p:nvPr/>
        </p:nvSpPr>
        <p:spPr>
          <a:xfrm>
            <a:off x="1600200" y="38862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CSS Parser</a:t>
            </a:r>
          </a:p>
        </p:txBody>
      </p:sp>
      <p:cxnSp>
        <p:nvCxnSpPr>
          <p:cNvPr id="224" name="Straight Connector 223"/>
          <p:cNvCxnSpPr/>
          <p:nvPr/>
        </p:nvCxnSpPr>
        <p:spPr>
          <a:xfrm>
            <a:off x="2819400" y="1371600"/>
            <a:ext cx="0" cy="4572000"/>
          </a:xfrm>
          <a:prstGeom prst="line">
            <a:avLst/>
          </a:prstGeom>
          <a:ln w="38100" cmpd="sng">
            <a:solidFill>
              <a:schemeClr val="bg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26" name="TextBox 225"/>
          <p:cNvSpPr txBox="1"/>
          <p:nvPr/>
        </p:nvSpPr>
        <p:spPr>
          <a:xfrm>
            <a:off x="0" y="914400"/>
            <a:ext cx="2743200" cy="1200328"/>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Gill Sans MT"/>
                <a:ea typeface="+mn-ea"/>
                <a:cs typeface="+mn-cs"/>
              </a:rPr>
              <a:t>Loading and Parsing</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228" name="Rounded Rectangle 227"/>
          <p:cNvSpPr/>
          <p:nvPr/>
        </p:nvSpPr>
        <p:spPr>
          <a:xfrm>
            <a:off x="2971800" y="3276600"/>
            <a:ext cx="11430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Render Tree</a:t>
            </a:r>
          </a:p>
        </p:txBody>
      </p:sp>
      <p:sp>
        <p:nvSpPr>
          <p:cNvPr id="229" name="Rounded Rectangle 228"/>
          <p:cNvSpPr/>
          <p:nvPr/>
        </p:nvSpPr>
        <p:spPr>
          <a:xfrm>
            <a:off x="4343400" y="3276600"/>
            <a:ext cx="10668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Layout</a:t>
            </a:r>
          </a:p>
        </p:txBody>
      </p:sp>
      <p:cxnSp>
        <p:nvCxnSpPr>
          <p:cNvPr id="230" name="Straight Connector 229"/>
          <p:cNvCxnSpPr/>
          <p:nvPr/>
        </p:nvCxnSpPr>
        <p:spPr>
          <a:xfrm>
            <a:off x="5562600" y="1371600"/>
            <a:ext cx="0" cy="4572000"/>
          </a:xfrm>
          <a:prstGeom prst="line">
            <a:avLst/>
          </a:prstGeom>
          <a:ln w="38100" cmpd="sng">
            <a:solidFill>
              <a:schemeClr val="bg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31" name="TextBox 230"/>
          <p:cNvSpPr txBox="1"/>
          <p:nvPr/>
        </p:nvSpPr>
        <p:spPr>
          <a:xfrm>
            <a:off x="2667000" y="952381"/>
            <a:ext cx="2971800" cy="83099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FFFFFF"/>
                </a:solidFill>
                <a:effectLst/>
                <a:uLnTx/>
                <a:uFillTx/>
                <a:latin typeface="Gill Sans MT"/>
                <a:ea typeface="+mn-ea"/>
                <a:cs typeface="+mn-cs"/>
              </a:rPr>
              <a:t>Layouting</a:t>
            </a:r>
            <a:endParaRPr kumimoji="0" lang="en-US" sz="2200" b="1" i="0" u="none" strike="noStrike" kern="1200" cap="none" spc="0" normalizeH="0" baseline="0" noProof="0" dirty="0">
              <a:ln>
                <a:noFill/>
              </a:ln>
              <a:solidFill>
                <a:srgbClr val="FFFFFF"/>
              </a:solidFill>
              <a:effectLst/>
              <a:uLnTx/>
              <a:uFillTx/>
              <a:latin typeface="Gill Sans M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234" name="Rounded Rectangle 233"/>
          <p:cNvSpPr/>
          <p:nvPr/>
        </p:nvSpPr>
        <p:spPr>
          <a:xfrm>
            <a:off x="5715000" y="3276600"/>
            <a:ext cx="14478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white"/>
                </a:solidFill>
                <a:effectLst/>
                <a:uLnTx/>
                <a:uFillTx/>
                <a:latin typeface="Gill Sans MT"/>
                <a:ea typeface="+mn-ea"/>
                <a:cs typeface="+mn-cs"/>
              </a:rPr>
              <a:t>Rasteriza-tion</a:t>
            </a:r>
            <a:endParaRPr kumimoji="0" lang="en-US" sz="20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235" name="Rounded Rectangle 234"/>
          <p:cNvSpPr/>
          <p:nvPr/>
        </p:nvSpPr>
        <p:spPr>
          <a:xfrm>
            <a:off x="7543800" y="3276600"/>
            <a:ext cx="15240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white"/>
                </a:solidFill>
                <a:effectLst/>
                <a:uLnTx/>
                <a:uFillTx/>
                <a:latin typeface="Gill Sans MT"/>
                <a:ea typeface="+mn-ea"/>
                <a:cs typeface="+mn-cs"/>
              </a:rPr>
              <a:t>Composi</a:t>
            </a:r>
            <a:r>
              <a:rPr kumimoji="0" lang="en-US" sz="2000" b="1" i="0" u="none" strike="noStrike" kern="1200" cap="none" spc="0" normalizeH="0" baseline="0" noProof="0" dirty="0">
                <a:ln>
                  <a:noFill/>
                </a:ln>
                <a:solidFill>
                  <a:prstClr val="white"/>
                </a:solidFill>
                <a:effectLst/>
                <a:uLnTx/>
                <a:uFillTx/>
                <a:latin typeface="Gill Sans MT"/>
                <a:ea typeface="+mn-ea"/>
                <a:cs typeface="+mn-cs"/>
              </a:rPr>
              <a:t>-ting</a:t>
            </a:r>
          </a:p>
        </p:txBody>
      </p:sp>
      <p:sp>
        <p:nvSpPr>
          <p:cNvPr id="236" name="TextBox 235"/>
          <p:cNvSpPr txBox="1"/>
          <p:nvPr/>
        </p:nvSpPr>
        <p:spPr>
          <a:xfrm>
            <a:off x="5867400" y="990600"/>
            <a:ext cx="2971800" cy="83099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Gill Sans MT"/>
                <a:ea typeface="+mn-ea"/>
                <a:cs typeface="+mn-cs"/>
              </a:rPr>
              <a:t>Painting</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white"/>
              </a:solidFill>
              <a:effectLst/>
              <a:uLnTx/>
              <a:uFillTx/>
              <a:latin typeface="Gill Sans MT"/>
              <a:ea typeface="+mn-ea"/>
              <a:cs typeface="+mn-cs"/>
            </a:endParaRPr>
          </a:p>
        </p:txBody>
      </p:sp>
      <p:grpSp>
        <p:nvGrpSpPr>
          <p:cNvPr id="36" name="Group 35"/>
          <p:cNvGrpSpPr/>
          <p:nvPr/>
        </p:nvGrpSpPr>
        <p:grpSpPr>
          <a:xfrm>
            <a:off x="4800600" y="4952999"/>
            <a:ext cx="4800600" cy="850392"/>
            <a:chOff x="-2299154" y="679007"/>
            <a:chExt cx="12249693" cy="592196"/>
          </a:xfrm>
        </p:grpSpPr>
        <p:sp>
          <p:nvSpPr>
            <p:cNvPr id="38" name="Rounded Rectangle 37"/>
            <p:cNvSpPr/>
            <p:nvPr/>
          </p:nvSpPr>
          <p:spPr bwMode="auto">
            <a:xfrm>
              <a:off x="-938077" y="679007"/>
              <a:ext cx="9527539" cy="592196"/>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40" name="Rectangle 39"/>
            <p:cNvSpPr/>
            <p:nvPr/>
          </p:nvSpPr>
          <p:spPr>
            <a:xfrm>
              <a:off x="-2299154" y="726889"/>
              <a:ext cx="12249693" cy="53582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Gill Sans MT"/>
                  <a:ea typeface="+mn-ea"/>
                  <a:cs typeface="+mn-cs"/>
                </a:rPr>
                <a:t>paints </a:t>
              </a:r>
              <a:r>
                <a:rPr kumimoji="0" lang="en-US" sz="2200" b="1" i="0" u="none" strike="noStrike" kern="1200" cap="none" spc="0" normalizeH="0" baseline="0" noProof="0" dirty="0">
                  <a:ln>
                    <a:noFill/>
                  </a:ln>
                  <a:solidFill>
                    <a:prstClr val="black"/>
                  </a:solidFill>
                  <a:effectLst/>
                  <a:uLnTx/>
                  <a:uFillTx/>
                  <a:latin typeface="Gill Sans MT"/>
                  <a:ea typeface="+mn-ea"/>
                  <a:cs typeface="+mn-cs"/>
                </a:rPr>
                <a:t>those objects</a:t>
              </a:r>
              <a:r>
                <a:rPr kumimoji="0" lang="en-US" sz="2200" b="1" i="0" u="none" strike="noStrike" kern="1200" cap="none" spc="0" normalizeH="0" baseline="0" noProof="0" dirty="0">
                  <a:ln>
                    <a:noFill/>
                  </a:ln>
                  <a:solidFill>
                    <a:srgbClr val="0000FF"/>
                  </a:solidFill>
                  <a:effectLst/>
                  <a:uLnTx/>
                  <a:uFillTx/>
                  <a:latin typeface="Gill Sans MT"/>
                  <a:ea typeface="+mn-ea"/>
                  <a:cs typeface="+mn-cs"/>
                </a:rPr>
                <a:t> </a:t>
              </a:r>
              <a:br>
                <a:rPr kumimoji="0" lang="en-US" sz="2200" b="1" i="0" u="none" strike="noStrike" kern="1200" cap="none" spc="0" normalizeH="0" baseline="0" noProof="0" dirty="0">
                  <a:ln>
                    <a:noFill/>
                  </a:ln>
                  <a:solidFill>
                    <a:srgbClr val="0000FF"/>
                  </a:solidFill>
                  <a:effectLst/>
                  <a:uLnTx/>
                  <a:uFillTx/>
                  <a:latin typeface="Gill Sans MT"/>
                  <a:ea typeface="+mn-ea"/>
                  <a:cs typeface="+mn-cs"/>
                </a:rPr>
              </a:br>
              <a:r>
                <a:rPr kumimoji="0" lang="en-US" sz="2200" b="1" i="0" u="none" strike="noStrike" kern="1200" cap="none" spc="0" normalizeH="0" baseline="0" noProof="0" dirty="0">
                  <a:ln>
                    <a:noFill/>
                  </a:ln>
                  <a:solidFill>
                    <a:prstClr val="black"/>
                  </a:solidFill>
                  <a:effectLst/>
                  <a:uLnTx/>
                  <a:uFillTx/>
                  <a:latin typeface="Gill Sans MT"/>
                  <a:ea typeface="+mn-ea"/>
                  <a:cs typeface="+mn-cs"/>
                </a:rPr>
                <a:t>and generates the</a:t>
              </a:r>
              <a:r>
                <a:rPr kumimoji="0" lang="en-US" sz="2200" b="1" i="0" u="none" strike="noStrike" kern="1200" cap="none" spc="0" normalizeH="0" baseline="0" noProof="0" dirty="0">
                  <a:ln>
                    <a:noFill/>
                  </a:ln>
                  <a:solidFill>
                    <a:srgbClr val="0000FF"/>
                  </a:solidFill>
                  <a:effectLst/>
                  <a:uLnTx/>
                  <a:uFillTx/>
                  <a:latin typeface="Gill Sans MT"/>
                  <a:ea typeface="+mn-ea"/>
                  <a:cs typeface="+mn-cs"/>
                </a:rPr>
                <a:t> bitmaps</a:t>
              </a:r>
            </a:p>
          </p:txBody>
        </p:sp>
      </p:grpSp>
      <p:grpSp>
        <p:nvGrpSpPr>
          <p:cNvPr id="98" name="Group 97"/>
          <p:cNvGrpSpPr/>
          <p:nvPr/>
        </p:nvGrpSpPr>
        <p:grpSpPr>
          <a:xfrm>
            <a:off x="1524000" y="5181600"/>
            <a:ext cx="3886200" cy="1207008"/>
            <a:chOff x="-543442" y="838201"/>
            <a:chExt cx="6403837" cy="418366"/>
          </a:xfrm>
        </p:grpSpPr>
        <p:sp>
          <p:nvSpPr>
            <p:cNvPr id="99" name="Rounded Rectangle 98"/>
            <p:cNvSpPr/>
            <p:nvPr/>
          </p:nvSpPr>
          <p:spPr bwMode="auto">
            <a:xfrm>
              <a:off x="84385" y="838201"/>
              <a:ext cx="5273748" cy="418366"/>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100" name="Rectangle 99"/>
            <p:cNvSpPr/>
            <p:nvPr/>
          </p:nvSpPr>
          <p:spPr>
            <a:xfrm>
              <a:off x="-543442" y="864613"/>
              <a:ext cx="6403837" cy="384047"/>
            </a:xfrm>
            <a:prstGeom prst="rect">
              <a:avLst/>
            </a:prstGeom>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calculates the</a:t>
              </a:r>
              <a:br>
                <a:rPr kumimoji="0" lang="en-US" sz="2200" b="1" i="0" u="none" strike="noStrike" kern="1200" cap="none" spc="0" normalizeH="0" baseline="0" noProof="0" dirty="0">
                  <a:ln>
                    <a:noFill/>
                  </a:ln>
                  <a:solidFill>
                    <a:prstClr val="black"/>
                  </a:solidFill>
                  <a:effectLst/>
                  <a:uLnTx/>
                  <a:uFillTx/>
                  <a:latin typeface="Gill Sans MT"/>
                  <a:ea typeface="+mn-ea"/>
                  <a:cs typeface="+mn-cs"/>
                </a:rPr>
              </a:br>
              <a:r>
                <a:rPr kumimoji="0" lang="en-US" sz="2200" b="1" i="0" u="none" strike="noStrike" kern="1200" cap="none" spc="0" normalizeH="0" baseline="0" noProof="0" dirty="0">
                  <a:ln>
                    <a:noFill/>
                  </a:ln>
                  <a:solidFill>
                    <a:prstClr val="black"/>
                  </a:solidFill>
                  <a:effectLst/>
                  <a:uLnTx/>
                  <a:uFillTx/>
                  <a:latin typeface="Gill Sans MT"/>
                  <a:ea typeface="+mn-ea"/>
                  <a:cs typeface="+mn-cs"/>
                </a:rPr>
                <a:t> </a:t>
              </a:r>
              <a:r>
                <a:rPr kumimoji="0" lang="en-US" sz="2200" b="1" i="0" u="none" strike="noStrike" kern="1200" cap="none" spc="0" normalizeH="0" baseline="0" noProof="0" dirty="0">
                  <a:ln>
                    <a:noFill/>
                  </a:ln>
                  <a:solidFill>
                    <a:srgbClr val="0000FF"/>
                  </a:solidFill>
                  <a:effectLst/>
                  <a:uLnTx/>
                  <a:uFillTx/>
                  <a:latin typeface="Gill Sans MT"/>
                  <a:ea typeface="+mn-ea"/>
                  <a:cs typeface="+mn-cs"/>
                </a:rPr>
                <a:t>visual</a:t>
              </a:r>
              <a:r>
                <a:rPr kumimoji="0" lang="ar-IQ" sz="2200" b="1" i="0" u="none" strike="noStrike" kern="1200" cap="none" spc="0" normalizeH="0" baseline="0" noProof="0" dirty="0">
                  <a:ln>
                    <a:noFill/>
                  </a:ln>
                  <a:solidFill>
                    <a:srgbClr val="0000FF"/>
                  </a:solidFill>
                  <a:effectLst/>
                  <a:uLnTx/>
                  <a:uFillTx/>
                  <a:latin typeface="Gill Sans MT"/>
                  <a:ea typeface="+mn-ea"/>
                </a:rPr>
                <a:t> </a:t>
              </a:r>
              <a:r>
                <a:rPr kumimoji="0" lang="en-US" sz="2200" b="1" i="0" u="none" strike="noStrike" kern="1200" cap="none" spc="0" normalizeH="0" baseline="0" noProof="0" dirty="0">
                  <a:ln>
                    <a:noFill/>
                  </a:ln>
                  <a:solidFill>
                    <a:srgbClr val="0000FF"/>
                  </a:solidFill>
                  <a:effectLst/>
                  <a:uLnTx/>
                  <a:uFillTx/>
                  <a:latin typeface="Gill Sans MT"/>
                  <a:ea typeface="+mn-ea"/>
                  <a:cs typeface="+mn-cs"/>
                </a:rPr>
                <a:t>elements </a:t>
              </a:r>
              <a:r>
                <a:rPr kumimoji="0" lang="en-US" sz="22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200" b="1" i="0" u="none" strike="noStrike" kern="1200" cap="none" spc="0" normalizeH="0" baseline="0" noProof="0" dirty="0">
                  <a:ln>
                    <a:noFill/>
                  </a:ln>
                  <a:solidFill>
                    <a:srgbClr val="0000FF"/>
                  </a:solidFill>
                  <a:effectLst/>
                  <a:uLnTx/>
                  <a:uFillTx/>
                  <a:latin typeface="Gill Sans MT"/>
                  <a:ea typeface="+mn-ea"/>
                  <a:cs typeface="+mn-cs"/>
                </a:rPr>
                <a:t>position</a:t>
              </a:r>
              <a:r>
                <a:rPr kumimoji="0" lang="en-US" sz="2200" b="1" i="0" u="none" strike="noStrike" kern="1200" cap="none" spc="0" normalizeH="0" baseline="0" noProof="0" dirty="0">
                  <a:ln>
                    <a:noFill/>
                  </a:ln>
                  <a:solidFill>
                    <a:prstClr val="black"/>
                  </a:solidFill>
                  <a:effectLst/>
                  <a:uLnTx/>
                  <a:uFillTx/>
                  <a:latin typeface="Gill Sans MT"/>
                  <a:ea typeface="+mn-ea"/>
                  <a:cs typeface="+mn-cs"/>
                </a:rPr>
                <a:t> of each </a:t>
              </a:r>
              <a:r>
                <a:rPr kumimoji="0" lang="en-US" sz="2200" b="1" i="1" u="sng" strike="noStrike" kern="1200" cap="none" spc="0" normalizeH="0" baseline="0" noProof="0" dirty="0">
                  <a:ln>
                    <a:noFill/>
                  </a:ln>
                  <a:solidFill>
                    <a:prstClr val="black"/>
                  </a:solidFill>
                  <a:effectLst/>
                  <a:uLnTx/>
                  <a:uFillTx/>
                  <a:latin typeface="Gill Sans MT"/>
                  <a:ea typeface="+mn-ea"/>
                  <a:cs typeface="+mn-cs"/>
                </a:rPr>
                <a:t>object</a:t>
              </a:r>
              <a:endParaRPr kumimoji="0" lang="en-US" sz="2200" b="1" i="0" u="none" strike="noStrike" kern="1200" cap="none" spc="0" normalizeH="0" baseline="0" noProof="0" dirty="0">
                <a:ln>
                  <a:noFill/>
                </a:ln>
                <a:solidFill>
                  <a:prstClr val="black"/>
                </a:solidFill>
                <a:effectLst/>
                <a:uLnTx/>
                <a:uFillTx/>
                <a:latin typeface="Gill Sans MT"/>
                <a:ea typeface="+mn-ea"/>
                <a:cs typeface="+mn-cs"/>
              </a:endParaRPr>
            </a:p>
          </p:txBody>
        </p:sp>
      </p:grpSp>
      <p:cxnSp>
        <p:nvCxnSpPr>
          <p:cNvPr id="53" name="Straight Arrow Connector 52"/>
          <p:cNvCxnSpPr/>
          <p:nvPr/>
        </p:nvCxnSpPr>
        <p:spPr>
          <a:xfrm flipH="1">
            <a:off x="3200400" y="4114800"/>
            <a:ext cx="228600" cy="990600"/>
          </a:xfrm>
          <a:prstGeom prst="straightConnector1">
            <a:avLst/>
          </a:prstGeom>
          <a:ln w="38100" cmpd="sng">
            <a:solidFill>
              <a:srgbClr val="FFFFFF"/>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a:endCxn id="99" idx="0"/>
          </p:cNvCxnSpPr>
          <p:nvPr/>
        </p:nvCxnSpPr>
        <p:spPr>
          <a:xfrm flipH="1">
            <a:off x="3505200" y="4038600"/>
            <a:ext cx="1447800" cy="1143000"/>
          </a:xfrm>
          <a:prstGeom prst="straightConnector1">
            <a:avLst/>
          </a:prstGeom>
          <a:ln w="38100" cmpd="sng">
            <a:solidFill>
              <a:srgbClr val="FFFFFF"/>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grpSp>
        <p:nvGrpSpPr>
          <p:cNvPr id="41" name="Group 40"/>
          <p:cNvGrpSpPr/>
          <p:nvPr/>
        </p:nvGrpSpPr>
        <p:grpSpPr>
          <a:xfrm>
            <a:off x="4724400" y="1849161"/>
            <a:ext cx="4343400" cy="1122640"/>
            <a:chOff x="-3684537" y="679008"/>
            <a:chExt cx="14546511" cy="781784"/>
          </a:xfrm>
        </p:grpSpPr>
        <p:sp>
          <p:nvSpPr>
            <p:cNvPr id="42" name="Rounded Rectangle 41"/>
            <p:cNvSpPr/>
            <p:nvPr/>
          </p:nvSpPr>
          <p:spPr bwMode="auto">
            <a:xfrm>
              <a:off x="-2408527" y="679008"/>
              <a:ext cx="12504895" cy="636770"/>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43" name="Rectangle 42"/>
            <p:cNvSpPr/>
            <p:nvPr/>
          </p:nvSpPr>
          <p:spPr>
            <a:xfrm>
              <a:off x="-3684537" y="732072"/>
              <a:ext cx="14546511" cy="7287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00"/>
                  </a:solidFill>
                  <a:effectLst/>
                  <a:uLnTx/>
                  <a:uFillTx/>
                  <a:latin typeface="Gill Sans MT"/>
                  <a:ea typeface="+mn-ea"/>
                  <a:cs typeface="+mn-cs"/>
                </a:rPr>
                <a:t> </a:t>
              </a:r>
              <a:r>
                <a:rPr kumimoji="0" lang="en-US" sz="2200" b="1" i="0" u="none" strike="noStrike" kern="1200" cap="none" spc="0" normalizeH="0" baseline="0" noProof="0" dirty="0">
                  <a:ln>
                    <a:noFill/>
                  </a:ln>
                  <a:solidFill>
                    <a:srgbClr val="0000FF"/>
                  </a:solidFill>
                  <a:effectLst/>
                  <a:uLnTx/>
                  <a:uFillTx/>
                  <a:latin typeface="Gill Sans MT"/>
                  <a:ea typeface="+mn-ea"/>
                  <a:cs typeface="+mn-cs"/>
                </a:rPr>
                <a:t>assembles all layers</a:t>
              </a:r>
              <a:br>
                <a:rPr kumimoji="0" lang="en-US" sz="2200" b="1" i="0" u="none" strike="noStrike" kern="1200" cap="none" spc="0" normalizeH="0" baseline="0" noProof="0" dirty="0">
                  <a:ln>
                    <a:noFill/>
                  </a:ln>
                  <a:solidFill>
                    <a:srgbClr val="000000"/>
                  </a:solidFill>
                  <a:effectLst/>
                  <a:uLnTx/>
                  <a:uFillTx/>
                  <a:latin typeface="Gill Sans MT"/>
                  <a:ea typeface="+mn-ea"/>
                  <a:cs typeface="+mn-cs"/>
                </a:rPr>
              </a:br>
              <a:r>
                <a:rPr kumimoji="0" lang="en-US" sz="2200" b="1" i="0" u="none" strike="noStrike" kern="1200" cap="none" spc="0" normalizeH="0" baseline="0" noProof="0" dirty="0">
                  <a:ln>
                    <a:noFill/>
                  </a:ln>
                  <a:solidFill>
                    <a:srgbClr val="000000"/>
                  </a:solidFill>
                  <a:effectLst/>
                  <a:uLnTx/>
                  <a:uFillTx/>
                  <a:latin typeface="Gill Sans MT"/>
                  <a:ea typeface="+mn-ea"/>
                  <a:cs typeface="+mn-cs"/>
                </a:rPr>
                <a:t>into a final screen image</a:t>
              </a:r>
              <a:endParaRPr kumimoji="0" lang="en-US" sz="2200" b="1" i="0" u="none" strike="noStrike" kern="1200" cap="none" spc="0" normalizeH="0" baseline="0" noProof="0" dirty="0">
                <a:ln>
                  <a:noFill/>
                </a:ln>
                <a:solidFill>
                  <a:prstClr val="black"/>
                </a:solidFill>
                <a:effectLst/>
                <a:uLnTx/>
                <a:uFillTx/>
                <a:latin typeface="Gill Sans M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grpSp>
    </p:spTree>
    <p:extLst>
      <p:ext uri="{BB962C8B-B14F-4D97-AF65-F5344CB8AC3E}">
        <p14:creationId xmlns:p14="http://schemas.microsoft.com/office/powerpoint/2010/main" val="3991860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9"/>
                                        </p:tgtEl>
                                        <p:attrNameLst>
                                          <p:attrName>style.visibility</p:attrName>
                                        </p:attrNameLst>
                                      </p:cBhvr>
                                      <p:to>
                                        <p:strVal val="visible"/>
                                      </p:to>
                                    </p:set>
                                    <p:animEffect transition="in" filter="fade">
                                      <p:cBhvr>
                                        <p:cTn id="7" dur="500"/>
                                        <p:tgtEl>
                                          <p:spTgt spid="8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20"/>
                                        </p:tgtEl>
                                        <p:attrNameLst>
                                          <p:attrName>style.visibility</p:attrName>
                                        </p:attrNameLst>
                                      </p:cBhvr>
                                      <p:to>
                                        <p:strVal val="visible"/>
                                      </p:to>
                                    </p:set>
                                    <p:animEffect transition="in" filter="fade">
                                      <p:cBhvr>
                                        <p:cTn id="12" dur="500"/>
                                        <p:tgtEl>
                                          <p:spTgt spid="22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18"/>
                                        </p:tgtEl>
                                        <p:attrNameLst>
                                          <p:attrName>style.visibility</p:attrName>
                                        </p:attrNameLst>
                                      </p:cBhvr>
                                      <p:to>
                                        <p:strVal val="visible"/>
                                      </p:to>
                                    </p:set>
                                    <p:animEffect transition="in" filter="fade">
                                      <p:cBhvr>
                                        <p:cTn id="15" dur="500"/>
                                        <p:tgtEl>
                                          <p:spTgt spid="21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21"/>
                                        </p:tgtEl>
                                        <p:attrNameLst>
                                          <p:attrName>style.visibility</p:attrName>
                                        </p:attrNameLst>
                                      </p:cBhvr>
                                      <p:to>
                                        <p:strVal val="visible"/>
                                      </p:to>
                                    </p:set>
                                    <p:animEffect transition="in" filter="fade">
                                      <p:cBhvr>
                                        <p:cTn id="18" dur="500"/>
                                        <p:tgtEl>
                                          <p:spTgt spid="221"/>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19"/>
                                        </p:tgtEl>
                                        <p:attrNameLst>
                                          <p:attrName>style.visibility</p:attrName>
                                        </p:attrNameLst>
                                      </p:cBhvr>
                                      <p:to>
                                        <p:strVal val="visible"/>
                                      </p:to>
                                    </p:set>
                                    <p:animEffect transition="in" filter="fade">
                                      <p:cBhvr>
                                        <p:cTn id="21" dur="500"/>
                                        <p:tgtEl>
                                          <p:spTgt spid="219"/>
                                        </p:tgtEl>
                                      </p:cBhvr>
                                    </p:animEffect>
                                  </p:childTnLst>
                                </p:cTn>
                              </p:par>
                            </p:childTnLst>
                          </p:cTn>
                        </p:par>
                        <p:par>
                          <p:cTn id="22" fill="hold">
                            <p:stCondLst>
                              <p:cond delay="500"/>
                            </p:stCondLst>
                            <p:childTnLst>
                              <p:par>
                                <p:cTn id="23" presetID="10" presetClass="entr" presetSubtype="0" fill="hold" nodeType="afterEffect">
                                  <p:stCondLst>
                                    <p:cond delay="0"/>
                                  </p:stCondLst>
                                  <p:childTnLst>
                                    <p:set>
                                      <p:cBhvr>
                                        <p:cTn id="24" dur="1" fill="hold">
                                          <p:stCondLst>
                                            <p:cond delay="0"/>
                                          </p:stCondLst>
                                        </p:cTn>
                                        <p:tgtEl>
                                          <p:spTgt spid="224"/>
                                        </p:tgtEl>
                                        <p:attrNameLst>
                                          <p:attrName>style.visibility</p:attrName>
                                        </p:attrNameLst>
                                      </p:cBhvr>
                                      <p:to>
                                        <p:strVal val="visible"/>
                                      </p:to>
                                    </p:set>
                                    <p:animEffect transition="in" filter="fade">
                                      <p:cBhvr>
                                        <p:cTn id="25" dur="500"/>
                                        <p:tgtEl>
                                          <p:spTgt spid="224"/>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26"/>
                                        </p:tgtEl>
                                        <p:attrNameLst>
                                          <p:attrName>style.visibility</p:attrName>
                                        </p:attrNameLst>
                                      </p:cBhvr>
                                      <p:to>
                                        <p:strVal val="visible"/>
                                      </p:to>
                                    </p:set>
                                    <p:animEffect transition="in" filter="fade">
                                      <p:cBhvr>
                                        <p:cTn id="28" dur="500"/>
                                        <p:tgtEl>
                                          <p:spTgt spid="226"/>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229"/>
                                        </p:tgtEl>
                                        <p:attrNameLst>
                                          <p:attrName>style.visibility</p:attrName>
                                        </p:attrNameLst>
                                      </p:cBhvr>
                                      <p:to>
                                        <p:strVal val="visible"/>
                                      </p:to>
                                    </p:set>
                                    <p:animEffect transition="in" filter="fade">
                                      <p:cBhvr>
                                        <p:cTn id="33" dur="500"/>
                                        <p:tgtEl>
                                          <p:spTgt spid="22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28"/>
                                        </p:tgtEl>
                                        <p:attrNameLst>
                                          <p:attrName>style.visibility</p:attrName>
                                        </p:attrNameLst>
                                      </p:cBhvr>
                                      <p:to>
                                        <p:strVal val="visible"/>
                                      </p:to>
                                    </p:set>
                                    <p:animEffect transition="in" filter="fade">
                                      <p:cBhvr>
                                        <p:cTn id="36" dur="500"/>
                                        <p:tgtEl>
                                          <p:spTgt spid="228"/>
                                        </p:tgtEl>
                                      </p:cBhvr>
                                    </p:animEffect>
                                  </p:childTnLst>
                                </p:cTn>
                              </p:par>
                            </p:childTnLst>
                          </p:cTn>
                        </p:par>
                        <p:par>
                          <p:cTn id="37" fill="hold">
                            <p:stCondLst>
                              <p:cond delay="500"/>
                            </p:stCondLst>
                            <p:childTnLst>
                              <p:par>
                                <p:cTn id="38" presetID="10" presetClass="entr" presetSubtype="0" fill="hold" nodeType="afterEffect">
                                  <p:stCondLst>
                                    <p:cond delay="0"/>
                                  </p:stCondLst>
                                  <p:childTnLst>
                                    <p:set>
                                      <p:cBhvr>
                                        <p:cTn id="39" dur="1" fill="hold">
                                          <p:stCondLst>
                                            <p:cond delay="0"/>
                                          </p:stCondLst>
                                        </p:cTn>
                                        <p:tgtEl>
                                          <p:spTgt spid="230"/>
                                        </p:tgtEl>
                                        <p:attrNameLst>
                                          <p:attrName>style.visibility</p:attrName>
                                        </p:attrNameLst>
                                      </p:cBhvr>
                                      <p:to>
                                        <p:strVal val="visible"/>
                                      </p:to>
                                    </p:set>
                                    <p:animEffect transition="in" filter="fade">
                                      <p:cBhvr>
                                        <p:cTn id="40" dur="500"/>
                                        <p:tgtEl>
                                          <p:spTgt spid="230"/>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31"/>
                                        </p:tgtEl>
                                        <p:attrNameLst>
                                          <p:attrName>style.visibility</p:attrName>
                                        </p:attrNameLst>
                                      </p:cBhvr>
                                      <p:to>
                                        <p:strVal val="visible"/>
                                      </p:to>
                                    </p:set>
                                    <p:animEffect transition="in" filter="fade">
                                      <p:cBhvr>
                                        <p:cTn id="43" dur="500"/>
                                        <p:tgtEl>
                                          <p:spTgt spid="231"/>
                                        </p:tgtEl>
                                      </p:cBhvr>
                                    </p:animEffect>
                                  </p:childTnLst>
                                </p:cTn>
                              </p:par>
                            </p:childTnLst>
                          </p:cTn>
                        </p:par>
                        <p:par>
                          <p:cTn id="44" fill="hold">
                            <p:stCondLst>
                              <p:cond delay="1000"/>
                            </p:stCondLst>
                            <p:childTnLst>
                              <p:par>
                                <p:cTn id="45" presetID="10" presetClass="entr" presetSubtype="0" fill="hold" nodeType="afterEffect">
                                  <p:stCondLst>
                                    <p:cond delay="0"/>
                                  </p:stCondLst>
                                  <p:childTnLst>
                                    <p:set>
                                      <p:cBhvr>
                                        <p:cTn id="46" dur="1" fill="hold">
                                          <p:stCondLst>
                                            <p:cond delay="0"/>
                                          </p:stCondLst>
                                        </p:cTn>
                                        <p:tgtEl>
                                          <p:spTgt spid="98"/>
                                        </p:tgtEl>
                                        <p:attrNameLst>
                                          <p:attrName>style.visibility</p:attrName>
                                        </p:attrNameLst>
                                      </p:cBhvr>
                                      <p:to>
                                        <p:strVal val="visible"/>
                                      </p:to>
                                    </p:set>
                                    <p:animEffect transition="in" filter="fade">
                                      <p:cBhvr>
                                        <p:cTn id="47" dur="500"/>
                                        <p:tgtEl>
                                          <p:spTgt spid="98"/>
                                        </p:tgtEl>
                                      </p:cBhvr>
                                    </p:animEffect>
                                  </p:childTnLst>
                                </p:cTn>
                              </p:par>
                              <p:par>
                                <p:cTn id="48" presetID="10" presetClass="entr" presetSubtype="0" fill="hold" nodeType="withEffect">
                                  <p:stCondLst>
                                    <p:cond delay="0"/>
                                  </p:stCondLst>
                                  <p:childTnLst>
                                    <p:set>
                                      <p:cBhvr>
                                        <p:cTn id="49" dur="1" fill="hold">
                                          <p:stCondLst>
                                            <p:cond delay="0"/>
                                          </p:stCondLst>
                                        </p:cTn>
                                        <p:tgtEl>
                                          <p:spTgt spid="53"/>
                                        </p:tgtEl>
                                        <p:attrNameLst>
                                          <p:attrName>style.visibility</p:attrName>
                                        </p:attrNameLst>
                                      </p:cBhvr>
                                      <p:to>
                                        <p:strVal val="visible"/>
                                      </p:to>
                                    </p:set>
                                    <p:animEffect transition="in" filter="fade">
                                      <p:cBhvr>
                                        <p:cTn id="50" dur="500"/>
                                        <p:tgtEl>
                                          <p:spTgt spid="53"/>
                                        </p:tgtEl>
                                      </p:cBhvr>
                                    </p:animEffect>
                                  </p:childTnLst>
                                </p:cTn>
                              </p:par>
                              <p:par>
                                <p:cTn id="51" presetID="10" presetClass="entr" presetSubtype="0" fill="hold" nodeType="withEffect">
                                  <p:stCondLst>
                                    <p:cond delay="0"/>
                                  </p:stCondLst>
                                  <p:childTnLst>
                                    <p:set>
                                      <p:cBhvr>
                                        <p:cTn id="52" dur="1" fill="hold">
                                          <p:stCondLst>
                                            <p:cond delay="0"/>
                                          </p:stCondLst>
                                        </p:cTn>
                                        <p:tgtEl>
                                          <p:spTgt spid="57"/>
                                        </p:tgtEl>
                                        <p:attrNameLst>
                                          <p:attrName>style.visibility</p:attrName>
                                        </p:attrNameLst>
                                      </p:cBhvr>
                                      <p:to>
                                        <p:strVal val="visible"/>
                                      </p:to>
                                    </p:set>
                                    <p:animEffect transition="in" filter="fade">
                                      <p:cBhvr>
                                        <p:cTn id="53" dur="500"/>
                                        <p:tgtEl>
                                          <p:spTgt spid="57"/>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xit" presetSubtype="0" fill="hold" nodeType="clickEffect">
                                  <p:stCondLst>
                                    <p:cond delay="0"/>
                                  </p:stCondLst>
                                  <p:childTnLst>
                                    <p:animEffect transition="out" filter="fade">
                                      <p:cBhvr>
                                        <p:cTn id="57" dur="500"/>
                                        <p:tgtEl>
                                          <p:spTgt spid="98"/>
                                        </p:tgtEl>
                                      </p:cBhvr>
                                    </p:animEffect>
                                    <p:set>
                                      <p:cBhvr>
                                        <p:cTn id="58" dur="1" fill="hold">
                                          <p:stCondLst>
                                            <p:cond delay="499"/>
                                          </p:stCondLst>
                                        </p:cTn>
                                        <p:tgtEl>
                                          <p:spTgt spid="98"/>
                                        </p:tgtEl>
                                        <p:attrNameLst>
                                          <p:attrName>style.visibility</p:attrName>
                                        </p:attrNameLst>
                                      </p:cBhvr>
                                      <p:to>
                                        <p:strVal val="hidden"/>
                                      </p:to>
                                    </p:set>
                                  </p:childTnLst>
                                </p:cTn>
                              </p:par>
                              <p:par>
                                <p:cTn id="59" presetID="10" presetClass="exit" presetSubtype="0" fill="hold" nodeType="withEffect">
                                  <p:stCondLst>
                                    <p:cond delay="0"/>
                                  </p:stCondLst>
                                  <p:childTnLst>
                                    <p:animEffect transition="out" filter="fade">
                                      <p:cBhvr>
                                        <p:cTn id="60" dur="500"/>
                                        <p:tgtEl>
                                          <p:spTgt spid="53"/>
                                        </p:tgtEl>
                                      </p:cBhvr>
                                    </p:animEffect>
                                    <p:set>
                                      <p:cBhvr>
                                        <p:cTn id="61" dur="1" fill="hold">
                                          <p:stCondLst>
                                            <p:cond delay="499"/>
                                          </p:stCondLst>
                                        </p:cTn>
                                        <p:tgtEl>
                                          <p:spTgt spid="53"/>
                                        </p:tgtEl>
                                        <p:attrNameLst>
                                          <p:attrName>style.visibility</p:attrName>
                                        </p:attrNameLst>
                                      </p:cBhvr>
                                      <p:to>
                                        <p:strVal val="hidden"/>
                                      </p:to>
                                    </p:set>
                                  </p:childTnLst>
                                </p:cTn>
                              </p:par>
                              <p:par>
                                <p:cTn id="62" presetID="10" presetClass="exit" presetSubtype="0" fill="hold" nodeType="withEffect">
                                  <p:stCondLst>
                                    <p:cond delay="0"/>
                                  </p:stCondLst>
                                  <p:childTnLst>
                                    <p:animEffect transition="out" filter="fade">
                                      <p:cBhvr>
                                        <p:cTn id="63" dur="500"/>
                                        <p:tgtEl>
                                          <p:spTgt spid="57"/>
                                        </p:tgtEl>
                                      </p:cBhvr>
                                    </p:animEffect>
                                    <p:set>
                                      <p:cBhvr>
                                        <p:cTn id="64" dur="1" fill="hold">
                                          <p:stCondLst>
                                            <p:cond delay="499"/>
                                          </p:stCondLst>
                                        </p:cTn>
                                        <p:tgtEl>
                                          <p:spTgt spid="57"/>
                                        </p:tgtEl>
                                        <p:attrNameLst>
                                          <p:attrName>style.visibility</p:attrName>
                                        </p:attrNameLst>
                                      </p:cBhvr>
                                      <p:to>
                                        <p:strVal val="hidden"/>
                                      </p:to>
                                    </p:set>
                                  </p:childTnLst>
                                </p:cTn>
                              </p:par>
                            </p:childTnLst>
                          </p:cTn>
                        </p:par>
                        <p:par>
                          <p:cTn id="65" fill="hold">
                            <p:stCondLst>
                              <p:cond delay="500"/>
                            </p:stCondLst>
                            <p:childTnLst>
                              <p:par>
                                <p:cTn id="66" presetID="10" presetClass="entr" presetSubtype="0" fill="hold" grpId="0" nodeType="afterEffect">
                                  <p:stCondLst>
                                    <p:cond delay="0"/>
                                  </p:stCondLst>
                                  <p:childTnLst>
                                    <p:set>
                                      <p:cBhvr>
                                        <p:cTn id="67" dur="1" fill="hold">
                                          <p:stCondLst>
                                            <p:cond delay="0"/>
                                          </p:stCondLst>
                                        </p:cTn>
                                        <p:tgtEl>
                                          <p:spTgt spid="234"/>
                                        </p:tgtEl>
                                        <p:attrNameLst>
                                          <p:attrName>style.visibility</p:attrName>
                                        </p:attrNameLst>
                                      </p:cBhvr>
                                      <p:to>
                                        <p:strVal val="visible"/>
                                      </p:to>
                                    </p:set>
                                    <p:animEffect transition="in" filter="fade">
                                      <p:cBhvr>
                                        <p:cTn id="68" dur="500"/>
                                        <p:tgtEl>
                                          <p:spTgt spid="234"/>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36"/>
                                        </p:tgtEl>
                                        <p:attrNameLst>
                                          <p:attrName>style.visibility</p:attrName>
                                        </p:attrNameLst>
                                      </p:cBhvr>
                                      <p:to>
                                        <p:strVal val="visible"/>
                                      </p:to>
                                    </p:set>
                                    <p:animEffect transition="in" filter="fade">
                                      <p:cBhvr>
                                        <p:cTn id="71" dur="500"/>
                                        <p:tgtEl>
                                          <p:spTgt spid="236"/>
                                        </p:tgtEl>
                                      </p:cBhvr>
                                    </p:animEffect>
                                  </p:childTnLst>
                                </p:cTn>
                              </p:par>
                            </p:childTnLst>
                          </p:cTn>
                        </p:par>
                        <p:par>
                          <p:cTn id="72" fill="hold">
                            <p:stCondLst>
                              <p:cond delay="1000"/>
                            </p:stCondLst>
                            <p:childTnLst>
                              <p:par>
                                <p:cTn id="73" presetID="10" presetClass="entr" presetSubtype="0" fill="hold" nodeType="after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fade">
                                      <p:cBhvr>
                                        <p:cTn id="75" dur="500"/>
                                        <p:tgtEl>
                                          <p:spTgt spid="36"/>
                                        </p:tgtEl>
                                      </p:cBhvr>
                                    </p:animEffect>
                                  </p:childTnLst>
                                </p:cTn>
                              </p:par>
                              <p:par>
                                <p:cTn id="76" presetID="10" presetClass="entr" presetSubtype="0" fill="hold" nodeType="withEffect">
                                  <p:stCondLst>
                                    <p:cond delay="0"/>
                                  </p:stCondLst>
                                  <p:childTnLst>
                                    <p:set>
                                      <p:cBhvr>
                                        <p:cTn id="77" dur="1" fill="hold">
                                          <p:stCondLst>
                                            <p:cond delay="0"/>
                                          </p:stCondLst>
                                        </p:cTn>
                                        <p:tgtEl>
                                          <p:spTgt spid="76"/>
                                        </p:tgtEl>
                                        <p:attrNameLst>
                                          <p:attrName>style.visibility</p:attrName>
                                        </p:attrNameLst>
                                      </p:cBhvr>
                                      <p:to>
                                        <p:strVal val="visible"/>
                                      </p:to>
                                    </p:set>
                                    <p:animEffect transition="in" filter="fade">
                                      <p:cBhvr>
                                        <p:cTn id="78" dur="500"/>
                                        <p:tgtEl>
                                          <p:spTgt spid="76"/>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xit" presetSubtype="0" fill="hold" nodeType="clickEffect">
                                  <p:stCondLst>
                                    <p:cond delay="0"/>
                                  </p:stCondLst>
                                  <p:childTnLst>
                                    <p:animEffect transition="out" filter="fade">
                                      <p:cBhvr>
                                        <p:cTn id="82" dur="500"/>
                                        <p:tgtEl>
                                          <p:spTgt spid="36"/>
                                        </p:tgtEl>
                                      </p:cBhvr>
                                    </p:animEffect>
                                    <p:set>
                                      <p:cBhvr>
                                        <p:cTn id="83" dur="1" fill="hold">
                                          <p:stCondLst>
                                            <p:cond delay="499"/>
                                          </p:stCondLst>
                                        </p:cTn>
                                        <p:tgtEl>
                                          <p:spTgt spid="36"/>
                                        </p:tgtEl>
                                        <p:attrNameLst>
                                          <p:attrName>style.visibility</p:attrName>
                                        </p:attrNameLst>
                                      </p:cBhvr>
                                      <p:to>
                                        <p:strVal val="hidden"/>
                                      </p:to>
                                    </p:set>
                                  </p:childTnLst>
                                </p:cTn>
                              </p:par>
                              <p:par>
                                <p:cTn id="84" presetID="10" presetClass="exit" presetSubtype="0" fill="hold" nodeType="withEffect">
                                  <p:stCondLst>
                                    <p:cond delay="0"/>
                                  </p:stCondLst>
                                  <p:childTnLst>
                                    <p:animEffect transition="out" filter="fade">
                                      <p:cBhvr>
                                        <p:cTn id="85" dur="500"/>
                                        <p:tgtEl>
                                          <p:spTgt spid="76"/>
                                        </p:tgtEl>
                                      </p:cBhvr>
                                    </p:animEffect>
                                    <p:set>
                                      <p:cBhvr>
                                        <p:cTn id="86" dur="1" fill="hold">
                                          <p:stCondLst>
                                            <p:cond delay="499"/>
                                          </p:stCondLst>
                                        </p:cTn>
                                        <p:tgtEl>
                                          <p:spTgt spid="76"/>
                                        </p:tgtEl>
                                        <p:attrNameLst>
                                          <p:attrName>style.visibility</p:attrName>
                                        </p:attrNameLst>
                                      </p:cBhvr>
                                      <p:to>
                                        <p:strVal val="hidden"/>
                                      </p:to>
                                    </p:set>
                                  </p:childTnLst>
                                </p:cTn>
                              </p:par>
                            </p:childTnLst>
                          </p:cTn>
                        </p:par>
                        <p:par>
                          <p:cTn id="87" fill="hold">
                            <p:stCondLst>
                              <p:cond delay="500"/>
                            </p:stCondLst>
                            <p:childTnLst>
                              <p:par>
                                <p:cTn id="88" presetID="10" presetClass="entr" presetSubtype="0" fill="hold" grpId="0" nodeType="afterEffect">
                                  <p:stCondLst>
                                    <p:cond delay="0"/>
                                  </p:stCondLst>
                                  <p:childTnLst>
                                    <p:set>
                                      <p:cBhvr>
                                        <p:cTn id="89" dur="1" fill="hold">
                                          <p:stCondLst>
                                            <p:cond delay="0"/>
                                          </p:stCondLst>
                                        </p:cTn>
                                        <p:tgtEl>
                                          <p:spTgt spid="235"/>
                                        </p:tgtEl>
                                        <p:attrNameLst>
                                          <p:attrName>style.visibility</p:attrName>
                                        </p:attrNameLst>
                                      </p:cBhvr>
                                      <p:to>
                                        <p:strVal val="visible"/>
                                      </p:to>
                                    </p:set>
                                    <p:animEffect transition="in" filter="fade">
                                      <p:cBhvr>
                                        <p:cTn id="90" dur="500"/>
                                        <p:tgtEl>
                                          <p:spTgt spid="235"/>
                                        </p:tgtEl>
                                      </p:cBhvr>
                                    </p:animEffect>
                                  </p:childTnLst>
                                </p:cTn>
                              </p:par>
                            </p:childTnLst>
                          </p:cTn>
                        </p:par>
                        <p:par>
                          <p:cTn id="91" fill="hold">
                            <p:stCondLst>
                              <p:cond delay="1000"/>
                            </p:stCondLst>
                            <p:childTnLst>
                              <p:par>
                                <p:cTn id="92" presetID="10" presetClass="entr" presetSubtype="0" fill="hold" nodeType="afterEffect">
                                  <p:stCondLst>
                                    <p:cond delay="0"/>
                                  </p:stCondLst>
                                  <p:childTnLst>
                                    <p:set>
                                      <p:cBhvr>
                                        <p:cTn id="93" dur="1" fill="hold">
                                          <p:stCondLst>
                                            <p:cond delay="0"/>
                                          </p:stCondLst>
                                        </p:cTn>
                                        <p:tgtEl>
                                          <p:spTgt spid="110"/>
                                        </p:tgtEl>
                                        <p:attrNameLst>
                                          <p:attrName>style.visibility</p:attrName>
                                        </p:attrNameLst>
                                      </p:cBhvr>
                                      <p:to>
                                        <p:strVal val="visible"/>
                                      </p:to>
                                    </p:set>
                                    <p:animEffect transition="in" filter="fade">
                                      <p:cBhvr>
                                        <p:cTn id="94" dur="500"/>
                                        <p:tgtEl>
                                          <p:spTgt spid="110"/>
                                        </p:tgtEl>
                                      </p:cBhvr>
                                    </p:animEffect>
                                  </p:childTnLst>
                                </p:cTn>
                              </p:par>
                              <p:par>
                                <p:cTn id="95" presetID="10" presetClass="entr" presetSubtype="0" fill="hold" nodeType="withEffect">
                                  <p:stCondLst>
                                    <p:cond delay="0"/>
                                  </p:stCondLst>
                                  <p:childTnLst>
                                    <p:set>
                                      <p:cBhvr>
                                        <p:cTn id="96" dur="1" fill="hold">
                                          <p:stCondLst>
                                            <p:cond delay="0"/>
                                          </p:stCondLst>
                                        </p:cTn>
                                        <p:tgtEl>
                                          <p:spTgt spid="41"/>
                                        </p:tgtEl>
                                        <p:attrNameLst>
                                          <p:attrName>style.visibility</p:attrName>
                                        </p:attrNameLst>
                                      </p:cBhvr>
                                      <p:to>
                                        <p:strVal val="visible"/>
                                      </p:to>
                                    </p:set>
                                    <p:animEffect transition="in" filter="fade">
                                      <p:cBhvr>
                                        <p:cTn id="97" dur="500"/>
                                        <p:tgtEl>
                                          <p:spTgt spid="41"/>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xit" presetSubtype="0" fill="hold" nodeType="clickEffect">
                                  <p:stCondLst>
                                    <p:cond delay="0"/>
                                  </p:stCondLst>
                                  <p:childTnLst>
                                    <p:animEffect transition="out" filter="fade">
                                      <p:cBhvr>
                                        <p:cTn id="101" dur="500"/>
                                        <p:tgtEl>
                                          <p:spTgt spid="41"/>
                                        </p:tgtEl>
                                      </p:cBhvr>
                                    </p:animEffect>
                                    <p:set>
                                      <p:cBhvr>
                                        <p:cTn id="102" dur="1" fill="hold">
                                          <p:stCondLst>
                                            <p:cond delay="499"/>
                                          </p:stCondLst>
                                        </p:cTn>
                                        <p:tgtEl>
                                          <p:spTgt spid="41"/>
                                        </p:tgtEl>
                                        <p:attrNameLst>
                                          <p:attrName>style.visibility</p:attrName>
                                        </p:attrNameLst>
                                      </p:cBhvr>
                                      <p:to>
                                        <p:strVal val="hidden"/>
                                      </p:to>
                                    </p:set>
                                  </p:childTnLst>
                                </p:cTn>
                              </p:par>
                              <p:par>
                                <p:cTn id="103" presetID="10" presetClass="exit" presetSubtype="0" fill="hold" nodeType="withEffect">
                                  <p:stCondLst>
                                    <p:cond delay="0"/>
                                  </p:stCondLst>
                                  <p:childTnLst>
                                    <p:animEffect transition="out" filter="fade">
                                      <p:cBhvr>
                                        <p:cTn id="104" dur="500"/>
                                        <p:tgtEl>
                                          <p:spTgt spid="110"/>
                                        </p:tgtEl>
                                      </p:cBhvr>
                                    </p:animEffect>
                                    <p:set>
                                      <p:cBhvr>
                                        <p:cTn id="105" dur="1" fill="hold">
                                          <p:stCondLst>
                                            <p:cond delay="499"/>
                                          </p:stCondLst>
                                        </p:cTn>
                                        <p:tgtEl>
                                          <p:spTgt spid="1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P spid="218" grpId="0" animBg="1"/>
      <p:bldP spid="219" grpId="0" animBg="1"/>
      <p:bldP spid="220" grpId="0" animBg="1"/>
      <p:bldP spid="221" grpId="0" animBg="1"/>
      <p:bldP spid="226" grpId="0"/>
      <p:bldP spid="228" grpId="0" animBg="1"/>
      <p:bldP spid="229" grpId="0" animBg="1"/>
      <p:bldP spid="231" grpId="0"/>
      <p:bldP spid="234" grpId="0" animBg="1"/>
      <p:bldP spid="235" grpId="0" animBg="1"/>
      <p:bldP spid="236" grpId="0"/>
    </p:bldLst>
  </p:timing>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Browser Analysis</a:t>
            </a:r>
          </a:p>
        </p:txBody>
      </p:sp>
      <p:sp>
        <p:nvSpPr>
          <p:cNvPr id="3" name="Content Placeholder 2"/>
          <p:cNvSpPr>
            <a:spLocks noGrp="1"/>
          </p:cNvSpPr>
          <p:nvPr>
            <p:ph idx="1"/>
          </p:nvPr>
        </p:nvSpPr>
        <p:spPr>
          <a:xfrm>
            <a:off x="152400" y="1143000"/>
            <a:ext cx="8991600" cy="5257800"/>
          </a:xfrm>
        </p:spPr>
        <p:txBody>
          <a:bodyPr>
            <a:normAutofit/>
          </a:bodyPr>
          <a:lstStyle/>
          <a:p>
            <a:pPr lvl="0"/>
            <a:r>
              <a:rPr lang="en-US" sz="2800" dirty="0">
                <a:solidFill>
                  <a:schemeClr val="tx2"/>
                </a:solidFill>
              </a:rPr>
              <a:t>To satisfy user experience, the browser must provide:</a:t>
            </a:r>
          </a:p>
          <a:p>
            <a:pPr lvl="1"/>
            <a:r>
              <a:rPr lang="en-US" sz="2400" dirty="0">
                <a:solidFill>
                  <a:srgbClr val="595959"/>
                </a:solidFill>
              </a:rPr>
              <a:t>Fast </a:t>
            </a:r>
            <a:r>
              <a:rPr lang="en-US" sz="2400" dirty="0">
                <a:solidFill>
                  <a:srgbClr val="0000FF"/>
                </a:solidFill>
              </a:rPr>
              <a:t>loading </a:t>
            </a:r>
            <a:r>
              <a:rPr lang="en-US" sz="2400" dirty="0"/>
              <a:t>of webpages</a:t>
            </a:r>
          </a:p>
          <a:p>
            <a:pPr lvl="1"/>
            <a:r>
              <a:rPr lang="en-US" sz="2400" dirty="0">
                <a:solidFill>
                  <a:srgbClr val="595959"/>
                </a:solidFill>
              </a:rPr>
              <a:t>Smooth </a:t>
            </a:r>
            <a:r>
              <a:rPr lang="en-US" sz="2400" dirty="0">
                <a:solidFill>
                  <a:srgbClr val="0000FF"/>
                </a:solidFill>
              </a:rPr>
              <a:t>scrolling</a:t>
            </a:r>
            <a:r>
              <a:rPr lang="en-US" sz="2400" dirty="0">
                <a:solidFill>
                  <a:srgbClr val="595959"/>
                </a:solidFill>
              </a:rPr>
              <a:t> of webpages</a:t>
            </a:r>
          </a:p>
          <a:p>
            <a:pPr lvl="1"/>
            <a:r>
              <a:rPr lang="en-US" sz="2400" dirty="0">
                <a:solidFill>
                  <a:srgbClr val="595959"/>
                </a:solidFill>
              </a:rPr>
              <a:t>Quick </a:t>
            </a:r>
            <a:r>
              <a:rPr lang="en-US" sz="2400" dirty="0">
                <a:solidFill>
                  <a:srgbClr val="0000FF"/>
                </a:solidFill>
              </a:rPr>
              <a:t>switching</a:t>
            </a:r>
            <a:r>
              <a:rPr lang="en-US" sz="2400" dirty="0">
                <a:solidFill>
                  <a:srgbClr val="595959"/>
                </a:solidFill>
              </a:rPr>
              <a:t> between browser tabs</a:t>
            </a:r>
            <a:endParaRPr lang="en-US" sz="2400" dirty="0">
              <a:solidFill>
                <a:srgbClr val="0000FF"/>
              </a:solidFill>
            </a:endParaRPr>
          </a:p>
          <a:p>
            <a:pPr lvl="1"/>
            <a:endParaRPr lang="en-US" sz="2400" dirty="0">
              <a:solidFill>
                <a:srgbClr val="595959"/>
              </a:solidFill>
            </a:endParaRPr>
          </a:p>
          <a:p>
            <a:pPr lvl="0"/>
            <a:r>
              <a:rPr lang="en-US" sz="2800" dirty="0">
                <a:solidFill>
                  <a:schemeClr val="tx2"/>
                </a:solidFill>
              </a:rPr>
              <a:t>We focus on two important user interactions:</a:t>
            </a:r>
            <a:br>
              <a:rPr lang="en-US" sz="2800" dirty="0">
                <a:solidFill>
                  <a:schemeClr val="tx2"/>
                </a:solidFill>
              </a:rPr>
            </a:br>
            <a:r>
              <a:rPr lang="en-US" sz="2800" dirty="0">
                <a:solidFill>
                  <a:schemeClr val="tx2"/>
                </a:solidFill>
              </a:rPr>
              <a:t> 1)  </a:t>
            </a:r>
            <a:r>
              <a:rPr lang="en-US" sz="2800" dirty="0">
                <a:solidFill>
                  <a:srgbClr val="0000FF"/>
                </a:solidFill>
              </a:rPr>
              <a:t>Page Scrolling </a:t>
            </a:r>
            <a:br>
              <a:rPr lang="en-US" sz="2800" dirty="0">
                <a:solidFill>
                  <a:srgbClr val="0000FF"/>
                </a:solidFill>
              </a:rPr>
            </a:br>
            <a:r>
              <a:rPr lang="en-US" sz="2800" dirty="0">
                <a:solidFill>
                  <a:srgbClr val="0000FF"/>
                </a:solidFill>
              </a:rPr>
              <a:t> </a:t>
            </a:r>
            <a:r>
              <a:rPr lang="en-US" sz="2800" dirty="0">
                <a:solidFill>
                  <a:schemeClr val="tx2"/>
                </a:solidFill>
              </a:rPr>
              <a:t>2)   </a:t>
            </a:r>
            <a:r>
              <a:rPr lang="en-US" sz="2800" dirty="0">
                <a:solidFill>
                  <a:srgbClr val="0000FF"/>
                </a:solidFill>
              </a:rPr>
              <a:t>Tab Switching</a:t>
            </a:r>
          </a:p>
          <a:p>
            <a:pPr lvl="1"/>
            <a:r>
              <a:rPr lang="en-US" sz="2400" dirty="0">
                <a:solidFill>
                  <a:srgbClr val="595959"/>
                </a:solidFill>
              </a:rPr>
              <a:t>Both include </a:t>
            </a:r>
            <a:r>
              <a:rPr lang="en-US" sz="2400" u="sng" dirty="0">
                <a:solidFill>
                  <a:srgbClr val="595959"/>
                </a:solidFill>
              </a:rPr>
              <a:t>page loading</a:t>
            </a:r>
          </a:p>
          <a:p>
            <a:pPr lvl="1"/>
            <a:endParaRPr lang="en-US" sz="1600" dirty="0">
              <a:solidFill>
                <a:srgbClr val="595959"/>
              </a:solidFill>
            </a:endParaRPr>
          </a:p>
          <a:p>
            <a:pPr lvl="1"/>
            <a:endParaRPr lang="en-US" sz="16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16</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1705381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fade">
                                      <p:cBhvr>
                                        <p:cTn id="24"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152400" y="990600"/>
            <a:ext cx="8991600" cy="5715000"/>
          </a:xfrm>
        </p:spPr>
        <p:txBody>
          <a:bodyPr>
            <a:normAutofit/>
          </a:bodyPr>
          <a:lstStyle/>
          <a:p>
            <a:pPr algn="ctr"/>
            <a:endParaRPr lang="en-US" sz="2800" dirty="0">
              <a:solidFill>
                <a:schemeClr val="tx2"/>
              </a:solidFill>
            </a:endParaRPr>
          </a:p>
          <a:p>
            <a:pPr algn="ctr"/>
            <a:endParaRPr lang="en-US" sz="2800" dirty="0">
              <a:solidFill>
                <a:schemeClr val="tx2"/>
              </a:solidFill>
            </a:endParaRPr>
          </a:p>
          <a:p>
            <a:pPr algn="ctr"/>
            <a:endParaRPr lang="en-US" sz="2800" dirty="0">
              <a:solidFill>
                <a:schemeClr val="tx2"/>
              </a:solidFill>
            </a:endParaRPr>
          </a:p>
          <a:p>
            <a:pPr marL="0" indent="0" algn="ctr">
              <a:buNone/>
            </a:pPr>
            <a:r>
              <a:rPr lang="en-US" sz="4400" dirty="0">
                <a:solidFill>
                  <a:schemeClr val="tx2"/>
                </a:solidFill>
              </a:rPr>
              <a:t>Scrolling</a:t>
            </a:r>
          </a:p>
          <a:p>
            <a:pPr lvl="1"/>
            <a:endParaRPr lang="en-US" sz="20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17</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1135500562"/>
      </p:ext>
    </p:extLst>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9906000" cy="914400"/>
          </a:xfrm>
        </p:spPr>
        <p:txBody>
          <a:bodyPr/>
          <a:lstStyle/>
          <a:p>
            <a:r>
              <a:rPr lang="en-US" sz="4000" dirty="0"/>
              <a:t>What Does Happen During Scrolling?</a:t>
            </a:r>
          </a:p>
        </p:txBody>
      </p:sp>
      <p:sp>
        <p:nvSpPr>
          <p:cNvPr id="3" name="Content Placeholder 2"/>
          <p:cNvSpPr>
            <a:spLocks noGrp="1"/>
          </p:cNvSpPr>
          <p:nvPr>
            <p:ph idx="1"/>
          </p:nvPr>
        </p:nvSpPr>
        <p:spPr>
          <a:xfrm>
            <a:off x="76200" y="1143000"/>
            <a:ext cx="8991600" cy="5257800"/>
          </a:xfrm>
        </p:spPr>
        <p:txBody>
          <a:bodyPr>
            <a:normAutofit/>
          </a:bodyPr>
          <a:lstStyle/>
          <a:p>
            <a:pPr lvl="1"/>
            <a:endParaRPr lang="en-US" sz="16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18</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pic>
        <p:nvPicPr>
          <p:cNvPr id="5" name="Picture 4"/>
          <p:cNvPicPr>
            <a:picLocks noChangeAspect="1"/>
          </p:cNvPicPr>
          <p:nvPr/>
        </p:nvPicPr>
        <p:blipFill>
          <a:blip r:embed="rId4"/>
          <a:stretch>
            <a:fillRect/>
          </a:stretch>
        </p:blipFill>
        <p:spPr>
          <a:xfrm>
            <a:off x="46977" y="1447800"/>
            <a:ext cx="867423" cy="806703"/>
          </a:xfrm>
          <a:prstGeom prst="rect">
            <a:avLst/>
          </a:prstGeom>
        </p:spPr>
      </p:pic>
      <p:sp>
        <p:nvSpPr>
          <p:cNvPr id="21" name="Rounded Rectangle 20"/>
          <p:cNvSpPr/>
          <p:nvPr/>
        </p:nvSpPr>
        <p:spPr>
          <a:xfrm>
            <a:off x="304800" y="26670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HTML</a:t>
            </a:r>
          </a:p>
        </p:txBody>
      </p:sp>
      <p:cxnSp>
        <p:nvCxnSpPr>
          <p:cNvPr id="23" name="Elbow Connector 22"/>
          <p:cNvCxnSpPr>
            <a:stCxn id="5" idx="2"/>
            <a:endCxn id="21" idx="1"/>
          </p:cNvCxnSpPr>
          <p:nvPr/>
        </p:nvCxnSpPr>
        <p:spPr>
          <a:xfrm rot="5400000">
            <a:off x="26844" y="2532460"/>
            <a:ext cx="731802" cy="175889"/>
          </a:xfrm>
          <a:prstGeom prst="bentConnector4">
            <a:avLst>
              <a:gd name="adj1" fmla="val 28184"/>
              <a:gd name="adj2" fmla="val 229968"/>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24" name="Rounded Rectangle 23"/>
          <p:cNvSpPr/>
          <p:nvPr/>
        </p:nvSpPr>
        <p:spPr>
          <a:xfrm>
            <a:off x="304800" y="38862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CSS</a:t>
            </a:r>
            <a:endParaRPr kumimoji="0" lang="en-US" sz="1700" b="1" i="0" u="none" strike="noStrike" kern="1200" cap="none" spc="0" normalizeH="0" baseline="0" noProof="0" dirty="0">
              <a:ln>
                <a:noFill/>
              </a:ln>
              <a:solidFill>
                <a:prstClr val="white"/>
              </a:solidFill>
              <a:effectLst/>
              <a:uLnTx/>
              <a:uFillTx/>
              <a:latin typeface="Gill Sans MT"/>
              <a:ea typeface="+mn-ea"/>
              <a:cs typeface="+mn-cs"/>
            </a:endParaRPr>
          </a:p>
        </p:txBody>
      </p:sp>
      <p:cxnSp>
        <p:nvCxnSpPr>
          <p:cNvPr id="25" name="Elbow Connector 24"/>
          <p:cNvCxnSpPr>
            <a:stCxn id="5" idx="2"/>
            <a:endCxn id="24" idx="1"/>
          </p:cNvCxnSpPr>
          <p:nvPr/>
        </p:nvCxnSpPr>
        <p:spPr>
          <a:xfrm rot="5400000">
            <a:off x="-582756" y="3142060"/>
            <a:ext cx="1951002" cy="175889"/>
          </a:xfrm>
          <a:prstGeom prst="bentConnector4">
            <a:avLst>
              <a:gd name="adj1" fmla="val 10418"/>
              <a:gd name="adj2" fmla="val 229968"/>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37" name="Rounded Rectangle 36"/>
          <p:cNvSpPr/>
          <p:nvPr/>
        </p:nvSpPr>
        <p:spPr>
          <a:xfrm>
            <a:off x="1600200" y="26670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HTML Parser</a:t>
            </a:r>
          </a:p>
        </p:txBody>
      </p:sp>
      <p:cxnSp>
        <p:nvCxnSpPr>
          <p:cNvPr id="39" name="Straight Arrow Connector 38"/>
          <p:cNvCxnSpPr>
            <a:stCxn id="21" idx="3"/>
            <a:endCxn id="37" idx="1"/>
          </p:cNvCxnSpPr>
          <p:nvPr/>
        </p:nvCxnSpPr>
        <p:spPr>
          <a:xfrm>
            <a:off x="1371600" y="2986305"/>
            <a:ext cx="2286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6" name="Rounded Rectangle 45"/>
          <p:cNvSpPr/>
          <p:nvPr/>
        </p:nvSpPr>
        <p:spPr>
          <a:xfrm>
            <a:off x="1600200" y="38862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CSS Parser</a:t>
            </a:r>
          </a:p>
        </p:txBody>
      </p:sp>
      <p:cxnSp>
        <p:nvCxnSpPr>
          <p:cNvPr id="47" name="Straight Arrow Connector 46"/>
          <p:cNvCxnSpPr>
            <a:stCxn id="24" idx="3"/>
            <a:endCxn id="46" idx="1"/>
          </p:cNvCxnSpPr>
          <p:nvPr/>
        </p:nvCxnSpPr>
        <p:spPr>
          <a:xfrm>
            <a:off x="1371600" y="4205505"/>
            <a:ext cx="2286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50" name="Rounded Rectangle 49"/>
          <p:cNvSpPr/>
          <p:nvPr/>
        </p:nvSpPr>
        <p:spPr>
          <a:xfrm>
            <a:off x="2971800" y="3276600"/>
            <a:ext cx="11430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Render Tree</a:t>
            </a:r>
          </a:p>
        </p:txBody>
      </p:sp>
      <p:sp>
        <p:nvSpPr>
          <p:cNvPr id="51" name="Rounded Rectangle 50"/>
          <p:cNvSpPr/>
          <p:nvPr/>
        </p:nvSpPr>
        <p:spPr>
          <a:xfrm>
            <a:off x="4343400" y="3276600"/>
            <a:ext cx="10668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Layout</a:t>
            </a:r>
          </a:p>
        </p:txBody>
      </p:sp>
      <p:cxnSp>
        <p:nvCxnSpPr>
          <p:cNvPr id="52" name="Straight Arrow Connector 51"/>
          <p:cNvCxnSpPr>
            <a:stCxn id="50" idx="3"/>
            <a:endCxn id="51" idx="1"/>
          </p:cNvCxnSpPr>
          <p:nvPr/>
        </p:nvCxnSpPr>
        <p:spPr>
          <a:xfrm>
            <a:off x="4114800" y="3619500"/>
            <a:ext cx="2286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55" name="Rounded Rectangle 54"/>
          <p:cNvSpPr/>
          <p:nvPr/>
        </p:nvSpPr>
        <p:spPr>
          <a:xfrm>
            <a:off x="5715000" y="3276600"/>
            <a:ext cx="14478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white"/>
                </a:solidFill>
                <a:effectLst/>
                <a:uLnTx/>
                <a:uFillTx/>
                <a:latin typeface="Gill Sans MT"/>
                <a:ea typeface="+mn-ea"/>
                <a:cs typeface="+mn-cs"/>
              </a:rPr>
              <a:t>Rasteriza-tion</a:t>
            </a:r>
            <a:endParaRPr kumimoji="0" lang="en-US" sz="2000" b="1" i="0" u="none" strike="noStrike" kern="1200" cap="none" spc="0" normalizeH="0" baseline="0" noProof="0" dirty="0">
              <a:ln>
                <a:noFill/>
              </a:ln>
              <a:solidFill>
                <a:prstClr val="white"/>
              </a:solidFill>
              <a:effectLst/>
              <a:uLnTx/>
              <a:uFillTx/>
              <a:latin typeface="Gill Sans MT"/>
              <a:ea typeface="+mn-ea"/>
              <a:cs typeface="+mn-cs"/>
            </a:endParaRPr>
          </a:p>
        </p:txBody>
      </p:sp>
      <p:cxnSp>
        <p:nvCxnSpPr>
          <p:cNvPr id="56" name="Straight Arrow Connector 55"/>
          <p:cNvCxnSpPr>
            <a:stCxn id="51" idx="3"/>
            <a:endCxn id="55" idx="1"/>
          </p:cNvCxnSpPr>
          <p:nvPr/>
        </p:nvCxnSpPr>
        <p:spPr>
          <a:xfrm>
            <a:off x="5410200" y="3619500"/>
            <a:ext cx="3048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84" name="Elbow Connector 83"/>
          <p:cNvCxnSpPr>
            <a:stCxn id="37" idx="3"/>
            <a:endCxn id="50" idx="1"/>
          </p:cNvCxnSpPr>
          <p:nvPr/>
        </p:nvCxnSpPr>
        <p:spPr>
          <a:xfrm>
            <a:off x="2667000" y="2986305"/>
            <a:ext cx="304800" cy="633195"/>
          </a:xfrm>
          <a:prstGeom prst="bentConnector3">
            <a:avLst>
              <a:gd name="adj1" fmla="val 25490"/>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87" name="Elbow Connector 86"/>
          <p:cNvCxnSpPr>
            <a:stCxn id="46" idx="3"/>
            <a:endCxn id="50" idx="1"/>
          </p:cNvCxnSpPr>
          <p:nvPr/>
        </p:nvCxnSpPr>
        <p:spPr>
          <a:xfrm flipV="1">
            <a:off x="2667000" y="3619500"/>
            <a:ext cx="304800" cy="586005"/>
          </a:xfrm>
          <a:prstGeom prst="bentConnector3">
            <a:avLst>
              <a:gd name="adj1" fmla="val 25490"/>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125" name="Rounded Rectangle 124"/>
          <p:cNvSpPr/>
          <p:nvPr/>
        </p:nvSpPr>
        <p:spPr>
          <a:xfrm>
            <a:off x="7543800" y="3276600"/>
            <a:ext cx="15240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white"/>
                </a:solidFill>
                <a:effectLst/>
                <a:uLnTx/>
                <a:uFillTx/>
                <a:latin typeface="Gill Sans MT"/>
                <a:ea typeface="+mn-ea"/>
                <a:cs typeface="+mn-cs"/>
              </a:rPr>
              <a:t>Composi-itng</a:t>
            </a:r>
            <a:endParaRPr kumimoji="0" lang="en-US" sz="2000" b="1" i="0" u="none" strike="noStrike" kern="1200" cap="none" spc="0" normalizeH="0" baseline="0" noProof="0" dirty="0">
              <a:ln>
                <a:noFill/>
              </a:ln>
              <a:solidFill>
                <a:prstClr val="white"/>
              </a:solidFill>
              <a:effectLst/>
              <a:uLnTx/>
              <a:uFillTx/>
              <a:latin typeface="Gill Sans MT"/>
              <a:ea typeface="+mn-ea"/>
              <a:cs typeface="+mn-cs"/>
            </a:endParaRPr>
          </a:p>
        </p:txBody>
      </p:sp>
      <p:cxnSp>
        <p:nvCxnSpPr>
          <p:cNvPr id="126" name="Straight Arrow Connector 125"/>
          <p:cNvCxnSpPr>
            <a:stCxn id="55" idx="3"/>
            <a:endCxn id="125" idx="1"/>
          </p:cNvCxnSpPr>
          <p:nvPr/>
        </p:nvCxnSpPr>
        <p:spPr>
          <a:xfrm>
            <a:off x="7162800" y="3619500"/>
            <a:ext cx="3810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89" name="Rectangle 88"/>
          <p:cNvSpPr/>
          <p:nvPr/>
        </p:nvSpPr>
        <p:spPr>
          <a:xfrm>
            <a:off x="0" y="0"/>
            <a:ext cx="9144000" cy="6858000"/>
          </a:xfrm>
          <a:prstGeom prst="rect">
            <a:avLst/>
          </a:prstGeom>
          <a:solidFill>
            <a:schemeClr val="tx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229" name="Rounded Rectangle 228"/>
          <p:cNvSpPr/>
          <p:nvPr/>
        </p:nvSpPr>
        <p:spPr>
          <a:xfrm>
            <a:off x="4343400" y="3276600"/>
            <a:ext cx="10668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Layout</a:t>
            </a:r>
          </a:p>
        </p:txBody>
      </p:sp>
      <p:sp>
        <p:nvSpPr>
          <p:cNvPr id="234" name="Rounded Rectangle 233"/>
          <p:cNvSpPr/>
          <p:nvPr/>
        </p:nvSpPr>
        <p:spPr>
          <a:xfrm>
            <a:off x="5715000" y="3276600"/>
            <a:ext cx="14478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white"/>
                </a:solidFill>
                <a:effectLst/>
                <a:uLnTx/>
                <a:uFillTx/>
                <a:latin typeface="Gill Sans MT"/>
                <a:ea typeface="+mn-ea"/>
                <a:cs typeface="+mn-cs"/>
              </a:rPr>
              <a:t>Rasteriza-tion</a:t>
            </a:r>
            <a:endParaRPr kumimoji="0" lang="en-US" sz="20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235" name="Rounded Rectangle 234"/>
          <p:cNvSpPr/>
          <p:nvPr/>
        </p:nvSpPr>
        <p:spPr>
          <a:xfrm>
            <a:off x="7543800" y="3276600"/>
            <a:ext cx="15240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white"/>
                </a:solidFill>
                <a:effectLst/>
                <a:uLnTx/>
                <a:uFillTx/>
                <a:latin typeface="Gill Sans MT"/>
                <a:ea typeface="+mn-ea"/>
                <a:cs typeface="+mn-cs"/>
              </a:rPr>
              <a:t>Composi</a:t>
            </a:r>
            <a:r>
              <a:rPr kumimoji="0" lang="en-US" sz="2000" b="1" i="0" u="none" strike="noStrike" kern="1200" cap="none" spc="0" normalizeH="0" baseline="0" noProof="0" dirty="0">
                <a:ln>
                  <a:noFill/>
                </a:ln>
                <a:solidFill>
                  <a:prstClr val="white"/>
                </a:solidFill>
                <a:effectLst/>
                <a:uLnTx/>
                <a:uFillTx/>
                <a:latin typeface="Gill Sans MT"/>
                <a:ea typeface="+mn-ea"/>
                <a:cs typeface="+mn-cs"/>
              </a:rPr>
              <a:t>-ting</a:t>
            </a:r>
          </a:p>
        </p:txBody>
      </p:sp>
      <p:grpSp>
        <p:nvGrpSpPr>
          <p:cNvPr id="28" name="Group 27"/>
          <p:cNvGrpSpPr/>
          <p:nvPr/>
        </p:nvGrpSpPr>
        <p:grpSpPr>
          <a:xfrm>
            <a:off x="9753600" y="1648968"/>
            <a:ext cx="5638800" cy="941832"/>
            <a:chOff x="-4918784" y="732071"/>
            <a:chExt cx="16481404" cy="903816"/>
          </a:xfrm>
        </p:grpSpPr>
        <p:sp>
          <p:nvSpPr>
            <p:cNvPr id="29" name="Rounded Rectangle 28"/>
            <p:cNvSpPr/>
            <p:nvPr/>
          </p:nvSpPr>
          <p:spPr bwMode="auto">
            <a:xfrm>
              <a:off x="-4696062" y="732071"/>
              <a:ext cx="16258682" cy="903816"/>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30" name="Rectangle 29"/>
            <p:cNvSpPr/>
            <p:nvPr/>
          </p:nvSpPr>
          <p:spPr>
            <a:xfrm>
              <a:off x="-4918784" y="798054"/>
              <a:ext cx="16481404" cy="797455"/>
            </a:xfrm>
            <a:prstGeom prst="rect">
              <a:avLst/>
            </a:prstGeom>
          </p:spPr>
          <p:txBody>
            <a:bodyPr wrap="square">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0000FF"/>
                  </a:solidFill>
                  <a:effectLst/>
                  <a:uLnTx/>
                  <a:uFillTx/>
                  <a:latin typeface="Gill Sans MT"/>
                  <a:ea typeface="+mn-ea"/>
                  <a:cs typeface="+mn-cs"/>
                </a:rPr>
                <a:t>Rasterization</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generates the </a:t>
              </a:r>
              <a:r>
                <a:rPr kumimoji="0" lang="en-US" sz="2400" b="1" i="0" u="sng" strike="noStrike" kern="1200" cap="none" spc="0" normalizeH="0" baseline="0" noProof="0" dirty="0">
                  <a:ln>
                    <a:noFill/>
                  </a:ln>
                  <a:solidFill>
                    <a:prstClr val="black"/>
                  </a:solidFill>
                  <a:effectLst/>
                  <a:uLnTx/>
                  <a:uFillTx/>
                  <a:latin typeface="Gill Sans MT"/>
                  <a:ea typeface="+mn-ea"/>
                  <a:cs typeface="+mn-cs"/>
                </a:rPr>
                <a:t>bitmap</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sends it to </a:t>
              </a:r>
              <a:r>
                <a:rPr kumimoji="0" lang="en-US" sz="2400" b="1" i="0" u="sng" strike="noStrike" kern="1200" cap="none" spc="0" normalizeH="0" baseline="0" noProof="0" dirty="0">
                  <a:ln>
                    <a:noFill/>
                  </a:ln>
                  <a:solidFill>
                    <a:prstClr val="black"/>
                  </a:solidFill>
                  <a:effectLst/>
                  <a:uLnTx/>
                  <a:uFillTx/>
                  <a:latin typeface="Gill Sans MT"/>
                  <a:ea typeface="+mn-ea"/>
                  <a:cs typeface="+mn-cs"/>
                </a:rPr>
                <a:t>GPU</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for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compositing</a:t>
              </a:r>
            </a:p>
          </p:txBody>
        </p:sp>
      </p:grpSp>
      <p:sp>
        <p:nvSpPr>
          <p:cNvPr id="31" name="Rounded Rectangle 30"/>
          <p:cNvSpPr/>
          <p:nvPr/>
        </p:nvSpPr>
        <p:spPr>
          <a:xfrm>
            <a:off x="6781800" y="4238190"/>
            <a:ext cx="1371600" cy="714810"/>
          </a:xfrm>
          <a:prstGeom prst="roundRect">
            <a:avLst/>
          </a:prstGeom>
          <a:solidFill>
            <a:schemeClr val="bg2">
              <a:lumMod val="25000"/>
            </a:schemeClr>
          </a:solidFill>
          <a:ln w="1270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Texture Tiling</a:t>
            </a:r>
          </a:p>
        </p:txBody>
      </p:sp>
      <p:cxnSp>
        <p:nvCxnSpPr>
          <p:cNvPr id="32" name="Elbow Connector 31"/>
          <p:cNvCxnSpPr>
            <a:endCxn id="31" idx="1"/>
          </p:cNvCxnSpPr>
          <p:nvPr/>
        </p:nvCxnSpPr>
        <p:spPr>
          <a:xfrm rot="16200000" flipH="1">
            <a:off x="6293753" y="4107547"/>
            <a:ext cx="633195" cy="342900"/>
          </a:xfrm>
          <a:prstGeom prst="bentConnector2">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3" name="Elbow Connector 32"/>
          <p:cNvCxnSpPr>
            <a:stCxn id="31" idx="3"/>
          </p:cNvCxnSpPr>
          <p:nvPr/>
        </p:nvCxnSpPr>
        <p:spPr>
          <a:xfrm flipV="1">
            <a:off x="8153400" y="3962400"/>
            <a:ext cx="152400" cy="633195"/>
          </a:xfrm>
          <a:prstGeom prst="bentConnector2">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grpSp>
        <p:nvGrpSpPr>
          <p:cNvPr id="34" name="Group 33"/>
          <p:cNvGrpSpPr/>
          <p:nvPr/>
        </p:nvGrpSpPr>
        <p:grpSpPr>
          <a:xfrm>
            <a:off x="2971800" y="5303521"/>
            <a:ext cx="5791201" cy="1325879"/>
            <a:chOff x="-4694065" y="811665"/>
            <a:chExt cx="16296395" cy="955146"/>
          </a:xfrm>
        </p:grpSpPr>
        <p:sp>
          <p:nvSpPr>
            <p:cNvPr id="35" name="Rounded Rectangle 34"/>
            <p:cNvSpPr/>
            <p:nvPr/>
          </p:nvSpPr>
          <p:spPr bwMode="auto">
            <a:xfrm>
              <a:off x="-4694065" y="811665"/>
              <a:ext cx="16296395" cy="955146"/>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36" name="Rectangle 35"/>
            <p:cNvSpPr/>
            <p:nvPr/>
          </p:nvSpPr>
          <p:spPr>
            <a:xfrm>
              <a:off x="-4694065" y="833622"/>
              <a:ext cx="16296392" cy="86470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to minimize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cache misses </a:t>
              </a:r>
              <a:br>
                <a:rPr kumimoji="0" lang="en-US" sz="2400" b="1" i="0" u="none" strike="noStrike" kern="1200" cap="none" spc="0" normalizeH="0" baseline="0" noProof="0" dirty="0">
                  <a:ln>
                    <a:noFill/>
                  </a:ln>
                  <a:solidFill>
                    <a:srgbClr val="C00000"/>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during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compositing</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the </a:t>
              </a:r>
              <a:r>
                <a:rPr kumimoji="0" lang="en-US" sz="2400" b="1" i="0" u="sng" strike="noStrike" kern="1200" cap="none" spc="0" normalizeH="0" baseline="0" noProof="0" dirty="0">
                  <a:ln>
                    <a:noFill/>
                  </a:ln>
                  <a:solidFill>
                    <a:prstClr val="black"/>
                  </a:solidFill>
                  <a:effectLst/>
                  <a:uLnTx/>
                  <a:uFillTx/>
                  <a:latin typeface="Gill Sans MT"/>
                  <a:ea typeface="+mn-ea"/>
                  <a:cs typeface="+mn-cs"/>
                </a:rPr>
                <a:t>graphics driver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reorganizes the bitmaps</a:t>
              </a:r>
            </a:p>
          </p:txBody>
        </p:sp>
      </p:grpSp>
      <p:sp>
        <p:nvSpPr>
          <p:cNvPr id="40" name="Rounded Rectangle 39"/>
          <p:cNvSpPr/>
          <p:nvPr/>
        </p:nvSpPr>
        <p:spPr>
          <a:xfrm>
            <a:off x="6781800" y="4238190"/>
            <a:ext cx="1371600" cy="714810"/>
          </a:xfrm>
          <a:prstGeom prst="roundRect">
            <a:avLst/>
          </a:prstGeom>
          <a:solidFill>
            <a:schemeClr val="tx1">
              <a:alpha val="70000"/>
            </a:schemeClr>
          </a:solidFill>
          <a:ln w="1270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white"/>
              </a:solidFill>
              <a:effectLst/>
              <a:uLnTx/>
              <a:uFillTx/>
              <a:latin typeface="Gill Sans MT"/>
              <a:ea typeface="+mn-ea"/>
              <a:cs typeface="+mn-cs"/>
            </a:endParaRPr>
          </a:p>
        </p:txBody>
      </p:sp>
      <p:grpSp>
        <p:nvGrpSpPr>
          <p:cNvPr id="41" name="Group 40"/>
          <p:cNvGrpSpPr/>
          <p:nvPr/>
        </p:nvGrpSpPr>
        <p:grpSpPr>
          <a:xfrm>
            <a:off x="432951" y="882590"/>
            <a:ext cx="5282049" cy="1327210"/>
            <a:chOff x="506014" y="5486398"/>
            <a:chExt cx="7709778" cy="567307"/>
          </a:xfrm>
        </p:grpSpPr>
        <p:grpSp>
          <p:nvGrpSpPr>
            <p:cNvPr id="42" name="Group 41"/>
            <p:cNvGrpSpPr/>
            <p:nvPr/>
          </p:nvGrpSpPr>
          <p:grpSpPr>
            <a:xfrm>
              <a:off x="763854" y="5486398"/>
              <a:ext cx="7229492" cy="553710"/>
              <a:chOff x="-1813577" y="838199"/>
              <a:chExt cx="11272566" cy="321274"/>
            </a:xfrm>
          </p:grpSpPr>
          <p:sp>
            <p:nvSpPr>
              <p:cNvPr id="44" name="Rounded Rectangle 43"/>
              <p:cNvSpPr/>
              <p:nvPr/>
            </p:nvSpPr>
            <p:spPr bwMode="auto">
              <a:xfrm>
                <a:off x="-1813577" y="845517"/>
                <a:ext cx="11272566" cy="313956"/>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45" name="Rectangle 44"/>
              <p:cNvSpPr/>
              <p:nvPr/>
            </p:nvSpPr>
            <p:spPr>
              <a:xfrm>
                <a:off x="-153064" y="838199"/>
                <a:ext cx="9386361" cy="1204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grpSp>
        <p:sp>
          <p:nvSpPr>
            <p:cNvPr id="43" name="Rectangle 42"/>
            <p:cNvSpPr/>
            <p:nvPr/>
          </p:nvSpPr>
          <p:spPr>
            <a:xfrm>
              <a:off x="506014" y="5540633"/>
              <a:ext cx="7709778" cy="513072"/>
            </a:xfrm>
            <a:prstGeom prst="rect">
              <a:avLst/>
            </a:prstGeom>
            <a:ln>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rasterization uses</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 color </a:t>
              </a:r>
              <a:r>
                <a:rPr kumimoji="0" lang="en-US" sz="2400" b="1" i="0" u="none" strike="noStrike" kern="1200" cap="none" spc="0" normalizeH="0" baseline="0" noProof="0" dirty="0" err="1">
                  <a:ln>
                    <a:noFill/>
                  </a:ln>
                  <a:solidFill>
                    <a:srgbClr val="0000FF"/>
                  </a:solidFill>
                  <a:effectLst/>
                  <a:uLnTx/>
                  <a:uFillTx/>
                  <a:latin typeface="Gill Sans MT"/>
                  <a:ea typeface="+mn-ea"/>
                  <a:cs typeface="+mn-cs"/>
                </a:rPr>
                <a:t>blitters</a:t>
              </a:r>
              <a:br>
                <a:rPr kumimoji="0" lang="en-US" sz="2400" b="1" i="0" u="none" strike="noStrike" kern="1200" cap="none" spc="0" normalizeH="0" baseline="0" noProof="0" dirty="0">
                  <a:ln>
                    <a:noFill/>
                  </a:ln>
                  <a:solidFill>
                    <a:srgbClr val="0000FF"/>
                  </a:solidFill>
                  <a:effectLst/>
                  <a:uLnTx/>
                  <a:uFillTx/>
                  <a:latin typeface="Gill Sans MT"/>
                  <a:ea typeface="+mn-ea"/>
                  <a:cs typeface="+mn-cs"/>
                </a:rPr>
              </a:br>
              <a:r>
                <a:rPr kumimoji="0" lang="en-US" sz="24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to</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convert the </a:t>
              </a:r>
              <a:r>
                <a:rPr kumimoji="0" lang="en-US" sz="2400" b="1" i="0" u="sng" strike="noStrike" kern="1200" cap="none" spc="0" normalizeH="0" baseline="0" noProof="0" dirty="0">
                  <a:ln>
                    <a:noFill/>
                  </a:ln>
                  <a:solidFill>
                    <a:prstClr val="black"/>
                  </a:solidFill>
                  <a:effectLst/>
                  <a:uLnTx/>
                  <a:uFillTx/>
                  <a:latin typeface="Gill Sans MT"/>
                  <a:ea typeface="+mn-ea"/>
                  <a:cs typeface="+mn-cs"/>
                </a:rPr>
                <a:t>basic primitives</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into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bitmaps</a:t>
              </a:r>
            </a:p>
          </p:txBody>
        </p:sp>
      </p:grpSp>
      <p:grpSp>
        <p:nvGrpSpPr>
          <p:cNvPr id="48" name="Group 47"/>
          <p:cNvGrpSpPr/>
          <p:nvPr/>
        </p:nvGrpSpPr>
        <p:grpSpPr>
          <a:xfrm>
            <a:off x="609600" y="5562605"/>
            <a:ext cx="5748078" cy="621271"/>
            <a:chOff x="1271333" y="5486395"/>
            <a:chExt cx="6577268" cy="279471"/>
          </a:xfrm>
        </p:grpSpPr>
        <p:sp>
          <p:nvSpPr>
            <p:cNvPr id="57" name="Rectangle 56"/>
            <p:cNvSpPr/>
            <p:nvPr/>
          </p:nvSpPr>
          <p:spPr>
            <a:xfrm>
              <a:off x="1828799" y="5486395"/>
              <a:ext cx="6019802" cy="20767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sp>
          <p:nvSpPr>
            <p:cNvPr id="53" name="Rectangle 52"/>
            <p:cNvSpPr/>
            <p:nvPr/>
          </p:nvSpPr>
          <p:spPr>
            <a:xfrm>
              <a:off x="1271333" y="5558192"/>
              <a:ext cx="4882766" cy="207674"/>
            </a:xfrm>
            <a:prstGeom prst="rect">
              <a:avLst/>
            </a:prstGeom>
            <a:ln>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58" name="Straight Arrow Connector 57"/>
          <p:cNvCxnSpPr/>
          <p:nvPr/>
        </p:nvCxnSpPr>
        <p:spPr>
          <a:xfrm flipH="1" flipV="1">
            <a:off x="4800600" y="2286000"/>
            <a:ext cx="914400" cy="228600"/>
          </a:xfrm>
          <a:prstGeom prst="straightConnector1">
            <a:avLst/>
          </a:prstGeom>
          <a:ln w="38100" cmpd="sng">
            <a:solidFill>
              <a:srgbClr val="FFFFFF"/>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a:endCxn id="35" idx="0"/>
          </p:cNvCxnSpPr>
          <p:nvPr/>
        </p:nvCxnSpPr>
        <p:spPr>
          <a:xfrm flipH="1">
            <a:off x="5867401" y="4953000"/>
            <a:ext cx="1028700" cy="350521"/>
          </a:xfrm>
          <a:prstGeom prst="straightConnector1">
            <a:avLst/>
          </a:prstGeom>
          <a:ln w="38100" cmpd="sng">
            <a:solidFill>
              <a:srgbClr val="FFFFFF"/>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flipV="1">
            <a:off x="6477000" y="2895600"/>
            <a:ext cx="0" cy="381000"/>
          </a:xfrm>
          <a:prstGeom prst="straightConnector1">
            <a:avLst/>
          </a:prstGeom>
          <a:ln w="38100" cmpd="sng">
            <a:solidFill>
              <a:schemeClr val="tx1"/>
            </a:solidFill>
            <a:prstDash val="solid"/>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59" name="Rounded Rectangle 58"/>
          <p:cNvSpPr/>
          <p:nvPr/>
        </p:nvSpPr>
        <p:spPr>
          <a:xfrm>
            <a:off x="5791200" y="2209800"/>
            <a:ext cx="1371600" cy="685800"/>
          </a:xfrm>
          <a:prstGeom prst="roundRect">
            <a:avLst/>
          </a:prstGeom>
          <a:solidFill>
            <a:schemeClr val="bg2">
              <a:lumMod val="2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Color </a:t>
            </a:r>
            <a:r>
              <a:rPr kumimoji="0" lang="en-US" sz="2000" b="1" i="0" u="none" strike="noStrike" kern="1200" cap="none" spc="0" normalizeH="0" baseline="0" noProof="0" dirty="0" err="1">
                <a:ln>
                  <a:noFill/>
                </a:ln>
                <a:solidFill>
                  <a:prstClr val="white"/>
                </a:solidFill>
                <a:effectLst/>
                <a:uLnTx/>
                <a:uFillTx/>
                <a:latin typeface="Gill Sans MT"/>
                <a:ea typeface="+mn-ea"/>
                <a:cs typeface="+mn-cs"/>
              </a:rPr>
              <a:t>Blitting</a:t>
            </a:r>
            <a:endParaRPr kumimoji="0" lang="en-US" sz="2000" b="1" i="0" u="none" strike="noStrike" kern="1200" cap="none" spc="0" normalizeH="0" baseline="0" noProof="0" dirty="0">
              <a:ln>
                <a:noFill/>
              </a:ln>
              <a:solidFill>
                <a:prstClr val="white"/>
              </a:solidFill>
              <a:effectLst/>
              <a:uLnTx/>
              <a:uFillTx/>
              <a:latin typeface="Gill Sans MT"/>
              <a:ea typeface="+mn-ea"/>
              <a:cs typeface="+mn-cs"/>
            </a:endParaRPr>
          </a:p>
        </p:txBody>
      </p:sp>
    </p:spTree>
    <p:extLst>
      <p:ext uri="{BB962C8B-B14F-4D97-AF65-F5344CB8AC3E}">
        <p14:creationId xmlns:p14="http://schemas.microsoft.com/office/powerpoint/2010/main" val="3345926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9"/>
                                        </p:tgtEl>
                                        <p:attrNameLst>
                                          <p:attrName>style.visibility</p:attrName>
                                        </p:attrNameLst>
                                      </p:cBhvr>
                                      <p:to>
                                        <p:strVal val="visible"/>
                                      </p:to>
                                    </p:set>
                                    <p:animEffect transition="in" filter="fade">
                                      <p:cBhvr>
                                        <p:cTn id="7" dur="500"/>
                                        <p:tgtEl>
                                          <p:spTgt spid="8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29"/>
                                        </p:tgtEl>
                                        <p:attrNameLst>
                                          <p:attrName>style.visibility</p:attrName>
                                        </p:attrNameLst>
                                      </p:cBhvr>
                                      <p:to>
                                        <p:strVal val="visible"/>
                                      </p:to>
                                    </p:set>
                                    <p:animEffect transition="in" filter="fade">
                                      <p:cBhvr>
                                        <p:cTn id="12" dur="500"/>
                                        <p:tgtEl>
                                          <p:spTgt spid="22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34"/>
                                        </p:tgtEl>
                                        <p:attrNameLst>
                                          <p:attrName>style.visibility</p:attrName>
                                        </p:attrNameLst>
                                      </p:cBhvr>
                                      <p:to>
                                        <p:strVal val="visible"/>
                                      </p:to>
                                    </p:set>
                                    <p:animEffect transition="in" filter="fade">
                                      <p:cBhvr>
                                        <p:cTn id="17" dur="500"/>
                                        <p:tgtEl>
                                          <p:spTgt spid="23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35"/>
                                        </p:tgtEl>
                                        <p:attrNameLst>
                                          <p:attrName>style.visibility</p:attrName>
                                        </p:attrNameLst>
                                      </p:cBhvr>
                                      <p:to>
                                        <p:strVal val="visible"/>
                                      </p:to>
                                    </p:set>
                                    <p:animEffect transition="in" filter="fade">
                                      <p:cBhvr>
                                        <p:cTn id="22" dur="500"/>
                                        <p:tgtEl>
                                          <p:spTgt spid="23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grpId="1" nodeType="clickEffect">
                                  <p:stCondLst>
                                    <p:cond delay="0"/>
                                  </p:stCondLst>
                                  <p:childTnLst>
                                    <p:animEffect transition="out" filter="fade">
                                      <p:cBhvr>
                                        <p:cTn id="26" dur="500"/>
                                        <p:tgtEl>
                                          <p:spTgt spid="229"/>
                                        </p:tgtEl>
                                      </p:cBhvr>
                                    </p:animEffect>
                                    <p:set>
                                      <p:cBhvr>
                                        <p:cTn id="27" dur="1" fill="hold">
                                          <p:stCondLst>
                                            <p:cond delay="499"/>
                                          </p:stCondLst>
                                        </p:cTn>
                                        <p:tgtEl>
                                          <p:spTgt spid="229"/>
                                        </p:tgtEl>
                                        <p:attrNameLst>
                                          <p:attrName>style.visibility</p:attrName>
                                        </p:attrNameLst>
                                      </p:cBhvr>
                                      <p:to>
                                        <p:strVal val="hidden"/>
                                      </p:to>
                                    </p:set>
                                  </p:childTnLst>
                                </p:cTn>
                              </p:par>
                              <p:par>
                                <p:cTn id="28" presetID="10" presetClass="entr" presetSubtype="0" fill="hold" nodeType="withEffect">
                                  <p:stCondLst>
                                    <p:cond delay="0"/>
                                  </p:stCondLst>
                                  <p:childTnLst>
                                    <p:set>
                                      <p:cBhvr>
                                        <p:cTn id="29" dur="1" fill="hold">
                                          <p:stCondLst>
                                            <p:cond delay="0"/>
                                          </p:stCondLst>
                                        </p:cTn>
                                        <p:tgtEl>
                                          <p:spTgt spid="32"/>
                                        </p:tgtEl>
                                        <p:attrNameLst>
                                          <p:attrName>style.visibility</p:attrName>
                                        </p:attrNameLst>
                                      </p:cBhvr>
                                      <p:to>
                                        <p:strVal val="visible"/>
                                      </p:to>
                                    </p:set>
                                    <p:animEffect transition="in" filter="fade">
                                      <p:cBhvr>
                                        <p:cTn id="30" dur="500"/>
                                        <p:tgtEl>
                                          <p:spTgt spid="3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fade">
                                      <p:cBhvr>
                                        <p:cTn id="33" dur="500"/>
                                        <p:tgtEl>
                                          <p:spTgt spid="31"/>
                                        </p:tgtEl>
                                      </p:cBhvr>
                                    </p:animEffect>
                                  </p:childTnLst>
                                </p:cTn>
                              </p:par>
                              <p:par>
                                <p:cTn id="34" presetID="10" presetClass="entr" presetSubtype="0" fill="hold" nodeType="withEffect">
                                  <p:stCondLst>
                                    <p:cond delay="0"/>
                                  </p:stCondLst>
                                  <p:childTnLst>
                                    <p:set>
                                      <p:cBhvr>
                                        <p:cTn id="35" dur="1" fill="hold">
                                          <p:stCondLst>
                                            <p:cond delay="0"/>
                                          </p:stCondLst>
                                        </p:cTn>
                                        <p:tgtEl>
                                          <p:spTgt spid="33"/>
                                        </p:tgtEl>
                                        <p:attrNameLst>
                                          <p:attrName>style.visibility</p:attrName>
                                        </p:attrNameLst>
                                      </p:cBhvr>
                                      <p:to>
                                        <p:strVal val="visible"/>
                                      </p:to>
                                    </p:set>
                                    <p:animEffect transition="in" filter="fade">
                                      <p:cBhvr>
                                        <p:cTn id="36" dur="500"/>
                                        <p:tgtEl>
                                          <p:spTgt spid="33"/>
                                        </p:tgtEl>
                                      </p:cBhvr>
                                    </p:animEffect>
                                  </p:childTnLst>
                                </p:cTn>
                              </p:par>
                              <p:par>
                                <p:cTn id="37" presetID="10" presetClass="exit" presetSubtype="0" fill="hold" nodeType="withEffect">
                                  <p:stCondLst>
                                    <p:cond delay="0"/>
                                  </p:stCondLst>
                                  <p:childTnLst>
                                    <p:animEffect transition="out" filter="fade">
                                      <p:cBhvr>
                                        <p:cTn id="38" dur="500"/>
                                        <p:tgtEl>
                                          <p:spTgt spid="126"/>
                                        </p:tgtEl>
                                      </p:cBhvr>
                                    </p:animEffect>
                                    <p:set>
                                      <p:cBhvr>
                                        <p:cTn id="39" dur="1" fill="hold">
                                          <p:stCondLst>
                                            <p:cond delay="499"/>
                                          </p:stCondLst>
                                        </p:cTn>
                                        <p:tgtEl>
                                          <p:spTgt spid="126"/>
                                        </p:tgtEl>
                                        <p:attrNameLst>
                                          <p:attrName>style.visibility</p:attrName>
                                        </p:attrNameLst>
                                      </p:cBhvr>
                                      <p:to>
                                        <p:strVal val="hidden"/>
                                      </p:to>
                                    </p:set>
                                  </p:childTnLst>
                                </p:cTn>
                              </p:par>
                            </p:childTnLst>
                          </p:cTn>
                        </p:par>
                        <p:par>
                          <p:cTn id="40" fill="hold">
                            <p:stCondLst>
                              <p:cond delay="500"/>
                            </p:stCondLst>
                            <p:childTnLst>
                              <p:par>
                                <p:cTn id="41" presetID="10" presetClass="entr" presetSubtype="0" fill="hold" nodeType="afterEffect">
                                  <p:stCondLst>
                                    <p:cond delay="0"/>
                                  </p:stCondLst>
                                  <p:childTnLst>
                                    <p:set>
                                      <p:cBhvr>
                                        <p:cTn id="42" dur="1" fill="hold">
                                          <p:stCondLst>
                                            <p:cond delay="0"/>
                                          </p:stCondLst>
                                        </p:cTn>
                                        <p:tgtEl>
                                          <p:spTgt spid="49"/>
                                        </p:tgtEl>
                                        <p:attrNameLst>
                                          <p:attrName>style.visibility</p:attrName>
                                        </p:attrNameLst>
                                      </p:cBhvr>
                                      <p:to>
                                        <p:strVal val="visible"/>
                                      </p:to>
                                    </p:set>
                                    <p:animEffect transition="in" filter="fade">
                                      <p:cBhvr>
                                        <p:cTn id="43" dur="500"/>
                                        <p:tgtEl>
                                          <p:spTgt spid="49"/>
                                        </p:tgtEl>
                                      </p:cBhvr>
                                    </p:animEffect>
                                  </p:childTnLst>
                                </p:cTn>
                              </p:par>
                              <p:par>
                                <p:cTn id="44" presetID="10" presetClass="entr" presetSubtype="0" fill="hold" nodeType="withEffect">
                                  <p:stCondLst>
                                    <p:cond delay="0"/>
                                  </p:stCondLst>
                                  <p:childTnLst>
                                    <p:set>
                                      <p:cBhvr>
                                        <p:cTn id="45" dur="1" fill="hold">
                                          <p:stCondLst>
                                            <p:cond delay="0"/>
                                          </p:stCondLst>
                                        </p:cTn>
                                        <p:tgtEl>
                                          <p:spTgt spid="34"/>
                                        </p:tgtEl>
                                        <p:attrNameLst>
                                          <p:attrName>style.visibility</p:attrName>
                                        </p:attrNameLst>
                                      </p:cBhvr>
                                      <p:to>
                                        <p:strVal val="visible"/>
                                      </p:to>
                                    </p:set>
                                    <p:animEffect transition="in" filter="fade">
                                      <p:cBhvr>
                                        <p:cTn id="46" dur="500"/>
                                        <p:tgtEl>
                                          <p:spTgt spid="34"/>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xit" presetSubtype="0" fill="hold" nodeType="clickEffect">
                                  <p:stCondLst>
                                    <p:cond delay="0"/>
                                  </p:stCondLst>
                                  <p:childTnLst>
                                    <p:animEffect transition="out" filter="fade">
                                      <p:cBhvr>
                                        <p:cTn id="50" dur="500"/>
                                        <p:tgtEl>
                                          <p:spTgt spid="34"/>
                                        </p:tgtEl>
                                      </p:cBhvr>
                                    </p:animEffect>
                                    <p:set>
                                      <p:cBhvr>
                                        <p:cTn id="51" dur="1" fill="hold">
                                          <p:stCondLst>
                                            <p:cond delay="499"/>
                                          </p:stCondLst>
                                        </p:cTn>
                                        <p:tgtEl>
                                          <p:spTgt spid="34"/>
                                        </p:tgtEl>
                                        <p:attrNameLst>
                                          <p:attrName>style.visibility</p:attrName>
                                        </p:attrNameLst>
                                      </p:cBhvr>
                                      <p:to>
                                        <p:strVal val="hidden"/>
                                      </p:to>
                                    </p:set>
                                  </p:childTnLst>
                                </p:cTn>
                              </p:par>
                              <p:par>
                                <p:cTn id="52" presetID="10" presetClass="entr" presetSubtype="0" fill="hold" grpId="0" nodeType="withEffect">
                                  <p:stCondLst>
                                    <p:cond delay="0"/>
                                  </p:stCondLst>
                                  <p:childTnLst>
                                    <p:set>
                                      <p:cBhvr>
                                        <p:cTn id="53" dur="1" fill="hold">
                                          <p:stCondLst>
                                            <p:cond delay="0"/>
                                          </p:stCondLst>
                                        </p:cTn>
                                        <p:tgtEl>
                                          <p:spTgt spid="40"/>
                                        </p:tgtEl>
                                        <p:attrNameLst>
                                          <p:attrName>style.visibility</p:attrName>
                                        </p:attrNameLst>
                                      </p:cBhvr>
                                      <p:to>
                                        <p:strVal val="visible"/>
                                      </p:to>
                                    </p:set>
                                    <p:animEffect transition="in" filter="fade">
                                      <p:cBhvr>
                                        <p:cTn id="54" dur="500"/>
                                        <p:tgtEl>
                                          <p:spTgt spid="40"/>
                                        </p:tgtEl>
                                      </p:cBhvr>
                                    </p:animEffect>
                                  </p:childTnLst>
                                </p:cTn>
                              </p:par>
                              <p:par>
                                <p:cTn id="55" presetID="10" presetClass="exit" presetSubtype="0" fill="hold" grpId="1" nodeType="withEffect">
                                  <p:stCondLst>
                                    <p:cond delay="0"/>
                                  </p:stCondLst>
                                  <p:childTnLst>
                                    <p:animEffect transition="out" filter="fade">
                                      <p:cBhvr>
                                        <p:cTn id="56" dur="500"/>
                                        <p:tgtEl>
                                          <p:spTgt spid="235"/>
                                        </p:tgtEl>
                                      </p:cBhvr>
                                    </p:animEffect>
                                    <p:set>
                                      <p:cBhvr>
                                        <p:cTn id="57" dur="1" fill="hold">
                                          <p:stCondLst>
                                            <p:cond delay="499"/>
                                          </p:stCondLst>
                                        </p:cTn>
                                        <p:tgtEl>
                                          <p:spTgt spid="235"/>
                                        </p:tgtEl>
                                        <p:attrNameLst>
                                          <p:attrName>style.visibility</p:attrName>
                                        </p:attrNameLst>
                                      </p:cBhvr>
                                      <p:to>
                                        <p:strVal val="hidden"/>
                                      </p:to>
                                    </p:set>
                                  </p:childTnLst>
                                </p:cTn>
                              </p:par>
                              <p:par>
                                <p:cTn id="58" presetID="10" presetClass="exit" presetSubtype="0" fill="hold" nodeType="withEffect">
                                  <p:stCondLst>
                                    <p:cond delay="0"/>
                                  </p:stCondLst>
                                  <p:childTnLst>
                                    <p:animEffect transition="out" filter="fade">
                                      <p:cBhvr>
                                        <p:cTn id="59" dur="500"/>
                                        <p:tgtEl>
                                          <p:spTgt spid="49"/>
                                        </p:tgtEl>
                                      </p:cBhvr>
                                    </p:animEffect>
                                    <p:set>
                                      <p:cBhvr>
                                        <p:cTn id="60" dur="1" fill="hold">
                                          <p:stCondLst>
                                            <p:cond delay="499"/>
                                          </p:stCondLst>
                                        </p:cTn>
                                        <p:tgtEl>
                                          <p:spTgt spid="49"/>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54"/>
                                        </p:tgtEl>
                                        <p:attrNameLst>
                                          <p:attrName>style.visibility</p:attrName>
                                        </p:attrNameLst>
                                      </p:cBhvr>
                                      <p:to>
                                        <p:strVal val="visible"/>
                                      </p:to>
                                    </p:set>
                                    <p:animEffect transition="in" filter="fade">
                                      <p:cBhvr>
                                        <p:cTn id="65" dur="500"/>
                                        <p:tgtEl>
                                          <p:spTgt spid="54"/>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59"/>
                                        </p:tgtEl>
                                        <p:attrNameLst>
                                          <p:attrName>style.visibility</p:attrName>
                                        </p:attrNameLst>
                                      </p:cBhvr>
                                      <p:to>
                                        <p:strVal val="visible"/>
                                      </p:to>
                                    </p:set>
                                    <p:animEffect transition="in" filter="fade">
                                      <p:cBhvr>
                                        <p:cTn id="68" dur="500"/>
                                        <p:tgtEl>
                                          <p:spTgt spid="59"/>
                                        </p:tgtEl>
                                      </p:cBhvr>
                                    </p:animEffect>
                                  </p:childTnLst>
                                </p:cTn>
                              </p:par>
                            </p:childTnLst>
                          </p:cTn>
                        </p:par>
                        <p:par>
                          <p:cTn id="69" fill="hold">
                            <p:stCondLst>
                              <p:cond delay="500"/>
                            </p:stCondLst>
                            <p:childTnLst>
                              <p:par>
                                <p:cTn id="70" presetID="10" presetClass="entr" presetSubtype="0" fill="hold" nodeType="afterEffect">
                                  <p:stCondLst>
                                    <p:cond delay="0"/>
                                  </p:stCondLst>
                                  <p:childTnLst>
                                    <p:set>
                                      <p:cBhvr>
                                        <p:cTn id="71" dur="1" fill="hold">
                                          <p:stCondLst>
                                            <p:cond delay="0"/>
                                          </p:stCondLst>
                                        </p:cTn>
                                        <p:tgtEl>
                                          <p:spTgt spid="58"/>
                                        </p:tgtEl>
                                        <p:attrNameLst>
                                          <p:attrName>style.visibility</p:attrName>
                                        </p:attrNameLst>
                                      </p:cBhvr>
                                      <p:to>
                                        <p:strVal val="visible"/>
                                      </p:to>
                                    </p:set>
                                    <p:animEffect transition="in" filter="fade">
                                      <p:cBhvr>
                                        <p:cTn id="72" dur="500"/>
                                        <p:tgtEl>
                                          <p:spTgt spid="58"/>
                                        </p:tgtEl>
                                      </p:cBhvr>
                                    </p:animEffect>
                                  </p:childTnLst>
                                </p:cTn>
                              </p:par>
                              <p:par>
                                <p:cTn id="73" presetID="10" presetClass="entr" presetSubtype="0" fill="hold" nodeType="withEffect">
                                  <p:stCondLst>
                                    <p:cond delay="0"/>
                                  </p:stCondLst>
                                  <p:childTnLst>
                                    <p:set>
                                      <p:cBhvr>
                                        <p:cTn id="74" dur="1" fill="hold">
                                          <p:stCondLst>
                                            <p:cond delay="0"/>
                                          </p:stCondLst>
                                        </p:cTn>
                                        <p:tgtEl>
                                          <p:spTgt spid="41"/>
                                        </p:tgtEl>
                                        <p:attrNameLst>
                                          <p:attrName>style.visibility</p:attrName>
                                        </p:attrNameLst>
                                      </p:cBhvr>
                                      <p:to>
                                        <p:strVal val="visible"/>
                                      </p:to>
                                    </p:set>
                                    <p:animEffect transition="in" filter="fade">
                                      <p:cBhvr>
                                        <p:cTn id="75" dur="500"/>
                                        <p:tgtEl>
                                          <p:spTgt spid="41"/>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xit" presetSubtype="0" fill="hold" nodeType="clickEffect">
                                  <p:stCondLst>
                                    <p:cond delay="0"/>
                                  </p:stCondLst>
                                  <p:childTnLst>
                                    <p:animEffect transition="out" filter="fade">
                                      <p:cBhvr>
                                        <p:cTn id="79" dur="500"/>
                                        <p:tgtEl>
                                          <p:spTgt spid="41"/>
                                        </p:tgtEl>
                                      </p:cBhvr>
                                    </p:animEffect>
                                    <p:set>
                                      <p:cBhvr>
                                        <p:cTn id="80" dur="1" fill="hold">
                                          <p:stCondLst>
                                            <p:cond delay="499"/>
                                          </p:stCondLst>
                                        </p:cTn>
                                        <p:tgtEl>
                                          <p:spTgt spid="41"/>
                                        </p:tgtEl>
                                        <p:attrNameLst>
                                          <p:attrName>style.visibility</p:attrName>
                                        </p:attrNameLst>
                                      </p:cBhvr>
                                      <p:to>
                                        <p:strVal val="hidden"/>
                                      </p:to>
                                    </p:set>
                                  </p:childTnLst>
                                </p:cTn>
                              </p:par>
                              <p:par>
                                <p:cTn id="81" presetID="10" presetClass="exit" presetSubtype="0" fill="hold" nodeType="withEffect">
                                  <p:stCondLst>
                                    <p:cond delay="0"/>
                                  </p:stCondLst>
                                  <p:childTnLst>
                                    <p:animEffect transition="out" filter="fade">
                                      <p:cBhvr>
                                        <p:cTn id="82" dur="500"/>
                                        <p:tgtEl>
                                          <p:spTgt spid="58"/>
                                        </p:tgtEl>
                                      </p:cBhvr>
                                    </p:animEffect>
                                    <p:set>
                                      <p:cBhvr>
                                        <p:cTn id="83" dur="1" fill="hold">
                                          <p:stCondLst>
                                            <p:cond delay="499"/>
                                          </p:stCondLst>
                                        </p:cTn>
                                        <p:tgtEl>
                                          <p:spTgt spid="5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P spid="229" grpId="0" animBg="1"/>
      <p:bldP spid="229" grpId="1" animBg="1"/>
      <p:bldP spid="234" grpId="0" animBg="1"/>
      <p:bldP spid="235" grpId="0" animBg="1"/>
      <p:bldP spid="235" grpId="1" animBg="1"/>
      <p:bldP spid="31" grpId="0" animBg="1"/>
      <p:bldP spid="40" grpId="0" animBg="1"/>
      <p:bldP spid="59" grpId="0" animBg="1"/>
    </p:bldLst>
  </p:timing>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Scrolling Energy Analysis</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19</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grpSp>
        <p:nvGrpSpPr>
          <p:cNvPr id="5" name="Group 4"/>
          <p:cNvGrpSpPr/>
          <p:nvPr/>
        </p:nvGrpSpPr>
        <p:grpSpPr>
          <a:xfrm>
            <a:off x="76200" y="1676400"/>
            <a:ext cx="8915400" cy="3352800"/>
            <a:chOff x="76200" y="2286000"/>
            <a:chExt cx="8915400" cy="3352800"/>
          </a:xfrm>
        </p:grpSpPr>
        <p:graphicFrame>
          <p:nvGraphicFramePr>
            <p:cNvPr id="16" name="Chart 15"/>
            <p:cNvGraphicFramePr>
              <a:graphicFrameLocks/>
            </p:cNvGraphicFramePr>
            <p:nvPr>
              <p:extLst/>
            </p:nvPr>
          </p:nvGraphicFramePr>
          <p:xfrm>
            <a:off x="76200" y="2286000"/>
            <a:ext cx="8915400" cy="3352800"/>
          </p:xfrm>
          <a:graphic>
            <a:graphicData uri="http://schemas.openxmlformats.org/drawingml/2006/chart">
              <c:chart xmlns:c="http://schemas.openxmlformats.org/drawingml/2006/chart" xmlns:r="http://schemas.openxmlformats.org/officeDocument/2006/relationships" r:id="rId4"/>
            </a:graphicData>
          </a:graphic>
        </p:graphicFrame>
        <p:cxnSp>
          <p:nvCxnSpPr>
            <p:cNvPr id="17" name="Straight Connector 16"/>
            <p:cNvCxnSpPr/>
            <p:nvPr/>
          </p:nvCxnSpPr>
          <p:spPr>
            <a:xfrm>
              <a:off x="7924800" y="2771335"/>
              <a:ext cx="0" cy="2334065"/>
            </a:xfrm>
            <a:prstGeom prst="line">
              <a:avLst/>
            </a:prstGeom>
            <a:noFill/>
            <a:ln w="25400" cap="flat" cmpd="sng" algn="ctr">
              <a:solidFill>
                <a:srgbClr val="000000"/>
              </a:solidFill>
              <a:prstDash val="dash"/>
            </a:ln>
            <a:effectLst/>
          </p:spPr>
        </p:cxnSp>
        <p:sp>
          <p:nvSpPr>
            <p:cNvPr id="18" name="TextBox 17"/>
            <p:cNvSpPr txBox="1"/>
            <p:nvPr/>
          </p:nvSpPr>
          <p:spPr>
            <a:xfrm>
              <a:off x="1776912" y="4648207"/>
              <a:ext cx="813461" cy="479619"/>
            </a:xfrm>
            <a:prstGeom prst="rect">
              <a:avLst/>
            </a:prstGeom>
            <a:noFill/>
          </p:spPr>
          <p:txBody>
            <a:bodyPr wrap="none" lIns="0" tIns="0" rIns="0" bIns="0" rtlCol="0">
              <a:spAutoFit/>
            </a:bodyPr>
            <a:lstStyle/>
            <a:p>
              <a:pPr marL="0" marR="0" lvl="0" indent="0" algn="ctr" defTabSz="914400" rtl="0" eaLnBrk="1" fontAlgn="auto" latinLnBrk="0" hangingPunct="1">
                <a:lnSpc>
                  <a:spcPts val="18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Gill Sans MT"/>
                  <a:ea typeface="+mn-ea"/>
                  <a:cs typeface="+mn-cs"/>
                </a:rPr>
                <a:t>Google</a:t>
              </a:r>
              <a:br>
                <a:rPr kumimoji="0" lang="en-US" sz="2200" b="0" i="0" u="none" strike="noStrike" kern="1200" cap="none" spc="0" normalizeH="0" baseline="0" noProof="0" dirty="0">
                  <a:ln>
                    <a:noFill/>
                  </a:ln>
                  <a:solidFill>
                    <a:prstClr val="black"/>
                  </a:solidFill>
                  <a:effectLst/>
                  <a:uLnTx/>
                  <a:uFillTx/>
                  <a:latin typeface="Gill Sans MT"/>
                  <a:ea typeface="+mn-ea"/>
                  <a:cs typeface="+mn-cs"/>
                </a:rPr>
              </a:br>
              <a:r>
                <a:rPr kumimoji="0" lang="en-US" sz="2200" b="0" i="0" u="none" strike="noStrike" kern="1200" cap="none" spc="0" normalizeH="0" baseline="0" noProof="0" dirty="0">
                  <a:ln>
                    <a:noFill/>
                  </a:ln>
                  <a:solidFill>
                    <a:prstClr val="black"/>
                  </a:solidFill>
                  <a:effectLst/>
                  <a:uLnTx/>
                  <a:uFillTx/>
                  <a:latin typeface="Gill Sans MT"/>
                  <a:ea typeface="+mn-ea"/>
                  <a:cs typeface="+mn-cs"/>
                </a:rPr>
                <a:t>Docs</a:t>
              </a:r>
            </a:p>
          </p:txBody>
        </p:sp>
        <p:sp>
          <p:nvSpPr>
            <p:cNvPr id="19" name="TextBox 18"/>
            <p:cNvSpPr txBox="1"/>
            <p:nvPr/>
          </p:nvSpPr>
          <p:spPr>
            <a:xfrm>
              <a:off x="2895034" y="4648200"/>
              <a:ext cx="667989" cy="248786"/>
            </a:xfrm>
            <a:prstGeom prst="rect">
              <a:avLst/>
            </a:prstGeom>
            <a:noFill/>
          </p:spPr>
          <p:txBody>
            <a:bodyPr wrap="none" lIns="0" tIns="0" rIns="0" bIns="0" rtlCol="0">
              <a:spAutoFit/>
            </a:bodyPr>
            <a:lstStyle/>
            <a:p>
              <a:pPr marL="0" marR="0" lvl="0" indent="0" algn="ctr" defTabSz="914400" rtl="0" eaLnBrk="1" fontAlgn="auto" latinLnBrk="0" hangingPunct="1">
                <a:lnSpc>
                  <a:spcPts val="18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Gill Sans MT"/>
                  <a:ea typeface="+mn-ea"/>
                  <a:cs typeface="+mn-cs"/>
                </a:rPr>
                <a:t>Gmail</a:t>
              </a:r>
            </a:p>
          </p:txBody>
        </p:sp>
        <p:sp>
          <p:nvSpPr>
            <p:cNvPr id="20" name="TextBox 19"/>
            <p:cNvSpPr txBox="1"/>
            <p:nvPr/>
          </p:nvSpPr>
          <p:spPr>
            <a:xfrm>
              <a:off x="3729793" y="4648208"/>
              <a:ext cx="1025922" cy="479619"/>
            </a:xfrm>
            <a:prstGeom prst="rect">
              <a:avLst/>
            </a:prstGeom>
            <a:noFill/>
          </p:spPr>
          <p:txBody>
            <a:bodyPr wrap="none" lIns="0" tIns="0" rIns="0" bIns="0" rtlCol="0">
              <a:spAutoFit/>
            </a:bodyPr>
            <a:lstStyle/>
            <a:p>
              <a:pPr marL="0" marR="0" lvl="0" indent="0" algn="ctr" defTabSz="914400" rtl="0" eaLnBrk="1" fontAlgn="auto" latinLnBrk="0" hangingPunct="1">
                <a:lnSpc>
                  <a:spcPts val="18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Gill Sans MT"/>
                  <a:ea typeface="+mn-ea"/>
                  <a:cs typeface="+mn-cs"/>
                </a:rPr>
                <a:t>Google</a:t>
              </a:r>
              <a:br>
                <a:rPr kumimoji="0" lang="en-US" sz="2200" b="0" i="0" u="none" strike="noStrike" kern="1200" cap="none" spc="0" normalizeH="0" baseline="0" noProof="0" dirty="0">
                  <a:ln>
                    <a:noFill/>
                  </a:ln>
                  <a:solidFill>
                    <a:prstClr val="black"/>
                  </a:solidFill>
                  <a:effectLst/>
                  <a:uLnTx/>
                  <a:uFillTx/>
                  <a:latin typeface="Gill Sans MT"/>
                  <a:ea typeface="+mn-ea"/>
                  <a:cs typeface="+mn-cs"/>
                </a:rPr>
              </a:br>
              <a:r>
                <a:rPr kumimoji="0" lang="en-US" sz="2200" b="0" i="0" u="none" strike="noStrike" kern="1200" cap="none" spc="0" normalizeH="0" baseline="0" noProof="0" dirty="0">
                  <a:ln>
                    <a:noFill/>
                  </a:ln>
                  <a:solidFill>
                    <a:prstClr val="black"/>
                  </a:solidFill>
                  <a:effectLst/>
                  <a:uLnTx/>
                  <a:uFillTx/>
                  <a:latin typeface="Gill Sans MT"/>
                  <a:ea typeface="+mn-ea"/>
                  <a:cs typeface="+mn-cs"/>
                </a:rPr>
                <a:t>Calendar</a:t>
              </a:r>
            </a:p>
          </p:txBody>
        </p:sp>
        <p:sp>
          <p:nvSpPr>
            <p:cNvPr id="21" name="TextBox 20"/>
            <p:cNvSpPr txBox="1"/>
            <p:nvPr/>
          </p:nvSpPr>
          <p:spPr>
            <a:xfrm>
              <a:off x="4910363" y="4648208"/>
              <a:ext cx="732735" cy="479619"/>
            </a:xfrm>
            <a:prstGeom prst="rect">
              <a:avLst/>
            </a:prstGeom>
            <a:noFill/>
          </p:spPr>
          <p:txBody>
            <a:bodyPr wrap="none" lIns="0" tIns="0" rIns="0" bIns="0" rtlCol="0">
              <a:spAutoFit/>
            </a:bodyPr>
            <a:lstStyle/>
            <a:p>
              <a:pPr marL="0" marR="0" lvl="0" indent="0" algn="ctr" defTabSz="914400" rtl="0" eaLnBrk="1" fontAlgn="auto" latinLnBrk="0" hangingPunct="1">
                <a:lnSpc>
                  <a:spcPts val="18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Gill Sans MT"/>
                  <a:ea typeface="+mn-ea"/>
                  <a:cs typeface="+mn-cs"/>
                </a:rPr>
                <a:t>Word-</a:t>
              </a:r>
              <a:br>
                <a:rPr kumimoji="0" lang="en-US" sz="2200" b="0" i="0" u="none" strike="noStrike" kern="1200" cap="none" spc="0" normalizeH="0" baseline="0" noProof="0" dirty="0">
                  <a:ln>
                    <a:noFill/>
                  </a:ln>
                  <a:solidFill>
                    <a:prstClr val="black"/>
                  </a:solidFill>
                  <a:effectLst/>
                  <a:uLnTx/>
                  <a:uFillTx/>
                  <a:latin typeface="Gill Sans MT"/>
                  <a:ea typeface="+mn-ea"/>
                  <a:cs typeface="+mn-cs"/>
                </a:rPr>
              </a:br>
              <a:r>
                <a:rPr kumimoji="0" lang="en-US" sz="2200" b="0" i="0" u="none" strike="noStrike" kern="1200" cap="none" spc="0" normalizeH="0" baseline="0" noProof="0" dirty="0">
                  <a:ln>
                    <a:noFill/>
                  </a:ln>
                  <a:solidFill>
                    <a:prstClr val="black"/>
                  </a:solidFill>
                  <a:effectLst/>
                  <a:uLnTx/>
                  <a:uFillTx/>
                  <a:latin typeface="Gill Sans MT"/>
                  <a:ea typeface="+mn-ea"/>
                  <a:cs typeface="+mn-cs"/>
                </a:rPr>
                <a:t>Press</a:t>
              </a:r>
            </a:p>
          </p:txBody>
        </p:sp>
        <p:sp>
          <p:nvSpPr>
            <p:cNvPr id="22" name="TextBox 21"/>
            <p:cNvSpPr txBox="1"/>
            <p:nvPr/>
          </p:nvSpPr>
          <p:spPr>
            <a:xfrm>
              <a:off x="5888255" y="4648200"/>
              <a:ext cx="821589" cy="248786"/>
            </a:xfrm>
            <a:prstGeom prst="rect">
              <a:avLst/>
            </a:prstGeom>
            <a:noFill/>
          </p:spPr>
          <p:txBody>
            <a:bodyPr wrap="none" lIns="0" tIns="0" rIns="0" bIns="0" rtlCol="0">
              <a:spAutoFit/>
            </a:bodyPr>
            <a:lstStyle/>
            <a:p>
              <a:pPr marL="0" marR="0" lvl="0" indent="0" algn="ctr" defTabSz="914400" rtl="0" eaLnBrk="1" fontAlgn="auto" latinLnBrk="0" hangingPunct="1">
                <a:lnSpc>
                  <a:spcPts val="18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Gill Sans MT"/>
                  <a:ea typeface="+mn-ea"/>
                  <a:cs typeface="+mn-cs"/>
                </a:rPr>
                <a:t>Twitter</a:t>
              </a:r>
            </a:p>
          </p:txBody>
        </p:sp>
        <p:sp>
          <p:nvSpPr>
            <p:cNvPr id="24" name="TextBox 23"/>
            <p:cNvSpPr txBox="1"/>
            <p:nvPr/>
          </p:nvSpPr>
          <p:spPr>
            <a:xfrm>
              <a:off x="6882203" y="4648208"/>
              <a:ext cx="814701" cy="479619"/>
            </a:xfrm>
            <a:prstGeom prst="rect">
              <a:avLst/>
            </a:prstGeom>
            <a:noFill/>
          </p:spPr>
          <p:txBody>
            <a:bodyPr wrap="none" lIns="0" tIns="0" rIns="0" bIns="0" rtlCol="0">
              <a:spAutoFit/>
            </a:bodyPr>
            <a:lstStyle/>
            <a:p>
              <a:pPr marL="0" marR="0" lvl="0" indent="0" algn="ctr" defTabSz="914400" rtl="0" eaLnBrk="1" fontAlgn="auto" latinLnBrk="0" hangingPunct="1">
                <a:lnSpc>
                  <a:spcPts val="18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Gill Sans MT"/>
                  <a:ea typeface="+mn-ea"/>
                  <a:cs typeface="+mn-cs"/>
                </a:rPr>
                <a:t>Ani-</a:t>
              </a:r>
              <a:br>
                <a:rPr kumimoji="0" lang="en-US" sz="2200" b="0" i="0" u="none" strike="noStrike" kern="1200" cap="none" spc="0" normalizeH="0" baseline="0" noProof="0" dirty="0">
                  <a:ln>
                    <a:noFill/>
                  </a:ln>
                  <a:solidFill>
                    <a:prstClr val="black"/>
                  </a:solidFill>
                  <a:effectLst/>
                  <a:uLnTx/>
                  <a:uFillTx/>
                  <a:latin typeface="Gill Sans MT"/>
                  <a:ea typeface="+mn-ea"/>
                  <a:cs typeface="+mn-cs"/>
                </a:rPr>
              </a:br>
              <a:r>
                <a:rPr kumimoji="0" lang="en-US" sz="2200" b="0" i="0" u="none" strike="noStrike" kern="1200" cap="none" spc="0" normalizeH="0" baseline="0" noProof="0" dirty="0" err="1">
                  <a:ln>
                    <a:noFill/>
                  </a:ln>
                  <a:solidFill>
                    <a:prstClr val="black"/>
                  </a:solidFill>
                  <a:effectLst/>
                  <a:uLnTx/>
                  <a:uFillTx/>
                  <a:latin typeface="Gill Sans MT"/>
                  <a:ea typeface="+mn-ea"/>
                  <a:cs typeface="+mn-cs"/>
                </a:rPr>
                <a:t>mation</a:t>
              </a:r>
              <a:endParaRPr kumimoji="0" lang="en-US" sz="2200" b="0" i="0" u="none" strike="noStrike" kern="1200" cap="none" spc="0" normalizeH="0" baseline="0" noProof="0" dirty="0">
                <a:ln>
                  <a:noFill/>
                </a:ln>
                <a:solidFill>
                  <a:prstClr val="black"/>
                </a:solidFill>
                <a:effectLst/>
                <a:uLnTx/>
                <a:uFillTx/>
                <a:latin typeface="Gill Sans MT"/>
                <a:ea typeface="+mn-ea"/>
                <a:cs typeface="+mn-cs"/>
              </a:endParaRPr>
            </a:p>
          </p:txBody>
        </p:sp>
        <p:sp>
          <p:nvSpPr>
            <p:cNvPr id="25" name="TextBox 24"/>
            <p:cNvSpPr txBox="1"/>
            <p:nvPr/>
          </p:nvSpPr>
          <p:spPr>
            <a:xfrm>
              <a:off x="8116935" y="4648200"/>
              <a:ext cx="501302" cy="248786"/>
            </a:xfrm>
            <a:prstGeom prst="rect">
              <a:avLst/>
            </a:prstGeom>
            <a:noFill/>
          </p:spPr>
          <p:txBody>
            <a:bodyPr wrap="none" lIns="0" tIns="0" rIns="0" bIns="0" rtlCol="0">
              <a:spAutoFit/>
            </a:bodyPr>
            <a:lstStyle/>
            <a:p>
              <a:pPr marL="0" marR="0" lvl="0" indent="0" algn="ctr" defTabSz="914400" rtl="0" eaLnBrk="1" fontAlgn="auto" latinLnBrk="0" hangingPunct="1">
                <a:lnSpc>
                  <a:spcPts val="18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Gill Sans MT"/>
                  <a:ea typeface="+mn-ea"/>
                  <a:cs typeface="+mn-cs"/>
                </a:rPr>
                <a:t>AVG</a:t>
              </a:r>
            </a:p>
          </p:txBody>
        </p:sp>
      </p:grpSp>
      <p:grpSp>
        <p:nvGrpSpPr>
          <p:cNvPr id="3" name="Group 2"/>
          <p:cNvGrpSpPr/>
          <p:nvPr/>
        </p:nvGrpSpPr>
        <p:grpSpPr>
          <a:xfrm>
            <a:off x="0" y="5105400"/>
            <a:ext cx="9144000" cy="1049357"/>
            <a:chOff x="1828800" y="5486399"/>
            <a:chExt cx="6019800" cy="839482"/>
          </a:xfrm>
          <a:solidFill>
            <a:srgbClr val="E4E4E4"/>
          </a:solidFill>
        </p:grpSpPr>
        <p:sp>
          <p:nvSpPr>
            <p:cNvPr id="42" name="Rectangle 41"/>
            <p:cNvSpPr/>
            <p:nvPr/>
          </p:nvSpPr>
          <p:spPr>
            <a:xfrm>
              <a:off x="1828800" y="5486399"/>
              <a:ext cx="6019800" cy="461665"/>
            </a:xfrm>
            <a:prstGeom prst="rect">
              <a:avLst/>
            </a:prstGeom>
            <a:grp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sp>
          <p:nvSpPr>
            <p:cNvPr id="43" name="Rectangle 42"/>
            <p:cNvSpPr/>
            <p:nvPr/>
          </p:nvSpPr>
          <p:spPr>
            <a:xfrm>
              <a:off x="1828800" y="5562599"/>
              <a:ext cx="6019800" cy="763282"/>
            </a:xfrm>
            <a:prstGeom prst="rect">
              <a:avLst/>
            </a:prstGeom>
            <a:grp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41.9%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of page scrolling energy is spent on</a:t>
              </a:r>
              <a:br>
                <a:rPr kumimoji="0" lang="en-US" sz="2800" b="1" i="0" u="none" strike="noStrike" kern="1200" cap="none" spc="0" normalizeH="0" baseline="0" noProof="0" dirty="0">
                  <a:ln>
                    <a:noFill/>
                  </a:ln>
                  <a:solidFill>
                    <a:prstClr val="black"/>
                  </a:solidFill>
                  <a:effectLst/>
                  <a:uLnTx/>
                  <a:uFillTx/>
                  <a:latin typeface="Gill Sans MT"/>
                  <a:ea typeface="+mn-ea"/>
                  <a:cs typeface="+mn-cs"/>
                </a:rPr>
              </a:b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texture tiling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color </a:t>
              </a:r>
              <a:r>
                <a:rPr kumimoji="0" lang="en-US" sz="2800" b="1" i="0" u="none" strike="noStrike" kern="1200" cap="none" spc="0" normalizeH="0" baseline="0" noProof="0" dirty="0" err="1">
                  <a:ln>
                    <a:noFill/>
                  </a:ln>
                  <a:solidFill>
                    <a:srgbClr val="0000FF"/>
                  </a:solidFill>
                  <a:effectLst/>
                  <a:uLnTx/>
                  <a:uFillTx/>
                  <a:latin typeface="Gill Sans MT"/>
                  <a:ea typeface="+mn-ea"/>
                  <a:cs typeface="+mn-cs"/>
                </a:rPr>
                <a:t>blitting</a:t>
              </a:r>
              <a:endParaRPr kumimoji="0" lang="en-US" sz="2800" b="1" i="0" u="none" strike="noStrike" kern="1200" cap="none" spc="0" normalizeH="0" baseline="0" noProof="0" dirty="0">
                <a:ln>
                  <a:noFill/>
                </a:ln>
                <a:solidFill>
                  <a:srgbClr val="0000FF"/>
                </a:solidFill>
                <a:effectLst/>
                <a:uLnTx/>
                <a:uFillTx/>
                <a:latin typeface="Gill Sans MT"/>
                <a:ea typeface="+mn-ea"/>
                <a:cs typeface="+mn-cs"/>
              </a:endParaRPr>
            </a:p>
          </p:txBody>
        </p:sp>
      </p:grpSp>
      <p:sp>
        <p:nvSpPr>
          <p:cNvPr id="46" name="Rounded Rectangle 45"/>
          <p:cNvSpPr/>
          <p:nvPr/>
        </p:nvSpPr>
        <p:spPr bwMode="auto">
          <a:xfrm>
            <a:off x="7924800" y="2133600"/>
            <a:ext cx="914400" cy="2286000"/>
          </a:xfrm>
          <a:prstGeom prst="roundRect">
            <a:avLst/>
          </a:prstGeom>
          <a:solidFill>
            <a:schemeClr val="lt1">
              <a:alpha val="0"/>
            </a:schemeClr>
          </a:solidFill>
          <a:ln w="57150" cmpd="sng">
            <a:solidFill>
              <a:schemeClr val="accent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Tree>
    <p:extLst>
      <p:ext uri="{BB962C8B-B14F-4D97-AF65-F5344CB8AC3E}">
        <p14:creationId xmlns:p14="http://schemas.microsoft.com/office/powerpoint/2010/main" val="4055808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fade">
                                      <p:cBhvr>
                                        <p:cTn id="12" dur="500"/>
                                        <p:tgtEl>
                                          <p:spTgt spid="46"/>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Lst>
  </p:timing>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p:cNvSpPr/>
          <p:nvPr/>
        </p:nvSpPr>
        <p:spPr>
          <a:xfrm>
            <a:off x="0" y="4286072"/>
            <a:ext cx="50292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A significant portion of</a:t>
            </a:r>
            <a:br>
              <a:rPr kumimoji="0" lang="en-US" sz="2400" b="1" i="0" u="none" strike="noStrike" kern="1200" cap="none" spc="0" normalizeH="0" baseline="0" noProof="0" dirty="0">
                <a:ln>
                  <a:noFill/>
                </a:ln>
                <a:solidFill>
                  <a:srgbClr val="000000"/>
                </a:solidFill>
                <a:effectLst/>
                <a:uLnTx/>
                <a:uFillTx/>
                <a:latin typeface="Gill Sans MT"/>
                <a:ea typeface="+mn-ea"/>
                <a:cs typeface="+mn-cs"/>
              </a:rPr>
            </a:br>
            <a:r>
              <a:rPr kumimoji="0" lang="en-US" sz="2400" b="1" i="0" u="none" strike="noStrike" kern="1200" cap="none" spc="0" normalizeH="0" baseline="0" noProof="0" dirty="0">
                <a:ln>
                  <a:noFill/>
                </a:ln>
                <a:solidFill>
                  <a:srgbClr val="000000"/>
                </a:solidFill>
                <a:effectLst/>
                <a:uLnTx/>
                <a:uFillTx/>
                <a:latin typeface="Gill Sans MT"/>
                <a:ea typeface="+mn-ea"/>
                <a:cs typeface="+mn-cs"/>
              </a:rPr>
              <a:t>total data movement comes from</a:t>
            </a:r>
            <a:br>
              <a:rPr kumimoji="0" lang="en-US" sz="2400" b="1" i="0" u="none" strike="noStrike" kern="1200" cap="none" spc="0" normalizeH="0" baseline="0" noProof="0" dirty="0">
                <a:ln>
                  <a:noFill/>
                </a:ln>
                <a:solidFill>
                  <a:srgbClr val="000000"/>
                </a:solidFill>
                <a:effectLst/>
                <a:uLnTx/>
                <a:uFillTx/>
                <a:latin typeface="Gill Sans MT"/>
                <a:ea typeface="+mn-ea"/>
                <a:cs typeface="+mn-cs"/>
              </a:rPr>
            </a:br>
            <a:r>
              <a:rPr kumimoji="0" lang="en-US" sz="2400" b="1" i="0" u="none" strike="noStrike" kern="1200" cap="none" spc="0" normalizeH="0" baseline="0" noProof="0" dirty="0">
                <a:ln>
                  <a:noFill/>
                </a:ln>
                <a:solidFill>
                  <a:srgbClr val="000000"/>
                </a:solidFill>
                <a:effectLst/>
                <a:uLnTx/>
                <a:uFillTx/>
                <a:latin typeface="Gill Sans MT"/>
                <a:ea typeface="+mn-ea"/>
                <a:cs typeface="+mn-cs"/>
              </a:rPr>
              <a:t>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texture tiling</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color </a:t>
            </a:r>
            <a:r>
              <a:rPr kumimoji="0" lang="en-US" sz="2400" b="1" i="0" u="none" strike="noStrike" kern="1200" cap="none" spc="0" normalizeH="0" baseline="0" noProof="0" dirty="0" err="1">
                <a:ln>
                  <a:noFill/>
                </a:ln>
                <a:solidFill>
                  <a:srgbClr val="0000FF"/>
                </a:solidFill>
                <a:effectLst/>
                <a:uLnTx/>
                <a:uFillTx/>
                <a:latin typeface="Gill Sans MT"/>
                <a:ea typeface="+mn-ea"/>
                <a:cs typeface="+mn-cs"/>
              </a:rPr>
              <a:t>blitting</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2" name="Title 1"/>
          <p:cNvSpPr>
            <a:spLocks noGrp="1"/>
          </p:cNvSpPr>
          <p:nvPr>
            <p:ph type="title"/>
          </p:nvPr>
        </p:nvSpPr>
        <p:spPr>
          <a:xfrm>
            <a:off x="-228600" y="0"/>
            <a:ext cx="9677400" cy="914400"/>
          </a:xfrm>
        </p:spPr>
        <p:txBody>
          <a:bodyPr/>
          <a:lstStyle/>
          <a:p>
            <a:r>
              <a:rPr lang="en-US" dirty="0"/>
              <a:t>Scrolling a Google Docs Web Page</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20</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8" name="Rectangle 17"/>
          <p:cNvSpPr/>
          <p:nvPr/>
        </p:nvSpPr>
        <p:spPr>
          <a:xfrm>
            <a:off x="5715000" y="1600200"/>
            <a:ext cx="38100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Gill Sans MT"/>
                <a:ea typeface="+mn-ea"/>
                <a:cs typeface="+mn-cs"/>
              </a:rPr>
              <a:t>77%</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total energy consumption goes to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21" name="Rectangle 20"/>
          <p:cNvSpPr/>
          <p:nvPr/>
        </p:nvSpPr>
        <p:spPr>
          <a:xfrm>
            <a:off x="1540435" y="6248400"/>
            <a:ext cx="4495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Gill Sans MT"/>
                <a:ea typeface="+mn-ea"/>
                <a:cs typeface="+mn-cs"/>
              </a:rPr>
              <a:t>37.7%</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total system energy </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graphicFrame>
        <p:nvGraphicFramePr>
          <p:cNvPr id="14" name="Chart 13"/>
          <p:cNvGraphicFramePr>
            <a:graphicFrameLocks/>
          </p:cNvGraphicFramePr>
          <p:nvPr>
            <p:extLst/>
          </p:nvPr>
        </p:nvGraphicFramePr>
        <p:xfrm>
          <a:off x="-304800" y="228600"/>
          <a:ext cx="6756400" cy="381317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5" name="Chart 14"/>
          <p:cNvGraphicFramePr>
            <a:graphicFrameLocks/>
          </p:cNvGraphicFramePr>
          <p:nvPr>
            <p:extLst/>
          </p:nvPr>
        </p:nvGraphicFramePr>
        <p:xfrm>
          <a:off x="5105400" y="3273762"/>
          <a:ext cx="3505200" cy="3584238"/>
        </p:xfrm>
        <a:graphic>
          <a:graphicData uri="http://schemas.openxmlformats.org/drawingml/2006/chart">
            <c:chart xmlns:c="http://schemas.openxmlformats.org/drawingml/2006/chart" xmlns:r="http://schemas.openxmlformats.org/officeDocument/2006/relationships" r:id="rId5"/>
          </a:graphicData>
        </a:graphic>
      </p:graphicFrame>
      <p:cxnSp>
        <p:nvCxnSpPr>
          <p:cNvPr id="24" name="Straight Arrow Connector 23"/>
          <p:cNvCxnSpPr>
            <a:endCxn id="21" idx="3"/>
          </p:cNvCxnSpPr>
          <p:nvPr/>
        </p:nvCxnSpPr>
        <p:spPr>
          <a:xfrm flipH="1">
            <a:off x="6036235" y="5562600"/>
            <a:ext cx="974165" cy="916633"/>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endCxn id="21" idx="3"/>
          </p:cNvCxnSpPr>
          <p:nvPr/>
        </p:nvCxnSpPr>
        <p:spPr>
          <a:xfrm flipH="1">
            <a:off x="6036235" y="5867400"/>
            <a:ext cx="2040965" cy="611833"/>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0845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500"/>
                                        <p:tgtEl>
                                          <p:spTgt spid="24"/>
                                        </p:tgtEl>
                                      </p:cBhvr>
                                    </p:animEffect>
                                  </p:childTnLst>
                                </p:cTn>
                              </p:par>
                              <p:par>
                                <p:cTn id="28" presetID="10" presetClass="entr" presetSubtype="0" fill="hold" nodeType="with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fade">
                                      <p:cBhvr>
                                        <p:cTn id="30" dur="500"/>
                                        <p:tgtEl>
                                          <p:spTgt spid="28"/>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fade">
                                      <p:cBhvr>
                                        <p:cTn id="3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18" grpId="0"/>
      <p:bldP spid="21" grpId="0"/>
      <p:bldGraphic spid="14" grpId="0">
        <p:bldAsOne/>
      </p:bldGraphic>
      <p:bldGraphic spid="15" grpId="0">
        <p:bldAsOne/>
      </p:bldGraphic>
    </p:bldLst>
  </p:timing>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p:cNvSpPr>
            <a:spLocks noGrp="1"/>
          </p:cNvSpPr>
          <p:nvPr>
            <p:ph type="title"/>
          </p:nvPr>
        </p:nvSpPr>
        <p:spPr>
          <a:xfrm>
            <a:off x="-228600" y="0"/>
            <a:ext cx="9677400" cy="914400"/>
          </a:xfrm>
        </p:spPr>
        <p:txBody>
          <a:bodyPr/>
          <a:lstStyle/>
          <a:p>
            <a:r>
              <a:rPr lang="en-US" dirty="0"/>
              <a:t>Scrolling a Google Docs Web Page</a:t>
            </a:r>
          </a:p>
        </p:txBody>
      </p:sp>
      <p:sp>
        <p:nvSpPr>
          <p:cNvPr id="23" name="Rectangle 22"/>
          <p:cNvSpPr/>
          <p:nvPr/>
        </p:nvSpPr>
        <p:spPr>
          <a:xfrm>
            <a:off x="0" y="4286072"/>
            <a:ext cx="50292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A significant portion of</a:t>
            </a:r>
            <a:br>
              <a:rPr kumimoji="0" lang="en-US" sz="2400" b="1" i="0" u="none" strike="noStrike" kern="1200" cap="none" spc="0" normalizeH="0" baseline="0" noProof="0" dirty="0">
                <a:ln>
                  <a:noFill/>
                </a:ln>
                <a:solidFill>
                  <a:srgbClr val="000000"/>
                </a:solidFill>
                <a:effectLst/>
                <a:uLnTx/>
                <a:uFillTx/>
                <a:latin typeface="Gill Sans MT"/>
                <a:ea typeface="+mn-ea"/>
                <a:cs typeface="+mn-cs"/>
              </a:rPr>
            </a:br>
            <a:r>
              <a:rPr kumimoji="0" lang="en-US" sz="2400" b="1" i="0" u="none" strike="noStrike" kern="1200" cap="none" spc="0" normalizeH="0" baseline="0" noProof="0" dirty="0">
                <a:ln>
                  <a:noFill/>
                </a:ln>
                <a:solidFill>
                  <a:srgbClr val="000000"/>
                </a:solidFill>
                <a:effectLst/>
                <a:uLnTx/>
                <a:uFillTx/>
                <a:latin typeface="Gill Sans MT"/>
                <a:ea typeface="+mn-ea"/>
                <a:cs typeface="+mn-cs"/>
              </a:rPr>
              <a:t>total data movement comes from</a:t>
            </a:r>
            <a:br>
              <a:rPr kumimoji="0" lang="en-US" sz="2400" b="1" i="0" u="none" strike="noStrike" kern="1200" cap="none" spc="0" normalizeH="0" baseline="0" noProof="0" dirty="0">
                <a:ln>
                  <a:noFill/>
                </a:ln>
                <a:solidFill>
                  <a:srgbClr val="000000"/>
                </a:solidFill>
                <a:effectLst/>
                <a:uLnTx/>
                <a:uFillTx/>
                <a:latin typeface="Gill Sans MT"/>
                <a:ea typeface="+mn-ea"/>
                <a:cs typeface="+mn-cs"/>
              </a:rPr>
            </a:br>
            <a:r>
              <a:rPr kumimoji="0" lang="en-US" sz="2400" b="1" i="0" u="none" strike="noStrike" kern="1200" cap="none" spc="0" normalizeH="0" baseline="0" noProof="0" dirty="0">
                <a:ln>
                  <a:noFill/>
                </a:ln>
                <a:solidFill>
                  <a:srgbClr val="000000"/>
                </a:solidFill>
                <a:effectLst/>
                <a:uLnTx/>
                <a:uFillTx/>
                <a:latin typeface="Gill Sans MT"/>
                <a:ea typeface="+mn-ea"/>
                <a:cs typeface="+mn-cs"/>
              </a:rPr>
              <a:t>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texture tiling</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color </a:t>
            </a:r>
            <a:r>
              <a:rPr kumimoji="0" lang="en-US" sz="2400" b="1" i="0" u="none" strike="noStrike" kern="1200" cap="none" spc="0" normalizeH="0" baseline="0" noProof="0" dirty="0" err="1">
                <a:ln>
                  <a:noFill/>
                </a:ln>
                <a:solidFill>
                  <a:srgbClr val="0000FF"/>
                </a:solidFill>
                <a:effectLst/>
                <a:uLnTx/>
                <a:uFillTx/>
                <a:latin typeface="Gill Sans MT"/>
                <a:ea typeface="+mn-ea"/>
                <a:cs typeface="+mn-cs"/>
              </a:rPr>
              <a:t>blitting</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21</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8" name="Rectangle 17"/>
          <p:cNvSpPr/>
          <p:nvPr/>
        </p:nvSpPr>
        <p:spPr>
          <a:xfrm>
            <a:off x="5715000" y="1600200"/>
            <a:ext cx="38100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Gill Sans MT"/>
                <a:ea typeface="+mn-ea"/>
                <a:cs typeface="+mn-cs"/>
              </a:rPr>
              <a:t>77%</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total energy consumption goes to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21" name="Rectangle 20"/>
          <p:cNvSpPr/>
          <p:nvPr/>
        </p:nvSpPr>
        <p:spPr>
          <a:xfrm>
            <a:off x="1540435" y="6248400"/>
            <a:ext cx="4495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Gill Sans MT"/>
                <a:ea typeface="+mn-ea"/>
                <a:cs typeface="+mn-cs"/>
              </a:rPr>
              <a:t>37.7%</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total system energy </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graphicFrame>
        <p:nvGraphicFramePr>
          <p:cNvPr id="14" name="Chart 13"/>
          <p:cNvGraphicFramePr>
            <a:graphicFrameLocks/>
          </p:cNvGraphicFramePr>
          <p:nvPr>
            <p:extLst/>
          </p:nvPr>
        </p:nvGraphicFramePr>
        <p:xfrm>
          <a:off x="-304800" y="228600"/>
          <a:ext cx="6756400" cy="381317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5" name="Chart 14"/>
          <p:cNvGraphicFramePr>
            <a:graphicFrameLocks/>
          </p:cNvGraphicFramePr>
          <p:nvPr>
            <p:extLst/>
          </p:nvPr>
        </p:nvGraphicFramePr>
        <p:xfrm>
          <a:off x="5105400" y="3273762"/>
          <a:ext cx="3505200" cy="3584238"/>
        </p:xfrm>
        <a:graphic>
          <a:graphicData uri="http://schemas.openxmlformats.org/drawingml/2006/chart">
            <c:chart xmlns:c="http://schemas.openxmlformats.org/drawingml/2006/chart" xmlns:r="http://schemas.openxmlformats.org/officeDocument/2006/relationships" r:id="rId5"/>
          </a:graphicData>
        </a:graphic>
      </p:graphicFrame>
      <p:sp>
        <p:nvSpPr>
          <p:cNvPr id="27" name="Rectangle 26"/>
          <p:cNvSpPr/>
          <p:nvPr/>
        </p:nvSpPr>
        <p:spPr>
          <a:xfrm>
            <a:off x="-1" y="0"/>
            <a:ext cx="9144000" cy="6858000"/>
          </a:xfrm>
          <a:prstGeom prst="rect">
            <a:avLst/>
          </a:prstGeom>
          <a:solidFill>
            <a:schemeClr val="tx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grpSp>
        <p:nvGrpSpPr>
          <p:cNvPr id="31" name="Group 30"/>
          <p:cNvGrpSpPr/>
          <p:nvPr/>
        </p:nvGrpSpPr>
        <p:grpSpPr>
          <a:xfrm>
            <a:off x="-228599" y="2971799"/>
            <a:ext cx="9601199" cy="1219200"/>
            <a:chOff x="1213867" y="5486400"/>
            <a:chExt cx="7748159" cy="508835"/>
          </a:xfrm>
        </p:grpSpPr>
        <p:grpSp>
          <p:nvGrpSpPr>
            <p:cNvPr id="32" name="Group 31"/>
            <p:cNvGrpSpPr/>
            <p:nvPr/>
          </p:nvGrpSpPr>
          <p:grpSpPr>
            <a:xfrm>
              <a:off x="1459839" y="5486400"/>
              <a:ext cx="7256214" cy="508835"/>
              <a:chOff x="-728366" y="838199"/>
              <a:chExt cx="11314238" cy="295236"/>
            </a:xfrm>
          </p:grpSpPr>
          <p:sp>
            <p:nvSpPr>
              <p:cNvPr id="34" name="Rounded Rectangle 33"/>
              <p:cNvSpPr/>
              <p:nvPr/>
            </p:nvSpPr>
            <p:spPr bwMode="auto">
              <a:xfrm>
                <a:off x="-728366" y="857675"/>
                <a:ext cx="11314238" cy="275760"/>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35" name="Rectangle 34"/>
              <p:cNvSpPr/>
              <p:nvPr/>
            </p:nvSpPr>
            <p:spPr>
              <a:xfrm>
                <a:off x="-153065" y="838199"/>
                <a:ext cx="9386361" cy="11179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grpSp>
        <p:sp>
          <p:nvSpPr>
            <p:cNvPr id="33" name="Rectangle 32"/>
            <p:cNvSpPr/>
            <p:nvPr/>
          </p:nvSpPr>
          <p:spPr>
            <a:xfrm>
              <a:off x="1213867" y="5581798"/>
              <a:ext cx="7748159" cy="3981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Can we use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PIM</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to mitigate the </a:t>
              </a: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 cost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 </a:t>
              </a:r>
              <a:r>
                <a:rPr kumimoji="0" lang="en-US" sz="2800" b="1" i="0" u="none" strike="noStrike" kern="1200" cap="none" spc="0" normalizeH="0" baseline="0" noProof="0" dirty="0">
                  <a:ln>
                    <a:noFill/>
                  </a:ln>
                  <a:solidFill>
                    <a:srgbClr val="000000"/>
                  </a:solidFill>
                  <a:effectLst/>
                  <a:uLnTx/>
                  <a:uFillTx/>
                  <a:latin typeface="Gill Sans MT"/>
                  <a:ea typeface="+mn-ea"/>
                  <a:cs typeface="+mn-cs"/>
                </a:rPr>
                <a:t>for</a:t>
              </a:r>
              <a:r>
                <a:rPr kumimoji="0" lang="en-US" sz="2800" b="1" i="0" u="none" strike="noStrike" kern="1200" cap="none" spc="0" normalizeH="0" baseline="0" noProof="0" dirty="0">
                  <a:ln>
                    <a:noFill/>
                  </a:ln>
                  <a:solidFill>
                    <a:srgbClr val="C00000"/>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texture tiling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color </a:t>
              </a:r>
              <a:r>
                <a:rPr kumimoji="0" lang="en-US" sz="2800" b="1" i="0" u="none" strike="noStrike" kern="1200" cap="none" spc="0" normalizeH="0" baseline="0" noProof="0" dirty="0" err="1">
                  <a:ln>
                    <a:noFill/>
                  </a:ln>
                  <a:solidFill>
                    <a:srgbClr val="0000FF"/>
                  </a:solidFill>
                  <a:effectLst/>
                  <a:uLnTx/>
                  <a:uFillTx/>
                  <a:latin typeface="Gill Sans MT"/>
                  <a:ea typeface="+mn-ea"/>
                  <a:cs typeface="+mn-cs"/>
                </a:rPr>
                <a:t>blitting</a:t>
              </a:r>
              <a:r>
                <a:rPr kumimoji="0" lang="en-US" sz="2800" b="1" i="0" u="none" strike="noStrike" kern="1200" cap="none" spc="0" normalizeH="0" baseline="0" noProof="0" dirty="0">
                  <a:ln>
                    <a:noFill/>
                  </a:ln>
                  <a:solidFill>
                    <a:prstClr val="black"/>
                  </a:solidFill>
                  <a:effectLst/>
                  <a:uLnTx/>
                  <a:uFillTx/>
                  <a:latin typeface="Gill Sans MT"/>
                  <a:ea typeface="+mn-ea"/>
                  <a:cs typeface="+mn-cs"/>
                </a:rPr>
                <a:t>?</a:t>
              </a:r>
              <a:endParaRPr kumimoji="0" lang="en-US" sz="2800" b="1" i="0" u="none" strike="noStrike" kern="1200" cap="none" spc="0" normalizeH="0" baseline="0" noProof="0" dirty="0">
                <a:ln>
                  <a:noFill/>
                </a:ln>
                <a:solidFill>
                  <a:srgbClr val="0000FF"/>
                </a:solidFill>
                <a:effectLst/>
                <a:uLnTx/>
                <a:uFillTx/>
                <a:latin typeface="Gill Sans MT"/>
                <a:ea typeface="+mn-ea"/>
                <a:cs typeface="+mn-cs"/>
              </a:endParaRPr>
            </a:p>
          </p:txBody>
        </p:sp>
      </p:grpSp>
      <p:cxnSp>
        <p:nvCxnSpPr>
          <p:cNvPr id="24" name="Straight Arrow Connector 23"/>
          <p:cNvCxnSpPr>
            <a:endCxn id="21" idx="3"/>
          </p:cNvCxnSpPr>
          <p:nvPr/>
        </p:nvCxnSpPr>
        <p:spPr>
          <a:xfrm flipH="1">
            <a:off x="6036235" y="5562600"/>
            <a:ext cx="974165" cy="916633"/>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endCxn id="21" idx="3"/>
          </p:cNvCxnSpPr>
          <p:nvPr/>
        </p:nvCxnSpPr>
        <p:spPr>
          <a:xfrm flipH="1">
            <a:off x="6036235" y="5867400"/>
            <a:ext cx="2040965" cy="611833"/>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2702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9601200" cy="914400"/>
          </a:xfrm>
        </p:spPr>
        <p:txBody>
          <a:bodyPr/>
          <a:lstStyle/>
          <a:p>
            <a:r>
              <a:rPr lang="en-US" sz="3600" dirty="0"/>
              <a:t>Can We Use PIM for Texture Tiling?</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22</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cxnSp>
        <p:nvCxnSpPr>
          <p:cNvPr id="61" name="Straight Arrow Connector 60"/>
          <p:cNvCxnSpPr>
            <a:stCxn id="50" idx="3"/>
          </p:cNvCxnSpPr>
          <p:nvPr/>
        </p:nvCxnSpPr>
        <p:spPr>
          <a:xfrm>
            <a:off x="2442161" y="4473692"/>
            <a:ext cx="458772" cy="422346"/>
          </a:xfrm>
          <a:prstGeom prst="straightConnector1">
            <a:avLst/>
          </a:prstGeom>
          <a:noFill/>
          <a:ln w="38100" cap="flat" cmpd="sng" algn="ctr">
            <a:solidFill>
              <a:srgbClr val="006600"/>
            </a:solidFill>
            <a:prstDash val="sysDot"/>
            <a:miter lim="800000"/>
            <a:tailEnd type="stealth" w="lg" len="lg"/>
          </a:ln>
          <a:effectLst/>
        </p:spPr>
      </p:cxnSp>
      <p:cxnSp>
        <p:nvCxnSpPr>
          <p:cNvPr id="57" name="Straight Arrow Connector 56"/>
          <p:cNvCxnSpPr>
            <a:endCxn id="47" idx="3"/>
          </p:cNvCxnSpPr>
          <p:nvPr/>
        </p:nvCxnSpPr>
        <p:spPr>
          <a:xfrm flipH="1">
            <a:off x="2443734" y="2819400"/>
            <a:ext cx="457199" cy="249814"/>
          </a:xfrm>
          <a:prstGeom prst="straightConnector1">
            <a:avLst/>
          </a:prstGeom>
          <a:noFill/>
          <a:ln w="38100" cap="flat" cmpd="sng" algn="ctr">
            <a:solidFill>
              <a:srgbClr val="006600"/>
            </a:solidFill>
            <a:prstDash val="sysDot"/>
            <a:miter lim="800000"/>
            <a:tailEnd type="stealth" w="lg" len="lg"/>
          </a:ln>
          <a:effectLst/>
        </p:spPr>
      </p:cxnSp>
      <p:grpSp>
        <p:nvGrpSpPr>
          <p:cNvPr id="9" name="Group 8"/>
          <p:cNvGrpSpPr/>
          <p:nvPr/>
        </p:nvGrpSpPr>
        <p:grpSpPr>
          <a:xfrm>
            <a:off x="1386568" y="914400"/>
            <a:ext cx="3762417" cy="4648200"/>
            <a:chOff x="1881233" y="1875505"/>
            <a:chExt cx="3007069" cy="4012731"/>
          </a:xfrm>
        </p:grpSpPr>
        <p:cxnSp>
          <p:nvCxnSpPr>
            <p:cNvPr id="23" name="Straight Connector 22"/>
            <p:cNvCxnSpPr/>
            <p:nvPr/>
          </p:nvCxnSpPr>
          <p:spPr>
            <a:xfrm>
              <a:off x="4614877" y="2212877"/>
              <a:ext cx="0" cy="3554768"/>
            </a:xfrm>
            <a:prstGeom prst="line">
              <a:avLst/>
            </a:prstGeom>
            <a:ln w="25400">
              <a:solidFill>
                <a:schemeClr val="tx1"/>
              </a:solidFill>
              <a:prstDash val="solid"/>
              <a:tailEnd type="triangle" w="lg" len="lg"/>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4366251" y="1875505"/>
              <a:ext cx="522051" cy="318840"/>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libri"/>
                  <a:ea typeface="+mn-ea"/>
                  <a:cs typeface="+mn-cs"/>
                </a:rPr>
                <a:t>time</a:t>
              </a:r>
            </a:p>
          </p:txBody>
        </p:sp>
        <p:cxnSp>
          <p:nvCxnSpPr>
            <p:cNvPr id="29" name="Straight Connector 28"/>
            <p:cNvCxnSpPr/>
            <p:nvPr/>
          </p:nvCxnSpPr>
          <p:spPr>
            <a:xfrm flipH="1">
              <a:off x="2056238" y="2508040"/>
              <a:ext cx="24228" cy="3380196"/>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1881233" y="2270396"/>
              <a:ext cx="398468" cy="265700"/>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prstClr val="black">
                      <a:lumMod val="50000"/>
                      <a:lumOff val="50000"/>
                    </a:prstClr>
                  </a:solidFill>
                  <a:effectLst/>
                  <a:uLnTx/>
                  <a:uFillTx/>
                  <a:latin typeface="Calibri"/>
                  <a:ea typeface="+mn-ea"/>
                  <a:cs typeface="+mn-cs"/>
                </a:rPr>
                <a:t>CPU</a:t>
              </a:r>
            </a:p>
          </p:txBody>
        </p:sp>
        <p:cxnSp>
          <p:nvCxnSpPr>
            <p:cNvPr id="36" name="Straight Connector 35"/>
            <p:cNvCxnSpPr/>
            <p:nvPr/>
          </p:nvCxnSpPr>
          <p:spPr>
            <a:xfrm>
              <a:off x="3728365" y="2508040"/>
              <a:ext cx="0" cy="3347012"/>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3307034" y="2270396"/>
              <a:ext cx="770511" cy="265700"/>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prstClr val="black">
                      <a:lumMod val="50000"/>
                      <a:lumOff val="50000"/>
                    </a:prstClr>
                  </a:solidFill>
                  <a:effectLst/>
                  <a:uLnTx/>
                  <a:uFillTx/>
                  <a:latin typeface="Calibri"/>
                  <a:ea typeface="+mn-ea"/>
                  <a:cs typeface="+mn-cs"/>
                </a:rPr>
                <a:t>Memory</a:t>
              </a:r>
              <a:endParaRPr kumimoji="0" lang="en-US" sz="1800" b="1" i="1" u="none" strike="noStrike" kern="1200" cap="none" spc="0" normalizeH="0" baseline="0" noProof="0" dirty="0">
                <a:ln>
                  <a:noFill/>
                </a:ln>
                <a:solidFill>
                  <a:prstClr val="black">
                    <a:lumMod val="50000"/>
                    <a:lumOff val="50000"/>
                  </a:prstClr>
                </a:solidFill>
                <a:effectLst/>
                <a:uLnTx/>
                <a:uFillTx/>
                <a:latin typeface="Calibri"/>
                <a:ea typeface="+mn-ea"/>
                <a:cs typeface="+mn-cs"/>
              </a:endParaRPr>
            </a:p>
          </p:txBody>
        </p:sp>
      </p:grpSp>
      <p:sp>
        <p:nvSpPr>
          <p:cNvPr id="38" name="Rounded Rectangle 37"/>
          <p:cNvSpPr/>
          <p:nvPr/>
        </p:nvSpPr>
        <p:spPr>
          <a:xfrm>
            <a:off x="768147" y="1935913"/>
            <a:ext cx="1674020" cy="654887"/>
          </a:xfrm>
          <a:prstGeom prst="roundRect">
            <a:avLst>
              <a:gd name="adj" fmla="val 7702"/>
            </a:avLst>
          </a:prstGeom>
          <a:solidFill>
            <a:schemeClr val="tx2"/>
          </a:solidFill>
          <a:ln w="12700" cap="flat" cmpd="sng" algn="ctr">
            <a:solidFill>
              <a:schemeClr val="tx1"/>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err="1">
                <a:ln>
                  <a:noFill/>
                </a:ln>
                <a:solidFill>
                  <a:srgbClr val="FFFFFF"/>
                </a:solidFill>
                <a:effectLst/>
                <a:uLnTx/>
                <a:uFillTx/>
                <a:latin typeface="Gill Sans MT"/>
                <a:ea typeface="+mn-ea"/>
                <a:cs typeface="+mn-cs"/>
              </a:rPr>
              <a:t>Rasterization</a:t>
            </a:r>
            <a:endParaRPr kumimoji="0" lang="en-US" sz="2200" b="0" i="0" u="none" strike="noStrike" kern="0" cap="none" spc="0" normalizeH="0" baseline="0" noProof="0" dirty="0">
              <a:ln>
                <a:noFill/>
              </a:ln>
              <a:solidFill>
                <a:srgbClr val="FFFFFF"/>
              </a:solidFill>
              <a:effectLst/>
              <a:uLnTx/>
              <a:uFillTx/>
              <a:latin typeface="Gill Sans MT"/>
              <a:ea typeface="+mn-ea"/>
              <a:cs typeface="+mn-cs"/>
            </a:endParaRPr>
          </a:p>
        </p:txBody>
      </p:sp>
      <p:grpSp>
        <p:nvGrpSpPr>
          <p:cNvPr id="3" name="Group 2"/>
          <p:cNvGrpSpPr/>
          <p:nvPr/>
        </p:nvGrpSpPr>
        <p:grpSpPr>
          <a:xfrm>
            <a:off x="813917" y="2818506"/>
            <a:ext cx="1629817" cy="1905894"/>
            <a:chOff x="1189584" y="2802979"/>
            <a:chExt cx="1629817" cy="1905894"/>
          </a:xfrm>
        </p:grpSpPr>
        <p:sp>
          <p:nvSpPr>
            <p:cNvPr id="47" name="Rounded Rectangle 46"/>
            <p:cNvSpPr/>
            <p:nvPr/>
          </p:nvSpPr>
          <p:spPr>
            <a:xfrm>
              <a:off x="1191153" y="2802979"/>
              <a:ext cx="1628248" cy="501416"/>
            </a:xfrm>
            <a:prstGeom prst="roundRect">
              <a:avLst>
                <a:gd name="adj" fmla="val 7702"/>
              </a:avLst>
            </a:prstGeom>
            <a:solidFill>
              <a:schemeClr val="bg2">
                <a:lumMod val="50000"/>
              </a:schemeClr>
            </a:solidFill>
            <a:ln w="12700" cap="flat" cmpd="sng" algn="ctr">
              <a:solidFill>
                <a:schemeClr val="tx1"/>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a:ln>
                    <a:noFill/>
                  </a:ln>
                  <a:solidFill>
                    <a:prstClr val="black"/>
                  </a:solidFill>
                  <a:effectLst/>
                  <a:uLnTx/>
                  <a:uFillTx/>
                  <a:latin typeface="Gill Sans MT"/>
                  <a:ea typeface="+mn-ea"/>
                  <a:cs typeface="+mn-cs"/>
                </a:rPr>
                <a:t>Read Bitmap</a:t>
              </a:r>
            </a:p>
          </p:txBody>
        </p:sp>
        <p:sp>
          <p:nvSpPr>
            <p:cNvPr id="48" name="Rounded Rectangle 47"/>
            <p:cNvSpPr/>
            <p:nvPr/>
          </p:nvSpPr>
          <p:spPr>
            <a:xfrm>
              <a:off x="1189586" y="3494267"/>
              <a:ext cx="1628247" cy="501416"/>
            </a:xfrm>
            <a:prstGeom prst="roundRect">
              <a:avLst>
                <a:gd name="adj" fmla="val 7702"/>
              </a:avLst>
            </a:prstGeom>
            <a:solidFill>
              <a:schemeClr val="bg2">
                <a:lumMod val="50000"/>
              </a:schemeClr>
            </a:solidFill>
            <a:ln w="12700" cap="flat" cmpd="sng" algn="ctr">
              <a:solidFill>
                <a:schemeClr val="tx1"/>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a:ln>
                    <a:noFill/>
                  </a:ln>
                  <a:solidFill>
                    <a:prstClr val="black"/>
                  </a:solidFill>
                  <a:effectLst/>
                  <a:uLnTx/>
                  <a:uFillTx/>
                  <a:latin typeface="Gill Sans MT"/>
                  <a:ea typeface="+mn-ea"/>
                  <a:cs typeface="+mn-cs"/>
                </a:rPr>
                <a:t>Conversion</a:t>
              </a:r>
            </a:p>
          </p:txBody>
        </p:sp>
        <p:sp>
          <p:nvSpPr>
            <p:cNvPr id="50" name="Rounded Rectangle 49"/>
            <p:cNvSpPr/>
            <p:nvPr/>
          </p:nvSpPr>
          <p:spPr>
            <a:xfrm>
              <a:off x="1189584" y="4207457"/>
              <a:ext cx="1628244" cy="501416"/>
            </a:xfrm>
            <a:prstGeom prst="roundRect">
              <a:avLst>
                <a:gd name="adj" fmla="val 7702"/>
              </a:avLst>
            </a:prstGeom>
            <a:solidFill>
              <a:schemeClr val="bg2">
                <a:lumMod val="50000"/>
              </a:schemeClr>
            </a:solidFill>
            <a:ln w="12700" cap="flat" cmpd="sng" algn="ctr">
              <a:solidFill>
                <a:schemeClr val="tx1"/>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a:ln>
                    <a:noFill/>
                  </a:ln>
                  <a:solidFill>
                    <a:prstClr val="black"/>
                  </a:solidFill>
                  <a:effectLst/>
                  <a:uLnTx/>
                  <a:uFillTx/>
                  <a:latin typeface="Gill Sans MT"/>
                  <a:ea typeface="+mn-ea"/>
                  <a:cs typeface="+mn-cs"/>
                </a:rPr>
                <a:t>Write Back</a:t>
              </a:r>
            </a:p>
          </p:txBody>
        </p:sp>
      </p:grpSp>
      <p:sp>
        <p:nvSpPr>
          <p:cNvPr id="51" name="Left Brace 50"/>
          <p:cNvSpPr/>
          <p:nvPr/>
        </p:nvSpPr>
        <p:spPr>
          <a:xfrm>
            <a:off x="500037" y="2802978"/>
            <a:ext cx="191096" cy="1905899"/>
          </a:xfrm>
          <a:prstGeom prst="leftBrace">
            <a:avLst>
              <a:gd name="adj1" fmla="val 101669"/>
              <a:gd name="adj2" fmla="val 50000"/>
            </a:avLst>
          </a:prstGeom>
          <a:noFill/>
          <a:ln w="1905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000000"/>
              </a:solidFill>
              <a:effectLst/>
              <a:uLnTx/>
              <a:uFillTx/>
              <a:latin typeface="Calibri"/>
              <a:ea typeface="+mn-ea"/>
              <a:cs typeface="+mn-cs"/>
            </a:endParaRPr>
          </a:p>
        </p:txBody>
      </p:sp>
      <p:cxnSp>
        <p:nvCxnSpPr>
          <p:cNvPr id="56" name="Straight Arrow Connector 55"/>
          <p:cNvCxnSpPr>
            <a:stCxn id="38" idx="3"/>
          </p:cNvCxnSpPr>
          <p:nvPr/>
        </p:nvCxnSpPr>
        <p:spPr>
          <a:xfrm>
            <a:off x="2442167" y="2263357"/>
            <a:ext cx="458766" cy="556043"/>
          </a:xfrm>
          <a:prstGeom prst="straightConnector1">
            <a:avLst/>
          </a:prstGeom>
          <a:noFill/>
          <a:ln w="38100" cap="flat" cmpd="sng" algn="ctr">
            <a:solidFill>
              <a:srgbClr val="006600"/>
            </a:solidFill>
            <a:prstDash val="sysDot"/>
            <a:miter lim="800000"/>
            <a:tailEnd type="stealth" w="lg" len="lg"/>
          </a:ln>
          <a:effectLst/>
        </p:spPr>
      </p:cxnSp>
      <p:sp>
        <p:nvSpPr>
          <p:cNvPr id="63" name="TextBox 62"/>
          <p:cNvSpPr txBox="1"/>
          <p:nvPr/>
        </p:nvSpPr>
        <p:spPr>
          <a:xfrm>
            <a:off x="2895600" y="3866952"/>
            <a:ext cx="1524000" cy="552648"/>
          </a:xfrm>
          <a:prstGeom prst="rect">
            <a:avLst/>
          </a:prstGeom>
          <a:noFill/>
        </p:spPr>
        <p:txBody>
          <a:bodyPr wrap="none" lIns="0" tIns="0" rIns="0" bIns="0" rtlCol="0">
            <a:noAutofit/>
          </a:bodyPr>
          <a:lstStyle/>
          <a:p>
            <a:pPr marL="0" marR="0" lvl="0" indent="0" algn="ctr" defTabSz="914400" rtl="0" eaLnBrk="1" fontAlgn="auto" latinLnBrk="0" hangingPunct="1">
              <a:lnSpc>
                <a:spcPts val="1600"/>
              </a:lnSpc>
              <a:spcBef>
                <a:spcPts val="0"/>
              </a:spcBef>
              <a:spcAft>
                <a:spcPts val="0"/>
              </a:spcAft>
              <a:buClrTx/>
              <a:buSzTx/>
              <a:buFontTx/>
              <a:buNone/>
              <a:tabLst/>
              <a:defRPr/>
            </a:pPr>
            <a:r>
              <a:rPr kumimoji="0" lang="en-US" sz="2400" b="1" i="1" u="none" strike="noStrike" kern="1200" cap="none" spc="-50" normalizeH="0" baseline="0" noProof="0" dirty="0">
                <a:ln>
                  <a:noFill/>
                </a:ln>
                <a:solidFill>
                  <a:srgbClr val="C00000"/>
                </a:solidFill>
                <a:effectLst/>
                <a:uLnTx/>
                <a:uFillTx/>
                <a:latin typeface="Calibri"/>
                <a:ea typeface="+mn-ea"/>
                <a:cs typeface="+mn-cs"/>
              </a:rPr>
              <a:t>data movement</a:t>
            </a:r>
          </a:p>
        </p:txBody>
      </p:sp>
      <p:grpSp>
        <p:nvGrpSpPr>
          <p:cNvPr id="11" name="Group 10"/>
          <p:cNvGrpSpPr/>
          <p:nvPr/>
        </p:nvGrpSpPr>
        <p:grpSpPr>
          <a:xfrm>
            <a:off x="5767621" y="838200"/>
            <a:ext cx="2511311" cy="4554670"/>
            <a:chOff x="5409421" y="914400"/>
            <a:chExt cx="2511309" cy="4554670"/>
          </a:xfrm>
        </p:grpSpPr>
        <p:cxnSp>
          <p:nvCxnSpPr>
            <p:cNvPr id="42" name="Straight Connector 41"/>
            <p:cNvCxnSpPr/>
            <p:nvPr/>
          </p:nvCxnSpPr>
          <p:spPr>
            <a:xfrm>
              <a:off x="5658700" y="1646878"/>
              <a:ext cx="2898" cy="3822192"/>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a:off x="5409421" y="1371600"/>
              <a:ext cx="498559" cy="307777"/>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prstClr val="black">
                      <a:lumMod val="50000"/>
                      <a:lumOff val="50000"/>
                    </a:prstClr>
                  </a:solidFill>
                  <a:effectLst/>
                  <a:uLnTx/>
                  <a:uFillTx/>
                  <a:latin typeface="Calibri"/>
                  <a:ea typeface="+mn-ea"/>
                  <a:cs typeface="+mn-cs"/>
                </a:rPr>
                <a:t>CPU</a:t>
              </a:r>
              <a:endParaRPr kumimoji="0" lang="en-US" sz="1600" b="1" i="1" u="none" strike="noStrike" kern="1200" cap="none" spc="0" normalizeH="0" baseline="0" noProof="0" dirty="0">
                <a:ln>
                  <a:noFill/>
                </a:ln>
                <a:solidFill>
                  <a:prstClr val="black">
                    <a:lumMod val="50000"/>
                    <a:lumOff val="50000"/>
                  </a:prstClr>
                </a:solidFill>
                <a:effectLst/>
                <a:uLnTx/>
                <a:uFillTx/>
                <a:latin typeface="Calibri"/>
                <a:ea typeface="+mn-ea"/>
                <a:cs typeface="+mn-cs"/>
              </a:endParaRPr>
            </a:p>
          </p:txBody>
        </p:sp>
        <p:cxnSp>
          <p:nvCxnSpPr>
            <p:cNvPr id="44" name="Straight Connector 43"/>
            <p:cNvCxnSpPr/>
            <p:nvPr/>
          </p:nvCxnSpPr>
          <p:spPr>
            <a:xfrm flipH="1">
              <a:off x="7718996" y="1646878"/>
              <a:ext cx="1540" cy="3763322"/>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7430061" y="1371600"/>
              <a:ext cx="490669" cy="307777"/>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prstClr val="black">
                      <a:lumMod val="50000"/>
                      <a:lumOff val="50000"/>
                    </a:prstClr>
                  </a:solidFill>
                  <a:effectLst/>
                  <a:uLnTx/>
                  <a:uFillTx/>
                  <a:latin typeface="Calibri"/>
                  <a:ea typeface="+mn-ea"/>
                  <a:cs typeface="+mn-cs"/>
                </a:rPr>
                <a:t>PIM</a:t>
              </a:r>
              <a:endParaRPr kumimoji="0" lang="en-US" sz="1600" b="1" i="1" u="none" strike="noStrike" kern="1200" cap="none" spc="0" normalizeH="0" baseline="0" noProof="0" dirty="0">
                <a:ln>
                  <a:noFill/>
                </a:ln>
                <a:solidFill>
                  <a:prstClr val="black">
                    <a:lumMod val="50000"/>
                    <a:lumOff val="50000"/>
                  </a:prstClr>
                </a:solidFill>
                <a:effectLst/>
                <a:uLnTx/>
                <a:uFillTx/>
                <a:latin typeface="Calibri"/>
                <a:ea typeface="+mn-ea"/>
                <a:cs typeface="+mn-cs"/>
              </a:endParaRPr>
            </a:p>
          </p:txBody>
        </p:sp>
        <p:sp>
          <p:nvSpPr>
            <p:cNvPr id="46" name="TextBox 45"/>
            <p:cNvSpPr txBox="1"/>
            <p:nvPr/>
          </p:nvSpPr>
          <p:spPr>
            <a:xfrm>
              <a:off x="5771779" y="914400"/>
              <a:ext cx="1705394" cy="369332"/>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 CPU + PIM</a:t>
              </a:r>
            </a:p>
          </p:txBody>
        </p:sp>
      </p:grpSp>
      <p:sp>
        <p:nvSpPr>
          <p:cNvPr id="53" name="Rounded Rectangle 52"/>
          <p:cNvSpPr/>
          <p:nvPr/>
        </p:nvSpPr>
        <p:spPr>
          <a:xfrm>
            <a:off x="5183978" y="1828800"/>
            <a:ext cx="1674020" cy="609600"/>
          </a:xfrm>
          <a:prstGeom prst="roundRect">
            <a:avLst>
              <a:gd name="adj" fmla="val 7702"/>
            </a:avLst>
          </a:prstGeom>
          <a:solidFill>
            <a:schemeClr val="tx2"/>
          </a:solidFill>
          <a:ln w="12700" cap="flat" cmpd="sng" algn="ctr">
            <a:solidFill>
              <a:schemeClr val="tx1"/>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err="1">
                <a:ln>
                  <a:noFill/>
                </a:ln>
                <a:solidFill>
                  <a:srgbClr val="FFFFFF"/>
                </a:solidFill>
                <a:effectLst/>
                <a:uLnTx/>
                <a:uFillTx/>
                <a:latin typeface="Gill Sans MT"/>
                <a:ea typeface="+mn-ea"/>
                <a:cs typeface="+mn-cs"/>
              </a:rPr>
              <a:t>Rasterization</a:t>
            </a:r>
            <a:endParaRPr kumimoji="0" lang="en-US" sz="2200" b="0" i="0" u="none" strike="noStrike" kern="0" cap="none" spc="0" normalizeH="0" baseline="0" noProof="0" dirty="0">
              <a:ln>
                <a:noFill/>
              </a:ln>
              <a:solidFill>
                <a:srgbClr val="FFFFFF"/>
              </a:solidFill>
              <a:effectLst/>
              <a:uLnTx/>
              <a:uFillTx/>
              <a:latin typeface="Gill Sans MT"/>
              <a:ea typeface="+mn-ea"/>
              <a:cs typeface="+mn-cs"/>
            </a:endParaRPr>
          </a:p>
        </p:txBody>
      </p:sp>
      <p:cxnSp>
        <p:nvCxnSpPr>
          <p:cNvPr id="54" name="Straight Arrow Connector 53"/>
          <p:cNvCxnSpPr>
            <a:stCxn id="53" idx="3"/>
          </p:cNvCxnSpPr>
          <p:nvPr/>
        </p:nvCxnSpPr>
        <p:spPr>
          <a:xfrm>
            <a:off x="6857998" y="2133600"/>
            <a:ext cx="457200" cy="304801"/>
          </a:xfrm>
          <a:prstGeom prst="straightConnector1">
            <a:avLst/>
          </a:prstGeom>
          <a:noFill/>
          <a:ln w="38100" cap="flat" cmpd="sng" algn="ctr">
            <a:solidFill>
              <a:srgbClr val="006600"/>
            </a:solidFill>
            <a:prstDash val="sysDot"/>
            <a:miter lim="800000"/>
            <a:tailEnd type="stealth" w="lg" len="lg"/>
          </a:ln>
          <a:effectLst/>
        </p:spPr>
      </p:cxnSp>
      <p:sp>
        <p:nvSpPr>
          <p:cNvPr id="59" name="Rounded Rectangle 58"/>
          <p:cNvSpPr/>
          <p:nvPr/>
        </p:nvSpPr>
        <p:spPr>
          <a:xfrm>
            <a:off x="7287153" y="2851384"/>
            <a:ext cx="1628247" cy="501416"/>
          </a:xfrm>
          <a:prstGeom prst="roundRect">
            <a:avLst>
              <a:gd name="adj" fmla="val 7702"/>
            </a:avLst>
          </a:prstGeom>
          <a:solidFill>
            <a:schemeClr val="bg2">
              <a:lumMod val="50000"/>
            </a:schemeClr>
          </a:solidFill>
          <a:ln w="12700" cap="flat" cmpd="sng" algn="ctr">
            <a:solidFill>
              <a:schemeClr val="tx1"/>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a:ln>
                  <a:noFill/>
                </a:ln>
                <a:solidFill>
                  <a:prstClr val="black"/>
                </a:solidFill>
                <a:effectLst/>
                <a:uLnTx/>
                <a:uFillTx/>
                <a:latin typeface="Gill Sans MT"/>
                <a:ea typeface="+mn-ea"/>
                <a:cs typeface="+mn-cs"/>
              </a:rPr>
              <a:t>Conversion</a:t>
            </a:r>
          </a:p>
        </p:txBody>
      </p:sp>
      <p:sp>
        <p:nvSpPr>
          <p:cNvPr id="65" name="TextBox 64"/>
          <p:cNvSpPr txBox="1"/>
          <p:nvPr/>
        </p:nvSpPr>
        <p:spPr>
          <a:xfrm rot="16200000">
            <a:off x="5254172" y="2921565"/>
            <a:ext cx="1096390" cy="130061"/>
          </a:xfrm>
          <a:prstGeom prst="rect">
            <a:avLst/>
          </a:prstGeom>
          <a:noFill/>
        </p:spPr>
        <p:txBody>
          <a:bodyPr wrap="none" lIns="0" tIns="0" rIns="0" bIns="0" rtlCol="0">
            <a:noAutofit/>
          </a:bodyPr>
          <a:lstStyle/>
          <a:p>
            <a:pPr marL="0" marR="0" lvl="0" indent="0" algn="ctr" defTabSz="914400" rtl="0" eaLnBrk="1" fontAlgn="auto" latinLnBrk="0" hangingPunct="1">
              <a:lnSpc>
                <a:spcPts val="16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50000"/>
                    <a:lumOff val="50000"/>
                  </a:prstClr>
                </a:solidFill>
                <a:effectLst/>
                <a:uLnTx/>
                <a:uFillTx/>
                <a:latin typeface="Calibri"/>
                <a:ea typeface="+mn-ea"/>
                <a:cs typeface="+mn-cs"/>
              </a:rPr>
              <a:t>idle</a:t>
            </a:r>
          </a:p>
        </p:txBody>
      </p:sp>
      <p:grpSp>
        <p:nvGrpSpPr>
          <p:cNvPr id="66" name="Group 65"/>
          <p:cNvGrpSpPr/>
          <p:nvPr/>
        </p:nvGrpSpPr>
        <p:grpSpPr>
          <a:xfrm>
            <a:off x="4419600" y="1600206"/>
            <a:ext cx="4571998" cy="531443"/>
            <a:chOff x="940262" y="5486401"/>
            <a:chExt cx="7631303" cy="271663"/>
          </a:xfrm>
        </p:grpSpPr>
        <p:sp>
          <p:nvSpPr>
            <p:cNvPr id="70" name="Rectangle 69"/>
            <p:cNvSpPr/>
            <p:nvPr/>
          </p:nvSpPr>
          <p:spPr>
            <a:xfrm>
              <a:off x="940262" y="5486401"/>
              <a:ext cx="6019799" cy="23599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sp>
          <p:nvSpPr>
            <p:cNvPr id="68" name="Rectangle 67"/>
            <p:cNvSpPr/>
            <p:nvPr/>
          </p:nvSpPr>
          <p:spPr>
            <a:xfrm>
              <a:off x="1703388" y="5522070"/>
              <a:ext cx="6868177" cy="23599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grpSp>
      <p:sp>
        <p:nvSpPr>
          <p:cNvPr id="104" name="Rectangle 103"/>
          <p:cNvSpPr/>
          <p:nvPr/>
        </p:nvSpPr>
        <p:spPr>
          <a:xfrm>
            <a:off x="9144000" y="5257800"/>
            <a:ext cx="43434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 1) Eliminate a significant portion of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105" name="Rectangle 104"/>
          <p:cNvSpPr/>
          <p:nvPr/>
        </p:nvSpPr>
        <p:spPr>
          <a:xfrm>
            <a:off x="9296400" y="6122313"/>
            <a:ext cx="3962400" cy="43088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 2) </a:t>
            </a:r>
            <a:r>
              <a:rPr kumimoji="0" lang="en-US" sz="2200" b="1" i="0" u="none" strike="noStrike" kern="1200" cap="none" spc="0" normalizeH="0" baseline="0" noProof="0" dirty="0">
                <a:ln>
                  <a:noFill/>
                </a:ln>
                <a:solidFill>
                  <a:srgbClr val="0000FF"/>
                </a:solidFill>
                <a:effectLst/>
                <a:uLnTx/>
                <a:uFillTx/>
                <a:latin typeface="Gill Sans MT"/>
                <a:ea typeface="+mn-ea"/>
                <a:cs typeface="+mn-cs"/>
              </a:rPr>
              <a:t>Free up</a:t>
            </a:r>
            <a:r>
              <a:rPr kumimoji="0" lang="en-US" sz="2200" b="1" i="0" u="none" strike="noStrike" kern="1200" cap="none" spc="0" normalizeH="0" baseline="0" noProof="0" dirty="0">
                <a:ln>
                  <a:noFill/>
                </a:ln>
                <a:solidFill>
                  <a:prstClr val="black"/>
                </a:solidFill>
                <a:effectLst/>
                <a:uLnTx/>
                <a:uFillTx/>
                <a:latin typeface="Gill Sans MT"/>
                <a:ea typeface="+mn-ea"/>
                <a:cs typeface="+mn-cs"/>
              </a:rPr>
              <a:t> CPU to perform</a:t>
            </a:r>
            <a:endParaRPr kumimoji="0" lang="en-US" sz="2200" b="1" i="0" u="sng" strike="noStrike" kern="1200" cap="none" spc="0" normalizeH="0" baseline="0" noProof="0" dirty="0">
              <a:ln>
                <a:noFill/>
              </a:ln>
              <a:solidFill>
                <a:prstClr val="black"/>
              </a:solidFill>
              <a:effectLst/>
              <a:uLnTx/>
              <a:uFillTx/>
              <a:latin typeface="Gill Sans MT"/>
              <a:ea typeface="+mn-ea"/>
              <a:cs typeface="+mn-cs"/>
            </a:endParaRPr>
          </a:p>
        </p:txBody>
      </p:sp>
      <p:sp>
        <p:nvSpPr>
          <p:cNvPr id="111" name="TextBox 110"/>
          <p:cNvSpPr txBox="1"/>
          <p:nvPr/>
        </p:nvSpPr>
        <p:spPr>
          <a:xfrm>
            <a:off x="1854873" y="838200"/>
            <a:ext cx="1487587" cy="369332"/>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CPU-Only</a:t>
            </a:r>
          </a:p>
        </p:txBody>
      </p:sp>
      <p:grpSp>
        <p:nvGrpSpPr>
          <p:cNvPr id="133" name="Group 132"/>
          <p:cNvGrpSpPr/>
          <p:nvPr/>
        </p:nvGrpSpPr>
        <p:grpSpPr>
          <a:xfrm>
            <a:off x="2895600" y="2438400"/>
            <a:ext cx="1524000" cy="685800"/>
            <a:chOff x="3276600" y="2362200"/>
            <a:chExt cx="1524000" cy="685800"/>
          </a:xfrm>
        </p:grpSpPr>
        <p:sp>
          <p:nvSpPr>
            <p:cNvPr id="58" name="Rounded Rectangle 57"/>
            <p:cNvSpPr/>
            <p:nvPr/>
          </p:nvSpPr>
          <p:spPr>
            <a:xfrm>
              <a:off x="3276600" y="2438400"/>
              <a:ext cx="1524000" cy="609600"/>
            </a:xfrm>
            <a:prstGeom prst="roundRect">
              <a:avLst>
                <a:gd name="adj" fmla="val 7702"/>
              </a:avLst>
            </a:prstGeom>
            <a:solidFill>
              <a:srgbClr val="4A8861"/>
            </a:solidFill>
            <a:ln w="12700" cap="flat" cmpd="sng" algn="ctr">
              <a:solidFill>
                <a:schemeClr val="tx1"/>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endParaRPr kumimoji="0" lang="en-US" sz="2200" b="0" i="0" u="none" strike="noStrike" kern="0" cap="none" spc="0" normalizeH="0" baseline="0" noProof="0" dirty="0">
                <a:ln>
                  <a:noFill/>
                </a:ln>
                <a:solidFill>
                  <a:prstClr val="black"/>
                </a:solidFill>
                <a:effectLst/>
                <a:uLnTx/>
                <a:uFillTx/>
                <a:latin typeface="Gill Sans MT"/>
                <a:ea typeface="+mn-ea"/>
                <a:cs typeface="+mn-cs"/>
              </a:endParaRPr>
            </a:p>
          </p:txBody>
        </p:sp>
        <p:sp>
          <p:nvSpPr>
            <p:cNvPr id="118" name="TextBox 117"/>
            <p:cNvSpPr txBox="1"/>
            <p:nvPr/>
          </p:nvSpPr>
          <p:spPr>
            <a:xfrm>
              <a:off x="3592989" y="2362200"/>
              <a:ext cx="902811"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Gill Sans MT"/>
                  <a:ea typeface="+mn-ea"/>
                  <a:cs typeface="+mn-cs"/>
                </a:rPr>
                <a:t>Linear</a:t>
              </a:r>
            </a:p>
          </p:txBody>
        </p:sp>
        <p:sp>
          <p:nvSpPr>
            <p:cNvPr id="119" name="TextBox 118"/>
            <p:cNvSpPr txBox="1"/>
            <p:nvPr/>
          </p:nvSpPr>
          <p:spPr>
            <a:xfrm>
              <a:off x="3596465" y="2617113"/>
              <a:ext cx="975535"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Gill Sans MT"/>
                  <a:ea typeface="+mn-ea"/>
                  <a:cs typeface="+mn-cs"/>
                </a:rPr>
                <a:t>Bitmap</a:t>
              </a:r>
            </a:p>
          </p:txBody>
        </p:sp>
      </p:grpSp>
      <p:grpSp>
        <p:nvGrpSpPr>
          <p:cNvPr id="134" name="Group 133"/>
          <p:cNvGrpSpPr/>
          <p:nvPr/>
        </p:nvGrpSpPr>
        <p:grpSpPr>
          <a:xfrm>
            <a:off x="2895600" y="4545687"/>
            <a:ext cx="1524000" cy="712113"/>
            <a:chOff x="3276600" y="4469487"/>
            <a:chExt cx="1524000" cy="712113"/>
          </a:xfrm>
        </p:grpSpPr>
        <p:sp>
          <p:nvSpPr>
            <p:cNvPr id="62" name="Rounded Rectangle 61"/>
            <p:cNvSpPr/>
            <p:nvPr/>
          </p:nvSpPr>
          <p:spPr>
            <a:xfrm>
              <a:off x="3276600" y="4495800"/>
              <a:ext cx="1524000" cy="648075"/>
            </a:xfrm>
            <a:prstGeom prst="roundRect">
              <a:avLst>
                <a:gd name="adj" fmla="val 7702"/>
              </a:avLst>
            </a:prstGeom>
            <a:solidFill>
              <a:srgbClr val="4A8861"/>
            </a:solidFill>
            <a:ln w="12700" cap="flat" cmpd="sng" algn="ctr">
              <a:solidFill>
                <a:schemeClr val="tx1"/>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endParaRPr kumimoji="0" lang="en-US" sz="2200" b="0" i="0" u="none" strike="noStrike" kern="0" cap="none" spc="0" normalizeH="0" baseline="0" noProof="0" dirty="0">
                <a:ln>
                  <a:noFill/>
                </a:ln>
                <a:solidFill>
                  <a:prstClr val="black"/>
                </a:solidFill>
                <a:effectLst/>
                <a:uLnTx/>
                <a:uFillTx/>
                <a:latin typeface="Gill Sans MT"/>
                <a:ea typeface="+mn-ea"/>
                <a:cs typeface="+mn-cs"/>
              </a:endParaRPr>
            </a:p>
          </p:txBody>
        </p:sp>
        <p:sp>
          <p:nvSpPr>
            <p:cNvPr id="120" name="TextBox 119"/>
            <p:cNvSpPr txBox="1"/>
            <p:nvPr/>
          </p:nvSpPr>
          <p:spPr>
            <a:xfrm>
              <a:off x="3505200" y="4469487"/>
              <a:ext cx="1065216"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Gill Sans MT"/>
                  <a:ea typeface="+mn-ea"/>
                  <a:cs typeface="+mn-cs"/>
                </a:rPr>
                <a:t>Texture</a:t>
              </a:r>
            </a:p>
          </p:txBody>
        </p:sp>
        <p:sp>
          <p:nvSpPr>
            <p:cNvPr id="121" name="TextBox 120"/>
            <p:cNvSpPr txBox="1"/>
            <p:nvPr/>
          </p:nvSpPr>
          <p:spPr>
            <a:xfrm>
              <a:off x="3697127" y="4750713"/>
              <a:ext cx="722473"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Gill Sans MT"/>
                  <a:ea typeface="+mn-ea"/>
                  <a:cs typeface="+mn-cs"/>
                </a:rPr>
                <a:t>Tiles</a:t>
              </a:r>
            </a:p>
          </p:txBody>
        </p:sp>
      </p:grpSp>
      <p:grpSp>
        <p:nvGrpSpPr>
          <p:cNvPr id="139" name="Group 138"/>
          <p:cNvGrpSpPr/>
          <p:nvPr/>
        </p:nvGrpSpPr>
        <p:grpSpPr>
          <a:xfrm>
            <a:off x="764768" y="4826913"/>
            <a:ext cx="1678965" cy="735687"/>
            <a:chOff x="1140435" y="4750713"/>
            <a:chExt cx="1678965" cy="735687"/>
          </a:xfrm>
        </p:grpSpPr>
        <p:sp>
          <p:nvSpPr>
            <p:cNvPr id="49" name="Rounded Rectangle 48"/>
            <p:cNvSpPr/>
            <p:nvPr/>
          </p:nvSpPr>
          <p:spPr>
            <a:xfrm>
              <a:off x="1143000" y="4803308"/>
              <a:ext cx="1676400" cy="683092"/>
            </a:xfrm>
            <a:prstGeom prst="roundRect">
              <a:avLst>
                <a:gd name="adj" fmla="val 7702"/>
              </a:avLst>
            </a:prstGeom>
            <a:solidFill>
              <a:srgbClr val="1F497D"/>
            </a:solidFill>
            <a:ln w="12700" cap="flat" cmpd="sng" algn="ctr">
              <a:solidFill>
                <a:schemeClr val="tx1"/>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endParaRPr kumimoji="0" lang="en-US" sz="2200" b="0" i="0" u="none" strike="noStrike" kern="0" cap="none" spc="0" normalizeH="0" baseline="0" noProof="0" dirty="0">
                <a:ln>
                  <a:noFill/>
                </a:ln>
                <a:solidFill>
                  <a:srgbClr val="FFFFFF"/>
                </a:solidFill>
                <a:effectLst/>
                <a:uLnTx/>
                <a:uFillTx/>
                <a:latin typeface="Gill Sans MT"/>
                <a:ea typeface="+mn-ea"/>
                <a:cs typeface="+mn-cs"/>
              </a:endParaRPr>
            </a:p>
          </p:txBody>
        </p:sp>
        <p:sp>
          <p:nvSpPr>
            <p:cNvPr id="135" name="TextBox 134"/>
            <p:cNvSpPr txBox="1"/>
            <p:nvPr/>
          </p:nvSpPr>
          <p:spPr>
            <a:xfrm>
              <a:off x="1518264" y="4750713"/>
              <a:ext cx="927457"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white"/>
                  </a:solidFill>
                  <a:effectLst/>
                  <a:uLnTx/>
                  <a:uFillTx/>
                  <a:latin typeface="Gill Sans MT"/>
                  <a:ea typeface="+mn-ea"/>
                  <a:cs typeface="+mn-cs"/>
                </a:rPr>
                <a:t>Invoke</a:t>
              </a:r>
            </a:p>
          </p:txBody>
        </p:sp>
        <p:sp>
          <p:nvSpPr>
            <p:cNvPr id="136" name="TextBox 135"/>
            <p:cNvSpPr txBox="1"/>
            <p:nvPr/>
          </p:nvSpPr>
          <p:spPr>
            <a:xfrm>
              <a:off x="1140435" y="5029200"/>
              <a:ext cx="1642009"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FFFFFF"/>
                  </a:solidFill>
                  <a:effectLst/>
                  <a:uLnTx/>
                  <a:uFillTx/>
                  <a:latin typeface="Gill Sans MT"/>
                  <a:ea typeface="+mn-ea"/>
                  <a:cs typeface="+mn-cs"/>
                </a:rPr>
                <a:t>Compositing</a:t>
              </a:r>
            </a:p>
          </p:txBody>
        </p:sp>
      </p:grpSp>
      <p:grpSp>
        <p:nvGrpSpPr>
          <p:cNvPr id="141" name="Group 140"/>
          <p:cNvGrpSpPr/>
          <p:nvPr/>
        </p:nvGrpSpPr>
        <p:grpSpPr>
          <a:xfrm>
            <a:off x="5181598" y="3760113"/>
            <a:ext cx="1678965" cy="735687"/>
            <a:chOff x="1140435" y="4750713"/>
            <a:chExt cx="1678965" cy="735687"/>
          </a:xfrm>
        </p:grpSpPr>
        <p:sp>
          <p:nvSpPr>
            <p:cNvPr id="142" name="Rounded Rectangle 141"/>
            <p:cNvSpPr/>
            <p:nvPr/>
          </p:nvSpPr>
          <p:spPr>
            <a:xfrm>
              <a:off x="1143000" y="4803308"/>
              <a:ext cx="1676400" cy="683092"/>
            </a:xfrm>
            <a:prstGeom prst="roundRect">
              <a:avLst>
                <a:gd name="adj" fmla="val 7702"/>
              </a:avLst>
            </a:prstGeom>
            <a:solidFill>
              <a:srgbClr val="1F497D"/>
            </a:solidFill>
            <a:ln w="12700" cap="flat" cmpd="sng" algn="ctr">
              <a:solidFill>
                <a:schemeClr val="tx1"/>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endParaRPr kumimoji="0" lang="en-US" sz="2200" b="0" i="0" u="none" strike="noStrike" kern="0" cap="none" spc="0" normalizeH="0" baseline="0" noProof="0" dirty="0">
                <a:ln>
                  <a:noFill/>
                </a:ln>
                <a:solidFill>
                  <a:srgbClr val="FFFFFF"/>
                </a:solidFill>
                <a:effectLst/>
                <a:uLnTx/>
                <a:uFillTx/>
                <a:latin typeface="Gill Sans MT"/>
                <a:ea typeface="+mn-ea"/>
                <a:cs typeface="+mn-cs"/>
              </a:endParaRPr>
            </a:p>
          </p:txBody>
        </p:sp>
        <p:sp>
          <p:nvSpPr>
            <p:cNvPr id="143" name="TextBox 142"/>
            <p:cNvSpPr txBox="1"/>
            <p:nvPr/>
          </p:nvSpPr>
          <p:spPr>
            <a:xfrm>
              <a:off x="1518264" y="4750713"/>
              <a:ext cx="927457"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white"/>
                  </a:solidFill>
                  <a:effectLst/>
                  <a:uLnTx/>
                  <a:uFillTx/>
                  <a:latin typeface="Gill Sans MT"/>
                  <a:ea typeface="+mn-ea"/>
                  <a:cs typeface="+mn-cs"/>
                </a:rPr>
                <a:t>Invoke</a:t>
              </a:r>
            </a:p>
          </p:txBody>
        </p:sp>
        <p:sp>
          <p:nvSpPr>
            <p:cNvPr id="144" name="TextBox 143"/>
            <p:cNvSpPr txBox="1"/>
            <p:nvPr/>
          </p:nvSpPr>
          <p:spPr>
            <a:xfrm>
              <a:off x="1140435" y="5029200"/>
              <a:ext cx="1642009"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FFFFFF"/>
                  </a:solidFill>
                  <a:effectLst/>
                  <a:uLnTx/>
                  <a:uFillTx/>
                  <a:latin typeface="Gill Sans MT"/>
                  <a:ea typeface="+mn-ea"/>
                  <a:cs typeface="+mn-cs"/>
                </a:rPr>
                <a:t>Compositing</a:t>
              </a:r>
            </a:p>
          </p:txBody>
        </p:sp>
      </p:grpSp>
      <p:grpSp>
        <p:nvGrpSpPr>
          <p:cNvPr id="145" name="Group 144"/>
          <p:cNvGrpSpPr/>
          <p:nvPr/>
        </p:nvGrpSpPr>
        <p:grpSpPr>
          <a:xfrm>
            <a:off x="7315198" y="2057400"/>
            <a:ext cx="1524000" cy="685800"/>
            <a:chOff x="3276600" y="2362200"/>
            <a:chExt cx="1524000" cy="685800"/>
          </a:xfrm>
        </p:grpSpPr>
        <p:sp>
          <p:nvSpPr>
            <p:cNvPr id="146" name="Rounded Rectangle 145"/>
            <p:cNvSpPr/>
            <p:nvPr/>
          </p:nvSpPr>
          <p:spPr>
            <a:xfrm>
              <a:off x="3276600" y="2438400"/>
              <a:ext cx="1524000" cy="609600"/>
            </a:xfrm>
            <a:prstGeom prst="roundRect">
              <a:avLst>
                <a:gd name="adj" fmla="val 7702"/>
              </a:avLst>
            </a:prstGeom>
            <a:solidFill>
              <a:srgbClr val="4A8861"/>
            </a:solidFill>
            <a:ln w="12700" cap="flat" cmpd="sng" algn="ctr">
              <a:solidFill>
                <a:schemeClr val="tx1"/>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endParaRPr kumimoji="0" lang="en-US" sz="2200" b="0" i="0" u="none" strike="noStrike" kern="0" cap="none" spc="0" normalizeH="0" baseline="0" noProof="0" dirty="0">
                <a:ln>
                  <a:noFill/>
                </a:ln>
                <a:solidFill>
                  <a:prstClr val="black"/>
                </a:solidFill>
                <a:effectLst/>
                <a:uLnTx/>
                <a:uFillTx/>
                <a:latin typeface="Gill Sans MT"/>
                <a:ea typeface="+mn-ea"/>
                <a:cs typeface="+mn-cs"/>
              </a:endParaRPr>
            </a:p>
          </p:txBody>
        </p:sp>
        <p:sp>
          <p:nvSpPr>
            <p:cNvPr id="147" name="TextBox 146"/>
            <p:cNvSpPr txBox="1"/>
            <p:nvPr/>
          </p:nvSpPr>
          <p:spPr>
            <a:xfrm>
              <a:off x="3592989" y="2362200"/>
              <a:ext cx="902811"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Gill Sans MT"/>
                  <a:ea typeface="+mn-ea"/>
                  <a:cs typeface="+mn-cs"/>
                </a:rPr>
                <a:t>Linear</a:t>
              </a:r>
            </a:p>
          </p:txBody>
        </p:sp>
        <p:sp>
          <p:nvSpPr>
            <p:cNvPr id="148" name="TextBox 147"/>
            <p:cNvSpPr txBox="1"/>
            <p:nvPr/>
          </p:nvSpPr>
          <p:spPr>
            <a:xfrm>
              <a:off x="3596465" y="2617113"/>
              <a:ext cx="975535"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Gill Sans MT"/>
                  <a:ea typeface="+mn-ea"/>
                  <a:cs typeface="+mn-cs"/>
                </a:rPr>
                <a:t>Bitmap</a:t>
              </a:r>
            </a:p>
          </p:txBody>
        </p:sp>
      </p:grpSp>
      <p:grpSp>
        <p:nvGrpSpPr>
          <p:cNvPr id="153" name="Group 152"/>
          <p:cNvGrpSpPr/>
          <p:nvPr/>
        </p:nvGrpSpPr>
        <p:grpSpPr>
          <a:xfrm>
            <a:off x="7315198" y="3429000"/>
            <a:ext cx="1524000" cy="712113"/>
            <a:chOff x="3276600" y="4469487"/>
            <a:chExt cx="1524000" cy="712113"/>
          </a:xfrm>
        </p:grpSpPr>
        <p:sp>
          <p:nvSpPr>
            <p:cNvPr id="154" name="Rounded Rectangle 153"/>
            <p:cNvSpPr/>
            <p:nvPr/>
          </p:nvSpPr>
          <p:spPr>
            <a:xfrm>
              <a:off x="3276600" y="4495800"/>
              <a:ext cx="1524000" cy="648075"/>
            </a:xfrm>
            <a:prstGeom prst="roundRect">
              <a:avLst>
                <a:gd name="adj" fmla="val 7702"/>
              </a:avLst>
            </a:prstGeom>
            <a:solidFill>
              <a:srgbClr val="4A8861"/>
            </a:solidFill>
            <a:ln w="12700" cap="flat" cmpd="sng" algn="ctr">
              <a:solidFill>
                <a:schemeClr val="tx1"/>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endParaRPr kumimoji="0" lang="en-US" sz="2200" b="0" i="0" u="none" strike="noStrike" kern="0" cap="none" spc="0" normalizeH="0" baseline="0" noProof="0" dirty="0">
                <a:ln>
                  <a:noFill/>
                </a:ln>
                <a:solidFill>
                  <a:prstClr val="black"/>
                </a:solidFill>
                <a:effectLst/>
                <a:uLnTx/>
                <a:uFillTx/>
                <a:latin typeface="Gill Sans MT"/>
                <a:ea typeface="+mn-ea"/>
                <a:cs typeface="+mn-cs"/>
              </a:endParaRPr>
            </a:p>
          </p:txBody>
        </p:sp>
        <p:sp>
          <p:nvSpPr>
            <p:cNvPr id="155" name="TextBox 154"/>
            <p:cNvSpPr txBox="1"/>
            <p:nvPr/>
          </p:nvSpPr>
          <p:spPr>
            <a:xfrm>
              <a:off x="3505200" y="4469487"/>
              <a:ext cx="1065216"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Gill Sans MT"/>
                  <a:ea typeface="+mn-ea"/>
                  <a:cs typeface="+mn-cs"/>
                </a:rPr>
                <a:t>Texture</a:t>
              </a:r>
            </a:p>
          </p:txBody>
        </p:sp>
        <p:sp>
          <p:nvSpPr>
            <p:cNvPr id="156" name="TextBox 155"/>
            <p:cNvSpPr txBox="1"/>
            <p:nvPr/>
          </p:nvSpPr>
          <p:spPr>
            <a:xfrm>
              <a:off x="3697127" y="4750713"/>
              <a:ext cx="722473"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Gill Sans MT"/>
                  <a:ea typeface="+mn-ea"/>
                  <a:cs typeface="+mn-cs"/>
                </a:rPr>
                <a:t>Tiles</a:t>
              </a:r>
            </a:p>
          </p:txBody>
        </p:sp>
      </p:grpSp>
      <p:grpSp>
        <p:nvGrpSpPr>
          <p:cNvPr id="80" name="Group 79"/>
          <p:cNvGrpSpPr/>
          <p:nvPr/>
        </p:nvGrpSpPr>
        <p:grpSpPr>
          <a:xfrm>
            <a:off x="457200" y="5334004"/>
            <a:ext cx="6172200" cy="1447796"/>
            <a:chOff x="331393" y="759953"/>
            <a:chExt cx="8255667" cy="770812"/>
          </a:xfrm>
        </p:grpSpPr>
        <p:sp>
          <p:nvSpPr>
            <p:cNvPr id="82" name="Rounded Rectangle 81"/>
            <p:cNvSpPr/>
            <p:nvPr/>
          </p:nvSpPr>
          <p:spPr bwMode="auto">
            <a:xfrm>
              <a:off x="331393" y="759953"/>
              <a:ext cx="8255667" cy="770812"/>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83" name="Rectangle 82"/>
            <p:cNvSpPr/>
            <p:nvPr/>
          </p:nvSpPr>
          <p:spPr>
            <a:xfrm>
              <a:off x="467797" y="800523"/>
              <a:ext cx="8119263" cy="63905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Major sources of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data movement</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a:t>
              </a:r>
              <a:br>
                <a:rPr kumimoji="0" lang="en-US" sz="2400" b="1" i="0" u="none" strike="noStrike" kern="1200" cap="none" spc="0" normalizeH="0" baseline="0" noProof="0" dirty="0">
                  <a:ln>
                    <a:noFill/>
                  </a:ln>
                  <a:solidFill>
                    <a:srgbClr val="000000"/>
                  </a:solidFill>
                  <a:effectLst/>
                  <a:uLnTx/>
                  <a:uFillTx/>
                  <a:latin typeface="Gill Sans MT"/>
                  <a:ea typeface="+mn-ea"/>
                  <a:cs typeface="+mn-cs"/>
                </a:rPr>
              </a:br>
              <a:r>
                <a:rPr kumimoji="0" lang="en-US" sz="2400" b="1" i="0" u="none" strike="noStrike" kern="1200" cap="none" spc="0" normalizeH="0" baseline="0" noProof="0" dirty="0">
                  <a:ln>
                    <a:noFill/>
                  </a:ln>
                  <a:solidFill>
                    <a:srgbClr val="000000"/>
                  </a:solidFill>
                  <a:effectLst/>
                  <a:uLnTx/>
                  <a:uFillTx/>
                  <a:latin typeface="Gill Sans MT"/>
                  <a:ea typeface="+mn-ea"/>
                  <a:cs typeface="+mn-cs"/>
                </a:rPr>
                <a:t>1)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poor</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 data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locality</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 </a:t>
              </a:r>
              <a:br>
                <a:rPr kumimoji="0" lang="en-US" sz="2400" b="1" i="0" u="none" strike="noStrike" kern="1200" cap="none" spc="0" normalizeH="0" baseline="0" noProof="0" dirty="0">
                  <a:ln>
                    <a:noFill/>
                  </a:ln>
                  <a:solidFill>
                    <a:srgbClr val="000000"/>
                  </a:solidFill>
                  <a:effectLst/>
                  <a:uLnTx/>
                  <a:uFillTx/>
                  <a:latin typeface="Gill Sans MT"/>
                  <a:ea typeface="+mn-ea"/>
                  <a:cs typeface="+mn-cs"/>
                </a:rPr>
              </a:br>
              <a:r>
                <a:rPr kumimoji="0" lang="en-US" sz="2400" b="1" i="0" u="none" strike="noStrike" kern="1200" cap="none" spc="0" normalizeH="0" baseline="0" noProof="0" dirty="0">
                  <a:ln>
                    <a:noFill/>
                  </a:ln>
                  <a:solidFill>
                    <a:srgbClr val="000000"/>
                  </a:solidFill>
                  <a:effectLst/>
                  <a:uLnTx/>
                  <a:uFillTx/>
                  <a:latin typeface="Gill Sans MT"/>
                  <a:ea typeface="+mn-ea"/>
                  <a:cs typeface="+mn-cs"/>
                </a:rPr>
                <a:t>2)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large</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 rasterized bitmap size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e.g. 4MB</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a:t>
              </a:r>
            </a:p>
          </p:txBody>
        </p:sp>
      </p:grpSp>
      <p:sp>
        <p:nvSpPr>
          <p:cNvPr id="157" name="TextBox 156"/>
          <p:cNvSpPr txBox="1"/>
          <p:nvPr/>
        </p:nvSpPr>
        <p:spPr>
          <a:xfrm>
            <a:off x="2824733" y="3638352"/>
            <a:ext cx="1524000" cy="552648"/>
          </a:xfrm>
          <a:prstGeom prst="rect">
            <a:avLst/>
          </a:prstGeom>
          <a:noFill/>
        </p:spPr>
        <p:txBody>
          <a:bodyPr wrap="none" lIns="0" tIns="0" rIns="0" bIns="0" rtlCol="0">
            <a:noAutofit/>
          </a:bodyPr>
          <a:lstStyle/>
          <a:p>
            <a:pPr marL="0" marR="0" lvl="0" indent="0" algn="ctr" defTabSz="914400" rtl="0" eaLnBrk="1" fontAlgn="auto" latinLnBrk="0" hangingPunct="1">
              <a:lnSpc>
                <a:spcPts val="1600"/>
              </a:lnSpc>
              <a:spcBef>
                <a:spcPts val="0"/>
              </a:spcBef>
              <a:spcAft>
                <a:spcPts val="0"/>
              </a:spcAft>
              <a:buClrTx/>
              <a:buSzTx/>
              <a:buFontTx/>
              <a:buNone/>
              <a:tabLst/>
              <a:defRPr/>
            </a:pPr>
            <a:r>
              <a:rPr kumimoji="0" lang="en-US" sz="2400" b="1" i="1" u="none" strike="noStrike" kern="1200" cap="none" spc="-50" normalizeH="0" baseline="0" noProof="0" dirty="0">
                <a:ln>
                  <a:noFill/>
                </a:ln>
                <a:solidFill>
                  <a:srgbClr val="C00000"/>
                </a:solidFill>
                <a:effectLst/>
                <a:uLnTx/>
                <a:uFillTx/>
                <a:latin typeface="Calibri"/>
                <a:ea typeface="+mn-ea"/>
                <a:cs typeface="+mn-cs"/>
              </a:rPr>
              <a:t>high</a:t>
            </a:r>
          </a:p>
        </p:txBody>
      </p:sp>
      <p:sp>
        <p:nvSpPr>
          <p:cNvPr id="67" name="TextBox 66"/>
          <p:cNvSpPr txBox="1"/>
          <p:nvPr/>
        </p:nvSpPr>
        <p:spPr>
          <a:xfrm rot="16200000">
            <a:off x="-276324" y="3457476"/>
            <a:ext cx="1524000" cy="552648"/>
          </a:xfrm>
          <a:prstGeom prst="rect">
            <a:avLst/>
          </a:prstGeom>
          <a:noFill/>
        </p:spPr>
        <p:txBody>
          <a:bodyPr wrap="none" lIns="0" tIns="0" rIns="0" bIns="0" rtlCol="0">
            <a:noAutofit/>
          </a:bodyPr>
          <a:lstStyle/>
          <a:p>
            <a:pPr marL="0" marR="0" lvl="0" indent="0" algn="ctr" defTabSz="914400" rtl="0" eaLnBrk="1" fontAlgn="auto" latinLnBrk="0" hangingPunct="1">
              <a:lnSpc>
                <a:spcPts val="1600"/>
              </a:lnSpc>
              <a:spcBef>
                <a:spcPts val="0"/>
              </a:spcBef>
              <a:spcAft>
                <a:spcPts val="0"/>
              </a:spcAft>
              <a:buClrTx/>
              <a:buSzTx/>
              <a:buFontTx/>
              <a:buNone/>
              <a:tabLst/>
              <a:defRPr/>
            </a:pPr>
            <a:r>
              <a:rPr kumimoji="0" lang="en-US" sz="2400" b="1" i="1" u="none" strike="noStrike" kern="1200" cap="none" spc="-50" normalizeH="0" baseline="0" noProof="0" dirty="0">
                <a:ln>
                  <a:noFill/>
                </a:ln>
                <a:solidFill>
                  <a:prstClr val="black"/>
                </a:solidFill>
                <a:effectLst/>
                <a:uLnTx/>
                <a:uFillTx/>
                <a:latin typeface="Calibri"/>
                <a:ea typeface="+mn-ea"/>
                <a:cs typeface="+mn-cs"/>
              </a:rPr>
              <a:t>Texture Tiling</a:t>
            </a:r>
          </a:p>
        </p:txBody>
      </p:sp>
      <p:sp>
        <p:nvSpPr>
          <p:cNvPr id="69" name="Rectangle 68"/>
          <p:cNvSpPr/>
          <p:nvPr/>
        </p:nvSpPr>
        <p:spPr>
          <a:xfrm>
            <a:off x="0" y="5599093"/>
            <a:ext cx="9144000" cy="984885"/>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FFFFFF"/>
                </a:solidFill>
                <a:effectLst/>
                <a:uLnTx/>
                <a:uFillTx/>
                <a:latin typeface="Gill Sans MT"/>
                <a:ea typeface="+mn-ea"/>
                <a:cs typeface="+mn-cs"/>
              </a:rPr>
              <a:t>Texture tiling is a good candidate for</a:t>
            </a:r>
            <a:br>
              <a:rPr kumimoji="0" lang="en-US" sz="2900" b="1" i="0" u="none" strike="noStrike" kern="1200" cap="none" spc="0" normalizeH="0" baseline="0" noProof="0" dirty="0">
                <a:ln>
                  <a:noFill/>
                </a:ln>
                <a:solidFill>
                  <a:srgbClr val="FFFFFF"/>
                </a:solidFill>
                <a:effectLst/>
                <a:uLnTx/>
                <a:uFillTx/>
                <a:latin typeface="Gill Sans MT"/>
                <a:ea typeface="+mn-ea"/>
                <a:cs typeface="+mn-cs"/>
              </a:rPr>
            </a:br>
            <a:r>
              <a:rPr kumimoji="0" lang="en-US" sz="2900" b="1" i="0" u="none" strike="noStrike" kern="1200" cap="none" spc="0" normalizeH="0" baseline="0" noProof="0" dirty="0">
                <a:ln>
                  <a:noFill/>
                </a:ln>
                <a:solidFill>
                  <a:srgbClr val="FFFFFF"/>
                </a:solidFill>
                <a:effectLst/>
                <a:uLnTx/>
                <a:uFillTx/>
                <a:latin typeface="Gill Sans MT"/>
                <a:ea typeface="+mn-ea"/>
                <a:cs typeface="+mn-cs"/>
              </a:rPr>
              <a:t> PIM execution</a:t>
            </a:r>
          </a:p>
        </p:txBody>
      </p:sp>
    </p:spTree>
    <p:extLst>
      <p:ext uri="{BB962C8B-B14F-4D97-AF65-F5344CB8AC3E}">
        <p14:creationId xmlns:p14="http://schemas.microsoft.com/office/powerpoint/2010/main" val="1676967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1"/>
                                        </p:tgtEl>
                                        <p:attrNameLst>
                                          <p:attrName>style.visibility</p:attrName>
                                        </p:attrNameLst>
                                      </p:cBhvr>
                                      <p:to>
                                        <p:strVal val="visible"/>
                                      </p:to>
                                    </p:set>
                                    <p:animEffect transition="in" filter="fade">
                                      <p:cBhvr>
                                        <p:cTn id="10" dur="500"/>
                                        <p:tgtEl>
                                          <p:spTgt spid="11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fade">
                                      <p:cBhvr>
                                        <p:cTn id="15" dur="500"/>
                                        <p:tgtEl>
                                          <p:spTgt spid="38"/>
                                        </p:tgtEl>
                                      </p:cBhvr>
                                    </p:animEffect>
                                  </p:childTnLst>
                                </p:cTn>
                              </p:par>
                            </p:childTnLst>
                          </p:cTn>
                        </p:par>
                        <p:par>
                          <p:cTn id="16" fill="hold">
                            <p:stCondLst>
                              <p:cond delay="500"/>
                            </p:stCondLst>
                            <p:childTnLst>
                              <p:par>
                                <p:cTn id="17" presetID="10" presetClass="entr" presetSubtype="0" fill="hold" nodeType="afterEffect">
                                  <p:stCondLst>
                                    <p:cond delay="0"/>
                                  </p:stCondLst>
                                  <p:childTnLst>
                                    <p:set>
                                      <p:cBhvr>
                                        <p:cTn id="18" dur="1" fill="hold">
                                          <p:stCondLst>
                                            <p:cond delay="0"/>
                                          </p:stCondLst>
                                        </p:cTn>
                                        <p:tgtEl>
                                          <p:spTgt spid="56"/>
                                        </p:tgtEl>
                                        <p:attrNameLst>
                                          <p:attrName>style.visibility</p:attrName>
                                        </p:attrNameLst>
                                      </p:cBhvr>
                                      <p:to>
                                        <p:strVal val="visible"/>
                                      </p:to>
                                    </p:set>
                                    <p:animEffect transition="in" filter="fade">
                                      <p:cBhvr>
                                        <p:cTn id="19" dur="500"/>
                                        <p:tgtEl>
                                          <p:spTgt spid="56"/>
                                        </p:tgtEl>
                                      </p:cBhvr>
                                    </p:animEffect>
                                  </p:childTnLst>
                                </p:cTn>
                              </p:par>
                              <p:par>
                                <p:cTn id="20" presetID="10" presetClass="entr" presetSubtype="0" fill="hold" nodeType="withEffect">
                                  <p:stCondLst>
                                    <p:cond delay="0"/>
                                  </p:stCondLst>
                                  <p:childTnLst>
                                    <p:set>
                                      <p:cBhvr>
                                        <p:cTn id="21" dur="1" fill="hold">
                                          <p:stCondLst>
                                            <p:cond delay="0"/>
                                          </p:stCondLst>
                                        </p:cTn>
                                        <p:tgtEl>
                                          <p:spTgt spid="133"/>
                                        </p:tgtEl>
                                        <p:attrNameLst>
                                          <p:attrName>style.visibility</p:attrName>
                                        </p:attrNameLst>
                                      </p:cBhvr>
                                      <p:to>
                                        <p:strVal val="visible"/>
                                      </p:to>
                                    </p:set>
                                    <p:animEffect transition="in" filter="fade">
                                      <p:cBhvr>
                                        <p:cTn id="22" dur="500"/>
                                        <p:tgtEl>
                                          <p:spTgt spid="133"/>
                                        </p:tgtEl>
                                      </p:cBhvr>
                                    </p:animEffect>
                                  </p:childTnLst>
                                </p:cTn>
                              </p:par>
                            </p:childTnLst>
                          </p:cTn>
                        </p:par>
                        <p:par>
                          <p:cTn id="23" fill="hold">
                            <p:stCondLst>
                              <p:cond delay="1000"/>
                            </p:stCondLst>
                            <p:childTnLst>
                              <p:par>
                                <p:cTn id="24" presetID="10" presetClass="entr" presetSubtype="0" fill="hold" nodeType="afterEffect">
                                  <p:stCondLst>
                                    <p:cond delay="0"/>
                                  </p:stCondLst>
                                  <p:childTnLst>
                                    <p:set>
                                      <p:cBhvr>
                                        <p:cTn id="25" dur="1" fill="hold">
                                          <p:stCondLst>
                                            <p:cond delay="0"/>
                                          </p:stCondLst>
                                        </p:cTn>
                                        <p:tgtEl>
                                          <p:spTgt spid="139"/>
                                        </p:tgtEl>
                                        <p:attrNameLst>
                                          <p:attrName>style.visibility</p:attrName>
                                        </p:attrNameLst>
                                      </p:cBhvr>
                                      <p:to>
                                        <p:strVal val="visible"/>
                                      </p:to>
                                    </p:set>
                                    <p:animEffect transition="in" filter="fade">
                                      <p:cBhvr>
                                        <p:cTn id="26" dur="500"/>
                                        <p:tgtEl>
                                          <p:spTgt spid="139"/>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fade">
                                      <p:cBhvr>
                                        <p:cTn id="31" dur="500"/>
                                        <p:tgtEl>
                                          <p:spTgt spid="3"/>
                                        </p:tgtEl>
                                      </p:cBhvr>
                                    </p:animEffect>
                                  </p:childTnLst>
                                </p:cTn>
                              </p:par>
                              <p:par>
                                <p:cTn id="32" presetID="10" presetClass="entr" presetSubtype="0" fill="hold" nodeType="withEffect">
                                  <p:stCondLst>
                                    <p:cond delay="0"/>
                                  </p:stCondLst>
                                  <p:childTnLst>
                                    <p:set>
                                      <p:cBhvr>
                                        <p:cTn id="33" dur="1" fill="hold">
                                          <p:stCondLst>
                                            <p:cond delay="0"/>
                                          </p:stCondLst>
                                        </p:cTn>
                                        <p:tgtEl>
                                          <p:spTgt spid="57"/>
                                        </p:tgtEl>
                                        <p:attrNameLst>
                                          <p:attrName>style.visibility</p:attrName>
                                        </p:attrNameLst>
                                      </p:cBhvr>
                                      <p:to>
                                        <p:strVal val="visible"/>
                                      </p:to>
                                    </p:set>
                                    <p:animEffect transition="in" filter="fade">
                                      <p:cBhvr>
                                        <p:cTn id="34" dur="500"/>
                                        <p:tgtEl>
                                          <p:spTgt spid="57"/>
                                        </p:tgtEl>
                                      </p:cBhvr>
                                    </p:animEffect>
                                  </p:childTnLst>
                                </p:cTn>
                              </p:par>
                              <p:par>
                                <p:cTn id="35" presetID="10" presetClass="entr" presetSubtype="0" fill="hold" nodeType="withEffect">
                                  <p:stCondLst>
                                    <p:cond delay="0"/>
                                  </p:stCondLst>
                                  <p:childTnLst>
                                    <p:set>
                                      <p:cBhvr>
                                        <p:cTn id="36" dur="1" fill="hold">
                                          <p:stCondLst>
                                            <p:cond delay="0"/>
                                          </p:stCondLst>
                                        </p:cTn>
                                        <p:tgtEl>
                                          <p:spTgt spid="61"/>
                                        </p:tgtEl>
                                        <p:attrNameLst>
                                          <p:attrName>style.visibility</p:attrName>
                                        </p:attrNameLst>
                                      </p:cBhvr>
                                      <p:to>
                                        <p:strVal val="visible"/>
                                      </p:to>
                                    </p:set>
                                    <p:animEffect transition="in" filter="fade">
                                      <p:cBhvr>
                                        <p:cTn id="37" dur="500"/>
                                        <p:tgtEl>
                                          <p:spTgt spid="61"/>
                                        </p:tgtEl>
                                      </p:cBhvr>
                                    </p:animEffect>
                                  </p:childTnLst>
                                </p:cTn>
                              </p:par>
                              <p:par>
                                <p:cTn id="38" presetID="10" presetClass="entr" presetSubtype="0" fill="hold" nodeType="withEffect">
                                  <p:stCondLst>
                                    <p:cond delay="0"/>
                                  </p:stCondLst>
                                  <p:childTnLst>
                                    <p:set>
                                      <p:cBhvr>
                                        <p:cTn id="39" dur="1" fill="hold">
                                          <p:stCondLst>
                                            <p:cond delay="0"/>
                                          </p:stCondLst>
                                        </p:cTn>
                                        <p:tgtEl>
                                          <p:spTgt spid="134"/>
                                        </p:tgtEl>
                                        <p:attrNameLst>
                                          <p:attrName>style.visibility</p:attrName>
                                        </p:attrNameLst>
                                      </p:cBhvr>
                                      <p:to>
                                        <p:strVal val="visible"/>
                                      </p:to>
                                    </p:set>
                                    <p:animEffect transition="in" filter="fade">
                                      <p:cBhvr>
                                        <p:cTn id="40" dur="500"/>
                                        <p:tgtEl>
                                          <p:spTgt spid="134"/>
                                        </p:tgtEl>
                                      </p:cBhvr>
                                    </p:animEffect>
                                  </p:childTnLst>
                                </p:cTn>
                              </p:par>
                            </p:childTnLst>
                          </p:cTn>
                        </p:par>
                        <p:par>
                          <p:cTn id="41" fill="hold">
                            <p:stCondLst>
                              <p:cond delay="500"/>
                            </p:stCondLst>
                            <p:childTnLst>
                              <p:par>
                                <p:cTn id="42" presetID="10" presetClass="entr" presetSubtype="0" fill="hold" grpId="0" nodeType="afterEffect">
                                  <p:stCondLst>
                                    <p:cond delay="0"/>
                                  </p:stCondLst>
                                  <p:childTnLst>
                                    <p:set>
                                      <p:cBhvr>
                                        <p:cTn id="43" dur="1" fill="hold">
                                          <p:stCondLst>
                                            <p:cond delay="0"/>
                                          </p:stCondLst>
                                        </p:cTn>
                                        <p:tgtEl>
                                          <p:spTgt spid="51"/>
                                        </p:tgtEl>
                                        <p:attrNameLst>
                                          <p:attrName>style.visibility</p:attrName>
                                        </p:attrNameLst>
                                      </p:cBhvr>
                                      <p:to>
                                        <p:strVal val="visible"/>
                                      </p:to>
                                    </p:set>
                                    <p:animEffect transition="in" filter="fade">
                                      <p:cBhvr>
                                        <p:cTn id="44" dur="500"/>
                                        <p:tgtEl>
                                          <p:spTgt spid="51"/>
                                        </p:tgtEl>
                                      </p:cBhvr>
                                    </p:animEffect>
                                  </p:childTnLst>
                                </p:cTn>
                              </p:par>
                            </p:childTnLst>
                          </p:cTn>
                        </p:par>
                        <p:par>
                          <p:cTn id="45" fill="hold">
                            <p:stCondLst>
                              <p:cond delay="1000"/>
                            </p:stCondLst>
                            <p:childTnLst>
                              <p:par>
                                <p:cTn id="46" presetID="10" presetClass="entr" presetSubtype="0" fill="hold" grpId="0" nodeType="afterEffect">
                                  <p:stCondLst>
                                    <p:cond delay="0"/>
                                  </p:stCondLst>
                                  <p:childTnLst>
                                    <p:set>
                                      <p:cBhvr>
                                        <p:cTn id="47" dur="1" fill="hold">
                                          <p:stCondLst>
                                            <p:cond delay="0"/>
                                          </p:stCondLst>
                                        </p:cTn>
                                        <p:tgtEl>
                                          <p:spTgt spid="67"/>
                                        </p:tgtEl>
                                        <p:attrNameLst>
                                          <p:attrName>style.visibility</p:attrName>
                                        </p:attrNameLst>
                                      </p:cBhvr>
                                      <p:to>
                                        <p:strVal val="visible"/>
                                      </p:to>
                                    </p:set>
                                    <p:animEffect transition="in" filter="fade">
                                      <p:cBhvr>
                                        <p:cTn id="48" dur="500"/>
                                        <p:tgtEl>
                                          <p:spTgt spid="67"/>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157"/>
                                        </p:tgtEl>
                                        <p:attrNameLst>
                                          <p:attrName>style.visibility</p:attrName>
                                        </p:attrNameLst>
                                      </p:cBhvr>
                                      <p:to>
                                        <p:strVal val="visible"/>
                                      </p:to>
                                    </p:set>
                                    <p:animEffect transition="in" filter="fade">
                                      <p:cBhvr>
                                        <p:cTn id="53" dur="500"/>
                                        <p:tgtEl>
                                          <p:spTgt spid="157"/>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63"/>
                                        </p:tgtEl>
                                        <p:attrNameLst>
                                          <p:attrName>style.visibility</p:attrName>
                                        </p:attrNameLst>
                                      </p:cBhvr>
                                      <p:to>
                                        <p:strVal val="visible"/>
                                      </p:to>
                                    </p:set>
                                    <p:animEffect transition="in" filter="fade">
                                      <p:cBhvr>
                                        <p:cTn id="56" dur="500"/>
                                        <p:tgtEl>
                                          <p:spTgt spid="63"/>
                                        </p:tgtEl>
                                      </p:cBhvr>
                                    </p:animEffect>
                                  </p:childTnLst>
                                </p:cTn>
                              </p:par>
                            </p:childTnLst>
                          </p:cTn>
                        </p:par>
                        <p:par>
                          <p:cTn id="57" fill="hold">
                            <p:stCondLst>
                              <p:cond delay="500"/>
                            </p:stCondLst>
                            <p:childTnLst>
                              <p:par>
                                <p:cTn id="58" presetID="10" presetClass="entr" presetSubtype="0" fill="hold" nodeType="afterEffect">
                                  <p:stCondLst>
                                    <p:cond delay="0"/>
                                  </p:stCondLst>
                                  <p:childTnLst>
                                    <p:set>
                                      <p:cBhvr>
                                        <p:cTn id="59" dur="1" fill="hold">
                                          <p:stCondLst>
                                            <p:cond delay="0"/>
                                          </p:stCondLst>
                                        </p:cTn>
                                        <p:tgtEl>
                                          <p:spTgt spid="80"/>
                                        </p:tgtEl>
                                        <p:attrNameLst>
                                          <p:attrName>style.visibility</p:attrName>
                                        </p:attrNameLst>
                                      </p:cBhvr>
                                      <p:to>
                                        <p:strVal val="visible"/>
                                      </p:to>
                                    </p:set>
                                    <p:animEffect transition="in" filter="fade">
                                      <p:cBhvr>
                                        <p:cTn id="60" dur="500"/>
                                        <p:tgtEl>
                                          <p:spTgt spid="80"/>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xit" presetSubtype="0" fill="hold" nodeType="clickEffect">
                                  <p:stCondLst>
                                    <p:cond delay="0"/>
                                  </p:stCondLst>
                                  <p:childTnLst>
                                    <p:animEffect transition="out" filter="fade">
                                      <p:cBhvr>
                                        <p:cTn id="64" dur="500"/>
                                        <p:tgtEl>
                                          <p:spTgt spid="80"/>
                                        </p:tgtEl>
                                      </p:cBhvr>
                                    </p:animEffect>
                                    <p:set>
                                      <p:cBhvr>
                                        <p:cTn id="65" dur="1" fill="hold">
                                          <p:stCondLst>
                                            <p:cond delay="499"/>
                                          </p:stCondLst>
                                        </p:cTn>
                                        <p:tgtEl>
                                          <p:spTgt spid="80"/>
                                        </p:tgtEl>
                                        <p:attrNameLst>
                                          <p:attrName>style.visibility</p:attrName>
                                        </p:attrNameLst>
                                      </p:cBhvr>
                                      <p:to>
                                        <p:strVal val="hidden"/>
                                      </p:to>
                                    </p:set>
                                  </p:childTnLst>
                                </p:cTn>
                              </p:par>
                            </p:childTnLst>
                          </p:cTn>
                        </p:par>
                        <p:par>
                          <p:cTn id="66" fill="hold">
                            <p:stCondLst>
                              <p:cond delay="500"/>
                            </p:stCondLst>
                            <p:childTnLst>
                              <p:par>
                                <p:cTn id="67" presetID="10" presetClass="entr" presetSubtype="0" fill="hold" nodeType="afterEffect">
                                  <p:stCondLst>
                                    <p:cond delay="0"/>
                                  </p:stCondLst>
                                  <p:childTnLst>
                                    <p:set>
                                      <p:cBhvr>
                                        <p:cTn id="68" dur="1" fill="hold">
                                          <p:stCondLst>
                                            <p:cond delay="0"/>
                                          </p:stCondLst>
                                        </p:cTn>
                                        <p:tgtEl>
                                          <p:spTgt spid="11"/>
                                        </p:tgtEl>
                                        <p:attrNameLst>
                                          <p:attrName>style.visibility</p:attrName>
                                        </p:attrNameLst>
                                      </p:cBhvr>
                                      <p:to>
                                        <p:strVal val="visible"/>
                                      </p:to>
                                    </p:set>
                                    <p:animEffect transition="in" filter="fade">
                                      <p:cBhvr>
                                        <p:cTn id="69" dur="500"/>
                                        <p:tgtEl>
                                          <p:spTgt spid="11"/>
                                        </p:tgtEl>
                                      </p:cBhvr>
                                    </p:animEffect>
                                  </p:childTnLst>
                                </p:cTn>
                              </p:par>
                            </p:childTnLst>
                          </p:cTn>
                        </p:par>
                        <p:par>
                          <p:cTn id="70" fill="hold">
                            <p:stCondLst>
                              <p:cond delay="1000"/>
                            </p:stCondLst>
                            <p:childTnLst>
                              <p:par>
                                <p:cTn id="71" presetID="10" presetClass="entr" presetSubtype="0" fill="hold" grpId="0" nodeType="afterEffect">
                                  <p:stCondLst>
                                    <p:cond delay="0"/>
                                  </p:stCondLst>
                                  <p:childTnLst>
                                    <p:set>
                                      <p:cBhvr>
                                        <p:cTn id="72" dur="1" fill="hold">
                                          <p:stCondLst>
                                            <p:cond delay="0"/>
                                          </p:stCondLst>
                                        </p:cTn>
                                        <p:tgtEl>
                                          <p:spTgt spid="53"/>
                                        </p:tgtEl>
                                        <p:attrNameLst>
                                          <p:attrName>style.visibility</p:attrName>
                                        </p:attrNameLst>
                                      </p:cBhvr>
                                      <p:to>
                                        <p:strVal val="visible"/>
                                      </p:to>
                                    </p:set>
                                    <p:animEffect transition="in" filter="fade">
                                      <p:cBhvr>
                                        <p:cTn id="73" dur="500"/>
                                        <p:tgtEl>
                                          <p:spTgt spid="53"/>
                                        </p:tgtEl>
                                      </p:cBhvr>
                                    </p:animEffect>
                                  </p:childTnLst>
                                </p:cTn>
                              </p:par>
                              <p:par>
                                <p:cTn id="74" presetID="10" presetClass="entr" presetSubtype="0" fill="hold" nodeType="withEffect">
                                  <p:stCondLst>
                                    <p:cond delay="0"/>
                                  </p:stCondLst>
                                  <p:childTnLst>
                                    <p:set>
                                      <p:cBhvr>
                                        <p:cTn id="75" dur="1" fill="hold">
                                          <p:stCondLst>
                                            <p:cond delay="0"/>
                                          </p:stCondLst>
                                        </p:cTn>
                                        <p:tgtEl>
                                          <p:spTgt spid="141"/>
                                        </p:tgtEl>
                                        <p:attrNameLst>
                                          <p:attrName>style.visibility</p:attrName>
                                        </p:attrNameLst>
                                      </p:cBhvr>
                                      <p:to>
                                        <p:strVal val="visible"/>
                                      </p:to>
                                    </p:set>
                                    <p:animEffect transition="in" filter="fade">
                                      <p:cBhvr>
                                        <p:cTn id="76" dur="500"/>
                                        <p:tgtEl>
                                          <p:spTgt spid="141"/>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nodeType="clickEffect">
                                  <p:stCondLst>
                                    <p:cond delay="0"/>
                                  </p:stCondLst>
                                  <p:childTnLst>
                                    <p:set>
                                      <p:cBhvr>
                                        <p:cTn id="80" dur="1" fill="hold">
                                          <p:stCondLst>
                                            <p:cond delay="0"/>
                                          </p:stCondLst>
                                        </p:cTn>
                                        <p:tgtEl>
                                          <p:spTgt spid="54"/>
                                        </p:tgtEl>
                                        <p:attrNameLst>
                                          <p:attrName>style.visibility</p:attrName>
                                        </p:attrNameLst>
                                      </p:cBhvr>
                                      <p:to>
                                        <p:strVal val="visible"/>
                                      </p:to>
                                    </p:set>
                                    <p:animEffect transition="in" filter="fade">
                                      <p:cBhvr>
                                        <p:cTn id="81" dur="500"/>
                                        <p:tgtEl>
                                          <p:spTgt spid="54"/>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65"/>
                                        </p:tgtEl>
                                        <p:attrNameLst>
                                          <p:attrName>style.visibility</p:attrName>
                                        </p:attrNameLst>
                                      </p:cBhvr>
                                      <p:to>
                                        <p:strVal val="visible"/>
                                      </p:to>
                                    </p:set>
                                    <p:animEffect transition="in" filter="fade">
                                      <p:cBhvr>
                                        <p:cTn id="84" dur="500"/>
                                        <p:tgtEl>
                                          <p:spTgt spid="65"/>
                                        </p:tgtEl>
                                      </p:cBhvr>
                                    </p:animEffect>
                                  </p:childTnLst>
                                </p:cTn>
                              </p:par>
                              <p:par>
                                <p:cTn id="85" presetID="10" presetClass="entr" presetSubtype="0" fill="hold" nodeType="withEffect">
                                  <p:stCondLst>
                                    <p:cond delay="0"/>
                                  </p:stCondLst>
                                  <p:childTnLst>
                                    <p:set>
                                      <p:cBhvr>
                                        <p:cTn id="86" dur="1" fill="hold">
                                          <p:stCondLst>
                                            <p:cond delay="0"/>
                                          </p:stCondLst>
                                        </p:cTn>
                                        <p:tgtEl>
                                          <p:spTgt spid="145"/>
                                        </p:tgtEl>
                                        <p:attrNameLst>
                                          <p:attrName>style.visibility</p:attrName>
                                        </p:attrNameLst>
                                      </p:cBhvr>
                                      <p:to>
                                        <p:strVal val="visible"/>
                                      </p:to>
                                    </p:set>
                                    <p:animEffect transition="in" filter="fade">
                                      <p:cBhvr>
                                        <p:cTn id="87" dur="500"/>
                                        <p:tgtEl>
                                          <p:spTgt spid="145"/>
                                        </p:tgtEl>
                                      </p:cBhvr>
                                    </p:animEffect>
                                  </p:childTnLst>
                                </p:cTn>
                              </p:par>
                            </p:childTnLst>
                          </p:cTn>
                        </p:par>
                        <p:par>
                          <p:cTn id="88" fill="hold">
                            <p:stCondLst>
                              <p:cond delay="500"/>
                            </p:stCondLst>
                            <p:childTnLst>
                              <p:par>
                                <p:cTn id="89" presetID="10" presetClass="entr" presetSubtype="0" fill="hold" grpId="0" nodeType="afterEffect">
                                  <p:stCondLst>
                                    <p:cond delay="0"/>
                                  </p:stCondLst>
                                  <p:childTnLst>
                                    <p:set>
                                      <p:cBhvr>
                                        <p:cTn id="90" dur="1" fill="hold">
                                          <p:stCondLst>
                                            <p:cond delay="0"/>
                                          </p:stCondLst>
                                        </p:cTn>
                                        <p:tgtEl>
                                          <p:spTgt spid="59"/>
                                        </p:tgtEl>
                                        <p:attrNameLst>
                                          <p:attrName>style.visibility</p:attrName>
                                        </p:attrNameLst>
                                      </p:cBhvr>
                                      <p:to>
                                        <p:strVal val="visible"/>
                                      </p:to>
                                    </p:set>
                                    <p:animEffect transition="in" filter="fade">
                                      <p:cBhvr>
                                        <p:cTn id="91" dur="500"/>
                                        <p:tgtEl>
                                          <p:spTgt spid="59"/>
                                        </p:tgtEl>
                                      </p:cBhvr>
                                    </p:animEffect>
                                  </p:childTnLst>
                                </p:cTn>
                              </p:par>
                              <p:par>
                                <p:cTn id="92" presetID="10" presetClass="entr" presetSubtype="0" fill="hold" nodeType="withEffect">
                                  <p:stCondLst>
                                    <p:cond delay="0"/>
                                  </p:stCondLst>
                                  <p:childTnLst>
                                    <p:set>
                                      <p:cBhvr>
                                        <p:cTn id="93" dur="1" fill="hold">
                                          <p:stCondLst>
                                            <p:cond delay="0"/>
                                          </p:stCondLst>
                                        </p:cTn>
                                        <p:tgtEl>
                                          <p:spTgt spid="153"/>
                                        </p:tgtEl>
                                        <p:attrNameLst>
                                          <p:attrName>style.visibility</p:attrName>
                                        </p:attrNameLst>
                                      </p:cBhvr>
                                      <p:to>
                                        <p:strVal val="visible"/>
                                      </p:to>
                                    </p:set>
                                    <p:animEffect transition="in" filter="fade">
                                      <p:cBhvr>
                                        <p:cTn id="94" dur="500"/>
                                        <p:tgtEl>
                                          <p:spTgt spid="153"/>
                                        </p:tgtEl>
                                      </p:cBhvr>
                                    </p:animEffect>
                                  </p:childTnLst>
                                </p:cTn>
                              </p:par>
                            </p:childTnLst>
                          </p:cTn>
                        </p:par>
                      </p:childTnLst>
                    </p:cTn>
                  </p:par>
                  <p:par>
                    <p:cTn id="95" fill="hold">
                      <p:stCondLst>
                        <p:cond delay="indefinite"/>
                      </p:stCondLst>
                      <p:childTnLst>
                        <p:par>
                          <p:cTn id="96" fill="hold">
                            <p:stCondLst>
                              <p:cond delay="0"/>
                            </p:stCondLst>
                            <p:childTnLst>
                              <p:par>
                                <p:cTn id="97" presetID="10" presetClass="entr" presetSubtype="0" fill="hold" grpId="0" nodeType="clickEffect">
                                  <p:stCondLst>
                                    <p:cond delay="0"/>
                                  </p:stCondLst>
                                  <p:childTnLst>
                                    <p:set>
                                      <p:cBhvr>
                                        <p:cTn id="98" dur="1" fill="hold">
                                          <p:stCondLst>
                                            <p:cond delay="0"/>
                                          </p:stCondLst>
                                        </p:cTn>
                                        <p:tgtEl>
                                          <p:spTgt spid="69"/>
                                        </p:tgtEl>
                                        <p:attrNameLst>
                                          <p:attrName>style.visibility</p:attrName>
                                        </p:attrNameLst>
                                      </p:cBhvr>
                                      <p:to>
                                        <p:strVal val="visible"/>
                                      </p:to>
                                    </p:set>
                                    <p:animEffect transition="in" filter="fade">
                                      <p:cBhvr>
                                        <p:cTn id="99"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51" grpId="0" animBg="1"/>
      <p:bldP spid="63" grpId="0"/>
      <p:bldP spid="53" grpId="0" animBg="1"/>
      <p:bldP spid="59" grpId="0" animBg="1"/>
      <p:bldP spid="65" grpId="0"/>
      <p:bldP spid="111" grpId="0"/>
      <p:bldP spid="157" grpId="0"/>
      <p:bldP spid="67" grpId="0"/>
      <p:bldP spid="69" grpId="0" animBg="1"/>
    </p:bldLst>
  </p:timing>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9753600" cy="914400"/>
          </a:xfrm>
        </p:spPr>
        <p:txBody>
          <a:bodyPr/>
          <a:lstStyle/>
          <a:p>
            <a:r>
              <a:rPr lang="en-US" sz="3200" dirty="0"/>
              <a:t>Can We Implement Texture Tiling in PIM Logic?</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271</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15" name="Picture 14"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73" name="Rectangle 72"/>
          <p:cNvSpPr/>
          <p:nvPr/>
        </p:nvSpPr>
        <p:spPr>
          <a:xfrm>
            <a:off x="0" y="2017693"/>
            <a:ext cx="9143999" cy="95410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Gill Sans MT"/>
                <a:ea typeface="+mn-ea"/>
                <a:cs typeface="+mn-cs"/>
              </a:rPr>
              <a:t>Requires simple primitives: </a:t>
            </a:r>
            <a:r>
              <a:rPr kumimoji="0" lang="en-US" sz="2800" b="1" i="0" u="none" strike="noStrike" kern="1200" cap="none" spc="0" normalizeH="0" baseline="0" noProof="0" dirty="0" err="1">
                <a:ln>
                  <a:noFill/>
                </a:ln>
                <a:solidFill>
                  <a:srgbClr val="0000FF"/>
                </a:solidFill>
                <a:effectLst/>
                <a:uLnTx/>
                <a:uFillTx/>
                <a:latin typeface="Gill Sans MT"/>
                <a:ea typeface="+mn-ea"/>
                <a:cs typeface="+mn-cs"/>
              </a:rPr>
              <a:t>memcopy</a:t>
            </a:r>
            <a:r>
              <a:rPr kumimoji="0" lang="en-US" sz="2800" b="1" i="0" u="none" strike="noStrike" kern="1200" cap="none" spc="0" normalizeH="0" baseline="0" noProof="0" dirty="0">
                <a:ln>
                  <a:noFill/>
                </a:ln>
                <a:solidFill>
                  <a:srgbClr val="000000"/>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bitwise operations</a:t>
            </a:r>
            <a:r>
              <a:rPr kumimoji="0" lang="en-US" sz="2800" b="1" i="0" u="none" strike="noStrike" kern="1200" cap="none" spc="0" normalizeH="0" baseline="0" noProof="0" dirty="0">
                <a:ln>
                  <a:noFill/>
                </a:ln>
                <a:solidFill>
                  <a:srgbClr val="000000"/>
                </a:solidFill>
                <a:effectLst/>
                <a:uLnTx/>
                <a:uFillTx/>
                <a:latin typeface="Gill Sans MT"/>
                <a:ea typeface="+mn-ea"/>
                <a:cs typeface="+mn-cs"/>
              </a:rPr>
              <a:t>, and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simple</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 arithmetic operations</a:t>
            </a:r>
          </a:p>
        </p:txBody>
      </p:sp>
      <p:sp>
        <p:nvSpPr>
          <p:cNvPr id="74" name="Rounded Rectangle 73"/>
          <p:cNvSpPr/>
          <p:nvPr/>
        </p:nvSpPr>
        <p:spPr>
          <a:xfrm>
            <a:off x="1066800" y="3505200"/>
            <a:ext cx="2133600" cy="7620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sp>
        <p:nvSpPr>
          <p:cNvPr id="75" name="Rounded Rectangle 74"/>
          <p:cNvSpPr/>
          <p:nvPr/>
        </p:nvSpPr>
        <p:spPr>
          <a:xfrm>
            <a:off x="5638800" y="3505200"/>
            <a:ext cx="2209800" cy="7620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5" name="Rounded Rectangle 24"/>
          <p:cNvSpPr/>
          <p:nvPr/>
        </p:nvSpPr>
        <p:spPr>
          <a:xfrm>
            <a:off x="3581400" y="1173691"/>
            <a:ext cx="1676400" cy="655109"/>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mn-cs"/>
              </a:rPr>
              <a:t>Texture Tiling</a:t>
            </a:r>
          </a:p>
        </p:txBody>
      </p:sp>
      <p:cxnSp>
        <p:nvCxnSpPr>
          <p:cNvPr id="26" name="Straight Arrow Connector 25"/>
          <p:cNvCxnSpPr/>
          <p:nvPr/>
        </p:nvCxnSpPr>
        <p:spPr>
          <a:xfrm>
            <a:off x="1981200" y="1630891"/>
            <a:ext cx="1447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5" name="Rectangle 34"/>
          <p:cNvSpPr/>
          <p:nvPr/>
        </p:nvSpPr>
        <p:spPr>
          <a:xfrm>
            <a:off x="1524000" y="1097491"/>
            <a:ext cx="19050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Linear Bitmap</a:t>
            </a:r>
          </a:p>
        </p:txBody>
      </p:sp>
      <p:cxnSp>
        <p:nvCxnSpPr>
          <p:cNvPr id="37" name="Straight Arrow Connector 36"/>
          <p:cNvCxnSpPr/>
          <p:nvPr/>
        </p:nvCxnSpPr>
        <p:spPr>
          <a:xfrm>
            <a:off x="5486400" y="1707091"/>
            <a:ext cx="1447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8" name="Rectangle 37"/>
          <p:cNvSpPr/>
          <p:nvPr/>
        </p:nvSpPr>
        <p:spPr>
          <a:xfrm>
            <a:off x="5410200" y="1173691"/>
            <a:ext cx="1828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Tiled Texture</a:t>
            </a:r>
          </a:p>
        </p:txBody>
      </p:sp>
      <p:sp>
        <p:nvSpPr>
          <p:cNvPr id="10" name="Rectangle 9"/>
          <p:cNvSpPr/>
          <p:nvPr/>
        </p:nvSpPr>
        <p:spPr>
          <a:xfrm>
            <a:off x="381000" y="4426803"/>
            <a:ext cx="34290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Gill Sans MT"/>
                <a:ea typeface="+mn-ea"/>
                <a:cs typeface="+mn-cs"/>
              </a:rPr>
              <a:t>9.4%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area available for PIM logic</a:t>
            </a:r>
            <a:endParaRPr kumimoji="0" lang="en-US" sz="2400" b="1" i="0" u="none" strike="noStrike" kern="1200" cap="none" spc="0" normalizeH="0" baseline="30000" noProof="0" dirty="0">
              <a:ln>
                <a:noFill/>
              </a:ln>
              <a:solidFill>
                <a:prstClr val="black"/>
              </a:solidFill>
              <a:effectLst/>
              <a:uLnTx/>
              <a:uFillTx/>
              <a:latin typeface="Gill Sans MT"/>
              <a:ea typeface="+mn-ea"/>
              <a:cs typeface="+mn-cs"/>
            </a:endParaRPr>
          </a:p>
        </p:txBody>
      </p:sp>
      <p:sp>
        <p:nvSpPr>
          <p:cNvPr id="11" name="Rectangle 10"/>
          <p:cNvSpPr/>
          <p:nvPr/>
        </p:nvSpPr>
        <p:spPr>
          <a:xfrm>
            <a:off x="5029200" y="4503003"/>
            <a:ext cx="35814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Gill Sans MT"/>
                <a:ea typeface="+mn-ea"/>
                <a:cs typeface="+mn-cs"/>
              </a:rPr>
              <a:t>7.1%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area available for PIM logic</a:t>
            </a:r>
            <a:endParaRPr kumimoji="0" lang="en-US" sz="2400" b="1" i="0" u="none" strike="noStrike" kern="1200" cap="none" spc="0" normalizeH="0" baseline="30000" noProof="0" dirty="0">
              <a:ln>
                <a:noFill/>
              </a:ln>
              <a:solidFill>
                <a:prstClr val="black"/>
              </a:solidFill>
              <a:effectLst/>
              <a:uLnTx/>
              <a:uFillTx/>
              <a:latin typeface="Gill Sans MT"/>
              <a:ea typeface="+mn-ea"/>
              <a:cs typeface="+mn-cs"/>
            </a:endParaRPr>
          </a:p>
        </p:txBody>
      </p:sp>
      <p:sp>
        <p:nvSpPr>
          <p:cNvPr id="17" name="Rectangle 16"/>
          <p:cNvSpPr/>
          <p:nvPr/>
        </p:nvSpPr>
        <p:spPr>
          <a:xfrm>
            <a:off x="0" y="5399782"/>
            <a:ext cx="9144000" cy="1015663"/>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Gill Sans MT"/>
                <a:ea typeface="+mn-ea"/>
                <a:cs typeface="+mn-cs"/>
              </a:rPr>
              <a:t>PIM core and PIM accelerator are feasible to implement in-memory Texture Tiling</a:t>
            </a:r>
          </a:p>
        </p:txBody>
      </p:sp>
    </p:spTree>
    <p:extLst>
      <p:ext uri="{BB962C8B-B14F-4D97-AF65-F5344CB8AC3E}">
        <p14:creationId xmlns:p14="http://schemas.microsoft.com/office/powerpoint/2010/main" val="1077722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par>
                                <p:cTn id="8" presetID="10" presetClass="entr" presetSubtype="0" fill="hold"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fade">
                                      <p:cBhvr>
                                        <p:cTn id="13" dur="500"/>
                                        <p:tgtEl>
                                          <p:spTgt spid="35"/>
                                        </p:tgtEl>
                                      </p:cBhvr>
                                    </p:animEffect>
                                  </p:childTnLst>
                                </p:cTn>
                              </p:par>
                              <p:par>
                                <p:cTn id="14" presetID="10" presetClass="entr" presetSubtype="0" fill="hold" nodeType="with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fade">
                                      <p:cBhvr>
                                        <p:cTn id="16" dur="500"/>
                                        <p:tgtEl>
                                          <p:spTgt spid="3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fade">
                                      <p:cBhvr>
                                        <p:cTn id="19" dur="500"/>
                                        <p:tgtEl>
                                          <p:spTgt spid="3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73"/>
                                        </p:tgtEl>
                                        <p:attrNameLst>
                                          <p:attrName>style.visibility</p:attrName>
                                        </p:attrNameLst>
                                      </p:cBhvr>
                                      <p:to>
                                        <p:strVal val="visible"/>
                                      </p:to>
                                    </p:set>
                                    <p:animEffect transition="in" filter="fade">
                                      <p:cBhvr>
                                        <p:cTn id="22" dur="500"/>
                                        <p:tgtEl>
                                          <p:spTgt spid="7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4"/>
                                        </p:tgtEl>
                                        <p:attrNameLst>
                                          <p:attrName>style.visibility</p:attrName>
                                        </p:attrNameLst>
                                      </p:cBhvr>
                                      <p:to>
                                        <p:strVal val="visible"/>
                                      </p:to>
                                    </p:set>
                                    <p:animEffect transition="in" filter="fade">
                                      <p:cBhvr>
                                        <p:cTn id="27" dur="500"/>
                                        <p:tgtEl>
                                          <p:spTgt spid="74"/>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75"/>
                                        </p:tgtEl>
                                        <p:attrNameLst>
                                          <p:attrName>style.visibility</p:attrName>
                                        </p:attrNameLst>
                                      </p:cBhvr>
                                      <p:to>
                                        <p:strVal val="visible"/>
                                      </p:to>
                                    </p:set>
                                    <p:animEffect transition="in" filter="fade">
                                      <p:cBhvr>
                                        <p:cTn id="30" dur="500"/>
                                        <p:tgtEl>
                                          <p:spTgt spid="75"/>
                                        </p:tgtEl>
                                      </p:cBhvr>
                                    </p:animEffec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500"/>
                                        <p:tgtEl>
                                          <p:spTgt spid="10"/>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4" grpId="0" animBg="1"/>
      <p:bldP spid="75" grpId="0" animBg="1"/>
      <p:bldP spid="25" grpId="0" animBg="1"/>
      <p:bldP spid="35" grpId="0"/>
      <p:bldP spid="38" grpId="0"/>
      <p:bldP spid="10" grpId="0"/>
      <p:bldP spid="11" grpId="0"/>
      <p:bldP spid="17" grpId="0" animBg="1"/>
    </p:bldLst>
  </p:timing>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Color </a:t>
            </a:r>
            <a:r>
              <a:rPr lang="en-US" dirty="0" err="1"/>
              <a:t>Blitting</a:t>
            </a:r>
            <a:r>
              <a:rPr lang="en-US" dirty="0"/>
              <a:t> Analysis</a:t>
            </a:r>
          </a:p>
        </p:txBody>
      </p:sp>
      <p:sp>
        <p:nvSpPr>
          <p:cNvPr id="3" name="Content Placeholder 2"/>
          <p:cNvSpPr>
            <a:spLocks noGrp="1"/>
          </p:cNvSpPr>
          <p:nvPr>
            <p:ph idx="1"/>
          </p:nvPr>
        </p:nvSpPr>
        <p:spPr>
          <a:xfrm>
            <a:off x="0" y="1066800"/>
            <a:ext cx="9144000" cy="5562600"/>
          </a:xfrm>
        </p:spPr>
        <p:txBody>
          <a:bodyPr>
            <a:normAutofit/>
          </a:bodyPr>
          <a:lstStyle/>
          <a:p>
            <a:pPr lvl="1"/>
            <a:endParaRPr lang="en-US" sz="2000" dirty="0">
              <a:solidFill>
                <a:srgbClr val="595959"/>
              </a:solidFill>
            </a:endParaRPr>
          </a:p>
          <a:p>
            <a:pPr lvl="1"/>
            <a:endParaRPr lang="en-US" sz="2000" dirty="0">
              <a:solidFill>
                <a:srgbClr val="595959"/>
              </a:solidFill>
            </a:endParaRPr>
          </a:p>
          <a:p>
            <a:pPr lvl="1"/>
            <a:endParaRPr lang="en-US" sz="2000" dirty="0">
              <a:solidFill>
                <a:srgbClr val="595959"/>
              </a:solidFill>
            </a:endParaRPr>
          </a:p>
          <a:p>
            <a:pPr lvl="1"/>
            <a:endParaRPr lang="en-US" sz="2000" dirty="0">
              <a:solidFill>
                <a:srgbClr val="595959"/>
              </a:solidFill>
            </a:endParaRPr>
          </a:p>
          <a:p>
            <a:pPr lvl="1"/>
            <a:endParaRPr lang="en-US" sz="2000" dirty="0">
              <a:solidFill>
                <a:srgbClr val="595959"/>
              </a:solidFill>
            </a:endParaRPr>
          </a:p>
          <a:p>
            <a:pPr lvl="1"/>
            <a:endParaRPr lang="en-US" sz="2000" dirty="0">
              <a:solidFill>
                <a:srgbClr val="595959"/>
              </a:solidFill>
            </a:endParaRPr>
          </a:p>
          <a:p>
            <a:pPr lvl="1"/>
            <a:endParaRPr lang="en-US" sz="2000" dirty="0">
              <a:solidFill>
                <a:srgbClr val="595959"/>
              </a:solidFill>
            </a:endParaRPr>
          </a:p>
          <a:p>
            <a:pPr marL="457200" lvl="1" indent="0">
              <a:buNone/>
            </a:pPr>
            <a:endParaRPr lang="en-US" sz="20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24</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0" y="2362200"/>
            <a:ext cx="9144000" cy="984885"/>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black"/>
                </a:solidFill>
                <a:effectLst/>
                <a:uLnTx/>
                <a:uFillTx/>
                <a:latin typeface="Gill Sans MT"/>
                <a:ea typeface="+mn-ea"/>
                <a:cs typeface="+mn-cs"/>
              </a:rPr>
              <a:t> </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Color </a:t>
            </a:r>
            <a:r>
              <a:rPr kumimoji="0" lang="en-US" sz="2900" b="1" i="0" u="none" strike="noStrike" kern="1200" cap="none" spc="0" normalizeH="0" baseline="0" noProof="0" dirty="0" err="1">
                <a:ln>
                  <a:noFill/>
                </a:ln>
                <a:solidFill>
                  <a:srgbClr val="1F497D"/>
                </a:solidFill>
                <a:effectLst/>
                <a:uLnTx/>
                <a:uFillTx/>
                <a:latin typeface="Gill Sans MT"/>
                <a:ea typeface="+mn-ea"/>
                <a:cs typeface="+mn-cs"/>
              </a:rPr>
              <a:t>blitting</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is a good candidate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black"/>
                </a:solidFill>
                <a:effectLst/>
                <a:uLnTx/>
                <a:uFillTx/>
                <a:latin typeface="Gill Sans MT"/>
                <a:ea typeface="+mn-ea"/>
                <a:cs typeface="+mn-cs"/>
              </a:rPr>
              <a:t>for </a:t>
            </a:r>
            <a:r>
              <a:rPr kumimoji="0" lang="en-US" sz="2900" b="1" i="0" u="none" strike="noStrike" kern="1200" cap="none" spc="0" normalizeH="0" baseline="0" noProof="0" dirty="0">
                <a:ln>
                  <a:noFill/>
                </a:ln>
                <a:solidFill>
                  <a:srgbClr val="006600"/>
                </a:solidFill>
                <a:effectLst/>
                <a:uLnTx/>
                <a:uFillTx/>
                <a:latin typeface="Gill Sans MT"/>
                <a:ea typeface="+mn-ea"/>
                <a:cs typeface="+mn-cs"/>
              </a:rPr>
              <a:t>PIM execution </a:t>
            </a:r>
          </a:p>
        </p:txBody>
      </p:sp>
      <p:sp>
        <p:nvSpPr>
          <p:cNvPr id="14" name="Rectangle 13"/>
          <p:cNvSpPr/>
          <p:nvPr/>
        </p:nvSpPr>
        <p:spPr>
          <a:xfrm>
            <a:off x="0" y="4927937"/>
            <a:ext cx="9144000" cy="1015663"/>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black"/>
                </a:solidFill>
                <a:effectLst/>
                <a:uLnTx/>
                <a:uFillTx/>
                <a:latin typeface="Gill Sans MT"/>
                <a:ea typeface="+mn-ea"/>
                <a:cs typeface="+mn-cs"/>
              </a:rPr>
              <a:t>It is </a:t>
            </a:r>
            <a:r>
              <a:rPr kumimoji="0" lang="en-US" sz="3000" b="1" i="0" u="none" strike="noStrike" kern="1200" cap="none" spc="0" normalizeH="0" baseline="0" noProof="0" dirty="0">
                <a:ln>
                  <a:noFill/>
                </a:ln>
                <a:solidFill>
                  <a:srgbClr val="006600"/>
                </a:solidFill>
                <a:effectLst/>
                <a:uLnTx/>
                <a:uFillTx/>
                <a:latin typeface="Gill Sans MT"/>
                <a:ea typeface="+mn-ea"/>
                <a:cs typeface="+mn-cs"/>
              </a:rPr>
              <a:t>feasible </a:t>
            </a:r>
            <a:r>
              <a:rPr kumimoji="0" lang="en-US" sz="3000" b="1" i="0" u="none" strike="noStrike" kern="1200" cap="none" spc="0" normalizeH="0" baseline="0" noProof="0" dirty="0">
                <a:ln>
                  <a:noFill/>
                </a:ln>
                <a:solidFill>
                  <a:prstClr val="black"/>
                </a:solidFill>
                <a:effectLst/>
                <a:uLnTx/>
                <a:uFillTx/>
                <a:latin typeface="Gill Sans MT"/>
                <a:ea typeface="+mn-ea"/>
                <a:cs typeface="+mn-cs"/>
              </a:rPr>
              <a:t>to implement </a:t>
            </a:r>
            <a:r>
              <a:rPr kumimoji="0" lang="en-US" sz="3000" b="1" i="0" u="none" strike="noStrike" kern="1200" cap="none" spc="0" normalizeH="0" baseline="0" noProof="0" dirty="0">
                <a:ln>
                  <a:noFill/>
                </a:ln>
                <a:solidFill>
                  <a:srgbClr val="1F497D"/>
                </a:solidFill>
                <a:effectLst/>
                <a:uLnTx/>
                <a:uFillTx/>
                <a:latin typeface="Gill Sans MT"/>
                <a:ea typeface="+mn-ea"/>
                <a:cs typeface="+mn-cs"/>
              </a:rPr>
              <a:t>color </a:t>
            </a:r>
            <a:r>
              <a:rPr kumimoji="0" lang="en-US" sz="3000" b="1" i="0" u="none" strike="noStrike" kern="1200" cap="none" spc="0" normalizeH="0" baseline="0" noProof="0" dirty="0" err="1">
                <a:ln>
                  <a:noFill/>
                </a:ln>
                <a:solidFill>
                  <a:srgbClr val="1F497D"/>
                </a:solidFill>
                <a:effectLst/>
                <a:uLnTx/>
                <a:uFillTx/>
                <a:latin typeface="Gill Sans MT"/>
                <a:ea typeface="+mn-ea"/>
                <a:cs typeface="+mn-cs"/>
              </a:rPr>
              <a:t>blitting</a:t>
            </a:r>
            <a:r>
              <a:rPr kumimoji="0" lang="en-US" sz="3000" b="1" i="0" u="none" strike="noStrike" kern="1200" cap="none" spc="0" normalizeH="0" baseline="0" noProof="0" dirty="0">
                <a:ln>
                  <a:noFill/>
                </a:ln>
                <a:solidFill>
                  <a:srgbClr val="1F497D"/>
                </a:solidFill>
                <a:effectLst/>
                <a:uLnTx/>
                <a:uFillTx/>
                <a:latin typeface="Gill Sans MT"/>
                <a:ea typeface="+mn-ea"/>
                <a:cs typeface="+mn-cs"/>
              </a:rPr>
              <a:t> </a:t>
            </a:r>
            <a:br>
              <a:rPr kumimoji="0" lang="en-US" sz="3000" b="1" i="0" u="none" strike="noStrike" kern="1200" cap="none" spc="0" normalizeH="0" baseline="0" noProof="0" dirty="0">
                <a:ln>
                  <a:noFill/>
                </a:ln>
                <a:solidFill>
                  <a:srgbClr val="1F497D"/>
                </a:solidFill>
                <a:effectLst/>
                <a:uLnTx/>
                <a:uFillTx/>
                <a:latin typeface="Gill Sans MT"/>
                <a:ea typeface="+mn-ea"/>
                <a:cs typeface="+mn-cs"/>
              </a:rPr>
            </a:br>
            <a:r>
              <a:rPr kumimoji="0" lang="en-US" sz="3000" b="1" i="0" u="none" strike="noStrike" kern="1200" cap="none" spc="0" normalizeH="0" baseline="0" noProof="0" dirty="0">
                <a:ln>
                  <a:noFill/>
                </a:ln>
                <a:solidFill>
                  <a:prstClr val="black"/>
                </a:solidFill>
                <a:effectLst/>
                <a:uLnTx/>
                <a:uFillTx/>
                <a:latin typeface="Gill Sans MT"/>
                <a:ea typeface="+mn-ea"/>
                <a:cs typeface="+mn-cs"/>
              </a:rPr>
              <a:t>in </a:t>
            </a:r>
            <a:r>
              <a:rPr kumimoji="0" lang="en-US" sz="3000" b="1" i="0" u="none" strike="noStrike" kern="1200" cap="none" spc="0" normalizeH="0" baseline="0" noProof="0" dirty="0">
                <a:ln>
                  <a:noFill/>
                </a:ln>
                <a:solidFill>
                  <a:srgbClr val="006600"/>
                </a:solidFill>
                <a:effectLst/>
                <a:uLnTx/>
                <a:uFillTx/>
                <a:latin typeface="Gill Sans MT"/>
                <a:ea typeface="+mn-ea"/>
                <a:cs typeface="+mn-cs"/>
              </a:rPr>
              <a:t>PIM core </a:t>
            </a:r>
            <a:r>
              <a:rPr kumimoji="0" lang="en-US" sz="30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3000" b="1" i="0" u="none" strike="noStrike" kern="1200" cap="none" spc="0" normalizeH="0" baseline="0" noProof="0" dirty="0">
                <a:ln>
                  <a:noFill/>
                </a:ln>
                <a:solidFill>
                  <a:srgbClr val="006600"/>
                </a:solidFill>
                <a:effectLst/>
                <a:uLnTx/>
                <a:uFillTx/>
                <a:latin typeface="Gill Sans MT"/>
                <a:ea typeface="+mn-ea"/>
                <a:cs typeface="+mn-cs"/>
              </a:rPr>
              <a:t>PIM accelerator</a:t>
            </a:r>
          </a:p>
        </p:txBody>
      </p:sp>
      <p:sp>
        <p:nvSpPr>
          <p:cNvPr id="8" name="Rectangle 7"/>
          <p:cNvSpPr/>
          <p:nvPr/>
        </p:nvSpPr>
        <p:spPr>
          <a:xfrm>
            <a:off x="-990600" y="1143000"/>
            <a:ext cx="11201400" cy="49244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Generates a large amount of </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18" name="Rectangle 17"/>
          <p:cNvSpPr/>
          <p:nvPr/>
        </p:nvSpPr>
        <p:spPr>
          <a:xfrm>
            <a:off x="457200" y="3660338"/>
            <a:ext cx="8305800" cy="129266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Requires </a:t>
            </a:r>
            <a:r>
              <a:rPr kumimoji="0" lang="en-US" sz="2600" b="1" i="0" u="none" strike="noStrike" kern="1200" cap="none" spc="0" normalizeH="0" baseline="0" noProof="0" dirty="0">
                <a:ln>
                  <a:noFill/>
                </a:ln>
                <a:solidFill>
                  <a:srgbClr val="006600"/>
                </a:solidFill>
                <a:effectLst/>
                <a:uLnTx/>
                <a:uFillTx/>
                <a:latin typeface="Gill Sans MT"/>
                <a:ea typeface="+mn-ea"/>
                <a:cs typeface="+mn-cs"/>
              </a:rPr>
              <a:t>low-cost </a:t>
            </a:r>
            <a:r>
              <a:rPr kumimoji="0" lang="en-US" sz="2600" b="1" i="0" u="none" strike="noStrike" kern="1200" cap="none" spc="0" normalizeH="0" baseline="0" noProof="0" dirty="0">
                <a:ln>
                  <a:noFill/>
                </a:ln>
                <a:solidFill>
                  <a:prstClr val="black"/>
                </a:solidFill>
                <a:effectLst/>
                <a:uLnTx/>
                <a:uFillTx/>
                <a:latin typeface="Gill Sans MT"/>
                <a:ea typeface="+mn-ea"/>
                <a:cs typeface="+mn-cs"/>
              </a:rPr>
              <a:t>operations:</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err="1">
                <a:ln>
                  <a:noFill/>
                </a:ln>
                <a:solidFill>
                  <a:srgbClr val="0000FF"/>
                </a:solidFill>
                <a:effectLst/>
                <a:uLnTx/>
                <a:uFillTx/>
                <a:latin typeface="Gill Sans MT"/>
                <a:ea typeface="+mn-ea"/>
                <a:cs typeface="+mn-cs"/>
              </a:rPr>
              <a:t>Memset</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simple arithmetic</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shift operations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7" name="Rectangle 6"/>
          <p:cNvSpPr/>
          <p:nvPr/>
        </p:nvSpPr>
        <p:spPr>
          <a:xfrm>
            <a:off x="-76200" y="1626513"/>
            <a:ext cx="9067800" cy="430887"/>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00"/>
                </a:solidFill>
                <a:effectLst/>
                <a:uLnTx/>
                <a:uFillTx/>
                <a:latin typeface="Gill Sans MT"/>
                <a:ea typeface="+mn-ea"/>
                <a:cs typeface="+mn-cs"/>
              </a:rPr>
              <a:t>Accounts for </a:t>
            </a:r>
            <a:r>
              <a:rPr kumimoji="0" lang="en-US" sz="2200" b="1" i="0" u="none" strike="noStrike" kern="1200" cap="none" spc="0" normalizeH="0" baseline="0" noProof="0" dirty="0">
                <a:ln>
                  <a:noFill/>
                </a:ln>
                <a:solidFill>
                  <a:srgbClr val="C00000"/>
                </a:solidFill>
                <a:effectLst/>
                <a:uLnTx/>
                <a:uFillTx/>
                <a:latin typeface="Gill Sans MT"/>
                <a:ea typeface="+mn-ea"/>
                <a:cs typeface="+mn-cs"/>
              </a:rPr>
              <a:t>19.1%</a:t>
            </a:r>
            <a:r>
              <a:rPr kumimoji="0" lang="en-US" sz="2200" b="1" i="0" u="none" strike="noStrike" kern="1200" cap="none" spc="0" normalizeH="0" baseline="0" noProof="0" dirty="0">
                <a:ln>
                  <a:noFill/>
                </a:ln>
                <a:solidFill>
                  <a:srgbClr val="000000"/>
                </a:solidFill>
                <a:effectLst/>
                <a:uLnTx/>
                <a:uFillTx/>
                <a:latin typeface="Gill Sans MT"/>
                <a:ea typeface="+mn-ea"/>
                <a:cs typeface="+mn-cs"/>
              </a:rPr>
              <a:t> of the </a:t>
            </a:r>
            <a:r>
              <a:rPr kumimoji="0" lang="en-US" sz="2200" b="1" i="0" u="none" strike="noStrike" kern="1200" cap="none" spc="0" normalizeH="0" baseline="0" noProof="0" dirty="0">
                <a:ln>
                  <a:noFill/>
                </a:ln>
                <a:solidFill>
                  <a:srgbClr val="C00000"/>
                </a:solidFill>
                <a:effectLst/>
                <a:uLnTx/>
                <a:uFillTx/>
                <a:latin typeface="Gill Sans MT"/>
                <a:ea typeface="+mn-ea"/>
                <a:cs typeface="+mn-cs"/>
              </a:rPr>
              <a:t>total system energy </a:t>
            </a:r>
            <a:r>
              <a:rPr kumimoji="0" lang="en-US" sz="2200" b="1" i="0" u="none" strike="noStrike" kern="1200" cap="none" spc="0" normalizeH="0" baseline="0" noProof="0" dirty="0">
                <a:ln>
                  <a:noFill/>
                </a:ln>
                <a:solidFill>
                  <a:prstClr val="black"/>
                </a:solidFill>
                <a:effectLst/>
                <a:uLnTx/>
                <a:uFillTx/>
                <a:latin typeface="Gill Sans MT"/>
                <a:ea typeface="+mn-ea"/>
                <a:cs typeface="+mn-cs"/>
              </a:rPr>
              <a:t>during</a:t>
            </a:r>
            <a:r>
              <a:rPr kumimoji="0" lang="en-US" sz="2200" b="1" i="0" u="none" strike="noStrike" kern="1200" cap="none" spc="0" normalizeH="0" baseline="0" noProof="0" dirty="0">
                <a:ln>
                  <a:noFill/>
                </a:ln>
                <a:solidFill>
                  <a:srgbClr val="C00000"/>
                </a:solidFill>
                <a:effectLst/>
                <a:uLnTx/>
                <a:uFillTx/>
                <a:latin typeface="Gill Sans MT"/>
                <a:ea typeface="+mn-ea"/>
                <a:cs typeface="+mn-cs"/>
              </a:rPr>
              <a:t> </a:t>
            </a:r>
            <a:r>
              <a:rPr kumimoji="0" lang="en-US" sz="2200" b="1" i="0" u="none" strike="noStrike" kern="1200" cap="none" spc="0" normalizeH="0" baseline="0" noProof="0" dirty="0">
                <a:ln>
                  <a:noFill/>
                </a:ln>
                <a:solidFill>
                  <a:srgbClr val="0000FF"/>
                </a:solidFill>
                <a:effectLst/>
                <a:uLnTx/>
                <a:uFillTx/>
                <a:latin typeface="Gill Sans MT"/>
                <a:ea typeface="+mn-ea"/>
                <a:cs typeface="+mn-cs"/>
              </a:rPr>
              <a:t>scrolling</a:t>
            </a:r>
          </a:p>
        </p:txBody>
      </p:sp>
    </p:spTree>
    <p:extLst>
      <p:ext uri="{BB962C8B-B14F-4D97-AF65-F5344CB8AC3E}">
        <p14:creationId xmlns:p14="http://schemas.microsoft.com/office/powerpoint/2010/main" val="2064918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fade">
                                      <p:cBhvr>
                                        <p:cTn id="20" dur="500"/>
                                        <p:tgtEl>
                                          <p:spTgt spid="18"/>
                                        </p:tgtEl>
                                      </p:cBhvr>
                                    </p:animEffect>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4" grpId="0" animBg="1"/>
      <p:bldP spid="8" grpId="0"/>
      <p:bldP spid="18" grpId="0"/>
      <p:bldP spid="7" grpId="0"/>
    </p:bldLst>
  </p:timing>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Scrolling Wrap Up</a:t>
            </a:r>
          </a:p>
        </p:txBody>
      </p:sp>
      <p:sp>
        <p:nvSpPr>
          <p:cNvPr id="3" name="Content Placeholder 2"/>
          <p:cNvSpPr>
            <a:spLocks noGrp="1"/>
          </p:cNvSpPr>
          <p:nvPr>
            <p:ph idx="1"/>
          </p:nvPr>
        </p:nvSpPr>
        <p:spPr>
          <a:xfrm>
            <a:off x="0" y="1066800"/>
            <a:ext cx="9144000" cy="5562600"/>
          </a:xfrm>
        </p:spPr>
        <p:txBody>
          <a:bodyPr>
            <a:normAutofit/>
          </a:bodyPr>
          <a:lstStyle/>
          <a:p>
            <a:pPr lvl="1"/>
            <a:endParaRPr lang="en-US" sz="2000" dirty="0">
              <a:solidFill>
                <a:srgbClr val="595959"/>
              </a:solidFill>
            </a:endParaRPr>
          </a:p>
          <a:p>
            <a:pPr lvl="1"/>
            <a:endParaRPr lang="en-US" sz="2000" dirty="0">
              <a:solidFill>
                <a:srgbClr val="595959"/>
              </a:solidFill>
            </a:endParaRPr>
          </a:p>
          <a:p>
            <a:pPr lvl="1"/>
            <a:endParaRPr lang="en-US" sz="2000" dirty="0">
              <a:solidFill>
                <a:srgbClr val="595959"/>
              </a:solidFill>
            </a:endParaRPr>
          </a:p>
          <a:p>
            <a:pPr lvl="1"/>
            <a:endParaRPr lang="en-US" sz="2000" dirty="0">
              <a:solidFill>
                <a:srgbClr val="595959"/>
              </a:solidFill>
            </a:endParaRPr>
          </a:p>
          <a:p>
            <a:pPr lvl="1"/>
            <a:endParaRPr lang="en-US" sz="2000" dirty="0">
              <a:solidFill>
                <a:srgbClr val="595959"/>
              </a:solidFill>
            </a:endParaRPr>
          </a:p>
          <a:p>
            <a:pPr lvl="1"/>
            <a:endParaRPr lang="en-US" sz="2000" dirty="0">
              <a:solidFill>
                <a:srgbClr val="595959"/>
              </a:solidFill>
            </a:endParaRPr>
          </a:p>
          <a:p>
            <a:pPr lvl="1"/>
            <a:endParaRPr lang="en-US" sz="2000" dirty="0">
              <a:solidFill>
                <a:srgbClr val="595959"/>
              </a:solidFill>
            </a:endParaRPr>
          </a:p>
          <a:p>
            <a:pPr marL="457200" lvl="1" indent="0">
              <a:buNone/>
            </a:pPr>
            <a:endParaRPr lang="en-US" sz="20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25</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8" name="Rectangle 7"/>
          <p:cNvSpPr/>
          <p:nvPr/>
        </p:nvSpPr>
        <p:spPr>
          <a:xfrm>
            <a:off x="0" y="1219200"/>
            <a:ext cx="9144000" cy="95410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FF"/>
                </a:solidFill>
                <a:effectLst/>
                <a:uLnTx/>
                <a:uFillTx/>
                <a:latin typeface="Gill Sans MT"/>
                <a:ea typeface="+mn-ea"/>
                <a:cs typeface="+mn-cs"/>
              </a:rPr>
              <a:t>Texture tiling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color </a:t>
            </a:r>
            <a:r>
              <a:rPr kumimoji="0" lang="en-US" sz="2800" b="1" i="0" u="none" strike="noStrike" kern="1200" cap="none" spc="0" normalizeH="0" baseline="0" noProof="0" dirty="0" err="1">
                <a:ln>
                  <a:noFill/>
                </a:ln>
                <a:solidFill>
                  <a:srgbClr val="0000FF"/>
                </a:solidFill>
                <a:effectLst/>
                <a:uLnTx/>
                <a:uFillTx/>
                <a:latin typeface="Gill Sans MT"/>
                <a:ea typeface="+mn-ea"/>
                <a:cs typeface="+mn-cs"/>
              </a:rPr>
              <a:t>blitting</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account for</a:t>
            </a:r>
            <a:br>
              <a:rPr kumimoji="0" lang="en-US" sz="2800" b="1" i="0" u="none" strike="noStrike" kern="1200" cap="none" spc="0" normalizeH="0" baseline="0" noProof="0" dirty="0">
                <a:ln>
                  <a:noFill/>
                </a:ln>
                <a:solidFill>
                  <a:prstClr val="black"/>
                </a:solidFill>
                <a:effectLst/>
                <a:uLnTx/>
                <a:uFillTx/>
                <a:latin typeface="Gill Sans MT"/>
                <a:ea typeface="+mn-ea"/>
                <a:cs typeface="+mn-cs"/>
              </a:rPr>
            </a:br>
            <a:r>
              <a:rPr kumimoji="0" lang="en-US" sz="2800" b="1" i="0" u="none" strike="noStrike" kern="1200" cap="none" spc="0" normalizeH="0" baseline="0" noProof="0" dirty="0">
                <a:ln>
                  <a:noFill/>
                </a:ln>
                <a:solidFill>
                  <a:prstClr val="black"/>
                </a:solidFill>
                <a:effectLst/>
                <a:uLnTx/>
                <a:uFillTx/>
                <a:latin typeface="Gill Sans MT"/>
                <a:ea typeface="+mn-ea"/>
                <a:cs typeface="+mn-cs"/>
              </a:rPr>
              <a:t>a significant portion (</a:t>
            </a:r>
            <a:r>
              <a:rPr kumimoji="0" lang="en-US" sz="2800" b="1" i="0" u="none" strike="noStrike" kern="1200" cap="none" spc="0" normalizeH="0" baseline="0" noProof="0" dirty="0">
                <a:ln>
                  <a:noFill/>
                </a:ln>
                <a:solidFill>
                  <a:srgbClr val="C00000"/>
                </a:solidFill>
                <a:effectLst/>
                <a:uLnTx/>
                <a:uFillTx/>
                <a:latin typeface="Gill Sans MT"/>
                <a:ea typeface="+mn-ea"/>
                <a:cs typeface="+mn-cs"/>
              </a:rPr>
              <a:t>41.9%</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of energy consumption</a:t>
            </a:r>
            <a:endParaRPr kumimoji="0" lang="en-US" sz="2800" b="1" i="0" u="none" strike="noStrike" kern="1200" cap="none" spc="0" normalizeH="0" baseline="0" noProof="0" dirty="0">
              <a:ln>
                <a:noFill/>
              </a:ln>
              <a:solidFill>
                <a:srgbClr val="C00000"/>
              </a:solidFill>
              <a:effectLst/>
              <a:uLnTx/>
              <a:uFillTx/>
              <a:latin typeface="Gill Sans MT"/>
              <a:ea typeface="+mn-ea"/>
              <a:cs typeface="+mn-cs"/>
            </a:endParaRPr>
          </a:p>
        </p:txBody>
      </p:sp>
      <p:sp>
        <p:nvSpPr>
          <p:cNvPr id="11" name="Rectangle 10"/>
          <p:cNvSpPr/>
          <p:nvPr/>
        </p:nvSpPr>
        <p:spPr>
          <a:xfrm>
            <a:off x="1219200" y="2514600"/>
            <a:ext cx="68580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Gill Sans MT"/>
                <a:ea typeface="+mn-ea"/>
                <a:cs typeface="+mn-cs"/>
              </a:rPr>
              <a:t>37.7%</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total system energy goes to</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data movement generated by these functions</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cxnSp>
        <p:nvCxnSpPr>
          <p:cNvPr id="12" name="Straight Arrow Connector 11"/>
          <p:cNvCxnSpPr/>
          <p:nvPr/>
        </p:nvCxnSpPr>
        <p:spPr>
          <a:xfrm>
            <a:off x="4572000" y="2209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0" y="3657600"/>
            <a:ext cx="9144000" cy="1015663"/>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Gill Sans MT"/>
                <a:ea typeface="+mn-ea"/>
                <a:cs typeface="+mn-cs"/>
              </a:rPr>
              <a:t>Both functions can benefit significantly </a:t>
            </a:r>
            <a:br>
              <a:rPr kumimoji="0" lang="en-US" sz="3000" b="1" i="0" u="none" strike="noStrike" kern="1200" cap="none" spc="0" normalizeH="0" baseline="0" noProof="0" dirty="0">
                <a:ln>
                  <a:noFill/>
                </a:ln>
                <a:solidFill>
                  <a:prstClr val="white"/>
                </a:solidFill>
                <a:effectLst/>
                <a:uLnTx/>
                <a:uFillTx/>
                <a:latin typeface="Gill Sans MT"/>
                <a:ea typeface="+mn-ea"/>
                <a:cs typeface="+mn-cs"/>
              </a:rPr>
            </a:br>
            <a:r>
              <a:rPr kumimoji="0" lang="en-US" sz="3000" b="1" i="0" u="none" strike="noStrike" kern="1200" cap="none" spc="0" normalizeH="0" baseline="0" noProof="0" dirty="0">
                <a:ln>
                  <a:noFill/>
                </a:ln>
                <a:solidFill>
                  <a:prstClr val="white"/>
                </a:solidFill>
                <a:effectLst/>
                <a:uLnTx/>
                <a:uFillTx/>
                <a:latin typeface="Gill Sans MT"/>
                <a:ea typeface="+mn-ea"/>
                <a:cs typeface="+mn-cs"/>
              </a:rPr>
              <a:t>from PIM execution</a:t>
            </a:r>
          </a:p>
        </p:txBody>
      </p:sp>
      <p:sp>
        <p:nvSpPr>
          <p:cNvPr id="15" name="Rectangle 14"/>
          <p:cNvSpPr/>
          <p:nvPr/>
        </p:nvSpPr>
        <p:spPr>
          <a:xfrm>
            <a:off x="0" y="5156537"/>
            <a:ext cx="9144000" cy="1015663"/>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Gill Sans MT"/>
                <a:ea typeface="+mn-ea"/>
                <a:cs typeface="+mn-cs"/>
              </a:rPr>
              <a:t>    Both functions are feasible to implement </a:t>
            </a:r>
            <a:br>
              <a:rPr kumimoji="0" lang="en-US" sz="3000" b="1" i="0" u="none" strike="noStrike" kern="1200" cap="none" spc="0" normalizeH="0" baseline="0" noProof="0" dirty="0">
                <a:ln>
                  <a:noFill/>
                </a:ln>
                <a:solidFill>
                  <a:prstClr val="white"/>
                </a:solidFill>
                <a:effectLst/>
                <a:uLnTx/>
                <a:uFillTx/>
                <a:latin typeface="Gill Sans MT"/>
                <a:ea typeface="+mn-ea"/>
                <a:cs typeface="+mn-cs"/>
              </a:rPr>
            </a:br>
            <a:r>
              <a:rPr kumimoji="0" lang="en-US" sz="3000" b="1" i="0" u="none" strike="noStrike" kern="1200" cap="none" spc="0" normalizeH="0" baseline="0" noProof="0" dirty="0">
                <a:ln>
                  <a:noFill/>
                </a:ln>
                <a:solidFill>
                  <a:prstClr val="white"/>
                </a:solidFill>
                <a:effectLst/>
                <a:uLnTx/>
                <a:uFillTx/>
                <a:latin typeface="Gill Sans MT"/>
                <a:ea typeface="+mn-ea"/>
                <a:cs typeface="+mn-cs"/>
              </a:rPr>
              <a:t>as PIM logic</a:t>
            </a:r>
          </a:p>
        </p:txBody>
      </p:sp>
      <p:sp>
        <p:nvSpPr>
          <p:cNvPr id="16" name="TextBox 15"/>
          <p:cNvSpPr txBox="1"/>
          <p:nvPr/>
        </p:nvSpPr>
        <p:spPr>
          <a:xfrm>
            <a:off x="152400" y="3657600"/>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1</a:t>
            </a:r>
          </a:p>
        </p:txBody>
      </p:sp>
      <p:sp>
        <p:nvSpPr>
          <p:cNvPr id="17" name="TextBox 16"/>
          <p:cNvSpPr txBox="1"/>
          <p:nvPr/>
        </p:nvSpPr>
        <p:spPr>
          <a:xfrm>
            <a:off x="152400" y="5257800"/>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2</a:t>
            </a:r>
          </a:p>
        </p:txBody>
      </p:sp>
    </p:spTree>
    <p:extLst>
      <p:ext uri="{BB962C8B-B14F-4D97-AF65-F5344CB8AC3E}">
        <p14:creationId xmlns:p14="http://schemas.microsoft.com/office/powerpoint/2010/main" val="955776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50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par>
                          <p:cTn id="23" fill="hold">
                            <p:stCondLst>
                              <p:cond delay="500"/>
                            </p:stCondLst>
                            <p:childTnLst>
                              <p:par>
                                <p:cTn id="24" presetID="10" presetClass="entr" presetSubtype="0"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500"/>
                                        <p:tgtEl>
                                          <p:spTgt spid="17"/>
                                        </p:tgtEl>
                                      </p:cBhvr>
                                    </p:animEffect>
                                  </p:childTnLst>
                                </p:cTn>
                              </p:par>
                            </p:childTnLst>
                          </p:cTn>
                        </p:par>
                        <p:par>
                          <p:cTn id="27" fill="hold">
                            <p:stCondLst>
                              <p:cond delay="1000"/>
                            </p:stCondLst>
                            <p:childTnLst>
                              <p:par>
                                <p:cTn id="28" presetID="10" presetClass="entr" presetSubtype="0"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P spid="13" grpId="0" animBg="1"/>
      <p:bldP spid="15" grpId="0" animBg="1"/>
      <p:bldP spid="16" grpId="0"/>
      <p:bldP spid="17" grpId="0"/>
    </p:bldLst>
  </p:timing>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152400" y="990600"/>
            <a:ext cx="8991600" cy="5715000"/>
          </a:xfrm>
        </p:spPr>
        <p:txBody>
          <a:bodyPr>
            <a:normAutofit/>
          </a:bodyPr>
          <a:lstStyle/>
          <a:p>
            <a:pPr algn="ctr"/>
            <a:endParaRPr lang="en-US" sz="2800" dirty="0">
              <a:solidFill>
                <a:schemeClr val="tx2"/>
              </a:solidFill>
            </a:endParaRPr>
          </a:p>
          <a:p>
            <a:pPr algn="ctr"/>
            <a:endParaRPr lang="en-US" sz="2800" dirty="0">
              <a:solidFill>
                <a:schemeClr val="tx2"/>
              </a:solidFill>
            </a:endParaRPr>
          </a:p>
          <a:p>
            <a:pPr algn="ctr"/>
            <a:endParaRPr lang="en-US" sz="2800" dirty="0">
              <a:solidFill>
                <a:schemeClr val="tx2"/>
              </a:solidFill>
            </a:endParaRPr>
          </a:p>
          <a:p>
            <a:pPr marL="0" indent="0" algn="ctr">
              <a:buNone/>
            </a:pPr>
            <a:r>
              <a:rPr lang="en-US" sz="4400" dirty="0">
                <a:solidFill>
                  <a:schemeClr val="tx2"/>
                </a:solidFill>
              </a:rPr>
              <a:t>Tab Switching</a:t>
            </a:r>
          </a:p>
          <a:p>
            <a:pPr lvl="1"/>
            <a:endParaRPr lang="en-US" sz="20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26</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3051943986"/>
      </p:ext>
    </p:extLst>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9525000" cy="914400"/>
          </a:xfrm>
        </p:spPr>
        <p:txBody>
          <a:bodyPr/>
          <a:lstStyle/>
          <a:p>
            <a:r>
              <a:rPr lang="en-US" sz="4000" dirty="0"/>
              <a:t>What Happens During Tab Switching?</a:t>
            </a:r>
          </a:p>
        </p:txBody>
      </p:sp>
      <p:sp>
        <p:nvSpPr>
          <p:cNvPr id="3" name="Content Placeholder 2"/>
          <p:cNvSpPr>
            <a:spLocks noGrp="1"/>
          </p:cNvSpPr>
          <p:nvPr>
            <p:ph idx="1"/>
          </p:nvPr>
        </p:nvSpPr>
        <p:spPr>
          <a:xfrm>
            <a:off x="152400" y="990600"/>
            <a:ext cx="8991600" cy="6858000"/>
          </a:xfrm>
        </p:spPr>
        <p:txBody>
          <a:bodyPr>
            <a:normAutofit/>
          </a:bodyPr>
          <a:lstStyle/>
          <a:p>
            <a:pPr lvl="0"/>
            <a:r>
              <a:rPr lang="en-US" sz="2800" dirty="0">
                <a:solidFill>
                  <a:schemeClr val="tx2"/>
                </a:solidFill>
              </a:rPr>
              <a:t>Chrome employs a </a:t>
            </a:r>
            <a:r>
              <a:rPr lang="en-US" sz="2800" dirty="0">
                <a:solidFill>
                  <a:srgbClr val="0000FF"/>
                </a:solidFill>
              </a:rPr>
              <a:t>multi-process </a:t>
            </a:r>
            <a:r>
              <a:rPr lang="en-US" sz="2800" dirty="0">
                <a:solidFill>
                  <a:schemeClr val="tx2"/>
                </a:solidFill>
              </a:rPr>
              <a:t>architecture</a:t>
            </a:r>
          </a:p>
          <a:p>
            <a:pPr lvl="1"/>
            <a:r>
              <a:rPr lang="en-US" sz="2400" dirty="0">
                <a:solidFill>
                  <a:srgbClr val="595959"/>
                </a:solidFill>
              </a:rPr>
              <a:t>Each tab is a </a:t>
            </a:r>
            <a:r>
              <a:rPr lang="en-US" sz="2400" u="sng" dirty="0">
                <a:solidFill>
                  <a:srgbClr val="595959"/>
                </a:solidFill>
              </a:rPr>
              <a:t>separate process</a:t>
            </a:r>
          </a:p>
          <a:p>
            <a:pPr marL="0" lvl="0" indent="0">
              <a:buNone/>
            </a:pPr>
            <a:endParaRPr lang="en-US" sz="2400" dirty="0">
              <a:solidFill>
                <a:srgbClr val="595959"/>
              </a:solidFill>
            </a:endParaRPr>
          </a:p>
          <a:p>
            <a:pPr marL="0" lvl="0" indent="0">
              <a:buNone/>
            </a:pPr>
            <a:endParaRPr lang="en-US" sz="2400" dirty="0">
              <a:solidFill>
                <a:srgbClr val="595959"/>
              </a:solidFill>
            </a:endParaRPr>
          </a:p>
          <a:p>
            <a:pPr marL="0" lvl="0" indent="0">
              <a:buNone/>
            </a:pPr>
            <a:endParaRPr lang="en-US" sz="2400" dirty="0">
              <a:solidFill>
                <a:srgbClr val="595959"/>
              </a:solidFill>
            </a:endParaRPr>
          </a:p>
          <a:p>
            <a:pPr marL="0" lvl="0" indent="0">
              <a:buNone/>
            </a:pPr>
            <a:endParaRPr lang="en-US" sz="2400" dirty="0">
              <a:solidFill>
                <a:srgbClr val="595959"/>
              </a:solidFill>
            </a:endParaRPr>
          </a:p>
          <a:p>
            <a:pPr marL="0" lvl="0" indent="0">
              <a:buNone/>
            </a:pPr>
            <a:endParaRPr lang="en-US" sz="2400" dirty="0">
              <a:solidFill>
                <a:srgbClr val="595959"/>
              </a:solidFill>
            </a:endParaRPr>
          </a:p>
          <a:p>
            <a:pPr marL="0" lvl="0" indent="0">
              <a:buNone/>
            </a:pPr>
            <a:endParaRPr lang="en-US" sz="2400" dirty="0">
              <a:solidFill>
                <a:srgbClr val="595959"/>
              </a:solidFill>
            </a:endParaRPr>
          </a:p>
          <a:p>
            <a:pPr marL="0" lvl="0" indent="0">
              <a:buNone/>
            </a:pPr>
            <a:endParaRPr lang="en-US" sz="2400" dirty="0">
              <a:solidFill>
                <a:srgbClr val="595959"/>
              </a:solidFill>
            </a:endParaRPr>
          </a:p>
          <a:p>
            <a:r>
              <a:rPr lang="en-US" sz="2800" dirty="0">
                <a:solidFill>
                  <a:schemeClr val="tx2"/>
                </a:solidFill>
              </a:rPr>
              <a:t>Main operations during </a:t>
            </a:r>
            <a:r>
              <a:rPr lang="en-US" sz="2800" dirty="0">
                <a:solidFill>
                  <a:srgbClr val="0000FF"/>
                </a:solidFill>
              </a:rPr>
              <a:t>tab switching</a:t>
            </a:r>
            <a:r>
              <a:rPr lang="en-US" sz="2800" dirty="0">
                <a:solidFill>
                  <a:schemeClr val="tx2"/>
                </a:solidFill>
              </a:rPr>
              <a:t>:</a:t>
            </a:r>
          </a:p>
          <a:p>
            <a:pPr lvl="1"/>
            <a:r>
              <a:rPr lang="en-US" sz="2400" dirty="0"/>
              <a:t>Context switch</a:t>
            </a:r>
          </a:p>
          <a:p>
            <a:pPr lvl="1"/>
            <a:r>
              <a:rPr lang="en-US" sz="2400" dirty="0"/>
              <a:t>Load the new page</a:t>
            </a:r>
          </a:p>
          <a:p>
            <a:pPr lvl="1"/>
            <a:endParaRPr lang="en-US" sz="2200" dirty="0">
              <a:solidFill>
                <a:schemeClr val="tx2"/>
              </a:solidFill>
            </a:endParaRPr>
          </a:p>
          <a:p>
            <a:pPr lvl="1"/>
            <a:endParaRPr lang="en-US" sz="2200" dirty="0">
              <a:solidFill>
                <a:schemeClr val="tx2"/>
              </a:solidFill>
            </a:endParaRPr>
          </a:p>
          <a:p>
            <a:pPr lvl="1"/>
            <a:endParaRPr lang="en-US" sz="2200" dirty="0">
              <a:solidFill>
                <a:schemeClr val="tx2"/>
              </a:solidFill>
            </a:endParaRPr>
          </a:p>
          <a:p>
            <a:pPr lvl="0"/>
            <a:endParaRPr lang="en-US" sz="2400" dirty="0">
              <a:solidFill>
                <a:srgbClr val="595959"/>
              </a:solidFill>
            </a:endParaRPr>
          </a:p>
          <a:p>
            <a:pPr lvl="0"/>
            <a:endParaRPr lang="en-US" sz="2400" dirty="0">
              <a:solidFill>
                <a:srgbClr val="595959"/>
              </a:solidFill>
            </a:endParaRPr>
          </a:p>
          <a:p>
            <a:pPr lvl="0"/>
            <a:endParaRPr lang="en-US" sz="2400" dirty="0">
              <a:solidFill>
                <a:srgbClr val="595959"/>
              </a:solidFill>
            </a:endParaRPr>
          </a:p>
          <a:p>
            <a:pPr lvl="0"/>
            <a:endParaRPr lang="en-US" sz="2400" dirty="0">
              <a:solidFill>
                <a:srgbClr val="595959"/>
              </a:solidFill>
            </a:endParaRPr>
          </a:p>
          <a:p>
            <a:pPr lvl="0"/>
            <a:endParaRPr lang="en-US" sz="2400" dirty="0">
              <a:solidFill>
                <a:srgbClr val="595959"/>
              </a:solidFill>
            </a:endParaRPr>
          </a:p>
          <a:p>
            <a:pPr lvl="0"/>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27</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grpSp>
        <p:nvGrpSpPr>
          <p:cNvPr id="43" name="Group 42"/>
          <p:cNvGrpSpPr/>
          <p:nvPr/>
        </p:nvGrpSpPr>
        <p:grpSpPr>
          <a:xfrm>
            <a:off x="1981200" y="2209800"/>
            <a:ext cx="5105401" cy="3065777"/>
            <a:chOff x="4045131" y="2539424"/>
            <a:chExt cx="5251269" cy="4143513"/>
          </a:xfrm>
        </p:grpSpPr>
        <p:cxnSp>
          <p:nvCxnSpPr>
            <p:cNvPr id="19" name="Elbow Connector 18"/>
            <p:cNvCxnSpPr>
              <a:stCxn id="7" idx="2"/>
              <a:endCxn id="14" idx="0"/>
            </p:cNvCxnSpPr>
            <p:nvPr/>
          </p:nvCxnSpPr>
          <p:spPr>
            <a:xfrm rot="5400000">
              <a:off x="6248400" y="3339524"/>
              <a:ext cx="609600" cy="381000"/>
            </a:xfrm>
            <a:prstGeom prst="bentConnector3">
              <a:avLst>
                <a:gd name="adj1" fmla="val 50000"/>
              </a:avLst>
            </a:prstGeom>
            <a:ln w="38100" cmpd="sng">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41" name="Group 40"/>
            <p:cNvGrpSpPr/>
            <p:nvPr/>
          </p:nvGrpSpPr>
          <p:grpSpPr>
            <a:xfrm>
              <a:off x="4045131" y="2539424"/>
              <a:ext cx="5251269" cy="4143513"/>
              <a:chOff x="4045131" y="2209800"/>
              <a:chExt cx="5251269" cy="4143513"/>
            </a:xfrm>
          </p:grpSpPr>
          <p:cxnSp>
            <p:nvCxnSpPr>
              <p:cNvPr id="17" name="Elbow Connector 16"/>
              <p:cNvCxnSpPr>
                <a:stCxn id="7" idx="2"/>
                <a:endCxn id="11" idx="0"/>
              </p:cNvCxnSpPr>
              <p:nvPr/>
            </p:nvCxnSpPr>
            <p:spPr>
              <a:xfrm rot="5400000">
                <a:off x="5600700" y="2362200"/>
                <a:ext cx="609600" cy="1676400"/>
              </a:xfrm>
              <a:prstGeom prst="bentConnector3">
                <a:avLst>
                  <a:gd name="adj1" fmla="val 50000"/>
                </a:avLst>
              </a:prstGeom>
              <a:ln w="38100" cmpd="sng">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40" name="Group 39"/>
              <p:cNvGrpSpPr/>
              <p:nvPr/>
            </p:nvGrpSpPr>
            <p:grpSpPr>
              <a:xfrm>
                <a:off x="4045131" y="2209800"/>
                <a:ext cx="5251269" cy="4143513"/>
                <a:chOff x="4045131" y="2209800"/>
                <a:chExt cx="5251269" cy="4143513"/>
              </a:xfrm>
            </p:grpSpPr>
            <p:grpSp>
              <p:nvGrpSpPr>
                <p:cNvPr id="9" name="Group 8"/>
                <p:cNvGrpSpPr/>
                <p:nvPr/>
              </p:nvGrpSpPr>
              <p:grpSpPr>
                <a:xfrm>
                  <a:off x="5257799" y="2209800"/>
                  <a:ext cx="2971801" cy="685800"/>
                  <a:chOff x="4571999" y="2362201"/>
                  <a:chExt cx="2971801" cy="685800"/>
                </a:xfrm>
              </p:grpSpPr>
              <p:sp>
                <p:nvSpPr>
                  <p:cNvPr id="7" name="Rounded Rectangle 6"/>
                  <p:cNvSpPr/>
                  <p:nvPr/>
                </p:nvSpPr>
                <p:spPr>
                  <a:xfrm>
                    <a:off x="4571999" y="2362201"/>
                    <a:ext cx="2971801" cy="685800"/>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5" name="TextBox 4"/>
                  <p:cNvSpPr txBox="1"/>
                  <p:nvPr/>
                </p:nvSpPr>
                <p:spPr>
                  <a:xfrm>
                    <a:off x="4637076" y="2362201"/>
                    <a:ext cx="2234458" cy="54076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Chrome Process</a:t>
                    </a:r>
                  </a:p>
                </p:txBody>
              </p:sp>
              <p:pic>
                <p:nvPicPr>
                  <p:cNvPr id="8" name="Picture 7"/>
                  <p:cNvPicPr>
                    <a:picLocks noChangeAspect="1"/>
                  </p:cNvPicPr>
                  <p:nvPr/>
                </p:nvPicPr>
                <p:blipFill>
                  <a:blip r:embed="rId4"/>
                  <a:stretch>
                    <a:fillRect/>
                  </a:stretch>
                </p:blipFill>
                <p:spPr>
                  <a:xfrm>
                    <a:off x="6858000" y="2438401"/>
                    <a:ext cx="533400" cy="533400"/>
                  </a:xfrm>
                  <a:prstGeom prst="rect">
                    <a:avLst/>
                  </a:prstGeom>
                </p:spPr>
              </p:pic>
            </p:grpSp>
            <p:sp>
              <p:nvSpPr>
                <p:cNvPr id="11" name="Rounded Rectangle 10"/>
                <p:cNvSpPr/>
                <p:nvPr/>
              </p:nvSpPr>
              <p:spPr>
                <a:xfrm>
                  <a:off x="4572000" y="3505200"/>
                  <a:ext cx="990600" cy="1447800"/>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14" name="Rounded Rectangle 13"/>
                <p:cNvSpPr/>
                <p:nvPr/>
              </p:nvSpPr>
              <p:spPr>
                <a:xfrm>
                  <a:off x="5867400" y="3505200"/>
                  <a:ext cx="990600" cy="1447800"/>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15" name="Rounded Rectangle 14"/>
                <p:cNvSpPr/>
                <p:nvPr/>
              </p:nvSpPr>
              <p:spPr>
                <a:xfrm>
                  <a:off x="7848600" y="3505200"/>
                  <a:ext cx="990600" cy="1447800"/>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cxnSp>
              <p:nvCxnSpPr>
                <p:cNvPr id="22" name="Elbow Connector 21"/>
                <p:cNvCxnSpPr>
                  <a:stCxn id="7" idx="2"/>
                  <a:endCxn id="15" idx="0"/>
                </p:cNvCxnSpPr>
                <p:nvPr/>
              </p:nvCxnSpPr>
              <p:spPr>
                <a:xfrm rot="16200000" flipH="1">
                  <a:off x="7239000" y="2400300"/>
                  <a:ext cx="609600" cy="1600200"/>
                </a:xfrm>
                <a:prstGeom prst="bentConnector3">
                  <a:avLst>
                    <a:gd name="adj1" fmla="val 50000"/>
                  </a:avLst>
                </a:prstGeom>
                <a:ln w="38100" cmpd="sng">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7096982" y="3809999"/>
                  <a:ext cx="585971" cy="8735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mr-IN" sz="3600" b="1" i="0" u="none" strike="noStrike" kern="1200" cap="none" spc="0" normalizeH="0" baseline="0" noProof="0" dirty="0">
                      <a:ln>
                        <a:noFill/>
                      </a:ln>
                      <a:solidFill>
                        <a:prstClr val="black">
                          <a:lumMod val="75000"/>
                          <a:lumOff val="25000"/>
                        </a:prstClr>
                      </a:solidFill>
                      <a:effectLst/>
                      <a:uLnTx/>
                      <a:uFillTx/>
                      <a:latin typeface="Gill Sans MT"/>
                      <a:ea typeface="+mn-ea"/>
                      <a:cs typeface="Mangal" panose="02040503050203030202" pitchFamily="18" charset="0"/>
                    </a:rPr>
                    <a:t>…</a:t>
                  </a:r>
                  <a:endParaRPr kumimoji="0" lang="en-US" sz="36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29" name="Picture 28"/>
                <p:cNvPicPr>
                  <a:picLocks noChangeAspect="1"/>
                </p:cNvPicPr>
                <p:nvPr/>
              </p:nvPicPr>
              <p:blipFill>
                <a:blip r:embed="rId5"/>
                <a:stretch>
                  <a:fillRect/>
                </a:stretch>
              </p:blipFill>
              <p:spPr>
                <a:xfrm>
                  <a:off x="4572000" y="4038600"/>
                  <a:ext cx="965200" cy="965200"/>
                </a:xfrm>
                <a:prstGeom prst="rect">
                  <a:avLst/>
                </a:prstGeom>
              </p:spPr>
            </p:pic>
            <p:pic>
              <p:nvPicPr>
                <p:cNvPr id="30" name="Picture 29"/>
                <p:cNvPicPr>
                  <a:picLocks noChangeAspect="1"/>
                </p:cNvPicPr>
                <p:nvPr/>
              </p:nvPicPr>
              <p:blipFill>
                <a:blip r:embed="rId5"/>
                <a:stretch>
                  <a:fillRect/>
                </a:stretch>
              </p:blipFill>
              <p:spPr>
                <a:xfrm>
                  <a:off x="5867400" y="4038600"/>
                  <a:ext cx="965200" cy="965200"/>
                </a:xfrm>
                <a:prstGeom prst="rect">
                  <a:avLst/>
                </a:prstGeom>
              </p:spPr>
            </p:pic>
            <p:pic>
              <p:nvPicPr>
                <p:cNvPr id="31" name="Picture 30"/>
                <p:cNvPicPr>
                  <a:picLocks noChangeAspect="1"/>
                </p:cNvPicPr>
                <p:nvPr/>
              </p:nvPicPr>
              <p:blipFill>
                <a:blip r:embed="rId5"/>
                <a:stretch>
                  <a:fillRect/>
                </a:stretch>
              </p:blipFill>
              <p:spPr>
                <a:xfrm>
                  <a:off x="7848600" y="4038600"/>
                  <a:ext cx="965200" cy="965200"/>
                </a:xfrm>
                <a:prstGeom prst="rect">
                  <a:avLst/>
                </a:prstGeom>
              </p:spPr>
            </p:pic>
            <p:pic>
              <p:nvPicPr>
                <p:cNvPr id="32" name="Picture 31"/>
                <p:cNvPicPr>
                  <a:picLocks noChangeAspect="1"/>
                </p:cNvPicPr>
                <p:nvPr/>
              </p:nvPicPr>
              <p:blipFill>
                <a:blip r:embed="rId6"/>
                <a:stretch>
                  <a:fillRect/>
                </a:stretch>
              </p:blipFill>
              <p:spPr>
                <a:xfrm>
                  <a:off x="4724400" y="3657600"/>
                  <a:ext cx="584200" cy="584200"/>
                </a:xfrm>
                <a:prstGeom prst="rect">
                  <a:avLst/>
                </a:prstGeom>
              </p:spPr>
            </p:pic>
            <p:pic>
              <p:nvPicPr>
                <p:cNvPr id="33" name="Picture 32"/>
                <p:cNvPicPr>
                  <a:picLocks noChangeAspect="1"/>
                </p:cNvPicPr>
                <p:nvPr/>
              </p:nvPicPr>
              <p:blipFill>
                <a:blip r:embed="rId6"/>
                <a:stretch>
                  <a:fillRect/>
                </a:stretch>
              </p:blipFill>
              <p:spPr>
                <a:xfrm>
                  <a:off x="6045200" y="3657600"/>
                  <a:ext cx="584200" cy="584200"/>
                </a:xfrm>
                <a:prstGeom prst="rect">
                  <a:avLst/>
                </a:prstGeom>
              </p:spPr>
            </p:pic>
            <p:pic>
              <p:nvPicPr>
                <p:cNvPr id="34" name="Picture 33"/>
                <p:cNvPicPr>
                  <a:picLocks noChangeAspect="1"/>
                </p:cNvPicPr>
                <p:nvPr/>
              </p:nvPicPr>
              <p:blipFill>
                <a:blip r:embed="rId6"/>
                <a:stretch>
                  <a:fillRect/>
                </a:stretch>
              </p:blipFill>
              <p:spPr>
                <a:xfrm>
                  <a:off x="8026400" y="3606800"/>
                  <a:ext cx="584200" cy="584200"/>
                </a:xfrm>
                <a:prstGeom prst="rect">
                  <a:avLst/>
                </a:prstGeom>
              </p:spPr>
            </p:pic>
            <p:sp>
              <p:nvSpPr>
                <p:cNvPr id="37" name="TextBox 36"/>
                <p:cNvSpPr txBox="1"/>
                <p:nvPr/>
              </p:nvSpPr>
              <p:spPr>
                <a:xfrm>
                  <a:off x="4045131" y="5093441"/>
                  <a:ext cx="1981200" cy="124791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mn-cs"/>
                    </a:rPr>
                    <a:t>Tab 1 </a:t>
                  </a:r>
                  <a:br>
                    <a:rPr kumimoji="0" lang="en-US" sz="1800" b="1" i="0" u="none" strike="noStrike" kern="1200" cap="none" spc="0" normalizeH="0" baseline="0" noProof="0" dirty="0">
                      <a:ln>
                        <a:noFill/>
                      </a:ln>
                      <a:solidFill>
                        <a:srgbClr val="000000"/>
                      </a:solidFill>
                      <a:effectLst/>
                      <a:uLnTx/>
                      <a:uFillTx/>
                      <a:latin typeface="Gill Sans MT"/>
                      <a:ea typeface="+mn-ea"/>
                      <a:cs typeface="+mn-cs"/>
                    </a:rPr>
                  </a:br>
                  <a:r>
                    <a:rPr kumimoji="0" lang="en-US" sz="1800" b="1" i="0" u="none" strike="noStrike" kern="1200" cap="none" spc="0" normalizeH="0" baseline="0" noProof="0" dirty="0">
                      <a:ln>
                        <a:noFill/>
                      </a:ln>
                      <a:solidFill>
                        <a:srgbClr val="000000"/>
                      </a:solidFill>
                      <a:effectLst/>
                      <a:uLnTx/>
                      <a:uFillTx/>
                      <a:latin typeface="Gill Sans MT"/>
                      <a:ea typeface="+mn-ea"/>
                      <a:cs typeface="+mn-cs"/>
                    </a:rPr>
                    <a:t>Process </a:t>
                  </a:r>
                  <a:br>
                    <a:rPr kumimoji="0" lang="en-US" sz="1800" b="1" i="0" u="none" strike="noStrike" kern="1200" cap="none" spc="0" normalizeH="0" baseline="0" noProof="0" dirty="0">
                      <a:ln>
                        <a:noFill/>
                      </a:ln>
                      <a:solidFill>
                        <a:srgbClr val="000000"/>
                      </a:solidFill>
                      <a:effectLst/>
                      <a:uLnTx/>
                      <a:uFillTx/>
                      <a:latin typeface="Gill Sans MT"/>
                      <a:ea typeface="+mn-ea"/>
                      <a:cs typeface="+mn-cs"/>
                    </a:rPr>
                  </a:b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8" name="TextBox 37"/>
                <p:cNvSpPr txBox="1"/>
                <p:nvPr/>
              </p:nvSpPr>
              <p:spPr>
                <a:xfrm>
                  <a:off x="5299165" y="5093441"/>
                  <a:ext cx="1981200" cy="124791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mn-cs"/>
                    </a:rPr>
                    <a:t>Tab 2</a:t>
                  </a:r>
                  <a:br>
                    <a:rPr kumimoji="0" lang="en-US" sz="1800" b="1" i="0" u="none" strike="noStrike" kern="1200" cap="none" spc="0" normalizeH="0" baseline="0" noProof="0" dirty="0">
                      <a:ln>
                        <a:noFill/>
                      </a:ln>
                      <a:solidFill>
                        <a:srgbClr val="000000"/>
                      </a:solidFill>
                      <a:effectLst/>
                      <a:uLnTx/>
                      <a:uFillTx/>
                      <a:latin typeface="Gill Sans MT"/>
                      <a:ea typeface="+mn-ea"/>
                      <a:cs typeface="+mn-cs"/>
                    </a:rPr>
                  </a:br>
                  <a:r>
                    <a:rPr kumimoji="0" lang="en-US" sz="1800" b="1" i="0" u="none" strike="noStrike" kern="1200" cap="none" spc="0" normalizeH="0" baseline="0" noProof="0" dirty="0">
                      <a:ln>
                        <a:noFill/>
                      </a:ln>
                      <a:solidFill>
                        <a:srgbClr val="000000"/>
                      </a:solidFill>
                      <a:effectLst/>
                      <a:uLnTx/>
                      <a:uFillTx/>
                      <a:latin typeface="Gill Sans MT"/>
                      <a:ea typeface="+mn-ea"/>
                      <a:cs typeface="+mn-cs"/>
                    </a:rPr>
                    <a:t>Process </a:t>
                  </a:r>
                  <a:br>
                    <a:rPr kumimoji="0" lang="en-US" sz="1800" b="1" i="0" u="none" strike="noStrike" kern="1200" cap="none" spc="0" normalizeH="0" baseline="0" noProof="0" dirty="0">
                      <a:ln>
                        <a:noFill/>
                      </a:ln>
                      <a:solidFill>
                        <a:srgbClr val="000000"/>
                      </a:solidFill>
                      <a:effectLst/>
                      <a:uLnTx/>
                      <a:uFillTx/>
                      <a:latin typeface="Gill Sans MT"/>
                      <a:ea typeface="+mn-ea"/>
                      <a:cs typeface="+mn-cs"/>
                    </a:rPr>
                  </a:b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9" name="TextBox 38"/>
                <p:cNvSpPr txBox="1"/>
                <p:nvPr/>
              </p:nvSpPr>
              <p:spPr>
                <a:xfrm>
                  <a:off x="7315200" y="5105398"/>
                  <a:ext cx="1981200" cy="124791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mn-cs"/>
                    </a:rPr>
                    <a:t>Tab N</a:t>
                  </a:r>
                  <a:br>
                    <a:rPr kumimoji="0" lang="en-US" sz="1800" b="1" i="0" u="none" strike="noStrike" kern="1200" cap="none" spc="0" normalizeH="0" baseline="0" noProof="0" dirty="0">
                      <a:ln>
                        <a:noFill/>
                      </a:ln>
                      <a:solidFill>
                        <a:srgbClr val="000000"/>
                      </a:solidFill>
                      <a:effectLst/>
                      <a:uLnTx/>
                      <a:uFillTx/>
                      <a:latin typeface="Gill Sans MT"/>
                      <a:ea typeface="+mn-ea"/>
                      <a:cs typeface="+mn-cs"/>
                    </a:rPr>
                  </a:br>
                  <a:r>
                    <a:rPr kumimoji="0" lang="en-US" sz="1800" b="1" i="0" u="none" strike="noStrike" kern="1200" cap="none" spc="0" normalizeH="0" baseline="0" noProof="0" dirty="0">
                      <a:ln>
                        <a:noFill/>
                      </a:ln>
                      <a:solidFill>
                        <a:srgbClr val="000000"/>
                      </a:solidFill>
                      <a:effectLst/>
                      <a:uLnTx/>
                      <a:uFillTx/>
                      <a:latin typeface="Gill Sans MT"/>
                      <a:ea typeface="+mn-ea"/>
                      <a:cs typeface="+mn-cs"/>
                    </a:rPr>
                    <a:t>Process </a:t>
                  </a:r>
                  <a:br>
                    <a:rPr kumimoji="0" lang="en-US" sz="1800" b="1" i="0" u="none" strike="noStrike" kern="1200" cap="none" spc="0" normalizeH="0" baseline="0" noProof="0" dirty="0">
                      <a:ln>
                        <a:noFill/>
                      </a:ln>
                      <a:solidFill>
                        <a:srgbClr val="000000"/>
                      </a:solidFill>
                      <a:effectLst/>
                      <a:uLnTx/>
                      <a:uFillTx/>
                      <a:latin typeface="Gill Sans MT"/>
                      <a:ea typeface="+mn-ea"/>
                      <a:cs typeface="+mn-cs"/>
                    </a:rPr>
                  </a:b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grpSp>
        </p:grpSp>
      </p:grpSp>
      <p:sp>
        <p:nvSpPr>
          <p:cNvPr id="10" name="Rectangle 9"/>
          <p:cNvSpPr/>
          <p:nvPr/>
        </p:nvSpPr>
        <p:spPr>
          <a:xfrm>
            <a:off x="1066800" y="5486408"/>
            <a:ext cx="7391400" cy="43088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dirty="0">
              <a:ln>
                <a:noFill/>
              </a:ln>
              <a:solidFill>
                <a:prstClr val="black"/>
              </a:solidFill>
              <a:effectLst/>
              <a:uLnTx/>
              <a:uFillTx/>
              <a:latin typeface="Gill Sans MT"/>
              <a:ea typeface="+mn-ea"/>
              <a:cs typeface="+mn-cs"/>
            </a:endParaRPr>
          </a:p>
        </p:txBody>
      </p:sp>
    </p:spTree>
    <p:extLst>
      <p:ext uri="{BB962C8B-B14F-4D97-AF65-F5344CB8AC3E}">
        <p14:creationId xmlns:p14="http://schemas.microsoft.com/office/powerpoint/2010/main" val="576085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fade">
                                      <p:cBhvr>
                                        <p:cTn id="11" dur="500"/>
                                        <p:tgtEl>
                                          <p:spTgt spid="43"/>
                                        </p:tgtEl>
                                      </p:cBhvr>
                                    </p:animEffect>
                                  </p:childTnLst>
                                </p:cTn>
                              </p:par>
                              <p:par>
                                <p:cTn id="12" presetID="10" presetClass="entr" presetSubtype="0" fill="hold"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5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animEffect transition="in" filter="fade">
                                      <p:cBhvr>
                                        <p:cTn id="19" dur="500"/>
                                        <p:tgtEl>
                                          <p:spTgt spid="3">
                                            <p:txEl>
                                              <p:pRg st="9" end="9"/>
                                            </p:txEl>
                                          </p:spTgt>
                                        </p:tgtEl>
                                      </p:cBhvr>
                                    </p:animEffect>
                                  </p:childTnLst>
                                </p:cTn>
                              </p:par>
                            </p:childTnLst>
                          </p:cTn>
                        </p:par>
                        <p:par>
                          <p:cTn id="20" fill="hold">
                            <p:stCondLst>
                              <p:cond delay="500"/>
                            </p:stCondLst>
                            <p:childTnLst>
                              <p:par>
                                <p:cTn id="21" presetID="10" presetClass="entr" presetSubtype="0" fill="hold" nodeType="after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animEffect transition="in" filter="fade">
                                      <p:cBhvr>
                                        <p:cTn id="23" dur="500"/>
                                        <p:tgtEl>
                                          <p:spTgt spid="3">
                                            <p:txEl>
                                              <p:pRg st="10" end="10"/>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11" end="11"/>
                                            </p:txEl>
                                          </p:spTgt>
                                        </p:tgtEl>
                                        <p:attrNameLst>
                                          <p:attrName>style.visibility</p:attrName>
                                        </p:attrNameLst>
                                      </p:cBhvr>
                                      <p:to>
                                        <p:strVal val="visible"/>
                                      </p:to>
                                    </p:set>
                                    <p:animEffect transition="in" filter="fade">
                                      <p:cBhvr>
                                        <p:cTn id="26"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Consumption</a:t>
            </a:r>
          </a:p>
        </p:txBody>
      </p:sp>
      <p:sp>
        <p:nvSpPr>
          <p:cNvPr id="3" name="Content Placeholder 2"/>
          <p:cNvSpPr>
            <a:spLocks noGrp="1"/>
          </p:cNvSpPr>
          <p:nvPr>
            <p:ph idx="1"/>
          </p:nvPr>
        </p:nvSpPr>
        <p:spPr>
          <a:xfrm>
            <a:off x="152400" y="1066800"/>
            <a:ext cx="8991600" cy="5867400"/>
          </a:xfrm>
        </p:spPr>
        <p:txBody>
          <a:bodyPr>
            <a:normAutofit/>
          </a:bodyPr>
          <a:lstStyle/>
          <a:p>
            <a:pPr lvl="0"/>
            <a:r>
              <a:rPr lang="en-US" sz="2600" dirty="0">
                <a:solidFill>
                  <a:schemeClr val="tx2"/>
                </a:solidFill>
              </a:rPr>
              <a:t>Primary concerns during tab switching:</a:t>
            </a:r>
          </a:p>
          <a:p>
            <a:pPr lvl="1"/>
            <a:r>
              <a:rPr lang="en-US" sz="2200" dirty="0">
                <a:solidFill>
                  <a:srgbClr val="595959"/>
                </a:solidFill>
              </a:rPr>
              <a:t> How fast a new tab </a:t>
            </a:r>
            <a:r>
              <a:rPr lang="en-US" sz="2200" dirty="0">
                <a:solidFill>
                  <a:srgbClr val="0000FF"/>
                </a:solidFill>
              </a:rPr>
              <a:t>loads</a:t>
            </a:r>
            <a:r>
              <a:rPr lang="en-US" sz="2200" dirty="0">
                <a:solidFill>
                  <a:srgbClr val="595959"/>
                </a:solidFill>
              </a:rPr>
              <a:t> and </a:t>
            </a:r>
            <a:r>
              <a:rPr lang="en-US" sz="2200" dirty="0">
                <a:solidFill>
                  <a:srgbClr val="0000FF"/>
                </a:solidFill>
              </a:rPr>
              <a:t>becomes interactive</a:t>
            </a:r>
          </a:p>
          <a:p>
            <a:pPr lvl="1"/>
            <a:r>
              <a:rPr lang="en-US" sz="2200" dirty="0"/>
              <a:t> </a:t>
            </a:r>
            <a:r>
              <a:rPr lang="en-US" sz="2200" dirty="0">
                <a:solidFill>
                  <a:srgbClr val="C00000"/>
                </a:solidFill>
              </a:rPr>
              <a:t>Memory consumption</a:t>
            </a:r>
          </a:p>
          <a:p>
            <a:pPr marL="0" indent="0">
              <a:buNone/>
            </a:pPr>
            <a:endParaRPr lang="en-US" sz="2800" dirty="0">
              <a:solidFill>
                <a:schemeClr val="tx2"/>
              </a:solidFill>
            </a:endParaRPr>
          </a:p>
          <a:p>
            <a:pPr lvl="1"/>
            <a:endParaRPr lang="en-US" sz="2200" dirty="0">
              <a:solidFill>
                <a:srgbClr val="0000FF"/>
              </a:solidFill>
            </a:endParaRPr>
          </a:p>
          <a:p>
            <a:pPr lvl="1"/>
            <a:endParaRPr lang="en-US" sz="2200" dirty="0">
              <a:solidFill>
                <a:srgbClr val="595959"/>
              </a:solidFill>
            </a:endParaRPr>
          </a:p>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28</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8" name="Rounded Rectangle 7"/>
          <p:cNvSpPr/>
          <p:nvPr/>
        </p:nvSpPr>
        <p:spPr>
          <a:xfrm>
            <a:off x="1715020" y="5120330"/>
            <a:ext cx="1409180" cy="82327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2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27" name="Group 26"/>
          <p:cNvGrpSpPr/>
          <p:nvPr/>
        </p:nvGrpSpPr>
        <p:grpSpPr>
          <a:xfrm>
            <a:off x="5867400" y="4449621"/>
            <a:ext cx="1346200" cy="1874979"/>
            <a:chOff x="5867400" y="4449621"/>
            <a:chExt cx="1346200" cy="1874979"/>
          </a:xfrm>
        </p:grpSpPr>
        <p:sp>
          <p:nvSpPr>
            <p:cNvPr id="7" name="Rounded Rectangle 6"/>
            <p:cNvSpPr/>
            <p:nvPr/>
          </p:nvSpPr>
          <p:spPr>
            <a:xfrm>
              <a:off x="5867400" y="4449621"/>
              <a:ext cx="1346200" cy="187497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5" name="TextBox 4"/>
            <p:cNvSpPr txBox="1"/>
            <p:nvPr/>
          </p:nvSpPr>
          <p:spPr>
            <a:xfrm>
              <a:off x="5943600" y="4800600"/>
              <a:ext cx="1152329"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Gill Sans MT"/>
                  <a:ea typeface="+mn-ea"/>
                  <a:cs typeface="+mn-cs"/>
                </a:rPr>
                <a:t>DRAM</a:t>
              </a:r>
            </a:p>
          </p:txBody>
        </p:sp>
      </p:grpSp>
      <p:cxnSp>
        <p:nvCxnSpPr>
          <p:cNvPr id="17" name="Straight Arrow Connector 16"/>
          <p:cNvCxnSpPr/>
          <p:nvPr/>
        </p:nvCxnSpPr>
        <p:spPr>
          <a:xfrm>
            <a:off x="3657600" y="5791200"/>
            <a:ext cx="1828800" cy="0"/>
          </a:xfrm>
          <a:prstGeom prst="straightConnector1">
            <a:avLst/>
          </a:prstGeom>
          <a:ln w="5715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grpSp>
        <p:nvGrpSpPr>
          <p:cNvPr id="26" name="Group 25"/>
          <p:cNvGrpSpPr/>
          <p:nvPr/>
        </p:nvGrpSpPr>
        <p:grpSpPr>
          <a:xfrm>
            <a:off x="3352800" y="4190999"/>
            <a:ext cx="2286000" cy="1524001"/>
            <a:chOff x="3202057" y="3581400"/>
            <a:chExt cx="1725765" cy="1269087"/>
          </a:xfrm>
        </p:grpSpPr>
        <p:grpSp>
          <p:nvGrpSpPr>
            <p:cNvPr id="15" name="Group 14"/>
            <p:cNvGrpSpPr/>
            <p:nvPr/>
          </p:nvGrpSpPr>
          <p:grpSpPr>
            <a:xfrm>
              <a:off x="3733800" y="3581400"/>
              <a:ext cx="713316" cy="914400"/>
              <a:chOff x="2722033" y="4454815"/>
              <a:chExt cx="963083" cy="1108810"/>
            </a:xfrm>
          </p:grpSpPr>
          <p:sp>
            <p:nvSpPr>
              <p:cNvPr id="11" name="Rounded Rectangle 10"/>
              <p:cNvSpPr/>
              <p:nvPr/>
            </p:nvSpPr>
            <p:spPr>
              <a:xfrm>
                <a:off x="2722033" y="4454815"/>
                <a:ext cx="963083" cy="1071224"/>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pic>
            <p:nvPicPr>
              <p:cNvPr id="12" name="Picture 11"/>
              <p:cNvPicPr>
                <a:picLocks noChangeAspect="1"/>
              </p:cNvPicPr>
              <p:nvPr/>
            </p:nvPicPr>
            <p:blipFill>
              <a:blip r:embed="rId4"/>
              <a:stretch>
                <a:fillRect/>
              </a:stretch>
            </p:blipFill>
            <p:spPr>
              <a:xfrm>
                <a:off x="2722033" y="4849476"/>
                <a:ext cx="938389" cy="714149"/>
              </a:xfrm>
              <a:prstGeom prst="rect">
                <a:avLst/>
              </a:prstGeom>
            </p:spPr>
          </p:pic>
          <p:pic>
            <p:nvPicPr>
              <p:cNvPr id="13" name="Picture 12"/>
              <p:cNvPicPr>
                <a:picLocks noChangeAspect="1"/>
              </p:cNvPicPr>
              <p:nvPr/>
            </p:nvPicPr>
            <p:blipFill>
              <a:blip r:embed="rId5"/>
              <a:stretch>
                <a:fillRect/>
              </a:stretch>
            </p:blipFill>
            <p:spPr>
              <a:xfrm>
                <a:off x="2870200" y="4567575"/>
                <a:ext cx="567972" cy="432248"/>
              </a:xfrm>
              <a:prstGeom prst="rect">
                <a:avLst/>
              </a:prstGeom>
            </p:spPr>
          </p:pic>
        </p:grpSp>
        <p:sp>
          <p:nvSpPr>
            <p:cNvPr id="19" name="TextBox 18"/>
            <p:cNvSpPr txBox="1"/>
            <p:nvPr/>
          </p:nvSpPr>
          <p:spPr>
            <a:xfrm>
              <a:off x="3202057" y="4419600"/>
              <a:ext cx="1725765"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Inactive Tab</a:t>
              </a:r>
            </a:p>
          </p:txBody>
        </p:sp>
      </p:grpSp>
      <p:sp>
        <p:nvSpPr>
          <p:cNvPr id="20" name="TextBox 19"/>
          <p:cNvSpPr txBox="1"/>
          <p:nvPr/>
        </p:nvSpPr>
        <p:spPr>
          <a:xfrm>
            <a:off x="3555926" y="5867400"/>
            <a:ext cx="1930474"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Compression</a:t>
            </a:r>
          </a:p>
        </p:txBody>
      </p:sp>
      <p:cxnSp>
        <p:nvCxnSpPr>
          <p:cNvPr id="22" name="Straight Arrow Connector 21"/>
          <p:cNvCxnSpPr/>
          <p:nvPr/>
        </p:nvCxnSpPr>
        <p:spPr>
          <a:xfrm>
            <a:off x="3581400" y="5791200"/>
            <a:ext cx="1828800" cy="0"/>
          </a:xfrm>
          <a:prstGeom prst="straightConnector1">
            <a:avLst/>
          </a:prstGeom>
          <a:ln w="57150" cmpd="sng">
            <a:solidFill>
              <a:srgbClr val="000000"/>
            </a:solidFill>
            <a:headEnd type="arrow" w="med" len="med"/>
            <a:tailEnd type="none"/>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3429000" y="5867400"/>
            <a:ext cx="2235884"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Decompression</a:t>
            </a:r>
          </a:p>
        </p:txBody>
      </p:sp>
      <p:sp>
        <p:nvSpPr>
          <p:cNvPr id="25" name="Rectangle 24"/>
          <p:cNvSpPr/>
          <p:nvPr/>
        </p:nvSpPr>
        <p:spPr>
          <a:xfrm>
            <a:off x="-1219200" y="2667000"/>
            <a:ext cx="11201400" cy="135421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Gill Sans MT"/>
                <a:ea typeface="+mn-ea"/>
                <a:cs typeface="+mn-cs"/>
              </a:rPr>
              <a:t>Chrome</a:t>
            </a:r>
            <a:r>
              <a:rPr kumimoji="0" lang="en-US" sz="2800" b="1" i="0" u="none" strike="noStrike" kern="1200" cap="none" spc="0" normalizeH="0" baseline="0" noProof="0" dirty="0">
                <a:ln>
                  <a:noFill/>
                </a:ln>
                <a:solidFill>
                  <a:srgbClr val="C00000"/>
                </a:solidFill>
                <a:effectLst/>
                <a:uLnTx/>
                <a:uFillTx/>
                <a:latin typeface="Gill Sans MT"/>
                <a:ea typeface="+mn-ea"/>
                <a:cs typeface="+mn-cs"/>
              </a:rPr>
              <a:t>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uses</a:t>
            </a:r>
            <a:r>
              <a:rPr kumimoji="0" lang="en-US" sz="2800" b="1" i="0" u="none" strike="noStrike" kern="1200" cap="none" spc="0" normalizeH="0" baseline="0" noProof="0" dirty="0">
                <a:ln>
                  <a:noFill/>
                </a:ln>
                <a:solidFill>
                  <a:srgbClr val="C00000"/>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compression</a:t>
            </a:r>
            <a:r>
              <a:rPr kumimoji="0" lang="en-US" sz="2800" b="1" i="0" u="none" strike="noStrike" kern="1200" cap="none" spc="0" normalizeH="0" baseline="0" noProof="0" dirty="0">
                <a:ln>
                  <a:noFill/>
                </a:ln>
                <a:solidFill>
                  <a:srgbClr val="C00000"/>
                </a:solidFill>
                <a:effectLst/>
                <a:uLnTx/>
                <a:uFillTx/>
                <a:latin typeface="Gill Sans MT"/>
                <a:ea typeface="+mn-ea"/>
                <a:cs typeface="+mn-cs"/>
              </a:rPr>
              <a:t>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to</a:t>
            </a:r>
            <a:br>
              <a:rPr kumimoji="0" lang="en-US" sz="2800" b="1" i="0" u="none" strike="noStrike" kern="1200" cap="none" spc="0" normalizeH="0" baseline="0" noProof="0" dirty="0">
                <a:ln>
                  <a:noFill/>
                </a:ln>
                <a:solidFill>
                  <a:prstClr val="black"/>
                </a:solidFill>
                <a:effectLst/>
                <a:uLnTx/>
                <a:uFillTx/>
                <a:latin typeface="Gill Sans MT"/>
                <a:ea typeface="+mn-ea"/>
                <a:cs typeface="+mn-cs"/>
              </a:rPr>
            </a:br>
            <a:r>
              <a:rPr kumimoji="0" lang="en-US" sz="2800" b="1" i="0" u="none" strike="noStrike" kern="1200" cap="none" spc="0" normalizeH="0" baseline="0" noProof="0" dirty="0">
                <a:ln>
                  <a:noFill/>
                </a:ln>
                <a:solidFill>
                  <a:prstClr val="black"/>
                </a:solidFill>
                <a:effectLst/>
                <a:uLnTx/>
                <a:uFillTx/>
                <a:latin typeface="Gill Sans MT"/>
                <a:ea typeface="+mn-ea"/>
                <a:cs typeface="+mn-cs"/>
              </a:rPr>
              <a:t> reduce each tab’s </a:t>
            </a:r>
            <a:r>
              <a:rPr kumimoji="0" lang="en-US" sz="2800" b="1" i="0" u="none" strike="noStrike" kern="1200" cap="none" spc="0" normalizeH="0" baseline="0" noProof="0" dirty="0">
                <a:ln>
                  <a:noFill/>
                </a:ln>
                <a:solidFill>
                  <a:srgbClr val="C00000"/>
                </a:solidFill>
                <a:effectLst/>
                <a:uLnTx/>
                <a:uFillTx/>
                <a:latin typeface="Gill Sans MT"/>
                <a:ea typeface="+mn-ea"/>
                <a:cs typeface="+mn-cs"/>
              </a:rPr>
              <a:t>memory footprint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C00000"/>
              </a:solidFill>
              <a:effectLst/>
              <a:uLnTx/>
              <a:uFillTx/>
              <a:latin typeface="Gill Sans MT"/>
              <a:ea typeface="+mn-ea"/>
              <a:cs typeface="+mn-cs"/>
            </a:endParaRPr>
          </a:p>
        </p:txBody>
      </p:sp>
      <p:sp>
        <p:nvSpPr>
          <p:cNvPr id="9" name="Rounded Rectangle 8"/>
          <p:cNvSpPr/>
          <p:nvPr/>
        </p:nvSpPr>
        <p:spPr>
          <a:xfrm>
            <a:off x="5867400" y="5592621"/>
            <a:ext cx="1325880" cy="59467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ZRAM</a:t>
            </a:r>
            <a:endParaRPr kumimoji="0" lang="en-US" sz="12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30" name="Group 29"/>
          <p:cNvGrpSpPr/>
          <p:nvPr/>
        </p:nvGrpSpPr>
        <p:grpSpPr>
          <a:xfrm>
            <a:off x="3276600" y="4191000"/>
            <a:ext cx="2355733" cy="1437451"/>
            <a:chOff x="3175735" y="3581400"/>
            <a:chExt cx="1778407" cy="1197014"/>
          </a:xfrm>
        </p:grpSpPr>
        <p:grpSp>
          <p:nvGrpSpPr>
            <p:cNvPr id="31" name="Group 30"/>
            <p:cNvGrpSpPr/>
            <p:nvPr/>
          </p:nvGrpSpPr>
          <p:grpSpPr>
            <a:xfrm>
              <a:off x="3733800" y="3581400"/>
              <a:ext cx="713316" cy="914400"/>
              <a:chOff x="2722033" y="4454815"/>
              <a:chExt cx="963083" cy="1108810"/>
            </a:xfrm>
          </p:grpSpPr>
          <p:sp>
            <p:nvSpPr>
              <p:cNvPr id="33" name="Rounded Rectangle 32"/>
              <p:cNvSpPr/>
              <p:nvPr/>
            </p:nvSpPr>
            <p:spPr>
              <a:xfrm>
                <a:off x="2722033" y="4454815"/>
                <a:ext cx="963083" cy="1071224"/>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pic>
            <p:nvPicPr>
              <p:cNvPr id="34" name="Picture 33"/>
              <p:cNvPicPr>
                <a:picLocks noChangeAspect="1"/>
              </p:cNvPicPr>
              <p:nvPr/>
            </p:nvPicPr>
            <p:blipFill>
              <a:blip r:embed="rId4"/>
              <a:stretch>
                <a:fillRect/>
              </a:stretch>
            </p:blipFill>
            <p:spPr>
              <a:xfrm>
                <a:off x="2722033" y="4849476"/>
                <a:ext cx="938389" cy="714149"/>
              </a:xfrm>
              <a:prstGeom prst="rect">
                <a:avLst/>
              </a:prstGeom>
            </p:spPr>
          </p:pic>
          <p:pic>
            <p:nvPicPr>
              <p:cNvPr id="35" name="Picture 34"/>
              <p:cNvPicPr>
                <a:picLocks noChangeAspect="1"/>
              </p:cNvPicPr>
              <p:nvPr/>
            </p:nvPicPr>
            <p:blipFill>
              <a:blip r:embed="rId5"/>
              <a:stretch>
                <a:fillRect/>
              </a:stretch>
            </p:blipFill>
            <p:spPr>
              <a:xfrm>
                <a:off x="2870200" y="4567575"/>
                <a:ext cx="567972" cy="432248"/>
              </a:xfrm>
              <a:prstGeom prst="rect">
                <a:avLst/>
              </a:prstGeom>
            </p:spPr>
          </p:pic>
        </p:grpSp>
        <p:sp>
          <p:nvSpPr>
            <p:cNvPr id="32" name="TextBox 31"/>
            <p:cNvSpPr txBox="1"/>
            <p:nvPr/>
          </p:nvSpPr>
          <p:spPr>
            <a:xfrm>
              <a:off x="3175735" y="4419600"/>
              <a:ext cx="1778407" cy="35881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Compressed Tab</a:t>
              </a:r>
            </a:p>
          </p:txBody>
        </p:sp>
      </p:grpSp>
    </p:spTree>
    <p:extLst>
      <p:ext uri="{BB962C8B-B14F-4D97-AF65-F5344CB8AC3E}">
        <p14:creationId xmlns:p14="http://schemas.microsoft.com/office/powerpoint/2010/main" val="498699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par>
                                <p:cTn id="12" presetID="10" presetClass="entr" presetSubtype="0" fill="hold" nodeType="with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500"/>
                                        <p:tgtEl>
                                          <p:spTgt spid="3">
                                            <p:txEl>
                                              <p:pRg st="2" end="2"/>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childTnLst>
                                </p:cTn>
                              </p:par>
                              <p:par>
                                <p:cTn id="27" presetID="10" presetClass="entr" presetSubtype="0" fill="hold" nodeType="with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500"/>
                                        <p:tgtEl>
                                          <p:spTgt spid="17"/>
                                        </p:tgtEl>
                                      </p:cBhvr>
                                    </p:animEffect>
                                  </p:childTnLst>
                                </p:cTn>
                              </p:par>
                              <p:par>
                                <p:cTn id="30" presetID="10" presetClass="entr" presetSubtype="0" fill="hold" nodeType="with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500"/>
                                        <p:tgtEl>
                                          <p:spTgt spid="26"/>
                                        </p:tgtEl>
                                      </p:cBhvr>
                                    </p:animEffect>
                                  </p:childTnLst>
                                </p:cTn>
                              </p:par>
                              <p:par>
                                <p:cTn id="33" presetID="10" presetClass="entr" presetSubtype="0" fill="hold" nodeType="with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500"/>
                                        <p:tgtEl>
                                          <p:spTgt spid="27"/>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500"/>
                                        <p:tgtEl>
                                          <p:spTgt spid="9"/>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xit" presetSubtype="0" fill="hold" grpId="1" nodeType="clickEffect">
                                  <p:stCondLst>
                                    <p:cond delay="0"/>
                                  </p:stCondLst>
                                  <p:childTnLst>
                                    <p:animEffect transition="out" filter="fade">
                                      <p:cBhvr>
                                        <p:cTn id="44" dur="500"/>
                                        <p:tgtEl>
                                          <p:spTgt spid="20"/>
                                        </p:tgtEl>
                                      </p:cBhvr>
                                    </p:animEffect>
                                    <p:set>
                                      <p:cBhvr>
                                        <p:cTn id="45" dur="1" fill="hold">
                                          <p:stCondLst>
                                            <p:cond delay="499"/>
                                          </p:stCondLst>
                                        </p:cTn>
                                        <p:tgtEl>
                                          <p:spTgt spid="20"/>
                                        </p:tgtEl>
                                        <p:attrNameLst>
                                          <p:attrName>style.visibility</p:attrName>
                                        </p:attrNameLst>
                                      </p:cBhvr>
                                      <p:to>
                                        <p:strVal val="hidden"/>
                                      </p:to>
                                    </p:set>
                                  </p:childTnLst>
                                </p:cTn>
                              </p:par>
                              <p:par>
                                <p:cTn id="46" presetID="10" presetClass="exit" presetSubtype="0" fill="hold" nodeType="withEffect">
                                  <p:stCondLst>
                                    <p:cond delay="0"/>
                                  </p:stCondLst>
                                  <p:childTnLst>
                                    <p:animEffect transition="out" filter="fade">
                                      <p:cBhvr>
                                        <p:cTn id="47" dur="500"/>
                                        <p:tgtEl>
                                          <p:spTgt spid="17"/>
                                        </p:tgtEl>
                                      </p:cBhvr>
                                    </p:animEffect>
                                    <p:set>
                                      <p:cBhvr>
                                        <p:cTn id="48" dur="1" fill="hold">
                                          <p:stCondLst>
                                            <p:cond delay="499"/>
                                          </p:stCondLst>
                                        </p:cTn>
                                        <p:tgtEl>
                                          <p:spTgt spid="17"/>
                                        </p:tgtEl>
                                        <p:attrNameLst>
                                          <p:attrName>style.visibility</p:attrName>
                                        </p:attrNameLst>
                                      </p:cBhvr>
                                      <p:to>
                                        <p:strVal val="hidden"/>
                                      </p:to>
                                    </p:set>
                                  </p:childTnLst>
                                </p:cTn>
                              </p:par>
                              <p:par>
                                <p:cTn id="49" presetID="10" presetClass="exit" presetSubtype="0" fill="hold" nodeType="withEffect">
                                  <p:stCondLst>
                                    <p:cond delay="0"/>
                                  </p:stCondLst>
                                  <p:childTnLst>
                                    <p:animEffect transition="out" filter="fade">
                                      <p:cBhvr>
                                        <p:cTn id="50" dur="500"/>
                                        <p:tgtEl>
                                          <p:spTgt spid="26"/>
                                        </p:tgtEl>
                                      </p:cBhvr>
                                    </p:animEffect>
                                    <p:set>
                                      <p:cBhvr>
                                        <p:cTn id="51" dur="1" fill="hold">
                                          <p:stCondLst>
                                            <p:cond delay="499"/>
                                          </p:stCondLst>
                                        </p:cTn>
                                        <p:tgtEl>
                                          <p:spTgt spid="26"/>
                                        </p:tgtEl>
                                        <p:attrNameLst>
                                          <p:attrName>style.visibility</p:attrName>
                                        </p:attrNameLst>
                                      </p:cBhvr>
                                      <p:to>
                                        <p:strVal val="hidden"/>
                                      </p:to>
                                    </p:set>
                                  </p:childTnLst>
                                </p:cTn>
                              </p:par>
                            </p:childTnLst>
                          </p:cTn>
                        </p:par>
                        <p:par>
                          <p:cTn id="52" fill="hold">
                            <p:stCondLst>
                              <p:cond delay="500"/>
                            </p:stCondLst>
                            <p:childTnLst>
                              <p:par>
                                <p:cTn id="53" presetID="10" presetClass="entr" presetSubtype="0" fill="hold" nodeType="after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fade">
                                      <p:cBhvr>
                                        <p:cTn id="55" dur="500"/>
                                        <p:tgtEl>
                                          <p:spTgt spid="30"/>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fade">
                                      <p:cBhvr>
                                        <p:cTn id="58" dur="500"/>
                                        <p:tgtEl>
                                          <p:spTgt spid="23"/>
                                        </p:tgtEl>
                                      </p:cBhvr>
                                    </p:animEffect>
                                  </p:childTnLst>
                                </p:cTn>
                              </p:par>
                              <p:par>
                                <p:cTn id="59" presetID="10" presetClass="entr" presetSubtype="0" fill="hold" nodeType="with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fade">
                                      <p:cBhvr>
                                        <p:cTn id="6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0" grpId="0"/>
      <p:bldP spid="20" grpId="1"/>
      <p:bldP spid="23" grpId="0"/>
      <p:bldP spid="25" grpId="0"/>
      <p:bldP spid="9" grpId="0" animBg="1"/>
    </p:bldLst>
  </p:timing>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Movement Study</a:t>
            </a:r>
          </a:p>
        </p:txBody>
      </p:sp>
      <p:sp>
        <p:nvSpPr>
          <p:cNvPr id="3" name="Content Placeholder 2"/>
          <p:cNvSpPr>
            <a:spLocks noGrp="1"/>
          </p:cNvSpPr>
          <p:nvPr>
            <p:ph idx="1"/>
          </p:nvPr>
        </p:nvSpPr>
        <p:spPr>
          <a:xfrm>
            <a:off x="152400" y="1066800"/>
            <a:ext cx="8991600" cy="5867400"/>
          </a:xfrm>
        </p:spPr>
        <p:txBody>
          <a:bodyPr>
            <a:normAutofit/>
          </a:bodyPr>
          <a:lstStyle/>
          <a:p>
            <a:pPr lvl="0"/>
            <a:r>
              <a:rPr lang="en-US" sz="2800" dirty="0">
                <a:solidFill>
                  <a:schemeClr val="tx2"/>
                </a:solidFill>
              </a:rPr>
              <a:t>To study </a:t>
            </a:r>
            <a:r>
              <a:rPr lang="en-US" sz="2800" dirty="0">
                <a:solidFill>
                  <a:srgbClr val="800000"/>
                </a:solidFill>
              </a:rPr>
              <a:t>data movement</a:t>
            </a:r>
            <a:r>
              <a:rPr lang="en-US" sz="2800" dirty="0">
                <a:solidFill>
                  <a:schemeClr val="tx2"/>
                </a:solidFill>
              </a:rPr>
              <a:t> during tab switching, </a:t>
            </a:r>
            <a:br>
              <a:rPr lang="en-US" sz="2800" dirty="0">
                <a:solidFill>
                  <a:schemeClr val="tx2"/>
                </a:solidFill>
              </a:rPr>
            </a:br>
            <a:r>
              <a:rPr lang="en-US" sz="2800" dirty="0">
                <a:solidFill>
                  <a:schemeClr val="tx2"/>
                </a:solidFill>
              </a:rPr>
              <a:t>we emulate a user switching through 50 tabs</a:t>
            </a:r>
          </a:p>
          <a:p>
            <a:pPr lvl="1"/>
            <a:endParaRPr lang="en-US" sz="2200" dirty="0">
              <a:solidFill>
                <a:srgbClr val="595959"/>
              </a:solidFill>
            </a:endParaRPr>
          </a:p>
          <a:p>
            <a:pPr marL="0" indent="0">
              <a:buNone/>
            </a:pPr>
            <a:br>
              <a:rPr lang="en-US" sz="2200" dirty="0">
                <a:solidFill>
                  <a:srgbClr val="0000FF"/>
                </a:solidFill>
              </a:rPr>
            </a:br>
            <a:endParaRPr lang="en-US" sz="2200" dirty="0">
              <a:solidFill>
                <a:srgbClr val="595959"/>
              </a:solidFill>
            </a:endParaRPr>
          </a:p>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29</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8" name="Rectangle 7"/>
          <p:cNvSpPr/>
          <p:nvPr/>
        </p:nvSpPr>
        <p:spPr>
          <a:xfrm>
            <a:off x="0" y="3415606"/>
            <a:ext cx="9144000" cy="954107"/>
          </a:xfrm>
          <a:prstGeom prst="rect">
            <a:avLst/>
          </a:prstGeom>
          <a:solidFill>
            <a:srgbClr val="E4E4E4"/>
          </a:solidFill>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F497D"/>
                </a:solidFill>
                <a:effectLst/>
                <a:uLnTx/>
                <a:uFillTx/>
                <a:latin typeface="Gill Sans MT"/>
                <a:ea typeface="+mn-ea"/>
                <a:cs typeface="+mn-cs"/>
              </a:rPr>
              <a:t>Compression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800" b="1" i="0" u="none" strike="noStrike" kern="1200" cap="none" spc="0" normalizeH="0" baseline="0" noProof="0" dirty="0">
                <a:ln>
                  <a:noFill/>
                </a:ln>
                <a:solidFill>
                  <a:srgbClr val="1F497D"/>
                </a:solidFill>
                <a:effectLst/>
                <a:uLnTx/>
                <a:uFillTx/>
                <a:latin typeface="Gill Sans MT"/>
                <a:ea typeface="+mn-ea"/>
                <a:cs typeface="+mn-cs"/>
              </a:rPr>
              <a:t>decompression</a:t>
            </a:r>
            <a:br>
              <a:rPr kumimoji="0" lang="en-US" sz="2800" b="1" i="0" u="none" strike="noStrike" kern="1200" cap="none" spc="0" normalizeH="0" baseline="0" noProof="0" dirty="0">
                <a:ln>
                  <a:noFill/>
                </a:ln>
                <a:solidFill>
                  <a:srgbClr val="1F497D"/>
                </a:solidFill>
                <a:effectLst/>
                <a:uLnTx/>
                <a:uFillTx/>
                <a:latin typeface="Gill Sans MT"/>
                <a:ea typeface="+mn-ea"/>
                <a:cs typeface="+mn-cs"/>
              </a:rPr>
            </a:br>
            <a:r>
              <a:rPr kumimoji="0" lang="en-US" sz="2800" b="1" i="0" u="none" strike="noStrike" kern="1200" cap="none" spc="0" normalizeH="0" baseline="0" noProof="0" dirty="0">
                <a:ln>
                  <a:noFill/>
                </a:ln>
                <a:solidFill>
                  <a:prstClr val="black"/>
                </a:solidFill>
                <a:effectLst/>
                <a:uLnTx/>
                <a:uFillTx/>
                <a:latin typeface="Gill Sans MT"/>
                <a:ea typeface="+mn-ea"/>
                <a:cs typeface="+mn-cs"/>
              </a:rPr>
              <a:t>contribute to</a:t>
            </a:r>
            <a:r>
              <a:rPr kumimoji="0" lang="en-US" sz="2800" b="1" i="0" u="none" strike="noStrike" kern="1200" cap="none" spc="0" normalizeH="0" baseline="0" noProof="0" dirty="0">
                <a:ln>
                  <a:noFill/>
                </a:ln>
                <a:solidFill>
                  <a:srgbClr val="C00000"/>
                </a:solidFill>
                <a:effectLst/>
                <a:uLnTx/>
                <a:uFillTx/>
                <a:latin typeface="Gill Sans MT"/>
                <a:ea typeface="+mn-ea"/>
                <a:cs typeface="+mn-cs"/>
              </a:rPr>
              <a:t>18.1%</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of the total system energy</a:t>
            </a:r>
          </a:p>
        </p:txBody>
      </p:sp>
      <p:sp>
        <p:nvSpPr>
          <p:cNvPr id="10" name="Rectangle 9"/>
          <p:cNvSpPr/>
          <p:nvPr/>
        </p:nvSpPr>
        <p:spPr>
          <a:xfrm>
            <a:off x="0" y="4522113"/>
            <a:ext cx="9144000" cy="954107"/>
          </a:xfrm>
          <a:prstGeom prst="rect">
            <a:avLst/>
          </a:prstGeom>
          <a:solidFill>
            <a:srgbClr val="E4E4E4"/>
          </a:solidFill>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19.6 GB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of data moves between</a:t>
            </a:r>
            <a:br>
              <a:rPr kumimoji="0" lang="en-US" sz="2800" b="1" i="0" u="none" strike="noStrike" kern="1200" cap="none" spc="0" normalizeH="0" baseline="0" noProof="0" dirty="0">
                <a:ln>
                  <a:noFill/>
                </a:ln>
                <a:solidFill>
                  <a:prstClr val="black"/>
                </a:solidFill>
                <a:effectLst/>
                <a:uLnTx/>
                <a:uFillTx/>
                <a:latin typeface="Gill Sans MT"/>
                <a:ea typeface="+mn-ea"/>
                <a:cs typeface="+mn-cs"/>
              </a:rPr>
            </a:br>
            <a:r>
              <a:rPr kumimoji="0" lang="en-US" sz="2800" b="1" i="0" u="none" strike="noStrike" kern="1200" cap="none" spc="0" normalizeH="0" baseline="0" noProof="0" dirty="0">
                <a:ln>
                  <a:noFill/>
                </a:ln>
                <a:solidFill>
                  <a:srgbClr val="1F497D"/>
                </a:solidFill>
                <a:effectLst/>
                <a:uLnTx/>
                <a:uFillTx/>
                <a:latin typeface="Gill Sans MT"/>
                <a:ea typeface="+mn-ea"/>
                <a:cs typeface="+mn-cs"/>
              </a:rPr>
              <a:t>CPU </a:t>
            </a:r>
            <a:r>
              <a:rPr kumimoji="0" lang="en-US" sz="2800" b="1" i="0" u="none" strike="noStrike" kern="1200" cap="none" spc="0" normalizeH="0" baseline="0" noProof="0" dirty="0">
                <a:ln>
                  <a:noFill/>
                </a:ln>
                <a:solidFill>
                  <a:srgbClr val="000000"/>
                </a:solidFill>
                <a:effectLst/>
                <a:uLnTx/>
                <a:uFillTx/>
                <a:latin typeface="Gill Sans MT"/>
                <a:ea typeface="+mn-ea"/>
                <a:cs typeface="+mn-cs"/>
              </a:rPr>
              <a:t>and</a:t>
            </a:r>
            <a:r>
              <a:rPr kumimoji="0" lang="en-US" sz="2800" b="1" i="0" u="none" strike="noStrike" kern="1200" cap="none" spc="0" normalizeH="0" baseline="0" noProof="0" dirty="0">
                <a:ln>
                  <a:noFill/>
                </a:ln>
                <a:solidFill>
                  <a:srgbClr val="1F497D"/>
                </a:solidFill>
                <a:effectLst/>
                <a:uLnTx/>
                <a:uFillTx/>
                <a:latin typeface="Gill Sans MT"/>
                <a:ea typeface="+mn-ea"/>
                <a:cs typeface="+mn-cs"/>
              </a:rPr>
              <a:t> ZRAM</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152400" y="4652189"/>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lumMod val="65000"/>
                    <a:lumOff val="35000"/>
                  </a:prstClr>
                </a:solidFill>
                <a:effectLst/>
                <a:uLnTx/>
                <a:uFillTx/>
                <a:latin typeface="Arial Black" panose="020B0A04020102020204" pitchFamily="34" charset="0"/>
                <a:ea typeface="+mn-ea"/>
                <a:cs typeface="+mn-cs"/>
              </a:rPr>
              <a:t>2</a:t>
            </a:r>
          </a:p>
        </p:txBody>
      </p:sp>
      <p:sp>
        <p:nvSpPr>
          <p:cNvPr id="7" name="TextBox 6"/>
          <p:cNvSpPr txBox="1"/>
          <p:nvPr/>
        </p:nvSpPr>
        <p:spPr>
          <a:xfrm>
            <a:off x="135589" y="3509189"/>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lumMod val="65000"/>
                    <a:lumOff val="35000"/>
                  </a:prstClr>
                </a:solidFill>
                <a:effectLst/>
                <a:uLnTx/>
                <a:uFillTx/>
                <a:latin typeface="Arial Black" panose="020B0A04020102020204" pitchFamily="34" charset="0"/>
                <a:ea typeface="+mn-ea"/>
                <a:cs typeface="+mn-cs"/>
              </a:rPr>
              <a:t>1</a:t>
            </a:r>
          </a:p>
        </p:txBody>
      </p:sp>
      <p:sp>
        <p:nvSpPr>
          <p:cNvPr id="5" name="Rectangle 4"/>
          <p:cNvSpPr/>
          <p:nvPr/>
        </p:nvSpPr>
        <p:spPr>
          <a:xfrm>
            <a:off x="1752600" y="2667000"/>
            <a:ext cx="5483793"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We make two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key observations</a:t>
            </a:r>
            <a:r>
              <a:rPr kumimoji="0" lang="en-US" sz="2800" b="1" i="0" u="none" strike="noStrike" kern="1200" cap="none" spc="0" normalizeH="0" baseline="0" noProof="0" dirty="0">
                <a:ln>
                  <a:noFill/>
                </a:ln>
                <a:solidFill>
                  <a:prstClr val="black"/>
                </a:solidFill>
                <a:effectLst/>
                <a:uLnTx/>
                <a:uFillTx/>
                <a:latin typeface="Gill Sans MT"/>
                <a:ea typeface="+mn-ea"/>
                <a:cs typeface="+mn-cs"/>
              </a:rPr>
              <a:t>:</a:t>
            </a:r>
          </a:p>
        </p:txBody>
      </p:sp>
    </p:spTree>
    <p:extLst>
      <p:ext uri="{BB962C8B-B14F-4D97-AF65-F5344CB8AC3E}">
        <p14:creationId xmlns:p14="http://schemas.microsoft.com/office/powerpoint/2010/main" val="2287217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9" grpId="0"/>
      <p:bldP spid="7" grpId="0"/>
      <p:bldP spid="5" grpId="0"/>
    </p:bldLst>
  </p:timing>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10820400" cy="914400"/>
          </a:xfrm>
        </p:spPr>
        <p:txBody>
          <a:bodyPr/>
          <a:lstStyle/>
          <a:p>
            <a:r>
              <a:rPr lang="en-US" sz="3800" dirty="0"/>
              <a:t>Can We Use PIM to Mitigate the Cost?</a:t>
            </a:r>
          </a:p>
        </p:txBody>
      </p:sp>
      <p:sp>
        <p:nvSpPr>
          <p:cNvPr id="3" name="Content Placeholder 2"/>
          <p:cNvSpPr>
            <a:spLocks noGrp="1"/>
          </p:cNvSpPr>
          <p:nvPr>
            <p:ph idx="1"/>
          </p:nvPr>
        </p:nvSpPr>
        <p:spPr>
          <a:xfrm>
            <a:off x="152400" y="990600"/>
            <a:ext cx="8991600" cy="5943600"/>
          </a:xfrm>
        </p:spPr>
        <p:txBody>
          <a:bodyPr>
            <a:normAutofit/>
          </a:bodyPr>
          <a:lstStyle/>
          <a:p>
            <a:pPr lvl="0"/>
            <a:endParaRPr lang="en-US" sz="2200" dirty="0">
              <a:solidFill>
                <a:srgbClr val="595959"/>
              </a:solidFill>
            </a:endParaRPr>
          </a:p>
          <a:p>
            <a:pPr lvl="1"/>
            <a:endParaRPr lang="en-US" sz="2200" dirty="0">
              <a:solidFill>
                <a:srgbClr val="595959"/>
              </a:solidFill>
            </a:endParaRPr>
          </a:p>
          <a:p>
            <a:pPr marL="457200" lvl="1" indent="0">
              <a:buNone/>
            </a:pPr>
            <a:br>
              <a:rPr lang="en-US" sz="2200" dirty="0">
                <a:solidFill>
                  <a:srgbClr val="595959"/>
                </a:solidFill>
              </a:rPr>
            </a:br>
            <a:endParaRPr lang="en-US" sz="2200" dirty="0">
              <a:solidFill>
                <a:srgbClr val="595959"/>
              </a:solidFill>
            </a:endParaRPr>
          </a:p>
          <a:p>
            <a:pPr lvl="1"/>
            <a:endParaRPr lang="en-US" sz="2200" dirty="0">
              <a:solidFill>
                <a:srgbClr val="595959"/>
              </a:solidFill>
            </a:endParaRPr>
          </a:p>
          <a:p>
            <a:pPr lvl="1"/>
            <a:endParaRPr lang="en-US" sz="2200" dirty="0">
              <a:solidFill>
                <a:srgbClr val="595959"/>
              </a:solidFill>
            </a:endParaRPr>
          </a:p>
          <a:p>
            <a:pPr lvl="1"/>
            <a:endParaRPr lang="en-US" sz="2200" dirty="0">
              <a:solidFill>
                <a:srgbClr val="595959"/>
              </a:solidFill>
            </a:endParaRPr>
          </a:p>
          <a:p>
            <a:pPr lvl="1"/>
            <a:endParaRPr lang="en-US" sz="2200" dirty="0">
              <a:solidFill>
                <a:srgbClr val="595959"/>
              </a:solidFill>
            </a:endParaRPr>
          </a:p>
          <a:p>
            <a:pPr lvl="1"/>
            <a:endParaRPr lang="en-US" sz="2200" dirty="0">
              <a:solidFill>
                <a:srgbClr val="595959"/>
              </a:solidFill>
            </a:endParaRPr>
          </a:p>
          <a:p>
            <a:pPr lvl="1"/>
            <a:endParaRPr lang="en-US" sz="2200" dirty="0">
              <a:solidFill>
                <a:srgbClr val="595959"/>
              </a:solidFill>
            </a:endParaRPr>
          </a:p>
          <a:p>
            <a:pPr marL="457200" lvl="1" indent="0">
              <a:buNone/>
            </a:pPr>
            <a:endParaRPr lang="en-US" sz="2200" dirty="0">
              <a:solidFill>
                <a:srgbClr val="595959"/>
              </a:solidFill>
            </a:endParaRPr>
          </a:p>
          <a:p>
            <a:pPr marL="457200" lvl="1" indent="0">
              <a:buNone/>
            </a:pPr>
            <a:endParaRPr lang="en-US" sz="2200" dirty="0">
              <a:solidFill>
                <a:srgbClr val="595959"/>
              </a:solidFill>
            </a:endParaRPr>
          </a:p>
          <a:p>
            <a:pPr marL="457200" lvl="1" indent="0">
              <a:buNone/>
            </a:pPr>
            <a:br>
              <a:rPr lang="en-US" sz="2200" dirty="0">
                <a:solidFill>
                  <a:schemeClr val="tx2"/>
                </a:solidFill>
              </a:rPr>
            </a:br>
            <a:endParaRPr lang="en-US" sz="2200" dirty="0">
              <a:solidFill>
                <a:schemeClr val="tx2"/>
              </a:solidFill>
            </a:endParaRPr>
          </a:p>
          <a:p>
            <a:pPr lvl="1"/>
            <a:endParaRPr lang="en-US" sz="2200" dirty="0">
              <a:solidFill>
                <a:srgbClr val="595959"/>
              </a:solidFill>
            </a:endParaRPr>
          </a:p>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a:xfrm>
            <a:off x="7543800" y="6492883"/>
            <a:ext cx="1600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30</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cxnSp>
        <p:nvCxnSpPr>
          <p:cNvPr id="8" name="Straight Arrow Connector 7"/>
          <p:cNvCxnSpPr/>
          <p:nvPr/>
        </p:nvCxnSpPr>
        <p:spPr>
          <a:xfrm flipH="1">
            <a:off x="2392450" y="2438400"/>
            <a:ext cx="487796" cy="275713"/>
          </a:xfrm>
          <a:prstGeom prst="straightConnector1">
            <a:avLst/>
          </a:prstGeom>
          <a:noFill/>
          <a:ln w="31750" cap="flat" cmpd="sng" algn="ctr">
            <a:solidFill>
              <a:srgbClr val="70AD47">
                <a:lumMod val="75000"/>
              </a:srgbClr>
            </a:solidFill>
            <a:prstDash val="sysDot"/>
            <a:miter lim="800000"/>
            <a:tailEnd type="stealth" w="lg" len="lg"/>
          </a:ln>
          <a:effectLst/>
        </p:spPr>
      </p:cxnSp>
      <p:sp>
        <p:nvSpPr>
          <p:cNvPr id="14" name="TextBox 13"/>
          <p:cNvSpPr txBox="1"/>
          <p:nvPr/>
        </p:nvSpPr>
        <p:spPr>
          <a:xfrm>
            <a:off x="1330241" y="1295400"/>
            <a:ext cx="498559" cy="307777"/>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prstClr val="black">
                    <a:lumMod val="50000"/>
                    <a:lumOff val="50000"/>
                  </a:prstClr>
                </a:solidFill>
                <a:effectLst/>
                <a:uLnTx/>
                <a:uFillTx/>
                <a:latin typeface="Calibri"/>
                <a:ea typeface="+mn-ea"/>
                <a:cs typeface="+mn-cs"/>
              </a:rPr>
              <a:t>CPU</a:t>
            </a:r>
          </a:p>
        </p:txBody>
      </p:sp>
      <p:sp>
        <p:nvSpPr>
          <p:cNvPr id="15" name="TextBox 14"/>
          <p:cNvSpPr txBox="1"/>
          <p:nvPr/>
        </p:nvSpPr>
        <p:spPr>
          <a:xfrm>
            <a:off x="1905000" y="990600"/>
            <a:ext cx="1487587" cy="369332"/>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CPU-Only</a:t>
            </a:r>
          </a:p>
        </p:txBody>
      </p:sp>
      <p:cxnSp>
        <p:nvCxnSpPr>
          <p:cNvPr id="16" name="Straight Connector 15"/>
          <p:cNvCxnSpPr/>
          <p:nvPr/>
        </p:nvCxnSpPr>
        <p:spPr>
          <a:xfrm>
            <a:off x="3853886" y="1676400"/>
            <a:ext cx="32314" cy="3124200"/>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3347542" y="1295400"/>
            <a:ext cx="964056" cy="307777"/>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prstClr val="black">
                    <a:lumMod val="50000"/>
                    <a:lumOff val="50000"/>
                  </a:prstClr>
                </a:solidFill>
                <a:effectLst/>
                <a:uLnTx/>
                <a:uFillTx/>
                <a:latin typeface="Calibri"/>
                <a:ea typeface="+mn-ea"/>
                <a:cs typeface="+mn-cs"/>
              </a:rPr>
              <a:t>Memory</a:t>
            </a:r>
          </a:p>
        </p:txBody>
      </p:sp>
      <p:cxnSp>
        <p:nvCxnSpPr>
          <p:cNvPr id="18" name="Straight Connector 17"/>
          <p:cNvCxnSpPr/>
          <p:nvPr/>
        </p:nvCxnSpPr>
        <p:spPr>
          <a:xfrm>
            <a:off x="5973038" y="1636553"/>
            <a:ext cx="46762" cy="3164047"/>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5723754" y="1295400"/>
            <a:ext cx="498559" cy="307777"/>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prstClr val="black">
                    <a:lumMod val="50000"/>
                    <a:lumOff val="50000"/>
                  </a:prstClr>
                </a:solidFill>
                <a:effectLst/>
                <a:uLnTx/>
                <a:uFillTx/>
                <a:latin typeface="Calibri"/>
                <a:ea typeface="+mn-ea"/>
                <a:cs typeface="+mn-cs"/>
              </a:rPr>
              <a:t>CPU</a:t>
            </a:r>
          </a:p>
        </p:txBody>
      </p:sp>
      <p:sp>
        <p:nvSpPr>
          <p:cNvPr id="20" name="TextBox 19"/>
          <p:cNvSpPr txBox="1"/>
          <p:nvPr/>
        </p:nvSpPr>
        <p:spPr>
          <a:xfrm>
            <a:off x="6172200" y="1002268"/>
            <a:ext cx="1619885" cy="369332"/>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CPU + PIM</a:t>
            </a:r>
          </a:p>
        </p:txBody>
      </p:sp>
      <p:cxnSp>
        <p:nvCxnSpPr>
          <p:cNvPr id="21" name="Straight Connector 20"/>
          <p:cNvCxnSpPr/>
          <p:nvPr/>
        </p:nvCxnSpPr>
        <p:spPr>
          <a:xfrm>
            <a:off x="8185986" y="1636553"/>
            <a:ext cx="43614" cy="3164047"/>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7940655" y="1295400"/>
            <a:ext cx="490669" cy="307777"/>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prstClr val="black">
                    <a:lumMod val="50000"/>
                    <a:lumOff val="50000"/>
                  </a:prstClr>
                </a:solidFill>
                <a:effectLst/>
                <a:uLnTx/>
                <a:uFillTx/>
                <a:latin typeface="Calibri"/>
                <a:ea typeface="+mn-ea"/>
                <a:cs typeface="+mn-cs"/>
              </a:rPr>
              <a:t>PIM</a:t>
            </a:r>
          </a:p>
        </p:txBody>
      </p:sp>
      <p:cxnSp>
        <p:nvCxnSpPr>
          <p:cNvPr id="23" name="Straight Connector 22"/>
          <p:cNvCxnSpPr/>
          <p:nvPr/>
        </p:nvCxnSpPr>
        <p:spPr>
          <a:xfrm>
            <a:off x="4876800" y="1450572"/>
            <a:ext cx="0" cy="3350028"/>
          </a:xfrm>
          <a:prstGeom prst="line">
            <a:avLst/>
          </a:prstGeom>
          <a:ln w="25400">
            <a:solidFill>
              <a:schemeClr val="tx1"/>
            </a:solidFill>
            <a:prstDash val="solid"/>
            <a:tailEnd type="triangle" w="lg" len="lg"/>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4566873" y="990600"/>
            <a:ext cx="653186" cy="369332"/>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libri"/>
                <a:ea typeface="+mn-ea"/>
                <a:cs typeface="+mn-cs"/>
              </a:rPr>
              <a:t>time</a:t>
            </a:r>
            <a:endParaRPr kumimoji="0" lang="en-US" sz="2000" b="1" i="1" u="none" strike="noStrike" kern="1200" cap="none" spc="0" normalizeH="0" baseline="0" noProof="0" dirty="0">
              <a:ln>
                <a:noFill/>
              </a:ln>
              <a:solidFill>
                <a:prstClr val="black"/>
              </a:solidFill>
              <a:effectLst/>
              <a:uLnTx/>
              <a:uFillTx/>
              <a:latin typeface="Calibri"/>
              <a:ea typeface="+mn-ea"/>
              <a:cs typeface="+mn-cs"/>
            </a:endParaRPr>
          </a:p>
        </p:txBody>
      </p:sp>
      <p:cxnSp>
        <p:nvCxnSpPr>
          <p:cNvPr id="25" name="Straight Connector 24"/>
          <p:cNvCxnSpPr/>
          <p:nvPr/>
        </p:nvCxnSpPr>
        <p:spPr>
          <a:xfrm flipH="1">
            <a:off x="1554250" y="1652315"/>
            <a:ext cx="17690" cy="3148285"/>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26" name="Rounded Rectangle 25"/>
          <p:cNvSpPr/>
          <p:nvPr/>
        </p:nvSpPr>
        <p:spPr>
          <a:xfrm>
            <a:off x="487450" y="1752600"/>
            <a:ext cx="2209800" cy="533400"/>
          </a:xfrm>
          <a:prstGeom prst="roundRect">
            <a:avLst>
              <a:gd name="adj" fmla="val 7702"/>
            </a:avLst>
          </a:prstGeom>
          <a:solidFill>
            <a:schemeClr val="tx2"/>
          </a:solidFill>
          <a:ln w="12700" cap="flat" cmpd="sng" algn="ctr">
            <a:solidFill>
              <a:srgbClr val="000000"/>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a:ln>
                  <a:noFill/>
                </a:ln>
                <a:solidFill>
                  <a:prstClr val="white"/>
                </a:solidFill>
                <a:effectLst/>
                <a:uLnTx/>
                <a:uFillTx/>
                <a:latin typeface="Gill Sans MT"/>
                <a:ea typeface="+mn-ea"/>
                <a:cs typeface="+mn-cs"/>
              </a:rPr>
              <a:t>Swap out N pages</a:t>
            </a:r>
            <a:endParaRPr kumimoji="0" lang="en-US" sz="2200" b="0" i="0" u="none" strike="noStrike" kern="0" cap="none" spc="-40" normalizeH="0" baseline="0" noProof="0" dirty="0">
              <a:ln>
                <a:noFill/>
              </a:ln>
              <a:solidFill>
                <a:prstClr val="white"/>
              </a:solidFill>
              <a:effectLst/>
              <a:uLnTx/>
              <a:uFillTx/>
              <a:latin typeface="Gill Sans MT"/>
              <a:ea typeface="+mn-ea"/>
              <a:cs typeface="+mn-cs"/>
            </a:endParaRPr>
          </a:p>
        </p:txBody>
      </p:sp>
      <p:sp>
        <p:nvSpPr>
          <p:cNvPr id="27" name="Rounded Rectangle 26"/>
          <p:cNvSpPr/>
          <p:nvPr/>
        </p:nvSpPr>
        <p:spPr>
          <a:xfrm>
            <a:off x="639851" y="2438400"/>
            <a:ext cx="1721192" cy="415636"/>
          </a:xfrm>
          <a:prstGeom prst="roundRect">
            <a:avLst>
              <a:gd name="adj" fmla="val 7702"/>
            </a:avLst>
          </a:prstGeom>
          <a:solidFill>
            <a:schemeClr val="bg2">
              <a:lumMod val="50000"/>
            </a:schemeClr>
          </a:solidFill>
          <a:ln w="12700" cap="flat" cmpd="sng" algn="ctr">
            <a:solidFill>
              <a:srgbClr val="000000"/>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a:ln>
                  <a:noFill/>
                </a:ln>
                <a:solidFill>
                  <a:prstClr val="black"/>
                </a:solidFill>
                <a:effectLst/>
                <a:uLnTx/>
                <a:uFillTx/>
                <a:latin typeface="Gill Sans MT"/>
                <a:ea typeface="+mn-ea"/>
                <a:cs typeface="+mn-cs"/>
              </a:rPr>
              <a:t>Read N Pages</a:t>
            </a:r>
          </a:p>
        </p:txBody>
      </p:sp>
      <p:sp>
        <p:nvSpPr>
          <p:cNvPr id="28" name="Rounded Rectangle 27"/>
          <p:cNvSpPr/>
          <p:nvPr/>
        </p:nvSpPr>
        <p:spPr>
          <a:xfrm>
            <a:off x="639851" y="2971800"/>
            <a:ext cx="1721192" cy="389815"/>
          </a:xfrm>
          <a:prstGeom prst="roundRect">
            <a:avLst>
              <a:gd name="adj" fmla="val 7702"/>
            </a:avLst>
          </a:prstGeom>
          <a:solidFill>
            <a:schemeClr val="bg2">
              <a:lumMod val="50000"/>
            </a:schemeClr>
          </a:solidFill>
          <a:ln w="12700" cap="flat" cmpd="sng" algn="ctr">
            <a:solidFill>
              <a:srgbClr val="000000"/>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a:ln>
                  <a:noFill/>
                </a:ln>
                <a:solidFill>
                  <a:prstClr val="black"/>
                </a:solidFill>
                <a:effectLst/>
                <a:uLnTx/>
                <a:uFillTx/>
                <a:latin typeface="Gill Sans MT"/>
                <a:ea typeface="+mn-ea"/>
                <a:cs typeface="+mn-cs"/>
              </a:rPr>
              <a:t>Compress</a:t>
            </a:r>
          </a:p>
        </p:txBody>
      </p:sp>
      <p:sp>
        <p:nvSpPr>
          <p:cNvPr id="29" name="Rounded Rectangle 28"/>
          <p:cNvSpPr/>
          <p:nvPr/>
        </p:nvSpPr>
        <p:spPr>
          <a:xfrm>
            <a:off x="738037" y="4149437"/>
            <a:ext cx="1578213" cy="498763"/>
          </a:xfrm>
          <a:prstGeom prst="roundRect">
            <a:avLst>
              <a:gd name="adj" fmla="val 7702"/>
            </a:avLst>
          </a:prstGeom>
          <a:solidFill>
            <a:schemeClr val="tx2"/>
          </a:solidFill>
          <a:ln w="12700" cap="flat" cmpd="sng" algn="ctr">
            <a:solidFill>
              <a:srgbClr val="000000"/>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a:ln>
                  <a:noFill/>
                </a:ln>
                <a:solidFill>
                  <a:srgbClr val="FFFFFF"/>
                </a:solidFill>
                <a:effectLst/>
                <a:uLnTx/>
                <a:uFillTx/>
                <a:latin typeface="Gill Sans MT"/>
                <a:ea typeface="+mn-ea"/>
                <a:cs typeface="+mn-cs"/>
              </a:rPr>
              <a:t>Other tasks</a:t>
            </a:r>
          </a:p>
        </p:txBody>
      </p:sp>
      <p:sp>
        <p:nvSpPr>
          <p:cNvPr id="30" name="Rounded Rectangle 29"/>
          <p:cNvSpPr/>
          <p:nvPr/>
        </p:nvSpPr>
        <p:spPr>
          <a:xfrm>
            <a:off x="639851" y="3505200"/>
            <a:ext cx="1721192" cy="457200"/>
          </a:xfrm>
          <a:prstGeom prst="roundRect">
            <a:avLst>
              <a:gd name="adj" fmla="val 7702"/>
            </a:avLst>
          </a:prstGeom>
          <a:solidFill>
            <a:schemeClr val="bg2">
              <a:lumMod val="50000"/>
            </a:schemeClr>
          </a:solidFill>
          <a:ln w="12700" cap="flat" cmpd="sng" algn="ctr">
            <a:solidFill>
              <a:srgbClr val="000000"/>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a:ln>
                  <a:noFill/>
                </a:ln>
                <a:solidFill>
                  <a:prstClr val="black"/>
                </a:solidFill>
                <a:effectLst/>
                <a:uLnTx/>
                <a:uFillTx/>
                <a:latin typeface="Gill Sans MT"/>
                <a:ea typeface="+mn-ea"/>
                <a:cs typeface="+mn-cs"/>
              </a:rPr>
              <a:t>Write back</a:t>
            </a:r>
          </a:p>
        </p:txBody>
      </p:sp>
      <p:cxnSp>
        <p:nvCxnSpPr>
          <p:cNvPr id="31" name="Straight Arrow Connector 30"/>
          <p:cNvCxnSpPr/>
          <p:nvPr/>
        </p:nvCxnSpPr>
        <p:spPr>
          <a:xfrm>
            <a:off x="2392450" y="3886192"/>
            <a:ext cx="609600" cy="381008"/>
          </a:xfrm>
          <a:prstGeom prst="straightConnector1">
            <a:avLst/>
          </a:prstGeom>
          <a:noFill/>
          <a:ln w="31750" cap="flat" cmpd="sng" algn="ctr">
            <a:solidFill>
              <a:srgbClr val="70AD47">
                <a:lumMod val="75000"/>
              </a:srgbClr>
            </a:solidFill>
            <a:prstDash val="sysDot"/>
            <a:miter lim="800000"/>
            <a:tailEnd type="stealth" w="lg" len="lg"/>
          </a:ln>
          <a:effectLst/>
        </p:spPr>
      </p:cxnSp>
      <p:sp>
        <p:nvSpPr>
          <p:cNvPr id="32" name="Left Brace 31"/>
          <p:cNvSpPr/>
          <p:nvPr/>
        </p:nvSpPr>
        <p:spPr>
          <a:xfrm>
            <a:off x="415172" y="2720842"/>
            <a:ext cx="102529" cy="1317750"/>
          </a:xfrm>
          <a:prstGeom prst="leftBrace">
            <a:avLst>
              <a:gd name="adj1" fmla="val 101669"/>
              <a:gd name="adj2" fmla="val 50000"/>
            </a:avLst>
          </a:prstGeom>
          <a:noFill/>
          <a:ln w="19050" cap="flat" cmpd="sng" algn="ctr">
            <a:solidFill>
              <a:srgbClr val="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Calibri"/>
              <a:ea typeface="+mn-ea"/>
              <a:cs typeface="+mn-cs"/>
            </a:endParaRPr>
          </a:p>
        </p:txBody>
      </p:sp>
      <p:sp>
        <p:nvSpPr>
          <p:cNvPr id="33" name="TextBox 32"/>
          <p:cNvSpPr txBox="1"/>
          <p:nvPr/>
        </p:nvSpPr>
        <p:spPr>
          <a:xfrm rot="16200000">
            <a:off x="-355417" y="3161693"/>
            <a:ext cx="881566" cy="262632"/>
          </a:xfrm>
          <a:prstGeom prst="rect">
            <a:avLst/>
          </a:prstGeom>
          <a:solidFill>
            <a:sysClr val="window" lastClr="FFFFFF"/>
          </a:solidFill>
        </p:spPr>
        <p:txBody>
          <a:bodyPr wrap="non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0" cap="none" spc="0" normalizeH="0" baseline="0" noProof="0" dirty="0">
                <a:ln>
                  <a:noFill/>
                </a:ln>
                <a:solidFill>
                  <a:prstClr val="black"/>
                </a:solidFill>
                <a:effectLst/>
                <a:uLnTx/>
                <a:uFillTx/>
                <a:latin typeface="Calibri"/>
                <a:ea typeface="+mn-ea"/>
                <a:cs typeface="+mn-cs"/>
              </a:rPr>
              <a:t>compression</a:t>
            </a:r>
          </a:p>
        </p:txBody>
      </p:sp>
      <p:sp>
        <p:nvSpPr>
          <p:cNvPr id="35" name="Rounded Rectangle 34"/>
          <p:cNvSpPr/>
          <p:nvPr/>
        </p:nvSpPr>
        <p:spPr>
          <a:xfrm>
            <a:off x="3002050" y="4043864"/>
            <a:ext cx="1646150" cy="451936"/>
          </a:xfrm>
          <a:prstGeom prst="roundRect">
            <a:avLst>
              <a:gd name="adj" fmla="val 7702"/>
            </a:avLst>
          </a:prstGeom>
          <a:solidFill>
            <a:srgbClr val="4A8861"/>
          </a:solidFill>
          <a:ln w="12700" cap="flat" cmpd="sng" algn="ctr">
            <a:solidFill>
              <a:srgbClr val="000000"/>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a:ln>
                  <a:noFill/>
                </a:ln>
                <a:solidFill>
                  <a:prstClr val="black"/>
                </a:solidFill>
                <a:effectLst/>
                <a:uLnTx/>
                <a:uFillTx/>
                <a:latin typeface="Gill Sans MT"/>
                <a:ea typeface="+mn-ea"/>
                <a:cs typeface="+mn-cs"/>
              </a:rPr>
              <a:t>ZRAM</a:t>
            </a:r>
          </a:p>
        </p:txBody>
      </p:sp>
      <p:sp>
        <p:nvSpPr>
          <p:cNvPr id="37" name="Rounded Rectangle 36"/>
          <p:cNvSpPr/>
          <p:nvPr/>
        </p:nvSpPr>
        <p:spPr>
          <a:xfrm>
            <a:off x="5029200" y="1752600"/>
            <a:ext cx="2057400" cy="481008"/>
          </a:xfrm>
          <a:prstGeom prst="roundRect">
            <a:avLst>
              <a:gd name="adj" fmla="val 7702"/>
            </a:avLst>
          </a:prstGeom>
          <a:solidFill>
            <a:schemeClr val="tx2"/>
          </a:solidFill>
          <a:ln w="12700" cap="flat" cmpd="sng" algn="ctr">
            <a:solidFill>
              <a:srgbClr val="000000"/>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a:ln>
                  <a:noFill/>
                </a:ln>
                <a:solidFill>
                  <a:srgbClr val="FFFFFF"/>
                </a:solidFill>
                <a:effectLst/>
                <a:uLnTx/>
                <a:uFillTx/>
                <a:latin typeface="Gill Sans MT"/>
                <a:ea typeface="+mn-ea"/>
                <a:cs typeface="+mn-cs"/>
              </a:rPr>
              <a:t>Swap out </a:t>
            </a:r>
            <a:r>
              <a:rPr kumimoji="0" lang="en-US" sz="2200" b="0" i="1" u="none" strike="noStrike" kern="0" cap="none" spc="-40" normalizeH="0" baseline="0" noProof="0" dirty="0">
                <a:ln>
                  <a:noFill/>
                </a:ln>
                <a:solidFill>
                  <a:srgbClr val="FFFFFF"/>
                </a:solidFill>
                <a:effectLst/>
                <a:uLnTx/>
                <a:uFillTx/>
                <a:latin typeface="Gill Sans MT"/>
                <a:ea typeface="+mn-ea"/>
                <a:cs typeface="+mn-cs"/>
              </a:rPr>
              <a:t>N</a:t>
            </a:r>
            <a:r>
              <a:rPr kumimoji="0" lang="en-US" sz="2200" b="0" i="0" u="none" strike="noStrike" kern="0" cap="none" spc="-40" normalizeH="0" baseline="0" noProof="0" dirty="0">
                <a:ln>
                  <a:noFill/>
                </a:ln>
                <a:solidFill>
                  <a:srgbClr val="FFFFFF"/>
                </a:solidFill>
                <a:effectLst/>
                <a:uLnTx/>
                <a:uFillTx/>
                <a:latin typeface="Gill Sans MT"/>
                <a:ea typeface="+mn-ea"/>
                <a:cs typeface="+mn-cs"/>
              </a:rPr>
              <a:t> pages</a:t>
            </a:r>
          </a:p>
        </p:txBody>
      </p:sp>
      <p:sp>
        <p:nvSpPr>
          <p:cNvPr id="38" name="Rounded Rectangle 37"/>
          <p:cNvSpPr/>
          <p:nvPr/>
        </p:nvSpPr>
        <p:spPr>
          <a:xfrm>
            <a:off x="5191842" y="2479956"/>
            <a:ext cx="1666158" cy="491836"/>
          </a:xfrm>
          <a:prstGeom prst="roundRect">
            <a:avLst>
              <a:gd name="adj" fmla="val 7702"/>
            </a:avLst>
          </a:prstGeom>
          <a:solidFill>
            <a:schemeClr val="tx2"/>
          </a:solidFill>
          <a:ln w="12700" cap="flat" cmpd="sng" algn="ctr">
            <a:solidFill>
              <a:srgbClr val="000000"/>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a:ln>
                  <a:noFill/>
                </a:ln>
                <a:solidFill>
                  <a:srgbClr val="FFFFFF"/>
                </a:solidFill>
                <a:effectLst/>
                <a:uLnTx/>
                <a:uFillTx/>
                <a:latin typeface="Gill Sans MT"/>
                <a:ea typeface="+mn-ea"/>
                <a:cs typeface="+mn-cs"/>
              </a:rPr>
              <a:t>Other tasks</a:t>
            </a:r>
          </a:p>
        </p:txBody>
      </p:sp>
      <p:sp>
        <p:nvSpPr>
          <p:cNvPr id="13" name="Rounded Rectangle 12"/>
          <p:cNvSpPr/>
          <p:nvPr/>
        </p:nvSpPr>
        <p:spPr>
          <a:xfrm>
            <a:off x="7399495" y="2725527"/>
            <a:ext cx="1592105" cy="474865"/>
          </a:xfrm>
          <a:prstGeom prst="roundRect">
            <a:avLst>
              <a:gd name="adj" fmla="val 7702"/>
            </a:avLst>
          </a:prstGeom>
          <a:solidFill>
            <a:schemeClr val="bg2">
              <a:lumMod val="50000"/>
            </a:schemeClr>
          </a:solidFill>
          <a:ln w="12700" cap="flat" cmpd="sng" algn="ctr">
            <a:solidFill>
              <a:srgbClr val="000000"/>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a:ln>
                  <a:noFill/>
                </a:ln>
                <a:solidFill>
                  <a:prstClr val="black"/>
                </a:solidFill>
                <a:effectLst/>
                <a:uLnTx/>
                <a:uFillTx/>
                <a:latin typeface="Gill Sans MT"/>
                <a:ea typeface="+mn-ea"/>
                <a:cs typeface="+mn-cs"/>
              </a:rPr>
              <a:t>Compress</a:t>
            </a:r>
          </a:p>
        </p:txBody>
      </p:sp>
      <p:sp>
        <p:nvSpPr>
          <p:cNvPr id="11" name="Rounded Rectangle 10"/>
          <p:cNvSpPr/>
          <p:nvPr/>
        </p:nvSpPr>
        <p:spPr>
          <a:xfrm>
            <a:off x="7391400" y="3410714"/>
            <a:ext cx="1676400" cy="475478"/>
          </a:xfrm>
          <a:prstGeom prst="roundRect">
            <a:avLst>
              <a:gd name="adj" fmla="val 7702"/>
            </a:avLst>
          </a:prstGeom>
          <a:solidFill>
            <a:srgbClr val="4A8861"/>
          </a:solidFill>
          <a:ln w="12700" cap="flat" cmpd="sng" algn="ctr">
            <a:solidFill>
              <a:srgbClr val="000000"/>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a:ln>
                  <a:noFill/>
                </a:ln>
                <a:solidFill>
                  <a:prstClr val="black"/>
                </a:solidFill>
                <a:effectLst/>
                <a:uLnTx/>
                <a:uFillTx/>
                <a:latin typeface="Gill Sans MT"/>
                <a:ea typeface="+mn-ea"/>
                <a:cs typeface="+mn-cs"/>
              </a:rPr>
              <a:t>ZRAM</a:t>
            </a:r>
          </a:p>
        </p:txBody>
      </p:sp>
      <p:sp>
        <p:nvSpPr>
          <p:cNvPr id="42" name="Rectangle 41"/>
          <p:cNvSpPr/>
          <p:nvPr/>
        </p:nvSpPr>
        <p:spPr>
          <a:xfrm>
            <a:off x="4876800" y="3116751"/>
            <a:ext cx="2514600" cy="76944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00"/>
                </a:solidFill>
                <a:effectLst/>
                <a:uLnTx/>
                <a:uFillTx/>
                <a:latin typeface="Gill Sans MT"/>
                <a:ea typeface="+mn-ea"/>
                <a:cs typeface="+mn-cs"/>
              </a:rPr>
              <a:t>No off-chip data movement</a:t>
            </a:r>
          </a:p>
        </p:txBody>
      </p:sp>
      <p:sp>
        <p:nvSpPr>
          <p:cNvPr id="45" name="TextBox 44"/>
          <p:cNvSpPr txBox="1"/>
          <p:nvPr/>
        </p:nvSpPr>
        <p:spPr>
          <a:xfrm>
            <a:off x="-29882" y="6140824"/>
            <a:ext cx="184666"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sp>
        <p:nvSpPr>
          <p:cNvPr id="55" name="Rectangle 54"/>
          <p:cNvSpPr/>
          <p:nvPr/>
        </p:nvSpPr>
        <p:spPr>
          <a:xfrm>
            <a:off x="1" y="5334000"/>
            <a:ext cx="9144000" cy="954107"/>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Gill Sans MT"/>
                <a:ea typeface="+mn-ea"/>
                <a:cs typeface="+mn-cs"/>
              </a:rPr>
              <a:t>PIM core and PIM accelerator are feasible to implement in-memory compression/decompression</a:t>
            </a:r>
          </a:p>
        </p:txBody>
      </p:sp>
      <p:grpSp>
        <p:nvGrpSpPr>
          <p:cNvPr id="58" name="Group 57"/>
          <p:cNvGrpSpPr/>
          <p:nvPr/>
        </p:nvGrpSpPr>
        <p:grpSpPr>
          <a:xfrm>
            <a:off x="2971800" y="3048000"/>
            <a:ext cx="1524000" cy="857448"/>
            <a:chOff x="2971800" y="3048000"/>
            <a:chExt cx="1524000" cy="857448"/>
          </a:xfrm>
        </p:grpSpPr>
        <p:sp>
          <p:nvSpPr>
            <p:cNvPr id="56" name="TextBox 55"/>
            <p:cNvSpPr txBox="1"/>
            <p:nvPr/>
          </p:nvSpPr>
          <p:spPr>
            <a:xfrm>
              <a:off x="2971800" y="3352800"/>
              <a:ext cx="1524000" cy="552648"/>
            </a:xfrm>
            <a:prstGeom prst="rect">
              <a:avLst/>
            </a:prstGeom>
            <a:noFill/>
          </p:spPr>
          <p:txBody>
            <a:bodyPr wrap="none" lIns="0" tIns="0" rIns="0" bIns="0" rtlCol="0">
              <a:noAutofit/>
            </a:bodyPr>
            <a:lstStyle/>
            <a:p>
              <a:pPr marL="0" marR="0" lvl="0" indent="0" algn="ctr" defTabSz="914400" rtl="0" eaLnBrk="1" fontAlgn="auto" latinLnBrk="0" hangingPunct="1">
                <a:lnSpc>
                  <a:spcPts val="1600"/>
                </a:lnSpc>
                <a:spcBef>
                  <a:spcPts val="0"/>
                </a:spcBef>
                <a:spcAft>
                  <a:spcPts val="0"/>
                </a:spcAft>
                <a:buClrTx/>
                <a:buSzTx/>
                <a:buFontTx/>
                <a:buNone/>
                <a:tabLst/>
                <a:defRPr/>
              </a:pPr>
              <a:r>
                <a:rPr kumimoji="0" lang="en-US" sz="2400" b="1" i="1" u="none" strike="noStrike" kern="1200" cap="none" spc="-50" normalizeH="0" baseline="0" noProof="0" dirty="0">
                  <a:ln>
                    <a:noFill/>
                  </a:ln>
                  <a:solidFill>
                    <a:srgbClr val="C00000"/>
                  </a:solidFill>
                  <a:effectLst/>
                  <a:uLnTx/>
                  <a:uFillTx/>
                  <a:latin typeface="Calibri"/>
                  <a:ea typeface="+mn-ea"/>
                  <a:cs typeface="+mn-cs"/>
                </a:rPr>
                <a:t>data movement</a:t>
              </a:r>
            </a:p>
          </p:txBody>
        </p:sp>
        <p:sp>
          <p:nvSpPr>
            <p:cNvPr id="57" name="TextBox 56"/>
            <p:cNvSpPr txBox="1"/>
            <p:nvPr/>
          </p:nvSpPr>
          <p:spPr>
            <a:xfrm>
              <a:off x="2971800" y="3048000"/>
              <a:ext cx="1524000" cy="552648"/>
            </a:xfrm>
            <a:prstGeom prst="rect">
              <a:avLst/>
            </a:prstGeom>
            <a:noFill/>
          </p:spPr>
          <p:txBody>
            <a:bodyPr wrap="none" lIns="0" tIns="0" rIns="0" bIns="0" rtlCol="0">
              <a:noAutofit/>
            </a:bodyPr>
            <a:lstStyle/>
            <a:p>
              <a:pPr marL="0" marR="0" lvl="0" indent="0" algn="ctr" defTabSz="914400" rtl="0" eaLnBrk="1" fontAlgn="auto" latinLnBrk="0" hangingPunct="1">
                <a:lnSpc>
                  <a:spcPts val="1600"/>
                </a:lnSpc>
                <a:spcBef>
                  <a:spcPts val="0"/>
                </a:spcBef>
                <a:spcAft>
                  <a:spcPts val="0"/>
                </a:spcAft>
                <a:buClrTx/>
                <a:buSzTx/>
                <a:buFontTx/>
                <a:buNone/>
                <a:tabLst/>
                <a:defRPr/>
              </a:pPr>
              <a:r>
                <a:rPr kumimoji="0" lang="en-US" sz="2400" b="1" i="1" u="none" strike="noStrike" kern="1200" cap="none" spc="-50" normalizeH="0" baseline="0" noProof="0" dirty="0">
                  <a:ln>
                    <a:noFill/>
                  </a:ln>
                  <a:solidFill>
                    <a:srgbClr val="C00000"/>
                  </a:solidFill>
                  <a:effectLst/>
                  <a:uLnTx/>
                  <a:uFillTx/>
                  <a:latin typeface="Calibri"/>
                  <a:ea typeface="+mn-ea"/>
                  <a:cs typeface="+mn-cs"/>
                </a:rPr>
                <a:t>high</a:t>
              </a:r>
            </a:p>
          </p:txBody>
        </p:sp>
      </p:grpSp>
      <p:grpSp>
        <p:nvGrpSpPr>
          <p:cNvPr id="64" name="Group 63"/>
          <p:cNvGrpSpPr/>
          <p:nvPr/>
        </p:nvGrpSpPr>
        <p:grpSpPr>
          <a:xfrm>
            <a:off x="2819400" y="1899742"/>
            <a:ext cx="1900580" cy="691057"/>
            <a:chOff x="2819400" y="1896095"/>
            <a:chExt cx="1900580" cy="770905"/>
          </a:xfrm>
        </p:grpSpPr>
        <p:sp>
          <p:nvSpPr>
            <p:cNvPr id="34" name="Rounded Rectangle 33"/>
            <p:cNvSpPr/>
            <p:nvPr/>
          </p:nvSpPr>
          <p:spPr>
            <a:xfrm>
              <a:off x="2881062" y="1981200"/>
              <a:ext cx="1767138" cy="685800"/>
            </a:xfrm>
            <a:prstGeom prst="roundRect">
              <a:avLst>
                <a:gd name="adj" fmla="val 7702"/>
              </a:avLst>
            </a:prstGeom>
            <a:solidFill>
              <a:srgbClr val="4A8861"/>
            </a:solidFill>
            <a:ln w="12700" cap="flat" cmpd="sng" algn="ctr">
              <a:solidFill>
                <a:srgbClr val="000000"/>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endParaRPr kumimoji="0" lang="en-US" sz="2200" b="0" i="1" u="none" strike="noStrike" kern="0" cap="none" spc="0" normalizeH="0" baseline="0" noProof="0" dirty="0">
                <a:ln>
                  <a:noFill/>
                </a:ln>
                <a:solidFill>
                  <a:prstClr val="black"/>
                </a:solidFill>
                <a:effectLst/>
                <a:uLnTx/>
                <a:uFillTx/>
                <a:latin typeface="Gill Sans MT"/>
                <a:ea typeface="+mn-ea"/>
                <a:cs typeface="+mn-cs"/>
              </a:endParaRPr>
            </a:p>
          </p:txBody>
        </p:sp>
        <p:grpSp>
          <p:nvGrpSpPr>
            <p:cNvPr id="63" name="Group 62"/>
            <p:cNvGrpSpPr/>
            <p:nvPr/>
          </p:nvGrpSpPr>
          <p:grpSpPr>
            <a:xfrm>
              <a:off x="2819400" y="1896095"/>
              <a:ext cx="1900580" cy="749569"/>
              <a:chOff x="2819400" y="1896095"/>
              <a:chExt cx="1900580" cy="749569"/>
            </a:xfrm>
          </p:grpSpPr>
          <p:sp>
            <p:nvSpPr>
              <p:cNvPr id="59" name="TextBox 58"/>
              <p:cNvSpPr txBox="1"/>
              <p:nvPr/>
            </p:nvSpPr>
            <p:spPr>
              <a:xfrm>
                <a:off x="2819400" y="1896095"/>
                <a:ext cx="1900580"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Gill Sans MT"/>
                    <a:ea typeface="+mn-ea"/>
                    <a:cs typeface="+mn-cs"/>
                  </a:rPr>
                  <a:t>Uncompressed</a:t>
                </a:r>
              </a:p>
            </p:txBody>
          </p:sp>
          <p:sp>
            <p:nvSpPr>
              <p:cNvPr id="62" name="TextBox 61"/>
              <p:cNvSpPr txBox="1"/>
              <p:nvPr/>
            </p:nvSpPr>
            <p:spPr>
              <a:xfrm>
                <a:off x="3374136" y="2214777"/>
                <a:ext cx="812980"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Gill Sans MT"/>
                    <a:ea typeface="+mn-ea"/>
                    <a:cs typeface="+mn-cs"/>
                  </a:rPr>
                  <a:t>Pages</a:t>
                </a:r>
              </a:p>
            </p:txBody>
          </p:sp>
        </p:grpSp>
      </p:grpSp>
      <p:grpSp>
        <p:nvGrpSpPr>
          <p:cNvPr id="70" name="Group 69"/>
          <p:cNvGrpSpPr/>
          <p:nvPr/>
        </p:nvGrpSpPr>
        <p:grpSpPr>
          <a:xfrm>
            <a:off x="7206067" y="1905000"/>
            <a:ext cx="1900580" cy="691057"/>
            <a:chOff x="2819400" y="1896095"/>
            <a:chExt cx="1900580" cy="770905"/>
          </a:xfrm>
        </p:grpSpPr>
        <p:sp>
          <p:nvSpPr>
            <p:cNvPr id="71" name="Rounded Rectangle 70"/>
            <p:cNvSpPr/>
            <p:nvPr/>
          </p:nvSpPr>
          <p:spPr>
            <a:xfrm>
              <a:off x="2881062" y="1981200"/>
              <a:ext cx="1767138" cy="685800"/>
            </a:xfrm>
            <a:prstGeom prst="roundRect">
              <a:avLst>
                <a:gd name="adj" fmla="val 7702"/>
              </a:avLst>
            </a:prstGeom>
            <a:solidFill>
              <a:srgbClr val="4A8861"/>
            </a:solidFill>
            <a:ln w="12700" cap="flat" cmpd="sng" algn="ctr">
              <a:solidFill>
                <a:srgbClr val="000000"/>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endParaRPr kumimoji="0" lang="en-US" sz="2200" b="0" i="1" u="none" strike="noStrike" kern="0" cap="none" spc="0" normalizeH="0" baseline="0" noProof="0" dirty="0">
                <a:ln>
                  <a:noFill/>
                </a:ln>
                <a:solidFill>
                  <a:prstClr val="black"/>
                </a:solidFill>
                <a:effectLst/>
                <a:uLnTx/>
                <a:uFillTx/>
                <a:latin typeface="Gill Sans MT"/>
                <a:ea typeface="+mn-ea"/>
                <a:cs typeface="+mn-cs"/>
              </a:endParaRPr>
            </a:p>
          </p:txBody>
        </p:sp>
        <p:grpSp>
          <p:nvGrpSpPr>
            <p:cNvPr id="72" name="Group 71"/>
            <p:cNvGrpSpPr/>
            <p:nvPr/>
          </p:nvGrpSpPr>
          <p:grpSpPr>
            <a:xfrm>
              <a:off x="2819400" y="1896095"/>
              <a:ext cx="1900580" cy="749569"/>
              <a:chOff x="2819400" y="1896095"/>
              <a:chExt cx="1900580" cy="749569"/>
            </a:xfrm>
          </p:grpSpPr>
          <p:sp>
            <p:nvSpPr>
              <p:cNvPr id="73" name="TextBox 72"/>
              <p:cNvSpPr txBox="1"/>
              <p:nvPr/>
            </p:nvSpPr>
            <p:spPr>
              <a:xfrm>
                <a:off x="2819400" y="1896095"/>
                <a:ext cx="1900580"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Gill Sans MT"/>
                    <a:ea typeface="+mn-ea"/>
                    <a:cs typeface="+mn-cs"/>
                  </a:rPr>
                  <a:t>Uncompressed</a:t>
                </a:r>
              </a:p>
            </p:txBody>
          </p:sp>
          <p:sp>
            <p:nvSpPr>
              <p:cNvPr id="74" name="TextBox 73"/>
              <p:cNvSpPr txBox="1"/>
              <p:nvPr/>
            </p:nvSpPr>
            <p:spPr>
              <a:xfrm>
                <a:off x="3374136" y="2214777"/>
                <a:ext cx="812980"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Gill Sans MT"/>
                    <a:ea typeface="+mn-ea"/>
                    <a:cs typeface="+mn-cs"/>
                  </a:rPr>
                  <a:t>Pages</a:t>
                </a:r>
              </a:p>
            </p:txBody>
          </p:sp>
        </p:grpSp>
      </p:grpSp>
    </p:spTree>
    <p:extLst>
      <p:ext uri="{BB962C8B-B14F-4D97-AF65-F5344CB8AC3E}">
        <p14:creationId xmlns:p14="http://schemas.microsoft.com/office/powerpoint/2010/main" val="1779874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par>
                                <p:cTn id="14" presetID="10" presetClass="entr" presetSubtype="0" fill="hold"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par>
                                <p:cTn id="17" presetID="10" presetClass="entr" presetSubtype="0" fill="hold" nodeType="with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par>
                                <p:cTn id="20" presetID="10" presetClass="entr" presetSubtype="0" fill="hold" nodeType="with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500"/>
                                        <p:tgtEl>
                                          <p:spTgt spid="23"/>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500"/>
                                        <p:tgtEl>
                                          <p:spTgt spid="24"/>
                                        </p:tgtEl>
                                      </p:cBhvr>
                                    </p:animEffect>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fade">
                                      <p:cBhvr>
                                        <p:cTn id="29" dur="500"/>
                                        <p:tgtEl>
                                          <p:spTgt spid="26"/>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64"/>
                                        </p:tgtEl>
                                        <p:attrNameLst>
                                          <p:attrName>style.visibility</p:attrName>
                                        </p:attrNameLst>
                                      </p:cBhvr>
                                      <p:to>
                                        <p:strVal val="visible"/>
                                      </p:to>
                                    </p:set>
                                    <p:animEffect transition="in" filter="fade">
                                      <p:cBhvr>
                                        <p:cTn id="34" dur="500"/>
                                        <p:tgtEl>
                                          <p:spTgt spid="64"/>
                                        </p:tgtEl>
                                      </p:cBhvr>
                                    </p:animEffect>
                                  </p:childTnLst>
                                </p:cTn>
                              </p:par>
                            </p:childTnLst>
                          </p:cTn>
                        </p:par>
                        <p:par>
                          <p:cTn id="35" fill="hold">
                            <p:stCondLst>
                              <p:cond delay="500"/>
                            </p:stCondLst>
                            <p:childTnLst>
                              <p:par>
                                <p:cTn id="36" presetID="10" presetClass="entr" presetSubtype="0" fill="hold" nodeType="after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500"/>
                                        <p:tgtEl>
                                          <p:spTgt spid="8"/>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fade">
                                      <p:cBhvr>
                                        <p:cTn id="41" dur="500"/>
                                        <p:tgtEl>
                                          <p:spTgt spid="27"/>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fade">
                                      <p:cBhvr>
                                        <p:cTn id="44" dur="500"/>
                                        <p:tgtEl>
                                          <p:spTgt spid="28"/>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fade">
                                      <p:cBhvr>
                                        <p:cTn id="47" dur="500"/>
                                        <p:tgtEl>
                                          <p:spTgt spid="30"/>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3">
                                            <p:txEl>
                                              <p:pRg st="2" end="2"/>
                                            </p:txEl>
                                          </p:spTgt>
                                        </p:tgtEl>
                                        <p:attrNameLst>
                                          <p:attrName>style.visibility</p:attrName>
                                        </p:attrNameLst>
                                      </p:cBhvr>
                                      <p:to>
                                        <p:strVal val="visible"/>
                                      </p:to>
                                    </p:set>
                                    <p:animEffect transition="in" filter="fade">
                                      <p:cBhvr>
                                        <p:cTn id="50" dur="500"/>
                                        <p:tgtEl>
                                          <p:spTgt spid="3">
                                            <p:txEl>
                                              <p:pRg st="2" end="2"/>
                                            </p:txEl>
                                          </p:spTgt>
                                        </p:tgtEl>
                                      </p:cBhvr>
                                    </p:animEffect>
                                  </p:childTnLst>
                                </p:cTn>
                              </p:par>
                            </p:childTnLst>
                          </p:cTn>
                        </p:par>
                        <p:par>
                          <p:cTn id="51" fill="hold">
                            <p:stCondLst>
                              <p:cond delay="1000"/>
                            </p:stCondLst>
                            <p:childTnLst>
                              <p:par>
                                <p:cTn id="52" presetID="10" presetClass="entr" presetSubtype="0" fill="hold" nodeType="afterEffect">
                                  <p:stCondLst>
                                    <p:cond delay="0"/>
                                  </p:stCondLst>
                                  <p:childTnLst>
                                    <p:set>
                                      <p:cBhvr>
                                        <p:cTn id="53" dur="1" fill="hold">
                                          <p:stCondLst>
                                            <p:cond delay="0"/>
                                          </p:stCondLst>
                                        </p:cTn>
                                        <p:tgtEl>
                                          <p:spTgt spid="31"/>
                                        </p:tgtEl>
                                        <p:attrNameLst>
                                          <p:attrName>style.visibility</p:attrName>
                                        </p:attrNameLst>
                                      </p:cBhvr>
                                      <p:to>
                                        <p:strVal val="visible"/>
                                      </p:to>
                                    </p:set>
                                    <p:animEffect transition="in" filter="fade">
                                      <p:cBhvr>
                                        <p:cTn id="54" dur="500"/>
                                        <p:tgtEl>
                                          <p:spTgt spid="31"/>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fade">
                                      <p:cBhvr>
                                        <p:cTn id="57" dur="500"/>
                                        <p:tgtEl>
                                          <p:spTgt spid="35"/>
                                        </p:tgtEl>
                                      </p:cBhvr>
                                    </p:animEffect>
                                  </p:childTnLst>
                                </p:cTn>
                              </p:par>
                            </p:childTnLst>
                          </p:cTn>
                        </p:par>
                        <p:par>
                          <p:cTn id="58" fill="hold">
                            <p:stCondLst>
                              <p:cond delay="1500"/>
                            </p:stCondLst>
                            <p:childTnLst>
                              <p:par>
                                <p:cTn id="59" presetID="10" presetClass="entr" presetSubtype="0" fill="hold" grpId="0" nodeType="afterEffect">
                                  <p:stCondLst>
                                    <p:cond delay="0"/>
                                  </p:stCondLst>
                                  <p:childTnLst>
                                    <p:set>
                                      <p:cBhvr>
                                        <p:cTn id="60" dur="1" fill="hold">
                                          <p:stCondLst>
                                            <p:cond delay="0"/>
                                          </p:stCondLst>
                                        </p:cTn>
                                        <p:tgtEl>
                                          <p:spTgt spid="33"/>
                                        </p:tgtEl>
                                        <p:attrNameLst>
                                          <p:attrName>style.visibility</p:attrName>
                                        </p:attrNameLst>
                                      </p:cBhvr>
                                      <p:to>
                                        <p:strVal val="visible"/>
                                      </p:to>
                                    </p:set>
                                    <p:animEffect transition="in" filter="fade">
                                      <p:cBhvr>
                                        <p:cTn id="61" dur="500"/>
                                        <p:tgtEl>
                                          <p:spTgt spid="33"/>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32"/>
                                        </p:tgtEl>
                                        <p:attrNameLst>
                                          <p:attrName>style.visibility</p:attrName>
                                        </p:attrNameLst>
                                      </p:cBhvr>
                                      <p:to>
                                        <p:strVal val="visible"/>
                                      </p:to>
                                    </p:set>
                                    <p:animEffect transition="in" filter="fade">
                                      <p:cBhvr>
                                        <p:cTn id="64" dur="500"/>
                                        <p:tgtEl>
                                          <p:spTgt spid="32"/>
                                        </p:tgtEl>
                                      </p:cBhvr>
                                    </p:animEffect>
                                  </p:childTnLst>
                                </p:cTn>
                              </p:par>
                            </p:childTnLst>
                          </p:cTn>
                        </p:par>
                        <p:par>
                          <p:cTn id="65" fill="hold">
                            <p:stCondLst>
                              <p:cond delay="2000"/>
                            </p:stCondLst>
                            <p:childTnLst>
                              <p:par>
                                <p:cTn id="66" presetID="10" presetClass="entr" presetSubtype="0" fill="hold" grpId="0" nodeType="afterEffect">
                                  <p:stCondLst>
                                    <p:cond delay="0"/>
                                  </p:stCondLst>
                                  <p:childTnLst>
                                    <p:set>
                                      <p:cBhvr>
                                        <p:cTn id="67" dur="1" fill="hold">
                                          <p:stCondLst>
                                            <p:cond delay="0"/>
                                          </p:stCondLst>
                                        </p:cTn>
                                        <p:tgtEl>
                                          <p:spTgt spid="29"/>
                                        </p:tgtEl>
                                        <p:attrNameLst>
                                          <p:attrName>style.visibility</p:attrName>
                                        </p:attrNameLst>
                                      </p:cBhvr>
                                      <p:to>
                                        <p:strVal val="visible"/>
                                      </p:to>
                                    </p:set>
                                    <p:animEffect transition="in" filter="fade">
                                      <p:cBhvr>
                                        <p:cTn id="68" dur="500"/>
                                        <p:tgtEl>
                                          <p:spTgt spid="29"/>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nodeType="clickEffect">
                                  <p:stCondLst>
                                    <p:cond delay="0"/>
                                  </p:stCondLst>
                                  <p:childTnLst>
                                    <p:set>
                                      <p:cBhvr>
                                        <p:cTn id="72" dur="1" fill="hold">
                                          <p:stCondLst>
                                            <p:cond delay="0"/>
                                          </p:stCondLst>
                                        </p:cTn>
                                        <p:tgtEl>
                                          <p:spTgt spid="58"/>
                                        </p:tgtEl>
                                        <p:attrNameLst>
                                          <p:attrName>style.visibility</p:attrName>
                                        </p:attrNameLst>
                                      </p:cBhvr>
                                      <p:to>
                                        <p:strVal val="visible"/>
                                      </p:to>
                                    </p:set>
                                    <p:animEffect transition="in" filter="fade">
                                      <p:cBhvr>
                                        <p:cTn id="73" dur="500"/>
                                        <p:tgtEl>
                                          <p:spTgt spid="58"/>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grpId="0" nodeType="clickEffect">
                                  <p:stCondLst>
                                    <p:cond delay="0"/>
                                  </p:stCondLst>
                                  <p:childTnLst>
                                    <p:set>
                                      <p:cBhvr>
                                        <p:cTn id="77" dur="1" fill="hold">
                                          <p:stCondLst>
                                            <p:cond delay="0"/>
                                          </p:stCondLst>
                                        </p:cTn>
                                        <p:tgtEl>
                                          <p:spTgt spid="19"/>
                                        </p:tgtEl>
                                        <p:attrNameLst>
                                          <p:attrName>style.visibility</p:attrName>
                                        </p:attrNameLst>
                                      </p:cBhvr>
                                      <p:to>
                                        <p:strVal val="visible"/>
                                      </p:to>
                                    </p:set>
                                    <p:animEffect transition="in" filter="fade">
                                      <p:cBhvr>
                                        <p:cTn id="78" dur="500"/>
                                        <p:tgtEl>
                                          <p:spTgt spid="19"/>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22"/>
                                        </p:tgtEl>
                                        <p:attrNameLst>
                                          <p:attrName>style.visibility</p:attrName>
                                        </p:attrNameLst>
                                      </p:cBhvr>
                                      <p:to>
                                        <p:strVal val="visible"/>
                                      </p:to>
                                    </p:set>
                                    <p:animEffect transition="in" filter="fade">
                                      <p:cBhvr>
                                        <p:cTn id="81" dur="500"/>
                                        <p:tgtEl>
                                          <p:spTgt spid="22"/>
                                        </p:tgtEl>
                                      </p:cBhvr>
                                    </p:animEffect>
                                  </p:childTnLst>
                                </p:cTn>
                              </p:par>
                              <p:par>
                                <p:cTn id="82" presetID="10" presetClass="entr" presetSubtype="0" fill="hold" nodeType="withEffect">
                                  <p:stCondLst>
                                    <p:cond delay="0"/>
                                  </p:stCondLst>
                                  <p:childTnLst>
                                    <p:set>
                                      <p:cBhvr>
                                        <p:cTn id="83" dur="1" fill="hold">
                                          <p:stCondLst>
                                            <p:cond delay="0"/>
                                          </p:stCondLst>
                                        </p:cTn>
                                        <p:tgtEl>
                                          <p:spTgt spid="18"/>
                                        </p:tgtEl>
                                        <p:attrNameLst>
                                          <p:attrName>style.visibility</p:attrName>
                                        </p:attrNameLst>
                                      </p:cBhvr>
                                      <p:to>
                                        <p:strVal val="visible"/>
                                      </p:to>
                                    </p:set>
                                    <p:animEffect transition="in" filter="fade">
                                      <p:cBhvr>
                                        <p:cTn id="84" dur="500"/>
                                        <p:tgtEl>
                                          <p:spTgt spid="18"/>
                                        </p:tgtEl>
                                      </p:cBhvr>
                                    </p:animEffect>
                                  </p:childTnLst>
                                </p:cTn>
                              </p:par>
                              <p:par>
                                <p:cTn id="85" presetID="10" presetClass="entr" presetSubtype="0" fill="hold" nodeType="withEffect">
                                  <p:stCondLst>
                                    <p:cond delay="0"/>
                                  </p:stCondLst>
                                  <p:childTnLst>
                                    <p:set>
                                      <p:cBhvr>
                                        <p:cTn id="86" dur="1" fill="hold">
                                          <p:stCondLst>
                                            <p:cond delay="0"/>
                                          </p:stCondLst>
                                        </p:cTn>
                                        <p:tgtEl>
                                          <p:spTgt spid="21"/>
                                        </p:tgtEl>
                                        <p:attrNameLst>
                                          <p:attrName>style.visibility</p:attrName>
                                        </p:attrNameLst>
                                      </p:cBhvr>
                                      <p:to>
                                        <p:strVal val="visible"/>
                                      </p:to>
                                    </p:set>
                                    <p:animEffect transition="in" filter="fade">
                                      <p:cBhvr>
                                        <p:cTn id="87" dur="500"/>
                                        <p:tgtEl>
                                          <p:spTgt spid="21"/>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20"/>
                                        </p:tgtEl>
                                        <p:attrNameLst>
                                          <p:attrName>style.visibility</p:attrName>
                                        </p:attrNameLst>
                                      </p:cBhvr>
                                      <p:to>
                                        <p:strVal val="visible"/>
                                      </p:to>
                                    </p:set>
                                    <p:animEffect transition="in" filter="fade">
                                      <p:cBhvr>
                                        <p:cTn id="90" dur="500"/>
                                        <p:tgtEl>
                                          <p:spTgt spid="20"/>
                                        </p:tgtEl>
                                      </p:cBhvr>
                                    </p:animEffect>
                                  </p:childTnLst>
                                </p:cTn>
                              </p:par>
                            </p:childTnLst>
                          </p:cTn>
                        </p:par>
                        <p:par>
                          <p:cTn id="91" fill="hold">
                            <p:stCondLst>
                              <p:cond delay="500"/>
                            </p:stCondLst>
                            <p:childTnLst>
                              <p:par>
                                <p:cTn id="92" presetID="10" presetClass="entr" presetSubtype="0" fill="hold" grpId="0" nodeType="afterEffect">
                                  <p:stCondLst>
                                    <p:cond delay="0"/>
                                  </p:stCondLst>
                                  <p:childTnLst>
                                    <p:set>
                                      <p:cBhvr>
                                        <p:cTn id="93" dur="1" fill="hold">
                                          <p:stCondLst>
                                            <p:cond delay="0"/>
                                          </p:stCondLst>
                                        </p:cTn>
                                        <p:tgtEl>
                                          <p:spTgt spid="37"/>
                                        </p:tgtEl>
                                        <p:attrNameLst>
                                          <p:attrName>style.visibility</p:attrName>
                                        </p:attrNameLst>
                                      </p:cBhvr>
                                      <p:to>
                                        <p:strVal val="visible"/>
                                      </p:to>
                                    </p:set>
                                    <p:animEffect transition="in" filter="fade">
                                      <p:cBhvr>
                                        <p:cTn id="94" dur="500"/>
                                        <p:tgtEl>
                                          <p:spTgt spid="37"/>
                                        </p:tgtEl>
                                      </p:cBhvr>
                                    </p:animEffect>
                                  </p:childTnLst>
                                </p:cTn>
                              </p:par>
                            </p:childTnLst>
                          </p:cTn>
                        </p:par>
                      </p:childTnLst>
                    </p:cTn>
                  </p:par>
                  <p:par>
                    <p:cTn id="95" fill="hold">
                      <p:stCondLst>
                        <p:cond delay="indefinite"/>
                      </p:stCondLst>
                      <p:childTnLst>
                        <p:par>
                          <p:cTn id="96" fill="hold">
                            <p:stCondLst>
                              <p:cond delay="0"/>
                            </p:stCondLst>
                            <p:childTnLst>
                              <p:par>
                                <p:cTn id="97" presetID="10" presetClass="entr" presetSubtype="0" fill="hold" nodeType="clickEffect">
                                  <p:stCondLst>
                                    <p:cond delay="0"/>
                                  </p:stCondLst>
                                  <p:childTnLst>
                                    <p:set>
                                      <p:cBhvr>
                                        <p:cTn id="98" dur="1" fill="hold">
                                          <p:stCondLst>
                                            <p:cond delay="0"/>
                                          </p:stCondLst>
                                        </p:cTn>
                                        <p:tgtEl>
                                          <p:spTgt spid="70"/>
                                        </p:tgtEl>
                                        <p:attrNameLst>
                                          <p:attrName>style.visibility</p:attrName>
                                        </p:attrNameLst>
                                      </p:cBhvr>
                                      <p:to>
                                        <p:strVal val="visible"/>
                                      </p:to>
                                    </p:set>
                                    <p:animEffect transition="in" filter="fade">
                                      <p:cBhvr>
                                        <p:cTn id="99" dur="500"/>
                                        <p:tgtEl>
                                          <p:spTgt spid="70"/>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13"/>
                                        </p:tgtEl>
                                        <p:attrNameLst>
                                          <p:attrName>style.visibility</p:attrName>
                                        </p:attrNameLst>
                                      </p:cBhvr>
                                      <p:to>
                                        <p:strVal val="visible"/>
                                      </p:to>
                                    </p:set>
                                    <p:animEffect transition="in" filter="fade">
                                      <p:cBhvr>
                                        <p:cTn id="102" dur="500"/>
                                        <p:tgtEl>
                                          <p:spTgt spid="13"/>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11"/>
                                        </p:tgtEl>
                                        <p:attrNameLst>
                                          <p:attrName>style.visibility</p:attrName>
                                        </p:attrNameLst>
                                      </p:cBhvr>
                                      <p:to>
                                        <p:strVal val="visible"/>
                                      </p:to>
                                    </p:set>
                                    <p:animEffect transition="in" filter="fade">
                                      <p:cBhvr>
                                        <p:cTn id="105" dur="500"/>
                                        <p:tgtEl>
                                          <p:spTgt spid="11"/>
                                        </p:tgtEl>
                                      </p:cBhvr>
                                    </p:animEffect>
                                  </p:childTnLst>
                                </p:cTn>
                              </p:par>
                            </p:childTnLst>
                          </p:cTn>
                        </p:par>
                      </p:childTnLst>
                    </p:cTn>
                  </p:par>
                  <p:par>
                    <p:cTn id="106" fill="hold">
                      <p:stCondLst>
                        <p:cond delay="indefinite"/>
                      </p:stCondLst>
                      <p:childTnLst>
                        <p:par>
                          <p:cTn id="107" fill="hold">
                            <p:stCondLst>
                              <p:cond delay="0"/>
                            </p:stCondLst>
                            <p:childTnLst>
                              <p:par>
                                <p:cTn id="108" presetID="10" presetClass="entr" presetSubtype="0" fill="hold" grpId="0" nodeType="clickEffect">
                                  <p:stCondLst>
                                    <p:cond delay="0"/>
                                  </p:stCondLst>
                                  <p:childTnLst>
                                    <p:set>
                                      <p:cBhvr>
                                        <p:cTn id="109" dur="1" fill="hold">
                                          <p:stCondLst>
                                            <p:cond delay="0"/>
                                          </p:stCondLst>
                                        </p:cTn>
                                        <p:tgtEl>
                                          <p:spTgt spid="42"/>
                                        </p:tgtEl>
                                        <p:attrNameLst>
                                          <p:attrName>style.visibility</p:attrName>
                                        </p:attrNameLst>
                                      </p:cBhvr>
                                      <p:to>
                                        <p:strVal val="visible"/>
                                      </p:to>
                                    </p:set>
                                    <p:animEffect transition="in" filter="fade">
                                      <p:cBhvr>
                                        <p:cTn id="110" dur="500"/>
                                        <p:tgtEl>
                                          <p:spTgt spid="42"/>
                                        </p:tgtEl>
                                      </p:cBhvr>
                                    </p:animEffect>
                                  </p:childTnLst>
                                </p:cTn>
                              </p:par>
                            </p:childTnLst>
                          </p:cTn>
                        </p:par>
                        <p:par>
                          <p:cTn id="111" fill="hold">
                            <p:stCondLst>
                              <p:cond delay="500"/>
                            </p:stCondLst>
                            <p:childTnLst>
                              <p:par>
                                <p:cTn id="112" presetID="10" presetClass="entr" presetSubtype="0" fill="hold" grpId="0" nodeType="afterEffect">
                                  <p:stCondLst>
                                    <p:cond delay="0"/>
                                  </p:stCondLst>
                                  <p:childTnLst>
                                    <p:set>
                                      <p:cBhvr>
                                        <p:cTn id="113" dur="1" fill="hold">
                                          <p:stCondLst>
                                            <p:cond delay="0"/>
                                          </p:stCondLst>
                                        </p:cTn>
                                        <p:tgtEl>
                                          <p:spTgt spid="38"/>
                                        </p:tgtEl>
                                        <p:attrNameLst>
                                          <p:attrName>style.visibility</p:attrName>
                                        </p:attrNameLst>
                                      </p:cBhvr>
                                      <p:to>
                                        <p:strVal val="visible"/>
                                      </p:to>
                                    </p:set>
                                    <p:animEffect transition="in" filter="fade">
                                      <p:cBhvr>
                                        <p:cTn id="114" dur="500"/>
                                        <p:tgtEl>
                                          <p:spTgt spid="38"/>
                                        </p:tgtEl>
                                      </p:cBhvr>
                                    </p:animEffect>
                                  </p:childTnLst>
                                </p:cTn>
                              </p:par>
                            </p:childTnLst>
                          </p:cTn>
                        </p:par>
                      </p:childTnLst>
                    </p:cTn>
                  </p:par>
                  <p:par>
                    <p:cTn id="115" fill="hold">
                      <p:stCondLst>
                        <p:cond delay="indefinite"/>
                      </p:stCondLst>
                      <p:childTnLst>
                        <p:par>
                          <p:cTn id="116" fill="hold">
                            <p:stCondLst>
                              <p:cond delay="0"/>
                            </p:stCondLst>
                            <p:childTnLst>
                              <p:par>
                                <p:cTn id="117" presetID="10" presetClass="entr" presetSubtype="0" fill="hold" grpId="0" nodeType="clickEffect">
                                  <p:stCondLst>
                                    <p:cond delay="0"/>
                                  </p:stCondLst>
                                  <p:childTnLst>
                                    <p:set>
                                      <p:cBhvr>
                                        <p:cTn id="118" dur="1" fill="hold">
                                          <p:stCondLst>
                                            <p:cond delay="0"/>
                                          </p:stCondLst>
                                        </p:cTn>
                                        <p:tgtEl>
                                          <p:spTgt spid="55"/>
                                        </p:tgtEl>
                                        <p:attrNameLst>
                                          <p:attrName>style.visibility</p:attrName>
                                        </p:attrNameLst>
                                      </p:cBhvr>
                                      <p:to>
                                        <p:strVal val="visible"/>
                                      </p:to>
                                    </p:set>
                                    <p:animEffect transition="in" filter="fade">
                                      <p:cBhvr>
                                        <p:cTn id="119"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4" grpId="0"/>
      <p:bldP spid="15" grpId="0"/>
      <p:bldP spid="17" grpId="0"/>
      <p:bldP spid="19" grpId="0"/>
      <p:bldP spid="20" grpId="0"/>
      <p:bldP spid="22" grpId="0"/>
      <p:bldP spid="24" grpId="0"/>
      <p:bldP spid="26" grpId="0" animBg="1"/>
      <p:bldP spid="27" grpId="0" animBg="1"/>
      <p:bldP spid="28" grpId="0" animBg="1"/>
      <p:bldP spid="29" grpId="0" animBg="1"/>
      <p:bldP spid="30" grpId="0" animBg="1"/>
      <p:bldP spid="32" grpId="0" animBg="1"/>
      <p:bldP spid="33" grpId="0" animBg="1"/>
      <p:bldP spid="35" grpId="0" animBg="1"/>
      <p:bldP spid="37" grpId="0" animBg="1"/>
      <p:bldP spid="38" grpId="0" animBg="1"/>
      <p:bldP spid="13" grpId="0" animBg="1"/>
      <p:bldP spid="11" grpId="0" animBg="1"/>
      <p:bldP spid="42" grpId="0"/>
      <p:bldP spid="55" grpId="0" animBg="1"/>
    </p:bldLst>
  </p:timing>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Tab Switching Wrap Up</a:t>
            </a:r>
          </a:p>
        </p:txBody>
      </p:sp>
      <p:sp>
        <p:nvSpPr>
          <p:cNvPr id="3" name="Content Placeholder 2"/>
          <p:cNvSpPr>
            <a:spLocks noGrp="1"/>
          </p:cNvSpPr>
          <p:nvPr>
            <p:ph idx="1"/>
          </p:nvPr>
        </p:nvSpPr>
        <p:spPr>
          <a:xfrm>
            <a:off x="0" y="1066800"/>
            <a:ext cx="9144000" cy="5562600"/>
          </a:xfrm>
        </p:spPr>
        <p:txBody>
          <a:bodyPr>
            <a:normAutofit/>
          </a:bodyPr>
          <a:lstStyle/>
          <a:p>
            <a:pPr lvl="1"/>
            <a:endParaRPr lang="en-US" sz="2000" dirty="0">
              <a:solidFill>
                <a:srgbClr val="595959"/>
              </a:solidFill>
            </a:endParaRPr>
          </a:p>
          <a:p>
            <a:pPr lvl="1"/>
            <a:endParaRPr lang="en-US" sz="2000" dirty="0">
              <a:solidFill>
                <a:srgbClr val="595959"/>
              </a:solidFill>
            </a:endParaRPr>
          </a:p>
          <a:p>
            <a:pPr lvl="1"/>
            <a:endParaRPr lang="en-US" sz="2000" dirty="0">
              <a:solidFill>
                <a:srgbClr val="595959"/>
              </a:solidFill>
            </a:endParaRPr>
          </a:p>
          <a:p>
            <a:pPr lvl="1"/>
            <a:endParaRPr lang="en-US" sz="2000" dirty="0">
              <a:solidFill>
                <a:srgbClr val="595959"/>
              </a:solidFill>
            </a:endParaRPr>
          </a:p>
          <a:p>
            <a:pPr lvl="1"/>
            <a:endParaRPr lang="en-US" sz="2000" dirty="0">
              <a:solidFill>
                <a:srgbClr val="595959"/>
              </a:solidFill>
            </a:endParaRPr>
          </a:p>
          <a:p>
            <a:pPr lvl="1"/>
            <a:endParaRPr lang="en-US" sz="2000" dirty="0">
              <a:solidFill>
                <a:srgbClr val="595959"/>
              </a:solidFill>
            </a:endParaRPr>
          </a:p>
          <a:p>
            <a:pPr lvl="1"/>
            <a:endParaRPr lang="en-US" sz="2000" dirty="0">
              <a:solidFill>
                <a:srgbClr val="595959"/>
              </a:solidFill>
            </a:endParaRPr>
          </a:p>
          <a:p>
            <a:pPr marL="457200" lvl="1" indent="0">
              <a:buNone/>
            </a:pPr>
            <a:endParaRPr lang="en-US" sz="20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31</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8" name="Rectangle 7"/>
          <p:cNvSpPr/>
          <p:nvPr/>
        </p:nvSpPr>
        <p:spPr>
          <a:xfrm>
            <a:off x="381000" y="1219200"/>
            <a:ext cx="8534400" cy="138499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A large amount of </a:t>
            </a: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happens during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tab switching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as Chrome attempts to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compress</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decompress</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tabs</a:t>
            </a:r>
            <a:endParaRPr kumimoji="0" lang="en-US" sz="2800" b="1" i="0" u="none" strike="noStrike" kern="1200" cap="none" spc="0" normalizeH="0" baseline="0" noProof="0" dirty="0">
              <a:ln>
                <a:noFill/>
              </a:ln>
              <a:solidFill>
                <a:srgbClr val="C00000"/>
              </a:solidFill>
              <a:effectLst/>
              <a:uLnTx/>
              <a:uFillTx/>
              <a:latin typeface="Gill Sans MT"/>
              <a:ea typeface="+mn-ea"/>
              <a:cs typeface="+mn-cs"/>
            </a:endParaRPr>
          </a:p>
        </p:txBody>
      </p:sp>
      <p:sp>
        <p:nvSpPr>
          <p:cNvPr id="17" name="TextBox 16"/>
          <p:cNvSpPr txBox="1"/>
          <p:nvPr/>
        </p:nvSpPr>
        <p:spPr>
          <a:xfrm>
            <a:off x="152400" y="5257800"/>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2</a:t>
            </a:r>
          </a:p>
        </p:txBody>
      </p:sp>
      <p:sp>
        <p:nvSpPr>
          <p:cNvPr id="14" name="Rectangle 13"/>
          <p:cNvSpPr/>
          <p:nvPr/>
        </p:nvSpPr>
        <p:spPr>
          <a:xfrm>
            <a:off x="0" y="3200400"/>
            <a:ext cx="9144000" cy="1015663"/>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Gill Sans MT"/>
                <a:ea typeface="+mn-ea"/>
                <a:cs typeface="+mn-cs"/>
              </a:rPr>
              <a:t>Both functions can benefit from PIM execution and can be implemented as PIM logic</a:t>
            </a:r>
          </a:p>
        </p:txBody>
      </p:sp>
    </p:spTree>
    <p:extLst>
      <p:ext uri="{BB962C8B-B14F-4D97-AF65-F5344CB8AC3E}">
        <p14:creationId xmlns:p14="http://schemas.microsoft.com/office/powerpoint/2010/main" val="3520662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animBg="1"/>
    </p:bldLst>
  </p:timing>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280</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609600" y="2438400"/>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457200" y="2971800"/>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7244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4191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2286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4318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828800" y="1295400"/>
            <a:ext cx="1066800" cy="1066800"/>
          </a:xfrm>
          <a:prstGeom prst="rect">
            <a:avLst/>
          </a:prstGeom>
        </p:spPr>
      </p:pic>
      <p:pic>
        <p:nvPicPr>
          <p:cNvPr id="14" name="Picture 13"/>
          <p:cNvPicPr>
            <a:picLocks noChangeAspect="1"/>
          </p:cNvPicPr>
          <p:nvPr/>
        </p:nvPicPr>
        <p:blipFill>
          <a:blip r:embed="rId5"/>
          <a:stretch>
            <a:fillRect/>
          </a:stretch>
        </p:blipFill>
        <p:spPr>
          <a:xfrm>
            <a:off x="6390896" y="129540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6764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6019800" y="4267200"/>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572000" y="5385376"/>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699000" y="5994976"/>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29" name="Title 1"/>
          <p:cNvSpPr>
            <a:spLocks noGrp="1"/>
          </p:cNvSpPr>
          <p:nvPr>
            <p:ph type="title"/>
          </p:nvPr>
        </p:nvSpPr>
        <p:spPr>
          <a:xfrm>
            <a:off x="0" y="0"/>
            <a:ext cx="10210800" cy="914400"/>
          </a:xfrm>
        </p:spPr>
        <p:txBody>
          <a:bodyPr/>
          <a:lstStyle/>
          <a:p>
            <a:r>
              <a:rPr lang="en-US" dirty="0"/>
              <a:t>Workload Analysis</a:t>
            </a:r>
          </a:p>
        </p:txBody>
      </p:sp>
    </p:spTree>
    <p:extLst>
      <p:ext uri="{BB962C8B-B14F-4D97-AF65-F5344CB8AC3E}">
        <p14:creationId xmlns:p14="http://schemas.microsoft.com/office/powerpoint/2010/main" val="510583014"/>
      </p:ext>
    </p:extLst>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281</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609600" y="2438400"/>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lumMod val="85000"/>
                  </a:prstClr>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white">
                  <a:lumMod val="85000"/>
                </a:prstClr>
              </a:solidFill>
              <a:effectLst/>
              <a:uLnTx/>
              <a:uFillTx/>
              <a:latin typeface="Gill Sans MT"/>
              <a:ea typeface="+mn-ea"/>
              <a:cs typeface="+mn-cs"/>
            </a:endParaRPr>
          </a:p>
        </p:txBody>
      </p:sp>
      <p:sp>
        <p:nvSpPr>
          <p:cNvPr id="9" name="TextBox 8"/>
          <p:cNvSpPr txBox="1"/>
          <p:nvPr/>
        </p:nvSpPr>
        <p:spPr>
          <a:xfrm>
            <a:off x="457200" y="2971800"/>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lumMod val="85000"/>
                  </a:prstClr>
                </a:solidFill>
                <a:effectLst/>
                <a:uLnTx/>
                <a:uFillTx/>
                <a:latin typeface="Gill Sans MT"/>
                <a:ea typeface="+mn-ea"/>
                <a:cs typeface="+mn-cs"/>
              </a:rPr>
              <a:t>Google’s web browser</a:t>
            </a:r>
          </a:p>
        </p:txBody>
      </p:sp>
      <p:sp>
        <p:nvSpPr>
          <p:cNvPr id="11" name="TextBox 10"/>
          <p:cNvSpPr txBox="1"/>
          <p:nvPr/>
        </p:nvSpPr>
        <p:spPr>
          <a:xfrm>
            <a:off x="47244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4191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2286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4318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alphaModFix amt="27000"/>
          </a:blip>
          <a:stretch>
            <a:fillRect/>
          </a:stretch>
        </p:blipFill>
        <p:spPr>
          <a:xfrm>
            <a:off x="1828800" y="1295400"/>
            <a:ext cx="1066800" cy="1066800"/>
          </a:xfrm>
          <a:prstGeom prst="rect">
            <a:avLst/>
          </a:prstGeom>
        </p:spPr>
      </p:pic>
      <p:pic>
        <p:nvPicPr>
          <p:cNvPr id="14" name="Picture 13"/>
          <p:cNvPicPr>
            <a:picLocks noChangeAspect="1"/>
          </p:cNvPicPr>
          <p:nvPr/>
        </p:nvPicPr>
        <p:blipFill>
          <a:blip r:embed="rId5"/>
          <a:stretch>
            <a:fillRect/>
          </a:stretch>
        </p:blipFill>
        <p:spPr>
          <a:xfrm>
            <a:off x="6390896" y="129540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6764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6019800" y="4267200"/>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572000" y="5385376"/>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699000" y="5994976"/>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29" name="Title 1"/>
          <p:cNvSpPr>
            <a:spLocks noGrp="1"/>
          </p:cNvSpPr>
          <p:nvPr>
            <p:ph type="title"/>
          </p:nvPr>
        </p:nvSpPr>
        <p:spPr>
          <a:xfrm>
            <a:off x="0" y="0"/>
            <a:ext cx="10210800" cy="914400"/>
          </a:xfrm>
        </p:spPr>
        <p:txBody>
          <a:bodyPr/>
          <a:lstStyle/>
          <a:p>
            <a:r>
              <a:rPr lang="en-US" dirty="0"/>
              <a:t>Workload Analysis</a:t>
            </a:r>
          </a:p>
        </p:txBody>
      </p:sp>
    </p:spTree>
    <p:extLst>
      <p:ext uri="{BB962C8B-B14F-4D97-AF65-F5344CB8AC3E}">
        <p14:creationId xmlns:p14="http://schemas.microsoft.com/office/powerpoint/2010/main" val="154227903"/>
      </p:ext>
    </p:extLst>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err="1"/>
              <a:t>TensorFlow</a:t>
            </a:r>
            <a:r>
              <a:rPr lang="en-US" dirty="0"/>
              <a:t> Mobile</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34</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pic>
        <p:nvPicPr>
          <p:cNvPr id="13" name="Picture 12"/>
          <p:cNvPicPr>
            <a:picLocks noChangeAspect="1"/>
          </p:cNvPicPr>
          <p:nvPr/>
        </p:nvPicPr>
        <p:blipFill>
          <a:blip r:embed="rId4"/>
          <a:stretch>
            <a:fillRect/>
          </a:stretch>
        </p:blipFill>
        <p:spPr>
          <a:xfrm>
            <a:off x="4038600" y="762000"/>
            <a:ext cx="914400" cy="977950"/>
          </a:xfrm>
          <a:prstGeom prst="rect">
            <a:avLst/>
          </a:prstGeom>
        </p:spPr>
      </p:pic>
      <p:sp>
        <p:nvSpPr>
          <p:cNvPr id="5" name="Rectangle 4"/>
          <p:cNvSpPr/>
          <p:nvPr/>
        </p:nvSpPr>
        <p:spPr>
          <a:xfrm>
            <a:off x="0" y="35052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57.3%</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of the inference energy is spent on</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data movement</a:t>
            </a:r>
            <a:endParaRPr kumimoji="0" lang="en-US" sz="2600" b="1" i="0" u="sng" strike="noStrike" kern="1200" cap="none" spc="0" normalizeH="0" baseline="0" noProof="0" dirty="0">
              <a:ln>
                <a:noFill/>
              </a:ln>
              <a:solidFill>
                <a:prstClr val="black"/>
              </a:solidFill>
              <a:effectLst/>
              <a:uLnTx/>
              <a:uFillTx/>
              <a:latin typeface="Gill Sans MT"/>
              <a:ea typeface="+mn-ea"/>
              <a:cs typeface="+mn-cs"/>
            </a:endParaRPr>
          </a:p>
        </p:txBody>
      </p:sp>
      <p:sp>
        <p:nvSpPr>
          <p:cNvPr id="14" name="Rectangle 13"/>
          <p:cNvSpPr/>
          <p:nvPr/>
        </p:nvSpPr>
        <p:spPr>
          <a:xfrm>
            <a:off x="0" y="4938355"/>
            <a:ext cx="9144000" cy="830997"/>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54.4%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sng" strike="noStrike" kern="1200" cap="none" spc="0" normalizeH="0" baseline="0" noProof="0" dirty="0">
                <a:ln>
                  <a:noFill/>
                </a:ln>
                <a:solidFill>
                  <a:srgbClr val="0000FF"/>
                </a:solidFill>
                <a:effectLst/>
                <a:uLnTx/>
                <a:uFillTx/>
                <a:latin typeface="Gill Sans MT"/>
                <a:ea typeface="+mn-ea"/>
                <a:cs typeface="+mn-cs"/>
              </a:rPr>
              <a:t>packing/unpacking</a:t>
            </a:r>
            <a:r>
              <a:rPr kumimoji="0" lang="en-US" sz="2400" b="1" i="0" u="sng"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sng" strike="noStrike" kern="1200" cap="none" spc="0" normalizeH="0" baseline="0" noProof="0" dirty="0">
                <a:ln>
                  <a:noFill/>
                </a:ln>
                <a:solidFill>
                  <a:srgbClr val="0000FF"/>
                </a:solidFill>
                <a:effectLst/>
                <a:uLnTx/>
                <a:uFillTx/>
                <a:latin typeface="Gill Sans MT"/>
                <a:ea typeface="+mn-ea"/>
                <a:cs typeface="+mn-cs"/>
              </a:rPr>
              <a:t>quantization</a:t>
            </a:r>
          </a:p>
        </p:txBody>
      </p:sp>
      <p:cxnSp>
        <p:nvCxnSpPr>
          <p:cNvPr id="30" name="Straight Arrow Connector 29"/>
          <p:cNvCxnSpPr/>
          <p:nvPr/>
        </p:nvCxnSpPr>
        <p:spPr>
          <a:xfrm>
            <a:off x="4495800" y="4473952"/>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17" name="Group 16"/>
          <p:cNvGrpSpPr/>
          <p:nvPr/>
        </p:nvGrpSpPr>
        <p:grpSpPr>
          <a:xfrm>
            <a:off x="1676400" y="1828800"/>
            <a:ext cx="5638800" cy="1066800"/>
            <a:chOff x="1676400" y="2057400"/>
            <a:chExt cx="5638800" cy="1066800"/>
          </a:xfrm>
        </p:grpSpPr>
        <p:grpSp>
          <p:nvGrpSpPr>
            <p:cNvPr id="68" name="Group 67"/>
            <p:cNvGrpSpPr/>
            <p:nvPr/>
          </p:nvGrpSpPr>
          <p:grpSpPr>
            <a:xfrm>
              <a:off x="3657600" y="2057400"/>
              <a:ext cx="1600200" cy="1066800"/>
              <a:chOff x="3505200" y="1143000"/>
              <a:chExt cx="1828800" cy="1143000"/>
            </a:xfrm>
          </p:grpSpPr>
          <p:sp>
            <p:nvSpPr>
              <p:cNvPr id="67" name="Rounded Rectangle 66"/>
              <p:cNvSpPr/>
              <p:nvPr/>
            </p:nvSpPr>
            <p:spPr>
              <a:xfrm>
                <a:off x="3505200" y="1143000"/>
                <a:ext cx="1828800" cy="1143000"/>
              </a:xfrm>
              <a:prstGeom prst="roundRect">
                <a:avLst/>
              </a:prstGeom>
              <a:solidFill>
                <a:schemeClr val="lt1">
                  <a:alpha val="0"/>
                </a:schemeClr>
              </a:solidFill>
              <a:ln w="28575"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pic>
            <p:nvPicPr>
              <p:cNvPr id="66" name="Picture 65"/>
              <p:cNvPicPr>
                <a:picLocks noChangeAspect="1"/>
              </p:cNvPicPr>
              <p:nvPr/>
            </p:nvPicPr>
            <p:blipFill>
              <a:blip r:embed="rId5"/>
              <a:stretch>
                <a:fillRect/>
              </a:stretch>
            </p:blipFill>
            <p:spPr>
              <a:xfrm>
                <a:off x="3581400" y="1188143"/>
                <a:ext cx="1650486" cy="1097857"/>
              </a:xfrm>
              <a:prstGeom prst="rect">
                <a:avLst/>
              </a:prstGeom>
            </p:spPr>
          </p:pic>
        </p:grpSp>
        <p:cxnSp>
          <p:nvCxnSpPr>
            <p:cNvPr id="69" name="Straight Arrow Connector 68"/>
            <p:cNvCxnSpPr/>
            <p:nvPr/>
          </p:nvCxnSpPr>
          <p:spPr>
            <a:xfrm flipV="1">
              <a:off x="2057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1676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endParaRPr kumimoji="0" lang="en-US" sz="2000" b="1" i="0" u="sng" strike="noStrike" kern="1200" cap="none" spc="0" normalizeH="0" baseline="0" noProof="0" dirty="0">
                <a:ln>
                  <a:noFill/>
                </a:ln>
                <a:solidFill>
                  <a:prstClr val="black"/>
                </a:solidFill>
                <a:effectLst/>
                <a:uLnTx/>
                <a:uFillTx/>
                <a:latin typeface="Gill Sans MT"/>
                <a:ea typeface="+mn-ea"/>
                <a:cs typeface="+mn-cs"/>
              </a:endParaRPr>
            </a:p>
          </p:txBody>
        </p:sp>
        <p:cxnSp>
          <p:nvCxnSpPr>
            <p:cNvPr id="40" name="Straight Arrow Connector 39"/>
            <p:cNvCxnSpPr/>
            <p:nvPr/>
          </p:nvCxnSpPr>
          <p:spPr>
            <a:xfrm>
              <a:off x="5486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5105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Prediction</a:t>
              </a:r>
              <a:endParaRPr kumimoji="0" lang="en-US" sz="1800" b="1" i="0" u="sng" strike="noStrike" kern="1200" cap="none" spc="0" normalizeH="0" baseline="0" noProof="0" dirty="0">
                <a:ln>
                  <a:noFill/>
                </a:ln>
                <a:solidFill>
                  <a:prstClr val="black"/>
                </a:solidFill>
                <a:effectLst/>
                <a:uLnTx/>
                <a:uFillTx/>
                <a:latin typeface="Gill Sans MT"/>
                <a:ea typeface="+mn-ea"/>
                <a:cs typeface="+mn-cs"/>
              </a:endParaRPr>
            </a:p>
          </p:txBody>
        </p:sp>
      </p:grpSp>
    </p:spTree>
    <p:extLst>
      <p:ext uri="{BB962C8B-B14F-4D97-AF65-F5344CB8AC3E}">
        <p14:creationId xmlns:p14="http://schemas.microsoft.com/office/powerpoint/2010/main" val="2330719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par>
                                <p:cTn id="21" presetID="10" presetClass="entr" presetSubtype="0" fill="hold" nodeType="with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4" grpId="0" animBg="1"/>
    </p:bldLst>
  </p:timing>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a:t>Packing</a:t>
            </a:r>
          </a:p>
        </p:txBody>
      </p:sp>
      <p:sp>
        <p:nvSpPr>
          <p:cNvPr id="3" name="Content Placeholder 2"/>
          <p:cNvSpPr>
            <a:spLocks noGrp="1"/>
          </p:cNvSpPr>
          <p:nvPr>
            <p:ph idx="1"/>
          </p:nvPr>
        </p:nvSpPr>
        <p:spPr>
          <a:xfrm>
            <a:off x="152400" y="9144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36</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9" name="Rectangle 18"/>
          <p:cNvSpPr/>
          <p:nvPr/>
        </p:nvSpPr>
        <p:spPr>
          <a:xfrm>
            <a:off x="533400" y="1926848"/>
            <a:ext cx="80772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500" b="1" i="0" u="none" strike="noStrike" kern="1200" cap="none" spc="0" normalizeH="0" baseline="0" noProof="0" dirty="0">
                <a:ln>
                  <a:noFill/>
                </a:ln>
                <a:solidFill>
                  <a:srgbClr val="0000FF"/>
                </a:solidFill>
                <a:effectLst/>
                <a:uLnTx/>
                <a:uFillTx/>
                <a:latin typeface="Gill Sans MT"/>
                <a:ea typeface="+mn-ea"/>
                <a:cs typeface="+mn-cs"/>
              </a:rPr>
              <a:t>Reorders</a:t>
            </a:r>
            <a:r>
              <a:rPr kumimoji="0" lang="en-US" sz="2500" b="1" i="0" u="none" strike="noStrike" kern="1200" cap="none" spc="0" normalizeH="0" baseline="0" noProof="0" dirty="0">
                <a:ln>
                  <a:noFill/>
                </a:ln>
                <a:solidFill>
                  <a:prstClr val="black"/>
                </a:solidFill>
                <a:effectLst/>
                <a:uLnTx/>
                <a:uFillTx/>
                <a:latin typeface="Gill Sans MT"/>
                <a:ea typeface="+mn-ea"/>
                <a:cs typeface="+mn-cs"/>
              </a:rPr>
              <a:t> elements of matrices to minimize </a:t>
            </a:r>
            <a:br>
              <a:rPr kumimoji="0" lang="en-US" sz="2500" b="1" i="0" u="none" strike="noStrike" kern="1200" cap="none" spc="0" normalizeH="0" baseline="0" noProof="0" dirty="0">
                <a:ln>
                  <a:noFill/>
                </a:ln>
                <a:solidFill>
                  <a:prstClr val="black"/>
                </a:solidFill>
                <a:effectLst/>
                <a:uLnTx/>
                <a:uFillTx/>
                <a:latin typeface="Gill Sans MT"/>
                <a:ea typeface="+mn-ea"/>
                <a:cs typeface="+mn-cs"/>
              </a:rPr>
            </a:br>
            <a:r>
              <a:rPr kumimoji="0" lang="en-US" sz="2500" b="1" i="0" u="none" strike="noStrike" kern="1200" cap="none" spc="0" normalizeH="0" baseline="0" noProof="0" dirty="0">
                <a:ln>
                  <a:noFill/>
                </a:ln>
                <a:solidFill>
                  <a:srgbClr val="C00000"/>
                </a:solidFill>
                <a:effectLst/>
                <a:uLnTx/>
                <a:uFillTx/>
                <a:latin typeface="Gill Sans MT"/>
                <a:ea typeface="+mn-ea"/>
                <a:cs typeface="+mn-cs"/>
              </a:rPr>
              <a:t>cache misses </a:t>
            </a:r>
            <a:r>
              <a:rPr kumimoji="0" lang="en-US" sz="2500" b="1" i="0" u="none" strike="noStrike" kern="1200" cap="none" spc="0" normalizeH="0" baseline="0" noProof="0" dirty="0">
                <a:ln>
                  <a:noFill/>
                </a:ln>
                <a:solidFill>
                  <a:prstClr val="black"/>
                </a:solidFill>
                <a:effectLst/>
                <a:uLnTx/>
                <a:uFillTx/>
                <a:latin typeface="Gill Sans MT"/>
                <a:ea typeface="+mn-ea"/>
                <a:cs typeface="+mn-cs"/>
              </a:rPr>
              <a:t>during </a:t>
            </a:r>
            <a:r>
              <a:rPr kumimoji="0" lang="en-US" sz="2500" b="1" i="0" u="none" strike="noStrike" kern="1200" cap="none" spc="0" normalizeH="0" baseline="0" noProof="0" dirty="0">
                <a:ln>
                  <a:noFill/>
                </a:ln>
                <a:solidFill>
                  <a:srgbClr val="0000FF"/>
                </a:solidFill>
                <a:effectLst/>
                <a:uLnTx/>
                <a:uFillTx/>
                <a:latin typeface="Gill Sans MT"/>
                <a:ea typeface="+mn-ea"/>
                <a:cs typeface="+mn-cs"/>
              </a:rPr>
              <a:t>matrix multiplication</a:t>
            </a:r>
          </a:p>
        </p:txBody>
      </p:sp>
      <p:sp>
        <p:nvSpPr>
          <p:cNvPr id="20" name="Rectangle 19"/>
          <p:cNvSpPr/>
          <p:nvPr/>
        </p:nvSpPr>
        <p:spPr>
          <a:xfrm>
            <a:off x="-76200" y="3352800"/>
            <a:ext cx="4724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Up to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40%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31%</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 inference</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 execution time </a:t>
            </a:r>
          </a:p>
        </p:txBody>
      </p:sp>
      <p:sp>
        <p:nvSpPr>
          <p:cNvPr id="21" name="Rectangle 20"/>
          <p:cNvSpPr/>
          <p:nvPr/>
        </p:nvSpPr>
        <p:spPr>
          <a:xfrm>
            <a:off x="4648200" y="3352800"/>
            <a:ext cx="4724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Gill Sans MT"/>
                <a:ea typeface="+mn-ea"/>
                <a:cs typeface="+mn-cs"/>
              </a:rPr>
              <a:t>Packing’s</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accounts for up to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srgbClr val="C00000"/>
                </a:solidFill>
                <a:effectLst/>
                <a:uLnTx/>
                <a:uFillTx/>
                <a:latin typeface="Gill Sans MT"/>
                <a:ea typeface="+mn-ea"/>
                <a:cs typeface="+mn-cs"/>
              </a:rPr>
              <a:t>35.3%</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the 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p>
        </p:txBody>
      </p:sp>
      <p:sp>
        <p:nvSpPr>
          <p:cNvPr id="28" name="Rounded Rectangle 27"/>
          <p:cNvSpPr/>
          <p:nvPr/>
        </p:nvSpPr>
        <p:spPr>
          <a:xfrm>
            <a:off x="3505200" y="1219200"/>
            <a:ext cx="1676400" cy="655109"/>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mn-cs"/>
              </a:rPr>
              <a:t>Packing</a:t>
            </a:r>
          </a:p>
        </p:txBody>
      </p:sp>
      <p:cxnSp>
        <p:nvCxnSpPr>
          <p:cNvPr id="29" name="Straight Arrow Connector 28"/>
          <p:cNvCxnSpPr/>
          <p:nvPr/>
        </p:nvCxnSpPr>
        <p:spPr>
          <a:xfrm>
            <a:off x="1752600" y="1676400"/>
            <a:ext cx="1447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524000" y="1143000"/>
            <a:ext cx="19050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Matrix</a:t>
            </a:r>
          </a:p>
        </p:txBody>
      </p:sp>
      <p:cxnSp>
        <p:nvCxnSpPr>
          <p:cNvPr id="32" name="Straight Arrow Connector 31"/>
          <p:cNvCxnSpPr/>
          <p:nvPr/>
        </p:nvCxnSpPr>
        <p:spPr>
          <a:xfrm>
            <a:off x="5486400" y="1676400"/>
            <a:ext cx="1828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5257800" y="11430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Packed Matrix</a:t>
            </a:r>
          </a:p>
        </p:txBody>
      </p:sp>
      <p:cxnSp>
        <p:nvCxnSpPr>
          <p:cNvPr id="34" name="Straight Arrow Connector 33"/>
          <p:cNvCxnSpPr/>
          <p:nvPr/>
        </p:nvCxnSpPr>
        <p:spPr>
          <a:xfrm>
            <a:off x="2514600" y="28956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0" y="5127248"/>
            <a:ext cx="9144000" cy="95410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A simple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data reorganization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process</a:t>
            </a:r>
            <a:br>
              <a:rPr kumimoji="0" lang="en-US" sz="2800" b="1" i="0" u="none" strike="noStrike" kern="1200" cap="none" spc="0" normalizeH="0" baseline="0" noProof="0" dirty="0">
                <a:ln>
                  <a:noFill/>
                </a:ln>
                <a:solidFill>
                  <a:prstClr val="black"/>
                </a:solidFill>
                <a:effectLst/>
                <a:uLnTx/>
                <a:uFillTx/>
                <a:latin typeface="Gill Sans MT"/>
                <a:ea typeface="+mn-ea"/>
                <a:cs typeface="+mn-cs"/>
              </a:rPr>
            </a:br>
            <a:r>
              <a:rPr kumimoji="0" lang="en-US" sz="2800" b="1" i="0" u="none" strike="noStrike" kern="1200" cap="none" spc="0" normalizeH="0" baseline="0" noProof="0" dirty="0">
                <a:ln>
                  <a:noFill/>
                </a:ln>
                <a:solidFill>
                  <a:prstClr val="black"/>
                </a:solidFill>
                <a:effectLst/>
                <a:uLnTx/>
                <a:uFillTx/>
                <a:latin typeface="Gill Sans MT"/>
                <a:ea typeface="+mn-ea"/>
                <a:cs typeface="+mn-cs"/>
              </a:rPr>
              <a:t> that requires </a:t>
            </a:r>
            <a:r>
              <a:rPr kumimoji="0" lang="en-US" sz="2800" b="1" i="0" u="none" strike="noStrike" kern="1200" cap="none" spc="0" normalizeH="0" baseline="0" noProof="0" dirty="0">
                <a:ln>
                  <a:noFill/>
                </a:ln>
                <a:solidFill>
                  <a:srgbClr val="006600"/>
                </a:solidFill>
                <a:effectLst/>
                <a:uLnTx/>
                <a:uFillTx/>
                <a:latin typeface="Gill Sans MT"/>
                <a:ea typeface="+mn-ea"/>
                <a:cs typeface="+mn-cs"/>
              </a:rPr>
              <a:t>simple arithmetic </a:t>
            </a:r>
          </a:p>
        </p:txBody>
      </p:sp>
      <p:cxnSp>
        <p:nvCxnSpPr>
          <p:cNvPr id="17" name="Straight Arrow Connector 16"/>
          <p:cNvCxnSpPr/>
          <p:nvPr/>
        </p:nvCxnSpPr>
        <p:spPr>
          <a:xfrm>
            <a:off x="6705600" y="28956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9307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500"/>
                                        <p:tgtEl>
                                          <p:spTgt spid="3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fade">
                                      <p:cBhvr>
                                        <p:cTn id="28" dur="500"/>
                                        <p:tgtEl>
                                          <p:spTgt spid="3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10" presetClass="entr" presetSubtype="0" fill="hold" nodeType="with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500"/>
                                        <p:tgtEl>
                                          <p:spTgt spid="1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8" grpId="0" animBg="1"/>
      <p:bldP spid="31" grpId="0"/>
      <p:bldP spid="33" grpId="0"/>
      <p:bldP spid="16" grpId="0" animBg="1"/>
    </p:bldLst>
  </p:timing>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a:t>Quantization</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36</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9" name="Rectangle 18"/>
          <p:cNvSpPr/>
          <p:nvPr/>
        </p:nvSpPr>
        <p:spPr>
          <a:xfrm>
            <a:off x="76200" y="1981200"/>
            <a:ext cx="8915400" cy="86177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prstClr val="black"/>
                </a:solidFill>
                <a:effectLst/>
                <a:uLnTx/>
                <a:uFillTx/>
                <a:latin typeface="Gill Sans MT"/>
                <a:ea typeface="+mn-ea"/>
                <a:cs typeface="+mn-cs"/>
              </a:rPr>
              <a:t>Converts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32-bit floating point</a:t>
            </a:r>
            <a:r>
              <a:rPr kumimoji="0" lang="en-US" sz="2500" b="1" i="0" u="none" strike="noStrike" kern="1200" cap="none" spc="0" normalizeH="0" baseline="0" noProof="0" dirty="0">
                <a:ln>
                  <a:noFill/>
                </a:ln>
                <a:solidFill>
                  <a:prstClr val="black"/>
                </a:solidFill>
                <a:effectLst/>
                <a:uLnTx/>
                <a:uFillTx/>
                <a:latin typeface="Gill Sans MT"/>
                <a:ea typeface="+mn-ea"/>
                <a:cs typeface="+mn-cs"/>
              </a:rPr>
              <a:t> to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8-bit integers </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to improve inference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execution time</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 and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energy consumption </a:t>
            </a:r>
            <a:endParaRPr kumimoji="0" lang="en-US" sz="2500" b="1" i="0" u="sng" strike="noStrike" kern="1200" cap="none" spc="0" normalizeH="0" baseline="0" noProof="0" dirty="0">
              <a:ln>
                <a:noFill/>
              </a:ln>
              <a:solidFill>
                <a:srgbClr val="0000FF"/>
              </a:solidFill>
              <a:effectLst/>
              <a:uLnTx/>
              <a:uFillTx/>
              <a:latin typeface="Gill Sans MT"/>
              <a:ea typeface="+mn-ea"/>
              <a:cs typeface="+mn-cs"/>
            </a:endParaRPr>
          </a:p>
        </p:txBody>
      </p:sp>
      <p:sp>
        <p:nvSpPr>
          <p:cNvPr id="20" name="Rectangle 19"/>
          <p:cNvSpPr/>
          <p:nvPr/>
        </p:nvSpPr>
        <p:spPr>
          <a:xfrm>
            <a:off x="152400" y="3352800"/>
            <a:ext cx="4191000" cy="156966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Up to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16.8%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16.1%</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execution time </a:t>
            </a:r>
          </a:p>
        </p:txBody>
      </p:sp>
      <p:sp>
        <p:nvSpPr>
          <p:cNvPr id="21" name="Rectangle 20"/>
          <p:cNvSpPr/>
          <p:nvPr/>
        </p:nvSpPr>
        <p:spPr>
          <a:xfrm>
            <a:off x="4648200" y="3352800"/>
            <a:ext cx="4343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Majority of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quantization</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28" name="Rounded Rectangle 27"/>
          <p:cNvSpPr/>
          <p:nvPr/>
        </p:nvSpPr>
        <p:spPr>
          <a:xfrm>
            <a:off x="4038600" y="1219200"/>
            <a:ext cx="1676400" cy="655109"/>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mn-cs"/>
              </a:rPr>
              <a:t>Quantization</a:t>
            </a:r>
          </a:p>
        </p:txBody>
      </p:sp>
      <p:cxnSp>
        <p:nvCxnSpPr>
          <p:cNvPr id="29" name="Straight Arrow Connector 28"/>
          <p:cNvCxnSpPr/>
          <p:nvPr/>
        </p:nvCxnSpPr>
        <p:spPr>
          <a:xfrm>
            <a:off x="1524000" y="1676400"/>
            <a:ext cx="2209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143000" y="1143000"/>
            <a:ext cx="27432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floating point</a:t>
            </a:r>
          </a:p>
        </p:txBody>
      </p:sp>
      <p:cxnSp>
        <p:nvCxnSpPr>
          <p:cNvPr id="32" name="Straight Arrow Connector 31"/>
          <p:cNvCxnSpPr/>
          <p:nvPr/>
        </p:nvCxnSpPr>
        <p:spPr>
          <a:xfrm>
            <a:off x="6019800" y="1676400"/>
            <a:ext cx="1828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5791200" y="11430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integer</a:t>
            </a:r>
          </a:p>
        </p:txBody>
      </p:sp>
      <p:sp>
        <p:nvSpPr>
          <p:cNvPr id="16" name="Rectangle 15"/>
          <p:cNvSpPr/>
          <p:nvPr/>
        </p:nvSpPr>
        <p:spPr>
          <a:xfrm>
            <a:off x="0" y="5294293"/>
            <a:ext cx="9144000" cy="95410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A simple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data</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conversion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 that requires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shift</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addition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multiplication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operations</a:t>
            </a:r>
          </a:p>
        </p:txBody>
      </p:sp>
      <p:cxnSp>
        <p:nvCxnSpPr>
          <p:cNvPr id="17" name="Straight Arrow Connector 16"/>
          <p:cNvCxnSpPr/>
          <p:nvPr/>
        </p:nvCxnSpPr>
        <p:spPr>
          <a:xfrm>
            <a:off x="251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632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3046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10" presetClass="entr" presetSubtype="0" fill="hold"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500"/>
                                        <p:tgtEl>
                                          <p:spTgt spid="18"/>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8" grpId="0" animBg="1"/>
      <p:bldP spid="31" grpId="0"/>
      <p:bldP spid="33" grpId="0"/>
      <p:bldP spid="16" grpId="0" animBg="1"/>
    </p:bldLst>
  </p:timing>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a:t>Quantization</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37</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9" name="Rectangle 18"/>
          <p:cNvSpPr/>
          <p:nvPr/>
        </p:nvSpPr>
        <p:spPr>
          <a:xfrm>
            <a:off x="76200" y="1981200"/>
            <a:ext cx="8915400" cy="86177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prstClr val="black"/>
                </a:solidFill>
                <a:effectLst/>
                <a:uLnTx/>
                <a:uFillTx/>
                <a:latin typeface="Gill Sans MT"/>
                <a:ea typeface="+mn-ea"/>
                <a:cs typeface="+mn-cs"/>
              </a:rPr>
              <a:t>Converts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32-bit floating point</a:t>
            </a:r>
            <a:r>
              <a:rPr kumimoji="0" lang="en-US" sz="2500" b="1" i="0" u="none" strike="noStrike" kern="1200" cap="none" spc="0" normalizeH="0" baseline="0" noProof="0" dirty="0">
                <a:ln>
                  <a:noFill/>
                </a:ln>
                <a:solidFill>
                  <a:prstClr val="black"/>
                </a:solidFill>
                <a:effectLst/>
                <a:uLnTx/>
                <a:uFillTx/>
                <a:latin typeface="Gill Sans MT"/>
                <a:ea typeface="+mn-ea"/>
                <a:cs typeface="+mn-cs"/>
              </a:rPr>
              <a:t> to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8-bit integers </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to improve inference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execution time</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 and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energy consumption </a:t>
            </a:r>
            <a:endParaRPr kumimoji="0" lang="en-US" sz="2500" b="1" i="0" u="sng" strike="noStrike" kern="1200" cap="none" spc="0" normalizeH="0" baseline="0" noProof="0" dirty="0">
              <a:ln>
                <a:noFill/>
              </a:ln>
              <a:solidFill>
                <a:srgbClr val="0000FF"/>
              </a:solidFill>
              <a:effectLst/>
              <a:uLnTx/>
              <a:uFillTx/>
              <a:latin typeface="Gill Sans MT"/>
              <a:ea typeface="+mn-ea"/>
              <a:cs typeface="+mn-cs"/>
            </a:endParaRPr>
          </a:p>
        </p:txBody>
      </p:sp>
      <p:sp>
        <p:nvSpPr>
          <p:cNvPr id="20" name="Rectangle 19"/>
          <p:cNvSpPr/>
          <p:nvPr/>
        </p:nvSpPr>
        <p:spPr>
          <a:xfrm>
            <a:off x="152400" y="3352800"/>
            <a:ext cx="4191000" cy="156966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Up to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16.8%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16.1%</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execution time </a:t>
            </a:r>
          </a:p>
        </p:txBody>
      </p:sp>
      <p:sp>
        <p:nvSpPr>
          <p:cNvPr id="21" name="Rectangle 20"/>
          <p:cNvSpPr/>
          <p:nvPr/>
        </p:nvSpPr>
        <p:spPr>
          <a:xfrm>
            <a:off x="4648200" y="3352800"/>
            <a:ext cx="4343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Majority of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quantization</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28" name="Rounded Rectangle 27"/>
          <p:cNvSpPr/>
          <p:nvPr/>
        </p:nvSpPr>
        <p:spPr>
          <a:xfrm>
            <a:off x="4038600" y="1219200"/>
            <a:ext cx="1676400" cy="655109"/>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mn-cs"/>
              </a:rPr>
              <a:t>Quantization</a:t>
            </a:r>
          </a:p>
        </p:txBody>
      </p:sp>
      <p:cxnSp>
        <p:nvCxnSpPr>
          <p:cNvPr id="29" name="Straight Arrow Connector 28"/>
          <p:cNvCxnSpPr/>
          <p:nvPr/>
        </p:nvCxnSpPr>
        <p:spPr>
          <a:xfrm>
            <a:off x="1524000" y="1676400"/>
            <a:ext cx="2209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143000" y="1143000"/>
            <a:ext cx="27432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floating point</a:t>
            </a:r>
          </a:p>
        </p:txBody>
      </p:sp>
      <p:cxnSp>
        <p:nvCxnSpPr>
          <p:cNvPr id="32" name="Straight Arrow Connector 31"/>
          <p:cNvCxnSpPr/>
          <p:nvPr/>
        </p:nvCxnSpPr>
        <p:spPr>
          <a:xfrm>
            <a:off x="6019800" y="1676400"/>
            <a:ext cx="1828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5791200" y="11430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integer</a:t>
            </a:r>
          </a:p>
        </p:txBody>
      </p:sp>
      <p:sp>
        <p:nvSpPr>
          <p:cNvPr id="16" name="Rectangle 15"/>
          <p:cNvSpPr/>
          <p:nvPr/>
        </p:nvSpPr>
        <p:spPr>
          <a:xfrm>
            <a:off x="0" y="5294293"/>
            <a:ext cx="9144000" cy="95410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A simple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data</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conversion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 that requires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shift</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addition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multiplication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operations</a:t>
            </a:r>
          </a:p>
        </p:txBody>
      </p:sp>
      <p:cxnSp>
        <p:nvCxnSpPr>
          <p:cNvPr id="17" name="Straight Arrow Connector 16"/>
          <p:cNvCxnSpPr/>
          <p:nvPr/>
        </p:nvCxnSpPr>
        <p:spPr>
          <a:xfrm>
            <a:off x="251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632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0" y="0"/>
            <a:ext cx="9144000" cy="6858000"/>
          </a:xfrm>
          <a:prstGeom prst="rect">
            <a:avLst/>
          </a:prstGeom>
          <a:solidFill>
            <a:schemeClr val="tx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grpSp>
        <p:nvGrpSpPr>
          <p:cNvPr id="23" name="Group 22"/>
          <p:cNvGrpSpPr/>
          <p:nvPr/>
        </p:nvGrpSpPr>
        <p:grpSpPr>
          <a:xfrm>
            <a:off x="143435" y="2643094"/>
            <a:ext cx="9080329" cy="1752600"/>
            <a:chOff x="1867295" y="5452953"/>
            <a:chExt cx="6877144" cy="668851"/>
          </a:xfrm>
        </p:grpSpPr>
        <p:grpSp>
          <p:nvGrpSpPr>
            <p:cNvPr id="24" name="Group 23"/>
            <p:cNvGrpSpPr/>
            <p:nvPr/>
          </p:nvGrpSpPr>
          <p:grpSpPr>
            <a:xfrm>
              <a:off x="1867295" y="5452953"/>
              <a:ext cx="6535685" cy="668851"/>
              <a:chOff x="-93042" y="818790"/>
              <a:chExt cx="10190753" cy="388079"/>
            </a:xfrm>
          </p:grpSpPr>
          <p:sp>
            <p:nvSpPr>
              <p:cNvPr id="26" name="Rounded Rectangle 25"/>
              <p:cNvSpPr/>
              <p:nvPr/>
            </p:nvSpPr>
            <p:spPr bwMode="auto">
              <a:xfrm>
                <a:off x="109225" y="818790"/>
                <a:ext cx="9988486" cy="388079"/>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27" name="Rectangle 26"/>
              <p:cNvSpPr/>
              <p:nvPr/>
            </p:nvSpPr>
            <p:spPr>
              <a:xfrm>
                <a:off x="-93042" y="854529"/>
                <a:ext cx="9386361" cy="12540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grpSp>
        <p:sp>
          <p:nvSpPr>
            <p:cNvPr id="25" name="Rectangle 24"/>
            <p:cNvSpPr/>
            <p:nvPr/>
          </p:nvSpPr>
          <p:spPr>
            <a:xfrm>
              <a:off x="2112440" y="5486396"/>
              <a:ext cx="6631999" cy="55205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Based on our analysis, we conclude that:</a:t>
              </a:r>
            </a:p>
            <a:p>
              <a:pPr marL="342900" marR="0" lvl="0" indent="-342900" algn="l" defTabSz="914400" rtl="0" eaLnBrk="1" fontAlgn="auto" latinLnBrk="0" hangingPunct="1">
                <a:lnSpc>
                  <a:spcPct val="100000"/>
                </a:lnSpc>
                <a:spcBef>
                  <a:spcPts val="0"/>
                </a:spcBef>
                <a:spcAft>
                  <a:spcPts val="0"/>
                </a:spcAft>
                <a:buClrTx/>
                <a:buSzTx/>
                <a:buFont typeface="Arial"/>
                <a:buChar char="•"/>
                <a:tabLst/>
                <a:defRPr/>
              </a:pPr>
              <a:r>
                <a:rPr kumimoji="0" lang="en-US" sz="2800" b="0" i="0" u="none" strike="noStrike" kern="1200" cap="none" spc="0" normalizeH="0" baseline="0" noProof="0" dirty="0">
                  <a:ln>
                    <a:noFill/>
                  </a:ln>
                  <a:solidFill>
                    <a:prstClr val="black"/>
                  </a:solidFill>
                  <a:effectLst/>
                  <a:uLnTx/>
                  <a:uFillTx/>
                  <a:latin typeface="Gill Sans MT"/>
                  <a:ea typeface="+mn-ea"/>
                  <a:cs typeface="+mn-cs"/>
                </a:rPr>
                <a:t>Both functions are good candidates for </a:t>
              </a:r>
              <a:r>
                <a:rPr kumimoji="0" lang="en-US" sz="2800" b="0" i="0" u="none" strike="noStrike" kern="1200" cap="none" spc="0" normalizeH="0" baseline="0" noProof="0" dirty="0">
                  <a:ln>
                    <a:noFill/>
                  </a:ln>
                  <a:solidFill>
                    <a:srgbClr val="0000FF"/>
                  </a:solidFill>
                  <a:effectLst/>
                  <a:uLnTx/>
                  <a:uFillTx/>
                  <a:latin typeface="Gill Sans MT"/>
                  <a:ea typeface="+mn-ea"/>
                  <a:cs typeface="+mn-cs"/>
                </a:rPr>
                <a:t>PIM execution </a:t>
              </a:r>
            </a:p>
            <a:p>
              <a:pPr marL="342900" marR="0" lvl="0" indent="-342900" algn="l" defTabSz="914400" rtl="0" eaLnBrk="1" fontAlgn="auto" latinLnBrk="0" hangingPunct="1">
                <a:lnSpc>
                  <a:spcPct val="100000"/>
                </a:lnSpc>
                <a:spcBef>
                  <a:spcPts val="0"/>
                </a:spcBef>
                <a:spcAft>
                  <a:spcPts val="0"/>
                </a:spcAft>
                <a:buClrTx/>
                <a:buSzTx/>
                <a:buFont typeface="Arial"/>
                <a:buChar char="•"/>
                <a:tabLst/>
                <a:defRPr/>
              </a:pPr>
              <a:r>
                <a:rPr kumimoji="0" lang="en-US" sz="2800" b="0" i="0" u="none" strike="noStrike" kern="1200" cap="none" spc="0" normalizeH="0" baseline="0" noProof="0" dirty="0">
                  <a:ln>
                    <a:noFill/>
                  </a:ln>
                  <a:solidFill>
                    <a:prstClr val="black"/>
                  </a:solidFill>
                  <a:effectLst/>
                  <a:uLnTx/>
                  <a:uFillTx/>
                  <a:latin typeface="Gill Sans MT"/>
                  <a:ea typeface="+mn-ea"/>
                  <a:cs typeface="+mn-cs"/>
                </a:rPr>
                <a:t>It is </a:t>
              </a:r>
              <a:r>
                <a:rPr kumimoji="0" lang="en-US" sz="2800" b="0" i="0" u="none" strike="noStrike" kern="1200" cap="none" spc="0" normalizeH="0" baseline="0" noProof="0" dirty="0">
                  <a:ln>
                    <a:noFill/>
                  </a:ln>
                  <a:solidFill>
                    <a:srgbClr val="0000FF"/>
                  </a:solidFill>
                  <a:effectLst/>
                  <a:uLnTx/>
                  <a:uFillTx/>
                  <a:latin typeface="Gill Sans MT"/>
                  <a:ea typeface="+mn-ea"/>
                  <a:cs typeface="+mn-cs"/>
                </a:rPr>
                <a:t>feasible </a:t>
              </a:r>
              <a:r>
                <a:rPr kumimoji="0" lang="en-US" sz="2800" b="0" i="0" u="none" strike="noStrike" kern="1200" cap="none" spc="0" normalizeH="0" baseline="0" noProof="0" dirty="0">
                  <a:ln>
                    <a:noFill/>
                  </a:ln>
                  <a:solidFill>
                    <a:prstClr val="black"/>
                  </a:solidFill>
                  <a:effectLst/>
                  <a:uLnTx/>
                  <a:uFillTx/>
                  <a:latin typeface="Gill Sans MT"/>
                  <a:ea typeface="+mn-ea"/>
                  <a:cs typeface="+mn-cs"/>
                </a:rPr>
                <a:t>to implement them in </a:t>
              </a:r>
              <a:r>
                <a:rPr kumimoji="0" lang="en-US" sz="2800" b="0" i="0" u="none" strike="noStrike" kern="1200" cap="none" spc="0" normalizeH="0" baseline="0" noProof="0" dirty="0">
                  <a:ln>
                    <a:noFill/>
                  </a:ln>
                  <a:solidFill>
                    <a:srgbClr val="0000FF"/>
                  </a:solidFill>
                  <a:effectLst/>
                  <a:uLnTx/>
                  <a:uFillTx/>
                  <a:latin typeface="Gill Sans MT"/>
                  <a:ea typeface="+mn-ea"/>
                  <a:cs typeface="+mn-cs"/>
                </a:rPr>
                <a:t>PIM logic</a:t>
              </a:r>
            </a:p>
          </p:txBody>
        </p:sp>
      </p:grpSp>
    </p:spTree>
    <p:extLst>
      <p:ext uri="{BB962C8B-B14F-4D97-AF65-F5344CB8AC3E}">
        <p14:creationId xmlns:p14="http://schemas.microsoft.com/office/powerpoint/2010/main" val="472753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a:t>Video Playback and Capture</a:t>
            </a:r>
          </a:p>
        </p:txBody>
      </p:sp>
      <p:sp>
        <p:nvSpPr>
          <p:cNvPr id="3" name="Content Placeholder 2"/>
          <p:cNvSpPr>
            <a:spLocks noGrp="1"/>
          </p:cNvSpPr>
          <p:nvPr>
            <p:ph idx="1"/>
          </p:nvPr>
        </p:nvSpPr>
        <p:spPr>
          <a:xfrm>
            <a:off x="227106" y="1107141"/>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38</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grpSp>
        <p:nvGrpSpPr>
          <p:cNvPr id="9" name="Group 8"/>
          <p:cNvGrpSpPr/>
          <p:nvPr/>
        </p:nvGrpSpPr>
        <p:grpSpPr>
          <a:xfrm>
            <a:off x="-40966" y="1882914"/>
            <a:ext cx="4528327" cy="1088886"/>
            <a:chOff x="-40966" y="1715035"/>
            <a:chExt cx="4528327" cy="1088886"/>
          </a:xfrm>
        </p:grpSpPr>
        <p:pic>
          <p:nvPicPr>
            <p:cNvPr id="35" name="Picture 34"/>
            <p:cNvPicPr>
              <a:picLocks noChangeAspect="1"/>
            </p:cNvPicPr>
            <p:nvPr/>
          </p:nvPicPr>
          <p:blipFill>
            <a:blip r:embed="rId4"/>
            <a:stretch>
              <a:fillRect/>
            </a:stretch>
          </p:blipFill>
          <p:spPr>
            <a:xfrm>
              <a:off x="3505200" y="1800940"/>
              <a:ext cx="982161" cy="942260"/>
            </a:xfrm>
            <a:prstGeom prst="rect">
              <a:avLst/>
            </a:prstGeom>
          </p:spPr>
        </p:pic>
        <p:grpSp>
          <p:nvGrpSpPr>
            <p:cNvPr id="17" name="Group 16"/>
            <p:cNvGrpSpPr/>
            <p:nvPr/>
          </p:nvGrpSpPr>
          <p:grpSpPr>
            <a:xfrm>
              <a:off x="-40966" y="1715035"/>
              <a:ext cx="3870016" cy="1088886"/>
              <a:chOff x="698940" y="1727404"/>
              <a:chExt cx="5160021" cy="1242217"/>
            </a:xfrm>
          </p:grpSpPr>
          <p:grpSp>
            <p:nvGrpSpPr>
              <p:cNvPr id="15" name="Group 14"/>
              <p:cNvGrpSpPr/>
              <p:nvPr/>
            </p:nvGrpSpPr>
            <p:grpSpPr>
              <a:xfrm>
                <a:off x="698940" y="1727404"/>
                <a:ext cx="4931421" cy="1242217"/>
                <a:chOff x="698940" y="1727404"/>
                <a:chExt cx="4931421" cy="1242217"/>
              </a:xfrm>
            </p:grpSpPr>
            <p:pic>
              <p:nvPicPr>
                <p:cNvPr id="26" name="Picture 25"/>
                <p:cNvPicPr>
                  <a:picLocks noChangeAspect="1"/>
                </p:cNvPicPr>
                <p:nvPr/>
              </p:nvPicPr>
              <p:blipFill>
                <a:blip r:embed="rId5"/>
                <a:stretch>
                  <a:fillRect/>
                </a:stretch>
              </p:blipFill>
              <p:spPr>
                <a:xfrm>
                  <a:off x="698940" y="2100320"/>
                  <a:ext cx="739336" cy="687583"/>
                </a:xfrm>
                <a:prstGeom prst="rect">
                  <a:avLst/>
                </a:prstGeom>
              </p:spPr>
            </p:pic>
            <p:cxnSp>
              <p:nvCxnSpPr>
                <p:cNvPr id="27" name="Straight Arrow Connector 26"/>
                <p:cNvCxnSpPr/>
                <p:nvPr/>
              </p:nvCxnSpPr>
              <p:spPr>
                <a:xfrm>
                  <a:off x="1430924" y="2590799"/>
                  <a:ext cx="1219200" cy="0"/>
                </a:xfrm>
                <a:prstGeom prst="straightConnector1">
                  <a:avLst/>
                </a:prstGeom>
                <a:ln w="3810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956761" y="1727404"/>
                  <a:ext cx="2336800" cy="80756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Compressed video</a:t>
                  </a:r>
                  <a:endParaRPr kumimoji="0" lang="en-US" sz="2000" b="1" i="0" u="sng" strike="noStrike" kern="1200" cap="none" spc="0" normalizeH="0" baseline="0" noProof="0" dirty="0">
                    <a:ln>
                      <a:noFill/>
                    </a:ln>
                    <a:solidFill>
                      <a:prstClr val="black"/>
                    </a:solidFill>
                    <a:effectLst/>
                    <a:uLnTx/>
                    <a:uFillTx/>
                    <a:latin typeface="Gill Sans MT"/>
                    <a:ea typeface="+mn-ea"/>
                    <a:cs typeface="+mn-cs"/>
                  </a:endParaRPr>
                </a:p>
              </p:txBody>
            </p:sp>
            <p:cxnSp>
              <p:nvCxnSpPr>
                <p:cNvPr id="44" name="Straight Arrow Connector 43"/>
                <p:cNvCxnSpPr/>
                <p:nvPr/>
              </p:nvCxnSpPr>
              <p:spPr>
                <a:xfrm>
                  <a:off x="4715961" y="2590799"/>
                  <a:ext cx="914400" cy="0"/>
                </a:xfrm>
                <a:prstGeom prst="straightConnector1">
                  <a:avLst/>
                </a:prstGeom>
                <a:ln w="3810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45" name="Rounded Rectangle 44"/>
                <p:cNvSpPr/>
                <p:nvPr/>
              </p:nvSpPr>
              <p:spPr>
                <a:xfrm>
                  <a:off x="2785563" y="2209800"/>
                  <a:ext cx="1727200" cy="759821"/>
                </a:xfrm>
                <a:prstGeom prst="roundRect">
                  <a:avLst>
                    <a:gd name="adj" fmla="val 7702"/>
                  </a:avLst>
                </a:prstGeom>
                <a:solidFill>
                  <a:schemeClr val="tx2"/>
                </a:solidFill>
                <a:ln w="28575" cap="flat" cmpd="sng" algn="ctr">
                  <a:solidFill>
                    <a:srgbClr val="000000"/>
                  </a:solidFill>
                  <a:prstDash val="solid"/>
                  <a:miter lim="800000"/>
                </a:ln>
                <a:effectLst/>
              </p:spPr>
              <p:txBody>
                <a:bodyPr lIns="0" tIns="27432"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Gill Sans MT"/>
                      <a:ea typeface="+mn-ea"/>
                      <a:cs typeface="+mn-cs"/>
                    </a:rPr>
                    <a:t>VP9 Decoder</a:t>
                  </a:r>
                  <a:endParaRPr kumimoji="0" lang="en-US" sz="2200" b="1" i="0" u="sng" strike="noStrike" kern="1200" cap="none" spc="0" normalizeH="0" baseline="0" noProof="0" dirty="0">
                    <a:ln>
                      <a:noFill/>
                    </a:ln>
                    <a:solidFill>
                      <a:prstClr val="white"/>
                    </a:solidFill>
                    <a:effectLst/>
                    <a:uLnTx/>
                    <a:uFillTx/>
                    <a:latin typeface="Gill Sans MT"/>
                    <a:ea typeface="+mn-ea"/>
                    <a:cs typeface="+mn-cs"/>
                  </a:endParaRPr>
                </a:p>
              </p:txBody>
            </p:sp>
          </p:grpSp>
          <p:sp>
            <p:nvSpPr>
              <p:cNvPr id="46" name="Rectangle 45"/>
              <p:cNvSpPr/>
              <p:nvPr/>
            </p:nvSpPr>
            <p:spPr>
              <a:xfrm>
                <a:off x="4411161" y="1839530"/>
                <a:ext cx="1447800"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Display</a:t>
                </a:r>
                <a:endParaRPr kumimoji="0" lang="en-US" sz="1600" b="1" i="0" u="sng" strike="noStrike" kern="1200" cap="none" spc="0" normalizeH="0" baseline="0" noProof="0" dirty="0">
                  <a:ln>
                    <a:noFill/>
                  </a:ln>
                  <a:solidFill>
                    <a:prstClr val="black"/>
                  </a:solidFill>
                  <a:effectLst/>
                  <a:uLnTx/>
                  <a:uFillTx/>
                  <a:latin typeface="Gill Sans MT"/>
                  <a:ea typeface="+mn-ea"/>
                  <a:cs typeface="+mn-cs"/>
                </a:endParaRPr>
              </a:p>
            </p:txBody>
          </p:sp>
        </p:grpSp>
      </p:grpSp>
      <p:pic>
        <p:nvPicPr>
          <p:cNvPr id="47" name="Picture 46"/>
          <p:cNvPicPr>
            <a:picLocks noChangeAspect="1"/>
          </p:cNvPicPr>
          <p:nvPr/>
        </p:nvPicPr>
        <p:blipFill>
          <a:blip r:embed="rId6"/>
          <a:stretch>
            <a:fillRect/>
          </a:stretch>
        </p:blipFill>
        <p:spPr>
          <a:xfrm>
            <a:off x="3962400" y="1066800"/>
            <a:ext cx="1295400" cy="588759"/>
          </a:xfrm>
          <a:prstGeom prst="rect">
            <a:avLst/>
          </a:prstGeom>
        </p:spPr>
      </p:pic>
      <p:grpSp>
        <p:nvGrpSpPr>
          <p:cNvPr id="23" name="Group 22"/>
          <p:cNvGrpSpPr/>
          <p:nvPr/>
        </p:nvGrpSpPr>
        <p:grpSpPr>
          <a:xfrm>
            <a:off x="4580439" y="1828800"/>
            <a:ext cx="4685645" cy="1111502"/>
            <a:chOff x="2103501" y="1752600"/>
            <a:chExt cx="4685645" cy="1111502"/>
          </a:xfrm>
        </p:grpSpPr>
        <p:grpSp>
          <p:nvGrpSpPr>
            <p:cNvPr id="24" name="Group 23"/>
            <p:cNvGrpSpPr/>
            <p:nvPr/>
          </p:nvGrpSpPr>
          <p:grpSpPr>
            <a:xfrm>
              <a:off x="2103501" y="1752600"/>
              <a:ext cx="4685645" cy="1111502"/>
              <a:chOff x="2103501" y="1752600"/>
              <a:chExt cx="4685645" cy="1111502"/>
            </a:xfrm>
          </p:grpSpPr>
          <p:pic>
            <p:nvPicPr>
              <p:cNvPr id="28" name="Picture 27"/>
              <p:cNvPicPr>
                <a:picLocks noChangeAspect="1"/>
              </p:cNvPicPr>
              <p:nvPr/>
            </p:nvPicPr>
            <p:blipFill>
              <a:blip r:embed="rId4"/>
              <a:stretch>
                <a:fillRect/>
              </a:stretch>
            </p:blipFill>
            <p:spPr>
              <a:xfrm>
                <a:off x="2103501" y="1898809"/>
                <a:ext cx="982161" cy="942260"/>
              </a:xfrm>
              <a:prstGeom prst="rect">
                <a:avLst/>
              </a:prstGeom>
            </p:spPr>
          </p:pic>
          <p:pic>
            <p:nvPicPr>
              <p:cNvPr id="29" name="Picture 28"/>
              <p:cNvPicPr>
                <a:picLocks noChangeAspect="1"/>
              </p:cNvPicPr>
              <p:nvPr/>
            </p:nvPicPr>
            <p:blipFill>
              <a:blip r:embed="rId5"/>
              <a:stretch>
                <a:fillRect/>
              </a:stretch>
            </p:blipFill>
            <p:spPr>
              <a:xfrm>
                <a:off x="6133662" y="2133600"/>
                <a:ext cx="655484" cy="609600"/>
              </a:xfrm>
              <a:prstGeom prst="rect">
                <a:avLst/>
              </a:prstGeom>
            </p:spPr>
          </p:pic>
          <p:cxnSp>
            <p:nvCxnSpPr>
              <p:cNvPr id="31" name="Straight Arrow Connector 30"/>
              <p:cNvCxnSpPr/>
              <p:nvPr/>
            </p:nvCxnSpPr>
            <p:spPr>
              <a:xfrm>
                <a:off x="2933262" y="2514600"/>
                <a:ext cx="905961" cy="0"/>
              </a:xfrm>
              <a:prstGeom prst="straightConnector1">
                <a:avLst/>
              </a:prstGeom>
              <a:ln w="3810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a:xfrm>
                <a:off x="2552262" y="1752600"/>
                <a:ext cx="1752600"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Captured video</a:t>
                </a:r>
                <a:endParaRPr kumimoji="0" lang="en-US" sz="2000" b="1" i="0" u="sng" strike="noStrike" kern="1200" cap="none" spc="0" normalizeH="0" baseline="0" noProof="0" dirty="0">
                  <a:ln>
                    <a:noFill/>
                  </a:ln>
                  <a:solidFill>
                    <a:prstClr val="black"/>
                  </a:solidFill>
                  <a:effectLst/>
                  <a:uLnTx/>
                  <a:uFillTx/>
                  <a:latin typeface="Gill Sans MT"/>
                  <a:ea typeface="+mn-ea"/>
                  <a:cs typeface="+mn-cs"/>
                </a:endParaRPr>
              </a:p>
            </p:txBody>
          </p:sp>
          <p:cxnSp>
            <p:nvCxnSpPr>
              <p:cNvPr id="33" name="Straight Arrow Connector 32"/>
              <p:cNvCxnSpPr/>
              <p:nvPr/>
            </p:nvCxnSpPr>
            <p:spPr>
              <a:xfrm>
                <a:off x="5295462" y="2514600"/>
                <a:ext cx="922839" cy="0"/>
              </a:xfrm>
              <a:prstGeom prst="straightConnector1">
                <a:avLst/>
              </a:prstGeom>
              <a:ln w="3810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4" name="Rounded Rectangle 33"/>
              <p:cNvSpPr/>
              <p:nvPr/>
            </p:nvSpPr>
            <p:spPr>
              <a:xfrm>
                <a:off x="3906984" y="2209799"/>
                <a:ext cx="1312278" cy="654303"/>
              </a:xfrm>
              <a:prstGeom prst="roundRect">
                <a:avLst>
                  <a:gd name="adj" fmla="val 7702"/>
                </a:avLst>
              </a:prstGeom>
              <a:solidFill>
                <a:schemeClr val="tx2"/>
              </a:solidFill>
              <a:ln w="28575" cap="flat" cmpd="sng" algn="ctr">
                <a:solidFill>
                  <a:srgbClr val="000000"/>
                </a:solidFill>
                <a:prstDash val="solid"/>
                <a:miter lim="800000"/>
              </a:ln>
              <a:effectLst/>
            </p:spPr>
            <p:txBody>
              <a:bodyPr lIns="0" tIns="27432"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Gill Sans MT"/>
                    <a:ea typeface="+mn-ea"/>
                    <a:cs typeface="+mn-cs"/>
                  </a:rPr>
                  <a:t>VP9 Encoder</a:t>
                </a:r>
                <a:endParaRPr kumimoji="0" lang="en-US" sz="2200" b="1" i="0" u="sng" strike="noStrike" kern="1200" cap="none" spc="0" normalizeH="0" baseline="0" noProof="0" dirty="0">
                  <a:ln>
                    <a:noFill/>
                  </a:ln>
                  <a:solidFill>
                    <a:prstClr val="white"/>
                  </a:solidFill>
                  <a:effectLst/>
                  <a:uLnTx/>
                  <a:uFillTx/>
                  <a:latin typeface="Gill Sans MT"/>
                  <a:ea typeface="+mn-ea"/>
                  <a:cs typeface="+mn-cs"/>
                </a:endParaRPr>
              </a:p>
            </p:txBody>
          </p:sp>
        </p:grpSp>
        <p:sp>
          <p:nvSpPr>
            <p:cNvPr id="25" name="Rectangle 24"/>
            <p:cNvSpPr/>
            <p:nvPr/>
          </p:nvSpPr>
          <p:spPr>
            <a:xfrm>
              <a:off x="4838262" y="1809690"/>
              <a:ext cx="1752600"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Compressed</a:t>
              </a:r>
              <a:br>
                <a:rPr kumimoji="0" lang="en-US" sz="2000" b="1" i="0" u="none" strike="noStrike" kern="1200" cap="none" spc="0" normalizeH="0" baseline="0" noProof="0" dirty="0">
                  <a:ln>
                    <a:noFill/>
                  </a:ln>
                  <a:solidFill>
                    <a:prstClr val="black"/>
                  </a:solidFill>
                  <a:effectLst/>
                  <a:uLnTx/>
                  <a:uFillTx/>
                  <a:latin typeface="Gill Sans MT"/>
                  <a:ea typeface="+mn-ea"/>
                  <a:cs typeface="+mn-cs"/>
                </a:rPr>
              </a:br>
              <a:r>
                <a:rPr kumimoji="0" lang="en-US" sz="2000" b="1" i="0" u="none" strike="noStrike" kern="1200" cap="none" spc="0" normalizeH="0" baseline="0" noProof="0" dirty="0">
                  <a:ln>
                    <a:noFill/>
                  </a:ln>
                  <a:solidFill>
                    <a:prstClr val="black"/>
                  </a:solidFill>
                  <a:effectLst/>
                  <a:uLnTx/>
                  <a:uFillTx/>
                  <a:latin typeface="Gill Sans MT"/>
                  <a:ea typeface="+mn-ea"/>
                  <a:cs typeface="+mn-cs"/>
                </a:rPr>
                <a:t>video</a:t>
              </a:r>
            </a:p>
          </p:txBody>
        </p:sp>
      </p:grpSp>
      <p:sp>
        <p:nvSpPr>
          <p:cNvPr id="36" name="Rectangle 35"/>
          <p:cNvSpPr/>
          <p:nvPr/>
        </p:nvSpPr>
        <p:spPr>
          <a:xfrm>
            <a:off x="0" y="3588603"/>
            <a:ext cx="9144000" cy="523220"/>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Majority of energy is spent on </a:t>
            </a: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a:t>
            </a:r>
            <a:endParaRPr kumimoji="0" lang="en-US" sz="2800" b="1" i="0" u="sng" strike="noStrike" kern="1200" cap="none" spc="0" normalizeH="0" baseline="0" noProof="0" dirty="0">
              <a:ln>
                <a:noFill/>
              </a:ln>
              <a:solidFill>
                <a:srgbClr val="C00000"/>
              </a:solidFill>
              <a:effectLst/>
              <a:uLnTx/>
              <a:uFillTx/>
              <a:latin typeface="Gill Sans MT"/>
              <a:ea typeface="+mn-ea"/>
              <a:cs typeface="+mn-cs"/>
            </a:endParaRPr>
          </a:p>
        </p:txBody>
      </p:sp>
      <p:sp>
        <p:nvSpPr>
          <p:cNvPr id="37" name="Rectangle 36"/>
          <p:cNvSpPr/>
          <p:nvPr/>
        </p:nvSpPr>
        <p:spPr>
          <a:xfrm>
            <a:off x="0" y="4724400"/>
            <a:ext cx="9144000" cy="954107"/>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Majority of </a:t>
            </a: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comes from </a:t>
            </a:r>
            <a:br>
              <a:rPr kumimoji="0" lang="en-US" sz="2800" b="1" i="0" u="none" strike="noStrike" kern="1200" cap="none" spc="0" normalizeH="0" baseline="0" noProof="0" dirty="0">
                <a:ln>
                  <a:noFill/>
                </a:ln>
                <a:solidFill>
                  <a:prstClr val="black"/>
                </a:solidFill>
                <a:effectLst/>
                <a:uLnTx/>
                <a:uFillTx/>
                <a:latin typeface="Gill Sans MT"/>
                <a:ea typeface="+mn-ea"/>
                <a:cs typeface="+mn-cs"/>
              </a:rPr>
            </a:br>
            <a:r>
              <a:rPr kumimoji="0" lang="en-US" sz="2800" b="1" i="0" u="none" strike="noStrike" kern="1200" cap="none" spc="0" normalizeH="0" baseline="0" noProof="0" dirty="0">
                <a:ln>
                  <a:noFill/>
                </a:ln>
                <a:solidFill>
                  <a:srgbClr val="0000FF"/>
                </a:solidFill>
                <a:effectLst/>
                <a:uLnTx/>
                <a:uFillTx/>
                <a:latin typeface="Gill Sans MT"/>
                <a:ea typeface="+mn-ea"/>
                <a:cs typeface="+mn-cs"/>
              </a:rPr>
              <a:t>simple functions</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in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decoding</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encoding</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pipelines</a:t>
            </a:r>
            <a:endParaRPr kumimoji="0" lang="en-US" sz="2800" b="1" i="0" u="sng"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2343457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500"/>
                                        <p:tgtEl>
                                          <p:spTgt spid="23"/>
                                        </p:tgtEl>
                                      </p:cBhvr>
                                    </p:animEffect>
                                  </p:childTnLst>
                                </p:cTn>
                              </p:par>
                              <p:par>
                                <p:cTn id="12" presetID="10" presetClass="entr" presetSubtype="0" fill="hold"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fade">
                                      <p:cBhvr>
                                        <p:cTn id="19" dur="500"/>
                                        <p:tgtEl>
                                          <p:spTgt spid="36"/>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fade">
                                      <p:cBhvr>
                                        <p:cTn id="23"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Lst>
  </p:timing>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152400" y="1143000"/>
            <a:ext cx="8763000" cy="5486400"/>
          </a:xfrm>
        </p:spPr>
        <p:txBody>
          <a:bodyPr>
            <a:normAutofit/>
          </a:bodyPr>
          <a:lstStyle/>
          <a:p>
            <a:pPr marL="342900" lvl="1" indent="-342900">
              <a:buFont typeface="Arial" pitchFamily="34" charset="0"/>
              <a:buChar char="•"/>
            </a:pPr>
            <a:r>
              <a:rPr lang="en-US" dirty="0">
                <a:solidFill>
                  <a:schemeClr val="bg1">
                    <a:lumMod val="65000"/>
                  </a:schemeClr>
                </a:solidFill>
                <a:cs typeface="Adobe Garamond Pro"/>
              </a:rPr>
              <a:t>Introduction</a:t>
            </a:r>
          </a:p>
          <a:p>
            <a:pPr marL="342900" lvl="1" indent="-342900">
              <a:buFont typeface="Arial" pitchFamily="34" charset="0"/>
              <a:buChar char="•"/>
            </a:pPr>
            <a:r>
              <a:rPr lang="en-US" dirty="0">
                <a:solidFill>
                  <a:srgbClr val="A6A6A6"/>
                </a:solidFill>
                <a:cs typeface="Adobe Garamond Pro"/>
              </a:rPr>
              <a:t>Background</a:t>
            </a:r>
          </a:p>
          <a:p>
            <a:pPr marL="342900" lvl="1" indent="-342900">
              <a:buFont typeface="Arial" pitchFamily="34" charset="0"/>
              <a:buChar char="•"/>
            </a:pPr>
            <a:r>
              <a:rPr lang="en-US" dirty="0">
                <a:solidFill>
                  <a:schemeClr val="bg1">
                    <a:lumMod val="65000"/>
                  </a:schemeClr>
                </a:solidFill>
                <a:cs typeface="Adobe Garamond Pro"/>
              </a:rPr>
              <a:t>Analysis Methodology</a:t>
            </a:r>
          </a:p>
          <a:p>
            <a:pPr marL="342900" lvl="1" indent="-342900">
              <a:buFont typeface="Arial" pitchFamily="34" charset="0"/>
              <a:buChar char="•"/>
            </a:pPr>
            <a:r>
              <a:rPr lang="en-US" dirty="0">
                <a:solidFill>
                  <a:schemeClr val="bg1">
                    <a:lumMod val="65000"/>
                  </a:schemeClr>
                </a:solidFill>
                <a:cs typeface="Adobe Garamond Pro"/>
              </a:rPr>
              <a:t>Workload Analysis</a:t>
            </a:r>
            <a:endParaRPr lang="en-US" dirty="0">
              <a:solidFill>
                <a:srgbClr val="A6A6A6"/>
              </a:solidFill>
              <a:cs typeface="Adobe Garamond Pro"/>
            </a:endParaRPr>
          </a:p>
          <a:p>
            <a:pPr marL="342900" lvl="1" indent="-342900">
              <a:buFont typeface="Arial" pitchFamily="34" charset="0"/>
              <a:buChar char="•"/>
            </a:pPr>
            <a:r>
              <a:rPr lang="en-US" sz="3600" dirty="0">
                <a:solidFill>
                  <a:schemeClr val="tx2"/>
                </a:solidFill>
                <a:cs typeface="Adobe Garamond Pro"/>
              </a:rPr>
              <a:t>Evaluation</a:t>
            </a:r>
          </a:p>
          <a:p>
            <a:pPr marL="342900" lvl="1" indent="-342900">
              <a:buFont typeface="Arial" pitchFamily="34" charset="0"/>
              <a:buChar char="•"/>
            </a:pPr>
            <a:r>
              <a:rPr lang="en-US" dirty="0">
                <a:solidFill>
                  <a:schemeClr val="bg1">
                    <a:lumMod val="75000"/>
                  </a:schemeClr>
                </a:solidFill>
                <a:cs typeface="Adobe Garamond Pro"/>
              </a:rPr>
              <a:t>Conclusion</a:t>
            </a:r>
          </a:p>
          <a:p>
            <a:pPr marL="342900" lvl="1" indent="-342900">
              <a:buFont typeface="Arial" pitchFamily="34" charset="0"/>
              <a:buChar char="•"/>
            </a:pPr>
            <a:endParaRPr lang="en-US" sz="2600" dirty="0">
              <a:solidFill>
                <a:schemeClr val="tx2"/>
              </a:solidFill>
              <a:cs typeface="Adobe Garamond Pro"/>
            </a:endParaRPr>
          </a:p>
          <a:p>
            <a:pPr marL="342900" lvl="1" indent="-342900">
              <a:buFont typeface="Arial" pitchFamily="34" charset="0"/>
              <a:buChar char="•"/>
            </a:pPr>
            <a:endParaRPr lang="en-US" sz="2600" dirty="0">
              <a:solidFill>
                <a:schemeClr val="tx2"/>
              </a:solidFill>
              <a:cs typeface="Adobe Garamond Pro"/>
            </a:endParaRPr>
          </a:p>
          <a:p>
            <a:pPr lvl="1"/>
            <a:endParaRPr lang="en-US" sz="2000" dirty="0">
              <a:cs typeface="Adobe Garamond Pro"/>
            </a:endParaRPr>
          </a:p>
          <a:p>
            <a:pPr lvl="1"/>
            <a:endParaRPr lang="en-US" sz="2400" dirty="0">
              <a:cs typeface="Adobe Garamond Pro"/>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287</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9" name="Picture 8" descr="safari.png"/>
          <p:cNvPicPr>
            <a:picLocks noChangeAspect="1"/>
          </p:cNvPicPr>
          <p:nvPr/>
        </p:nvPicPr>
        <p:blipFill>
          <a:blip r:embed="rId2"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3218853759"/>
      </p:ext>
    </p:extLst>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Evaluation Methodology </a:t>
            </a:r>
          </a:p>
        </p:txBody>
      </p:sp>
      <p:sp>
        <p:nvSpPr>
          <p:cNvPr id="3" name="Content Placeholder 2"/>
          <p:cNvSpPr>
            <a:spLocks noGrp="1"/>
          </p:cNvSpPr>
          <p:nvPr>
            <p:ph idx="1"/>
          </p:nvPr>
        </p:nvSpPr>
        <p:spPr>
          <a:xfrm>
            <a:off x="10459" y="990600"/>
            <a:ext cx="9296400" cy="5562600"/>
          </a:xfrm>
        </p:spPr>
        <p:txBody>
          <a:bodyPr>
            <a:normAutofit/>
          </a:bodyPr>
          <a:lstStyle/>
          <a:p>
            <a:pPr lvl="0"/>
            <a:r>
              <a:rPr lang="en-US" sz="2800" dirty="0">
                <a:solidFill>
                  <a:schemeClr val="tx2"/>
                </a:solidFill>
              </a:rPr>
              <a:t>System Configuration (gem5 Simulator)</a:t>
            </a:r>
          </a:p>
          <a:p>
            <a:pPr lvl="1"/>
            <a:r>
              <a:rPr lang="en-US" sz="2400" dirty="0" err="1">
                <a:solidFill>
                  <a:schemeClr val="accent2"/>
                </a:solidFill>
              </a:rPr>
              <a:t>SoC</a:t>
            </a:r>
            <a:r>
              <a:rPr lang="en-US" sz="2400" dirty="0">
                <a:solidFill>
                  <a:schemeClr val="accent2"/>
                </a:solidFill>
              </a:rPr>
              <a:t>:  </a:t>
            </a:r>
            <a:r>
              <a:rPr lang="en-US" sz="2400" dirty="0">
                <a:solidFill>
                  <a:srgbClr val="595959"/>
                </a:solidFill>
              </a:rPr>
              <a:t>4 </a:t>
            </a:r>
            <a:r>
              <a:rPr lang="en-US" sz="2400" dirty="0" err="1">
                <a:solidFill>
                  <a:srgbClr val="595959"/>
                </a:solidFill>
              </a:rPr>
              <a:t>OoO</a:t>
            </a:r>
            <a:r>
              <a:rPr lang="en-US" sz="2400" dirty="0">
                <a:solidFill>
                  <a:srgbClr val="595959"/>
                </a:solidFill>
              </a:rPr>
              <a:t> cores, 8-wide issue, 64 </a:t>
            </a:r>
            <a:r>
              <a:rPr lang="en-US" sz="2400" dirty="0" err="1">
                <a:solidFill>
                  <a:srgbClr val="595959"/>
                </a:solidFill>
              </a:rPr>
              <a:t>kB</a:t>
            </a:r>
            <a:r>
              <a:rPr lang="en-US" sz="2400" dirty="0">
                <a:solidFill>
                  <a:srgbClr val="595959"/>
                </a:solidFill>
              </a:rPr>
              <a:t> L1cache,</a:t>
            </a:r>
            <a:br>
              <a:rPr lang="en-US" sz="2400" dirty="0">
                <a:solidFill>
                  <a:srgbClr val="595959"/>
                </a:solidFill>
              </a:rPr>
            </a:br>
            <a:r>
              <a:rPr lang="en-US" sz="2400" dirty="0">
                <a:solidFill>
                  <a:srgbClr val="595959"/>
                </a:solidFill>
              </a:rPr>
              <a:t>2MB L2 cache</a:t>
            </a:r>
          </a:p>
          <a:p>
            <a:pPr lvl="1">
              <a:spcBef>
                <a:spcPts val="1776"/>
              </a:spcBef>
            </a:pPr>
            <a:r>
              <a:rPr lang="en-US" sz="2400" dirty="0">
                <a:solidFill>
                  <a:srgbClr val="C00000"/>
                </a:solidFill>
              </a:rPr>
              <a:t>PIM Core:</a:t>
            </a:r>
            <a:r>
              <a:rPr lang="en-US" sz="2400" dirty="0">
                <a:solidFill>
                  <a:srgbClr val="595959"/>
                </a:solidFill>
              </a:rPr>
              <a:t> 1 core per vault, 1-wide issue, 4-wide SIMD, </a:t>
            </a:r>
            <a:br>
              <a:rPr lang="en-US" sz="2400" dirty="0">
                <a:solidFill>
                  <a:srgbClr val="595959"/>
                </a:solidFill>
              </a:rPr>
            </a:br>
            <a:r>
              <a:rPr lang="en-US" sz="2400" dirty="0">
                <a:solidFill>
                  <a:srgbClr val="595959"/>
                </a:solidFill>
              </a:rPr>
              <a:t>32kB L1 cache</a:t>
            </a:r>
          </a:p>
          <a:p>
            <a:pPr lvl="1">
              <a:spcBef>
                <a:spcPts val="1776"/>
              </a:spcBef>
            </a:pPr>
            <a:r>
              <a:rPr lang="en-US" sz="2400" dirty="0">
                <a:solidFill>
                  <a:srgbClr val="C00000"/>
                </a:solidFill>
              </a:rPr>
              <a:t>3D-Stacked Memory: </a:t>
            </a:r>
            <a:r>
              <a:rPr lang="en-US" sz="2400" dirty="0"/>
              <a:t>2GB cube, 16 vaults per cube</a:t>
            </a:r>
          </a:p>
          <a:p>
            <a:pPr lvl="2"/>
            <a:r>
              <a:rPr lang="en-US" sz="2200" dirty="0"/>
              <a:t>Internal Bandwidth: 256GB/S </a:t>
            </a:r>
          </a:p>
          <a:p>
            <a:pPr lvl="2"/>
            <a:r>
              <a:rPr lang="en-US" sz="2200" dirty="0">
                <a:solidFill>
                  <a:srgbClr val="595959"/>
                </a:solidFill>
              </a:rPr>
              <a:t>Off-Chip Channel Bandwidth: 32 GB/s</a:t>
            </a:r>
          </a:p>
          <a:p>
            <a:pPr lvl="1">
              <a:spcBef>
                <a:spcPts val="1776"/>
              </a:spcBef>
            </a:pPr>
            <a:r>
              <a:rPr lang="en-US" sz="2400" dirty="0">
                <a:solidFill>
                  <a:srgbClr val="C00000"/>
                </a:solidFill>
              </a:rPr>
              <a:t>Baseline Memory: </a:t>
            </a:r>
            <a:r>
              <a:rPr lang="en-US" sz="2400" dirty="0"/>
              <a:t>LPDDR3, 2GB, FR-FCFS scheduler</a:t>
            </a:r>
            <a:br>
              <a:rPr lang="en-US" sz="2000" dirty="0"/>
            </a:br>
            <a:endParaRPr lang="en-US" sz="2000" dirty="0">
              <a:solidFill>
                <a:srgbClr val="595959"/>
              </a:solidFill>
            </a:endParaRPr>
          </a:p>
          <a:p>
            <a:r>
              <a:rPr lang="en-US" sz="2800" dirty="0">
                <a:solidFill>
                  <a:schemeClr val="tx2"/>
                </a:solidFill>
              </a:rPr>
              <a:t>We study each target </a:t>
            </a:r>
            <a:r>
              <a:rPr lang="en-US" sz="2800" dirty="0">
                <a:solidFill>
                  <a:srgbClr val="0000FF"/>
                </a:solidFill>
              </a:rPr>
              <a:t>in isolation </a:t>
            </a:r>
            <a:r>
              <a:rPr lang="en-US" sz="2800" dirty="0">
                <a:solidFill>
                  <a:schemeClr val="tx2"/>
                </a:solidFill>
              </a:rPr>
              <a:t>and emulate each separately and run them in our simulator</a:t>
            </a:r>
          </a:p>
          <a:p>
            <a:pPr lvl="1"/>
            <a:endParaRPr lang="en-US" sz="2400" dirty="0">
              <a:solidFill>
                <a:srgbClr val="595959"/>
              </a:solidFill>
            </a:endParaRPr>
          </a:p>
          <a:p>
            <a:pPr lvl="1"/>
            <a:endParaRPr lang="en-US" sz="2200" dirty="0">
              <a:solidFill>
                <a:srgbClr val="595959"/>
              </a:solidFill>
            </a:endParaRPr>
          </a:p>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40</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52342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fade">
                                      <p:cBhvr>
                                        <p:cTn id="25" dur="500"/>
                                        <p:tgtEl>
                                          <p:spTgt spid="3">
                                            <p:txEl>
                                              <p:pRg st="6" end="6"/>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fade">
                                      <p:cBhvr>
                                        <p:cTn id="30"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0" y="0"/>
            <a:ext cx="9144000" cy="914400"/>
          </a:xfrm>
        </p:spPr>
        <p:txBody>
          <a:bodyPr/>
          <a:lstStyle/>
          <a:p>
            <a:r>
              <a:rPr lang="en-US" dirty="0"/>
              <a:t>Normalized Energy </a:t>
            </a:r>
          </a:p>
        </p:txBody>
      </p:sp>
      <p:grpSp>
        <p:nvGrpSpPr>
          <p:cNvPr id="2" name="Group 1"/>
          <p:cNvGrpSpPr/>
          <p:nvPr/>
        </p:nvGrpSpPr>
        <p:grpSpPr>
          <a:xfrm>
            <a:off x="-76200" y="1126465"/>
            <a:ext cx="9144000" cy="4436135"/>
            <a:chOff x="-76200" y="1295400"/>
            <a:chExt cx="9144000" cy="4436135"/>
          </a:xfrm>
        </p:grpSpPr>
        <p:graphicFrame>
          <p:nvGraphicFramePr>
            <p:cNvPr id="5" name="Chart 4"/>
            <p:cNvGraphicFramePr>
              <a:graphicFrameLocks/>
            </p:cNvGraphicFramePr>
            <p:nvPr>
              <p:extLst/>
            </p:nvPr>
          </p:nvGraphicFramePr>
          <p:xfrm>
            <a:off x="-76200" y="1295400"/>
            <a:ext cx="9144000" cy="4436135"/>
          </p:xfrm>
          <a:graphic>
            <a:graphicData uri="http://schemas.openxmlformats.org/drawingml/2006/chart">
              <c:chart xmlns:c="http://schemas.openxmlformats.org/drawingml/2006/chart" xmlns:r="http://schemas.openxmlformats.org/officeDocument/2006/relationships" r:id="rId3"/>
            </a:graphicData>
          </a:graphic>
        </p:graphicFrame>
        <p:cxnSp>
          <p:nvCxnSpPr>
            <p:cNvPr id="6" name="Straight Connector 5"/>
            <p:cNvCxnSpPr/>
            <p:nvPr/>
          </p:nvCxnSpPr>
          <p:spPr>
            <a:xfrm flipV="1">
              <a:off x="822960"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4443984"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6254496"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8979408"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0" name="TextBox 9"/>
          <p:cNvSpPr txBox="1"/>
          <p:nvPr/>
        </p:nvSpPr>
        <p:spPr>
          <a:xfrm>
            <a:off x="1484466" y="4933890"/>
            <a:ext cx="2249334"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Chrome Browser</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1" name="TextBox 10"/>
          <p:cNvSpPr txBox="1"/>
          <p:nvPr/>
        </p:nvSpPr>
        <p:spPr>
          <a:xfrm>
            <a:off x="6400800" y="4854714"/>
            <a:ext cx="25146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Video Playback and Capture</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2" name="TextBox 11"/>
          <p:cNvSpPr txBox="1"/>
          <p:nvPr/>
        </p:nvSpPr>
        <p:spPr>
          <a:xfrm>
            <a:off x="4343400" y="4854714"/>
            <a:ext cx="195201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black"/>
                </a:solidFill>
                <a:effectLst/>
                <a:uLnTx/>
                <a:uFillTx/>
                <a:latin typeface="Gill Sans MT"/>
                <a:ea typeface="+mn-ea"/>
                <a:cs typeface="+mn-cs"/>
              </a:rPr>
              <a:t>TensorFlow</a:t>
            </a:r>
            <a:r>
              <a:rPr kumimoji="0" lang="en-US" sz="2000" b="1" i="0" u="none" strike="noStrike" kern="1200" cap="none" spc="0" normalizeH="0" baseline="0" noProof="0" dirty="0">
                <a:ln>
                  <a:noFill/>
                </a:ln>
                <a:solidFill>
                  <a:prstClr val="black"/>
                </a:solidFill>
                <a:effectLst/>
                <a:uLnTx/>
                <a:uFillTx/>
                <a:latin typeface="Gill Sans MT"/>
                <a:ea typeface="+mn-ea"/>
                <a:cs typeface="+mn-cs"/>
              </a:rPr>
              <a:t> Mobile</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5" name="Rectangle 14"/>
          <p:cNvSpPr/>
          <p:nvPr/>
        </p:nvSpPr>
        <p:spPr>
          <a:xfrm>
            <a:off x="0" y="57150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0000FF"/>
                </a:solidFill>
                <a:effectLst/>
                <a:uLnTx/>
                <a:uFillTx/>
                <a:latin typeface="Gill Sans MT"/>
                <a:ea typeface="+mn-ea"/>
                <a:cs typeface="+mn-cs"/>
              </a:rPr>
              <a:t>PIM core</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PIM accelerator</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reduces</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energy consumption</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 </a:t>
            </a:r>
            <a:r>
              <a:rPr kumimoji="0" lang="en-US" sz="2600" b="1" i="0" u="none" strike="noStrike" kern="1200" cap="none" spc="0" normalizeH="0" baseline="0" noProof="0" dirty="0">
                <a:ln>
                  <a:noFill/>
                </a:ln>
                <a:solidFill>
                  <a:prstClr val="black"/>
                </a:solidFill>
                <a:effectLst/>
                <a:uLnTx/>
                <a:uFillTx/>
                <a:latin typeface="Gill Sans MT"/>
                <a:ea typeface="+mn-ea"/>
                <a:cs typeface="+mn-cs"/>
              </a:rPr>
              <a:t>on average by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49.1%</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55.4%</a:t>
            </a:r>
          </a:p>
        </p:txBody>
      </p:sp>
      <p:sp>
        <p:nvSpPr>
          <p:cNvPr id="16" name="Rounded Rectangle 15"/>
          <p:cNvSpPr/>
          <p:nvPr/>
        </p:nvSpPr>
        <p:spPr bwMode="auto">
          <a:xfrm>
            <a:off x="919700" y="2228672"/>
            <a:ext cx="762000" cy="1653778"/>
          </a:xfrm>
          <a:prstGeom prst="roundRect">
            <a:avLst/>
          </a:prstGeom>
          <a:solidFill>
            <a:schemeClr val="lt1">
              <a:alpha val="0"/>
            </a:schemeClr>
          </a:solidFill>
          <a:ln w="57150" cmpd="sng">
            <a:solidFill>
              <a:schemeClr val="accent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cxnSp>
        <p:nvCxnSpPr>
          <p:cNvPr id="17" name="Straight Arrow Connector 16"/>
          <p:cNvCxnSpPr/>
          <p:nvPr/>
        </p:nvCxnSpPr>
        <p:spPr>
          <a:xfrm>
            <a:off x="1224500" y="3905072"/>
            <a:ext cx="1676400" cy="914400"/>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grpSp>
        <p:nvGrpSpPr>
          <p:cNvPr id="18" name="Group 17"/>
          <p:cNvGrpSpPr/>
          <p:nvPr/>
        </p:nvGrpSpPr>
        <p:grpSpPr>
          <a:xfrm>
            <a:off x="533400" y="4724400"/>
            <a:ext cx="8452900" cy="1143000"/>
            <a:chOff x="-153065" y="679005"/>
            <a:chExt cx="10073325" cy="795961"/>
          </a:xfrm>
        </p:grpSpPr>
        <p:sp>
          <p:nvSpPr>
            <p:cNvPr id="19" name="Rounded Rectangle 18"/>
            <p:cNvSpPr/>
            <p:nvPr/>
          </p:nvSpPr>
          <p:spPr bwMode="auto">
            <a:xfrm>
              <a:off x="-153065" y="679005"/>
              <a:ext cx="10073325" cy="795961"/>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20" name="Rectangle 19"/>
            <p:cNvSpPr/>
            <p:nvPr/>
          </p:nvSpPr>
          <p:spPr>
            <a:xfrm>
              <a:off x="22234" y="785133"/>
              <a:ext cx="9742221" cy="57868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Gill Sans MT"/>
                  <a:ea typeface="+mn-ea"/>
                  <a:cs typeface="+mn-cs"/>
                </a:rPr>
                <a:t>77.7%</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82.6%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energy reduction for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texture tiling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packing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comes from eliminating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a:t>
              </a:r>
              <a:endParaRPr kumimoji="0" lang="en-US" sz="2400" b="1" i="0" u="sng" strike="noStrike" kern="1200" cap="none" spc="0" normalizeH="0" baseline="0" noProof="0" dirty="0">
                <a:ln>
                  <a:noFill/>
                </a:ln>
                <a:solidFill>
                  <a:srgbClr val="0000FF"/>
                </a:solidFill>
                <a:effectLst/>
                <a:uLnTx/>
                <a:uFillTx/>
                <a:latin typeface="Gill Sans MT"/>
                <a:ea typeface="+mn-ea"/>
                <a:cs typeface="+mn-cs"/>
              </a:endParaRPr>
            </a:p>
          </p:txBody>
        </p:sp>
      </p:grpSp>
      <p:sp>
        <p:nvSpPr>
          <p:cNvPr id="21" name="Rounded Rectangle 20"/>
          <p:cNvSpPr/>
          <p:nvPr/>
        </p:nvSpPr>
        <p:spPr bwMode="auto">
          <a:xfrm>
            <a:off x="4572000" y="2286000"/>
            <a:ext cx="762000" cy="1653778"/>
          </a:xfrm>
          <a:prstGeom prst="roundRect">
            <a:avLst/>
          </a:prstGeom>
          <a:solidFill>
            <a:schemeClr val="lt1">
              <a:alpha val="0"/>
            </a:schemeClr>
          </a:solidFill>
          <a:ln w="57150" cmpd="sng">
            <a:solidFill>
              <a:schemeClr val="accent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cxnSp>
        <p:nvCxnSpPr>
          <p:cNvPr id="22" name="Straight Arrow Connector 21"/>
          <p:cNvCxnSpPr>
            <a:endCxn id="19" idx="0"/>
          </p:cNvCxnSpPr>
          <p:nvPr/>
        </p:nvCxnSpPr>
        <p:spPr>
          <a:xfrm flipH="1">
            <a:off x="4759850" y="3962400"/>
            <a:ext cx="193150" cy="762000"/>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23" name="Slide Number Placeholder 3"/>
          <p:cNvSpPr>
            <a:spLocks noGrp="1"/>
          </p:cNvSpPr>
          <p:nvPr>
            <p:ph type="sldNum" sz="quarter" idx="12"/>
          </p:nvPr>
        </p:nvSpPr>
        <p:spPr>
          <a:xfrm>
            <a:off x="7315200" y="6492883"/>
            <a:ext cx="18288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41</a:t>
            </a:r>
          </a:p>
        </p:txBody>
      </p:sp>
      <p:pic>
        <p:nvPicPr>
          <p:cNvPr id="24" name="Picture 23" descr="safari.png"/>
          <p:cNvPicPr>
            <a:picLocks noChangeAspect="1"/>
          </p:cNvPicPr>
          <p:nvPr/>
        </p:nvPicPr>
        <p:blipFill>
          <a:blip r:embed="rId4" cstate="print"/>
          <a:stretch>
            <a:fillRect/>
          </a:stretch>
        </p:blipFill>
        <p:spPr>
          <a:xfrm>
            <a:off x="76200" y="6580445"/>
            <a:ext cx="959296" cy="277563"/>
          </a:xfrm>
          <a:prstGeom prst="rect">
            <a:avLst/>
          </a:prstGeom>
        </p:spPr>
      </p:pic>
      <p:sp>
        <p:nvSpPr>
          <p:cNvPr id="25" name="Rounded Rectangle 24"/>
          <p:cNvSpPr/>
          <p:nvPr/>
        </p:nvSpPr>
        <p:spPr bwMode="auto">
          <a:xfrm>
            <a:off x="1072100" y="2537222"/>
            <a:ext cx="762000" cy="1653778"/>
          </a:xfrm>
          <a:prstGeom prst="roundRect">
            <a:avLst/>
          </a:prstGeom>
          <a:solidFill>
            <a:schemeClr val="lt1">
              <a:alpha val="0"/>
            </a:schemeClr>
          </a:solidFill>
          <a:ln w="57150" cmpd="sng">
            <a:solidFill>
              <a:schemeClr val="accent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Tree>
    <p:extLst>
      <p:ext uri="{BB962C8B-B14F-4D97-AF65-F5344CB8AC3E}">
        <p14:creationId xmlns:p14="http://schemas.microsoft.com/office/powerpoint/2010/main" val="964383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500"/>
                                        <p:tgtEl>
                                          <p:spTgt spid="2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500"/>
                                        <p:tgtEl>
                                          <p:spTgt spid="17"/>
                                        </p:tgtEl>
                                      </p:cBhvr>
                                    </p:animEffect>
                                  </p:childTnLst>
                                </p:cTn>
                              </p:par>
                              <p:par>
                                <p:cTn id="21" presetID="10" presetClass="entr" presetSubtype="0" fill="hold" nodeType="with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500"/>
                                        <p:tgtEl>
                                          <p:spTgt spid="22"/>
                                        </p:tgtEl>
                                      </p:cBhvr>
                                    </p:animEffect>
                                  </p:childTnLst>
                                </p:cTn>
                              </p:par>
                              <p:par>
                                <p:cTn id="24" presetID="10" presetClass="entr" presetSubtype="0" fill="hold" nodeType="with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500"/>
                                        <p:tgtEl>
                                          <p:spTgt spid="1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500"/>
                                        <p:tgtEl>
                                          <p:spTgt spid="17"/>
                                        </p:tgtEl>
                                      </p:cBhvr>
                                    </p:animEffect>
                                    <p:set>
                                      <p:cBhvr>
                                        <p:cTn id="31" dur="1" fill="hold">
                                          <p:stCondLst>
                                            <p:cond delay="499"/>
                                          </p:stCondLst>
                                        </p:cTn>
                                        <p:tgtEl>
                                          <p:spTgt spid="17"/>
                                        </p:tgtEl>
                                        <p:attrNameLst>
                                          <p:attrName>style.visibility</p:attrName>
                                        </p:attrNameLst>
                                      </p:cBhvr>
                                      <p:to>
                                        <p:strVal val="hidden"/>
                                      </p:to>
                                    </p:set>
                                  </p:childTnLst>
                                </p:cTn>
                              </p:par>
                              <p:par>
                                <p:cTn id="32" presetID="10" presetClass="exit" presetSubtype="0" fill="hold" grpId="1" nodeType="withEffect">
                                  <p:stCondLst>
                                    <p:cond delay="0"/>
                                  </p:stCondLst>
                                  <p:childTnLst>
                                    <p:animEffect transition="out" filter="fade">
                                      <p:cBhvr>
                                        <p:cTn id="33" dur="500"/>
                                        <p:tgtEl>
                                          <p:spTgt spid="16"/>
                                        </p:tgtEl>
                                      </p:cBhvr>
                                    </p:animEffect>
                                    <p:set>
                                      <p:cBhvr>
                                        <p:cTn id="34" dur="1" fill="hold">
                                          <p:stCondLst>
                                            <p:cond delay="499"/>
                                          </p:stCondLst>
                                        </p:cTn>
                                        <p:tgtEl>
                                          <p:spTgt spid="16"/>
                                        </p:tgtEl>
                                        <p:attrNameLst>
                                          <p:attrName>style.visibility</p:attrName>
                                        </p:attrNameLst>
                                      </p:cBhvr>
                                      <p:to>
                                        <p:strVal val="hidden"/>
                                      </p:to>
                                    </p:set>
                                  </p:childTnLst>
                                </p:cTn>
                              </p:par>
                              <p:par>
                                <p:cTn id="35" presetID="10" presetClass="exit" presetSubtype="0" fill="hold" nodeType="withEffect">
                                  <p:stCondLst>
                                    <p:cond delay="0"/>
                                  </p:stCondLst>
                                  <p:childTnLst>
                                    <p:animEffect transition="out" filter="fade">
                                      <p:cBhvr>
                                        <p:cTn id="36" dur="500"/>
                                        <p:tgtEl>
                                          <p:spTgt spid="18"/>
                                        </p:tgtEl>
                                      </p:cBhvr>
                                    </p:animEffect>
                                    <p:set>
                                      <p:cBhvr>
                                        <p:cTn id="37" dur="1" fill="hold">
                                          <p:stCondLst>
                                            <p:cond delay="499"/>
                                          </p:stCondLst>
                                        </p:cTn>
                                        <p:tgtEl>
                                          <p:spTgt spid="18"/>
                                        </p:tgtEl>
                                        <p:attrNameLst>
                                          <p:attrName>style.visibility</p:attrName>
                                        </p:attrNameLst>
                                      </p:cBhvr>
                                      <p:to>
                                        <p:strVal val="hidden"/>
                                      </p:to>
                                    </p:set>
                                  </p:childTnLst>
                                </p:cTn>
                              </p:par>
                              <p:par>
                                <p:cTn id="38" presetID="10" presetClass="exit" presetSubtype="0" fill="hold" grpId="1" nodeType="withEffect">
                                  <p:stCondLst>
                                    <p:cond delay="0"/>
                                  </p:stCondLst>
                                  <p:childTnLst>
                                    <p:animEffect transition="out" filter="fade">
                                      <p:cBhvr>
                                        <p:cTn id="39" dur="500"/>
                                        <p:tgtEl>
                                          <p:spTgt spid="21"/>
                                        </p:tgtEl>
                                      </p:cBhvr>
                                    </p:animEffect>
                                    <p:set>
                                      <p:cBhvr>
                                        <p:cTn id="40" dur="1" fill="hold">
                                          <p:stCondLst>
                                            <p:cond delay="499"/>
                                          </p:stCondLst>
                                        </p:cTn>
                                        <p:tgtEl>
                                          <p:spTgt spid="21"/>
                                        </p:tgtEl>
                                        <p:attrNameLst>
                                          <p:attrName>style.visibility</p:attrName>
                                        </p:attrNameLst>
                                      </p:cBhvr>
                                      <p:to>
                                        <p:strVal val="hidden"/>
                                      </p:to>
                                    </p:set>
                                  </p:childTnLst>
                                </p:cTn>
                              </p:par>
                              <p:par>
                                <p:cTn id="41" presetID="10" presetClass="exit" presetSubtype="0" fill="hold" nodeType="withEffect">
                                  <p:stCondLst>
                                    <p:cond delay="0"/>
                                  </p:stCondLst>
                                  <p:childTnLst>
                                    <p:animEffect transition="out" filter="fade">
                                      <p:cBhvr>
                                        <p:cTn id="42" dur="500"/>
                                        <p:tgtEl>
                                          <p:spTgt spid="22"/>
                                        </p:tgtEl>
                                      </p:cBhvr>
                                    </p:animEffect>
                                    <p:set>
                                      <p:cBhvr>
                                        <p:cTn id="43" dur="1" fill="hold">
                                          <p:stCondLst>
                                            <p:cond delay="499"/>
                                          </p:stCondLst>
                                        </p:cTn>
                                        <p:tgtEl>
                                          <p:spTgt spid="22"/>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fade">
                                      <p:cBhvr>
                                        <p:cTn id="48" dur="500"/>
                                        <p:tgtEl>
                                          <p:spTgt spid="25"/>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xit" presetSubtype="0" fill="hold" grpId="1" nodeType="clickEffect">
                                  <p:stCondLst>
                                    <p:cond delay="0"/>
                                  </p:stCondLst>
                                  <p:childTnLst>
                                    <p:animEffect transition="out" filter="fade">
                                      <p:cBhvr>
                                        <p:cTn id="52" dur="500"/>
                                        <p:tgtEl>
                                          <p:spTgt spid="25"/>
                                        </p:tgtEl>
                                      </p:cBhvr>
                                    </p:animEffect>
                                    <p:set>
                                      <p:cBhvr>
                                        <p:cTn id="53" dur="1" fill="hold">
                                          <p:stCondLst>
                                            <p:cond delay="499"/>
                                          </p:stCondLst>
                                        </p:cTn>
                                        <p:tgtEl>
                                          <p:spTgt spid="2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6" grpId="1" animBg="1"/>
      <p:bldP spid="21" grpId="0" animBg="1"/>
      <p:bldP spid="21" grpId="1" animBg="1"/>
      <p:bldP spid="25" grpId="0" animBg="1"/>
      <p:bldP spid="25" grpId="1" animBg="1"/>
    </p:bldLst>
  </p:timing>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Normalized Runtime</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290</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cxnSp>
        <p:nvCxnSpPr>
          <p:cNvPr id="8" name="Straight Connector 7"/>
          <p:cNvCxnSpPr/>
          <p:nvPr/>
        </p:nvCxnSpPr>
        <p:spPr>
          <a:xfrm flipV="1">
            <a:off x="838200"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9006840" y="4102608"/>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4928616"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7991856"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3" name="Group 2"/>
          <p:cNvGrpSpPr/>
          <p:nvPr/>
        </p:nvGrpSpPr>
        <p:grpSpPr>
          <a:xfrm>
            <a:off x="0" y="1371600"/>
            <a:ext cx="9296400" cy="3962400"/>
            <a:chOff x="0" y="1371600"/>
            <a:chExt cx="9296400" cy="3962400"/>
          </a:xfrm>
        </p:grpSpPr>
        <p:graphicFrame>
          <p:nvGraphicFramePr>
            <p:cNvPr id="7" name="Chart 6"/>
            <p:cNvGraphicFramePr>
              <a:graphicFrameLocks/>
            </p:cNvGraphicFramePr>
            <p:nvPr>
              <p:extLst/>
            </p:nvPr>
          </p:nvGraphicFramePr>
          <p:xfrm>
            <a:off x="0" y="1371600"/>
            <a:ext cx="9051365" cy="3657600"/>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p:cNvSpPr txBox="1"/>
            <p:nvPr/>
          </p:nvSpPr>
          <p:spPr>
            <a:xfrm>
              <a:off x="1829227" y="4724400"/>
              <a:ext cx="2056973"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Chrome Browser</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3" name="TextBox 12"/>
            <p:cNvSpPr txBox="1"/>
            <p:nvPr/>
          </p:nvSpPr>
          <p:spPr>
            <a:xfrm>
              <a:off x="5257800" y="4687669"/>
              <a:ext cx="220386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Video Playback and Capture</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4" name="TextBox 13"/>
            <p:cNvSpPr txBox="1"/>
            <p:nvPr/>
          </p:nvSpPr>
          <p:spPr>
            <a:xfrm>
              <a:off x="7772400" y="4648200"/>
              <a:ext cx="15240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black"/>
                  </a:solidFill>
                  <a:effectLst/>
                  <a:uLnTx/>
                  <a:uFillTx/>
                  <a:latin typeface="Gill Sans MT"/>
                  <a:ea typeface="+mn-ea"/>
                  <a:cs typeface="+mn-cs"/>
                </a:rPr>
                <a:t>TensorFlow</a:t>
              </a:r>
              <a:r>
                <a:rPr kumimoji="0" lang="en-US" sz="1800" b="1" i="0" u="none" strike="noStrike" kern="1200" cap="none" spc="0" normalizeH="0" baseline="0" noProof="0" dirty="0">
                  <a:ln>
                    <a:noFill/>
                  </a:ln>
                  <a:solidFill>
                    <a:prstClr val="black"/>
                  </a:solidFill>
                  <a:effectLst/>
                  <a:uLnTx/>
                  <a:uFillTx/>
                  <a:latin typeface="Gill Sans MT"/>
                  <a:ea typeface="+mn-ea"/>
                  <a:cs typeface="+mn-cs"/>
                </a:rPr>
                <a:t> Mobile</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grpSp>
      <p:grpSp>
        <p:nvGrpSpPr>
          <p:cNvPr id="16" name="Group 15"/>
          <p:cNvGrpSpPr/>
          <p:nvPr/>
        </p:nvGrpSpPr>
        <p:grpSpPr>
          <a:xfrm>
            <a:off x="0" y="5360650"/>
            <a:ext cx="9144000" cy="963950"/>
            <a:chOff x="1867295" y="5514549"/>
            <a:chExt cx="6500483" cy="377220"/>
          </a:xfrm>
        </p:grpSpPr>
        <p:sp>
          <p:nvSpPr>
            <p:cNvPr id="20" name="Rectangle 19"/>
            <p:cNvSpPr/>
            <p:nvPr/>
          </p:nvSpPr>
          <p:spPr>
            <a:xfrm>
              <a:off x="1867295" y="5514549"/>
              <a:ext cx="6019801" cy="21612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sp>
          <p:nvSpPr>
            <p:cNvPr id="18" name="Rectangle 17"/>
            <p:cNvSpPr/>
            <p:nvPr/>
          </p:nvSpPr>
          <p:spPr>
            <a:xfrm>
              <a:off x="1886403" y="5566577"/>
              <a:ext cx="6481375" cy="325192"/>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Offloading these kernels to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PIM core</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PIM accelerator</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improves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performance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on average by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44.6%</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54.2%</a:t>
              </a:r>
            </a:p>
          </p:txBody>
        </p:sp>
      </p:grpSp>
      <p:sp>
        <p:nvSpPr>
          <p:cNvPr id="21" name="Rounded Rectangle 20"/>
          <p:cNvSpPr/>
          <p:nvPr/>
        </p:nvSpPr>
        <p:spPr bwMode="auto">
          <a:xfrm>
            <a:off x="1143000" y="2209800"/>
            <a:ext cx="762000" cy="1653778"/>
          </a:xfrm>
          <a:prstGeom prst="roundRect">
            <a:avLst/>
          </a:prstGeom>
          <a:solidFill>
            <a:schemeClr val="lt1">
              <a:alpha val="0"/>
            </a:schemeClr>
          </a:solidFill>
          <a:ln w="57150" cmpd="sng">
            <a:solidFill>
              <a:schemeClr val="accent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22" name="Rounded Rectangle 21"/>
          <p:cNvSpPr/>
          <p:nvPr/>
        </p:nvSpPr>
        <p:spPr bwMode="auto">
          <a:xfrm>
            <a:off x="3124200" y="2057400"/>
            <a:ext cx="762000" cy="1653778"/>
          </a:xfrm>
          <a:prstGeom prst="roundRect">
            <a:avLst/>
          </a:prstGeom>
          <a:solidFill>
            <a:schemeClr val="lt1">
              <a:alpha val="0"/>
            </a:schemeClr>
          </a:solidFill>
          <a:ln w="57150" cmpd="sng">
            <a:solidFill>
              <a:schemeClr val="accent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Tree>
    <p:extLst>
      <p:ext uri="{BB962C8B-B14F-4D97-AF65-F5344CB8AC3E}">
        <p14:creationId xmlns:p14="http://schemas.microsoft.com/office/powerpoint/2010/main" val="3077891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Lst>
  </p:timing>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a:t>Conclusion</a:t>
            </a:r>
          </a:p>
        </p:txBody>
      </p:sp>
      <p:sp>
        <p:nvSpPr>
          <p:cNvPr id="3" name="Content Placeholder 2"/>
          <p:cNvSpPr>
            <a:spLocks noGrp="1"/>
          </p:cNvSpPr>
          <p:nvPr>
            <p:ph idx="1"/>
          </p:nvPr>
        </p:nvSpPr>
        <p:spPr>
          <a:xfrm>
            <a:off x="76200" y="685800"/>
            <a:ext cx="9144000" cy="6324600"/>
          </a:xfrm>
        </p:spPr>
        <p:txBody>
          <a:bodyPr>
            <a:normAutofit/>
          </a:bodyPr>
          <a:lstStyle/>
          <a:p>
            <a:pPr lvl="0"/>
            <a:r>
              <a:rPr lang="en-US" sz="2500" spc="-80" dirty="0">
                <a:solidFill>
                  <a:schemeClr val="tx2"/>
                </a:solidFill>
              </a:rPr>
              <a:t>Energy consumption is a </a:t>
            </a:r>
            <a:r>
              <a:rPr lang="en-US" sz="2500" spc="-80" dirty="0">
                <a:solidFill>
                  <a:srgbClr val="C00000"/>
                </a:solidFill>
              </a:rPr>
              <a:t>major challenge </a:t>
            </a:r>
            <a:r>
              <a:rPr lang="en-US" sz="2500" spc="-80" dirty="0">
                <a:solidFill>
                  <a:schemeClr val="tx2"/>
                </a:solidFill>
              </a:rPr>
              <a:t>in consumer devices</a:t>
            </a:r>
          </a:p>
          <a:p>
            <a:r>
              <a:rPr lang="en-US" sz="2500" dirty="0">
                <a:solidFill>
                  <a:schemeClr val="tx2"/>
                </a:solidFill>
              </a:rPr>
              <a:t>We conduct an in-depth analysis of popular </a:t>
            </a:r>
            <a:r>
              <a:rPr lang="en-US" sz="2500" dirty="0">
                <a:solidFill>
                  <a:srgbClr val="0000FF"/>
                </a:solidFill>
              </a:rPr>
              <a:t>Google consumer workloads</a:t>
            </a:r>
          </a:p>
          <a:p>
            <a:pPr lvl="1"/>
            <a:r>
              <a:rPr lang="en-US" sz="2200" dirty="0">
                <a:solidFill>
                  <a:schemeClr val="accent2"/>
                </a:solidFill>
              </a:rPr>
              <a:t>62.7%</a:t>
            </a:r>
            <a:r>
              <a:rPr lang="en-US" sz="2200" dirty="0"/>
              <a:t> of the total system energy is spent on </a:t>
            </a:r>
            <a:r>
              <a:rPr lang="en-US" sz="2200" dirty="0">
                <a:solidFill>
                  <a:srgbClr val="C00000"/>
                </a:solidFill>
              </a:rPr>
              <a:t>data movement</a:t>
            </a:r>
          </a:p>
          <a:p>
            <a:pPr lvl="1"/>
            <a:r>
              <a:rPr lang="en-US" sz="2200" dirty="0"/>
              <a:t>Most of the </a:t>
            </a:r>
            <a:r>
              <a:rPr lang="en-US" sz="2200" dirty="0">
                <a:solidFill>
                  <a:srgbClr val="FF0000"/>
                </a:solidFill>
              </a:rPr>
              <a:t>data movement </a:t>
            </a:r>
            <a:r>
              <a:rPr lang="en-US" sz="2200" dirty="0"/>
              <a:t>comes from </a:t>
            </a:r>
            <a:r>
              <a:rPr lang="en-US" sz="2200" u="sng" dirty="0">
                <a:solidFill>
                  <a:srgbClr val="0000FF"/>
                </a:solidFill>
              </a:rPr>
              <a:t>simple functions </a:t>
            </a:r>
            <a:r>
              <a:rPr lang="en-US" sz="2200" dirty="0"/>
              <a:t>that consist of </a:t>
            </a:r>
            <a:r>
              <a:rPr lang="en-US" sz="2200" u="sng" dirty="0">
                <a:solidFill>
                  <a:srgbClr val="0000FF"/>
                </a:solidFill>
              </a:rPr>
              <a:t>simple operations</a:t>
            </a:r>
            <a:r>
              <a:rPr lang="en-US" sz="2200" dirty="0">
                <a:solidFill>
                  <a:srgbClr val="0000FF"/>
                </a:solidFill>
              </a:rPr>
              <a:t> </a:t>
            </a:r>
          </a:p>
          <a:p>
            <a:r>
              <a:rPr lang="en-US" sz="2500" dirty="0">
                <a:solidFill>
                  <a:schemeClr val="tx2"/>
                </a:solidFill>
              </a:rPr>
              <a:t>We use </a:t>
            </a:r>
            <a:r>
              <a:rPr lang="en-US" sz="2500" dirty="0">
                <a:solidFill>
                  <a:srgbClr val="0000FF"/>
                </a:solidFill>
              </a:rPr>
              <a:t>PIM</a:t>
            </a:r>
            <a:r>
              <a:rPr lang="en-US" sz="2500" dirty="0">
                <a:solidFill>
                  <a:schemeClr val="tx2"/>
                </a:solidFill>
              </a:rPr>
              <a:t> to reduce </a:t>
            </a:r>
            <a:r>
              <a:rPr lang="en-US" sz="2500" dirty="0">
                <a:solidFill>
                  <a:schemeClr val="accent2"/>
                </a:solidFill>
              </a:rPr>
              <a:t>data movement cost </a:t>
            </a:r>
          </a:p>
          <a:p>
            <a:pPr lvl="1"/>
            <a:r>
              <a:rPr lang="en-US" sz="2200" dirty="0">
                <a:solidFill>
                  <a:srgbClr val="595959"/>
                </a:solidFill>
              </a:rPr>
              <a:t>We design </a:t>
            </a:r>
            <a:r>
              <a:rPr lang="en-US" sz="2200" dirty="0">
                <a:solidFill>
                  <a:srgbClr val="0000FF"/>
                </a:solidFill>
              </a:rPr>
              <a:t>lightweight logic </a:t>
            </a:r>
            <a:r>
              <a:rPr lang="en-US" sz="2200" dirty="0">
                <a:solidFill>
                  <a:srgbClr val="595959"/>
                </a:solidFill>
              </a:rPr>
              <a:t>to implement</a:t>
            </a:r>
            <a:br>
              <a:rPr lang="en-US" sz="2200" dirty="0">
                <a:solidFill>
                  <a:srgbClr val="595959"/>
                </a:solidFill>
              </a:rPr>
            </a:br>
            <a:r>
              <a:rPr lang="en-US" sz="2200" dirty="0">
                <a:solidFill>
                  <a:srgbClr val="0000FF"/>
                </a:solidFill>
              </a:rPr>
              <a:t>simple operations </a:t>
            </a:r>
            <a:r>
              <a:rPr lang="en-US" sz="2200" dirty="0">
                <a:solidFill>
                  <a:srgbClr val="595959"/>
                </a:solidFill>
              </a:rPr>
              <a:t>in DRAM</a:t>
            </a:r>
          </a:p>
          <a:p>
            <a:pPr lvl="1"/>
            <a:endParaRPr lang="en-US" sz="2200" dirty="0">
              <a:solidFill>
                <a:srgbClr val="595959"/>
              </a:solidFill>
            </a:endParaRPr>
          </a:p>
          <a:p>
            <a:pPr marL="457200" lvl="1" indent="0">
              <a:buNone/>
            </a:pPr>
            <a:br>
              <a:rPr lang="en-US" sz="2200" dirty="0">
                <a:solidFill>
                  <a:srgbClr val="595959"/>
                </a:solidFill>
              </a:rPr>
            </a:br>
            <a:endParaRPr lang="en-US" sz="2200" dirty="0">
              <a:solidFill>
                <a:srgbClr val="595959"/>
              </a:solidFill>
            </a:endParaRPr>
          </a:p>
          <a:p>
            <a:pPr lvl="1"/>
            <a:r>
              <a:rPr lang="en-US" sz="2200" dirty="0">
                <a:solidFill>
                  <a:srgbClr val="595959"/>
                </a:solidFill>
              </a:rPr>
              <a:t>Reduces </a:t>
            </a:r>
            <a:r>
              <a:rPr lang="en-US" sz="2200" dirty="0">
                <a:solidFill>
                  <a:schemeClr val="accent2"/>
                </a:solidFill>
              </a:rPr>
              <a:t>total energy </a:t>
            </a:r>
            <a:r>
              <a:rPr lang="en-US" sz="2200" dirty="0">
                <a:solidFill>
                  <a:srgbClr val="595959"/>
                </a:solidFill>
              </a:rPr>
              <a:t>by </a:t>
            </a:r>
            <a:r>
              <a:rPr lang="en-US" sz="2200" dirty="0">
                <a:solidFill>
                  <a:srgbClr val="0000FF"/>
                </a:solidFill>
              </a:rPr>
              <a:t>55.4%</a:t>
            </a:r>
            <a:r>
              <a:rPr lang="en-US" sz="2200" dirty="0">
                <a:solidFill>
                  <a:srgbClr val="595959"/>
                </a:solidFill>
              </a:rPr>
              <a:t> on average </a:t>
            </a:r>
          </a:p>
          <a:p>
            <a:pPr lvl="1"/>
            <a:r>
              <a:rPr lang="en-US" sz="2200" dirty="0">
                <a:solidFill>
                  <a:srgbClr val="595959"/>
                </a:solidFill>
              </a:rPr>
              <a:t>Reduces </a:t>
            </a:r>
            <a:r>
              <a:rPr lang="en-US" sz="2200" dirty="0">
                <a:solidFill>
                  <a:srgbClr val="C00000"/>
                </a:solidFill>
              </a:rPr>
              <a:t>execution time </a:t>
            </a:r>
            <a:r>
              <a:rPr lang="en-US" sz="2200" dirty="0">
                <a:solidFill>
                  <a:srgbClr val="595959"/>
                </a:solidFill>
              </a:rPr>
              <a:t>by </a:t>
            </a:r>
            <a:r>
              <a:rPr lang="en-US" sz="2200" dirty="0">
                <a:solidFill>
                  <a:srgbClr val="0000FF"/>
                </a:solidFill>
              </a:rPr>
              <a:t>54.2</a:t>
            </a:r>
            <a:r>
              <a:rPr lang="en-US" sz="2200" dirty="0">
                <a:solidFill>
                  <a:srgbClr val="595959"/>
                </a:solidFill>
              </a:rPr>
              <a:t>% on average </a:t>
            </a:r>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a:xfrm>
            <a:off x="8534400" y="6477001"/>
            <a:ext cx="609600" cy="381008"/>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43</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7" name="Rounded Rectangle 6"/>
          <p:cNvSpPr/>
          <p:nvPr/>
        </p:nvSpPr>
        <p:spPr>
          <a:xfrm>
            <a:off x="2286000" y="4517648"/>
            <a:ext cx="1524000" cy="74015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grpSp>
        <p:nvGrpSpPr>
          <p:cNvPr id="8" name="Group 7"/>
          <p:cNvGrpSpPr/>
          <p:nvPr/>
        </p:nvGrpSpPr>
        <p:grpSpPr>
          <a:xfrm>
            <a:off x="5029200" y="4419600"/>
            <a:ext cx="2667000" cy="914400"/>
            <a:chOff x="5562600" y="3276600"/>
            <a:chExt cx="2438400" cy="990600"/>
          </a:xfrm>
        </p:grpSpPr>
        <p:sp>
          <p:nvSpPr>
            <p:cNvPr id="9" name="Rounded Rectangle 8"/>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10" name="Rounded Rectangle 9"/>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11" name="Rounded Rectangle 10"/>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grpSp>
    </p:spTree>
    <p:extLst>
      <p:ext uri="{BB962C8B-B14F-4D97-AF65-F5344CB8AC3E}">
        <p14:creationId xmlns:p14="http://schemas.microsoft.com/office/powerpoint/2010/main" val="1665171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500"/>
                                        <p:tgtEl>
                                          <p:spTgt spid="7"/>
                                        </p:tgtEl>
                                      </p:cBhvr>
                                    </p:animEffect>
                                  </p:childTnLst>
                                </p:cTn>
                              </p:par>
                              <p:par>
                                <p:cTn id="30" presetID="10" presetClass="entr" presetSubtype="0" fill="hold"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childTnLst>
                          </p:cTn>
                        </p:par>
                        <p:par>
                          <p:cTn id="33" fill="hold">
                            <p:stCondLst>
                              <p:cond delay="500"/>
                            </p:stCondLst>
                            <p:childTnLst>
                              <p:par>
                                <p:cTn id="34" presetID="10" presetClass="entr" presetSubtype="0" fill="hold" nodeType="afterEffect">
                                  <p:stCondLst>
                                    <p:cond delay="0"/>
                                  </p:stCondLst>
                                  <p:childTnLst>
                                    <p:set>
                                      <p:cBhvr>
                                        <p:cTn id="35" dur="1" fill="hold">
                                          <p:stCondLst>
                                            <p:cond delay="0"/>
                                          </p:stCondLst>
                                        </p:cTn>
                                        <p:tgtEl>
                                          <p:spTgt spid="3">
                                            <p:txEl>
                                              <p:pRg st="8" end="8"/>
                                            </p:txEl>
                                          </p:spTgt>
                                        </p:tgtEl>
                                        <p:attrNameLst>
                                          <p:attrName>style.visibility</p:attrName>
                                        </p:attrNameLst>
                                      </p:cBhvr>
                                      <p:to>
                                        <p:strVal val="visible"/>
                                      </p:to>
                                    </p:set>
                                    <p:animEffect transition="in" filter="fade">
                                      <p:cBhvr>
                                        <p:cTn id="36" dur="500"/>
                                        <p:tgtEl>
                                          <p:spTgt spid="3">
                                            <p:txEl>
                                              <p:pRg st="8" end="8"/>
                                            </p:txEl>
                                          </p:spTgt>
                                        </p:tgtEl>
                                      </p:cBhvr>
                                    </p:animEffect>
                                  </p:childTnLst>
                                </p:cTn>
                              </p:par>
                            </p:childTnLst>
                          </p:cTn>
                        </p:par>
                        <p:par>
                          <p:cTn id="37" fill="hold">
                            <p:stCondLst>
                              <p:cond delay="1000"/>
                            </p:stCondLst>
                            <p:childTnLst>
                              <p:par>
                                <p:cTn id="38" presetID="10" presetClass="entr" presetSubtype="0" fill="hold" nodeType="afterEffect">
                                  <p:stCondLst>
                                    <p:cond delay="0"/>
                                  </p:stCondLst>
                                  <p:childTnLst>
                                    <p:set>
                                      <p:cBhvr>
                                        <p:cTn id="39" dur="1" fill="hold">
                                          <p:stCondLst>
                                            <p:cond delay="0"/>
                                          </p:stCondLst>
                                        </p:cTn>
                                        <p:tgtEl>
                                          <p:spTgt spid="3">
                                            <p:txEl>
                                              <p:pRg st="9" end="9"/>
                                            </p:txEl>
                                          </p:spTgt>
                                        </p:tgtEl>
                                        <p:attrNameLst>
                                          <p:attrName>style.visibility</p:attrName>
                                        </p:attrNameLst>
                                      </p:cBhvr>
                                      <p:to>
                                        <p:strVal val="visible"/>
                                      </p:to>
                                    </p:set>
                                    <p:animEffect transition="in" filter="fade">
                                      <p:cBhvr>
                                        <p:cTn id="40"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a:solidFill>
                  <a:srgbClr val="FFFFFF"/>
                </a:solidFill>
                <a:latin typeface=""/>
              </a:rPr>
              <a:t>Google Workloads</a:t>
            </a:r>
            <a:br>
              <a:rPr lang="en-US" sz="3800" dirty="0">
                <a:solidFill>
                  <a:srgbClr val="FFFFFF"/>
                </a:solidFill>
                <a:latin typeface=""/>
              </a:rPr>
            </a:br>
            <a:r>
              <a:rPr lang="en-US" sz="3800" dirty="0">
                <a:solidFill>
                  <a:srgbClr val="FFFFFF"/>
                </a:solidFill>
                <a:latin typeface=""/>
              </a:rPr>
              <a:t> for Consumer Devices:</a:t>
            </a:r>
            <a:br>
              <a:rPr lang="en-US" sz="3800" dirty="0">
                <a:solidFill>
                  <a:srgbClr val="FFFFFF"/>
                </a:solidFill>
                <a:latin typeface=""/>
              </a:rPr>
            </a:br>
            <a:r>
              <a:rPr lang="en-US" sz="3800" dirty="0">
                <a:solidFill>
                  <a:srgbClr val="FFFFFF"/>
                </a:solidFill>
                <a:latin typeface=""/>
              </a:rPr>
              <a:t>Mitigating Data Movement Bottlenecks</a:t>
            </a:r>
            <a:endParaRPr lang="en-US" sz="3800" dirty="0">
              <a:solidFill>
                <a:srgbClr val="FFFFFF"/>
              </a:solidFill>
            </a:endParaRP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819400"/>
            <a:ext cx="4024259" cy="58477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Gill Sans MT"/>
                <a:ea typeface="+mn-ea"/>
                <a:cs typeface="+mn-cs"/>
              </a:rPr>
              <a:t>Amirali Boroumand</a:t>
            </a:r>
          </a:p>
        </p:txBody>
      </p:sp>
      <p:sp>
        <p:nvSpPr>
          <p:cNvPr id="8" name="Rectangle 7"/>
          <p:cNvSpPr/>
          <p:nvPr/>
        </p:nvSpPr>
        <p:spPr>
          <a:xfrm>
            <a:off x="378337" y="3480376"/>
            <a:ext cx="8340745" cy="120032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Saugata</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Ghose</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Youngsok</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Rachata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Ausavarungnirun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Eric</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Shiu</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Rahul</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Thakur</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Daehyun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Aki</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Kuusela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b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Allan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Knies</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Parthasarathy</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Ranganathan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Onur Mutlu</a:t>
            </a:r>
            <a:endPar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13" name="Picture 12"/>
          <p:cNvPicPr>
            <a:picLocks noChangeAspect="1"/>
          </p:cNvPicPr>
          <p:nvPr/>
        </p:nvPicPr>
        <p:blipFill rotWithShape="1">
          <a:blip r:embed="rId2"/>
          <a:srcRect t="27272" b="29091"/>
          <a:stretch/>
        </p:blipFill>
        <p:spPr>
          <a:xfrm>
            <a:off x="506982" y="6050611"/>
            <a:ext cx="1828800" cy="798022"/>
          </a:xfrm>
          <a:prstGeom prst="rect">
            <a:avLst/>
          </a:prstGeom>
        </p:spPr>
      </p:pic>
      <p:pic>
        <p:nvPicPr>
          <p:cNvPr id="14" name="Picture 13"/>
          <p:cNvPicPr>
            <a:picLocks noChangeAspect="1"/>
          </p:cNvPicPr>
          <p:nvPr/>
        </p:nvPicPr>
        <p:blipFill>
          <a:blip r:embed="rId3"/>
          <a:stretch>
            <a:fillRect/>
          </a:stretch>
        </p:blipFill>
        <p:spPr>
          <a:xfrm>
            <a:off x="6981825" y="4724400"/>
            <a:ext cx="1682084" cy="1657706"/>
          </a:xfrm>
          <a:prstGeom prst="rect">
            <a:avLst/>
          </a:prstGeom>
        </p:spPr>
      </p:pic>
      <p:pic>
        <p:nvPicPr>
          <p:cNvPr id="15" name="Picture 14"/>
          <p:cNvPicPr>
            <a:picLocks noChangeAspect="1"/>
          </p:cNvPicPr>
          <p:nvPr/>
        </p:nvPicPr>
        <p:blipFill rotWithShape="1">
          <a:blip r:embed="rId4"/>
          <a:srcRect t="30096" b="30046"/>
          <a:stretch/>
        </p:blipFill>
        <p:spPr>
          <a:xfrm>
            <a:off x="6632242" y="6179521"/>
            <a:ext cx="2381250" cy="533400"/>
          </a:xfrm>
          <a:prstGeom prst="rect">
            <a:avLst/>
          </a:prstGeom>
        </p:spPr>
      </p:pic>
      <p:pic>
        <p:nvPicPr>
          <p:cNvPr id="16" name="Picture 15" descr="safari.png"/>
          <p:cNvPicPr>
            <a:picLocks noChangeAspect="1"/>
          </p:cNvPicPr>
          <p:nvPr/>
        </p:nvPicPr>
        <p:blipFill rotWithShape="1">
          <a:blip r:embed="rId5" cstate="print"/>
          <a:srcRect r="1519"/>
          <a:stretch/>
        </p:blipFill>
        <p:spPr>
          <a:xfrm>
            <a:off x="476188" y="5294713"/>
            <a:ext cx="1890388" cy="555400"/>
          </a:xfrm>
          <a:prstGeom prst="rect">
            <a:avLst/>
          </a:prstGeom>
        </p:spPr>
      </p:pic>
      <p:pic>
        <p:nvPicPr>
          <p:cNvPr id="17" name="Picture 16"/>
          <p:cNvPicPr>
            <a:picLocks noChangeAspect="1"/>
          </p:cNvPicPr>
          <p:nvPr/>
        </p:nvPicPr>
        <p:blipFill>
          <a:blip r:embed="rId6"/>
          <a:stretch>
            <a:fillRect/>
          </a:stretch>
        </p:blipFill>
        <p:spPr>
          <a:xfrm>
            <a:off x="3015517" y="5030786"/>
            <a:ext cx="3112967" cy="1124128"/>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331042712"/>
      </p:ext>
    </p:extLst>
  </p:cSld>
  <p:clrMapOvr>
    <a:masterClrMapping/>
  </p:clrMapOvr>
</p:sld>
</file>

<file path=ppt/theme/_rels/theme43.xml.rels><?xml version="1.0" encoding="UTF-8" standalone="yes"?>
<Relationships xmlns="http://schemas.openxmlformats.org/package/2006/relationships"><Relationship Id="rId1" Type="http://schemas.openxmlformats.org/officeDocument/2006/relationships/image" Target="../media/image7.jpeg"/></Relationships>
</file>

<file path=ppt/theme/_rels/theme47.xml.rels><?xml version="1.0" encoding="UTF-8" standalone="yes"?>
<Relationships xmlns="http://schemas.openxmlformats.org/package/2006/relationships"><Relationship Id="rId1" Type="http://schemas.openxmlformats.org/officeDocument/2006/relationships/image" Target="../media/image7.jpeg"/></Relationships>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7.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9.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1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14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4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13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7.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2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1.xml><?xml version="1.0" encoding="utf-8"?>
<a:theme xmlns:a="http://schemas.openxmlformats.org/drawingml/2006/main" name="1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2.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3.xml><?xml version="1.0" encoding="utf-8"?>
<a:theme xmlns:a="http://schemas.openxmlformats.org/drawingml/2006/main" name="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2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5.xml><?xml version="1.0" encoding="utf-8"?>
<a:theme xmlns:a="http://schemas.openxmlformats.org/drawingml/2006/main" name="19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6.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2_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1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16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16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53.xml><?xml version="1.0" encoding="utf-8"?>
<a:theme xmlns:a="http://schemas.openxmlformats.org/drawingml/2006/main" name="7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9900"/>
      </a:accent5>
      <a:accent6>
        <a:srgbClr val="777777"/>
      </a:accent6>
      <a:hlink>
        <a:srgbClr val="0000FF"/>
      </a:hlink>
      <a:folHlink>
        <a:srgbClr val="800080"/>
      </a:folHlink>
    </a:clrScheme>
    <a:fontScheme name="Sesha">
      <a:majorFont>
        <a:latin typeface="Myriad Pro Cond"/>
        <a:ea typeface=""/>
        <a:cs typeface=""/>
      </a:majorFont>
      <a:minorFont>
        <a:latin typeface="Myriad Pro C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chemeClr val="accent2"/>
          </a:solidFill>
          <a:headEnd type="none" w="med" len="med"/>
          <a:tailEnd type="arrow" w="med" len="med"/>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54.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16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1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2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0.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1.xml><?xml version="1.0" encoding="utf-8"?>
<a:theme xmlns:a="http://schemas.openxmlformats.org/drawingml/2006/main" name="3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62.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3.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4.xml><?xml version="1.0" encoding="utf-8"?>
<a:theme xmlns:a="http://schemas.openxmlformats.org/drawingml/2006/main" name="17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5.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6.xml><?xml version="1.0" encoding="utf-8"?>
<a:theme xmlns:a="http://schemas.openxmlformats.org/drawingml/2006/main" name="4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6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194344</TotalTime>
  <Words>16178</Words>
  <Application>Microsoft Macintosh PowerPoint</Application>
  <PresentationFormat>On-screen Show (4:3)</PresentationFormat>
  <Paragraphs>3272</Paragraphs>
  <Slides>292</Slides>
  <Notes>77</Notes>
  <HiddenSlides>0</HiddenSlides>
  <MMClips>0</MMClips>
  <ScaleCrop>false</ScaleCrop>
  <HeadingPairs>
    <vt:vector size="6" baseType="variant">
      <vt:variant>
        <vt:lpstr>Fonts Used</vt:lpstr>
      </vt:variant>
      <vt:variant>
        <vt:i4>30</vt:i4>
      </vt:variant>
      <vt:variant>
        <vt:lpstr>Theme</vt:lpstr>
      </vt:variant>
      <vt:variant>
        <vt:i4>66</vt:i4>
      </vt:variant>
      <vt:variant>
        <vt:lpstr>Slide Titles</vt:lpstr>
      </vt:variant>
      <vt:variant>
        <vt:i4>292</vt:i4>
      </vt:variant>
    </vt:vector>
  </HeadingPairs>
  <TitlesOfParts>
    <vt:vector size="388" baseType="lpstr">
      <vt:lpstr>굴림</vt:lpstr>
      <vt:lpstr>ＭＳ Ｐゴシック</vt:lpstr>
      <vt:lpstr>ＭＳ Ｐゴシック</vt:lpstr>
      <vt:lpstr>ヒラギノ角ゴ ProN W3</vt:lpstr>
      <vt:lpstr>ヒラギノ角ゴ ProN W6</vt:lpstr>
      <vt:lpstr>Adobe Garamond Pro</vt:lpstr>
      <vt:lpstr>Arial</vt:lpstr>
      <vt:lpstr>Arial Black</vt:lpstr>
      <vt:lpstr>Calibri</vt:lpstr>
      <vt:lpstr>Calibri Light</vt:lpstr>
      <vt:lpstr>Cambria</vt:lpstr>
      <vt:lpstr>Cambria Math</vt:lpstr>
      <vt:lpstr>Corbel</vt:lpstr>
      <vt:lpstr>Courier New</vt:lpstr>
      <vt:lpstr>Futura Medium</vt:lpstr>
      <vt:lpstr>Garamond</vt:lpstr>
      <vt:lpstr>Gill Sans</vt:lpstr>
      <vt:lpstr>Gill Sans MT</vt:lpstr>
      <vt:lpstr>Lucida Grande</vt:lpstr>
      <vt:lpstr>Lucida Sans</vt:lpstr>
      <vt:lpstr>Majalla UI</vt:lpstr>
      <vt:lpstr>Mangal</vt:lpstr>
      <vt:lpstr>Myriad Pro Bold Cond</vt:lpstr>
      <vt:lpstr>Myriad Pro Cond</vt:lpstr>
      <vt:lpstr>나눔고딕</vt:lpstr>
      <vt:lpstr>Tahoma</vt:lpstr>
      <vt:lpstr>Times New Roman</vt:lpstr>
      <vt:lpstr>Verdana</vt:lpstr>
      <vt:lpstr>Vista Sans OT Medium</vt:lpstr>
      <vt:lpstr>Wingdings</vt:lpstr>
      <vt:lpstr>Edge</vt:lpstr>
      <vt:lpstr>1_Edge</vt:lpstr>
      <vt:lpstr>3_Edge</vt:lpstr>
      <vt:lpstr>4_Edge</vt:lpstr>
      <vt:lpstr>6_Edge</vt:lpstr>
      <vt:lpstr>8_Edge</vt:lpstr>
      <vt:lpstr>2_Office Theme</vt:lpstr>
      <vt:lpstr>9_Edge</vt:lpstr>
      <vt:lpstr>16_Edge</vt:lpstr>
      <vt:lpstr>17_Edge</vt:lpstr>
      <vt:lpstr>13_Edge</vt:lpstr>
      <vt:lpstr>23_Edge</vt:lpstr>
      <vt:lpstr>35_Edge</vt:lpstr>
      <vt:lpstr>36_Edge</vt:lpstr>
      <vt:lpstr>39_Edge</vt:lpstr>
      <vt:lpstr>49_Edge</vt:lpstr>
      <vt:lpstr>56_Edge</vt:lpstr>
      <vt:lpstr>57_Edge</vt:lpstr>
      <vt:lpstr>58_Edge</vt:lpstr>
      <vt:lpstr>59_Edge</vt:lpstr>
      <vt:lpstr>64_Edge</vt:lpstr>
      <vt:lpstr>85_Edge</vt:lpstr>
      <vt:lpstr>90_Edge</vt:lpstr>
      <vt:lpstr>91_Edge</vt:lpstr>
      <vt:lpstr>95_Edge</vt:lpstr>
      <vt:lpstr>1_Metropolitan_bullet</vt:lpstr>
      <vt:lpstr>98_Edge</vt:lpstr>
      <vt:lpstr>1_Office 테마</vt:lpstr>
      <vt:lpstr>136_Edge</vt:lpstr>
      <vt:lpstr>139_Edge</vt:lpstr>
      <vt:lpstr>143_Edge</vt:lpstr>
      <vt:lpstr>144_Edge</vt:lpstr>
      <vt:lpstr>147_Edge</vt:lpstr>
      <vt:lpstr>133_Edge</vt:lpstr>
      <vt:lpstr>148_Edge</vt:lpstr>
      <vt:lpstr>3_Metropolitan_bullet</vt:lpstr>
      <vt:lpstr>151_Edge</vt:lpstr>
      <vt:lpstr>152_Edge</vt:lpstr>
      <vt:lpstr>154_Edge</vt:lpstr>
      <vt:lpstr>24_Office Theme</vt:lpstr>
      <vt:lpstr>14_Office Theme</vt:lpstr>
      <vt:lpstr>4_Office Theme</vt:lpstr>
      <vt:lpstr>Title &amp; Bullets</vt:lpstr>
      <vt:lpstr>27_Office Theme</vt:lpstr>
      <vt:lpstr>19_Office Theme</vt:lpstr>
      <vt:lpstr>156_Edge</vt:lpstr>
      <vt:lpstr>2_Title &amp; Bullets</vt:lpstr>
      <vt:lpstr>158_Edge</vt:lpstr>
      <vt:lpstr>159_Edge</vt:lpstr>
      <vt:lpstr>166_Edge</vt:lpstr>
      <vt:lpstr>167_Edge</vt:lpstr>
      <vt:lpstr>safari</vt:lpstr>
      <vt:lpstr>7_sesha-theme</vt:lpstr>
      <vt:lpstr>2_Edge</vt:lpstr>
      <vt:lpstr>168_Edge</vt:lpstr>
      <vt:lpstr>153_Edge</vt:lpstr>
      <vt:lpstr>5_Edge</vt:lpstr>
      <vt:lpstr>7_Edge</vt:lpstr>
      <vt:lpstr>25_Office Theme</vt:lpstr>
      <vt:lpstr>10_Edge</vt:lpstr>
      <vt:lpstr>3_sesha-theme</vt:lpstr>
      <vt:lpstr>11_Edge</vt:lpstr>
      <vt:lpstr>1_Office Theme</vt:lpstr>
      <vt:lpstr>171_Edge</vt:lpstr>
      <vt:lpstr>18_Edge</vt:lpstr>
      <vt:lpstr>4_sesha-theme</vt:lpstr>
      <vt:lpstr>Processing Data Where It Makes Sense  in Modern Computing Systems: Enabling In-Memory Computation</vt:lpstr>
      <vt:lpstr>The Main Memory System</vt:lpstr>
      <vt:lpstr>The Main Memory System</vt:lpstr>
      <vt:lpstr>The Main Memory System</vt:lpstr>
      <vt:lpstr>Memory System: A Shared Resource View</vt:lpstr>
      <vt:lpstr>State of the Main Memory System</vt:lpstr>
      <vt:lpstr>Major Trends Affecting Main Memory (I)</vt:lpstr>
      <vt:lpstr>Major Trends Affecting Main Memory (II)</vt:lpstr>
      <vt:lpstr>Example: The Memory Capacity Gap</vt:lpstr>
      <vt:lpstr>DRAM Capacity, Bandwidth &amp; Latency</vt:lpstr>
      <vt:lpstr>DRAM Is Critical for Performance</vt:lpstr>
      <vt:lpstr>DRAM Is Critical for Performance</vt:lpstr>
      <vt:lpstr>DRAM Is Critical for Performance</vt:lpstr>
      <vt:lpstr>DRAM Is Critical for Performance</vt:lpstr>
      <vt:lpstr>Major Trends Affecting Main Memory (III)</vt:lpstr>
      <vt:lpstr>Energy Waste in Mobile Devices</vt:lpstr>
      <vt:lpstr>Major Trends Affecting Main Memory (IV)</vt:lpstr>
      <vt:lpstr>Major Trends Affecting Main Memory (V)</vt:lpstr>
      <vt:lpstr>Major Trends Affecting Main Memory (V)</vt:lpstr>
      <vt:lpstr>Major Trend: Hybrid Main Memory</vt:lpstr>
      <vt:lpstr>Foreshadowing</vt:lpstr>
      <vt:lpstr>Industry Is Writing Papers About It, Too</vt:lpstr>
      <vt:lpstr>Call for Intelligent Memory Controllers</vt:lpstr>
      <vt:lpstr>Agenda</vt:lpstr>
      <vt:lpstr>Maslow’s (Human) Hierarchy of Needs</vt:lpstr>
      <vt:lpstr>How Reliable/Secure/Safe is This Bridge?</vt:lpstr>
      <vt:lpstr>Collapse of the “Galloping Gertie”</vt:lpstr>
      <vt:lpstr>How Secure Are These People?</vt:lpstr>
      <vt:lpstr>The DRAM Scaling Problem</vt:lpstr>
      <vt:lpstr>As Memory Scales, It Becomes Unreliable</vt:lpstr>
      <vt:lpstr>Large-Scale Failure Analysis of DRAM Chips</vt:lpstr>
      <vt:lpstr>Infrastructures to Understand Such Issues</vt:lpstr>
      <vt:lpstr>Infrastructures to Understand Such Issues</vt:lpstr>
      <vt:lpstr>SoftMC: Open Source DRAM Infrastructure</vt:lpstr>
      <vt:lpstr>SoftMC</vt:lpstr>
      <vt:lpstr>Data Retention in Memory [Liu et al., ISCA 2013]</vt:lpstr>
      <vt:lpstr>Takeaway</vt:lpstr>
      <vt:lpstr>A Curious Discovery [Kim et al., ISCA 2014]</vt:lpstr>
      <vt:lpstr>DRAM RowHammer</vt:lpstr>
      <vt:lpstr>Modern DRAM is Prone to Disturbance Errors</vt:lpstr>
      <vt:lpstr>Most DRAM Modules Are Vulnerable</vt:lpstr>
      <vt:lpstr>Recent DRAM Is More Vulnerable</vt:lpstr>
      <vt:lpstr>Recent DRAM Is More Vulnerable</vt:lpstr>
      <vt:lpstr>Recent DRAM Is More Vulnerable</vt:lpstr>
      <vt:lpstr>A Simple Program Can Induce Many Errors</vt:lpstr>
      <vt:lpstr>A Simple Program Can Induce Many Errors</vt:lpstr>
      <vt:lpstr>A Simple Program Can Induce Many Errors</vt:lpstr>
      <vt:lpstr>A Simple Program Can Induce Many Errors</vt:lpstr>
      <vt:lpstr>A Simple Program Can Induce Many Errors</vt:lpstr>
      <vt:lpstr>Observed Errors in Real Systems</vt:lpstr>
      <vt:lpstr>One Can Take Over an Otherwise-Secure System</vt:lpstr>
      <vt:lpstr>RowHammer Security Attack Example</vt:lpstr>
      <vt:lpstr>Security Implications</vt:lpstr>
      <vt:lpstr>Security Implications</vt:lpstr>
      <vt:lpstr>More Security Implications (I)</vt:lpstr>
      <vt:lpstr>More Security Implications (II)</vt:lpstr>
      <vt:lpstr>More Security Implications (III)</vt:lpstr>
      <vt:lpstr>More Security Implications (IV)</vt:lpstr>
      <vt:lpstr>More Security Implications (V)</vt:lpstr>
      <vt:lpstr>More Security Implications?</vt:lpstr>
      <vt:lpstr>Apple’s Patch for RowHammer</vt:lpstr>
      <vt:lpstr>Our Solution to RowHammer</vt:lpstr>
      <vt:lpstr>Advantages of PARA</vt:lpstr>
      <vt:lpstr>Requirements for PARA</vt:lpstr>
      <vt:lpstr>Probabilistic Activation in Real Life (I)</vt:lpstr>
      <vt:lpstr>Probabilistic Activation in Real Life (II)</vt:lpstr>
      <vt:lpstr>More on RowHammer Analysis</vt:lpstr>
      <vt:lpstr>Future of Memory Reliability</vt:lpstr>
      <vt:lpstr>A RowHammer Retrospective</vt:lpstr>
      <vt:lpstr>Industry Is Writing Papers About It, Too</vt:lpstr>
      <vt:lpstr>Call for Intelligent Memory Controllers</vt:lpstr>
      <vt:lpstr>Aside: Intelligent Controller for NAND Flash</vt:lpstr>
      <vt:lpstr>Aside: Intelligent Controller for NAND Flash</vt:lpstr>
      <vt:lpstr>Takeaway</vt:lpstr>
      <vt:lpstr>Agenda</vt:lpstr>
      <vt:lpstr>Three Key Systems Trends</vt:lpstr>
      <vt:lpstr>The Need for More Memory Performance</vt:lpstr>
      <vt:lpstr>Do We Want This?</vt:lpstr>
      <vt:lpstr>Or This?</vt:lpstr>
      <vt:lpstr>Maslow’s (Human) Hierarchy of Needs, Revisited</vt:lpstr>
      <vt:lpstr>Challenge and Opportunity for Future</vt:lpstr>
      <vt:lpstr>The Problem</vt:lpstr>
      <vt:lpstr>The Problem</vt:lpstr>
      <vt:lpstr>A Computing System</vt:lpstr>
      <vt:lpstr>A Computing System</vt:lpstr>
      <vt:lpstr>Today’s Computing Systems</vt:lpstr>
      <vt:lpstr>Yet …</vt:lpstr>
      <vt:lpstr>The Performance Perspective</vt:lpstr>
      <vt:lpstr>The Performance Perspective (Today)</vt:lpstr>
      <vt:lpstr>The Performance Perspective (Today)</vt:lpstr>
      <vt:lpstr>Perils of Processor-Centric Design</vt:lpstr>
      <vt:lpstr>Perils of Processor-Centric Design</vt:lpstr>
      <vt:lpstr>The Energy Perspective</vt:lpstr>
      <vt:lpstr>Data Movement vs. Computation Energy</vt:lpstr>
      <vt:lpstr>Data Movement vs. Computation Energy</vt:lpstr>
      <vt:lpstr>Energy Waste in Mobile Devices</vt:lpstr>
      <vt:lpstr>We Do Not Want to Move Data!</vt:lpstr>
      <vt:lpstr>We Need A Paradigm Shift To …</vt:lpstr>
      <vt:lpstr>Goal: Processing Inside Memory</vt:lpstr>
      <vt:lpstr>Why In-Memory Computation Today?</vt:lpstr>
      <vt:lpstr>Agenda</vt:lpstr>
      <vt:lpstr>Processing in Memory:   Two Approaches</vt:lpstr>
      <vt:lpstr>Approach 1: Minimally Changing DRAM</vt:lpstr>
      <vt:lpstr>Starting Simple: Data Copy and Initialization</vt:lpstr>
      <vt:lpstr>Today’s Systems: Bulk Data Copy</vt:lpstr>
      <vt:lpstr>Future Systems: In-Memory Copy</vt:lpstr>
      <vt:lpstr>RowClone: In-DRAM Row Copy</vt:lpstr>
      <vt:lpstr>RowClone: Latency and Energy Savings</vt:lpstr>
      <vt:lpstr>More on RowClone</vt:lpstr>
      <vt:lpstr>Memory as an Accelerator</vt:lpstr>
      <vt:lpstr>In-Memory Bulk Bitwise Operations</vt:lpstr>
      <vt:lpstr>In-DRAM AND/OR: Triple Row Activation</vt:lpstr>
      <vt:lpstr>In-DRAM NOT: Dual Contact Cell</vt:lpstr>
      <vt:lpstr>Performance: In-DRAM Bitwise Operations</vt:lpstr>
      <vt:lpstr>Energy of In-DRAM Bitwise Operations</vt:lpstr>
      <vt:lpstr>Ambit vs. DDR3: Performance and Energy</vt:lpstr>
      <vt:lpstr>Bulk Bitwise Operations in Workloads</vt:lpstr>
      <vt:lpstr>Example Data Structure: Bitmap Index</vt:lpstr>
      <vt:lpstr>Performance: Bitmap Index on Ambit</vt:lpstr>
      <vt:lpstr>Performance: BitWeaving on Ambit</vt:lpstr>
      <vt:lpstr>More on In-DRAM Bulk AND/OR</vt:lpstr>
      <vt:lpstr>More on Ambit</vt:lpstr>
      <vt:lpstr>Challenge and Opportunity for Future</vt:lpstr>
      <vt:lpstr>Challenge: Intelligent Memory Device</vt:lpstr>
      <vt:lpstr>Agenda</vt:lpstr>
      <vt:lpstr>Processing in Memory:   Two Approaches</vt:lpstr>
      <vt:lpstr>Opportunity: 3D-Stacked Logic+Memory</vt:lpstr>
      <vt:lpstr>DRAM Landscape (circa 2015)</vt:lpstr>
      <vt:lpstr>Two Key Questions in 3D-Stacked PIM</vt:lpstr>
      <vt:lpstr>Graph Processing</vt:lpstr>
      <vt:lpstr>Key Bottlenecks in Graph Processing</vt:lpstr>
      <vt:lpstr>Tesseract System for Graph Processing</vt:lpstr>
      <vt:lpstr>Tesseract System for Graph Processing</vt:lpstr>
      <vt:lpstr>Tesseract System for Graph Processing</vt:lpstr>
      <vt:lpstr>Evaluated Systems</vt:lpstr>
      <vt:lpstr>Tesseract Graph Processing Performance</vt:lpstr>
      <vt:lpstr>Tesseract Graph Processing Performance</vt:lpstr>
      <vt:lpstr>Tesseract Graph Processing System Energy</vt:lpstr>
      <vt:lpstr>More on Tesseract</vt:lpstr>
      <vt:lpstr>Two Key Questions in 3D-Stacked PIM</vt:lpstr>
      <vt:lpstr>PIM on Mobile Devices</vt:lpstr>
      <vt:lpstr>Google Workloads  for Consumer Devices: Mitigating Data Movement Bottlenecks</vt:lpstr>
      <vt:lpstr>Consumer Devices</vt:lpstr>
      <vt:lpstr>Popular Google Consumer Workloads</vt:lpstr>
      <vt:lpstr>Energy Cost of Data Movement</vt:lpstr>
      <vt:lpstr>Using PIM to Reduce Data Movement</vt:lpstr>
      <vt:lpstr>Workload Analysis</vt:lpstr>
      <vt:lpstr>TensorFlow Mobile</vt:lpstr>
      <vt:lpstr>Packing</vt:lpstr>
      <vt:lpstr>Quantization</vt:lpstr>
      <vt:lpstr>Normalized Energy </vt:lpstr>
      <vt:lpstr>Normalized Runtime</vt:lpstr>
      <vt:lpstr>More on PIM for Mobile Devices</vt:lpstr>
      <vt:lpstr>Truly Distributed GPU Processing with PIM?</vt:lpstr>
      <vt:lpstr>Accelerating GPU Execution with PIM (I)</vt:lpstr>
      <vt:lpstr>Accelerating GPU Execution with PIM (II)</vt:lpstr>
      <vt:lpstr>Accelerating Linked Data Structures</vt:lpstr>
      <vt:lpstr>Accelerating Dependent Cache Misses</vt:lpstr>
      <vt:lpstr>Two Key Questions in 3D-Stacked PIM</vt:lpstr>
      <vt:lpstr>PEI: PIM-Enabled Instructions (Ideas)</vt:lpstr>
      <vt:lpstr>Simple PIM Operations as ISA Extensions (II)</vt:lpstr>
      <vt:lpstr>Simple PIM Operations as ISA Extensions (III)</vt:lpstr>
      <vt:lpstr>PEI: PIM-Enabled Instructions (Example)</vt:lpstr>
      <vt:lpstr>Example (Abstract) PEI uArchitecture</vt:lpstr>
      <vt:lpstr>PEI: Initial Evaluation Results</vt:lpstr>
      <vt:lpstr>Simpler PIM: PIM-Enabled Instructions</vt:lpstr>
      <vt:lpstr>Automatic Code and Data Mapping</vt:lpstr>
      <vt:lpstr>Automatic Offloading of Critical Code</vt:lpstr>
      <vt:lpstr>Automatic Offloading of Prefetch Mechanisms</vt:lpstr>
      <vt:lpstr>Efficient Automatic Data Coherence Support</vt:lpstr>
      <vt:lpstr>Challenge and Opportunity for Future</vt:lpstr>
      <vt:lpstr>Challenge and Opportunity for Future</vt:lpstr>
      <vt:lpstr>Challenge and Opportunity for Future</vt:lpstr>
      <vt:lpstr>Agenda</vt:lpstr>
      <vt:lpstr>Eliminating the Adoption Barriers</vt:lpstr>
      <vt:lpstr>Barriers to Adoption of PIM</vt:lpstr>
      <vt:lpstr>We Need to Revisit the Entire Stack</vt:lpstr>
      <vt:lpstr>Open Problems: PIM Adoption</vt:lpstr>
      <vt:lpstr>PIM Review and Open Problems</vt:lpstr>
      <vt:lpstr>Key Challenge 1: Code Mapping</vt:lpstr>
      <vt:lpstr>Key Challenge 2: Data Mapping</vt:lpstr>
      <vt:lpstr>How to Do the Code and Data Mapping?</vt:lpstr>
      <vt:lpstr>How to Schedule Code?</vt:lpstr>
      <vt:lpstr>Challenge: Coherence for Hybrid CPU-PIM Apps</vt:lpstr>
      <vt:lpstr>How to Maintain Coherence?</vt:lpstr>
      <vt:lpstr>How to Support Virtual Memory?</vt:lpstr>
      <vt:lpstr>How to Design Data Structures for PIM?</vt:lpstr>
      <vt:lpstr>Simulation Infrastructures for PIM</vt:lpstr>
      <vt:lpstr>An FPGA-based Test-bed for PIM?</vt:lpstr>
      <vt:lpstr>Simulation Infrastructures for PIM (in SSDs) </vt:lpstr>
      <vt:lpstr>New Applications and Use Cases for PIM</vt:lpstr>
      <vt:lpstr>Genome Read In-Memory (GRIM) Filter:  Fast Seed Location Filtering in DNA Read Mapping  using Processing-in-Memory Technologies</vt:lpstr>
      <vt:lpstr>Executive Summary</vt:lpstr>
      <vt:lpstr>Google Workloads  for Consumer Devices: Mitigating Data Movement Bottlenecks</vt:lpstr>
      <vt:lpstr>Open Problems: PIM Adoption</vt:lpstr>
      <vt:lpstr>PIM Review and Open Problems</vt:lpstr>
      <vt:lpstr>Agenda</vt:lpstr>
      <vt:lpstr>Challenge and Opportunity for Future</vt:lpstr>
      <vt:lpstr>Challenge and Opportunity for Future</vt:lpstr>
      <vt:lpstr>Challenge and Opportunity for Future</vt:lpstr>
      <vt:lpstr>Key Takeaway</vt:lpstr>
      <vt:lpstr> Concluding Remarks</vt:lpstr>
      <vt:lpstr>A Quote from A Famous Architect</vt:lpstr>
      <vt:lpstr>Precedent-Based Design?</vt:lpstr>
      <vt:lpstr>Principled Design</vt:lpstr>
      <vt:lpstr>PowerPoint Presentation</vt:lpstr>
      <vt:lpstr>The Overarching Principle</vt:lpstr>
      <vt:lpstr>Another Example: Precedent-Based Design</vt:lpstr>
      <vt:lpstr>Principled Design</vt:lpstr>
      <vt:lpstr>Another Principled Design</vt:lpstr>
      <vt:lpstr>Another Principled Design</vt:lpstr>
      <vt:lpstr>Another Principled Design</vt:lpstr>
      <vt:lpstr>Principle Applied to Another Structure</vt:lpstr>
      <vt:lpstr>The Overarching Principle</vt:lpstr>
      <vt:lpstr>Overarching Principle for Computing?</vt:lpstr>
      <vt:lpstr>Concluding Remarks</vt:lpstr>
      <vt:lpstr>The Future of Processing in Memory is Bright</vt:lpstr>
      <vt:lpstr>If In Doubt, See Other Doubtful Technologies</vt:lpstr>
      <vt:lpstr>PIM Review and Open Problems</vt:lpstr>
      <vt:lpstr>Accelerated Memory Course (~6.5 hours)</vt:lpstr>
      <vt:lpstr>Processing Data Where It Makes Sense  in Modern Computing Systems: Enabling In-Memory Computation</vt:lpstr>
      <vt:lpstr>Slides Not Covered     But Could Be Useful</vt:lpstr>
      <vt:lpstr>Readings, Videos, Reference Materials</vt:lpstr>
      <vt:lpstr>Accelerated Memory Course (~6.5 hours)</vt:lpstr>
      <vt:lpstr>Reference Overview Paper I</vt:lpstr>
      <vt:lpstr>Reference Overview Paper II</vt:lpstr>
      <vt:lpstr>Reference Overview Paper III</vt:lpstr>
      <vt:lpstr>Reference Overview Paper IV</vt:lpstr>
      <vt:lpstr>Reference Overview Paper V</vt:lpstr>
      <vt:lpstr>Reference Overview Paper VI</vt:lpstr>
      <vt:lpstr>Related Videos and Course Materials (I)</vt:lpstr>
      <vt:lpstr>Related Videos and Course Materials (II)</vt:lpstr>
      <vt:lpstr>Some Open Source Tools (I)</vt:lpstr>
      <vt:lpstr>Some Open Source Tools (II)</vt:lpstr>
      <vt:lpstr>More Open Source Tools (III)</vt:lpstr>
      <vt:lpstr>Referenced Papers</vt:lpstr>
      <vt:lpstr>Ramulator: A Fast and Extensible DRAM Simulator   [IEEE Comp Arch Letters’15]</vt:lpstr>
      <vt:lpstr>Ramulator Motivation</vt:lpstr>
      <vt:lpstr>Ramulator </vt:lpstr>
      <vt:lpstr>Case Study: Comparison of DRAM Standards</vt:lpstr>
      <vt:lpstr>Ramulator Paper and Source Code</vt:lpstr>
      <vt:lpstr>Tesseract: Extra Slides</vt:lpstr>
      <vt:lpstr>Communications In Tesseract (I)</vt:lpstr>
      <vt:lpstr>Communications In Tesseract (II)</vt:lpstr>
      <vt:lpstr>Communications In Tesseract (III)</vt:lpstr>
      <vt:lpstr>Remote Function Call (Non-Blocking)</vt:lpstr>
      <vt:lpstr>Effect of Bandwidth &amp; Programming Model</vt:lpstr>
      <vt:lpstr>More on Data Movement in Google Consumer Workloads</vt:lpstr>
      <vt:lpstr>Google Workloads  for Consumer Devices: Mitigating Data Movement Bottlenecks</vt:lpstr>
      <vt:lpstr>Consumer Devices</vt:lpstr>
      <vt:lpstr>Popular Google Consumer Workloads</vt:lpstr>
      <vt:lpstr>Energy Cost of Data Movement</vt:lpstr>
      <vt:lpstr>Using PIM to Reduce Data Movement</vt:lpstr>
      <vt:lpstr>Goals</vt:lpstr>
      <vt:lpstr>Outline</vt:lpstr>
      <vt:lpstr>Potential Solution to Address Data Movement </vt:lpstr>
      <vt:lpstr>Outline</vt:lpstr>
      <vt:lpstr>Workload Analysis Methodology</vt:lpstr>
      <vt:lpstr>PIM Logic Implementation</vt:lpstr>
      <vt:lpstr>Workload Analysis</vt:lpstr>
      <vt:lpstr>Workload Analysis</vt:lpstr>
      <vt:lpstr>How Chrome Renders a Web Page</vt:lpstr>
      <vt:lpstr>How Chrome Renders a Web Page</vt:lpstr>
      <vt:lpstr>Browser Analysis</vt:lpstr>
      <vt:lpstr>PowerPoint Presentation</vt:lpstr>
      <vt:lpstr>What Does Happen During Scrolling?</vt:lpstr>
      <vt:lpstr>Scrolling Energy Analysis</vt:lpstr>
      <vt:lpstr>Scrolling a Google Docs Web Page</vt:lpstr>
      <vt:lpstr>Scrolling a Google Docs Web Page</vt:lpstr>
      <vt:lpstr>Can We Use PIM for Texture Tiling?</vt:lpstr>
      <vt:lpstr>Can We Implement Texture Tiling in PIM Logic?</vt:lpstr>
      <vt:lpstr>Color Blitting Analysis</vt:lpstr>
      <vt:lpstr>Scrolling Wrap Up</vt:lpstr>
      <vt:lpstr>PowerPoint Presentation</vt:lpstr>
      <vt:lpstr>What Happens During Tab Switching?</vt:lpstr>
      <vt:lpstr>Memory Consumption</vt:lpstr>
      <vt:lpstr>Data Movement Study</vt:lpstr>
      <vt:lpstr>Can We Use PIM to Mitigate the Cost?</vt:lpstr>
      <vt:lpstr>Tab Switching Wrap Up</vt:lpstr>
      <vt:lpstr>Workload Analysis</vt:lpstr>
      <vt:lpstr>Workload Analysis</vt:lpstr>
      <vt:lpstr>TensorFlow Mobile</vt:lpstr>
      <vt:lpstr>Packing</vt:lpstr>
      <vt:lpstr>Quantization</vt:lpstr>
      <vt:lpstr>Quantization</vt:lpstr>
      <vt:lpstr>Video Playback and Capture</vt:lpstr>
      <vt:lpstr>Outline</vt:lpstr>
      <vt:lpstr>Evaluation Methodology </vt:lpstr>
      <vt:lpstr>Normalized Energy </vt:lpstr>
      <vt:lpstr>Normalized Runtime</vt:lpstr>
      <vt:lpstr>Conclusion</vt:lpstr>
      <vt:lpstr>Google Workloads  for Consumer Devices: Mitigating Data Movement Bottlenecks</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Onur Mutlu</cp:lastModifiedBy>
  <cp:revision>2724</cp:revision>
  <cp:lastPrinted>2017-12-05T03:30:35Z</cp:lastPrinted>
  <dcterms:created xsi:type="dcterms:W3CDTF">2010-10-08T20:41:54Z</dcterms:created>
  <dcterms:modified xsi:type="dcterms:W3CDTF">2019-05-11T14:55:59Z</dcterms:modified>
</cp:coreProperties>
</file>