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9.xml" ContentType="application/vnd.openxmlformats-officedocument.theme+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theme/theme11.xml" ContentType="application/vnd.openxmlformats-officedocument.theme+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theme/theme12.xml" ContentType="application/vnd.openxmlformats-officedocument.theme+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theme/theme13.xml" ContentType="application/vnd.openxmlformats-officedocument.theme+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theme/theme14.xml" ContentType="application/vnd.openxmlformats-officedocument.theme+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theme/theme16.xml" ContentType="application/vnd.openxmlformats-officedocument.theme+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17.xml" ContentType="application/vnd.openxmlformats-officedocument.theme+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theme/theme18.xml" ContentType="application/vnd.openxmlformats-officedocument.theme+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theme/theme20.xml" ContentType="application/vnd.openxmlformats-officedocument.theme+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theme/theme21.xml" ContentType="application/vnd.openxmlformats-officedocument.theme+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theme/theme22.xml" ContentType="application/vnd.openxmlformats-officedocument.theme+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theme/theme40.xml" ContentType="application/vnd.openxmlformats-officedocument.theme+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theme/theme41.xml" ContentType="application/vnd.openxmlformats-officedocument.theme+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theme/theme42.xml" ContentType="application/vnd.openxmlformats-officedocument.theme+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theme/theme43.xml" ContentType="application/vnd.openxmlformats-officedocument.theme+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theme/theme44.xml" ContentType="application/vnd.openxmlformats-officedocument.theme+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theme/theme45.xml" ContentType="application/vnd.openxmlformats-officedocument.theme+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theme/theme46.xml" ContentType="application/vnd.openxmlformats-officedocument.theme+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theme/theme47.xml" ContentType="application/vnd.openxmlformats-officedocument.theme+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theme/theme48.xml" ContentType="application/vnd.openxmlformats-officedocument.theme+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theme/theme49.xml" ContentType="application/vnd.openxmlformats-officedocument.theme+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theme/theme50.xml" ContentType="application/vnd.openxmlformats-officedocument.theme+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theme/theme51.xml" ContentType="application/vnd.openxmlformats-officedocument.theme+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theme/theme52.xml" ContentType="application/vnd.openxmlformats-officedocument.theme+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theme/theme53.xml" ContentType="application/vnd.openxmlformats-officedocument.theme+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theme/theme54.xml" ContentType="application/vnd.openxmlformats-officedocument.theme+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theme/theme55.xml" ContentType="application/vnd.openxmlformats-officedocument.theme+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theme/theme56.xml" ContentType="application/vnd.openxmlformats-officedocument.theme+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theme/theme57.xml" ContentType="application/vnd.openxmlformats-officedocument.theme+xml"/>
  <Override PartName="/ppt/theme/theme58.xml" ContentType="application/vnd.openxmlformats-officedocument.theme+xml"/>
  <Override PartName="/ppt/theme/theme5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charts/chart6.xml" ContentType="application/vnd.openxmlformats-officedocument.drawingml.chart+xml"/>
  <Override PartName="/ppt/theme/themeOverride3.xml" ContentType="application/vnd.openxmlformats-officedocument.themeOverride+xml"/>
  <Override PartName="/ppt/charts/chart7.xml" ContentType="application/vnd.openxmlformats-officedocument.drawingml.chart+xml"/>
  <Override PartName="/ppt/theme/themeOverride4.xml" ContentType="application/vnd.openxmlformats-officedocument.themeOverr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8.xml" ContentType="application/vnd.openxmlformats-officedocument.drawingml.chart+xml"/>
  <Override PartName="/ppt/notesSlides/notesSlide19.xml" ContentType="application/vnd.openxmlformats-officedocument.presentationml.notesSlide+xml"/>
  <Override PartName="/ppt/charts/chart9.xml" ContentType="application/vnd.openxmlformats-officedocument.drawingml.chart+xml"/>
  <Override PartName="/ppt/theme/themeOverride5.xml" ContentType="application/vnd.openxmlformats-officedocument.themeOverride+xml"/>
  <Override PartName="/ppt/charts/chart10.xml" ContentType="application/vnd.openxmlformats-officedocument.drawingml.chart+xml"/>
  <Override PartName="/ppt/theme/themeOverride6.xml" ContentType="application/vnd.openxmlformats-officedocument.themeOverride+xml"/>
  <Override PartName="/ppt/charts/chart11.xml" ContentType="application/vnd.openxmlformats-officedocument.drawingml.chart+xml"/>
  <Override PartName="/ppt/theme/themeOverride7.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2.xml" ContentType="application/vnd.openxmlformats-officedocument.drawingml.chart+xml"/>
  <Override PartName="/ppt/theme/themeOverride8.xml" ContentType="application/vnd.openxmlformats-officedocument.themeOverride+xml"/>
  <Override PartName="/ppt/drawings/drawing1.xml" ContentType="application/vnd.openxmlformats-officedocument.drawingml.chartshapes+xml"/>
  <Override PartName="/ppt/charts/chart13.xml" ContentType="application/vnd.openxmlformats-officedocument.drawingml.chart+xml"/>
  <Override PartName="/ppt/theme/themeOverride9.xml" ContentType="application/vnd.openxmlformats-officedocument.themeOverride+xml"/>
  <Override PartName="/ppt/charts/chart14.xml" ContentType="application/vnd.openxmlformats-officedocument.drawingml.chart+xml"/>
  <Override PartName="/ppt/theme/themeOverride10.xml" ContentType="application/vnd.openxmlformats-officedocument.themeOverride+xml"/>
  <Override PartName="/ppt/charts/chart15.xml" ContentType="application/vnd.openxmlformats-officedocument.drawingml.chart+xml"/>
  <Override PartName="/ppt/theme/themeOverride11.xml" ContentType="application/vnd.openxmlformats-officedocument.themeOverr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rts/chart16.xml" ContentType="application/vnd.openxmlformats-officedocument.drawingml.chart+xml"/>
  <Override PartName="/ppt/theme/themeOverride12.xml" ContentType="application/vnd.openxmlformats-officedocument.themeOverr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87" r:id="rId9"/>
    <p:sldMasterId id="2147484099" r:id="rId10"/>
    <p:sldMasterId id="2147484281" r:id="rId11"/>
    <p:sldMasterId id="2147484522" r:id="rId12"/>
    <p:sldMasterId id="2147484571" r:id="rId13"/>
    <p:sldMasterId id="2147484777" r:id="rId14"/>
    <p:sldMasterId id="2147484837" r:id="rId15"/>
    <p:sldMasterId id="2147484849" r:id="rId16"/>
    <p:sldMasterId id="2147484861" r:id="rId17"/>
    <p:sldMasterId id="2147484873" r:id="rId18"/>
    <p:sldMasterId id="2147484969" r:id="rId19"/>
    <p:sldMasterId id="2147485410" r:id="rId20"/>
    <p:sldMasterId id="2147485520" r:id="rId21"/>
    <p:sldMasterId id="2147485532" r:id="rId22"/>
    <p:sldMasterId id="214748565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459" r:id="rId34"/>
    <p:sldMasterId id="2147487471" r:id="rId35"/>
    <p:sldMasterId id="2147487483" r:id="rId36"/>
    <p:sldMasterId id="2147487574" r:id="rId37"/>
    <p:sldMasterId id="2147487623" r:id="rId38"/>
    <p:sldMasterId id="2147487743" r:id="rId39"/>
    <p:sldMasterId id="2147487948" r:id="rId40"/>
    <p:sldMasterId id="2147488072" r:id="rId41"/>
    <p:sldMasterId id="2147488085" r:id="rId42"/>
    <p:sldMasterId id="2147488097" r:id="rId43"/>
    <p:sldMasterId id="2147488134" r:id="rId44"/>
    <p:sldMasterId id="2147488265" r:id="rId45"/>
    <p:sldMasterId id="2147488316" r:id="rId46"/>
    <p:sldMasterId id="2147488340" r:id="rId47"/>
    <p:sldMasterId id="2147488378" r:id="rId48"/>
    <p:sldMasterId id="2147488390" r:id="rId49"/>
    <p:sldMasterId id="2147488559" r:id="rId50"/>
    <p:sldMasterId id="2147488571" r:id="rId51"/>
    <p:sldMasterId id="2147488584" r:id="rId52"/>
    <p:sldMasterId id="2147488597" r:id="rId53"/>
    <p:sldMasterId id="2147488609" r:id="rId54"/>
    <p:sldMasterId id="2147488616" r:id="rId55"/>
    <p:sldMasterId id="2147488629" r:id="rId56"/>
    <p:sldMasterId id="2147488642" r:id="rId57"/>
  </p:sldMasterIdLst>
  <p:notesMasterIdLst>
    <p:notesMasterId r:id="rId236"/>
  </p:notesMasterIdLst>
  <p:handoutMasterIdLst>
    <p:handoutMasterId r:id="rId237"/>
  </p:handoutMasterIdLst>
  <p:sldIdLst>
    <p:sldId id="5373" r:id="rId58"/>
    <p:sldId id="5219" r:id="rId59"/>
    <p:sldId id="5218" r:id="rId60"/>
    <p:sldId id="5220" r:id="rId61"/>
    <p:sldId id="5221" r:id="rId62"/>
    <p:sldId id="5222" r:id="rId63"/>
    <p:sldId id="5223" r:id="rId64"/>
    <p:sldId id="4457" r:id="rId65"/>
    <p:sldId id="4436" r:id="rId66"/>
    <p:sldId id="4696" r:id="rId67"/>
    <p:sldId id="5224" r:id="rId68"/>
    <p:sldId id="5225" r:id="rId69"/>
    <p:sldId id="5232" r:id="rId70"/>
    <p:sldId id="5227" r:id="rId71"/>
    <p:sldId id="5226" r:id="rId72"/>
    <p:sldId id="5228" r:id="rId73"/>
    <p:sldId id="5229" r:id="rId74"/>
    <p:sldId id="5230" r:id="rId75"/>
    <p:sldId id="5374" r:id="rId76"/>
    <p:sldId id="5388" r:id="rId77"/>
    <p:sldId id="5233" r:id="rId78"/>
    <p:sldId id="5234" r:id="rId79"/>
    <p:sldId id="5235" r:id="rId80"/>
    <p:sldId id="5236" r:id="rId81"/>
    <p:sldId id="5237" r:id="rId82"/>
    <p:sldId id="5238" r:id="rId83"/>
    <p:sldId id="5239" r:id="rId84"/>
    <p:sldId id="5240" r:id="rId85"/>
    <p:sldId id="5241" r:id="rId86"/>
    <p:sldId id="5242" r:id="rId87"/>
    <p:sldId id="5243" r:id="rId88"/>
    <p:sldId id="5244" r:id="rId89"/>
    <p:sldId id="5245" r:id="rId90"/>
    <p:sldId id="5246" r:id="rId91"/>
    <p:sldId id="5247" r:id="rId92"/>
    <p:sldId id="5248" r:id="rId93"/>
    <p:sldId id="5249" r:id="rId94"/>
    <p:sldId id="5250" r:id="rId95"/>
    <p:sldId id="5251" r:id="rId96"/>
    <p:sldId id="5252" r:id="rId97"/>
    <p:sldId id="5253" r:id="rId98"/>
    <p:sldId id="5254" r:id="rId99"/>
    <p:sldId id="5255" r:id="rId100"/>
    <p:sldId id="5256" r:id="rId101"/>
    <p:sldId id="5257" r:id="rId102"/>
    <p:sldId id="5258" r:id="rId103"/>
    <p:sldId id="5259" r:id="rId104"/>
    <p:sldId id="5260" r:id="rId105"/>
    <p:sldId id="5261" r:id="rId106"/>
    <p:sldId id="5262" r:id="rId107"/>
    <p:sldId id="5263" r:id="rId108"/>
    <p:sldId id="5264" r:id="rId109"/>
    <p:sldId id="5265" r:id="rId110"/>
    <p:sldId id="5266" r:id="rId111"/>
    <p:sldId id="5267" r:id="rId112"/>
    <p:sldId id="5268" r:id="rId113"/>
    <p:sldId id="5269" r:id="rId114"/>
    <p:sldId id="5270" r:id="rId115"/>
    <p:sldId id="5273" r:id="rId116"/>
    <p:sldId id="5274" r:id="rId117"/>
    <p:sldId id="5276" r:id="rId118"/>
    <p:sldId id="5277" r:id="rId119"/>
    <p:sldId id="5279" r:id="rId120"/>
    <p:sldId id="5280" r:id="rId121"/>
    <p:sldId id="5281" r:id="rId122"/>
    <p:sldId id="5282" r:id="rId123"/>
    <p:sldId id="5283" r:id="rId124"/>
    <p:sldId id="5284" r:id="rId125"/>
    <p:sldId id="5285" r:id="rId126"/>
    <p:sldId id="5286" r:id="rId127"/>
    <p:sldId id="5287" r:id="rId128"/>
    <p:sldId id="5288" r:id="rId129"/>
    <p:sldId id="5289" r:id="rId130"/>
    <p:sldId id="5290" r:id="rId131"/>
    <p:sldId id="5291" r:id="rId132"/>
    <p:sldId id="5292" r:id="rId133"/>
    <p:sldId id="5294" r:id="rId134"/>
    <p:sldId id="5295" r:id="rId135"/>
    <p:sldId id="5296" r:id="rId136"/>
    <p:sldId id="5298" r:id="rId137"/>
    <p:sldId id="5299" r:id="rId138"/>
    <p:sldId id="5300" r:id="rId139"/>
    <p:sldId id="5301" r:id="rId140"/>
    <p:sldId id="5302" r:id="rId141"/>
    <p:sldId id="5303" r:id="rId142"/>
    <p:sldId id="5304" r:id="rId143"/>
    <p:sldId id="5305" r:id="rId144"/>
    <p:sldId id="5308" r:id="rId145"/>
    <p:sldId id="5309" r:id="rId146"/>
    <p:sldId id="5311" r:id="rId147"/>
    <p:sldId id="5312" r:id="rId148"/>
    <p:sldId id="5313" r:id="rId149"/>
    <p:sldId id="5314" r:id="rId150"/>
    <p:sldId id="5208" r:id="rId151"/>
    <p:sldId id="3378" r:id="rId152"/>
    <p:sldId id="1416" r:id="rId153"/>
    <p:sldId id="1417" r:id="rId154"/>
    <p:sldId id="3379" r:id="rId155"/>
    <p:sldId id="3380" r:id="rId156"/>
    <p:sldId id="3381" r:id="rId157"/>
    <p:sldId id="1422" r:id="rId158"/>
    <p:sldId id="1427" r:id="rId159"/>
    <p:sldId id="4683" r:id="rId160"/>
    <p:sldId id="5351" r:id="rId161"/>
    <p:sldId id="5352" r:id="rId162"/>
    <p:sldId id="5353" r:id="rId163"/>
    <p:sldId id="5355" r:id="rId164"/>
    <p:sldId id="3792" r:id="rId165"/>
    <p:sldId id="3800" r:id="rId166"/>
    <p:sldId id="5367" r:id="rId167"/>
    <p:sldId id="4214" r:id="rId168"/>
    <p:sldId id="5368" r:id="rId169"/>
    <p:sldId id="5397" r:id="rId170"/>
    <p:sldId id="5359" r:id="rId171"/>
    <p:sldId id="5375" r:id="rId172"/>
    <p:sldId id="5387" r:id="rId173"/>
    <p:sldId id="5389" r:id="rId174"/>
    <p:sldId id="5391" r:id="rId175"/>
    <p:sldId id="5384" r:id="rId176"/>
    <p:sldId id="5385" r:id="rId177"/>
    <p:sldId id="5394" r:id="rId178"/>
    <p:sldId id="5395" r:id="rId179"/>
    <p:sldId id="5386" r:id="rId180"/>
    <p:sldId id="5390" r:id="rId181"/>
    <p:sldId id="5392" r:id="rId182"/>
    <p:sldId id="5393" r:id="rId183"/>
    <p:sldId id="4906" r:id="rId184"/>
    <p:sldId id="5398" r:id="rId185"/>
    <p:sldId id="5336" r:id="rId186"/>
    <p:sldId id="5337" r:id="rId187"/>
    <p:sldId id="5231" r:id="rId188"/>
    <p:sldId id="5341" r:id="rId189"/>
    <p:sldId id="4920" r:id="rId190"/>
    <p:sldId id="981" r:id="rId191"/>
    <p:sldId id="4921" r:id="rId192"/>
    <p:sldId id="4922" r:id="rId193"/>
    <p:sldId id="4923" r:id="rId194"/>
    <p:sldId id="4924" r:id="rId195"/>
    <p:sldId id="4925" r:id="rId196"/>
    <p:sldId id="4926" r:id="rId197"/>
    <p:sldId id="4927" r:id="rId198"/>
    <p:sldId id="4928" r:id="rId199"/>
    <p:sldId id="5338" r:id="rId200"/>
    <p:sldId id="5339" r:id="rId201"/>
    <p:sldId id="5340" r:id="rId202"/>
    <p:sldId id="5362" r:id="rId203"/>
    <p:sldId id="4933" r:id="rId204"/>
    <p:sldId id="5370" r:id="rId205"/>
    <p:sldId id="5347" r:id="rId206"/>
    <p:sldId id="5345" r:id="rId207"/>
    <p:sldId id="5343" r:id="rId208"/>
    <p:sldId id="5348" r:id="rId209"/>
    <p:sldId id="5342" r:id="rId210"/>
    <p:sldId id="5372" r:id="rId211"/>
    <p:sldId id="5396" r:id="rId212"/>
    <p:sldId id="3853" r:id="rId213"/>
    <p:sldId id="4876" r:id="rId214"/>
    <p:sldId id="4875" r:id="rId215"/>
    <p:sldId id="5360" r:id="rId216"/>
    <p:sldId id="4173" r:id="rId217"/>
    <p:sldId id="5364" r:id="rId218"/>
    <p:sldId id="5365" r:id="rId219"/>
    <p:sldId id="5366" r:id="rId220"/>
    <p:sldId id="1863" r:id="rId221"/>
    <p:sldId id="1534" r:id="rId222"/>
    <p:sldId id="5371" r:id="rId223"/>
    <p:sldId id="5046" r:id="rId224"/>
    <p:sldId id="5047" r:id="rId225"/>
    <p:sldId id="5048" r:id="rId226"/>
    <p:sldId id="5049" r:id="rId227"/>
    <p:sldId id="5050" r:id="rId228"/>
    <p:sldId id="5051" r:id="rId229"/>
    <p:sldId id="5052" r:id="rId230"/>
    <p:sldId id="5053" r:id="rId231"/>
    <p:sldId id="4929" r:id="rId232"/>
    <p:sldId id="4930" r:id="rId233"/>
    <p:sldId id="4931" r:id="rId234"/>
    <p:sldId id="4680" r:id="rId23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8C0000"/>
    <a:srgbClr val="FF00C4"/>
    <a:srgbClr val="1A5712"/>
    <a:srgbClr val="948A54"/>
    <a:srgbClr val="2A55D6"/>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149" autoAdjust="0"/>
    <p:restoredTop sz="99433" autoAdjust="0"/>
  </p:normalViewPr>
  <p:slideViewPr>
    <p:cSldViewPr>
      <p:cViewPr varScale="1">
        <p:scale>
          <a:sx n="93" d="100"/>
          <a:sy n="93" d="100"/>
        </p:scale>
        <p:origin x="976"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0.xml"/><Relationship Id="rId21" Type="http://schemas.openxmlformats.org/officeDocument/2006/relationships/slideMaster" Target="slideMasters/slideMaster21.xml"/><Relationship Id="rId42" Type="http://schemas.openxmlformats.org/officeDocument/2006/relationships/slideMaster" Target="slideMasters/slideMaster42.xml"/><Relationship Id="rId63" Type="http://schemas.openxmlformats.org/officeDocument/2006/relationships/slide" Target="slides/slide6.xml"/><Relationship Id="rId84" Type="http://schemas.openxmlformats.org/officeDocument/2006/relationships/slide" Target="slides/slide27.xml"/><Relationship Id="rId138" Type="http://schemas.openxmlformats.org/officeDocument/2006/relationships/slide" Target="slides/slide81.xml"/><Relationship Id="rId159" Type="http://schemas.openxmlformats.org/officeDocument/2006/relationships/slide" Target="slides/slide102.xml"/><Relationship Id="rId170" Type="http://schemas.openxmlformats.org/officeDocument/2006/relationships/slide" Target="slides/slide113.xml"/><Relationship Id="rId191" Type="http://schemas.openxmlformats.org/officeDocument/2006/relationships/slide" Target="slides/slide134.xml"/><Relationship Id="rId205" Type="http://schemas.openxmlformats.org/officeDocument/2006/relationships/slide" Target="slides/slide148.xml"/><Relationship Id="rId226" Type="http://schemas.openxmlformats.org/officeDocument/2006/relationships/slide" Target="slides/slide169.xml"/><Relationship Id="rId107" Type="http://schemas.openxmlformats.org/officeDocument/2006/relationships/slide" Target="slides/slide50.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Master" Target="slideMasters/slideMaster53.xml"/><Relationship Id="rId74" Type="http://schemas.openxmlformats.org/officeDocument/2006/relationships/slide" Target="slides/slide17.xml"/><Relationship Id="rId128" Type="http://schemas.openxmlformats.org/officeDocument/2006/relationships/slide" Target="slides/slide71.xml"/><Relationship Id="rId149" Type="http://schemas.openxmlformats.org/officeDocument/2006/relationships/slide" Target="slides/slide92.xml"/><Relationship Id="rId5" Type="http://schemas.openxmlformats.org/officeDocument/2006/relationships/slideMaster" Target="slideMasters/slideMaster5.xml"/><Relationship Id="rId95" Type="http://schemas.openxmlformats.org/officeDocument/2006/relationships/slide" Target="slides/slide38.xml"/><Relationship Id="rId160" Type="http://schemas.openxmlformats.org/officeDocument/2006/relationships/slide" Target="slides/slide103.xml"/><Relationship Id="rId181" Type="http://schemas.openxmlformats.org/officeDocument/2006/relationships/slide" Target="slides/slide124.xml"/><Relationship Id="rId216" Type="http://schemas.openxmlformats.org/officeDocument/2006/relationships/slide" Target="slides/slide159.xml"/><Relationship Id="rId237" Type="http://schemas.openxmlformats.org/officeDocument/2006/relationships/handoutMaster" Target="handoutMasters/handoutMaster1.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7.xml"/><Relationship Id="rId118" Type="http://schemas.openxmlformats.org/officeDocument/2006/relationships/slide" Target="slides/slide61.xml"/><Relationship Id="rId139" Type="http://schemas.openxmlformats.org/officeDocument/2006/relationships/slide" Target="slides/slide82.xml"/><Relationship Id="rId85" Type="http://schemas.openxmlformats.org/officeDocument/2006/relationships/slide" Target="slides/slide28.xml"/><Relationship Id="rId150" Type="http://schemas.openxmlformats.org/officeDocument/2006/relationships/slide" Target="slides/slide93.xml"/><Relationship Id="rId171" Type="http://schemas.openxmlformats.org/officeDocument/2006/relationships/slide" Target="slides/slide114.xml"/><Relationship Id="rId192" Type="http://schemas.openxmlformats.org/officeDocument/2006/relationships/slide" Target="slides/slide135.xml"/><Relationship Id="rId206" Type="http://schemas.openxmlformats.org/officeDocument/2006/relationships/slide" Target="slides/slide149.xml"/><Relationship Id="rId227" Type="http://schemas.openxmlformats.org/officeDocument/2006/relationships/slide" Target="slides/slide170.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51.xml"/><Relationship Id="rId129" Type="http://schemas.openxmlformats.org/officeDocument/2006/relationships/slide" Target="slides/slide72.xml"/><Relationship Id="rId54" Type="http://schemas.openxmlformats.org/officeDocument/2006/relationships/slideMaster" Target="slideMasters/slideMaster54.xml"/><Relationship Id="rId75" Type="http://schemas.openxmlformats.org/officeDocument/2006/relationships/slide" Target="slides/slide18.xml"/><Relationship Id="rId96" Type="http://schemas.openxmlformats.org/officeDocument/2006/relationships/slide" Target="slides/slide39.xml"/><Relationship Id="rId140" Type="http://schemas.openxmlformats.org/officeDocument/2006/relationships/slide" Target="slides/slide83.xml"/><Relationship Id="rId161" Type="http://schemas.openxmlformats.org/officeDocument/2006/relationships/slide" Target="slides/slide104.xml"/><Relationship Id="rId182" Type="http://schemas.openxmlformats.org/officeDocument/2006/relationships/slide" Target="slides/slide125.xml"/><Relationship Id="rId217" Type="http://schemas.openxmlformats.org/officeDocument/2006/relationships/slide" Target="slides/slide160.xml"/><Relationship Id="rId6" Type="http://schemas.openxmlformats.org/officeDocument/2006/relationships/slideMaster" Target="slideMasters/slideMaster6.xml"/><Relationship Id="rId238" Type="http://schemas.openxmlformats.org/officeDocument/2006/relationships/presProps" Target="presProps.xml"/><Relationship Id="rId23" Type="http://schemas.openxmlformats.org/officeDocument/2006/relationships/slideMaster" Target="slideMasters/slideMaster23.xml"/><Relationship Id="rId119" Type="http://schemas.openxmlformats.org/officeDocument/2006/relationships/slide" Target="slides/slide62.xml"/><Relationship Id="rId44" Type="http://schemas.openxmlformats.org/officeDocument/2006/relationships/slideMaster" Target="slideMasters/slideMaster44.xml"/><Relationship Id="rId65" Type="http://schemas.openxmlformats.org/officeDocument/2006/relationships/slide" Target="slides/slide8.xml"/><Relationship Id="rId86" Type="http://schemas.openxmlformats.org/officeDocument/2006/relationships/slide" Target="slides/slide29.xml"/><Relationship Id="rId130" Type="http://schemas.openxmlformats.org/officeDocument/2006/relationships/slide" Target="slides/slide73.xml"/><Relationship Id="rId151" Type="http://schemas.openxmlformats.org/officeDocument/2006/relationships/slide" Target="slides/slide94.xml"/><Relationship Id="rId172" Type="http://schemas.openxmlformats.org/officeDocument/2006/relationships/slide" Target="slides/slide115.xml"/><Relationship Id="rId193" Type="http://schemas.openxmlformats.org/officeDocument/2006/relationships/slide" Target="slides/slide136.xml"/><Relationship Id="rId207" Type="http://schemas.openxmlformats.org/officeDocument/2006/relationships/slide" Target="slides/slide150.xml"/><Relationship Id="rId228" Type="http://schemas.openxmlformats.org/officeDocument/2006/relationships/slide" Target="slides/slide171.xml"/><Relationship Id="rId13" Type="http://schemas.openxmlformats.org/officeDocument/2006/relationships/slideMaster" Target="slideMasters/slideMaster13.xml"/><Relationship Id="rId109" Type="http://schemas.openxmlformats.org/officeDocument/2006/relationships/slide" Target="slides/slide52.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19.xml"/><Relationship Id="rId97" Type="http://schemas.openxmlformats.org/officeDocument/2006/relationships/slide" Target="slides/slide40.xml"/><Relationship Id="rId120" Type="http://schemas.openxmlformats.org/officeDocument/2006/relationships/slide" Target="slides/slide63.xml"/><Relationship Id="rId141" Type="http://schemas.openxmlformats.org/officeDocument/2006/relationships/slide" Target="slides/slide84.xml"/><Relationship Id="rId7" Type="http://schemas.openxmlformats.org/officeDocument/2006/relationships/slideMaster" Target="slideMasters/slideMaster7.xml"/><Relationship Id="rId162" Type="http://schemas.openxmlformats.org/officeDocument/2006/relationships/slide" Target="slides/slide105.xml"/><Relationship Id="rId183" Type="http://schemas.openxmlformats.org/officeDocument/2006/relationships/slide" Target="slides/slide126.xml"/><Relationship Id="rId218" Type="http://schemas.openxmlformats.org/officeDocument/2006/relationships/slide" Target="slides/slide161.xml"/><Relationship Id="rId239" Type="http://schemas.openxmlformats.org/officeDocument/2006/relationships/viewProps" Target="viewProps.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9.xml"/><Relationship Id="rId87" Type="http://schemas.openxmlformats.org/officeDocument/2006/relationships/slide" Target="slides/slide30.xml"/><Relationship Id="rId110" Type="http://schemas.openxmlformats.org/officeDocument/2006/relationships/slide" Target="slides/slide53.xml"/><Relationship Id="rId131" Type="http://schemas.openxmlformats.org/officeDocument/2006/relationships/slide" Target="slides/slide74.xml"/><Relationship Id="rId152" Type="http://schemas.openxmlformats.org/officeDocument/2006/relationships/slide" Target="slides/slide95.xml"/><Relationship Id="rId173" Type="http://schemas.openxmlformats.org/officeDocument/2006/relationships/slide" Target="slides/slide116.xml"/><Relationship Id="rId194" Type="http://schemas.openxmlformats.org/officeDocument/2006/relationships/slide" Target="slides/slide137.xml"/><Relationship Id="rId208" Type="http://schemas.openxmlformats.org/officeDocument/2006/relationships/slide" Target="slides/slide151.xml"/><Relationship Id="rId229" Type="http://schemas.openxmlformats.org/officeDocument/2006/relationships/slide" Target="slides/slide172.xml"/><Relationship Id="rId240" Type="http://schemas.openxmlformats.org/officeDocument/2006/relationships/theme" Target="theme/theme1.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20.xml"/><Relationship Id="rId100" Type="http://schemas.openxmlformats.org/officeDocument/2006/relationships/slide" Target="slides/slide43.xml"/><Relationship Id="rId8" Type="http://schemas.openxmlformats.org/officeDocument/2006/relationships/slideMaster" Target="slideMasters/slideMaster8.xml"/><Relationship Id="rId98" Type="http://schemas.openxmlformats.org/officeDocument/2006/relationships/slide" Target="slides/slide41.xml"/><Relationship Id="rId121" Type="http://schemas.openxmlformats.org/officeDocument/2006/relationships/slide" Target="slides/slide64.xml"/><Relationship Id="rId142" Type="http://schemas.openxmlformats.org/officeDocument/2006/relationships/slide" Target="slides/slide85.xml"/><Relationship Id="rId163" Type="http://schemas.openxmlformats.org/officeDocument/2006/relationships/slide" Target="slides/slide106.xml"/><Relationship Id="rId184" Type="http://schemas.openxmlformats.org/officeDocument/2006/relationships/slide" Target="slides/slide127.xml"/><Relationship Id="rId219" Type="http://schemas.openxmlformats.org/officeDocument/2006/relationships/slide" Target="slides/slide162.xml"/><Relationship Id="rId230" Type="http://schemas.openxmlformats.org/officeDocument/2006/relationships/slide" Target="slides/slide17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0.xml"/><Relationship Id="rId88" Type="http://schemas.openxmlformats.org/officeDocument/2006/relationships/slide" Target="slides/slide31.xml"/><Relationship Id="rId111" Type="http://schemas.openxmlformats.org/officeDocument/2006/relationships/slide" Target="slides/slide54.xml"/><Relationship Id="rId132" Type="http://schemas.openxmlformats.org/officeDocument/2006/relationships/slide" Target="slides/slide75.xml"/><Relationship Id="rId153" Type="http://schemas.openxmlformats.org/officeDocument/2006/relationships/slide" Target="slides/slide96.xml"/><Relationship Id="rId174" Type="http://schemas.openxmlformats.org/officeDocument/2006/relationships/slide" Target="slides/slide117.xml"/><Relationship Id="rId195" Type="http://schemas.openxmlformats.org/officeDocument/2006/relationships/slide" Target="slides/slide138.xml"/><Relationship Id="rId209" Type="http://schemas.openxmlformats.org/officeDocument/2006/relationships/slide" Target="slides/slide152.xml"/><Relationship Id="rId220" Type="http://schemas.openxmlformats.org/officeDocument/2006/relationships/slide" Target="slides/slide163.xml"/><Relationship Id="rId241" Type="http://schemas.openxmlformats.org/officeDocument/2006/relationships/tableStyles" Target="tableStyles.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106" Type="http://schemas.openxmlformats.org/officeDocument/2006/relationships/slide" Target="slides/slide49.xml"/><Relationship Id="rId127" Type="http://schemas.openxmlformats.org/officeDocument/2006/relationships/slide" Target="slides/slide70.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16.xml"/><Relationship Id="rId78" Type="http://schemas.openxmlformats.org/officeDocument/2006/relationships/slide" Target="slides/slide21.xml"/><Relationship Id="rId94" Type="http://schemas.openxmlformats.org/officeDocument/2006/relationships/slide" Target="slides/slide37.xml"/><Relationship Id="rId99" Type="http://schemas.openxmlformats.org/officeDocument/2006/relationships/slide" Target="slides/slide42.xml"/><Relationship Id="rId101" Type="http://schemas.openxmlformats.org/officeDocument/2006/relationships/slide" Target="slides/slide44.xml"/><Relationship Id="rId122" Type="http://schemas.openxmlformats.org/officeDocument/2006/relationships/slide" Target="slides/slide65.xml"/><Relationship Id="rId143" Type="http://schemas.openxmlformats.org/officeDocument/2006/relationships/slide" Target="slides/slide86.xml"/><Relationship Id="rId148" Type="http://schemas.openxmlformats.org/officeDocument/2006/relationships/slide" Target="slides/slide91.xml"/><Relationship Id="rId164" Type="http://schemas.openxmlformats.org/officeDocument/2006/relationships/slide" Target="slides/slide107.xml"/><Relationship Id="rId169" Type="http://schemas.openxmlformats.org/officeDocument/2006/relationships/slide" Target="slides/slide112.xml"/><Relationship Id="rId185" Type="http://schemas.openxmlformats.org/officeDocument/2006/relationships/slide" Target="slides/slide128.xml"/><Relationship Id="rId4" Type="http://schemas.openxmlformats.org/officeDocument/2006/relationships/slideMaster" Target="slideMasters/slideMaster4.xml"/><Relationship Id="rId9" Type="http://schemas.openxmlformats.org/officeDocument/2006/relationships/slideMaster" Target="slideMasters/slideMaster9.xml"/><Relationship Id="rId180" Type="http://schemas.openxmlformats.org/officeDocument/2006/relationships/slide" Target="slides/slide123.xml"/><Relationship Id="rId210" Type="http://schemas.openxmlformats.org/officeDocument/2006/relationships/slide" Target="slides/slide153.xml"/><Relationship Id="rId215" Type="http://schemas.openxmlformats.org/officeDocument/2006/relationships/slide" Target="slides/slide158.xml"/><Relationship Id="rId236" Type="http://schemas.openxmlformats.org/officeDocument/2006/relationships/notesMaster" Target="notesMasters/notesMaster1.xml"/><Relationship Id="rId26" Type="http://schemas.openxmlformats.org/officeDocument/2006/relationships/slideMaster" Target="slideMasters/slideMaster26.xml"/><Relationship Id="rId231" Type="http://schemas.openxmlformats.org/officeDocument/2006/relationships/slide" Target="slides/slide174.xml"/><Relationship Id="rId47" Type="http://schemas.openxmlformats.org/officeDocument/2006/relationships/slideMaster" Target="slideMasters/slideMaster47.xml"/><Relationship Id="rId68" Type="http://schemas.openxmlformats.org/officeDocument/2006/relationships/slide" Target="slides/slide11.xml"/><Relationship Id="rId89" Type="http://schemas.openxmlformats.org/officeDocument/2006/relationships/slide" Target="slides/slide32.xml"/><Relationship Id="rId112" Type="http://schemas.openxmlformats.org/officeDocument/2006/relationships/slide" Target="slides/slide55.xml"/><Relationship Id="rId133" Type="http://schemas.openxmlformats.org/officeDocument/2006/relationships/slide" Target="slides/slide76.xml"/><Relationship Id="rId154" Type="http://schemas.openxmlformats.org/officeDocument/2006/relationships/slide" Target="slides/slide97.xml"/><Relationship Id="rId175" Type="http://schemas.openxmlformats.org/officeDocument/2006/relationships/slide" Target="slides/slide118.xml"/><Relationship Id="rId196" Type="http://schemas.openxmlformats.org/officeDocument/2006/relationships/slide" Target="slides/slide139.xml"/><Relationship Id="rId200" Type="http://schemas.openxmlformats.org/officeDocument/2006/relationships/slide" Target="slides/slide143.xml"/><Relationship Id="rId16" Type="http://schemas.openxmlformats.org/officeDocument/2006/relationships/slideMaster" Target="slideMasters/slideMaster16.xml"/><Relationship Id="rId221" Type="http://schemas.openxmlformats.org/officeDocument/2006/relationships/slide" Target="slides/slide164.xml"/><Relationship Id="rId37" Type="http://schemas.openxmlformats.org/officeDocument/2006/relationships/slideMaster" Target="slideMasters/slideMaster37.xml"/><Relationship Id="rId58" Type="http://schemas.openxmlformats.org/officeDocument/2006/relationships/slide" Target="slides/slide1.xml"/><Relationship Id="rId79" Type="http://schemas.openxmlformats.org/officeDocument/2006/relationships/slide" Target="slides/slide22.xml"/><Relationship Id="rId102" Type="http://schemas.openxmlformats.org/officeDocument/2006/relationships/slide" Target="slides/slide45.xml"/><Relationship Id="rId123" Type="http://schemas.openxmlformats.org/officeDocument/2006/relationships/slide" Target="slides/slide66.xml"/><Relationship Id="rId144" Type="http://schemas.openxmlformats.org/officeDocument/2006/relationships/slide" Target="slides/slide87.xml"/><Relationship Id="rId90" Type="http://schemas.openxmlformats.org/officeDocument/2006/relationships/slide" Target="slides/slide33.xml"/><Relationship Id="rId165" Type="http://schemas.openxmlformats.org/officeDocument/2006/relationships/slide" Target="slides/slide108.xml"/><Relationship Id="rId186" Type="http://schemas.openxmlformats.org/officeDocument/2006/relationships/slide" Target="slides/slide129.xml"/><Relationship Id="rId211" Type="http://schemas.openxmlformats.org/officeDocument/2006/relationships/slide" Target="slides/slide154.xml"/><Relationship Id="rId232" Type="http://schemas.openxmlformats.org/officeDocument/2006/relationships/slide" Target="slides/slide175.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12.xml"/><Relationship Id="rId113" Type="http://schemas.openxmlformats.org/officeDocument/2006/relationships/slide" Target="slides/slide56.xml"/><Relationship Id="rId134" Type="http://schemas.openxmlformats.org/officeDocument/2006/relationships/slide" Target="slides/slide77.xml"/><Relationship Id="rId80" Type="http://schemas.openxmlformats.org/officeDocument/2006/relationships/slide" Target="slides/slide23.xml"/><Relationship Id="rId155" Type="http://schemas.openxmlformats.org/officeDocument/2006/relationships/slide" Target="slides/slide98.xml"/><Relationship Id="rId176" Type="http://schemas.openxmlformats.org/officeDocument/2006/relationships/slide" Target="slides/slide119.xml"/><Relationship Id="rId197" Type="http://schemas.openxmlformats.org/officeDocument/2006/relationships/slide" Target="slides/slide140.xml"/><Relationship Id="rId201" Type="http://schemas.openxmlformats.org/officeDocument/2006/relationships/slide" Target="slides/slide144.xml"/><Relationship Id="rId222" Type="http://schemas.openxmlformats.org/officeDocument/2006/relationships/slide" Target="slides/slide165.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2.xml"/><Relationship Id="rId103" Type="http://schemas.openxmlformats.org/officeDocument/2006/relationships/slide" Target="slides/slide46.xml"/><Relationship Id="rId124" Type="http://schemas.openxmlformats.org/officeDocument/2006/relationships/slide" Target="slides/slide67.xml"/><Relationship Id="rId70" Type="http://schemas.openxmlformats.org/officeDocument/2006/relationships/slide" Target="slides/slide13.xml"/><Relationship Id="rId91" Type="http://schemas.openxmlformats.org/officeDocument/2006/relationships/slide" Target="slides/slide34.xml"/><Relationship Id="rId145" Type="http://schemas.openxmlformats.org/officeDocument/2006/relationships/slide" Target="slides/slide88.xml"/><Relationship Id="rId166" Type="http://schemas.openxmlformats.org/officeDocument/2006/relationships/slide" Target="slides/slide109.xml"/><Relationship Id="rId187" Type="http://schemas.openxmlformats.org/officeDocument/2006/relationships/slide" Target="slides/slide130.xml"/><Relationship Id="rId1" Type="http://schemas.openxmlformats.org/officeDocument/2006/relationships/slideMaster" Target="slideMasters/slideMaster1.xml"/><Relationship Id="rId212" Type="http://schemas.openxmlformats.org/officeDocument/2006/relationships/slide" Target="slides/slide155.xml"/><Relationship Id="rId233" Type="http://schemas.openxmlformats.org/officeDocument/2006/relationships/slide" Target="slides/slide176.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57.xml"/><Relationship Id="rId60" Type="http://schemas.openxmlformats.org/officeDocument/2006/relationships/slide" Target="slides/slide3.xml"/><Relationship Id="rId81" Type="http://schemas.openxmlformats.org/officeDocument/2006/relationships/slide" Target="slides/slide24.xml"/><Relationship Id="rId135" Type="http://schemas.openxmlformats.org/officeDocument/2006/relationships/slide" Target="slides/slide78.xml"/><Relationship Id="rId156" Type="http://schemas.openxmlformats.org/officeDocument/2006/relationships/slide" Target="slides/slide99.xml"/><Relationship Id="rId177" Type="http://schemas.openxmlformats.org/officeDocument/2006/relationships/slide" Target="slides/slide120.xml"/><Relationship Id="rId198" Type="http://schemas.openxmlformats.org/officeDocument/2006/relationships/slide" Target="slides/slide141.xml"/><Relationship Id="rId202" Type="http://schemas.openxmlformats.org/officeDocument/2006/relationships/slide" Target="slides/slide145.xml"/><Relationship Id="rId223" Type="http://schemas.openxmlformats.org/officeDocument/2006/relationships/slide" Target="slides/slide166.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50" Type="http://schemas.openxmlformats.org/officeDocument/2006/relationships/slideMaster" Target="slideMasters/slideMaster50.xml"/><Relationship Id="rId104" Type="http://schemas.openxmlformats.org/officeDocument/2006/relationships/slide" Target="slides/slide47.xml"/><Relationship Id="rId125" Type="http://schemas.openxmlformats.org/officeDocument/2006/relationships/slide" Target="slides/slide68.xml"/><Relationship Id="rId146" Type="http://schemas.openxmlformats.org/officeDocument/2006/relationships/slide" Target="slides/slide89.xml"/><Relationship Id="rId167" Type="http://schemas.openxmlformats.org/officeDocument/2006/relationships/slide" Target="slides/slide110.xml"/><Relationship Id="rId188" Type="http://schemas.openxmlformats.org/officeDocument/2006/relationships/slide" Target="slides/slide131.xml"/><Relationship Id="rId71" Type="http://schemas.openxmlformats.org/officeDocument/2006/relationships/slide" Target="slides/slide14.xml"/><Relationship Id="rId92" Type="http://schemas.openxmlformats.org/officeDocument/2006/relationships/slide" Target="slides/slide35.xml"/><Relationship Id="rId213" Type="http://schemas.openxmlformats.org/officeDocument/2006/relationships/slide" Target="slides/slide156.xml"/><Relationship Id="rId234" Type="http://schemas.openxmlformats.org/officeDocument/2006/relationships/slide" Target="slides/slide17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40" Type="http://schemas.openxmlformats.org/officeDocument/2006/relationships/slideMaster" Target="slideMasters/slideMaster40.xml"/><Relationship Id="rId115" Type="http://schemas.openxmlformats.org/officeDocument/2006/relationships/slide" Target="slides/slide58.xml"/><Relationship Id="rId136" Type="http://schemas.openxmlformats.org/officeDocument/2006/relationships/slide" Target="slides/slide79.xml"/><Relationship Id="rId157" Type="http://schemas.openxmlformats.org/officeDocument/2006/relationships/slide" Target="slides/slide100.xml"/><Relationship Id="rId178" Type="http://schemas.openxmlformats.org/officeDocument/2006/relationships/slide" Target="slides/slide121.xml"/><Relationship Id="rId61" Type="http://schemas.openxmlformats.org/officeDocument/2006/relationships/slide" Target="slides/slide4.xml"/><Relationship Id="rId82" Type="http://schemas.openxmlformats.org/officeDocument/2006/relationships/slide" Target="slides/slide25.xml"/><Relationship Id="rId199" Type="http://schemas.openxmlformats.org/officeDocument/2006/relationships/slide" Target="slides/slide142.xml"/><Relationship Id="rId203" Type="http://schemas.openxmlformats.org/officeDocument/2006/relationships/slide" Target="slides/slide146.xml"/><Relationship Id="rId19" Type="http://schemas.openxmlformats.org/officeDocument/2006/relationships/slideMaster" Target="slideMasters/slideMaster19.xml"/><Relationship Id="rId224" Type="http://schemas.openxmlformats.org/officeDocument/2006/relationships/slide" Target="slides/slide167.xml"/><Relationship Id="rId30" Type="http://schemas.openxmlformats.org/officeDocument/2006/relationships/slideMaster" Target="slideMasters/slideMaster30.xml"/><Relationship Id="rId105" Type="http://schemas.openxmlformats.org/officeDocument/2006/relationships/slide" Target="slides/slide48.xml"/><Relationship Id="rId126" Type="http://schemas.openxmlformats.org/officeDocument/2006/relationships/slide" Target="slides/slide69.xml"/><Relationship Id="rId147" Type="http://schemas.openxmlformats.org/officeDocument/2006/relationships/slide" Target="slides/slide90.xml"/><Relationship Id="rId168" Type="http://schemas.openxmlformats.org/officeDocument/2006/relationships/slide" Target="slides/slide111.xml"/><Relationship Id="rId51" Type="http://schemas.openxmlformats.org/officeDocument/2006/relationships/slideMaster" Target="slideMasters/slideMaster51.xml"/><Relationship Id="rId72" Type="http://schemas.openxmlformats.org/officeDocument/2006/relationships/slide" Target="slides/slide15.xml"/><Relationship Id="rId93" Type="http://schemas.openxmlformats.org/officeDocument/2006/relationships/slide" Target="slides/slide36.xml"/><Relationship Id="rId189" Type="http://schemas.openxmlformats.org/officeDocument/2006/relationships/slide" Target="slides/slide132.xml"/><Relationship Id="rId3" Type="http://schemas.openxmlformats.org/officeDocument/2006/relationships/slideMaster" Target="slideMasters/slideMaster3.xml"/><Relationship Id="rId214" Type="http://schemas.openxmlformats.org/officeDocument/2006/relationships/slide" Target="slides/slide157.xml"/><Relationship Id="rId235" Type="http://schemas.openxmlformats.org/officeDocument/2006/relationships/slide" Target="slides/slide178.xml"/><Relationship Id="rId116" Type="http://schemas.openxmlformats.org/officeDocument/2006/relationships/slide" Target="slides/slide59.xml"/><Relationship Id="rId137" Type="http://schemas.openxmlformats.org/officeDocument/2006/relationships/slide" Target="slides/slide80.xml"/><Relationship Id="rId158" Type="http://schemas.openxmlformats.org/officeDocument/2006/relationships/slide" Target="slides/slide10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5.xml"/><Relationship Id="rId83" Type="http://schemas.openxmlformats.org/officeDocument/2006/relationships/slide" Target="slides/slide26.xml"/><Relationship Id="rId179" Type="http://schemas.openxmlformats.org/officeDocument/2006/relationships/slide" Target="slides/slide122.xml"/><Relationship Id="rId190" Type="http://schemas.openxmlformats.org/officeDocument/2006/relationships/slide" Target="slides/slide133.xml"/><Relationship Id="rId204" Type="http://schemas.openxmlformats.org/officeDocument/2006/relationships/slide" Target="slides/slide147.xml"/><Relationship Id="rId225" Type="http://schemas.openxmlformats.org/officeDocument/2006/relationships/slide" Target="slides/slide168.xml"/></Relationships>
</file>

<file path=ppt/charts/_rels/chart1.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2.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8.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7826-9D49-811B-D9535C7E3A55}"/>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7826-9D49-811B-D9535C7E3A55}"/>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7826-9D49-811B-D9535C7E3A55}"/>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7826-9D49-811B-D9535C7E3A55}"/>
            </c:ext>
          </c:extLst>
        </c:ser>
        <c:dLbls>
          <c:showLegendKey val="0"/>
          <c:showVal val="0"/>
          <c:showCatName val="0"/>
          <c:showSerName val="0"/>
          <c:showPercent val="0"/>
          <c:showBubbleSize val="0"/>
        </c:dLbls>
        <c:gapWidth val="150"/>
        <c:axId val="1745777488"/>
        <c:axId val="1745818560"/>
      </c:barChart>
      <c:catAx>
        <c:axId val="1745777488"/>
        <c:scaling>
          <c:orientation val="minMax"/>
        </c:scaling>
        <c:delete val="0"/>
        <c:axPos val="b"/>
        <c:numFmt formatCode="General" sourceLinked="0"/>
        <c:majorTickMark val="out"/>
        <c:minorTickMark val="none"/>
        <c:tickLblPos val="nextTo"/>
        <c:txPr>
          <a:bodyPr/>
          <a:lstStyle/>
          <a:p>
            <a:pPr>
              <a:defRPr sz="2400"/>
            </a:pPr>
            <a:endParaRPr lang="en-US"/>
          </a:p>
        </c:txPr>
        <c:crossAx val="1745818560"/>
        <c:crosses val="autoZero"/>
        <c:auto val="1"/>
        <c:lblAlgn val="ctr"/>
        <c:lblOffset val="100"/>
        <c:noMultiLvlLbl val="0"/>
      </c:catAx>
      <c:valAx>
        <c:axId val="1745818560"/>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745777488"/>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732682496"/>
        <c:axId val="1746189936"/>
      </c:barChart>
      <c:catAx>
        <c:axId val="173268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746189936"/>
        <c:crosses val="autoZero"/>
        <c:auto val="1"/>
        <c:lblAlgn val="ctr"/>
        <c:lblOffset val="100"/>
        <c:noMultiLvlLbl val="0"/>
      </c:catAx>
      <c:valAx>
        <c:axId val="1746189936"/>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7326824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B27-C347-8B5B-AE6A954B93C1}"/>
                </c:ext>
              </c:extLst>
            </c:dLbl>
            <c:dLbl>
              <c:idx val="1"/>
              <c:delete val="1"/>
              <c:extLst>
                <c:ext xmlns:c15="http://schemas.microsoft.com/office/drawing/2012/chart" uri="{CE6537A1-D6FC-4f65-9D91-7224C49458BB}"/>
                <c:ext xmlns:c16="http://schemas.microsoft.com/office/drawing/2014/chart" uri="{C3380CC4-5D6E-409C-BE32-E72D297353CC}">
                  <c16:uniqueId val="{00000001-AB27-C347-8B5B-AE6A954B93C1}"/>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AB27-C347-8B5B-AE6A954B93C1}"/>
            </c:ext>
          </c:extLst>
        </c:ser>
        <c:dLbls>
          <c:showLegendKey val="0"/>
          <c:showVal val="0"/>
          <c:showCatName val="0"/>
          <c:showSerName val="0"/>
          <c:showPercent val="0"/>
          <c:showBubbleSize val="0"/>
        </c:dLbls>
        <c:gapWidth val="50"/>
        <c:axId val="1745349648"/>
        <c:axId val="1718590384"/>
      </c:barChart>
      <c:catAx>
        <c:axId val="1745349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8590384"/>
        <c:crosses val="autoZero"/>
        <c:auto val="1"/>
        <c:lblAlgn val="ctr"/>
        <c:lblOffset val="100"/>
        <c:noMultiLvlLbl val="0"/>
      </c:catAx>
      <c:valAx>
        <c:axId val="17185903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34964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CEFA-1E43-994B-B6D98FA7C8D3}"/>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CEFA-1E43-994B-B6D98FA7C8D3}"/>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CEFA-1E43-994B-B6D98FA7C8D3}"/>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CEFA-1E43-994B-B6D98FA7C8D3}"/>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CEFA-1E43-994B-B6D98FA7C8D3}"/>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CEFA-1E43-994B-B6D98FA7C8D3}"/>
              </c:ext>
            </c:extLst>
          </c:dPt>
          <c:dLbls>
            <c:dLbl>
              <c:idx val="0"/>
              <c:delete val="1"/>
              <c:extLst>
                <c:ext xmlns:c15="http://schemas.microsoft.com/office/drawing/2012/chart" uri="{CE6537A1-D6FC-4f65-9D91-7224C49458BB}"/>
                <c:ext xmlns:c16="http://schemas.microsoft.com/office/drawing/2014/chart" uri="{C3380CC4-5D6E-409C-BE32-E72D297353CC}">
                  <c16:uniqueId val="{00000001-CEFA-1E43-994B-B6D98FA7C8D3}"/>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EFA-1E43-994B-B6D98FA7C8D3}"/>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CEFA-1E43-994B-B6D98FA7C8D3}"/>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EFA-1E43-994B-B6D98FA7C8D3}"/>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CEFA-1E43-994B-B6D98FA7C8D3}"/>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CEFA-1E43-994B-B6D98FA7C8D3}"/>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CEFA-1E43-994B-B6D98FA7C8D3}"/>
            </c:ext>
          </c:extLst>
        </c:ser>
        <c:dLbls>
          <c:showLegendKey val="0"/>
          <c:showVal val="0"/>
          <c:showCatName val="0"/>
          <c:showSerName val="0"/>
          <c:showPercent val="0"/>
          <c:showBubbleSize val="0"/>
        </c:dLbls>
        <c:gapWidth val="80"/>
        <c:overlap val="-27"/>
        <c:axId val="1734719568"/>
        <c:axId val="1714371296"/>
      </c:barChart>
      <c:catAx>
        <c:axId val="173471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14371296"/>
        <c:crosses val="autoZero"/>
        <c:auto val="1"/>
        <c:lblAlgn val="ctr"/>
        <c:lblOffset val="100"/>
        <c:noMultiLvlLbl val="0"/>
      </c:catAx>
      <c:valAx>
        <c:axId val="17143712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34719568"/>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115C-3D45-A46B-2EEE9BCABE6F}"/>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115C-3D45-A46B-2EEE9BCABE6F}"/>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115C-3D45-A46B-2EEE9BCABE6F}"/>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115C-3D45-A46B-2EEE9BCABE6F}"/>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115C-3D45-A46B-2EEE9BCABE6F}"/>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115C-3D45-A46B-2EEE9BCABE6F}"/>
              </c:ext>
            </c:extLst>
          </c:dPt>
          <c:dLbls>
            <c:dLbl>
              <c:idx val="0"/>
              <c:delete val="1"/>
              <c:extLst>
                <c:ext xmlns:c15="http://schemas.microsoft.com/office/drawing/2012/chart" uri="{CE6537A1-D6FC-4f65-9D91-7224C49458BB}"/>
                <c:ext xmlns:c16="http://schemas.microsoft.com/office/drawing/2014/chart" uri="{C3380CC4-5D6E-409C-BE32-E72D297353CC}">
                  <c16:uniqueId val="{00000001-115C-3D45-A46B-2EEE9BCABE6F}"/>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15C-3D45-A46B-2EEE9BCABE6F}"/>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115C-3D45-A46B-2EEE9BCABE6F}"/>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115C-3D45-A46B-2EEE9BCABE6F}"/>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115C-3D45-A46B-2EEE9BCABE6F}"/>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115C-3D45-A46B-2EEE9BCABE6F}"/>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115C-3D45-A46B-2EEE9BCABE6F}"/>
            </c:ext>
          </c:extLst>
        </c:ser>
        <c:dLbls>
          <c:showLegendKey val="0"/>
          <c:showVal val="0"/>
          <c:showCatName val="0"/>
          <c:showSerName val="0"/>
          <c:showPercent val="0"/>
          <c:showBubbleSize val="0"/>
        </c:dLbls>
        <c:gapWidth val="80"/>
        <c:overlap val="-27"/>
        <c:axId val="1235585376"/>
        <c:axId val="1235589440"/>
      </c:barChart>
      <c:catAx>
        <c:axId val="123558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9440"/>
        <c:crosses val="autoZero"/>
        <c:auto val="1"/>
        <c:lblAlgn val="ctr"/>
        <c:lblOffset val="100"/>
        <c:noMultiLvlLbl val="0"/>
      </c:catAx>
      <c:valAx>
        <c:axId val="123558944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58537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2E7-F342-9C6A-BC9A260D59A6}"/>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2E7-F342-9C6A-BC9A260D59A6}"/>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2E7-F342-9C6A-BC9A260D59A6}"/>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2E7-F342-9C6A-BC9A260D59A6}"/>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2E7-F342-9C6A-BC9A260D59A6}"/>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2E7-F342-9C6A-BC9A260D59A6}"/>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2E7-F342-9C6A-BC9A260D59A6}"/>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2E7-F342-9C6A-BC9A260D59A6}"/>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2E7-F342-9C6A-BC9A260D59A6}"/>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2E7-F342-9C6A-BC9A260D59A6}"/>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2E7-F342-9C6A-BC9A260D59A6}"/>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2E7-F342-9C6A-BC9A260D59A6}"/>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B2E7-F342-9C6A-BC9A260D59A6}"/>
            </c:ext>
          </c:extLst>
        </c:ser>
        <c:dLbls>
          <c:showLegendKey val="0"/>
          <c:showVal val="0"/>
          <c:showCatName val="0"/>
          <c:showSerName val="0"/>
          <c:showPercent val="0"/>
          <c:showBubbleSize val="0"/>
        </c:dLbls>
        <c:gapWidth val="80"/>
        <c:overlap val="-27"/>
        <c:axId val="1216099712"/>
        <c:axId val="1216103472"/>
      </c:barChart>
      <c:catAx>
        <c:axId val="121609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103472"/>
        <c:crosses val="autoZero"/>
        <c:auto val="1"/>
        <c:lblAlgn val="ctr"/>
        <c:lblOffset val="100"/>
        <c:noMultiLvlLbl val="0"/>
      </c:catAx>
      <c:valAx>
        <c:axId val="121610347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21609971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21E2-A34E-A0AB-C0BCD6FD406E}"/>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21E2-A34E-A0AB-C0BCD6FD406E}"/>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21E2-A34E-A0AB-C0BCD6FD406E}"/>
            </c:ext>
          </c:extLst>
        </c:ser>
        <c:dLbls>
          <c:showLegendKey val="0"/>
          <c:showVal val="0"/>
          <c:showCatName val="0"/>
          <c:showSerName val="0"/>
          <c:showPercent val="0"/>
          <c:showBubbleSize val="0"/>
        </c:dLbls>
        <c:gapWidth val="80"/>
        <c:overlap val="100"/>
        <c:axId val="1235739568"/>
        <c:axId val="1235744384"/>
      </c:barChart>
      <c:catAx>
        <c:axId val="1235739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44384"/>
        <c:crosses val="autoZero"/>
        <c:auto val="1"/>
        <c:lblAlgn val="ctr"/>
        <c:lblOffset val="100"/>
        <c:noMultiLvlLbl val="0"/>
      </c:catAx>
      <c:valAx>
        <c:axId val="1235744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23573956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PIM-Only</c:v>
                </c:pt>
              </c:strCache>
            </c:strRef>
          </c:tx>
          <c:spPr>
            <a:solidFill>
              <a:schemeClr val="accent1">
                <a:shade val="76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Sheet1!$B$2:$B$12</c:f>
              <c:numCache>
                <c:formatCode>General</c:formatCode>
                <c:ptCount val="11"/>
                <c:pt idx="0">
                  <c:v>0.53917908820107796</c:v>
                </c:pt>
                <c:pt idx="1">
                  <c:v>0.31004082135740701</c:v>
                </c:pt>
                <c:pt idx="2">
                  <c:v>0.50415861825445196</c:v>
                </c:pt>
                <c:pt idx="3">
                  <c:v>0.45844593545984702</c:v>
                </c:pt>
                <c:pt idx="4">
                  <c:v>0.47598068849566499</c:v>
                </c:pt>
                <c:pt idx="5">
                  <c:v>0.66307418757390502</c:v>
                </c:pt>
                <c:pt idx="6">
                  <c:v>0.63139736591355899</c:v>
                </c:pt>
                <c:pt idx="7">
                  <c:v>0.44904368526636101</c:v>
                </c:pt>
                <c:pt idx="8">
                  <c:v>0.153583126709744</c:v>
                </c:pt>
                <c:pt idx="9">
                  <c:v>0.33670586072204101</c:v>
                </c:pt>
                <c:pt idx="10">
                  <c:v>0.44460004260239</c:v>
                </c:pt>
              </c:numCache>
            </c:numRef>
          </c:val>
          <c:extLst>
            <c:ext xmlns:c16="http://schemas.microsoft.com/office/drawing/2014/chart" uri="{C3380CC4-5D6E-409C-BE32-E72D297353CC}">
              <c16:uniqueId val="{00000000-B79E-114D-83A7-928786B014BB}"/>
            </c:ext>
          </c:extLst>
        </c:ser>
        <c:ser>
          <c:idx val="1"/>
          <c:order val="1"/>
          <c:tx>
            <c:strRef>
              <c:f>Sheet1!$C$1</c:f>
              <c:strCache>
                <c:ptCount val="1"/>
                <c:pt idx="0">
                  <c:v>Locality-Aware</c:v>
                </c:pt>
              </c:strCache>
            </c:strRef>
          </c:tx>
          <c:spPr>
            <a:solidFill>
              <a:schemeClr val="accent1">
                <a:tint val="77000"/>
              </a:schemeClr>
            </a:solidFill>
            <a:ln>
              <a:solidFill>
                <a:schemeClr val="accent1">
                  <a:lumMod val="50000"/>
                </a:schemeClr>
              </a:solidFill>
            </a:ln>
            <a:effectLst/>
          </c:spPr>
          <c:invertIfNegative val="0"/>
          <c:cat>
            <c:strRef>
              <c:f>Sheet1!$A$2:$A$12</c:f>
              <c:strCache>
                <c:ptCount val="11"/>
                <c:pt idx="0">
                  <c:v>ATF</c:v>
                </c:pt>
                <c:pt idx="1">
                  <c:v>BFS</c:v>
                </c:pt>
                <c:pt idx="2">
                  <c:v>PR</c:v>
                </c:pt>
                <c:pt idx="3">
                  <c:v>SP</c:v>
                </c:pt>
                <c:pt idx="4">
                  <c:v>WCC</c:v>
                </c:pt>
                <c:pt idx="5">
                  <c:v>HJ</c:v>
                </c:pt>
                <c:pt idx="6">
                  <c:v>HG</c:v>
                </c:pt>
                <c:pt idx="7">
                  <c:v>RP</c:v>
                </c:pt>
                <c:pt idx="8">
                  <c:v>SC</c:v>
                </c:pt>
                <c:pt idx="9">
                  <c:v>SVM</c:v>
                </c:pt>
                <c:pt idx="10">
                  <c:v>GM</c:v>
                </c:pt>
              </c:strCache>
            </c:strRef>
          </c:cat>
          <c:val>
            <c:numRef>
              <c:f>Sheet1!$C$2:$C$12</c:f>
              <c:numCache>
                <c:formatCode>General</c:formatCode>
                <c:ptCount val="11"/>
                <c:pt idx="0">
                  <c:v>0.60066932108489701</c:v>
                </c:pt>
                <c:pt idx="1">
                  <c:v>0.34622071824782302</c:v>
                </c:pt>
                <c:pt idx="2">
                  <c:v>0.55933937160596903</c:v>
                </c:pt>
                <c:pt idx="3">
                  <c:v>0.51064456465275498</c:v>
                </c:pt>
                <c:pt idx="4">
                  <c:v>0.52860223666237705</c:v>
                </c:pt>
                <c:pt idx="5">
                  <c:v>0.65697884906802595</c:v>
                </c:pt>
                <c:pt idx="6">
                  <c:v>0.60315728560368498</c:v>
                </c:pt>
                <c:pt idx="7">
                  <c:v>0.44327113552480102</c:v>
                </c:pt>
                <c:pt idx="8">
                  <c:v>0.21490376143572701</c:v>
                </c:pt>
                <c:pt idx="9">
                  <c:v>0.34380068799325197</c:v>
                </c:pt>
                <c:pt idx="10">
                  <c:v>0.47446106066649102</c:v>
                </c:pt>
              </c:numCache>
            </c:numRef>
          </c:val>
          <c:extLst>
            <c:ext xmlns:c16="http://schemas.microsoft.com/office/drawing/2014/chart" uri="{C3380CC4-5D6E-409C-BE32-E72D297353CC}">
              <c16:uniqueId val="{00000001-B79E-114D-83A7-928786B014BB}"/>
            </c:ext>
          </c:extLst>
        </c:ser>
        <c:dLbls>
          <c:showLegendKey val="0"/>
          <c:showVal val="0"/>
          <c:showCatName val="0"/>
          <c:showSerName val="0"/>
          <c:showPercent val="0"/>
          <c:showBubbleSize val="0"/>
        </c:dLbls>
        <c:gapWidth val="80"/>
        <c:axId val="-2098153664"/>
        <c:axId val="-2075681728"/>
      </c:barChart>
      <c:catAx>
        <c:axId val="-20981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75681728"/>
        <c:crosses val="autoZero"/>
        <c:auto val="1"/>
        <c:lblAlgn val="ctr"/>
        <c:lblOffset val="100"/>
        <c:noMultiLvlLbl val="0"/>
      </c:catAx>
      <c:valAx>
        <c:axId val="-20756817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981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0545470010693101E-2"/>
          <c:y val="3.14606343462739E-2"/>
          <c:w val="0.93247922134733097"/>
          <c:h val="0.69225293404629096"/>
        </c:manualLayout>
      </c:layout>
      <c:barChart>
        <c:barDir val="col"/>
        <c:grouping val="stacked"/>
        <c:varyColors val="0"/>
        <c:ser>
          <c:idx val="0"/>
          <c:order val="0"/>
          <c:tx>
            <c:strRef>
              <c:f>Sheet1!$B$1</c:f>
              <c:strCache>
                <c:ptCount val="1"/>
                <c:pt idx="0">
                  <c:v>Cache</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Sheet1!$B$2:$B$14</c:f>
              <c:numCache>
                <c:formatCode>General</c:formatCode>
                <c:ptCount val="13"/>
                <c:pt idx="1">
                  <c:v>0.27612920499999999</c:v>
                </c:pt>
                <c:pt idx="5">
                  <c:v>0.22974204500000001</c:v>
                </c:pt>
                <c:pt idx="9">
                  <c:v>0.21380359500000001</c:v>
                </c:pt>
              </c:numCache>
            </c:numRef>
          </c:val>
          <c:extLst>
            <c:ext xmlns:c16="http://schemas.microsoft.com/office/drawing/2014/chart" uri="{C3380CC4-5D6E-409C-BE32-E72D297353CC}">
              <c16:uniqueId val="{00000000-8902-B84A-AE3B-3609F86E0066}"/>
            </c:ext>
          </c:extLst>
        </c:ser>
        <c:ser>
          <c:idx val="1"/>
          <c:order val="1"/>
          <c:tx>
            <c:strRef>
              <c:f>Sheet1!$C$1</c:f>
              <c:strCache>
                <c:ptCount val="1"/>
                <c:pt idx="0">
                  <c:v>HMC Link</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Sheet1!$C$2:$C$14</c:f>
              <c:numCache>
                <c:formatCode>General</c:formatCode>
                <c:ptCount val="13"/>
                <c:pt idx="1">
                  <c:v>0.50415019900000002</c:v>
                </c:pt>
                <c:pt idx="5">
                  <c:v>0.51296859699999997</c:v>
                </c:pt>
                <c:pt idx="9">
                  <c:v>0.513968325</c:v>
                </c:pt>
              </c:numCache>
            </c:numRef>
          </c:val>
          <c:extLst>
            <c:ext xmlns:c16="http://schemas.microsoft.com/office/drawing/2014/chart" uri="{C3380CC4-5D6E-409C-BE32-E72D297353CC}">
              <c16:uniqueId val="{00000001-8902-B84A-AE3B-3609F86E0066}"/>
            </c:ext>
          </c:extLst>
        </c:ser>
        <c:ser>
          <c:idx val="2"/>
          <c:order val="2"/>
          <c:tx>
            <c:strRef>
              <c:f>Sheet1!$D$1</c:f>
              <c:strCache>
                <c:ptCount val="1"/>
                <c:pt idx="0">
                  <c:v>DRAM</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Sheet1!$D$2:$D$14</c:f>
              <c:numCache>
                <c:formatCode>General</c:formatCode>
                <c:ptCount val="13"/>
                <c:pt idx="1">
                  <c:v>0.21457203699999999</c:v>
                </c:pt>
                <c:pt idx="5">
                  <c:v>0.25452649100000002</c:v>
                </c:pt>
                <c:pt idx="9">
                  <c:v>0.26887156600000001</c:v>
                </c:pt>
              </c:numCache>
            </c:numRef>
          </c:val>
          <c:extLst>
            <c:ext xmlns:c16="http://schemas.microsoft.com/office/drawing/2014/chart" uri="{C3380CC4-5D6E-409C-BE32-E72D297353CC}">
              <c16:uniqueId val="{00000002-8902-B84A-AE3B-3609F86E0066}"/>
            </c:ext>
          </c:extLst>
        </c:ser>
        <c:ser>
          <c:idx val="3"/>
          <c:order val="3"/>
          <c:tx>
            <c:strRef>
              <c:f>Sheet1!$E$1</c:f>
              <c:strCache>
                <c:ptCount val="1"/>
                <c:pt idx="0">
                  <c:v>Host-side PCU</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Sheet1!$E$2:$E$14</c:f>
              <c:numCache>
                <c:formatCode>General</c:formatCode>
                <c:ptCount val="13"/>
                <c:pt idx="1">
                  <c:v>4.3662429999999997E-3</c:v>
                </c:pt>
                <c:pt idx="5">
                  <c:v>3.6966659999999999E-3</c:v>
                </c:pt>
                <c:pt idx="9">
                  <c:v>3.0358239999999999E-3</c:v>
                </c:pt>
              </c:numCache>
            </c:numRef>
          </c:val>
          <c:extLst>
            <c:ext xmlns:c16="http://schemas.microsoft.com/office/drawing/2014/chart" uri="{C3380CC4-5D6E-409C-BE32-E72D297353CC}">
              <c16:uniqueId val="{00000003-8902-B84A-AE3B-3609F86E0066}"/>
            </c:ext>
          </c:extLst>
        </c:ser>
        <c:ser>
          <c:idx val="4"/>
          <c:order val="4"/>
          <c:tx>
            <c:strRef>
              <c:f>Sheet1!$F$1</c:f>
              <c:strCache>
                <c:ptCount val="1"/>
                <c:pt idx="0">
                  <c:v>Memory-side PCU</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Sheet1!$F$2:$F$14</c:f>
              <c:numCache>
                <c:formatCode>General</c:formatCode>
                <c:ptCount val="13"/>
                <c:pt idx="1">
                  <c:v>0</c:v>
                </c:pt>
                <c:pt idx="5">
                  <c:v>0</c:v>
                </c:pt>
                <c:pt idx="9">
                  <c:v>0</c:v>
                </c:pt>
              </c:numCache>
            </c:numRef>
          </c:val>
          <c:extLst>
            <c:ext xmlns:c16="http://schemas.microsoft.com/office/drawing/2014/chart" uri="{C3380CC4-5D6E-409C-BE32-E72D297353CC}">
              <c16:uniqueId val="{00000004-8902-B84A-AE3B-3609F86E0066}"/>
            </c:ext>
          </c:extLst>
        </c:ser>
        <c:ser>
          <c:idx val="5"/>
          <c:order val="5"/>
          <c:tx>
            <c:strRef>
              <c:f>Sheet1!$G$1</c:f>
              <c:strCache>
                <c:ptCount val="1"/>
                <c:pt idx="0">
                  <c:v>PMU</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Sheet1!$G$2:$G$14</c:f>
              <c:numCache>
                <c:formatCode>0.00E+00</c:formatCode>
                <c:ptCount val="13"/>
                <c:pt idx="1">
                  <c:v>7.7323400000000006E-5</c:v>
                </c:pt>
                <c:pt idx="5">
                  <c:v>6.4146000000000006E-5</c:v>
                </c:pt>
                <c:pt idx="9">
                  <c:v>5.4225399999999998E-5</c:v>
                </c:pt>
              </c:numCache>
            </c:numRef>
          </c:val>
          <c:extLst>
            <c:ext xmlns:c16="http://schemas.microsoft.com/office/drawing/2014/chart" uri="{C3380CC4-5D6E-409C-BE32-E72D297353CC}">
              <c16:uniqueId val="{00000005-8902-B84A-AE3B-3609F86E0066}"/>
            </c:ext>
          </c:extLst>
        </c:ser>
        <c:ser>
          <c:idx val="6"/>
          <c:order val="6"/>
          <c:tx>
            <c:strRef>
              <c:f>Sheet1!$H$1</c:f>
              <c:strCache>
                <c:ptCount val="1"/>
                <c:pt idx="0">
                  <c:v>계열 7</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Sheet1!$H$2:$H$14</c:f>
              <c:numCache>
                <c:formatCode>General</c:formatCode>
                <c:ptCount val="13"/>
                <c:pt idx="2">
                  <c:v>0.29322203600000002</c:v>
                </c:pt>
                <c:pt idx="6">
                  <c:v>0.18896870700000001</c:v>
                </c:pt>
                <c:pt idx="10">
                  <c:v>0.141068164</c:v>
                </c:pt>
              </c:numCache>
            </c:numRef>
          </c:val>
          <c:extLst>
            <c:ext xmlns:c16="http://schemas.microsoft.com/office/drawing/2014/chart" uri="{C3380CC4-5D6E-409C-BE32-E72D297353CC}">
              <c16:uniqueId val="{00000006-8902-B84A-AE3B-3609F86E0066}"/>
            </c:ext>
          </c:extLst>
        </c:ser>
        <c:ser>
          <c:idx val="7"/>
          <c:order val="7"/>
          <c:tx>
            <c:strRef>
              <c:f>Sheet1!$I$1</c:f>
              <c:strCache>
                <c:ptCount val="1"/>
                <c:pt idx="0">
                  <c:v>계열 8</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Sheet1!$I$2:$I$14</c:f>
              <c:numCache>
                <c:formatCode>General</c:formatCode>
                <c:ptCount val="13"/>
                <c:pt idx="2">
                  <c:v>0.68427908800000004</c:v>
                </c:pt>
                <c:pt idx="6">
                  <c:v>0.483400051</c:v>
                </c:pt>
                <c:pt idx="10">
                  <c:v>0.36147355799999997</c:v>
                </c:pt>
              </c:numCache>
            </c:numRef>
          </c:val>
          <c:extLst>
            <c:ext xmlns:c16="http://schemas.microsoft.com/office/drawing/2014/chart" uri="{C3380CC4-5D6E-409C-BE32-E72D297353CC}">
              <c16:uniqueId val="{00000007-8902-B84A-AE3B-3609F86E0066}"/>
            </c:ext>
          </c:extLst>
        </c:ser>
        <c:ser>
          <c:idx val="8"/>
          <c:order val="8"/>
          <c:tx>
            <c:strRef>
              <c:f>Sheet1!$J$1</c:f>
              <c:strCache>
                <c:ptCount val="1"/>
                <c:pt idx="0">
                  <c:v>계열 9</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Sheet1!$J$2:$J$14</c:f>
              <c:numCache>
                <c:formatCode>General</c:formatCode>
                <c:ptCount val="13"/>
                <c:pt idx="2">
                  <c:v>0.46390881499999997</c:v>
                </c:pt>
                <c:pt idx="6">
                  <c:v>0.35056454799999998</c:v>
                </c:pt>
                <c:pt idx="10">
                  <c:v>0.262036822</c:v>
                </c:pt>
              </c:numCache>
            </c:numRef>
          </c:val>
          <c:extLst>
            <c:ext xmlns:c16="http://schemas.microsoft.com/office/drawing/2014/chart" uri="{C3380CC4-5D6E-409C-BE32-E72D297353CC}">
              <c16:uniqueId val="{00000008-8902-B84A-AE3B-3609F86E0066}"/>
            </c:ext>
          </c:extLst>
        </c:ser>
        <c:ser>
          <c:idx val="9"/>
          <c:order val="9"/>
          <c:tx>
            <c:strRef>
              <c:f>Sheet1!$K$1</c:f>
              <c:strCache>
                <c:ptCount val="1"/>
                <c:pt idx="0">
                  <c:v>계열 10</c:v>
                </c:pt>
              </c:strCache>
            </c:strRef>
          </c:tx>
          <c:spPr>
            <a:solidFill>
              <a:schemeClr val="tx2">
                <a:lumMod val="40000"/>
                <a:lumOff val="60000"/>
              </a:schemeClr>
            </a:solidFill>
            <a:ln>
              <a:noFill/>
            </a:ln>
            <a:effectLst/>
          </c:spPr>
          <c:invertIfNegative val="0"/>
          <c:cat>
            <c:strRef>
              <c:f>Sheet1!$A$2:$A$14</c:f>
              <c:strCache>
                <c:ptCount val="11"/>
                <c:pt idx="2">
                  <c:v>Small</c:v>
                </c:pt>
                <c:pt idx="6">
                  <c:v>Medium</c:v>
                </c:pt>
                <c:pt idx="10">
                  <c:v>Large</c:v>
                </c:pt>
              </c:strCache>
            </c:strRef>
          </c:cat>
          <c:val>
            <c:numRef>
              <c:f>Sheet1!$K$2:$K$14</c:f>
              <c:numCache>
                <c:formatCode>General</c:formatCode>
                <c:ptCount val="13"/>
                <c:pt idx="2">
                  <c:v>0</c:v>
                </c:pt>
                <c:pt idx="6">
                  <c:v>0</c:v>
                </c:pt>
                <c:pt idx="10">
                  <c:v>0</c:v>
                </c:pt>
              </c:numCache>
            </c:numRef>
          </c:val>
          <c:extLst>
            <c:ext xmlns:c16="http://schemas.microsoft.com/office/drawing/2014/chart" uri="{C3380CC4-5D6E-409C-BE32-E72D297353CC}">
              <c16:uniqueId val="{00000009-8902-B84A-AE3B-3609F86E0066}"/>
            </c:ext>
          </c:extLst>
        </c:ser>
        <c:ser>
          <c:idx val="10"/>
          <c:order val="10"/>
          <c:tx>
            <c:strRef>
              <c:f>Sheet1!$L$1</c:f>
              <c:strCache>
                <c:ptCount val="1"/>
                <c:pt idx="0">
                  <c:v>계열 11</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Sheet1!$L$2:$L$14</c:f>
              <c:numCache>
                <c:formatCode>General</c:formatCode>
                <c:ptCount val="13"/>
                <c:pt idx="2">
                  <c:v>1.5794799000000002E-2</c:v>
                </c:pt>
                <c:pt idx="6">
                  <c:v>1.1518435E-2</c:v>
                </c:pt>
                <c:pt idx="10">
                  <c:v>8.5371160000000008E-3</c:v>
                </c:pt>
              </c:numCache>
            </c:numRef>
          </c:val>
          <c:extLst>
            <c:ext xmlns:c16="http://schemas.microsoft.com/office/drawing/2014/chart" uri="{C3380CC4-5D6E-409C-BE32-E72D297353CC}">
              <c16:uniqueId val="{0000000A-8902-B84A-AE3B-3609F86E0066}"/>
            </c:ext>
          </c:extLst>
        </c:ser>
        <c:ser>
          <c:idx val="11"/>
          <c:order val="11"/>
          <c:tx>
            <c:strRef>
              <c:f>Sheet1!$M$1</c:f>
              <c:strCache>
                <c:ptCount val="1"/>
                <c:pt idx="0">
                  <c:v>계열 12</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Sheet1!$M$2:$M$14</c:f>
              <c:numCache>
                <c:formatCode>General</c:formatCode>
                <c:ptCount val="13"/>
                <c:pt idx="2">
                  <c:v>5.3636500000000002E-3</c:v>
                </c:pt>
                <c:pt idx="6">
                  <c:v>3.6920759999999999E-3</c:v>
                </c:pt>
                <c:pt idx="10">
                  <c:v>2.7686310000000001E-3</c:v>
                </c:pt>
              </c:numCache>
            </c:numRef>
          </c:val>
          <c:extLst>
            <c:ext xmlns:c16="http://schemas.microsoft.com/office/drawing/2014/chart" uri="{C3380CC4-5D6E-409C-BE32-E72D297353CC}">
              <c16:uniqueId val="{0000000B-8902-B84A-AE3B-3609F86E0066}"/>
            </c:ext>
          </c:extLst>
        </c:ser>
        <c:ser>
          <c:idx val="12"/>
          <c:order val="12"/>
          <c:tx>
            <c:strRef>
              <c:f>Sheet1!$N$1</c:f>
              <c:strCache>
                <c:ptCount val="1"/>
                <c:pt idx="0">
                  <c:v>계열 13</c:v>
                </c:pt>
              </c:strCache>
            </c:strRef>
          </c:tx>
          <c:spPr>
            <a:solidFill>
              <a:schemeClr val="tx2">
                <a:lumMod val="5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Sheet1!$N$2:$N$14</c:f>
              <c:numCache>
                <c:formatCode>General</c:formatCode>
                <c:ptCount val="13"/>
                <c:pt idx="3">
                  <c:v>0.263845408</c:v>
                </c:pt>
                <c:pt idx="7">
                  <c:v>0.192789455</c:v>
                </c:pt>
                <c:pt idx="11">
                  <c:v>0.14311433600000001</c:v>
                </c:pt>
              </c:numCache>
            </c:numRef>
          </c:val>
          <c:extLst>
            <c:ext xmlns:c16="http://schemas.microsoft.com/office/drawing/2014/chart" uri="{C3380CC4-5D6E-409C-BE32-E72D297353CC}">
              <c16:uniqueId val="{0000000C-8902-B84A-AE3B-3609F86E0066}"/>
            </c:ext>
          </c:extLst>
        </c:ser>
        <c:ser>
          <c:idx val="13"/>
          <c:order val="13"/>
          <c:tx>
            <c:strRef>
              <c:f>Sheet1!$O$1</c:f>
              <c:strCache>
                <c:ptCount val="1"/>
                <c:pt idx="0">
                  <c:v>계열 14</c:v>
                </c:pt>
              </c:strCache>
            </c:strRef>
          </c:tx>
          <c:spPr>
            <a:solidFill>
              <a:schemeClr val="tx2">
                <a:lumMod val="75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Sheet1!$O$2:$O$14</c:f>
              <c:numCache>
                <c:formatCode>General</c:formatCode>
                <c:ptCount val="13"/>
                <c:pt idx="3">
                  <c:v>0.48251685900000002</c:v>
                </c:pt>
                <c:pt idx="7">
                  <c:v>0.44254321400000002</c:v>
                </c:pt>
                <c:pt idx="11">
                  <c:v>0.35122196100000003</c:v>
                </c:pt>
              </c:numCache>
            </c:numRef>
          </c:val>
          <c:extLst>
            <c:ext xmlns:c16="http://schemas.microsoft.com/office/drawing/2014/chart" uri="{C3380CC4-5D6E-409C-BE32-E72D297353CC}">
              <c16:uniqueId val="{0000000D-8902-B84A-AE3B-3609F86E0066}"/>
            </c:ext>
          </c:extLst>
        </c:ser>
        <c:ser>
          <c:idx val="14"/>
          <c:order val="14"/>
          <c:tx>
            <c:strRef>
              <c:f>Sheet1!$P$1</c:f>
              <c:strCache>
                <c:ptCount val="1"/>
                <c:pt idx="0">
                  <c:v>계열 15</c:v>
                </c:pt>
              </c:strCache>
            </c:strRef>
          </c:tx>
          <c:spPr>
            <a:solidFill>
              <a:schemeClr val="tx2">
                <a:lumMod val="60000"/>
                <a:lumOff val="4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Sheet1!$P$2:$P$14</c:f>
              <c:numCache>
                <c:formatCode>General</c:formatCode>
                <c:ptCount val="13"/>
                <c:pt idx="3">
                  <c:v>0.216678076</c:v>
                </c:pt>
                <c:pt idx="7">
                  <c:v>0.24752395599999999</c:v>
                </c:pt>
                <c:pt idx="11">
                  <c:v>0.228971745</c:v>
                </c:pt>
              </c:numCache>
            </c:numRef>
          </c:val>
          <c:extLst>
            <c:ext xmlns:c16="http://schemas.microsoft.com/office/drawing/2014/chart" uri="{C3380CC4-5D6E-409C-BE32-E72D297353CC}">
              <c16:uniqueId val="{0000000E-8902-B84A-AE3B-3609F86E0066}"/>
            </c:ext>
          </c:extLst>
        </c:ser>
        <c:ser>
          <c:idx val="15"/>
          <c:order val="15"/>
          <c:tx>
            <c:strRef>
              <c:f>Sheet1!$Q$1</c:f>
              <c:strCache>
                <c:ptCount val="1"/>
                <c:pt idx="0">
                  <c:v>계열 16</c:v>
                </c:pt>
              </c:strCache>
            </c:strRef>
          </c:tx>
          <c:spPr>
            <a:solidFill>
              <a:schemeClr val="tx2">
                <a:lumMod val="40000"/>
                <a:lumOff val="6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Sheet1!$Q$2:$Q$14</c:f>
              <c:numCache>
                <c:formatCode>General</c:formatCode>
                <c:ptCount val="13"/>
                <c:pt idx="3">
                  <c:v>4.1151160000000003E-3</c:v>
                </c:pt>
                <c:pt idx="7">
                  <c:v>1.678272E-3</c:v>
                </c:pt>
                <c:pt idx="11">
                  <c:v>1.018992E-3</c:v>
                </c:pt>
              </c:numCache>
            </c:numRef>
          </c:val>
          <c:extLst>
            <c:ext xmlns:c16="http://schemas.microsoft.com/office/drawing/2014/chart" uri="{C3380CC4-5D6E-409C-BE32-E72D297353CC}">
              <c16:uniqueId val="{0000000F-8902-B84A-AE3B-3609F86E0066}"/>
            </c:ext>
          </c:extLst>
        </c:ser>
        <c:ser>
          <c:idx val="16"/>
          <c:order val="16"/>
          <c:tx>
            <c:strRef>
              <c:f>Sheet1!$R$1</c:f>
              <c:strCache>
                <c:ptCount val="1"/>
                <c:pt idx="0">
                  <c:v>계열 17</c:v>
                </c:pt>
              </c:strCache>
            </c:strRef>
          </c:tx>
          <c:spPr>
            <a:solidFill>
              <a:schemeClr val="tx2">
                <a:lumMod val="20000"/>
                <a:lumOff val="80000"/>
              </a:schemeClr>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Sheet1!$R$2:$R$14</c:f>
              <c:numCache>
                <c:formatCode>General</c:formatCode>
                <c:ptCount val="13"/>
                <c:pt idx="3">
                  <c:v>0</c:v>
                </c:pt>
                <c:pt idx="7">
                  <c:v>1.0239438E-2</c:v>
                </c:pt>
                <c:pt idx="11">
                  <c:v>8.1679019999999995E-3</c:v>
                </c:pt>
              </c:numCache>
            </c:numRef>
          </c:val>
          <c:extLst>
            <c:ext xmlns:c16="http://schemas.microsoft.com/office/drawing/2014/chart" uri="{C3380CC4-5D6E-409C-BE32-E72D297353CC}">
              <c16:uniqueId val="{00000010-8902-B84A-AE3B-3609F86E0066}"/>
            </c:ext>
          </c:extLst>
        </c:ser>
        <c:ser>
          <c:idx val="17"/>
          <c:order val="17"/>
          <c:tx>
            <c:strRef>
              <c:f>Sheet1!$S$1</c:f>
              <c:strCache>
                <c:ptCount val="1"/>
                <c:pt idx="0">
                  <c:v>계열 18</c:v>
                </c:pt>
              </c:strCache>
            </c:strRef>
          </c:tx>
          <c:spPr>
            <a:solidFill>
              <a:schemeClr val="bg2"/>
            </a:solidFill>
            <a:ln>
              <a:solidFill>
                <a:schemeClr val="accent1">
                  <a:lumMod val="50000"/>
                </a:schemeClr>
              </a:solidFill>
            </a:ln>
            <a:effectLst/>
          </c:spPr>
          <c:invertIfNegative val="0"/>
          <c:cat>
            <c:strRef>
              <c:f>Sheet1!$A$2:$A$14</c:f>
              <c:strCache>
                <c:ptCount val="11"/>
                <c:pt idx="2">
                  <c:v>Small</c:v>
                </c:pt>
                <c:pt idx="6">
                  <c:v>Medium</c:v>
                </c:pt>
                <c:pt idx="10">
                  <c:v>Large</c:v>
                </c:pt>
              </c:strCache>
            </c:strRef>
          </c:cat>
          <c:val>
            <c:numRef>
              <c:f>Sheet1!$S$2:$S$14</c:f>
              <c:numCache>
                <c:formatCode>General</c:formatCode>
                <c:ptCount val="13"/>
                <c:pt idx="3" formatCode="0.00E+00">
                  <c:v>5.4225399999999998E-5</c:v>
                </c:pt>
                <c:pt idx="7">
                  <c:v>3.7522609999999998E-3</c:v>
                </c:pt>
                <c:pt idx="11">
                  <c:v>2.9163380000000001E-3</c:v>
                </c:pt>
              </c:numCache>
            </c:numRef>
          </c:val>
          <c:extLst>
            <c:ext xmlns:c16="http://schemas.microsoft.com/office/drawing/2014/chart" uri="{C3380CC4-5D6E-409C-BE32-E72D297353CC}">
              <c16:uniqueId val="{00000011-8902-B84A-AE3B-3609F86E0066}"/>
            </c:ext>
          </c:extLst>
        </c:ser>
        <c:dLbls>
          <c:showLegendKey val="0"/>
          <c:showVal val="0"/>
          <c:showCatName val="0"/>
          <c:showSerName val="0"/>
          <c:showPercent val="0"/>
          <c:showBubbleSize val="0"/>
        </c:dLbls>
        <c:gapWidth val="10"/>
        <c:overlap val="100"/>
        <c:axId val="-2062358432"/>
        <c:axId val="-2062051904"/>
      </c:barChart>
      <c:catAx>
        <c:axId val="-206235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051904"/>
        <c:crosses val="autoZero"/>
        <c:auto val="1"/>
        <c:lblAlgn val="ctr"/>
        <c:lblOffset val="100"/>
        <c:noMultiLvlLbl val="0"/>
      </c:catAx>
      <c:valAx>
        <c:axId val="-2062051904"/>
        <c:scaling>
          <c:orientation val="minMax"/>
          <c:max val="1.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2062358432"/>
        <c:crosses val="autoZero"/>
        <c:crossBetween val="between"/>
      </c:valAx>
      <c:spPr>
        <a:noFill/>
        <a:ln>
          <a:noFill/>
        </a:ln>
        <a:effectLst/>
      </c:spPr>
    </c:plotArea>
    <c:legend>
      <c:legendPos val="b"/>
      <c:legendEntry>
        <c:idx val="6"/>
        <c:delete val="1"/>
      </c:legendEntry>
      <c:layout>
        <c:manualLayout>
          <c:xMode val="edge"/>
          <c:yMode val="edge"/>
          <c:x val="7.2957616409059997E-2"/>
          <c:y val="0.85591370098003206"/>
          <c:w val="0.87260316418781003"/>
          <c:h val="0.128745933142176"/>
        </c:manualLayout>
      </c:layou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3941054243219594E-2"/>
          <c:y val="4.8983281677068301E-2"/>
          <c:w val="0.90133672353455796"/>
          <c:h val="0.79114703361194805"/>
        </c:manualLayout>
      </c:layout>
      <c:barChart>
        <c:barDir val="col"/>
        <c:grouping val="clustered"/>
        <c:varyColors val="1"/>
        <c:ser>
          <c:idx val="0"/>
          <c:order val="0"/>
          <c:tx>
            <c:strRef>
              <c:f>Sheet1!$B$1</c:f>
              <c:strCache>
                <c:ptCount val="1"/>
                <c:pt idx="0">
                  <c:v>System/Application Crash</c:v>
                </c:pt>
              </c:strCache>
            </c:strRef>
          </c:tx>
          <c:invertIfNegative val="0"/>
          <c:dPt>
            <c:idx val="0"/>
            <c:invertIfNegative val="0"/>
            <c:bubble3D val="0"/>
            <c:spPr>
              <a:gradFill rotWithShape="1">
                <a:gsLst>
                  <a:gs pos="0">
                    <a:schemeClr val="accent5">
                      <a:shade val="65000"/>
                      <a:satMod val="103000"/>
                      <a:lumMod val="102000"/>
                      <a:tint val="94000"/>
                    </a:schemeClr>
                  </a:gs>
                  <a:gs pos="50000">
                    <a:schemeClr val="accent5">
                      <a:shade val="65000"/>
                      <a:satMod val="110000"/>
                      <a:lumMod val="100000"/>
                      <a:shade val="100000"/>
                    </a:schemeClr>
                  </a:gs>
                  <a:gs pos="100000">
                    <a:schemeClr val="accent5">
                      <a:shade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30A2-8040-83D1-3CFDD9F44996}"/>
              </c:ext>
            </c:extLst>
          </c:dPt>
          <c:dPt>
            <c:idx val="1"/>
            <c:invertIfNegative val="0"/>
            <c:bubble3D val="0"/>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3-30A2-8040-83D1-3CFDD9F44996}"/>
              </c:ext>
            </c:extLst>
          </c:dPt>
          <c:dPt>
            <c:idx val="2"/>
            <c:invertIfNegative val="0"/>
            <c:bubble3D val="0"/>
            <c:spPr>
              <a:gradFill rotWithShape="1">
                <a:gsLst>
                  <a:gs pos="0">
                    <a:schemeClr val="accent5">
                      <a:tint val="65000"/>
                      <a:satMod val="103000"/>
                      <a:lumMod val="102000"/>
                      <a:tint val="94000"/>
                    </a:schemeClr>
                  </a:gs>
                  <a:gs pos="50000">
                    <a:schemeClr val="accent5">
                      <a:tint val="65000"/>
                      <a:satMod val="110000"/>
                      <a:lumMod val="100000"/>
                      <a:shade val="100000"/>
                    </a:schemeClr>
                  </a:gs>
                  <a:gs pos="100000">
                    <a:schemeClr val="accent5">
                      <a:tint val="65000"/>
                      <a:lumMod val="99000"/>
                      <a:satMod val="120000"/>
                      <a:shade val="78000"/>
                    </a:schemeClr>
                  </a:gs>
                </a:gsLst>
                <a:lin ang="5400000" scaled="0"/>
              </a:gra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5-30A2-8040-83D1-3CFDD9F44996}"/>
              </c:ext>
            </c:extLst>
          </c:dPt>
          <c:errBars>
            <c:errBarType val="both"/>
            <c:errValType val="cust"/>
            <c:noEndCap val="0"/>
            <c:plus>
              <c:numRef>
                <c:f>Sheet1!$D$2:$D$4</c:f>
                <c:numCache>
                  <c:formatCode>General</c:formatCode>
                  <c:ptCount val="3"/>
                  <c:pt idx="0">
                    <c:v>0.28470000000000001</c:v>
                  </c:pt>
                  <c:pt idx="1">
                    <c:v>0.14299999999999999</c:v>
                  </c:pt>
                  <c:pt idx="2">
                    <c:v>0.23699999999999999</c:v>
                  </c:pt>
                </c:numCache>
              </c:numRef>
            </c:plus>
            <c:minus>
              <c:numRef>
                <c:f>Sheet1!$D$2:$D$4</c:f>
                <c:numCache>
                  <c:formatCode>General</c:formatCode>
                  <c:ptCount val="3"/>
                  <c:pt idx="0">
                    <c:v>0.28470000000000001</c:v>
                  </c:pt>
                  <c:pt idx="1">
                    <c:v>0.14299999999999999</c:v>
                  </c:pt>
                  <c:pt idx="2">
                    <c:v>0.23699999999999999</c:v>
                  </c:pt>
                </c:numCache>
              </c:numRef>
            </c:minus>
            <c:spPr>
              <a:noFill/>
              <a:ln w="25400" cap="flat" cmpd="sng" algn="ctr">
                <a:solidFill>
                  <a:schemeClr val="tx1">
                    <a:lumMod val="65000"/>
                    <a:lumOff val="35000"/>
                  </a:schemeClr>
                </a:solidFill>
                <a:round/>
              </a:ln>
              <a:effectLst/>
            </c:spPr>
          </c:errBars>
          <c:cat>
            <c:strRef>
              <c:f>Sheet1!$A$2:$A$4</c:f>
              <c:strCache>
                <c:ptCount val="3"/>
                <c:pt idx="0">
                  <c:v>App/Data A</c:v>
                </c:pt>
                <c:pt idx="1">
                  <c:v>App/Data B</c:v>
                </c:pt>
                <c:pt idx="2">
                  <c:v>App/Data C</c:v>
                </c:pt>
              </c:strCache>
            </c:strRef>
          </c:cat>
          <c:val>
            <c:numRef>
              <c:f>Sheet1!$B$2:$B$4</c:f>
              <c:numCache>
                <c:formatCode>General</c:formatCode>
                <c:ptCount val="3"/>
                <c:pt idx="0">
                  <c:v>1.041365345675441</c:v>
                </c:pt>
                <c:pt idx="1">
                  <c:v>0.63897763578274802</c:v>
                </c:pt>
                <c:pt idx="2">
                  <c:v>0.247729149463254</c:v>
                </c:pt>
              </c:numCache>
            </c:numRef>
          </c:val>
          <c:extLst>
            <c:ext xmlns:c16="http://schemas.microsoft.com/office/drawing/2014/chart" uri="{C3380CC4-5D6E-409C-BE32-E72D297353CC}">
              <c16:uniqueId val="{00000006-30A2-8040-83D1-3CFDD9F44996}"/>
            </c:ext>
          </c:extLst>
        </c:ser>
        <c:dLbls>
          <c:showLegendKey val="0"/>
          <c:showVal val="0"/>
          <c:showCatName val="0"/>
          <c:showSerName val="0"/>
          <c:showPercent val="0"/>
          <c:showBubbleSize val="0"/>
        </c:dLbls>
        <c:gapWidth val="60"/>
        <c:overlap val="-24"/>
        <c:axId val="1272880312"/>
        <c:axId val="1280023800"/>
      </c:barChart>
      <c:catAx>
        <c:axId val="127288031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280023800"/>
        <c:crosses val="autoZero"/>
        <c:auto val="1"/>
        <c:lblAlgn val="ctr"/>
        <c:lblOffset val="100"/>
        <c:noMultiLvlLbl val="0"/>
      </c:catAx>
      <c:valAx>
        <c:axId val="1280023800"/>
        <c:scaling>
          <c:orientation val="minMax"/>
          <c:min val="0"/>
        </c:scaling>
        <c:delete val="1"/>
        <c:axPos val="l"/>
        <c:title>
          <c:tx>
            <c:rich>
              <a:bodyPr rot="-54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r>
                  <a:rPr lang="en-US"/>
                  <a:t>Memory error vulnerability</a:t>
                </a:r>
              </a:p>
            </c:rich>
          </c:tx>
          <c:overlay val="0"/>
          <c:spPr>
            <a:noFill/>
            <a:ln>
              <a:noFill/>
            </a:ln>
            <a:effectLst/>
          </c:spPr>
        </c:title>
        <c:numFmt formatCode="General" sourceLinked="1"/>
        <c:majorTickMark val="none"/>
        <c:minorTickMark val="none"/>
        <c:tickLblPos val="nextTo"/>
        <c:crossAx val="1272880312"/>
        <c:crosses val="autoZero"/>
        <c:crossBetween val="between"/>
      </c:valAx>
      <c:spPr>
        <a:noFill/>
        <a:ln>
          <a:noFill/>
        </a:ln>
        <a:effectLst/>
      </c:spPr>
    </c:plotArea>
    <c:plotVisOnly val="1"/>
    <c:dispBlanksAs val="gap"/>
    <c:showDLblsOverMax val="0"/>
  </c:chart>
  <c:spPr>
    <a:noFill/>
    <a:ln>
      <a:noFill/>
    </a:ln>
    <a:effectLst/>
  </c:spPr>
  <c:txPr>
    <a:bodyPr/>
    <a:lstStyle/>
    <a:p>
      <a:pPr>
        <a:defRPr sz="2800"/>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image" Target="../media/image22.emf"/></Relationships>
</file>

<file path=ppt/drawings/drawing1.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6/3/19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6/3/19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04816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095350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532068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260475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278032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latinLnBrk="0"/>
            <a:r>
              <a:rPr lang="en-US" sz="1200" b="0" i="0" kern="1200" dirty="0">
                <a:solidFill>
                  <a:schemeClr val="tx1"/>
                </a:solidFill>
                <a:effectLst/>
                <a:latin typeface="+mn-lt"/>
                <a:ea typeface="+mn-ea"/>
                <a:cs typeface="+mn-cs"/>
              </a:rPr>
              <a:t>However, since the development of high throughput sequencing (HTS) technologies, the cost of genome sequencing has fallen off a cliff (&lt;&lt; 1,000$) making it viable for almost everyone's use.</a:t>
            </a:r>
          </a:p>
          <a:p>
            <a:br>
              <a:rPr lang="en-US" dirty="0"/>
            </a:b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20417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Genome analysis starts with sequencing random short DNA fragments of copies of the original molecule.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Unfortunately,</a:t>
            </a:r>
            <a:r>
              <a:rPr lang="en-US" sz="1200" b="0" i="0" kern="1200" baseline="0" dirty="0">
                <a:solidFill>
                  <a:schemeClr val="tx1"/>
                </a:solidFill>
                <a:effectLst/>
                <a:latin typeface="+mn-lt"/>
                <a:ea typeface="+mn-ea"/>
                <a:cs typeface="+mn-cs"/>
              </a:rPr>
              <a:t> these reads </a:t>
            </a:r>
            <a:r>
              <a:rPr lang="en-US" sz="1200" kern="1200" dirty="0">
                <a:solidFill>
                  <a:schemeClr val="tx1"/>
                </a:solidFill>
                <a:effectLst/>
                <a:latin typeface="+mn-lt"/>
                <a:ea typeface="+mn-ea"/>
                <a:cs typeface="+mn-cs"/>
              </a:rPr>
              <a:t>lack information about their order and which part of genome they are originated from.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Hence</a:t>
            </a:r>
            <a:r>
              <a:rPr lang="en-US" sz="1200" kern="1200" baseline="0" dirty="0">
                <a:solidFill>
                  <a:schemeClr val="tx1"/>
                </a:solidFill>
                <a:effectLst/>
                <a:latin typeface="+mn-lt"/>
                <a:ea typeface="+mn-ea"/>
                <a:cs typeface="+mn-cs"/>
              </a:rPr>
              <a:t> the second step is to map these reads to a long reference genome.</a:t>
            </a: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31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58549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737920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883529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74984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1151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93962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860840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58608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09931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33077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95708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485448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86844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05261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a:t>To</a:t>
            </a:r>
            <a:r>
              <a:rPr lang="en-US" baseline="0" dirty="0"/>
              <a:t> understand the latency problem</a:t>
            </a:r>
            <a:r>
              <a:rPr lang="en-US" dirty="0"/>
              <a:t>,</a:t>
            </a:r>
            <a:r>
              <a:rPr lang="en-US" baseline="0" dirty="0"/>
              <a:t> we need to go into what defines latency.</a:t>
            </a:r>
          </a:p>
          <a:p>
            <a:endParaRPr lang="en-US" baseline="0" dirty="0"/>
          </a:p>
          <a:p>
            <a:r>
              <a:rPr lang="en-US" baseline="0" dirty="0"/>
              <a:t>DRAM latency is the total </a:t>
            </a:r>
            <a:r>
              <a:rPr lang="en-US" baseline="0" dirty="0" err="1"/>
              <a:t>amnt</a:t>
            </a:r>
            <a:r>
              <a:rPr lang="en-US" baseline="0" dirty="0"/>
              <a:t> of time that the underlying </a:t>
            </a:r>
            <a:r>
              <a:rPr lang="en-US" baseline="0" dirty="0" err="1"/>
              <a:t>hw</a:t>
            </a:r>
            <a:r>
              <a:rPr lang="en-US" baseline="0" dirty="0"/>
              <a:t> operations need &lt;&gt; to retrieve data.</a:t>
            </a:r>
          </a:p>
          <a:p>
            <a:r>
              <a:rPr lang="en-US" baseline="0" dirty="0"/>
              <a:t>The DRAM standards define a single fixed time for how long these ops should take in every DRAM chip.</a:t>
            </a:r>
          </a:p>
          <a:p>
            <a:r>
              <a:rPr lang="en-US" b="1" baseline="0" dirty="0"/>
              <a:t>However</a:t>
            </a:r>
            <a:r>
              <a:rPr lang="en-US" baseline="0" dirty="0"/>
              <a:t>, this defined delay doesn’t actually reflect the latency of the individual DRAMs.</a:t>
            </a:r>
          </a:p>
          <a:p>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&lt;Timeline illustration&gt;</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Because the manufacturing process is </a:t>
            </a:r>
            <a:r>
              <a:rPr lang="en-US" b="1" baseline="0" dirty="0"/>
              <a:t>imperfect</a:t>
            </a:r>
            <a:r>
              <a:rPr lang="en-US" b="0" baseline="0" dirty="0"/>
              <a:t>, it introduces variation in the production chips, </a:t>
            </a:r>
            <a:r>
              <a:rPr lang="en-US" b="1" baseline="0" dirty="0"/>
              <a:t>resulting in latency variation across different chips</a:t>
            </a:r>
            <a:r>
              <a:rPr lang="en-US" baseline="0" dirty="0"/>
              <a:t>.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This simple </a:t>
            </a:r>
            <a:r>
              <a:rPr lang="en-US" baseline="0" dirty="0" err="1"/>
              <a:t>illustartion</a:t>
            </a:r>
            <a:r>
              <a:rPr lang="en-US" baseline="0" dirty="0"/>
              <a:t> shows the difference b/w the average latency across 3 different dram chips, to convey the point of latency variation.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0" baseline="0" dirty="0"/>
              <a:t>It’s important to note that not only does latency variation exists </a:t>
            </a:r>
            <a:r>
              <a:rPr lang="en-US" b="1" baseline="0" dirty="0"/>
              <a:t>&lt;across&gt; </a:t>
            </a:r>
            <a:r>
              <a:rPr lang="en-US" b="0" baseline="0" dirty="0"/>
              <a:t>chips, but also </a:t>
            </a:r>
            <a:r>
              <a:rPr lang="en-US" b="1" baseline="0" dirty="0"/>
              <a:t>&lt;inside&gt; </a:t>
            </a:r>
            <a:r>
              <a:rPr lang="en-US" b="0" baseline="0" dirty="0"/>
              <a:t>each dram chip itself. </a:t>
            </a:r>
          </a:p>
          <a:p>
            <a:endParaRPr lang="en-US" baseline="0" dirty="0"/>
          </a:p>
          <a:p>
            <a:r>
              <a:rPr lang="en-US" baseline="0" dirty="0"/>
              <a:t>&lt;Blue standard&gt;</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Since we don’t want to throw away the chips with high variation, we tolerate them. </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The simple way is to &lt;slow&gt; down the acceptable latency so that the majority of chips can all work reliably under this high standard latency. </a:t>
            </a:r>
          </a:p>
          <a:p>
            <a:pPr marL="0" marR="0" indent="0" algn="l" defTabSz="914400" rtl="0" eaLnBrk="1" fontAlgn="auto" latinLnBrk="0" hangingPunct="1">
              <a:lnSpc>
                <a:spcPct val="100000"/>
              </a:lnSpc>
              <a:spcBef>
                <a:spcPts val="0"/>
              </a:spcBef>
              <a:spcAft>
                <a:spcPts val="0"/>
              </a:spcAft>
              <a:buClrTx/>
              <a:buSzTx/>
              <a:buFontTx/>
              <a:buNone/>
              <a:tabLst/>
              <a:defRPr/>
            </a:pPr>
            <a:r>
              <a:rPr lang="en-US" b="1" baseline="0" dirty="0"/>
              <a:t>as we can see, the high standard latency is a result of a trade-off made for higher DRAM production yield. </a:t>
            </a:r>
          </a:p>
          <a:p>
            <a:endParaRPr lang="en-US" b="1" baseline="0" dirty="0"/>
          </a:p>
          <a:p>
            <a:r>
              <a:rPr lang="en-US" b="1" baseline="0" dirty="0"/>
              <a:t>---</a:t>
            </a:r>
          </a:p>
          <a:p>
            <a:r>
              <a:rPr lang="en-US" b="1" baseline="0" dirty="0"/>
              <a:t>&lt;&gt; Operative word</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F5259C2D-02FE-4C64-AD33-18B082577A5F}" type="slidenum">
              <a:rPr kumimoji="0" lang="en-US" sz="1200" b="0" i="0" u="none" strike="noStrike" kern="1200" cap="none" spc="0" normalizeH="0" baseline="0" noProof="0" smtClean="0">
                <a:ln>
                  <a:noFill/>
                </a:ln>
                <a:solidFill>
                  <a:prstClr val="black"/>
                </a:solidFill>
                <a:effectLst/>
                <a:uLnTx/>
                <a:uFillTx/>
                <a:latin typeface="Calibri" charset="0"/>
                <a:ea typeface="ＭＳ Ｐゴシック"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charset="0"/>
              <a:ea typeface="ＭＳ Ｐゴシック" charset="-128"/>
              <a:cs typeface="+mn-cs"/>
            </a:endParaRPr>
          </a:p>
        </p:txBody>
      </p:sp>
    </p:spTree>
    <p:extLst>
      <p:ext uri="{BB962C8B-B14F-4D97-AF65-F5344CB8AC3E}">
        <p14:creationId xmlns:p14="http://schemas.microsoft.com/office/powerpoint/2010/main" val="41971060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92472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2689606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3"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base" latinLnBrk="0" hangingPunct="1">
              <a:lnSpc>
                <a:spcPct val="100000"/>
              </a:lnSpc>
              <a:spcBef>
                <a:spcPct val="0"/>
              </a:spcBef>
              <a:spcAft>
                <a:spcPct val="0"/>
              </a:spcAft>
              <a:buClrTx/>
              <a:buSzTx/>
              <a:buFontTx/>
              <a:buNone/>
              <a:tabLst/>
              <a:defRPr/>
            </a:pPr>
            <a:fld id="{01F22E10-F738-7441-B00D-D602C05DDFFA}" type="slidenum">
              <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rPr>
              <a:pPr marL="0" marR="0" lvl="0" indent="0" algn="r" defTabSz="928538" rtl="0" eaLnBrk="1" fontAlgn="base" latinLnBrk="0" hangingPunct="1">
                <a:lnSpc>
                  <a:spcPct val="100000"/>
                </a:lnSpc>
                <a:spcBef>
                  <a:spcPct val="0"/>
                </a:spcBef>
                <a:spcAft>
                  <a:spcPct val="0"/>
                </a:spcAft>
                <a:buClrTx/>
                <a:buSzTx/>
                <a:buFontTx/>
                <a:buNone/>
                <a:tabLst/>
                <a:defRPr/>
              </a:pPr>
              <a:t>133</a:t>
            </a:fld>
            <a:endParaRPr kumimoji="0" lang="en-US" sz="1200" b="0" i="0" u="none" strike="noStrike" kern="1200" cap="none" spc="0" normalizeH="0" baseline="0" noProof="0">
              <a:ln>
                <a:noFill/>
              </a:ln>
              <a:solidFill>
                <a:srgbClr val="000000"/>
              </a:solidFill>
              <a:effectLst/>
              <a:uLnTx/>
              <a:uFillTx/>
              <a:latin typeface="Calibri" charset="0"/>
              <a:ea typeface="ＭＳ Ｐゴシック" charset="0"/>
              <a:cs typeface="Arial" charset="0"/>
            </a:endParaRPr>
          </a:p>
        </p:txBody>
      </p:sp>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49283470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708" indent="-174708">
              <a:buFontTx/>
              <a:buChar char="-"/>
            </a:pPr>
            <a:r>
              <a:rPr lang="en-US" dirty="0"/>
              <a:t>As we have shown earlier, either across</a:t>
            </a:r>
            <a:r>
              <a:rPr lang="en-US" baseline="0" dirty="0"/>
              <a:t> or within </a:t>
            </a:r>
            <a:r>
              <a:rPr lang="en-US" dirty="0"/>
              <a:t>applications, our characterization can identify data that are vulnerable to memory errors and data that are tolerant to memory errors.</a:t>
            </a:r>
          </a:p>
          <a:p>
            <a:pPr marL="174708" indent="-174708">
              <a:buFontTx/>
              <a:buChar char="-"/>
            </a:pPr>
            <a:r>
              <a:rPr lang="en-US" dirty="0"/>
              <a:t>To exploit this observation, we would like to map these different data onto different memory modules according to their memory error tolerance.</a:t>
            </a:r>
          </a:p>
          <a:p>
            <a:pPr marL="174708" indent="-174708">
              <a:buFontTx/>
              <a:buChar char="-"/>
            </a:pPr>
            <a:r>
              <a:rPr lang="en-US" dirty="0"/>
              <a:t>As an example here, we map vulnerable data to reliable memory to improve reliability, and map tolerant data to low-cost less-reliable memory </a:t>
            </a:r>
            <a:r>
              <a:rPr lang="en-US" baseline="0" dirty="0"/>
              <a:t>to </a:t>
            </a:r>
            <a:r>
              <a:rPr lang="en-US" dirty="0"/>
              <a:t>exploit its tolerance and lower the cost. We call this mechanism heterogeneous-reliability memory, HRM.</a:t>
            </a:r>
          </a:p>
          <a:p>
            <a:pPr marL="174708" indent="-174708">
              <a:buFontTx/>
              <a:buChar char="-"/>
            </a:pPr>
            <a:r>
              <a:rPr lang="en-US" dirty="0"/>
              <a:t>Reliable</a:t>
            </a:r>
            <a:r>
              <a:rPr lang="en-US" baseline="0" dirty="0"/>
              <a:t> memory consists of … Low cost memory consists of …</a:t>
            </a:r>
            <a:endParaRPr lang="en-US" dirty="0"/>
          </a:p>
          <a:p>
            <a:pPr marL="174708" indent="-174708">
              <a:buFontTx/>
              <a:buChar char="-"/>
            </a:pPr>
            <a:r>
              <a:rPr lang="en-US" dirty="0"/>
              <a:t>As we will show later, HRM allows us to use weaker error protection in memory, and enables the use of less-tested memory chips to lower the cost of the memory system, while still achieving reasonable single-server reliability target.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D199FA-7989-4A25-927C-BEF5C8B5848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881636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456350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164</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212957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9.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4.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6/3/19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2019. 6. 3.</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6/3/19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6/3/19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6/3/19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6/3/19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6/3/19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6/3/19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6/3/19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3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6/3/19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6/3/19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6/3/19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6/3/19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6/3/19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6/3/19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6/3/19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6/3/19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6/3/19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6/3/19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6/3/19</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6/3/19</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6/3/19</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6/3/19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6/3/19</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6/3/19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6/3/19</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ext uri="{BB962C8B-B14F-4D97-AF65-F5344CB8AC3E}">
        <p14:creationId xmlns:p14="http://schemas.microsoft.com/office/powerpoint/2010/main" val="3087076613"/>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ext uri="{BB962C8B-B14F-4D97-AF65-F5344CB8AC3E}">
        <p14:creationId xmlns:p14="http://schemas.microsoft.com/office/powerpoint/2010/main" val="3810149434"/>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ext uri="{BB962C8B-B14F-4D97-AF65-F5344CB8AC3E}">
        <p14:creationId xmlns:p14="http://schemas.microsoft.com/office/powerpoint/2010/main" val="20834754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ext uri="{BB962C8B-B14F-4D97-AF65-F5344CB8AC3E}">
        <p14:creationId xmlns:p14="http://schemas.microsoft.com/office/powerpoint/2010/main" val="3417448"/>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ext uri="{BB962C8B-B14F-4D97-AF65-F5344CB8AC3E}">
        <p14:creationId xmlns:p14="http://schemas.microsoft.com/office/powerpoint/2010/main" val="3093445701"/>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ext uri="{BB962C8B-B14F-4D97-AF65-F5344CB8AC3E}">
        <p14:creationId xmlns:p14="http://schemas.microsoft.com/office/powerpoint/2010/main" val="2752119605"/>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ext uri="{BB962C8B-B14F-4D97-AF65-F5344CB8AC3E}">
        <p14:creationId xmlns:p14="http://schemas.microsoft.com/office/powerpoint/2010/main" val="3273736856"/>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ext uri="{BB962C8B-B14F-4D97-AF65-F5344CB8AC3E}">
        <p14:creationId xmlns:p14="http://schemas.microsoft.com/office/powerpoint/2010/main" val="180745008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ext uri="{BB962C8B-B14F-4D97-AF65-F5344CB8AC3E}">
        <p14:creationId xmlns:p14="http://schemas.microsoft.com/office/powerpoint/2010/main" val="3761828218"/>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ext uri="{BB962C8B-B14F-4D97-AF65-F5344CB8AC3E}">
        <p14:creationId xmlns:p14="http://schemas.microsoft.com/office/powerpoint/2010/main" val="880693441"/>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ext uri="{BB962C8B-B14F-4D97-AF65-F5344CB8AC3E}">
        <p14:creationId xmlns:p14="http://schemas.microsoft.com/office/powerpoint/2010/main" val="2831490560"/>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ext uri="{BB962C8B-B14F-4D97-AF65-F5344CB8AC3E}">
        <p14:creationId xmlns:p14="http://schemas.microsoft.com/office/powerpoint/2010/main" val="166955143"/>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80555288"/>
      </p:ext>
    </p:extLst>
  </p:cSld>
  <p:clrMapOvr>
    <a:masterClrMapping/>
  </p:clrMapOvr>
</p:sldLayout>
</file>

<file path=ppt/slideLayouts/slideLayout4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51146983"/>
      </p:ext>
    </p:extLst>
  </p:cSld>
  <p:clrMapOvr>
    <a:masterClrMapping/>
  </p:clrMapOvr>
</p:sldLayout>
</file>

<file path=ppt/slideLayouts/slideLayout4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70417059"/>
      </p:ext>
    </p:extLst>
  </p:cSld>
  <p:clrMapOvr>
    <a:masterClrMapping/>
  </p:clrMapOvr>
</p:sldLayout>
</file>

<file path=ppt/slideLayouts/slideLayout4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6/3/19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4028860798"/>
      </p:ext>
    </p:extLst>
  </p:cSld>
  <p:clrMapOvr>
    <a:masterClrMapping/>
  </p:clrMapOvr>
</p:sldLayout>
</file>

<file path=ppt/slideLayouts/slideLayout4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6/3/19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182953428"/>
      </p:ext>
    </p:extLst>
  </p:cSld>
  <p:clrMapOvr>
    <a:masterClrMapping/>
  </p:clrMapOvr>
</p:sldLayout>
</file>

<file path=ppt/slideLayouts/slideLayout4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6/3/19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917967468"/>
      </p:ext>
    </p:extLst>
  </p:cSld>
  <p:clrMapOvr>
    <a:masterClrMapping/>
  </p:clrMapOvr>
</p:sldLayout>
</file>

<file path=ppt/slideLayouts/slideLayout4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6/3/19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4535082"/>
      </p:ext>
    </p:extLst>
  </p:cSld>
  <p:clrMapOvr>
    <a:masterClrMapping/>
  </p:clrMapOvr>
</p:sldLayout>
</file>

<file path=ppt/slideLayouts/slideLayout4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6/3/19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116666942"/>
      </p:ext>
    </p:extLst>
  </p:cSld>
  <p:clrMapOvr>
    <a:masterClrMapping/>
  </p:clrMapOvr>
</p:sldLayout>
</file>

<file path=ppt/slideLayouts/slideLayout4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6/3/19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506696824"/>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814439633"/>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569929455"/>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6/3/19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22012122"/>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6/3/19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909742792"/>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6/3/19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39459670"/>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6/3/19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586836580"/>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6/3/19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2538937078"/>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6/3/19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26248155"/>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6/3/19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957706365"/>
      </p:ext>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6/3/19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66082106"/>
      </p:ext>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6/3/19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1612540118"/>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6/3/19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305648210"/>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6/3/19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Tree>
    <p:extLst>
      <p:ext uri="{BB962C8B-B14F-4D97-AF65-F5344CB8AC3E}">
        <p14:creationId xmlns:p14="http://schemas.microsoft.com/office/powerpoint/2010/main" val="3726393183"/>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194996880"/>
      </p:ext>
    </p:extLst>
  </p:cSld>
  <p:clrMapOvr>
    <a:masterClrMapping/>
  </p:clrMapOvr>
  <p:transition/>
</p:sldLayout>
</file>

<file path=ppt/slideLayouts/slideLayout5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3022748827"/>
      </p:ext>
    </p:extLst>
  </p:cSld>
  <p:clrMapOvr>
    <a:masterClrMapping/>
  </p:clrMapOvr>
  <p:transition/>
</p:sldLayout>
</file>

<file path=ppt/slideLayouts/slideLayout5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2844348648"/>
      </p:ext>
    </p:extLst>
  </p:cSld>
  <p:clrMapOvr>
    <a:masterClrMapping/>
  </p:clrMapOvr>
  <p:transition/>
</p:sldLayout>
</file>

<file path=ppt/slideLayouts/slideLayout5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673294743"/>
      </p:ext>
    </p:extLst>
  </p:cSld>
  <p:clrMapOvr>
    <a:masterClrMapping/>
  </p:clrMapOvr>
  <p:transition/>
</p:sldLayout>
</file>

<file path=ppt/slideLayouts/slideLayout5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2431732729"/>
      </p:ext>
    </p:extLst>
  </p:cSld>
  <p:clrMapOvr>
    <a:masterClrMapping/>
  </p:clrMapOvr>
  <p:transition/>
</p:sldLayout>
</file>

<file path=ppt/slideLayouts/slideLayout5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978746972"/>
      </p:ext>
    </p:extLst>
  </p:cSld>
  <p:clrMapOvr>
    <a:masterClrMapping/>
  </p:clrMapOvr>
  <p:transition/>
</p:sldLayout>
</file>

<file path=ppt/slideLayouts/slideLayout5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386205692"/>
      </p:ext>
    </p:extLst>
  </p:cSld>
  <p:clrMapOvr>
    <a:masterClrMapping/>
  </p:clrMapOvr>
  <p:transition/>
</p:sldLayout>
</file>

<file path=ppt/slideLayouts/slideLayout5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666324575"/>
      </p:ext>
    </p:extLst>
  </p:cSld>
  <p:clrMapOvr>
    <a:masterClrMapping/>
  </p:clrMapOvr>
  <p:transition/>
</p:sldLayout>
</file>

<file path=ppt/slideLayouts/slideLayout5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1766707855"/>
      </p:ext>
    </p:extLst>
  </p:cSld>
  <p:clrMapOvr>
    <a:masterClrMapping/>
  </p:clrMapOvr>
  <p:transition/>
</p:sldLayout>
</file>

<file path=ppt/slideLayouts/slideLayout5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452579808"/>
      </p:ext>
    </p:extLst>
  </p:cSld>
  <p:clrMapOvr>
    <a:masterClrMapping/>
  </p:clrMapOvr>
  <p:transition/>
</p:sldLayout>
</file>

<file path=ppt/slideLayouts/slideLayout5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110139324"/>
      </p:ext>
    </p:extLst>
  </p:cSld>
  <p:clrMapOvr>
    <a:masterClrMapping/>
  </p:clrMapOvr>
  <p:transition/>
</p:sldLayout>
</file>

<file path=ppt/slideLayouts/slideLayout5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1698652"/>
      </p:ext>
    </p:extLst>
  </p:cSld>
  <p:clrMapOvr>
    <a:masterClrMapping/>
  </p:clrMapOvr>
  <p:transition/>
</p:sldLayout>
</file>

<file path=ppt/slideLayouts/slideLayout5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38482364"/>
      </p:ext>
    </p:extLst>
  </p:cSld>
  <p:clrMapOvr>
    <a:masterClrMapping/>
  </p:clrMapOvr>
  <p:transition/>
</p:sldLayout>
</file>

<file path=ppt/slideLayouts/slideLayout5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33161478"/>
      </p:ext>
    </p:extLst>
  </p:cSld>
  <p:clrMapOvr>
    <a:masterClrMapping/>
  </p:clrMapOvr>
  <p:transition/>
</p:sldLayout>
</file>

<file path=ppt/slideLayouts/slideLayout5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84185520"/>
      </p:ext>
    </p:extLst>
  </p:cSld>
  <p:clrMapOvr>
    <a:masterClrMapping/>
  </p:clrMapOvr>
  <p:transition/>
</p:sldLayout>
</file>

<file path=ppt/slideLayouts/slideLayout5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54878452"/>
      </p:ext>
    </p:extLst>
  </p:cSld>
  <p:clrMapOvr>
    <a:masterClrMapping/>
  </p:clrMapOvr>
  <p:transition/>
</p:sldLayout>
</file>

<file path=ppt/slideLayouts/slideLayout5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09680095"/>
      </p:ext>
    </p:extLst>
  </p:cSld>
  <p:clrMapOvr>
    <a:masterClrMapping/>
  </p:clrMapOvr>
  <p:transition/>
</p:sldLayout>
</file>

<file path=ppt/slideLayouts/slideLayout5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2736310"/>
      </p:ext>
    </p:extLst>
  </p:cSld>
  <p:clrMapOvr>
    <a:masterClrMapping/>
  </p:clrMapOvr>
  <p:transition/>
</p:sldLayout>
</file>

<file path=ppt/slideLayouts/slideLayout5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31627763"/>
      </p:ext>
    </p:extLst>
  </p:cSld>
  <p:clrMapOvr>
    <a:masterClrMapping/>
  </p:clrMapOvr>
  <p:transition/>
</p:sldLayout>
</file>

<file path=ppt/slideLayouts/slideLayout5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7407949"/>
      </p:ext>
    </p:extLst>
  </p:cSld>
  <p:clrMapOvr>
    <a:masterClrMapping/>
  </p:clrMapOvr>
  <p:transition/>
</p:sldLayout>
</file>

<file path=ppt/slideLayouts/slideLayout5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91999752"/>
      </p:ext>
    </p:extLst>
  </p:cSld>
  <p:clrMapOvr>
    <a:masterClrMapping/>
  </p:clrMapOvr>
  <p:transition/>
</p:sldLayout>
</file>

<file path=ppt/slideLayouts/slideLayout5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07868246"/>
      </p:ext>
    </p:extLst>
  </p:cSld>
  <p:clrMapOvr>
    <a:masterClrMapping/>
  </p:clrMapOvr>
  <p:transition/>
</p:sldLayout>
</file>

<file path=ppt/slideLayouts/slideLayout5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392670133"/>
      </p:ext>
    </p:extLst>
  </p:cSld>
  <p:clrMapOvr>
    <a:masterClrMapping/>
  </p:clrMapOvr>
  <p:transition/>
</p:sldLayout>
</file>

<file path=ppt/slideLayouts/slideLayout5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63107395"/>
      </p:ext>
    </p:extLst>
  </p:cSld>
  <p:clrMapOvr>
    <a:masterClrMapping/>
  </p:clrMapOvr>
  <p:transition/>
</p:sldLayout>
</file>

<file path=ppt/slideLayouts/slideLayout5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2943032898"/>
      </p:ext>
    </p:extLst>
  </p:cSld>
  <p:clrMapOvr>
    <a:masterClrMapping/>
  </p:clrMapOvr>
  <p:transition/>
</p:sldLayout>
</file>

<file path=ppt/slideLayouts/slideLayout5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481050791"/>
      </p:ext>
    </p:extLst>
  </p:cSld>
  <p:clrMapOvr>
    <a:masterClrMapping/>
  </p:clrMapOvr>
  <p:transition/>
</p:sldLayout>
</file>

<file path=ppt/slideLayouts/slideLayout5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1811880238"/>
      </p:ext>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33124481"/>
      </p:ext>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1654314745"/>
      </p:ext>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713865713"/>
      </p:ext>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186323004"/>
      </p:ext>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677392991"/>
      </p:ext>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258136474"/>
      </p:ext>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3686050991"/>
      </p:ext>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403425495"/>
      </p:ext>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470731054"/>
      </p:ext>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1852116492"/>
      </p:ext>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1969844510"/>
      </p:ext>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307270744"/>
      </p:ext>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113182394"/>
      </p:ext>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986152822"/>
      </p:ext>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062486270"/>
      </p:ext>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1018878341"/>
      </p:ext>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2983644539"/>
      </p:ext>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68205396"/>
      </p:ext>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1344764495"/>
      </p:ext>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603426993"/>
      </p:ext>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3927180523"/>
      </p:ext>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2062592344"/>
      </p:ext>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402192015"/>
      </p:ext>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3154493365"/>
      </p:ext>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3140588310"/>
      </p:ext>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2700701220"/>
      </p:ext>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596500147"/>
      </p:ext>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2157320014"/>
      </p:ext>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467199590"/>
      </p:ext>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477594727"/>
      </p:ext>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821926743"/>
      </p:ext>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3669194012"/>
      </p:ext>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1371630322"/>
      </p:ext>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291084932"/>
      </p:ext>
    </p:extLst>
  </p:cSld>
  <p:clrMapOvr>
    <a:masterClrMapping/>
  </p:clrMapOvr>
  <p:transition/>
</p:sldLayout>
</file>

<file path=ppt/slideLayouts/slideLayout5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262905862"/>
      </p:ext>
    </p:extLst>
  </p:cSld>
  <p:clrMapOvr>
    <a:masterClrMapping/>
  </p:clrMapOvr>
  <p:transition/>
</p:sldLayout>
</file>

<file path=ppt/slideLayouts/slideLayout5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902052654"/>
      </p:ext>
    </p:extLst>
  </p:cSld>
  <p:clrMapOvr>
    <a:masterClrMapping/>
  </p:clrMapOvr>
  <p:transition/>
</p:sldLayout>
</file>

<file path=ppt/slideLayouts/slideLayout5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73434544"/>
      </p:ext>
    </p:extLst>
  </p:cSld>
  <p:clrMapOvr>
    <a:masterClrMapping/>
  </p:clrMapOvr>
  <p:transition/>
</p:sldLayout>
</file>

<file path=ppt/slideLayouts/slideLayout5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4229829815"/>
      </p:ext>
    </p:extLst>
  </p:cSld>
  <p:clrMapOvr>
    <a:masterClrMapping/>
  </p:clrMapOvr>
  <p:transition/>
</p:sldLayout>
</file>

<file path=ppt/slideLayouts/slideLayout5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1573781849"/>
      </p:ext>
    </p:extLst>
  </p:cSld>
  <p:clrMapOvr>
    <a:masterClrMapping/>
  </p:clrMapOvr>
  <p:transition/>
</p:sldLayout>
</file>

<file path=ppt/slideLayouts/slideLayout5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742815031"/>
      </p:ext>
    </p:extLst>
  </p:cSld>
  <p:clrMapOvr>
    <a:masterClrMapping/>
  </p:clrMapOvr>
  <p:transition/>
</p:sldLayout>
</file>

<file path=ppt/slideLayouts/slideLayout5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845258813"/>
      </p:ext>
    </p:extLst>
  </p:cSld>
  <p:clrMapOvr>
    <a:masterClrMapping/>
  </p:clrMapOvr>
  <p:transition/>
</p:sldLayout>
</file>

<file path=ppt/slideLayouts/slideLayout56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787311637"/>
      </p:ext>
    </p:extLst>
  </p:cSld>
  <p:clrMapOvr>
    <a:masterClrMapping/>
  </p:clrMapOvr>
  <p:transition/>
</p:sldLayout>
</file>

<file path=ppt/slideLayouts/slideLayout5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6/3/19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ext uri="{BB962C8B-B14F-4D97-AF65-F5344CB8AC3E}">
        <p14:creationId xmlns:p14="http://schemas.microsoft.com/office/powerpoint/2010/main" val="649046300"/>
      </p:ext>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4221357"/>
      </p:ext>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903860185"/>
      </p:ext>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6/3/19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434573004"/>
      </p:ext>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6/3/19</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38532051"/>
      </p:ext>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6/3/19</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400348999"/>
      </p:ext>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6/3/19</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520340122"/>
      </p:ext>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6/3/19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26001780"/>
      </p:ext>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6/3/19</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036819774"/>
      </p:ext>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09265934"/>
      </p:ext>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6/3/19</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842294787"/>
      </p:ext>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ext uri="{BB962C8B-B14F-4D97-AF65-F5344CB8AC3E}">
        <p14:creationId xmlns:p14="http://schemas.microsoft.com/office/powerpoint/2010/main" val="2048990862"/>
      </p:ext>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ext uri="{BB962C8B-B14F-4D97-AF65-F5344CB8AC3E}">
        <p14:creationId xmlns:p14="http://schemas.microsoft.com/office/powerpoint/2010/main" val="11691956"/>
      </p:ext>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24805012"/>
      </p:ext>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1898126"/>
      </p:ext>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01713630"/>
      </p:ext>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83026743"/>
      </p:ext>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4280632972"/>
      </p:ext>
    </p:extLst>
  </p:cSld>
  <p:clrMapOvr>
    <a:masterClrMapping/>
  </p:clrMapOvr>
  <p:transition/>
</p:sldLayout>
</file>

<file path=ppt/slideLayouts/slideLayout5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1419337562"/>
      </p:ext>
    </p:extLst>
  </p:cSld>
  <p:clrMapOvr>
    <a:masterClrMapping/>
  </p:clrMapOvr>
  <p:transition/>
</p:sldLayout>
</file>

<file path=ppt/slideLayouts/slideLayout5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1768007400"/>
      </p:ext>
    </p:extLst>
  </p:cSld>
  <p:clrMapOvr>
    <a:masterClrMapping/>
  </p:clrMapOvr>
  <p:transition/>
</p:sldLayout>
</file>

<file path=ppt/slideLayouts/slideLayout5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1489922226"/>
      </p:ext>
    </p:extLst>
  </p:cSld>
  <p:clrMapOvr>
    <a:masterClrMapping/>
  </p:clrMapOvr>
  <p:transition/>
</p:sldLayout>
</file>

<file path=ppt/slideLayouts/slideLayout5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4128479778"/>
      </p:ext>
    </p:extLst>
  </p:cSld>
  <p:clrMapOvr>
    <a:masterClrMapping/>
  </p:clrMapOvr>
  <p:transition/>
</p:sldLayout>
</file>

<file path=ppt/slideLayouts/slideLayout5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315494776"/>
      </p:ext>
    </p:extLst>
  </p:cSld>
  <p:clrMapOvr>
    <a:masterClrMapping/>
  </p:clrMapOvr>
  <p:transition/>
</p:sldLayout>
</file>

<file path=ppt/slideLayouts/slideLayout5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896117832"/>
      </p:ext>
    </p:extLst>
  </p:cSld>
  <p:clrMapOvr>
    <a:masterClrMapping/>
  </p:clrMapOvr>
  <p:transition/>
</p:sldLayout>
</file>

<file path=ppt/slideLayouts/slideLayout5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945366016"/>
      </p:ext>
    </p:extLst>
  </p:cSld>
  <p:clrMapOvr>
    <a:masterClrMapping/>
  </p:clrMapOvr>
  <p:transition/>
</p:sldLayout>
</file>

<file path=ppt/slideLayouts/slideLayout5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2526932502"/>
      </p:ext>
    </p:extLst>
  </p:cSld>
  <p:clrMapOvr>
    <a:masterClrMapping/>
  </p:clrMapOvr>
  <p:transition/>
</p:sldLayout>
</file>

<file path=ppt/slideLayouts/slideLayout5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570140322"/>
      </p:ext>
    </p:extLst>
  </p:cSld>
  <p:clrMapOvr>
    <a:masterClrMapping/>
  </p:clrMapOvr>
  <p:transition/>
</p:sldLayout>
</file>

<file path=ppt/slideLayouts/slideLayout5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589683658"/>
      </p:ext>
    </p:extLst>
  </p:cSld>
  <p:clrMapOvr>
    <a:masterClrMapping/>
  </p:clrMapOvr>
  <p:transition/>
</p:sldLayout>
</file>

<file path=ppt/slideLayouts/slideLayout59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541838735"/>
      </p:ext>
    </p:extLst>
  </p:cSld>
  <p:clrMapOvr>
    <a:masterClrMapping/>
  </p:clrMapOvr>
  <p:transition/>
</p:sldLayout>
</file>

<file path=ppt/slideLayouts/slideLayout59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AF4A5797-4A52-3C47-A60F-384E101789BB}" type="slidenum">
              <a:rPr lang="en-US"/>
              <a:pPr>
                <a:defRPr/>
              </a:pPr>
              <a:t>‹#›</a:t>
            </a:fld>
            <a:endParaRPr lang="en-US"/>
          </a:p>
        </p:txBody>
      </p:sp>
    </p:spTree>
    <p:extLst>
      <p:ext uri="{BB962C8B-B14F-4D97-AF65-F5344CB8AC3E}">
        <p14:creationId xmlns:p14="http://schemas.microsoft.com/office/powerpoint/2010/main" val="867647313"/>
      </p:ext>
    </p:extLst>
  </p:cSld>
  <p:clrMapOvr>
    <a:masterClrMapping/>
  </p:clrMapOvr>
  <p:transition/>
</p:sldLayout>
</file>

<file path=ppt/slideLayouts/slideLayout5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5A4FB91F-8620-9C4D-8A32-1AD02BFD54B1}" type="slidenum">
              <a:rPr lang="en-US"/>
              <a:pPr>
                <a:defRPr/>
              </a:pPr>
              <a:t>‹#›</a:t>
            </a:fld>
            <a:endParaRPr lang="en-US"/>
          </a:p>
        </p:txBody>
      </p:sp>
    </p:spTree>
    <p:extLst>
      <p:ext uri="{BB962C8B-B14F-4D97-AF65-F5344CB8AC3E}">
        <p14:creationId xmlns:p14="http://schemas.microsoft.com/office/powerpoint/2010/main" val="4103592076"/>
      </p:ext>
    </p:extLst>
  </p:cSld>
  <p:clrMapOvr>
    <a:masterClrMapping/>
  </p:clrMapOvr>
  <p:transition/>
</p:sldLayout>
</file>

<file path=ppt/slideLayouts/slideLayout6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073B9C50-E303-F947-B3E2-3E825F48C7D2}" type="slidenum">
              <a:rPr lang="en-US"/>
              <a:pPr>
                <a:defRPr/>
              </a:pPr>
              <a:t>‹#›</a:t>
            </a:fld>
            <a:endParaRPr lang="en-US"/>
          </a:p>
        </p:txBody>
      </p:sp>
    </p:spTree>
    <p:extLst>
      <p:ext uri="{BB962C8B-B14F-4D97-AF65-F5344CB8AC3E}">
        <p14:creationId xmlns:p14="http://schemas.microsoft.com/office/powerpoint/2010/main" val="3172906265"/>
      </p:ext>
    </p:extLst>
  </p:cSld>
  <p:clrMapOvr>
    <a:masterClrMapping/>
  </p:clrMapOvr>
  <p:transition/>
</p:sldLayout>
</file>

<file path=ppt/slideLayouts/slideLayout6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20808B7-3DFC-6D40-89A2-98C67E53C3E2}" type="slidenum">
              <a:rPr lang="en-US"/>
              <a:pPr>
                <a:defRPr/>
              </a:pPr>
              <a:t>‹#›</a:t>
            </a:fld>
            <a:endParaRPr lang="en-US"/>
          </a:p>
        </p:txBody>
      </p:sp>
    </p:spTree>
    <p:extLst>
      <p:ext uri="{BB962C8B-B14F-4D97-AF65-F5344CB8AC3E}">
        <p14:creationId xmlns:p14="http://schemas.microsoft.com/office/powerpoint/2010/main" val="3472380195"/>
      </p:ext>
    </p:extLst>
  </p:cSld>
  <p:clrMapOvr>
    <a:masterClrMapping/>
  </p:clrMapOvr>
  <p:transition/>
</p:sldLayout>
</file>

<file path=ppt/slideLayouts/slideLayout6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FA78E456-01DF-094D-8CFB-DA5FA9E8BD10}" type="slidenum">
              <a:rPr lang="en-US"/>
              <a:pPr>
                <a:defRPr/>
              </a:pPr>
              <a:t>‹#›</a:t>
            </a:fld>
            <a:endParaRPr lang="en-US"/>
          </a:p>
        </p:txBody>
      </p:sp>
    </p:spTree>
    <p:extLst>
      <p:ext uri="{BB962C8B-B14F-4D97-AF65-F5344CB8AC3E}">
        <p14:creationId xmlns:p14="http://schemas.microsoft.com/office/powerpoint/2010/main" val="2879796844"/>
      </p:ext>
    </p:extLst>
  </p:cSld>
  <p:clrMapOvr>
    <a:masterClrMapping/>
  </p:clrMapOvr>
  <p:transition/>
</p:sldLayout>
</file>

<file path=ppt/slideLayouts/slideLayout6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428B0D83-FC11-C440-9D61-A92EDF7AC339}" type="slidenum">
              <a:rPr lang="en-US"/>
              <a:pPr>
                <a:defRPr/>
              </a:pPr>
              <a:t>‹#›</a:t>
            </a:fld>
            <a:endParaRPr lang="en-US"/>
          </a:p>
        </p:txBody>
      </p:sp>
    </p:spTree>
    <p:extLst>
      <p:ext uri="{BB962C8B-B14F-4D97-AF65-F5344CB8AC3E}">
        <p14:creationId xmlns:p14="http://schemas.microsoft.com/office/powerpoint/2010/main" val="1642434717"/>
      </p:ext>
    </p:extLst>
  </p:cSld>
  <p:clrMapOvr>
    <a:masterClrMapping/>
  </p:clrMapOvr>
  <p:transition/>
</p:sldLayout>
</file>

<file path=ppt/slideLayouts/slideLayout6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293D0A55-7789-CF47-ACA7-2311AFA1B98E}" type="slidenum">
              <a:rPr lang="en-US"/>
              <a:pPr>
                <a:defRPr/>
              </a:pPr>
              <a:t>‹#›</a:t>
            </a:fld>
            <a:endParaRPr lang="en-US"/>
          </a:p>
        </p:txBody>
      </p:sp>
    </p:spTree>
    <p:extLst>
      <p:ext uri="{BB962C8B-B14F-4D97-AF65-F5344CB8AC3E}">
        <p14:creationId xmlns:p14="http://schemas.microsoft.com/office/powerpoint/2010/main" val="122544261"/>
      </p:ext>
    </p:extLst>
  </p:cSld>
  <p:clrMapOvr>
    <a:masterClrMapping/>
  </p:clrMapOvr>
  <p:transition/>
</p:sldLayout>
</file>

<file path=ppt/slideLayouts/slideLayout6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E99BBE6-A637-304C-B5B7-9A7E3C08C57E}" type="slidenum">
              <a:rPr lang="en-US"/>
              <a:pPr>
                <a:defRPr/>
              </a:pPr>
              <a:t>‹#›</a:t>
            </a:fld>
            <a:endParaRPr lang="en-US"/>
          </a:p>
        </p:txBody>
      </p:sp>
    </p:spTree>
    <p:extLst>
      <p:ext uri="{BB962C8B-B14F-4D97-AF65-F5344CB8AC3E}">
        <p14:creationId xmlns:p14="http://schemas.microsoft.com/office/powerpoint/2010/main" val="2162363022"/>
      </p:ext>
    </p:extLst>
  </p:cSld>
  <p:clrMapOvr>
    <a:masterClrMapping/>
  </p:clrMapOvr>
  <p:transition/>
</p:sldLayout>
</file>

<file path=ppt/slideLayouts/slideLayout6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E35BCF56-964A-F947-93A6-92ACEE6C7F5E}" type="slidenum">
              <a:rPr lang="en-US"/>
              <a:pPr>
                <a:defRPr/>
              </a:pPr>
              <a:t>‹#›</a:t>
            </a:fld>
            <a:endParaRPr lang="en-US"/>
          </a:p>
        </p:txBody>
      </p:sp>
    </p:spTree>
    <p:extLst>
      <p:ext uri="{BB962C8B-B14F-4D97-AF65-F5344CB8AC3E}">
        <p14:creationId xmlns:p14="http://schemas.microsoft.com/office/powerpoint/2010/main" val="3216146392"/>
      </p:ext>
    </p:extLst>
  </p:cSld>
  <p:clrMapOvr>
    <a:masterClrMapping/>
  </p:clrMapOvr>
  <p:transition/>
</p:sldLayout>
</file>

<file path=ppt/slideLayouts/slideLayout6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1CA570-B74D-4749-94AD-86C253965FD8}" type="slidenum">
              <a:rPr lang="en-US"/>
              <a:pPr>
                <a:defRPr/>
              </a:pPr>
              <a:t>‹#›</a:t>
            </a:fld>
            <a:endParaRPr lang="en-US"/>
          </a:p>
        </p:txBody>
      </p:sp>
    </p:spTree>
    <p:extLst>
      <p:ext uri="{BB962C8B-B14F-4D97-AF65-F5344CB8AC3E}">
        <p14:creationId xmlns:p14="http://schemas.microsoft.com/office/powerpoint/2010/main" val="1947601521"/>
      </p:ext>
    </p:extLst>
  </p:cSld>
  <p:clrMapOvr>
    <a:masterClrMapping/>
  </p:clrMapOvr>
  <p:transition/>
</p:sldLayout>
</file>

<file path=ppt/slideLayouts/slideLayout6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20CE11DC-2133-4F4D-8A86-82695C13466E}" type="slidenum">
              <a:rPr lang="en-US"/>
              <a:pPr>
                <a:defRPr/>
              </a:pPr>
              <a:t>‹#›</a:t>
            </a:fld>
            <a:endParaRPr lang="en-US"/>
          </a:p>
        </p:txBody>
      </p:sp>
    </p:spTree>
    <p:extLst>
      <p:ext uri="{BB962C8B-B14F-4D97-AF65-F5344CB8AC3E}">
        <p14:creationId xmlns:p14="http://schemas.microsoft.com/office/powerpoint/2010/main" val="2527232948"/>
      </p:ext>
    </p:extLst>
  </p:cSld>
  <p:clrMapOvr>
    <a:masterClrMapping/>
  </p:clrMapOvr>
  <p:transition/>
</p:sldLayout>
</file>

<file path=ppt/slideLayouts/slideLayout60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26D320AC-71F7-B345-A8F3-275013FA312A}" type="slidenum">
              <a:rPr lang="en-US"/>
              <a:pPr>
                <a:defRPr/>
              </a:pPr>
              <a:t>‹#›</a:t>
            </a:fld>
            <a:endParaRPr lang="en-US"/>
          </a:p>
        </p:txBody>
      </p:sp>
    </p:spTree>
    <p:extLst>
      <p:ext uri="{BB962C8B-B14F-4D97-AF65-F5344CB8AC3E}">
        <p14:creationId xmlns:p14="http://schemas.microsoft.com/office/powerpoint/2010/main" val="3244698952"/>
      </p:ext>
    </p:extLst>
  </p:cSld>
  <p:clrMapOvr>
    <a:masterClrMapping/>
  </p:clrMapOvr>
  <p:transition/>
</p:sldLayout>
</file>

<file path=ppt/slideLayouts/slideLayout61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eaLnBrk="1" hangingPunct="1">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7A08EACC-8CBF-5A41-8FD1-0ADD9A6E61AA}" type="slidenum">
              <a:rPr lang="en-US"/>
              <a:pPr>
                <a:defRPr/>
              </a:pPr>
              <a:t>‹#›</a:t>
            </a:fld>
            <a:endParaRPr lang="en-US"/>
          </a:p>
        </p:txBody>
      </p:sp>
    </p:spTree>
    <p:extLst>
      <p:ext uri="{BB962C8B-B14F-4D97-AF65-F5344CB8AC3E}">
        <p14:creationId xmlns:p14="http://schemas.microsoft.com/office/powerpoint/2010/main" val="2435224616"/>
      </p:ext>
    </p:extLst>
  </p:cSld>
  <p:clrMapOvr>
    <a:masterClrMapping/>
  </p:clrMapOvr>
  <p:transition/>
</p:sldLayout>
</file>

<file path=ppt/slideLayouts/slideLayout6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A95AFC4-B67F-BC48-882B-8F3B14641016}" type="slidenum">
              <a:rPr lang="en-US"/>
              <a:pPr>
                <a:defRPr/>
              </a:pPr>
              <a:t>‹#›</a:t>
            </a:fld>
            <a:endParaRPr lang="en-US"/>
          </a:p>
        </p:txBody>
      </p:sp>
    </p:spTree>
    <p:extLst>
      <p:ext uri="{BB962C8B-B14F-4D97-AF65-F5344CB8AC3E}">
        <p14:creationId xmlns:p14="http://schemas.microsoft.com/office/powerpoint/2010/main" val="3539894980"/>
      </p:ext>
    </p:extLst>
  </p:cSld>
  <p:clrMapOvr>
    <a:masterClrMapping/>
  </p:clrMapOvr>
  <p:transition/>
</p:sldLayout>
</file>

<file path=ppt/slideLayouts/slideLayout6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C5605ADE-6E00-1045-8F07-42D08E36EF70}" type="slidenum">
              <a:rPr lang="en-US"/>
              <a:pPr>
                <a:defRPr/>
              </a:pPr>
              <a:t>‹#›</a:t>
            </a:fld>
            <a:endParaRPr lang="en-US"/>
          </a:p>
        </p:txBody>
      </p:sp>
    </p:spTree>
    <p:extLst>
      <p:ext uri="{BB962C8B-B14F-4D97-AF65-F5344CB8AC3E}">
        <p14:creationId xmlns:p14="http://schemas.microsoft.com/office/powerpoint/2010/main" val="982709803"/>
      </p:ext>
    </p:extLst>
  </p:cSld>
  <p:clrMapOvr>
    <a:masterClrMapping/>
  </p:clrMapOvr>
  <p:transition/>
</p:sldLayout>
</file>

<file path=ppt/slideLayouts/slideLayout6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BE20E1A-63D1-9042-BE64-E6D77CA223CD}" type="slidenum">
              <a:rPr lang="en-US"/>
              <a:pPr>
                <a:defRPr/>
              </a:pPr>
              <a:t>‹#›</a:t>
            </a:fld>
            <a:endParaRPr lang="en-US"/>
          </a:p>
        </p:txBody>
      </p:sp>
    </p:spTree>
    <p:extLst>
      <p:ext uri="{BB962C8B-B14F-4D97-AF65-F5344CB8AC3E}">
        <p14:creationId xmlns:p14="http://schemas.microsoft.com/office/powerpoint/2010/main" val="993699984"/>
      </p:ext>
    </p:extLst>
  </p:cSld>
  <p:clrMapOvr>
    <a:masterClrMapping/>
  </p:clrMapOvr>
  <p:transition/>
</p:sldLayout>
</file>

<file path=ppt/slideLayouts/slideLayout6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EC9CE9EA-6A87-A74E-8999-D522750AE4F5}" type="slidenum">
              <a:rPr lang="en-US"/>
              <a:pPr>
                <a:defRPr/>
              </a:pPr>
              <a:t>‹#›</a:t>
            </a:fld>
            <a:endParaRPr lang="en-US"/>
          </a:p>
        </p:txBody>
      </p:sp>
    </p:spTree>
    <p:extLst>
      <p:ext uri="{BB962C8B-B14F-4D97-AF65-F5344CB8AC3E}">
        <p14:creationId xmlns:p14="http://schemas.microsoft.com/office/powerpoint/2010/main" val="2730917170"/>
      </p:ext>
    </p:extLst>
  </p:cSld>
  <p:clrMapOvr>
    <a:masterClrMapping/>
  </p:clrMapOvr>
  <p:transition/>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FAB19C08-DC79-A243-8132-5D8141635E46}" type="slidenum">
              <a:rPr lang="en-US"/>
              <a:pPr>
                <a:defRPr/>
              </a:pPr>
              <a:t>‹#›</a:t>
            </a:fld>
            <a:endParaRPr lang="en-US"/>
          </a:p>
        </p:txBody>
      </p:sp>
    </p:spTree>
    <p:extLst>
      <p:ext uri="{BB962C8B-B14F-4D97-AF65-F5344CB8AC3E}">
        <p14:creationId xmlns:p14="http://schemas.microsoft.com/office/powerpoint/2010/main" val="3835776563"/>
      </p:ext>
    </p:extLst>
  </p:cSld>
  <p:clrMapOvr>
    <a:masterClrMapping/>
  </p:clrMapOvr>
  <p:transition/>
</p:sldLayout>
</file>

<file path=ppt/slideLayouts/slideLayout6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D78B06AB-FCA2-444B-B377-4DCE2DDA6114}" type="slidenum">
              <a:rPr lang="en-US"/>
              <a:pPr>
                <a:defRPr/>
              </a:pPr>
              <a:t>‹#›</a:t>
            </a:fld>
            <a:endParaRPr lang="en-US"/>
          </a:p>
        </p:txBody>
      </p:sp>
    </p:spTree>
    <p:extLst>
      <p:ext uri="{BB962C8B-B14F-4D97-AF65-F5344CB8AC3E}">
        <p14:creationId xmlns:p14="http://schemas.microsoft.com/office/powerpoint/2010/main" val="256814379"/>
      </p:ext>
    </p:extLst>
  </p:cSld>
  <p:clrMapOvr>
    <a:masterClrMapping/>
  </p:clrMapOvr>
  <p:transition/>
</p:sldLayout>
</file>

<file path=ppt/slideLayouts/slideLayout6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52F9B4-FA90-5240-B648-E2D01A3C941B}" type="slidenum">
              <a:rPr lang="en-US"/>
              <a:pPr>
                <a:defRPr/>
              </a:pPr>
              <a:t>‹#›</a:t>
            </a:fld>
            <a:endParaRPr lang="en-US"/>
          </a:p>
        </p:txBody>
      </p:sp>
    </p:spTree>
    <p:extLst>
      <p:ext uri="{BB962C8B-B14F-4D97-AF65-F5344CB8AC3E}">
        <p14:creationId xmlns:p14="http://schemas.microsoft.com/office/powerpoint/2010/main" val="1104771955"/>
      </p:ext>
    </p:extLst>
  </p:cSld>
  <p:clrMapOvr>
    <a:masterClrMapping/>
  </p:clrMapOvr>
  <p:transition/>
</p:sldLayout>
</file>

<file path=ppt/slideLayouts/slideLayout6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445DFDB1-BFE0-744A-994F-30B5CFD210AD}" type="slidenum">
              <a:rPr lang="en-US"/>
              <a:pPr>
                <a:defRPr/>
              </a:pPr>
              <a:t>‹#›</a:t>
            </a:fld>
            <a:endParaRPr lang="en-US"/>
          </a:p>
        </p:txBody>
      </p:sp>
    </p:spTree>
    <p:extLst>
      <p:ext uri="{BB962C8B-B14F-4D97-AF65-F5344CB8AC3E}">
        <p14:creationId xmlns:p14="http://schemas.microsoft.com/office/powerpoint/2010/main" val="2332836528"/>
      </p:ext>
    </p:extLst>
  </p:cSld>
  <p:clrMapOvr>
    <a:masterClrMapping/>
  </p:clrMapOvr>
  <p:transition/>
</p:sldLayout>
</file>

<file path=ppt/slideLayouts/slideLayout6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F7316A19-9990-D640-B1D8-2C318F01C3A0}" type="slidenum">
              <a:rPr lang="en-US"/>
              <a:pPr>
                <a:defRPr/>
              </a:pPr>
              <a:t>‹#›</a:t>
            </a:fld>
            <a:endParaRPr lang="en-US"/>
          </a:p>
        </p:txBody>
      </p:sp>
    </p:spTree>
    <p:extLst>
      <p:ext uri="{BB962C8B-B14F-4D97-AF65-F5344CB8AC3E}">
        <p14:creationId xmlns:p14="http://schemas.microsoft.com/office/powerpoint/2010/main" val="2765487860"/>
      </p:ext>
    </p:extLst>
  </p:cSld>
  <p:clrMapOvr>
    <a:masterClrMapping/>
  </p:clrMapOvr>
  <p:transition/>
</p:sldLayout>
</file>

<file path=ppt/slideLayouts/slideLayout6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C9D8FC-307F-634F-81A0-60FAC0836A9B}" type="slidenum">
              <a:rPr lang="en-US"/>
              <a:pPr>
                <a:defRPr/>
              </a:pPr>
              <a:t>‹#›</a:t>
            </a:fld>
            <a:endParaRPr lang="en-US"/>
          </a:p>
        </p:txBody>
      </p:sp>
    </p:spTree>
    <p:extLst>
      <p:ext uri="{BB962C8B-B14F-4D97-AF65-F5344CB8AC3E}">
        <p14:creationId xmlns:p14="http://schemas.microsoft.com/office/powerpoint/2010/main" val="1851521401"/>
      </p:ext>
    </p:extLst>
  </p:cSld>
  <p:clrMapOvr>
    <a:masterClrMapping/>
  </p:clrMapOvr>
  <p:transition/>
</p:sldLayout>
</file>

<file path=ppt/slideLayouts/slideLayout62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1D04884-23F1-204A-AF38-4A3015EE9154}" type="slidenum">
              <a:rPr lang="en-US"/>
              <a:pPr>
                <a:defRPr/>
              </a:pPr>
              <a:t>‹#›</a:t>
            </a:fld>
            <a:endParaRPr lang="en-US"/>
          </a:p>
        </p:txBody>
      </p:sp>
    </p:spTree>
    <p:extLst>
      <p:ext uri="{BB962C8B-B14F-4D97-AF65-F5344CB8AC3E}">
        <p14:creationId xmlns:p14="http://schemas.microsoft.com/office/powerpoint/2010/main" val="336445292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image" Target="../media/image1.png"/><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theme" Target="../theme/theme9.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8.xml"/><Relationship Id="rId13" Type="http://schemas.openxmlformats.org/officeDocument/2006/relationships/image" Target="../media/image1.png"/><Relationship Id="rId3" Type="http://schemas.openxmlformats.org/officeDocument/2006/relationships/slideLayout" Target="../slideLayouts/slideLayout93.xml"/><Relationship Id="rId7" Type="http://schemas.openxmlformats.org/officeDocument/2006/relationships/slideLayout" Target="../slideLayouts/slideLayout97.xml"/><Relationship Id="rId12" Type="http://schemas.openxmlformats.org/officeDocument/2006/relationships/theme" Target="../theme/theme10.xml"/><Relationship Id="rId2" Type="http://schemas.openxmlformats.org/officeDocument/2006/relationships/slideLayout" Target="../slideLayouts/slideLayout92.xml"/><Relationship Id="rId1" Type="http://schemas.openxmlformats.org/officeDocument/2006/relationships/slideLayout" Target="../slideLayouts/slideLayout91.xml"/><Relationship Id="rId6" Type="http://schemas.openxmlformats.org/officeDocument/2006/relationships/slideLayout" Target="../slideLayouts/slideLayout96.xml"/><Relationship Id="rId11" Type="http://schemas.openxmlformats.org/officeDocument/2006/relationships/slideLayout" Target="../slideLayouts/slideLayout101.xml"/><Relationship Id="rId5" Type="http://schemas.openxmlformats.org/officeDocument/2006/relationships/slideLayout" Target="../slideLayouts/slideLayout95.xml"/><Relationship Id="rId10" Type="http://schemas.openxmlformats.org/officeDocument/2006/relationships/slideLayout" Target="../slideLayouts/slideLayout100.xml"/><Relationship Id="rId4" Type="http://schemas.openxmlformats.org/officeDocument/2006/relationships/slideLayout" Target="../slideLayouts/slideLayout94.xml"/><Relationship Id="rId9" Type="http://schemas.openxmlformats.org/officeDocument/2006/relationships/slideLayout" Target="../slideLayouts/slideLayout99.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9.xml"/><Relationship Id="rId13" Type="http://schemas.openxmlformats.org/officeDocument/2006/relationships/image" Target="../media/image1.png"/><Relationship Id="rId3" Type="http://schemas.openxmlformats.org/officeDocument/2006/relationships/slideLayout" Target="../slideLayouts/slideLayout104.xml"/><Relationship Id="rId7" Type="http://schemas.openxmlformats.org/officeDocument/2006/relationships/slideLayout" Target="../slideLayouts/slideLayout108.xml"/><Relationship Id="rId12" Type="http://schemas.openxmlformats.org/officeDocument/2006/relationships/theme" Target="../theme/theme11.xml"/><Relationship Id="rId2" Type="http://schemas.openxmlformats.org/officeDocument/2006/relationships/slideLayout" Target="../slideLayouts/slideLayout103.xml"/><Relationship Id="rId1" Type="http://schemas.openxmlformats.org/officeDocument/2006/relationships/slideLayout" Target="../slideLayouts/slideLayout102.xml"/><Relationship Id="rId6" Type="http://schemas.openxmlformats.org/officeDocument/2006/relationships/slideLayout" Target="../slideLayouts/slideLayout107.xml"/><Relationship Id="rId11" Type="http://schemas.openxmlformats.org/officeDocument/2006/relationships/slideLayout" Target="../slideLayouts/slideLayout112.xml"/><Relationship Id="rId5" Type="http://schemas.openxmlformats.org/officeDocument/2006/relationships/slideLayout" Target="../slideLayouts/slideLayout106.xml"/><Relationship Id="rId10" Type="http://schemas.openxmlformats.org/officeDocument/2006/relationships/slideLayout" Target="../slideLayouts/slideLayout111.xml"/><Relationship Id="rId4" Type="http://schemas.openxmlformats.org/officeDocument/2006/relationships/slideLayout" Target="../slideLayouts/slideLayout105.xml"/><Relationship Id="rId9" Type="http://schemas.openxmlformats.org/officeDocument/2006/relationships/slideLayout" Target="../slideLayouts/slideLayout110.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0.xml"/><Relationship Id="rId13" Type="http://schemas.openxmlformats.org/officeDocument/2006/relationships/image" Target="../media/image1.png"/><Relationship Id="rId3" Type="http://schemas.openxmlformats.org/officeDocument/2006/relationships/slideLayout" Target="../slideLayouts/slideLayout115.xml"/><Relationship Id="rId7" Type="http://schemas.openxmlformats.org/officeDocument/2006/relationships/slideLayout" Target="../slideLayouts/slideLayout119.xml"/><Relationship Id="rId12" Type="http://schemas.openxmlformats.org/officeDocument/2006/relationships/theme" Target="../theme/theme12.xml"/><Relationship Id="rId2" Type="http://schemas.openxmlformats.org/officeDocument/2006/relationships/slideLayout" Target="../slideLayouts/slideLayout114.xml"/><Relationship Id="rId1" Type="http://schemas.openxmlformats.org/officeDocument/2006/relationships/slideLayout" Target="../slideLayouts/slideLayout113.xml"/><Relationship Id="rId6" Type="http://schemas.openxmlformats.org/officeDocument/2006/relationships/slideLayout" Target="../slideLayouts/slideLayout118.xml"/><Relationship Id="rId11" Type="http://schemas.openxmlformats.org/officeDocument/2006/relationships/slideLayout" Target="../slideLayouts/slideLayout123.xml"/><Relationship Id="rId5" Type="http://schemas.openxmlformats.org/officeDocument/2006/relationships/slideLayout" Target="../slideLayouts/slideLayout117.xml"/><Relationship Id="rId10" Type="http://schemas.openxmlformats.org/officeDocument/2006/relationships/slideLayout" Target="../slideLayouts/slideLayout122.xml"/><Relationship Id="rId4" Type="http://schemas.openxmlformats.org/officeDocument/2006/relationships/slideLayout" Target="../slideLayouts/slideLayout116.xml"/><Relationship Id="rId9" Type="http://schemas.openxmlformats.org/officeDocument/2006/relationships/slideLayout" Target="../slideLayouts/slideLayout121.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1.xml"/><Relationship Id="rId13" Type="http://schemas.openxmlformats.org/officeDocument/2006/relationships/image" Target="../media/image1.png"/><Relationship Id="rId3" Type="http://schemas.openxmlformats.org/officeDocument/2006/relationships/slideLayout" Target="../slideLayouts/slideLayout126.xml"/><Relationship Id="rId7" Type="http://schemas.openxmlformats.org/officeDocument/2006/relationships/slideLayout" Target="../slideLayouts/slideLayout130.xml"/><Relationship Id="rId12" Type="http://schemas.openxmlformats.org/officeDocument/2006/relationships/theme" Target="../theme/theme13.xml"/><Relationship Id="rId2" Type="http://schemas.openxmlformats.org/officeDocument/2006/relationships/slideLayout" Target="../slideLayouts/slideLayout125.xml"/><Relationship Id="rId1" Type="http://schemas.openxmlformats.org/officeDocument/2006/relationships/slideLayout" Target="../slideLayouts/slideLayout124.xml"/><Relationship Id="rId6" Type="http://schemas.openxmlformats.org/officeDocument/2006/relationships/slideLayout" Target="../slideLayouts/slideLayout129.xml"/><Relationship Id="rId11" Type="http://schemas.openxmlformats.org/officeDocument/2006/relationships/slideLayout" Target="../slideLayouts/slideLayout134.xml"/><Relationship Id="rId5" Type="http://schemas.openxmlformats.org/officeDocument/2006/relationships/slideLayout" Target="../slideLayouts/slideLayout128.xml"/><Relationship Id="rId10" Type="http://schemas.openxmlformats.org/officeDocument/2006/relationships/slideLayout" Target="../slideLayouts/slideLayout133.xml"/><Relationship Id="rId4" Type="http://schemas.openxmlformats.org/officeDocument/2006/relationships/slideLayout" Target="../slideLayouts/slideLayout127.xml"/><Relationship Id="rId9" Type="http://schemas.openxmlformats.org/officeDocument/2006/relationships/slideLayout" Target="../slideLayouts/slideLayout132.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2.xml"/><Relationship Id="rId3" Type="http://schemas.openxmlformats.org/officeDocument/2006/relationships/slideLayout" Target="../slideLayouts/slideLayout137.xml"/><Relationship Id="rId7" Type="http://schemas.openxmlformats.org/officeDocument/2006/relationships/slideLayout" Target="../slideLayouts/slideLayout141.xml"/><Relationship Id="rId12" Type="http://schemas.openxmlformats.org/officeDocument/2006/relationships/theme" Target="../theme/theme14.xml"/><Relationship Id="rId2" Type="http://schemas.openxmlformats.org/officeDocument/2006/relationships/slideLayout" Target="../slideLayouts/slideLayout136.xml"/><Relationship Id="rId1" Type="http://schemas.openxmlformats.org/officeDocument/2006/relationships/slideLayout" Target="../slideLayouts/slideLayout135.xml"/><Relationship Id="rId6" Type="http://schemas.openxmlformats.org/officeDocument/2006/relationships/slideLayout" Target="../slideLayouts/slideLayout140.xml"/><Relationship Id="rId11" Type="http://schemas.openxmlformats.org/officeDocument/2006/relationships/slideLayout" Target="../slideLayouts/slideLayout145.xml"/><Relationship Id="rId5" Type="http://schemas.openxmlformats.org/officeDocument/2006/relationships/slideLayout" Target="../slideLayouts/slideLayout139.xml"/><Relationship Id="rId10" Type="http://schemas.openxmlformats.org/officeDocument/2006/relationships/slideLayout" Target="../slideLayouts/slideLayout144.xml"/><Relationship Id="rId4" Type="http://schemas.openxmlformats.org/officeDocument/2006/relationships/slideLayout" Target="../slideLayouts/slideLayout138.xml"/><Relationship Id="rId9" Type="http://schemas.openxmlformats.org/officeDocument/2006/relationships/slideLayout" Target="../slideLayouts/slideLayout143.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3.xml"/><Relationship Id="rId13" Type="http://schemas.openxmlformats.org/officeDocument/2006/relationships/image" Target="../media/image1.png"/><Relationship Id="rId3" Type="http://schemas.openxmlformats.org/officeDocument/2006/relationships/slideLayout" Target="../slideLayouts/slideLayout148.xml"/><Relationship Id="rId7" Type="http://schemas.openxmlformats.org/officeDocument/2006/relationships/slideLayout" Target="../slideLayouts/slideLayout152.xml"/><Relationship Id="rId12" Type="http://schemas.openxmlformats.org/officeDocument/2006/relationships/theme" Target="../theme/theme15.xml"/><Relationship Id="rId2" Type="http://schemas.openxmlformats.org/officeDocument/2006/relationships/slideLayout" Target="../slideLayouts/slideLayout147.xml"/><Relationship Id="rId1" Type="http://schemas.openxmlformats.org/officeDocument/2006/relationships/slideLayout" Target="../slideLayouts/slideLayout146.xml"/><Relationship Id="rId6" Type="http://schemas.openxmlformats.org/officeDocument/2006/relationships/slideLayout" Target="../slideLayouts/slideLayout151.xml"/><Relationship Id="rId11" Type="http://schemas.openxmlformats.org/officeDocument/2006/relationships/slideLayout" Target="../slideLayouts/slideLayout156.xml"/><Relationship Id="rId5" Type="http://schemas.openxmlformats.org/officeDocument/2006/relationships/slideLayout" Target="../slideLayouts/slideLayout150.xml"/><Relationship Id="rId10" Type="http://schemas.openxmlformats.org/officeDocument/2006/relationships/slideLayout" Target="../slideLayouts/slideLayout155.xml"/><Relationship Id="rId4" Type="http://schemas.openxmlformats.org/officeDocument/2006/relationships/slideLayout" Target="../slideLayouts/slideLayout149.xml"/><Relationship Id="rId9" Type="http://schemas.openxmlformats.org/officeDocument/2006/relationships/slideLayout" Target="../slideLayouts/slideLayout154.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theme" Target="../theme/theme16.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5.xml"/><Relationship Id="rId13" Type="http://schemas.openxmlformats.org/officeDocument/2006/relationships/image" Target="../media/image1.png"/><Relationship Id="rId3" Type="http://schemas.openxmlformats.org/officeDocument/2006/relationships/slideLayout" Target="../slideLayouts/slideLayout170.xml"/><Relationship Id="rId7" Type="http://schemas.openxmlformats.org/officeDocument/2006/relationships/slideLayout" Target="../slideLayouts/slideLayout174.xml"/><Relationship Id="rId12" Type="http://schemas.openxmlformats.org/officeDocument/2006/relationships/theme" Target="../theme/theme17.xml"/><Relationship Id="rId2" Type="http://schemas.openxmlformats.org/officeDocument/2006/relationships/slideLayout" Target="../slideLayouts/slideLayout169.xml"/><Relationship Id="rId1" Type="http://schemas.openxmlformats.org/officeDocument/2006/relationships/slideLayout" Target="../slideLayouts/slideLayout168.xml"/><Relationship Id="rId6" Type="http://schemas.openxmlformats.org/officeDocument/2006/relationships/slideLayout" Target="../slideLayouts/slideLayout173.xml"/><Relationship Id="rId11" Type="http://schemas.openxmlformats.org/officeDocument/2006/relationships/slideLayout" Target="../slideLayouts/slideLayout178.xml"/><Relationship Id="rId5" Type="http://schemas.openxmlformats.org/officeDocument/2006/relationships/slideLayout" Target="../slideLayouts/slideLayout172.xml"/><Relationship Id="rId10" Type="http://schemas.openxmlformats.org/officeDocument/2006/relationships/slideLayout" Target="../slideLayouts/slideLayout177.xml"/><Relationship Id="rId4" Type="http://schemas.openxmlformats.org/officeDocument/2006/relationships/slideLayout" Target="../slideLayouts/slideLayout171.xml"/><Relationship Id="rId9" Type="http://schemas.openxmlformats.org/officeDocument/2006/relationships/slideLayout" Target="../slideLayouts/slideLayout176.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6.xml"/><Relationship Id="rId3" Type="http://schemas.openxmlformats.org/officeDocument/2006/relationships/slideLayout" Target="../slideLayouts/slideLayout181.xml"/><Relationship Id="rId7" Type="http://schemas.openxmlformats.org/officeDocument/2006/relationships/slideLayout" Target="../slideLayouts/slideLayout185.xml"/><Relationship Id="rId12" Type="http://schemas.openxmlformats.org/officeDocument/2006/relationships/theme" Target="../theme/theme18.xml"/><Relationship Id="rId2" Type="http://schemas.openxmlformats.org/officeDocument/2006/relationships/slideLayout" Target="../slideLayouts/slideLayout180.xml"/><Relationship Id="rId1" Type="http://schemas.openxmlformats.org/officeDocument/2006/relationships/slideLayout" Target="../slideLayouts/slideLayout179.xml"/><Relationship Id="rId6" Type="http://schemas.openxmlformats.org/officeDocument/2006/relationships/slideLayout" Target="../slideLayouts/slideLayout184.xml"/><Relationship Id="rId11" Type="http://schemas.openxmlformats.org/officeDocument/2006/relationships/slideLayout" Target="../slideLayouts/slideLayout189.xml"/><Relationship Id="rId5" Type="http://schemas.openxmlformats.org/officeDocument/2006/relationships/slideLayout" Target="../slideLayouts/slideLayout183.xml"/><Relationship Id="rId10" Type="http://schemas.openxmlformats.org/officeDocument/2006/relationships/slideLayout" Target="../slideLayouts/slideLayout188.xml"/><Relationship Id="rId4" Type="http://schemas.openxmlformats.org/officeDocument/2006/relationships/slideLayout" Target="../slideLayouts/slideLayout182.xml"/><Relationship Id="rId9" Type="http://schemas.openxmlformats.org/officeDocument/2006/relationships/slideLayout" Target="../slideLayouts/slideLayout187.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7.xml"/><Relationship Id="rId13" Type="http://schemas.openxmlformats.org/officeDocument/2006/relationships/theme" Target="../theme/theme19.xml"/><Relationship Id="rId3" Type="http://schemas.openxmlformats.org/officeDocument/2006/relationships/slideLayout" Target="../slideLayouts/slideLayout192.xml"/><Relationship Id="rId7" Type="http://schemas.openxmlformats.org/officeDocument/2006/relationships/slideLayout" Target="../slideLayouts/slideLayout196.xml"/><Relationship Id="rId12" Type="http://schemas.openxmlformats.org/officeDocument/2006/relationships/slideLayout" Target="../slideLayouts/slideLayout201.xml"/><Relationship Id="rId2" Type="http://schemas.openxmlformats.org/officeDocument/2006/relationships/slideLayout" Target="../slideLayouts/slideLayout191.xml"/><Relationship Id="rId1" Type="http://schemas.openxmlformats.org/officeDocument/2006/relationships/slideLayout" Target="../slideLayouts/slideLayout190.xml"/><Relationship Id="rId6" Type="http://schemas.openxmlformats.org/officeDocument/2006/relationships/slideLayout" Target="../slideLayouts/slideLayout195.xml"/><Relationship Id="rId11" Type="http://schemas.openxmlformats.org/officeDocument/2006/relationships/slideLayout" Target="../slideLayouts/slideLayout200.xml"/><Relationship Id="rId5" Type="http://schemas.openxmlformats.org/officeDocument/2006/relationships/slideLayout" Target="../slideLayouts/slideLayout194.xml"/><Relationship Id="rId10" Type="http://schemas.openxmlformats.org/officeDocument/2006/relationships/slideLayout" Target="../slideLayouts/slideLayout199.xml"/><Relationship Id="rId4" Type="http://schemas.openxmlformats.org/officeDocument/2006/relationships/slideLayout" Target="../slideLayouts/slideLayout193.xml"/><Relationship Id="rId9" Type="http://schemas.openxmlformats.org/officeDocument/2006/relationships/slideLayout" Target="../slideLayouts/slideLayout198.xml"/><Relationship Id="rId14" Type="http://schemas.openxmlformats.org/officeDocument/2006/relationships/image" Target="../media/image1.png"/></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theme" Target="../theme/theme20.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0.xml"/><Relationship Id="rId13" Type="http://schemas.openxmlformats.org/officeDocument/2006/relationships/image" Target="../media/image1.png"/><Relationship Id="rId3" Type="http://schemas.openxmlformats.org/officeDocument/2006/relationships/slideLayout" Target="../slideLayouts/slideLayout215.xml"/><Relationship Id="rId7" Type="http://schemas.openxmlformats.org/officeDocument/2006/relationships/slideLayout" Target="../slideLayouts/slideLayout219.xml"/><Relationship Id="rId12" Type="http://schemas.openxmlformats.org/officeDocument/2006/relationships/theme" Target="../theme/theme21.xml"/><Relationship Id="rId2" Type="http://schemas.openxmlformats.org/officeDocument/2006/relationships/slideLayout" Target="../slideLayouts/slideLayout214.xml"/><Relationship Id="rId1" Type="http://schemas.openxmlformats.org/officeDocument/2006/relationships/slideLayout" Target="../slideLayouts/slideLayout213.xml"/><Relationship Id="rId6" Type="http://schemas.openxmlformats.org/officeDocument/2006/relationships/slideLayout" Target="../slideLayouts/slideLayout218.xml"/><Relationship Id="rId11" Type="http://schemas.openxmlformats.org/officeDocument/2006/relationships/slideLayout" Target="../slideLayouts/slideLayout223.xml"/><Relationship Id="rId5" Type="http://schemas.openxmlformats.org/officeDocument/2006/relationships/slideLayout" Target="../slideLayouts/slideLayout217.xml"/><Relationship Id="rId10" Type="http://schemas.openxmlformats.org/officeDocument/2006/relationships/slideLayout" Target="../slideLayouts/slideLayout222.xml"/><Relationship Id="rId4" Type="http://schemas.openxmlformats.org/officeDocument/2006/relationships/slideLayout" Target="../slideLayouts/slideLayout216.xml"/><Relationship Id="rId9" Type="http://schemas.openxmlformats.org/officeDocument/2006/relationships/slideLayout" Target="../slideLayouts/slideLayout221.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1.xml"/><Relationship Id="rId3" Type="http://schemas.openxmlformats.org/officeDocument/2006/relationships/slideLayout" Target="../slideLayouts/slideLayout226.xml"/><Relationship Id="rId7" Type="http://schemas.openxmlformats.org/officeDocument/2006/relationships/slideLayout" Target="../slideLayouts/slideLayout230.xml"/><Relationship Id="rId12" Type="http://schemas.openxmlformats.org/officeDocument/2006/relationships/theme" Target="../theme/theme22.xml"/><Relationship Id="rId2" Type="http://schemas.openxmlformats.org/officeDocument/2006/relationships/slideLayout" Target="../slideLayouts/slideLayout225.xml"/><Relationship Id="rId1" Type="http://schemas.openxmlformats.org/officeDocument/2006/relationships/slideLayout" Target="../slideLayouts/slideLayout224.xml"/><Relationship Id="rId6" Type="http://schemas.openxmlformats.org/officeDocument/2006/relationships/slideLayout" Target="../slideLayouts/slideLayout229.xml"/><Relationship Id="rId11" Type="http://schemas.openxmlformats.org/officeDocument/2006/relationships/slideLayout" Target="../slideLayouts/slideLayout234.xml"/><Relationship Id="rId5" Type="http://schemas.openxmlformats.org/officeDocument/2006/relationships/slideLayout" Target="../slideLayouts/slideLayout228.xml"/><Relationship Id="rId10" Type="http://schemas.openxmlformats.org/officeDocument/2006/relationships/slideLayout" Target="../slideLayouts/slideLayout233.xml"/><Relationship Id="rId4" Type="http://schemas.openxmlformats.org/officeDocument/2006/relationships/slideLayout" Target="../slideLayouts/slideLayout227.xml"/><Relationship Id="rId9" Type="http://schemas.openxmlformats.org/officeDocument/2006/relationships/slideLayout" Target="../slideLayouts/slideLayout232.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2.xml"/><Relationship Id="rId13" Type="http://schemas.openxmlformats.org/officeDocument/2006/relationships/theme" Target="../theme/theme23.xml"/><Relationship Id="rId3" Type="http://schemas.openxmlformats.org/officeDocument/2006/relationships/slideLayout" Target="../slideLayouts/slideLayout237.xml"/><Relationship Id="rId7" Type="http://schemas.openxmlformats.org/officeDocument/2006/relationships/slideLayout" Target="../slideLayouts/slideLayout241.xml"/><Relationship Id="rId12" Type="http://schemas.openxmlformats.org/officeDocument/2006/relationships/slideLayout" Target="../slideLayouts/slideLayout246.xml"/><Relationship Id="rId2" Type="http://schemas.openxmlformats.org/officeDocument/2006/relationships/slideLayout" Target="../slideLayouts/slideLayout236.xml"/><Relationship Id="rId1" Type="http://schemas.openxmlformats.org/officeDocument/2006/relationships/slideLayout" Target="../slideLayouts/slideLayout235.xml"/><Relationship Id="rId6" Type="http://schemas.openxmlformats.org/officeDocument/2006/relationships/slideLayout" Target="../slideLayouts/slideLayout240.xml"/><Relationship Id="rId11" Type="http://schemas.openxmlformats.org/officeDocument/2006/relationships/slideLayout" Target="../slideLayouts/slideLayout245.xml"/><Relationship Id="rId5" Type="http://schemas.openxmlformats.org/officeDocument/2006/relationships/slideLayout" Target="../slideLayouts/slideLayout239.xml"/><Relationship Id="rId10" Type="http://schemas.openxmlformats.org/officeDocument/2006/relationships/slideLayout" Target="../slideLayouts/slideLayout244.xml"/><Relationship Id="rId4" Type="http://schemas.openxmlformats.org/officeDocument/2006/relationships/slideLayout" Target="../slideLayouts/slideLayout238.xml"/><Relationship Id="rId9" Type="http://schemas.openxmlformats.org/officeDocument/2006/relationships/slideLayout" Target="../slideLayouts/slideLayout243.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13" Type="http://schemas.openxmlformats.org/officeDocument/2006/relationships/image" Target="../media/image1.png"/><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13" Type="http://schemas.openxmlformats.org/officeDocument/2006/relationships/image" Target="../media/image1.png"/><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29.xml"/><Relationship Id="rId3" Type="http://schemas.openxmlformats.org/officeDocument/2006/relationships/slideLayout" Target="../slideLayouts/slideLayout424.xml"/><Relationship Id="rId7" Type="http://schemas.openxmlformats.org/officeDocument/2006/relationships/slideLayout" Target="../slideLayouts/slideLayout428.xml"/><Relationship Id="rId12"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 Id="rId6" Type="http://schemas.openxmlformats.org/officeDocument/2006/relationships/slideLayout" Target="../slideLayouts/slideLayout427.xml"/><Relationship Id="rId11" Type="http://schemas.openxmlformats.org/officeDocument/2006/relationships/slideLayout" Target="../slideLayouts/slideLayout432.xml"/><Relationship Id="rId5" Type="http://schemas.openxmlformats.org/officeDocument/2006/relationships/slideLayout" Target="../slideLayouts/slideLayout426.xml"/><Relationship Id="rId10" Type="http://schemas.openxmlformats.org/officeDocument/2006/relationships/slideLayout" Target="../slideLayouts/slideLayout431.xml"/><Relationship Id="rId4" Type="http://schemas.openxmlformats.org/officeDocument/2006/relationships/slideLayout" Target="../slideLayouts/slideLayout425.xml"/><Relationship Id="rId9" Type="http://schemas.openxmlformats.org/officeDocument/2006/relationships/slideLayout" Target="../slideLayouts/slideLayout430.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0.xml"/><Relationship Id="rId13" Type="http://schemas.openxmlformats.org/officeDocument/2006/relationships/theme" Target="../theme/theme41.xml"/><Relationship Id="rId3" Type="http://schemas.openxmlformats.org/officeDocument/2006/relationships/slideLayout" Target="../slideLayouts/slideLayout435.xml"/><Relationship Id="rId7" Type="http://schemas.openxmlformats.org/officeDocument/2006/relationships/slideLayout" Target="../slideLayouts/slideLayout439.xml"/><Relationship Id="rId12" Type="http://schemas.openxmlformats.org/officeDocument/2006/relationships/slideLayout" Target="../slideLayouts/slideLayout444.xml"/><Relationship Id="rId2" Type="http://schemas.openxmlformats.org/officeDocument/2006/relationships/slideLayout" Target="../slideLayouts/slideLayout434.xml"/><Relationship Id="rId1" Type="http://schemas.openxmlformats.org/officeDocument/2006/relationships/slideLayout" Target="../slideLayouts/slideLayout433.xml"/><Relationship Id="rId6" Type="http://schemas.openxmlformats.org/officeDocument/2006/relationships/slideLayout" Target="../slideLayouts/slideLayout438.xml"/><Relationship Id="rId11" Type="http://schemas.openxmlformats.org/officeDocument/2006/relationships/slideLayout" Target="../slideLayouts/slideLayout443.xml"/><Relationship Id="rId5" Type="http://schemas.openxmlformats.org/officeDocument/2006/relationships/slideLayout" Target="../slideLayouts/slideLayout437.xml"/><Relationship Id="rId10" Type="http://schemas.openxmlformats.org/officeDocument/2006/relationships/slideLayout" Target="../slideLayouts/slideLayout442.xml"/><Relationship Id="rId4" Type="http://schemas.openxmlformats.org/officeDocument/2006/relationships/slideLayout" Target="../slideLayouts/slideLayout436.xml"/><Relationship Id="rId9" Type="http://schemas.openxmlformats.org/officeDocument/2006/relationships/slideLayout" Target="../slideLayouts/slideLayout441.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2.xml"/><Relationship Id="rId3" Type="http://schemas.openxmlformats.org/officeDocument/2006/relationships/slideLayout" Target="../slideLayouts/slideLayout447.xml"/><Relationship Id="rId7" Type="http://schemas.openxmlformats.org/officeDocument/2006/relationships/slideLayout" Target="../slideLayouts/slideLayout451.xml"/><Relationship Id="rId12" Type="http://schemas.openxmlformats.org/officeDocument/2006/relationships/theme" Target="../theme/theme42.xml"/><Relationship Id="rId2" Type="http://schemas.openxmlformats.org/officeDocument/2006/relationships/slideLayout" Target="../slideLayouts/slideLayout446.xml"/><Relationship Id="rId1" Type="http://schemas.openxmlformats.org/officeDocument/2006/relationships/slideLayout" Target="../slideLayouts/slideLayout445.xml"/><Relationship Id="rId6" Type="http://schemas.openxmlformats.org/officeDocument/2006/relationships/slideLayout" Target="../slideLayouts/slideLayout450.xml"/><Relationship Id="rId11" Type="http://schemas.openxmlformats.org/officeDocument/2006/relationships/slideLayout" Target="../slideLayouts/slideLayout455.xml"/><Relationship Id="rId5" Type="http://schemas.openxmlformats.org/officeDocument/2006/relationships/slideLayout" Target="../slideLayouts/slideLayout449.xml"/><Relationship Id="rId10" Type="http://schemas.openxmlformats.org/officeDocument/2006/relationships/slideLayout" Target="../slideLayouts/slideLayout454.xml"/><Relationship Id="rId4" Type="http://schemas.openxmlformats.org/officeDocument/2006/relationships/slideLayout" Target="../slideLayouts/slideLayout448.xml"/><Relationship Id="rId9" Type="http://schemas.openxmlformats.org/officeDocument/2006/relationships/slideLayout" Target="../slideLayouts/slideLayout453.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3.xml"/><Relationship Id="rId3" Type="http://schemas.openxmlformats.org/officeDocument/2006/relationships/slideLayout" Target="../slideLayouts/slideLayout458.xml"/><Relationship Id="rId7" Type="http://schemas.openxmlformats.org/officeDocument/2006/relationships/slideLayout" Target="../slideLayouts/slideLayout462.xml"/><Relationship Id="rId12" Type="http://schemas.openxmlformats.org/officeDocument/2006/relationships/theme" Target="../theme/theme43.xml"/><Relationship Id="rId2" Type="http://schemas.openxmlformats.org/officeDocument/2006/relationships/slideLayout" Target="../slideLayouts/slideLayout457.xml"/><Relationship Id="rId1" Type="http://schemas.openxmlformats.org/officeDocument/2006/relationships/slideLayout" Target="../slideLayouts/slideLayout456.xml"/><Relationship Id="rId6" Type="http://schemas.openxmlformats.org/officeDocument/2006/relationships/slideLayout" Target="../slideLayouts/slideLayout461.xml"/><Relationship Id="rId11" Type="http://schemas.openxmlformats.org/officeDocument/2006/relationships/slideLayout" Target="../slideLayouts/slideLayout466.xml"/><Relationship Id="rId5" Type="http://schemas.openxmlformats.org/officeDocument/2006/relationships/slideLayout" Target="../slideLayouts/slideLayout460.xml"/><Relationship Id="rId10" Type="http://schemas.openxmlformats.org/officeDocument/2006/relationships/slideLayout" Target="../slideLayouts/slideLayout465.xml"/><Relationship Id="rId4" Type="http://schemas.openxmlformats.org/officeDocument/2006/relationships/slideLayout" Target="../slideLayouts/slideLayout459.xml"/><Relationship Id="rId9" Type="http://schemas.openxmlformats.org/officeDocument/2006/relationships/slideLayout" Target="../slideLayouts/slideLayout464.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4.xml"/><Relationship Id="rId3" Type="http://schemas.openxmlformats.org/officeDocument/2006/relationships/slideLayout" Target="../slideLayouts/slideLayout469.xml"/><Relationship Id="rId7" Type="http://schemas.openxmlformats.org/officeDocument/2006/relationships/slideLayout" Target="../slideLayouts/slideLayout473.xml"/><Relationship Id="rId12" Type="http://schemas.openxmlformats.org/officeDocument/2006/relationships/theme" Target="../theme/theme44.xml"/><Relationship Id="rId2" Type="http://schemas.openxmlformats.org/officeDocument/2006/relationships/slideLayout" Target="../slideLayouts/slideLayout468.xml"/><Relationship Id="rId1" Type="http://schemas.openxmlformats.org/officeDocument/2006/relationships/slideLayout" Target="../slideLayouts/slideLayout467.xml"/><Relationship Id="rId6" Type="http://schemas.openxmlformats.org/officeDocument/2006/relationships/slideLayout" Target="../slideLayouts/slideLayout472.xml"/><Relationship Id="rId11" Type="http://schemas.openxmlformats.org/officeDocument/2006/relationships/slideLayout" Target="../slideLayouts/slideLayout477.xml"/><Relationship Id="rId5" Type="http://schemas.openxmlformats.org/officeDocument/2006/relationships/slideLayout" Target="../slideLayouts/slideLayout471.xml"/><Relationship Id="rId10" Type="http://schemas.openxmlformats.org/officeDocument/2006/relationships/slideLayout" Target="../slideLayouts/slideLayout476.xml"/><Relationship Id="rId4" Type="http://schemas.openxmlformats.org/officeDocument/2006/relationships/slideLayout" Target="../slideLayouts/slideLayout470.xml"/><Relationship Id="rId9" Type="http://schemas.openxmlformats.org/officeDocument/2006/relationships/slideLayout" Target="../slideLayouts/slideLayout475.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85.xml"/><Relationship Id="rId13" Type="http://schemas.openxmlformats.org/officeDocument/2006/relationships/image" Target="../media/image1.png"/><Relationship Id="rId3" Type="http://schemas.openxmlformats.org/officeDocument/2006/relationships/slideLayout" Target="../slideLayouts/slideLayout480.xml"/><Relationship Id="rId7" Type="http://schemas.openxmlformats.org/officeDocument/2006/relationships/slideLayout" Target="../slideLayouts/slideLayout484.xml"/><Relationship Id="rId12" Type="http://schemas.openxmlformats.org/officeDocument/2006/relationships/theme" Target="../theme/theme45.xml"/><Relationship Id="rId2" Type="http://schemas.openxmlformats.org/officeDocument/2006/relationships/slideLayout" Target="../slideLayouts/slideLayout479.xml"/><Relationship Id="rId1" Type="http://schemas.openxmlformats.org/officeDocument/2006/relationships/slideLayout" Target="../slideLayouts/slideLayout478.xml"/><Relationship Id="rId6" Type="http://schemas.openxmlformats.org/officeDocument/2006/relationships/slideLayout" Target="../slideLayouts/slideLayout483.xml"/><Relationship Id="rId11" Type="http://schemas.openxmlformats.org/officeDocument/2006/relationships/slideLayout" Target="../slideLayouts/slideLayout488.xml"/><Relationship Id="rId5" Type="http://schemas.openxmlformats.org/officeDocument/2006/relationships/slideLayout" Target="../slideLayouts/slideLayout482.xml"/><Relationship Id="rId10" Type="http://schemas.openxmlformats.org/officeDocument/2006/relationships/slideLayout" Target="../slideLayouts/slideLayout487.xml"/><Relationship Id="rId4" Type="http://schemas.openxmlformats.org/officeDocument/2006/relationships/slideLayout" Target="../slideLayouts/slideLayout481.xml"/><Relationship Id="rId9" Type="http://schemas.openxmlformats.org/officeDocument/2006/relationships/slideLayout" Target="../slideLayouts/slideLayout486.xml"/></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96.xml"/><Relationship Id="rId3" Type="http://schemas.openxmlformats.org/officeDocument/2006/relationships/slideLayout" Target="../slideLayouts/slideLayout491.xml"/><Relationship Id="rId7" Type="http://schemas.openxmlformats.org/officeDocument/2006/relationships/slideLayout" Target="../slideLayouts/slideLayout495.xml"/><Relationship Id="rId12" Type="http://schemas.openxmlformats.org/officeDocument/2006/relationships/theme" Target="../theme/theme46.xml"/><Relationship Id="rId2" Type="http://schemas.openxmlformats.org/officeDocument/2006/relationships/slideLayout" Target="../slideLayouts/slideLayout490.xml"/><Relationship Id="rId1" Type="http://schemas.openxmlformats.org/officeDocument/2006/relationships/slideLayout" Target="../slideLayouts/slideLayout489.xml"/><Relationship Id="rId6" Type="http://schemas.openxmlformats.org/officeDocument/2006/relationships/slideLayout" Target="../slideLayouts/slideLayout494.xml"/><Relationship Id="rId11" Type="http://schemas.openxmlformats.org/officeDocument/2006/relationships/slideLayout" Target="../slideLayouts/slideLayout499.xml"/><Relationship Id="rId5" Type="http://schemas.openxmlformats.org/officeDocument/2006/relationships/slideLayout" Target="../slideLayouts/slideLayout493.xml"/><Relationship Id="rId10" Type="http://schemas.openxmlformats.org/officeDocument/2006/relationships/slideLayout" Target="../slideLayouts/slideLayout498.xml"/><Relationship Id="rId4" Type="http://schemas.openxmlformats.org/officeDocument/2006/relationships/slideLayout" Target="../slideLayouts/slideLayout492.xml"/><Relationship Id="rId9" Type="http://schemas.openxmlformats.org/officeDocument/2006/relationships/slideLayout" Target="../slideLayouts/slideLayout497.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507.xml"/><Relationship Id="rId3" Type="http://schemas.openxmlformats.org/officeDocument/2006/relationships/slideLayout" Target="../slideLayouts/slideLayout502.xml"/><Relationship Id="rId7" Type="http://schemas.openxmlformats.org/officeDocument/2006/relationships/slideLayout" Target="../slideLayouts/slideLayout506.xml"/><Relationship Id="rId12" Type="http://schemas.openxmlformats.org/officeDocument/2006/relationships/theme" Target="../theme/theme47.xml"/><Relationship Id="rId2" Type="http://schemas.openxmlformats.org/officeDocument/2006/relationships/slideLayout" Target="../slideLayouts/slideLayout501.xml"/><Relationship Id="rId1" Type="http://schemas.openxmlformats.org/officeDocument/2006/relationships/slideLayout" Target="../slideLayouts/slideLayout500.xml"/><Relationship Id="rId6" Type="http://schemas.openxmlformats.org/officeDocument/2006/relationships/slideLayout" Target="../slideLayouts/slideLayout505.xml"/><Relationship Id="rId11" Type="http://schemas.openxmlformats.org/officeDocument/2006/relationships/slideLayout" Target="../slideLayouts/slideLayout510.xml"/><Relationship Id="rId5" Type="http://schemas.openxmlformats.org/officeDocument/2006/relationships/slideLayout" Target="../slideLayouts/slideLayout504.xml"/><Relationship Id="rId10" Type="http://schemas.openxmlformats.org/officeDocument/2006/relationships/slideLayout" Target="../slideLayouts/slideLayout509.xml"/><Relationship Id="rId4" Type="http://schemas.openxmlformats.org/officeDocument/2006/relationships/slideLayout" Target="../slideLayouts/slideLayout503.xml"/><Relationship Id="rId9" Type="http://schemas.openxmlformats.org/officeDocument/2006/relationships/slideLayout" Target="../slideLayouts/slideLayout508.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18.xml"/><Relationship Id="rId13" Type="http://schemas.openxmlformats.org/officeDocument/2006/relationships/image" Target="../media/image1.png"/><Relationship Id="rId3" Type="http://schemas.openxmlformats.org/officeDocument/2006/relationships/slideLayout" Target="../slideLayouts/slideLayout513.xml"/><Relationship Id="rId7" Type="http://schemas.openxmlformats.org/officeDocument/2006/relationships/slideLayout" Target="../slideLayouts/slideLayout517.xml"/><Relationship Id="rId12" Type="http://schemas.openxmlformats.org/officeDocument/2006/relationships/theme" Target="../theme/theme48.xml"/><Relationship Id="rId2" Type="http://schemas.openxmlformats.org/officeDocument/2006/relationships/slideLayout" Target="../slideLayouts/slideLayout512.xml"/><Relationship Id="rId1" Type="http://schemas.openxmlformats.org/officeDocument/2006/relationships/slideLayout" Target="../slideLayouts/slideLayout511.xml"/><Relationship Id="rId6" Type="http://schemas.openxmlformats.org/officeDocument/2006/relationships/slideLayout" Target="../slideLayouts/slideLayout516.xml"/><Relationship Id="rId11" Type="http://schemas.openxmlformats.org/officeDocument/2006/relationships/slideLayout" Target="../slideLayouts/slideLayout521.xml"/><Relationship Id="rId5" Type="http://schemas.openxmlformats.org/officeDocument/2006/relationships/slideLayout" Target="../slideLayouts/slideLayout515.xml"/><Relationship Id="rId10" Type="http://schemas.openxmlformats.org/officeDocument/2006/relationships/slideLayout" Target="../slideLayouts/slideLayout520.xml"/><Relationship Id="rId4" Type="http://schemas.openxmlformats.org/officeDocument/2006/relationships/slideLayout" Target="../slideLayouts/slideLayout514.xml"/><Relationship Id="rId9" Type="http://schemas.openxmlformats.org/officeDocument/2006/relationships/slideLayout" Target="../slideLayouts/slideLayout519.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29.xml"/><Relationship Id="rId13" Type="http://schemas.openxmlformats.org/officeDocument/2006/relationships/theme" Target="../theme/theme49.xml"/><Relationship Id="rId3" Type="http://schemas.openxmlformats.org/officeDocument/2006/relationships/slideLayout" Target="../slideLayouts/slideLayout524.xml"/><Relationship Id="rId7" Type="http://schemas.openxmlformats.org/officeDocument/2006/relationships/slideLayout" Target="../slideLayouts/slideLayout528.xml"/><Relationship Id="rId12" Type="http://schemas.openxmlformats.org/officeDocument/2006/relationships/slideLayout" Target="../slideLayouts/slideLayout533.xml"/><Relationship Id="rId2" Type="http://schemas.openxmlformats.org/officeDocument/2006/relationships/slideLayout" Target="../slideLayouts/slideLayout523.xml"/><Relationship Id="rId1" Type="http://schemas.openxmlformats.org/officeDocument/2006/relationships/slideLayout" Target="../slideLayouts/slideLayout522.xml"/><Relationship Id="rId6" Type="http://schemas.openxmlformats.org/officeDocument/2006/relationships/slideLayout" Target="../slideLayouts/slideLayout527.xml"/><Relationship Id="rId11" Type="http://schemas.openxmlformats.org/officeDocument/2006/relationships/slideLayout" Target="../slideLayouts/slideLayout532.xml"/><Relationship Id="rId5" Type="http://schemas.openxmlformats.org/officeDocument/2006/relationships/slideLayout" Target="../slideLayouts/slideLayout526.xml"/><Relationship Id="rId10" Type="http://schemas.openxmlformats.org/officeDocument/2006/relationships/slideLayout" Target="../slideLayouts/slideLayout531.xml"/><Relationship Id="rId4" Type="http://schemas.openxmlformats.org/officeDocument/2006/relationships/slideLayout" Target="../slideLayouts/slideLayout525.xml"/><Relationship Id="rId9" Type="http://schemas.openxmlformats.org/officeDocument/2006/relationships/slideLayout" Target="../slideLayouts/slideLayout530.xml"/><Relationship Id="rId14" Type="http://schemas.openxmlformats.org/officeDocument/2006/relationships/image" Target="../media/image1.png"/></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41.xml"/><Relationship Id="rId13" Type="http://schemas.openxmlformats.org/officeDocument/2006/relationships/image" Target="../media/image1.png"/><Relationship Id="rId3" Type="http://schemas.openxmlformats.org/officeDocument/2006/relationships/slideLayout" Target="../slideLayouts/slideLayout536.xml"/><Relationship Id="rId7" Type="http://schemas.openxmlformats.org/officeDocument/2006/relationships/slideLayout" Target="../slideLayouts/slideLayout540.xml"/><Relationship Id="rId12" Type="http://schemas.openxmlformats.org/officeDocument/2006/relationships/theme" Target="../theme/theme50.xml"/><Relationship Id="rId2" Type="http://schemas.openxmlformats.org/officeDocument/2006/relationships/slideLayout" Target="../slideLayouts/slideLayout535.xml"/><Relationship Id="rId1" Type="http://schemas.openxmlformats.org/officeDocument/2006/relationships/slideLayout" Target="../slideLayouts/slideLayout534.xml"/><Relationship Id="rId6" Type="http://schemas.openxmlformats.org/officeDocument/2006/relationships/slideLayout" Target="../slideLayouts/slideLayout539.xml"/><Relationship Id="rId11" Type="http://schemas.openxmlformats.org/officeDocument/2006/relationships/slideLayout" Target="../slideLayouts/slideLayout544.xml"/><Relationship Id="rId5" Type="http://schemas.openxmlformats.org/officeDocument/2006/relationships/slideLayout" Target="../slideLayouts/slideLayout538.xml"/><Relationship Id="rId10" Type="http://schemas.openxmlformats.org/officeDocument/2006/relationships/slideLayout" Target="../slideLayouts/slideLayout543.xml"/><Relationship Id="rId4" Type="http://schemas.openxmlformats.org/officeDocument/2006/relationships/slideLayout" Target="../slideLayouts/slideLayout537.xml"/><Relationship Id="rId9" Type="http://schemas.openxmlformats.org/officeDocument/2006/relationships/slideLayout" Target="../slideLayouts/slideLayout542.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52.xml"/><Relationship Id="rId13" Type="http://schemas.openxmlformats.org/officeDocument/2006/relationships/theme" Target="../theme/theme51.xml"/><Relationship Id="rId3" Type="http://schemas.openxmlformats.org/officeDocument/2006/relationships/slideLayout" Target="../slideLayouts/slideLayout547.xml"/><Relationship Id="rId7" Type="http://schemas.openxmlformats.org/officeDocument/2006/relationships/slideLayout" Target="../slideLayouts/slideLayout551.xml"/><Relationship Id="rId12" Type="http://schemas.openxmlformats.org/officeDocument/2006/relationships/slideLayout" Target="../slideLayouts/slideLayout556.xml"/><Relationship Id="rId2" Type="http://schemas.openxmlformats.org/officeDocument/2006/relationships/slideLayout" Target="../slideLayouts/slideLayout546.xml"/><Relationship Id="rId1" Type="http://schemas.openxmlformats.org/officeDocument/2006/relationships/slideLayout" Target="../slideLayouts/slideLayout545.xml"/><Relationship Id="rId6" Type="http://schemas.openxmlformats.org/officeDocument/2006/relationships/slideLayout" Target="../slideLayouts/slideLayout550.xml"/><Relationship Id="rId11" Type="http://schemas.openxmlformats.org/officeDocument/2006/relationships/slideLayout" Target="../slideLayouts/slideLayout555.xml"/><Relationship Id="rId5" Type="http://schemas.openxmlformats.org/officeDocument/2006/relationships/slideLayout" Target="../slideLayouts/slideLayout549.xml"/><Relationship Id="rId10" Type="http://schemas.openxmlformats.org/officeDocument/2006/relationships/slideLayout" Target="../slideLayouts/slideLayout554.xml"/><Relationship Id="rId4" Type="http://schemas.openxmlformats.org/officeDocument/2006/relationships/slideLayout" Target="../slideLayouts/slideLayout548.xml"/><Relationship Id="rId9" Type="http://schemas.openxmlformats.org/officeDocument/2006/relationships/slideLayout" Target="../slideLayouts/slideLayout553.xml"/><Relationship Id="rId14" Type="http://schemas.openxmlformats.org/officeDocument/2006/relationships/image" Target="../media/image1.png"/></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64.xml"/><Relationship Id="rId13" Type="http://schemas.openxmlformats.org/officeDocument/2006/relationships/theme" Target="../theme/theme52.xml"/><Relationship Id="rId3" Type="http://schemas.openxmlformats.org/officeDocument/2006/relationships/slideLayout" Target="../slideLayouts/slideLayout559.xml"/><Relationship Id="rId7" Type="http://schemas.openxmlformats.org/officeDocument/2006/relationships/slideLayout" Target="../slideLayouts/slideLayout563.xml"/><Relationship Id="rId12" Type="http://schemas.openxmlformats.org/officeDocument/2006/relationships/slideLayout" Target="../slideLayouts/slideLayout568.xml"/><Relationship Id="rId2" Type="http://schemas.openxmlformats.org/officeDocument/2006/relationships/slideLayout" Target="../slideLayouts/slideLayout558.xml"/><Relationship Id="rId1" Type="http://schemas.openxmlformats.org/officeDocument/2006/relationships/slideLayout" Target="../slideLayouts/slideLayout557.xml"/><Relationship Id="rId6" Type="http://schemas.openxmlformats.org/officeDocument/2006/relationships/slideLayout" Target="../slideLayouts/slideLayout562.xml"/><Relationship Id="rId11" Type="http://schemas.openxmlformats.org/officeDocument/2006/relationships/slideLayout" Target="../slideLayouts/slideLayout567.xml"/><Relationship Id="rId5" Type="http://schemas.openxmlformats.org/officeDocument/2006/relationships/slideLayout" Target="../slideLayouts/slideLayout561.xml"/><Relationship Id="rId10" Type="http://schemas.openxmlformats.org/officeDocument/2006/relationships/slideLayout" Target="../slideLayouts/slideLayout566.xml"/><Relationship Id="rId4" Type="http://schemas.openxmlformats.org/officeDocument/2006/relationships/slideLayout" Target="../slideLayouts/slideLayout560.xml"/><Relationship Id="rId9" Type="http://schemas.openxmlformats.org/officeDocument/2006/relationships/slideLayout" Target="../slideLayouts/slideLayout565.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76.xml"/><Relationship Id="rId3" Type="http://schemas.openxmlformats.org/officeDocument/2006/relationships/slideLayout" Target="../slideLayouts/slideLayout571.xml"/><Relationship Id="rId7" Type="http://schemas.openxmlformats.org/officeDocument/2006/relationships/slideLayout" Target="../slideLayouts/slideLayout575.xml"/><Relationship Id="rId12" Type="http://schemas.openxmlformats.org/officeDocument/2006/relationships/theme" Target="../theme/theme53.xml"/><Relationship Id="rId2" Type="http://schemas.openxmlformats.org/officeDocument/2006/relationships/slideLayout" Target="../slideLayouts/slideLayout570.xml"/><Relationship Id="rId1" Type="http://schemas.openxmlformats.org/officeDocument/2006/relationships/slideLayout" Target="../slideLayouts/slideLayout569.xml"/><Relationship Id="rId6" Type="http://schemas.openxmlformats.org/officeDocument/2006/relationships/slideLayout" Target="../slideLayouts/slideLayout574.xml"/><Relationship Id="rId11" Type="http://schemas.openxmlformats.org/officeDocument/2006/relationships/slideLayout" Target="../slideLayouts/slideLayout579.xml"/><Relationship Id="rId5" Type="http://schemas.openxmlformats.org/officeDocument/2006/relationships/slideLayout" Target="../slideLayouts/slideLayout573.xml"/><Relationship Id="rId10" Type="http://schemas.openxmlformats.org/officeDocument/2006/relationships/slideLayout" Target="../slideLayouts/slideLayout578.xml"/><Relationship Id="rId4" Type="http://schemas.openxmlformats.org/officeDocument/2006/relationships/slideLayout" Target="../slideLayouts/slideLayout572.xml"/><Relationship Id="rId9" Type="http://schemas.openxmlformats.org/officeDocument/2006/relationships/slideLayout" Target="../slideLayouts/slideLayout577.xml"/></Relationships>
</file>

<file path=ppt/slideMasters/_rels/slideMaster54.xml.rels><?xml version="1.0" encoding="UTF-8" standalone="yes"?>
<Relationships xmlns="http://schemas.openxmlformats.org/package/2006/relationships"><Relationship Id="rId3" Type="http://schemas.openxmlformats.org/officeDocument/2006/relationships/slideLayout" Target="../slideLayouts/slideLayout582.xml"/><Relationship Id="rId7" Type="http://schemas.openxmlformats.org/officeDocument/2006/relationships/theme" Target="../theme/theme54.xml"/><Relationship Id="rId2" Type="http://schemas.openxmlformats.org/officeDocument/2006/relationships/slideLayout" Target="../slideLayouts/slideLayout581.xml"/><Relationship Id="rId1" Type="http://schemas.openxmlformats.org/officeDocument/2006/relationships/slideLayout" Target="../slideLayouts/slideLayout580.xml"/><Relationship Id="rId6" Type="http://schemas.openxmlformats.org/officeDocument/2006/relationships/slideLayout" Target="../slideLayouts/slideLayout585.xml"/><Relationship Id="rId5" Type="http://schemas.openxmlformats.org/officeDocument/2006/relationships/slideLayout" Target="../slideLayouts/slideLayout584.xml"/><Relationship Id="rId4" Type="http://schemas.openxmlformats.org/officeDocument/2006/relationships/slideLayout" Target="../slideLayouts/slideLayout583.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93.xml"/><Relationship Id="rId13" Type="http://schemas.openxmlformats.org/officeDocument/2006/relationships/theme" Target="../theme/theme55.xml"/><Relationship Id="rId3" Type="http://schemas.openxmlformats.org/officeDocument/2006/relationships/slideLayout" Target="../slideLayouts/slideLayout588.xml"/><Relationship Id="rId7" Type="http://schemas.openxmlformats.org/officeDocument/2006/relationships/slideLayout" Target="../slideLayouts/slideLayout592.xml"/><Relationship Id="rId12" Type="http://schemas.openxmlformats.org/officeDocument/2006/relationships/slideLayout" Target="../slideLayouts/slideLayout597.xml"/><Relationship Id="rId2" Type="http://schemas.openxmlformats.org/officeDocument/2006/relationships/slideLayout" Target="../slideLayouts/slideLayout587.xml"/><Relationship Id="rId1" Type="http://schemas.openxmlformats.org/officeDocument/2006/relationships/slideLayout" Target="../slideLayouts/slideLayout586.xml"/><Relationship Id="rId6" Type="http://schemas.openxmlformats.org/officeDocument/2006/relationships/slideLayout" Target="../slideLayouts/slideLayout591.xml"/><Relationship Id="rId11" Type="http://schemas.openxmlformats.org/officeDocument/2006/relationships/slideLayout" Target="../slideLayouts/slideLayout596.xml"/><Relationship Id="rId5" Type="http://schemas.openxmlformats.org/officeDocument/2006/relationships/slideLayout" Target="../slideLayouts/slideLayout590.xml"/><Relationship Id="rId10" Type="http://schemas.openxmlformats.org/officeDocument/2006/relationships/slideLayout" Target="../slideLayouts/slideLayout595.xml"/><Relationship Id="rId4" Type="http://schemas.openxmlformats.org/officeDocument/2006/relationships/slideLayout" Target="../slideLayouts/slideLayout589.xml"/><Relationship Id="rId9" Type="http://schemas.openxmlformats.org/officeDocument/2006/relationships/slideLayout" Target="../slideLayouts/slideLayout594.xml"/><Relationship Id="rId14" Type="http://schemas.openxmlformats.org/officeDocument/2006/relationships/image" Target="../media/image1.png"/></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605.xml"/><Relationship Id="rId13" Type="http://schemas.openxmlformats.org/officeDocument/2006/relationships/theme" Target="../theme/theme56.xml"/><Relationship Id="rId3" Type="http://schemas.openxmlformats.org/officeDocument/2006/relationships/slideLayout" Target="../slideLayouts/slideLayout600.xml"/><Relationship Id="rId7" Type="http://schemas.openxmlformats.org/officeDocument/2006/relationships/slideLayout" Target="../slideLayouts/slideLayout604.xml"/><Relationship Id="rId12" Type="http://schemas.openxmlformats.org/officeDocument/2006/relationships/slideLayout" Target="../slideLayouts/slideLayout609.xml"/><Relationship Id="rId2" Type="http://schemas.openxmlformats.org/officeDocument/2006/relationships/slideLayout" Target="../slideLayouts/slideLayout599.xml"/><Relationship Id="rId1" Type="http://schemas.openxmlformats.org/officeDocument/2006/relationships/slideLayout" Target="../slideLayouts/slideLayout598.xml"/><Relationship Id="rId6" Type="http://schemas.openxmlformats.org/officeDocument/2006/relationships/slideLayout" Target="../slideLayouts/slideLayout603.xml"/><Relationship Id="rId11" Type="http://schemas.openxmlformats.org/officeDocument/2006/relationships/slideLayout" Target="../slideLayouts/slideLayout608.xml"/><Relationship Id="rId5" Type="http://schemas.openxmlformats.org/officeDocument/2006/relationships/slideLayout" Target="../slideLayouts/slideLayout602.xml"/><Relationship Id="rId10" Type="http://schemas.openxmlformats.org/officeDocument/2006/relationships/slideLayout" Target="../slideLayouts/slideLayout607.xml"/><Relationship Id="rId4" Type="http://schemas.openxmlformats.org/officeDocument/2006/relationships/slideLayout" Target="../slideLayouts/slideLayout601.xml"/><Relationship Id="rId9" Type="http://schemas.openxmlformats.org/officeDocument/2006/relationships/slideLayout" Target="../slideLayouts/slideLayout606.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17.xml"/><Relationship Id="rId13" Type="http://schemas.openxmlformats.org/officeDocument/2006/relationships/theme" Target="../theme/theme57.xml"/><Relationship Id="rId3" Type="http://schemas.openxmlformats.org/officeDocument/2006/relationships/slideLayout" Target="../slideLayouts/slideLayout612.xml"/><Relationship Id="rId7" Type="http://schemas.openxmlformats.org/officeDocument/2006/relationships/slideLayout" Target="../slideLayouts/slideLayout616.xml"/><Relationship Id="rId12" Type="http://schemas.openxmlformats.org/officeDocument/2006/relationships/slideLayout" Target="../slideLayouts/slideLayout621.xml"/><Relationship Id="rId2" Type="http://schemas.openxmlformats.org/officeDocument/2006/relationships/slideLayout" Target="../slideLayouts/slideLayout611.xml"/><Relationship Id="rId1" Type="http://schemas.openxmlformats.org/officeDocument/2006/relationships/slideLayout" Target="../slideLayouts/slideLayout610.xml"/><Relationship Id="rId6" Type="http://schemas.openxmlformats.org/officeDocument/2006/relationships/slideLayout" Target="../slideLayouts/slideLayout615.xml"/><Relationship Id="rId11" Type="http://schemas.openxmlformats.org/officeDocument/2006/relationships/slideLayout" Target="../slideLayouts/slideLayout620.xml"/><Relationship Id="rId5" Type="http://schemas.openxmlformats.org/officeDocument/2006/relationships/slideLayout" Target="../slideLayouts/slideLayout614.xml"/><Relationship Id="rId10" Type="http://schemas.openxmlformats.org/officeDocument/2006/relationships/slideLayout" Target="../slideLayouts/slideLayout619.xml"/><Relationship Id="rId4" Type="http://schemas.openxmlformats.org/officeDocument/2006/relationships/slideLayout" Target="../slideLayouts/slideLayout613.xml"/><Relationship Id="rId9" Type="http://schemas.openxmlformats.org/officeDocument/2006/relationships/slideLayout" Target="../slideLayouts/slideLayout6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2019. 6. 3.</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6/3/19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6/3/19</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6/3/19</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24602735"/>
      </p:ext>
    </p:extLst>
  </p:cSld>
  <p:clrMap bg1="lt1" tx1="dk1" bg2="lt2" tx2="dk2" accent1="accent1" accent2="accent2" accent3="accent3" accent4="accent4" accent5="accent5" accent6="accent6" hlink="hlink" folHlink="folHlink"/>
  <p:sldLayoutIdLst>
    <p:sldLayoutId id="2147487949" r:id="rId1"/>
    <p:sldLayoutId id="2147487950" r:id="rId2"/>
    <p:sldLayoutId id="2147487951" r:id="rId3"/>
    <p:sldLayoutId id="2147487952" r:id="rId4"/>
    <p:sldLayoutId id="2147487953" r:id="rId5"/>
    <p:sldLayoutId id="2147487954" r:id="rId6"/>
    <p:sldLayoutId id="2147487955" r:id="rId7"/>
    <p:sldLayoutId id="2147487956" r:id="rId8"/>
    <p:sldLayoutId id="2147487957" r:id="rId9"/>
    <p:sldLayoutId id="2147487958" r:id="rId10"/>
    <p:sldLayoutId id="2147487959"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3516416445"/>
      </p:ext>
    </p:extLst>
  </p:cSld>
  <p:clrMap bg1="lt1" tx1="dk1" bg2="lt2" tx2="dk2" accent1="accent1" accent2="accent2" accent3="accent3" accent4="accent4" accent5="accent5" accent6="accent6" hlink="hlink" folHlink="folHlink"/>
  <p:sldLayoutIdLst>
    <p:sldLayoutId id="2147488073" r:id="rId1"/>
    <p:sldLayoutId id="2147488074" r:id="rId2"/>
    <p:sldLayoutId id="2147488075" r:id="rId3"/>
    <p:sldLayoutId id="2147488076" r:id="rId4"/>
    <p:sldLayoutId id="2147488077" r:id="rId5"/>
    <p:sldLayoutId id="2147488078" r:id="rId6"/>
    <p:sldLayoutId id="2147488079" r:id="rId7"/>
    <p:sldLayoutId id="2147488080" r:id="rId8"/>
    <p:sldLayoutId id="2147488081" r:id="rId9"/>
    <p:sldLayoutId id="2147488082" r:id="rId10"/>
    <p:sldLayoutId id="2147488083" r:id="rId11"/>
    <p:sldLayoutId id="21474880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69710141"/>
      </p:ext>
    </p:extLst>
  </p:cSld>
  <p:clrMap bg1="lt1" tx1="dk1" bg2="lt2" tx2="dk2" accent1="accent1" accent2="accent2" accent3="accent3" accent4="accent4" accent5="accent5" accent6="accent6" hlink="hlink" folHlink="folHlink"/>
  <p:sldLayoutIdLst>
    <p:sldLayoutId id="2147488135" r:id="rId1"/>
    <p:sldLayoutId id="2147488136" r:id="rId2"/>
    <p:sldLayoutId id="2147488137" r:id="rId3"/>
    <p:sldLayoutId id="2147488138" r:id="rId4"/>
    <p:sldLayoutId id="2147488139" r:id="rId5"/>
    <p:sldLayoutId id="2147488140" r:id="rId6"/>
    <p:sldLayoutId id="2147488141" r:id="rId7"/>
    <p:sldLayoutId id="2147488142" r:id="rId8"/>
    <p:sldLayoutId id="2147488143" r:id="rId9"/>
    <p:sldLayoutId id="2147488144" r:id="rId10"/>
    <p:sldLayoutId id="214748814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68858751"/>
      </p:ext>
    </p:extLst>
  </p:cSld>
  <p:clrMap bg1="lt1" tx1="dk1" bg2="lt2" tx2="dk2" accent1="accent1" accent2="accent2" accent3="accent3" accent4="accent4" accent5="accent5" accent6="accent6" hlink="hlink" folHlink="folHlink"/>
  <p:sldLayoutIdLst>
    <p:sldLayoutId id="2147488317" r:id="rId1"/>
    <p:sldLayoutId id="2147488318" r:id="rId2"/>
    <p:sldLayoutId id="2147488319" r:id="rId3"/>
    <p:sldLayoutId id="2147488320" r:id="rId4"/>
    <p:sldLayoutId id="2147488321" r:id="rId5"/>
    <p:sldLayoutId id="2147488322" r:id="rId6"/>
    <p:sldLayoutId id="2147488323" r:id="rId7"/>
    <p:sldLayoutId id="2147488324" r:id="rId8"/>
    <p:sldLayoutId id="2147488325" r:id="rId9"/>
    <p:sldLayoutId id="2147488326" r:id="rId10"/>
    <p:sldLayoutId id="2147488327"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eaLnBrk="1" hangingPunct="1">
              <a:defRPr/>
            </a:pPr>
            <a:fld id="{72694B9D-8BFE-654E-8D86-2D1B27ECA5D0}" type="slidenum">
              <a:rPr lang="en-US" altLang="en-US"/>
              <a:pPr eaLnBrk="1" hangingPunct="1">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483791172"/>
      </p:ext>
    </p:extLst>
  </p:cSld>
  <p:clrMap bg1="lt1" tx1="dk1" bg2="lt2" tx2="dk2" accent1="accent1" accent2="accent2" accent3="accent3" accent4="accent4" accent5="accent5" accent6="accent6" hlink="hlink" folHlink="folHlink"/>
  <p:sldLayoutIdLst>
    <p:sldLayoutId id="2147488341" r:id="rId1"/>
    <p:sldLayoutId id="2147488342" r:id="rId2"/>
    <p:sldLayoutId id="2147488343" r:id="rId3"/>
    <p:sldLayoutId id="2147488344" r:id="rId4"/>
    <p:sldLayoutId id="2147488345" r:id="rId5"/>
    <p:sldLayoutId id="2147488346" r:id="rId6"/>
    <p:sldLayoutId id="2147488347" r:id="rId7"/>
    <p:sldLayoutId id="2147488348" r:id="rId8"/>
    <p:sldLayoutId id="2147488349" r:id="rId9"/>
    <p:sldLayoutId id="2147488350" r:id="rId10"/>
    <p:sldLayoutId id="214748835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eaLnBrk="1" fontAlgn="auto" hangingPunct="1">
              <a:spcBef>
                <a:spcPts val="0"/>
              </a:spcBef>
              <a:spcAft>
                <a:spcPts val="0"/>
              </a:spcAft>
            </a:pPr>
            <a:fld id="{6F400BD0-49BF-48FC-8114-37C1D4F5AB3D}" type="slidenum">
              <a:rPr lang="en-US" altLang="en-US">
                <a:solidFill>
                  <a:srgbClr val="000000"/>
                </a:solidFill>
                <a:ea typeface=""/>
              </a:rPr>
              <a:pPr defTabSz="914024"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41121451"/>
      </p:ext>
    </p:extLst>
  </p:cSld>
  <p:clrMap bg1="lt1" tx1="dk1" bg2="lt2" tx2="dk2" accent1="accent1" accent2="accent2" accent3="accent3" accent4="accent4" accent5="accent5" accent6="accent6" hlink="hlink" folHlink="folHlink"/>
  <p:sldLayoutIdLst>
    <p:sldLayoutId id="2147488379" r:id="rId1"/>
    <p:sldLayoutId id="2147488380" r:id="rId2"/>
    <p:sldLayoutId id="2147488381" r:id="rId3"/>
    <p:sldLayoutId id="2147488382" r:id="rId4"/>
    <p:sldLayoutId id="2147488383" r:id="rId5"/>
    <p:sldLayoutId id="2147488384" r:id="rId6"/>
    <p:sldLayoutId id="2147488385" r:id="rId7"/>
    <p:sldLayoutId id="2147488386" r:id="rId8"/>
    <p:sldLayoutId id="2147488387" r:id="rId9"/>
    <p:sldLayoutId id="2147488388" r:id="rId10"/>
    <p:sldLayoutId id="21474883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2366330585"/>
      </p:ext>
    </p:extLst>
  </p:cSld>
  <p:clrMap bg1="lt1" tx1="dk1" bg2="lt2" tx2="dk2" accent1="accent1" accent2="accent2" accent3="accent3" accent4="accent4" accent5="accent5" accent6="accent6" hlink="hlink" folHlink="folHlink"/>
  <p:sldLayoutIdLst>
    <p:sldLayoutId id="2147488391" r:id="rId1"/>
    <p:sldLayoutId id="2147488392" r:id="rId2"/>
    <p:sldLayoutId id="2147488393" r:id="rId3"/>
    <p:sldLayoutId id="2147488394" r:id="rId4"/>
    <p:sldLayoutId id="2147488395" r:id="rId5"/>
    <p:sldLayoutId id="2147488396" r:id="rId6"/>
    <p:sldLayoutId id="2147488397" r:id="rId7"/>
    <p:sldLayoutId id="2147488398" r:id="rId8"/>
    <p:sldLayoutId id="2147488399" r:id="rId9"/>
    <p:sldLayoutId id="2147488400" r:id="rId10"/>
    <p:sldLayoutId id="2147488401" r:id="rId11"/>
    <p:sldLayoutId id="214748840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4072707315"/>
      </p:ext>
    </p:extLst>
  </p:cSld>
  <p:clrMap bg1="lt1" tx1="dk1" bg2="lt2" tx2="dk2" accent1="accent1" accent2="accent2" accent3="accent3" accent4="accent4" accent5="accent5" accent6="accent6" hlink="hlink" folHlink="folHlink"/>
  <p:sldLayoutIdLst>
    <p:sldLayoutId id="2147488560" r:id="rId1"/>
    <p:sldLayoutId id="2147488561" r:id="rId2"/>
    <p:sldLayoutId id="2147488562" r:id="rId3"/>
    <p:sldLayoutId id="2147488563" r:id="rId4"/>
    <p:sldLayoutId id="2147488564" r:id="rId5"/>
    <p:sldLayoutId id="2147488565" r:id="rId6"/>
    <p:sldLayoutId id="2147488566" r:id="rId7"/>
    <p:sldLayoutId id="2147488567" r:id="rId8"/>
    <p:sldLayoutId id="2147488568" r:id="rId9"/>
    <p:sldLayoutId id="2147488569" r:id="rId10"/>
    <p:sldLayoutId id="214748857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123989698"/>
      </p:ext>
    </p:extLst>
  </p:cSld>
  <p:clrMap bg1="lt1" tx1="dk1" bg2="lt2" tx2="dk2" accent1="accent1" accent2="accent2" accent3="accent3" accent4="accent4" accent5="accent5" accent6="accent6" hlink="hlink" folHlink="folHlink"/>
  <p:sldLayoutIdLst>
    <p:sldLayoutId id="2147488572" r:id="rId1"/>
    <p:sldLayoutId id="2147488573" r:id="rId2"/>
    <p:sldLayoutId id="2147488574" r:id="rId3"/>
    <p:sldLayoutId id="2147488575" r:id="rId4"/>
    <p:sldLayoutId id="2147488576" r:id="rId5"/>
    <p:sldLayoutId id="2147488577" r:id="rId6"/>
    <p:sldLayoutId id="2147488578" r:id="rId7"/>
    <p:sldLayoutId id="2147488579" r:id="rId8"/>
    <p:sldLayoutId id="2147488580" r:id="rId9"/>
    <p:sldLayoutId id="2147488581" r:id="rId10"/>
    <p:sldLayoutId id="2147488582" r:id="rId11"/>
    <p:sldLayoutId id="214748858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500557365"/>
      </p:ext>
    </p:extLst>
  </p:cSld>
  <p:clrMap bg1="lt1" tx1="dk1" bg2="lt2" tx2="dk2" accent1="accent1" accent2="accent2" accent3="accent3" accent4="accent4" accent5="accent5" accent6="accent6" hlink="hlink" folHlink="folHlink"/>
  <p:sldLayoutIdLst>
    <p:sldLayoutId id="2147488585" r:id="rId1"/>
    <p:sldLayoutId id="2147488586" r:id="rId2"/>
    <p:sldLayoutId id="2147488587" r:id="rId3"/>
    <p:sldLayoutId id="2147488588" r:id="rId4"/>
    <p:sldLayoutId id="2147488589" r:id="rId5"/>
    <p:sldLayoutId id="2147488590" r:id="rId6"/>
    <p:sldLayoutId id="2147488591" r:id="rId7"/>
    <p:sldLayoutId id="2147488592" r:id="rId8"/>
    <p:sldLayoutId id="2147488593" r:id="rId9"/>
    <p:sldLayoutId id="2147488594" r:id="rId10"/>
    <p:sldLayoutId id="2147488595" r:id="rId11"/>
    <p:sldLayoutId id="214748859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defRPr/>
            </a:pPr>
            <a:fld id="{F696C65B-3C59-4ED5-9C7F-730621DD0788}" type="datetime1">
              <a:rPr lang="en-US" smtClean="0">
                <a:solidFill>
                  <a:prstClr val="black">
                    <a:tint val="75000"/>
                  </a:prstClr>
                </a:solidFill>
                <a:latin typeface="Gill Sans MT" panose="020B0502020104020203"/>
                <a:ea typeface=""/>
              </a:rPr>
              <a:pPr eaLnBrk="1" fontAlgn="auto" hangingPunct="1">
                <a:spcBef>
                  <a:spcPts val="0"/>
                </a:spcBef>
                <a:spcAft>
                  <a:spcPts val="0"/>
                </a:spcAft>
                <a:defRPr/>
              </a:pPr>
              <a:t>6/3/19</a:t>
            </a:fld>
            <a:endParaRPr lang="en-US">
              <a:solidFill>
                <a:prstClr val="black">
                  <a:tint val="75000"/>
                </a:prstClr>
              </a:solidFill>
              <a:latin typeface="Gill Sans MT" panose="020B0502020104020203"/>
              <a:ea typeface=""/>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defRPr/>
            </a:pPr>
            <a:endParaRPr lang="en-US">
              <a:solidFill>
                <a:prstClr val="black">
                  <a:tint val="75000"/>
                </a:prstClr>
              </a:solidFill>
              <a:latin typeface="Gill Sans MT" panose="020B0502020104020203"/>
              <a:ea typeface=""/>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defRPr/>
            </a:pPr>
            <a:fld id="{13F32364-6BA0-48AA-B029-3ED2192016FC}" type="slidenum">
              <a:rPr lang="en-US" smtClean="0">
                <a:solidFill>
                  <a:prstClr val="black">
                    <a:tint val="75000"/>
                  </a:prstClr>
                </a:solidFill>
                <a:latin typeface="Gill Sans MT" panose="020B0502020104020203"/>
                <a:ea typeface=""/>
              </a:rPr>
              <a:pPr eaLnBrk="1" fontAlgn="auto" hangingPunct="1">
                <a:spcBef>
                  <a:spcPts val="0"/>
                </a:spcBef>
                <a:spcAft>
                  <a:spcPts val="0"/>
                </a:spcAft>
                <a:defRPr/>
              </a:pPr>
              <a:t>‹#›</a:t>
            </a:fld>
            <a:endParaRPr lang="en-US">
              <a:solidFill>
                <a:prstClr val="black">
                  <a:tint val="75000"/>
                </a:prstClr>
              </a:solidFill>
              <a:latin typeface="Gill Sans MT" panose="020B0502020104020203"/>
              <a:ea typeface=""/>
            </a:endParaRPr>
          </a:p>
        </p:txBody>
      </p:sp>
    </p:spTree>
    <p:extLst>
      <p:ext uri="{BB962C8B-B14F-4D97-AF65-F5344CB8AC3E}">
        <p14:creationId xmlns:p14="http://schemas.microsoft.com/office/powerpoint/2010/main" val="3664330112"/>
      </p:ext>
    </p:extLst>
  </p:cSld>
  <p:clrMap bg1="lt1" tx1="dk1" bg2="lt2" tx2="dk2" accent1="accent1" accent2="accent2" accent3="accent3" accent4="accent4" accent5="accent5" accent6="accent6" hlink="hlink" folHlink="folHlink"/>
  <p:sldLayoutIdLst>
    <p:sldLayoutId id="2147488598" r:id="rId1"/>
    <p:sldLayoutId id="2147488599" r:id="rId2"/>
    <p:sldLayoutId id="2147488600" r:id="rId3"/>
    <p:sldLayoutId id="2147488601" r:id="rId4"/>
    <p:sldLayoutId id="2147488602" r:id="rId5"/>
    <p:sldLayoutId id="2147488603" r:id="rId6"/>
    <p:sldLayoutId id="2147488604" r:id="rId7"/>
    <p:sldLayoutId id="2147488605" r:id="rId8"/>
    <p:sldLayoutId id="2147488606" r:id="rId9"/>
    <p:sldLayoutId id="2147488607" r:id="rId10"/>
    <p:sldLayoutId id="2147488608"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621373518"/>
      </p:ext>
    </p:extLst>
  </p:cSld>
  <p:clrMap bg1="lt1" tx1="dk1" bg2="lt2" tx2="dk2" accent1="accent1" accent2="accent2" accent3="accent3" accent4="accent4" accent5="accent5" accent6="accent6" hlink="hlink" folHlink="folHlink"/>
  <p:sldLayoutIdLst>
    <p:sldLayoutId id="2147488610" r:id="rId1"/>
    <p:sldLayoutId id="2147488611" r:id="rId2"/>
    <p:sldLayoutId id="2147488612" r:id="rId3"/>
    <p:sldLayoutId id="2147488613" r:id="rId4"/>
    <p:sldLayoutId id="2147488614" r:id="rId5"/>
    <p:sldLayoutId id="2147488615"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2719246792"/>
      </p:ext>
    </p:extLst>
  </p:cSld>
  <p:clrMap bg1="lt1" tx1="dk1" bg2="lt2" tx2="dk2" accent1="accent1" accent2="accent2" accent3="accent3" accent4="accent4" accent5="accent5" accent6="accent6" hlink="hlink" folHlink="folHlink"/>
  <p:sldLayoutIdLst>
    <p:sldLayoutId id="2147488617" r:id="rId1"/>
    <p:sldLayoutId id="2147488618" r:id="rId2"/>
    <p:sldLayoutId id="2147488619" r:id="rId3"/>
    <p:sldLayoutId id="2147488620" r:id="rId4"/>
    <p:sldLayoutId id="2147488621" r:id="rId5"/>
    <p:sldLayoutId id="2147488622" r:id="rId6"/>
    <p:sldLayoutId id="2147488623" r:id="rId7"/>
    <p:sldLayoutId id="2147488624" r:id="rId8"/>
    <p:sldLayoutId id="2147488625" r:id="rId9"/>
    <p:sldLayoutId id="2147488626" r:id="rId10"/>
    <p:sldLayoutId id="2147488627" r:id="rId11"/>
    <p:sldLayoutId id="214748862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D7560A-9F5D-7742-BEE3-53E7C8CD2AD3}" type="slidenum">
              <a:rPr lang="en-US">
                <a:ea typeface="ＭＳ Ｐゴシック" charset="0"/>
              </a:rPr>
              <a:pPr eaLnBrk="1" hangingPunct="1">
                <a:defRPr/>
              </a:pPr>
              <a:t>‹#›</a:t>
            </a:fld>
            <a:endParaRPr lang="en-US">
              <a:ea typeface="ＭＳ Ｐゴシック" charset="0"/>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2850692592"/>
      </p:ext>
    </p:extLst>
  </p:cSld>
  <p:clrMap bg1="lt1" tx1="dk1" bg2="lt2" tx2="dk2" accent1="accent1" accent2="accent2" accent3="accent3" accent4="accent4" accent5="accent5" accent6="accent6" hlink="hlink" folHlink="folHlink"/>
  <p:sldLayoutIdLst>
    <p:sldLayoutId id="2147488630" r:id="rId1"/>
    <p:sldLayoutId id="2147488631" r:id="rId2"/>
    <p:sldLayoutId id="2147488632" r:id="rId3"/>
    <p:sldLayoutId id="2147488633" r:id="rId4"/>
    <p:sldLayoutId id="2147488634" r:id="rId5"/>
    <p:sldLayoutId id="2147488635" r:id="rId6"/>
    <p:sldLayoutId id="2147488636" r:id="rId7"/>
    <p:sldLayoutId id="2147488637" r:id="rId8"/>
    <p:sldLayoutId id="2147488638" r:id="rId9"/>
    <p:sldLayoutId id="2147488639" r:id="rId10"/>
    <p:sldLayoutId id="2147488640" r:id="rId11"/>
    <p:sldLayoutId id="214748864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1730"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201731"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eaLnBrk="1" hangingPunct="1">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eaLnBrk="1" hangingPunct="1">
              <a:defRPr/>
            </a:pPr>
            <a:fld id="{0BC070B0-CA22-7745-8A7B-A53F4880160F}" type="slidenum">
              <a:rPr lang="en-US">
                <a:ea typeface="ＭＳ Ｐゴシック" charset="0"/>
              </a:rPr>
              <a:pPr eaLnBrk="1" hangingPunct="1">
                <a:defRPr/>
              </a:pPr>
              <a:t>‹#›</a:t>
            </a:fld>
            <a:endParaRPr lang="en-US">
              <a:ea typeface="ＭＳ Ｐゴシック" charset="0"/>
            </a:endParaRPr>
          </a:p>
        </p:txBody>
      </p:sp>
      <p:sp>
        <p:nvSpPr>
          <p:cNvPr id="201734"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
        <p:nvSpPr>
          <p:cNvPr id="201735"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eaLnBrk="1" hangingPunct="1"/>
            <a:endParaRPr lang="en-US">
              <a:solidFill>
                <a:srgbClr val="000000"/>
              </a:solidFill>
              <a:ea typeface="ＭＳ Ｐゴシック" charset="0"/>
              <a:cs typeface="ＭＳ Ｐゴシック" charset="0"/>
            </a:endParaRPr>
          </a:p>
        </p:txBody>
      </p:sp>
    </p:spTree>
    <p:extLst>
      <p:ext uri="{BB962C8B-B14F-4D97-AF65-F5344CB8AC3E}">
        <p14:creationId xmlns:p14="http://schemas.microsoft.com/office/powerpoint/2010/main" val="3056827371"/>
      </p:ext>
    </p:extLst>
  </p:cSld>
  <p:clrMap bg1="lt1" tx1="dk1" bg2="lt2" tx2="dk2" accent1="accent1" accent2="accent2" accent3="accent3" accent4="accent4" accent5="accent5" accent6="accent6" hlink="hlink" folHlink="folHlink"/>
  <p:sldLayoutIdLst>
    <p:sldLayoutId id="2147488643" r:id="rId1"/>
    <p:sldLayoutId id="2147488644" r:id="rId2"/>
    <p:sldLayoutId id="2147488645" r:id="rId3"/>
    <p:sldLayoutId id="2147488646" r:id="rId4"/>
    <p:sldLayoutId id="2147488647" r:id="rId5"/>
    <p:sldLayoutId id="2147488648" r:id="rId6"/>
    <p:sldLayoutId id="2147488649" r:id="rId7"/>
    <p:sldLayoutId id="2147488650" r:id="rId8"/>
    <p:sldLayoutId id="2147488651" r:id="rId9"/>
    <p:sldLayoutId id="2147488652" r:id="rId10"/>
    <p:sldLayoutId id="2147488653" r:id="rId11"/>
    <p:sldLayoutId id="214748865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49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49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www.economist.com/news/21631808-so-much-genetic-data-so-many-uses-genes-unzipped" TargetMode="External"/><Relationship Id="rId5" Type="http://schemas.openxmlformats.org/officeDocument/2006/relationships/image" Target="../media/image21.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7.xml"/><Relationship Id="rId7" Type="http://schemas.openxmlformats.org/officeDocument/2006/relationships/image" Target="../media/image22.emf"/><Relationship Id="rId2" Type="http://schemas.openxmlformats.org/officeDocument/2006/relationships/slideLayout" Target="../slideLayouts/slideLayout451.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5.jpeg"/><Relationship Id="rId4" Type="http://schemas.openxmlformats.org/officeDocument/2006/relationships/image" Target="../media/image24.png"/><Relationship Id="rId9" Type="http://schemas.openxmlformats.org/officeDocument/2006/relationships/image" Target="../media/image23.emf"/></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36.xml"/></Relationships>
</file>

<file path=ppt/slides/_rels/slide1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490.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2.tif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image" Target="../media/image28.png"/><Relationship Id="rId1" Type="http://schemas.openxmlformats.org/officeDocument/2006/relationships/slideLayout" Target="../slideLayouts/slideLayout236.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8.png"/><Relationship Id="rId1" Type="http://schemas.openxmlformats.org/officeDocument/2006/relationships/slideLayout" Target="../slideLayouts/slideLayout236.xml"/><Relationship Id="rId6" Type="http://schemas.openxmlformats.org/officeDocument/2006/relationships/image" Target="../media/image29.tiff"/><Relationship Id="rId5" Type="http://schemas.openxmlformats.org/officeDocument/2006/relationships/image" Target="../media/image31.jpe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36.xml"/></Relationships>
</file>

<file path=ppt/slides/_rels/slide3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36.xml"/></Relationships>
</file>

<file path=ppt/slides/_rels/slide32.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434.xml"/><Relationship Id="rId5" Type="http://schemas.openxmlformats.org/officeDocument/2006/relationships/image" Target="../media/image38.tiff"/><Relationship Id="rId4" Type="http://schemas.openxmlformats.org/officeDocument/2006/relationships/hyperlink" Target="https://people.inf.ethz.ch/omutlu/pub/mutlu_hpca03_talk.pdf"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39.tiff"/><Relationship Id="rId1" Type="http://schemas.openxmlformats.org/officeDocument/2006/relationships/slideLayout" Target="../slideLayouts/slideLayout236.xml"/></Relationships>
</file>

<file path=ppt/slides/_rels/slide34.xml.rels><?xml version="1.0" encoding="UTF-8" standalone="yes"?>
<Relationships xmlns="http://schemas.openxmlformats.org/package/2006/relationships"><Relationship Id="rId2" Type="http://schemas.openxmlformats.org/officeDocument/2006/relationships/image" Target="../media/image40.tiff"/><Relationship Id="rId1" Type="http://schemas.openxmlformats.org/officeDocument/2006/relationships/slideLayout" Target="../slideLayouts/slideLayout23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3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236.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2.tiff"/><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2.tiff"/></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4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46.xml"/><Relationship Id="rId4" Type="http://schemas.openxmlformats.org/officeDocument/2006/relationships/image" Target="../media/image45.png"/></Relationships>
</file>

<file path=ppt/slides/_rels/slide4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346.xml"/><Relationship Id="rId4" Type="http://schemas.openxmlformats.org/officeDocument/2006/relationships/image" Target="../media/image4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45.xml"/></Relationships>
</file>

<file path=ppt/slides/_rels/slide48.xml.rels><?xml version="1.0" encoding="UTF-8" standalone="yes"?>
<Relationships xmlns="http://schemas.openxmlformats.org/package/2006/relationships"><Relationship Id="rId3" Type="http://schemas.openxmlformats.org/officeDocument/2006/relationships/hyperlink" Target="http://users.ece.cmu.edu/~omutlu/pub/in-DRAM-bulk-AND-OR-ieee_cal15.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346.xml"/><Relationship Id="rId5" Type="http://schemas.openxmlformats.org/officeDocument/2006/relationships/hyperlink" Target="https://people.inf.ethz.ch/omutlu/pub/ambit-bulk-bitwise-dram_micro17.pdf" TargetMode="External"/><Relationship Id="rId4" Type="http://schemas.openxmlformats.org/officeDocument/2006/relationships/hyperlink" Target="https://users.ece.cmu.edu/~omutlu/pub/GSDRAM-gather-scatter-dram_micro15.pdf"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68.xml"/></Relationships>
</file>

<file path=ppt/slides/_rels/slide5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357.xml"/></Relationships>
</file>

<file path=ppt/slides/_rels/slide54.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36.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47.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6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3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23.xml"/></Relationships>
</file>

<file path=ppt/slides/_rels/slide60.xml.rels><?xml version="1.0" encoding="UTF-8" standalone="yes"?>
<Relationships xmlns="http://schemas.openxmlformats.org/package/2006/relationships"><Relationship Id="rId2" Type="http://schemas.openxmlformats.org/officeDocument/2006/relationships/image" Target="../media/image49.tiff"/><Relationship Id="rId1" Type="http://schemas.openxmlformats.org/officeDocument/2006/relationships/slideLayout" Target="../slideLayouts/slideLayout279.xml"/></Relationships>
</file>

<file path=ppt/slides/_rels/slide61.xml.rels><?xml version="1.0" encoding="UTF-8" standalone="yes"?>
<Relationships xmlns="http://schemas.openxmlformats.org/package/2006/relationships"><Relationship Id="rId2" Type="http://schemas.openxmlformats.org/officeDocument/2006/relationships/image" Target="../media/image50.tiff"/><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3" Type="http://schemas.openxmlformats.org/officeDocument/2006/relationships/image" Target="../media/image52.tiff"/><Relationship Id="rId2" Type="http://schemas.openxmlformats.org/officeDocument/2006/relationships/image" Target="../media/image51.tiff"/><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53.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54.tiff"/><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55.jpeg"/><Relationship Id="rId1" Type="http://schemas.openxmlformats.org/officeDocument/2006/relationships/slideLayout" Target="../slideLayouts/slideLayout236.xml"/><Relationship Id="rId6" Type="http://schemas.openxmlformats.org/officeDocument/2006/relationships/chart" Target="../charts/chart3.xml"/><Relationship Id="rId5" Type="http://schemas.openxmlformats.org/officeDocument/2006/relationships/image" Target="../media/image58.png"/><Relationship Id="rId4" Type="http://schemas.openxmlformats.org/officeDocument/2006/relationships/image" Target="../media/image57.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13.xml"/><Relationship Id="rId6" Type="http://schemas.openxmlformats.org/officeDocument/2006/relationships/image" Target="../media/image59.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2.tiff"/></Relationships>
</file>

<file path=ppt/slides/_rels/slide8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3.png"/><Relationship Id="rId2" Type="http://schemas.openxmlformats.org/officeDocument/2006/relationships/notesSlide" Target="../notesSlides/notesSlide10.xml"/><Relationship Id="rId1" Type="http://schemas.openxmlformats.org/officeDocument/2006/relationships/slideLayout" Target="../slideLayouts/slideLayout468.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8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46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68.xml"/></Relationships>
</file>

<file path=ppt/slides/_rels/slide8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468.xml"/></Relationships>
</file>

<file path=ppt/slides/_rels/slide8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6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68.xml"/><Relationship Id="rId5" Type="http://schemas.openxmlformats.org/officeDocument/2006/relationships/image" Target="../media/image64.png"/><Relationship Id="rId4" Type="http://schemas.openxmlformats.org/officeDocument/2006/relationships/image" Target="../media/image15.png"/></Relationships>
</file>

<file path=ppt/slides/_rels/slide8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468.xml"/></Relationships>
</file>

<file path=ppt/slides/_rels/slide8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468.xml"/></Relationships>
</file>

<file path=ppt/slides/_rels/slide8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468.xml"/><Relationship Id="rId4" Type="http://schemas.openxmlformats.org/officeDocument/2006/relationships/image" Target="../media/image1.png"/></Relationships>
</file>

<file path=ppt/slides/_rels/slide8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9.xml"/><Relationship Id="rId1" Type="http://schemas.openxmlformats.org/officeDocument/2006/relationships/slideLayout" Target="../slideLayouts/slideLayout468.xml"/></Relationships>
</file>

<file path=ppt/slides/_rels/slide90.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32.tiff"/></Relationships>
</file>

<file path=ppt/slides/_rels/slide91.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379.xml"/></Relationships>
</file>

<file path=ppt/slides/_rels/slide92.xml.rels><?xml version="1.0" encoding="UTF-8" standalone="yes"?>
<Relationships xmlns="http://schemas.openxmlformats.org/package/2006/relationships"><Relationship Id="rId8" Type="http://schemas.openxmlformats.org/officeDocument/2006/relationships/image" Target="../media/image66.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13.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93.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13.xml"/><Relationship Id="rId4" Type="http://schemas.openxmlformats.org/officeDocument/2006/relationships/image" Target="../media/image67.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gif"/><Relationship Id="rId1" Type="http://schemas.openxmlformats.org/officeDocument/2006/relationships/slideLayout" Target="../slideLayouts/slideLayout479.xml"/></Relationships>
</file>

<file path=ppt/slides/_rels/slide97.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gif"/><Relationship Id="rId1" Type="http://schemas.openxmlformats.org/officeDocument/2006/relationships/slideLayout" Target="../slideLayouts/slideLayout479.xml"/></Relationships>
</file>

<file path=ppt/slides/_rels/slide9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3.xml"/></Relationships>
</file>

<file path=ppt/slides/_rels/slide10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479.xml"/></Relationships>
</file>

<file path=ppt/slides/_rels/slide10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479.xml"/></Relationships>
</file>

<file path=ppt/slides/_rels/slide103.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346.xml"/><Relationship Id="rId6" Type="http://schemas.openxmlformats.org/officeDocument/2006/relationships/image" Target="../media/image72.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73.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36.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1.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hyperlink" Target="https://people.inf.ethz.ch/omutlu"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22.xml"/><Relationship Id="rId1" Type="http://schemas.openxmlformats.org/officeDocument/2006/relationships/slideLayout" Target="../slideLayouts/slideLayout570.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581.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581.xml"/></Relationships>
</file>

<file path=ppt/slides/_rels/slide12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23.xml"/><Relationship Id="rId1" Type="http://schemas.openxmlformats.org/officeDocument/2006/relationships/slideLayout" Target="../slideLayouts/slideLayout581.xml"/><Relationship Id="rId6" Type="http://schemas.openxmlformats.org/officeDocument/2006/relationships/chart" Target="../charts/chart15.xml"/><Relationship Id="rId5" Type="http://schemas.openxmlformats.org/officeDocument/2006/relationships/chart" Target="../charts/chart14.xml"/><Relationship Id="rId4" Type="http://schemas.openxmlformats.org/officeDocument/2006/relationships/chart" Target="../charts/chart1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46.xml"/></Relationships>
</file>

<file path=ppt/slides/_rels/slide123.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76.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hyperlink" Target="http://www.sigmetrics.org/sigmetrics2016/" TargetMode="External"/><Relationship Id="rId7" Type="http://schemas.openxmlformats.org/officeDocument/2006/relationships/image" Target="../media/image77.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126.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127.xml.rels><?xml version="1.0" encoding="UTF-8" standalone="yes"?>
<Relationships xmlns="http://schemas.openxmlformats.org/package/2006/relationships"><Relationship Id="rId3" Type="http://schemas.openxmlformats.org/officeDocument/2006/relationships/hyperlink" Target="https://people.inf.ethz.ch/omutlu/pub/VAMPIRE-DRAM-power-characterization-and-modeling_sigmetrics18-abstract.pdf" TargetMode="External"/><Relationship Id="rId2" Type="http://schemas.openxmlformats.org/officeDocument/2006/relationships/hyperlink" Target="http://www.sigmetrics.org/sigmetrics2018/" TargetMode="External"/><Relationship Id="rId1" Type="http://schemas.openxmlformats.org/officeDocument/2006/relationships/slideLayout" Target="../slideLayouts/slideLayout587.xml"/><Relationship Id="rId4" Type="http://schemas.openxmlformats.org/officeDocument/2006/relationships/image" Target="../media/image80.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86.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00.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1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599.xml"/></Relationships>
</file>

<file path=ppt/slides/_rels/slide13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599.xml"/></Relationships>
</file>

<file path=ppt/slides/_rels/slide13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599.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599.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599.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41.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611.xml"/><Relationship Id="rId4" Type="http://schemas.openxmlformats.org/officeDocument/2006/relationships/image" Target="../media/image83.png"/></Relationships>
</file>

<file path=ppt/slides/_rels/slide142.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611.xml"/></Relationships>
</file>

<file path=ppt/slides/_rels/slide143.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611.xml"/><Relationship Id="rId4" Type="http://schemas.openxmlformats.org/officeDocument/2006/relationships/image" Target="../media/image85.pn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4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image" Target="../media/image86.png"/><Relationship Id="rId1" Type="http://schemas.openxmlformats.org/officeDocument/2006/relationships/slideLayout" Target="../slideLayouts/slideLayout61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47.xml.rels><?xml version="1.0" encoding="UTF-8" standalone="yes"?>
<Relationships xmlns="http://schemas.openxmlformats.org/package/2006/relationships"><Relationship Id="rId3" Type="http://schemas.openxmlformats.org/officeDocument/2006/relationships/hyperlink" Target="http://isca2008.cs.princeton.edu/" TargetMode="External"/><Relationship Id="rId2" Type="http://schemas.openxmlformats.org/officeDocument/2006/relationships/hyperlink" Target="http://users.ece.cmu.edu/~omutlu/pub/rlmc_isca08.pdf" TargetMode="External"/><Relationship Id="rId1" Type="http://schemas.openxmlformats.org/officeDocument/2006/relationships/slideLayout" Target="../slideLayouts/slideLayout611.xml"/><Relationship Id="rId4" Type="http://schemas.openxmlformats.org/officeDocument/2006/relationships/image" Target="../media/image88.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52.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611.xml"/></Relationships>
</file>

<file path=ppt/slides/_rels/slide153.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11.xml"/></Relationships>
</file>

<file path=ppt/slides/_rels/slide154.xml.rels><?xml version="1.0" encoding="UTF-8" standalone="yes"?>
<Relationships xmlns="http://schemas.openxmlformats.org/package/2006/relationships"><Relationship Id="rId8" Type="http://schemas.openxmlformats.org/officeDocument/2006/relationships/hyperlink" Target="https://youtu.be/hasM-p7Ag_g"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X-MEM_Expressive-Memory-for-Rich-Cross-Layer-Abstractions_isca18-lightning-talk.pdf" TargetMode="External"/><Relationship Id="rId2" Type="http://schemas.openxmlformats.org/officeDocument/2006/relationships/hyperlink" Target="https://people.inf.ethz.ch/omutlu/pub/X-MEM_Expressive-Memory-for-Rich-Cross-Layer-Abstractions_isca18.pdf" TargetMode="External"/><Relationship Id="rId1" Type="http://schemas.openxmlformats.org/officeDocument/2006/relationships/slideLayout" Target="../slideLayouts/slideLayout611.xml"/><Relationship Id="rId6" Type="http://schemas.openxmlformats.org/officeDocument/2006/relationships/hyperlink" Target="https://people.inf.ethz.ch/omutlu/pub/X-MEM_Expressive-Memory-for-Rich-Cross-Layer-Abstractions_isca18-lightning-talk.pptx" TargetMode="External"/><Relationship Id="rId5" Type="http://schemas.openxmlformats.org/officeDocument/2006/relationships/hyperlink" Target="https://people.inf.ethz.ch/omutlu/pub/X-MEM_Expressive-Memory-for-Rich-Cross-Layer-Abstractions_isca18-talk.pdf" TargetMode="External"/><Relationship Id="rId4" Type="http://schemas.openxmlformats.org/officeDocument/2006/relationships/hyperlink" Target="https://people.inf.ethz.ch/omutlu/pub/X-MEM_Expressive-Memory-for-Rich-Cross-Layer-Abstractions_isca18-talk.pptx" TargetMode="External"/><Relationship Id="rId9" Type="http://schemas.openxmlformats.org/officeDocument/2006/relationships/image" Target="../media/image91.png"/></Relationships>
</file>

<file path=ppt/slides/_rels/slide155.xml.rels><?xml version="1.0" encoding="UTF-8" standalone="yes"?>
<Relationships xmlns="http://schemas.openxmlformats.org/package/2006/relationships"><Relationship Id="rId8" Type="http://schemas.openxmlformats.org/officeDocument/2006/relationships/hyperlink" Target="https://youtu.be/M_0qvO97_hM" TargetMode="External"/><Relationship Id="rId3" Type="http://schemas.openxmlformats.org/officeDocument/2006/relationships/hyperlink" Target="http://iscaconf.org/isca2018/" TargetMode="External"/><Relationship Id="rId7" Type="http://schemas.openxmlformats.org/officeDocument/2006/relationships/hyperlink" Target="https://people.inf.ethz.ch/omutlu/pub/LocalityDescriptor-Cross-Layer-GPU-Data-Locality-Abstraction_isca18-lightning-talk.pdf" TargetMode="External"/><Relationship Id="rId2" Type="http://schemas.openxmlformats.org/officeDocument/2006/relationships/hyperlink" Target="https://people.inf.ethz.ch/omutlu/pub/LocalityDescriptor-Cross-Layer-GPU-Data-Locality-Abstraction_isca18.pdf" TargetMode="External"/><Relationship Id="rId1" Type="http://schemas.openxmlformats.org/officeDocument/2006/relationships/slideLayout" Target="../slideLayouts/slideLayout611.xml"/><Relationship Id="rId6" Type="http://schemas.openxmlformats.org/officeDocument/2006/relationships/hyperlink" Target="https://people.inf.ethz.ch/omutlu/pub/LocalityDescriptor-Cross-Layer-GPU-Data-Locality-Abstraction_isca18-lightning-talk.pptx" TargetMode="External"/><Relationship Id="rId5" Type="http://schemas.openxmlformats.org/officeDocument/2006/relationships/hyperlink" Target="https://people.inf.ethz.ch/omutlu/pub/LocalityDescriptor-Cross-Layer-GPU-Data-Locality-Abstraction_isca18-talk.pdf" TargetMode="External"/><Relationship Id="rId4" Type="http://schemas.openxmlformats.org/officeDocument/2006/relationships/hyperlink" Target="https://people.inf.ethz.ch/omutlu/pub/LocalityDescriptor-Cross-Layer-GPU-Data-Locality-Abstraction_isca18-talk.pptx" TargetMode="External"/><Relationship Id="rId9" Type="http://schemas.openxmlformats.org/officeDocument/2006/relationships/image" Target="../media/image92.pn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125.xml"/></Relationships>
</file>

<file path=ppt/slides/_rels/slide157.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hyperlink" Target="http://2014.dsn.org/" TargetMode="External"/><Relationship Id="rId7" Type="http://schemas.openxmlformats.org/officeDocument/2006/relationships/hyperlink" Target="http://www.zdnet.com/how-good-does-memory-need-to-be-7000031853/" TargetMode="External"/><Relationship Id="rId2" Type="http://schemas.openxmlformats.org/officeDocument/2006/relationships/hyperlink" Target="http://users.ece.cmu.edu/~omutlu/pub/heterogeneous-reliability-memory-for-data-centers_dsn14.pdf" TargetMode="External"/><Relationship Id="rId1" Type="http://schemas.openxmlformats.org/officeDocument/2006/relationships/slideLayout" Target="../slideLayouts/slideLayout2.xml"/><Relationship Id="rId6" Type="http://schemas.openxmlformats.org/officeDocument/2006/relationships/hyperlink" Target="http://users.ece.cmu.edu/~omutlu/pub/heterogeneous-reliability-memory-for-data-centers_luo_dsn14-talk.pdf" TargetMode="External"/><Relationship Id="rId5" Type="http://schemas.openxmlformats.org/officeDocument/2006/relationships/hyperlink" Target="http://users.ece.cmu.edu/~omutlu/pub/heterogeneous-reliability-memory-for-data-centers_luo_dsn14-talk.pptx" TargetMode="External"/><Relationship Id="rId4" Type="http://schemas.openxmlformats.org/officeDocument/2006/relationships/hyperlink" Target="http://users.ece.cmu.edu/~omutlu/pub/heterogeneous-reliability-memory_dsn14-summary.pdf" TargetMode="External"/></Relationships>
</file>

<file path=ppt/slides/_rels/slide158.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6.xml"/><Relationship Id="rId1" Type="http://schemas.openxmlformats.org/officeDocument/2006/relationships/slideLayout" Target="../slideLayouts/slideLayout253.xml"/><Relationship Id="rId4" Type="http://schemas.openxmlformats.org/officeDocument/2006/relationships/image" Target="../media/image94.jpe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611.xml"/></Relationships>
</file>

<file path=ppt/slides/_rels/slide160.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5.png"/><Relationship Id="rId7" Type="http://schemas.openxmlformats.org/officeDocument/2006/relationships/image" Target="../media/image99.png"/><Relationship Id="rId2" Type="http://schemas.openxmlformats.org/officeDocument/2006/relationships/notesSlide" Target="../notesSlides/notesSlide27.xml"/><Relationship Id="rId1" Type="http://schemas.openxmlformats.org/officeDocument/2006/relationships/slideLayout" Target="../slideLayouts/slideLayout535.xml"/><Relationship Id="rId6" Type="http://schemas.openxmlformats.org/officeDocument/2006/relationships/image" Target="../media/image98.png"/><Relationship Id="rId5" Type="http://schemas.openxmlformats.org/officeDocument/2006/relationships/image" Target="../media/image97.png"/><Relationship Id="rId4" Type="http://schemas.openxmlformats.org/officeDocument/2006/relationships/image" Target="../media/image96.png"/><Relationship Id="rId9" Type="http://schemas.openxmlformats.org/officeDocument/2006/relationships/image" Target="../media/image101.png"/></Relationships>
</file>

<file path=ppt/slides/_rels/slide161.xml.rels><?xml version="1.0" encoding="UTF-8" standalone="yes"?>
<Relationships xmlns="http://schemas.openxmlformats.org/package/2006/relationships"><Relationship Id="rId3" Type="http://schemas.openxmlformats.org/officeDocument/2006/relationships/image" Target="../media/image103.emf"/><Relationship Id="rId2" Type="http://schemas.openxmlformats.org/officeDocument/2006/relationships/image" Target="../media/image102.png"/><Relationship Id="rId1" Type="http://schemas.openxmlformats.org/officeDocument/2006/relationships/slideLayout" Target="../slideLayouts/slideLayout611.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4.xml"/></Relationships>
</file>

<file path=ppt/slides/_rels/slide165.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25.xml"/><Relationship Id="rId4" Type="http://schemas.openxmlformats.org/officeDocument/2006/relationships/hyperlink" Target="https://people.inf.ethz.ch/omutlu/projects.htm"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73.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67.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104.png"/></Relationships>
</file>

<file path=ppt/slides/_rels/slide168.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36.xml"/><Relationship Id="rId4" Type="http://schemas.openxmlformats.org/officeDocument/2006/relationships/image" Target="../media/image105.png"/></Relationships>
</file>

<file path=ppt/slides/_rels/slide169.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106.png"/><Relationship Id="rId1" Type="http://schemas.openxmlformats.org/officeDocument/2006/relationships/slideLayout" Target="../slideLayouts/slideLayout236.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70.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36.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71.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72.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s://safari.ethz.ch/architecture/fall2017/doku.php?id=schedule" TargetMode="External"/><Relationship Id="rId18"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www.youtube.com/playlist?list=PL5PHm2jkkXmgDN1PLwOY_tGtUlynnyV6D" TargetMode="External"/><Relationship Id="rId17" Type="http://schemas.openxmlformats.org/officeDocument/2006/relationships/hyperlink" Target="http://www.ece.cmu.edu/~ece742/f12/doku.php?id=lectures"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www.archive.ece.cmu.edu/~ece740/f13/doku.php?id=schedule" TargetMode="External"/><Relationship Id="rId1" Type="http://schemas.openxmlformats.org/officeDocument/2006/relationships/slideLayout" Target="../slideLayouts/slideLayout523.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Vhh8CHAu9N76TShJqfYDt"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archive.ece.cmu.edu/~ece740/f15/doku.php?id=schedule" TargetMode="External"/><Relationship Id="rId10" Type="http://schemas.openxmlformats.org/officeDocument/2006/relationships/hyperlink" Target="https://www.youtube.com/watch?v=g3yH68hAaSk&amp;list=PL5Q2soXY2Zi9JXe3ywQMhylk_d5dI-TM7" TargetMode="External"/><Relationship Id="rId19" Type="http://schemas.openxmlformats.org/officeDocument/2006/relationships/hyperlink" Target="http://users.ece.cmu.edu/~omutlu/acaces2013-memory.html"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s://safari.ethz.ch/architecture/fall2018/doku.php?id=schedule" TargetMode="External"/></Relationships>
</file>

<file path=ppt/slides/_rels/slide173.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523.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174.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546.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75.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546.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176.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546.xml"/><Relationship Id="rId4" Type="http://schemas.openxmlformats.org/officeDocument/2006/relationships/image" Target="../media/image109.png"/></Relationships>
</file>

<file path=ppt/slides/_rels/slide177.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523.xml"/><Relationship Id="rId4" Type="http://schemas.openxmlformats.org/officeDocument/2006/relationships/hyperlink" Target="https://people.inf.ethz.ch/omutlu/acaces2018.html" TargetMode="External"/></Relationships>
</file>

<file path=ppt/slides/_rels/slide178.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558.xml"/><Relationship Id="rId5" Type="http://schemas.openxmlformats.org/officeDocument/2006/relationships/image" Target="../media/image110.png"/><Relationship Id="rId4" Type="http://schemas.openxmlformats.org/officeDocument/2006/relationships/hyperlink" Target="https://people.inf.ethz.ch/omutlu/projects.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4 June 2019</a:t>
            </a:r>
          </a:p>
          <a:p>
            <a:r>
              <a:rPr lang="en-US" sz="2200" dirty="0"/>
              <a:t>DAC Special Session In- and Near-Memory Computing Paradigms</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091539DA-A9C8-8347-AC02-F95E92A26DD7}"/>
              </a:ext>
            </a:extLst>
          </p:cNvPr>
          <p:cNvSpPr>
            <a:spLocks noGrp="1"/>
          </p:cNvSpPr>
          <p:nvPr>
            <p:ph type="ctrTitle"/>
          </p:nvPr>
        </p:nvSpPr>
        <p:spPr>
          <a:xfrm>
            <a:off x="395536" y="1124744"/>
            <a:ext cx="8382000" cy="2201416"/>
          </a:xfrm>
        </p:spPr>
        <p:txBody>
          <a:bodyPr>
            <a:noAutofit/>
          </a:bodyPr>
          <a:lstStyle/>
          <a:p>
            <a:pPr algn="ctr"/>
            <a:r>
              <a:rPr lang="en-US" dirty="0"/>
              <a:t>Enabling Practical Processing </a:t>
            </a:r>
            <a:br>
              <a:rPr lang="en-US" dirty="0"/>
            </a:br>
            <a:r>
              <a:rPr lang="en-US" dirty="0"/>
              <a:t>in and near Memory </a:t>
            </a:r>
            <a:br>
              <a:rPr lang="en-US" dirty="0"/>
            </a:br>
            <a:r>
              <a:rPr lang="en-US" dirty="0">
                <a:solidFill>
                  <a:srgbClr val="FF0000"/>
                </a:solidFill>
              </a:rPr>
              <a:t>for Data-Intensive Computing</a:t>
            </a:r>
            <a:br>
              <a:rPr lang="en-US" dirty="0"/>
            </a:br>
            <a:br>
              <a:rPr lang="en-US" dirty="0"/>
            </a:br>
            <a:endParaRPr lang="en-US" dirty="0">
              <a:solidFill>
                <a:srgbClr val="FF0000"/>
              </a:solidFill>
            </a:endParaRPr>
          </a:p>
        </p:txBody>
      </p:sp>
    </p:spTree>
    <p:extLst>
      <p:ext uri="{BB962C8B-B14F-4D97-AF65-F5344CB8AC3E}">
        <p14:creationId xmlns:p14="http://schemas.microsoft.com/office/powerpoint/2010/main" val="17501471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The Problem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0000FF"/>
                </a:solidFill>
              </a:rPr>
              <a:t>Computing</a:t>
            </a:r>
          </a:p>
          <a:p>
            <a:pPr marL="0" indent="0" algn="ctr">
              <a:buNone/>
            </a:pPr>
            <a:r>
              <a:rPr lang="en-US" sz="6400" dirty="0">
                <a:solidFill>
                  <a:srgbClr val="FF0000"/>
                </a:solidFill>
              </a:rPr>
              <a:t>is Bottlenecked by Data</a:t>
            </a:r>
            <a:endParaRPr lang="en-US" sz="6400" dirty="0">
              <a:solidFill>
                <a:srgbClr val="0432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85034464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is Key for AI, ML, Genomics,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Important workloads are all data intensive</a:t>
            </a:r>
          </a:p>
          <a:p>
            <a:pPr marL="344487" lvl="1" indent="0">
              <a:buNone/>
            </a:pPr>
            <a:endParaRPr lang="en-US" dirty="0"/>
          </a:p>
          <a:p>
            <a:pPr marL="344487" lvl="1" indent="0">
              <a:buNone/>
            </a:pPr>
            <a:endParaRPr lang="en-US" dirty="0"/>
          </a:p>
          <a:p>
            <a:r>
              <a:rPr lang="en-US" dirty="0"/>
              <a:t>They require rapid and efficient processing of large amounts of data</a:t>
            </a:r>
          </a:p>
          <a:p>
            <a:pPr lvl="1"/>
            <a:endParaRPr lang="en-US" dirty="0"/>
          </a:p>
          <a:p>
            <a:pPr lvl="1"/>
            <a:endParaRPr lang="en-US" dirty="0"/>
          </a:p>
          <a:p>
            <a:r>
              <a:rPr lang="en-US" dirty="0"/>
              <a:t>Data is increasing</a:t>
            </a:r>
          </a:p>
          <a:p>
            <a:pPr lvl="1"/>
            <a:r>
              <a:rPr lang="en-US" dirty="0"/>
              <a:t>We can generate more than we can process</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15875550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solidFill>
                  <a:srgbClr val="006633"/>
                </a:solidFill>
              </a:rPr>
              <a:t>Data is Key for Future Workloads</a:t>
            </a:r>
            <a:endParaRPr lang="en-US" dirty="0"/>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362011441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sz="3800" dirty="0"/>
              <a:t>Data Overwhelms Modern Machines </a:t>
            </a:r>
          </a:p>
        </p:txBody>
      </p:sp>
      <p:sp>
        <p:nvSpPr>
          <p:cNvPr id="15" name="TextBox 14"/>
          <p:cNvSpPr txBox="1"/>
          <p:nvPr/>
        </p:nvSpPr>
        <p:spPr>
          <a:xfrm>
            <a:off x="448964" y="5361579"/>
            <a:ext cx="4652211" cy="101566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 Analytics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Datacenter Workloads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Kanev</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Google</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In-memory Databases </a:t>
            </a:r>
          </a:p>
          <a:p>
            <a:pPr marL="63500" marR="0" lvl="0" indent="-6350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[Mao+, EuroSys’12; </a:t>
            </a:r>
            <a:b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Clapp+ (</a:t>
            </a:r>
            <a:r>
              <a:rPr kumimoji="0" lang="en-US" sz="18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Intel</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Graph/Tree Processing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[Xu+, IISWC’12; </a:t>
            </a:r>
            <a:r>
              <a:rPr kumimoji="0" lang="en-US" sz="1800" b="0"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Umuroglu</a:t>
            </a:r>
            <a:r>
              <a:rPr kumimoji="0" lang="en-US" sz="1800" b="0"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98644999"/>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22C30508-BBE9-0049-8B62-499400F76D8D}"/>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is Key for Future Workloads</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Tree>
    <p:extLst>
      <p:ext uri="{BB962C8B-B14F-4D97-AF65-F5344CB8AC3E}">
        <p14:creationId xmlns:p14="http://schemas.microsoft.com/office/powerpoint/2010/main" val="1318679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800" kern="0" dirty="0">
                <a:solidFill>
                  <a:srgbClr val="006633"/>
                </a:solidFill>
                <a:latin typeface="Garamond"/>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8508489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20151101_stc002_595.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3713" y="2799766"/>
            <a:ext cx="7602783" cy="3552225"/>
          </a:xfrm>
          <a:prstGeom prst="rect">
            <a:avLst/>
          </a:prstGeom>
        </p:spPr>
      </p:pic>
      <p:sp>
        <p:nvSpPr>
          <p:cNvPr id="2" name="Title 1"/>
          <p:cNvSpPr>
            <a:spLocks noGrp="1"/>
          </p:cNvSpPr>
          <p:nvPr>
            <p:ph type="title"/>
          </p:nvPr>
        </p:nvSpPr>
        <p:spPr/>
        <p:txBody>
          <a:bodyPr/>
          <a:lstStyle/>
          <a:p>
            <a:pPr lvl="0">
              <a:defRPr/>
            </a:pPr>
            <a:r>
              <a:rPr lang="en-US" dirty="0">
                <a:solidFill>
                  <a:srgbClr val="006633"/>
                </a:solidFill>
              </a:rPr>
              <a:t>Data is Key for Future Workloads</a:t>
            </a:r>
            <a:endParaRPr lang="en-US" sz="4400" dirty="0">
              <a:solidFill>
                <a:srgbClr val="006633"/>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2" descr="https://www.genome.gov/images/content/costpermb2015_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9"/>
          <a:stretch/>
        </p:blipFill>
        <p:spPr bwMode="auto">
          <a:xfrm>
            <a:off x="323528" y="1011651"/>
            <a:ext cx="3764149" cy="2777389"/>
          </a:xfrm>
          <a:prstGeom prst="rect">
            <a:avLst/>
          </a:prstGeom>
          <a:noFill/>
          <a:extLst>
            <a:ext uri="{909E8E84-426E-40DD-AFC4-6F175D3DCCD1}">
              <a14:hiddenFill xmlns:a14="http://schemas.microsoft.com/office/drawing/2010/main">
                <a:solidFill>
                  <a:srgbClr val="FFFFFF"/>
                </a:solidFill>
              </a14:hiddenFill>
            </a:ext>
          </a:extLst>
        </p:spPr>
      </p:pic>
      <p:sp>
        <p:nvSpPr>
          <p:cNvPr id="6" name="Oval 5"/>
          <p:cNvSpPr/>
          <p:nvPr/>
        </p:nvSpPr>
        <p:spPr>
          <a:xfrm>
            <a:off x="1966911" y="1688007"/>
            <a:ext cx="228825" cy="228825"/>
          </a:xfrm>
          <a:prstGeom prst="ellipse">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7" name="Rectangle 6"/>
          <p:cNvSpPr/>
          <p:nvPr/>
        </p:nvSpPr>
        <p:spPr>
          <a:xfrm>
            <a:off x="3779912" y="1198493"/>
            <a:ext cx="3540686"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development of high-throughput sequencing (HTS) technologies</a:t>
            </a:r>
          </a:p>
        </p:txBody>
      </p:sp>
      <p:cxnSp>
        <p:nvCxnSpPr>
          <p:cNvPr id="9" name="Straight Arrow Connector 8"/>
          <p:cNvCxnSpPr/>
          <p:nvPr/>
        </p:nvCxnSpPr>
        <p:spPr>
          <a:xfrm flipH="1">
            <a:off x="4355978" y="2060848"/>
            <a:ext cx="288030" cy="432048"/>
          </a:xfrm>
          <a:prstGeom prst="straightConnector1">
            <a:avLst/>
          </a:prstGeom>
          <a:ln w="63500">
            <a:solidFill>
              <a:schemeClr val="bg1"/>
            </a:solidFill>
            <a:tailEnd type="triangle"/>
          </a:ln>
        </p:spPr>
        <p:style>
          <a:lnRef idx="1">
            <a:schemeClr val="accent1"/>
          </a:lnRef>
          <a:fillRef idx="0">
            <a:schemeClr val="accent1"/>
          </a:fillRef>
          <a:effectRef idx="0">
            <a:schemeClr val="accent1"/>
          </a:effectRef>
          <a:fontRef idx="minor">
            <a:schemeClr val="tx1"/>
          </a:fontRef>
        </p:style>
      </p:cxnSp>
      <p:pic>
        <p:nvPicPr>
          <p:cNvPr id="10" name="Picture 2" descr="Image result for the economist"/>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4601" b="24369"/>
          <a:stretch/>
        </p:blipFill>
        <p:spPr bwMode="auto">
          <a:xfrm>
            <a:off x="252485" y="5963008"/>
            <a:ext cx="790158" cy="40321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p:nvSpPr>
        <p:spPr>
          <a:xfrm>
            <a:off x="1530363" y="6460344"/>
            <a:ext cx="7290109"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ahoma"/>
                <a:ea typeface="+mn-ea"/>
                <a:cs typeface="+mn-cs"/>
                <a:hlinkClick r:id="rId6"/>
              </a:rPr>
              <a:t>http://www.economist.com/news/21631808-so-much-genetic-data-so-many-uses-genes-unzipped</a:t>
            </a:r>
            <a:r>
              <a:rPr kumimoji="0" lang="en-US" sz="1200" b="0" i="0" u="none" strike="noStrike" kern="1200" cap="none" spc="0" normalizeH="0" baseline="0" noProof="0" dirty="0">
                <a:ln>
                  <a:noFill/>
                </a:ln>
                <a:solidFill>
                  <a:srgbClr val="000000"/>
                </a:solidFill>
                <a:effectLst/>
                <a:uLnTx/>
                <a:uFillTx/>
                <a:latin typeface="Tahoma"/>
                <a:ea typeface="+mn-ea"/>
                <a:cs typeface="+mn-cs"/>
              </a:rPr>
              <a:t> </a:t>
            </a:r>
          </a:p>
        </p:txBody>
      </p:sp>
      <p:sp>
        <p:nvSpPr>
          <p:cNvPr id="3" name="Down Arrow 2"/>
          <p:cNvSpPr/>
          <p:nvPr/>
        </p:nvSpPr>
        <p:spPr>
          <a:xfrm rot="4961981">
            <a:off x="2655370" y="840988"/>
            <a:ext cx="517315" cy="1382049"/>
          </a:xfrm>
          <a:prstGeom prst="downArrow">
            <a:avLst/>
          </a:prstGeom>
          <a:solidFill>
            <a:schemeClr val="accent1">
              <a:lumMod val="60000"/>
              <a:lumOff val="40000"/>
            </a:schemeClr>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5F5F5F"/>
              </a:solidFill>
              <a:effectLst/>
              <a:uLnTx/>
              <a:uFillTx/>
              <a:latin typeface="europa"/>
              <a:ea typeface="+mn-ea"/>
              <a:cs typeface="+mn-cs"/>
            </a:endParaRPr>
          </a:p>
        </p:txBody>
      </p:sp>
      <p:sp>
        <p:nvSpPr>
          <p:cNvPr id="12" name="Rectangle 11"/>
          <p:cNvSpPr/>
          <p:nvPr/>
        </p:nvSpPr>
        <p:spPr>
          <a:xfrm>
            <a:off x="177924" y="4006805"/>
            <a:ext cx="2305844" cy="646331"/>
          </a:xfrm>
          <a:prstGeom prst="rect">
            <a:avLst/>
          </a:prstGeom>
          <a:solidFill>
            <a:schemeClr val="accent1">
              <a:lumMod val="60000"/>
              <a:lumOff val="4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Number of Genomes Sequenced</a:t>
            </a:r>
          </a:p>
        </p:txBody>
      </p:sp>
    </p:spTree>
    <p:extLst>
      <p:ext uri="{BB962C8B-B14F-4D97-AF65-F5344CB8AC3E}">
        <p14:creationId xmlns:p14="http://schemas.microsoft.com/office/powerpoint/2010/main" val="786832534"/>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80" name="Rectangle 79"/>
          <p:cNvSpPr/>
          <p:nvPr/>
        </p:nvSpPr>
        <p:spPr>
          <a:xfrm>
            <a:off x="3610761" y="2895290"/>
            <a:ext cx="2103160" cy="1077218"/>
          </a:xfrm>
          <a:prstGeom prst="rect">
            <a:avLst/>
          </a:prstGeom>
          <a:solidFill>
            <a:schemeClr val="bg1"/>
          </a:solidFill>
          <a:ln>
            <a:solidFill>
              <a:srgbClr val="1B65A8"/>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0000"/>
                </a:solidFill>
                <a:effectLst/>
                <a:uLnTx/>
                <a:uFillTx/>
                <a:latin typeface="Tahoma"/>
                <a:ea typeface="+mn-ea"/>
                <a:cs typeface="+mn-cs"/>
              </a:rPr>
              <a:t>Genome Analysis</a:t>
            </a: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4303"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4304"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sp>
        <p:nvSpPr>
          <p:cNvPr id="22" name="Rectangle 21">
            <a:extLst>
              <a:ext uri="{FF2B5EF4-FFF2-40B4-BE49-F238E27FC236}">
                <a16:creationId xmlns:a16="http://schemas.microsoft.com/office/drawing/2014/main" id="{14CFF81F-F748-1245-84EF-EB79E2E2F17A}"/>
              </a:ext>
            </a:extLst>
          </p:cNvPr>
          <p:cNvSpPr/>
          <p:nvPr/>
        </p:nvSpPr>
        <p:spPr>
          <a:xfrm>
            <a:off x="0" y="4077072"/>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30158720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5" name="Picture 4">
            <a:extLst>
              <a:ext uri="{FF2B5EF4-FFF2-40B4-BE49-F238E27FC236}">
                <a16:creationId xmlns:a16="http://schemas.microsoft.com/office/drawing/2014/main" id="{B7B92BBE-67D0-BE44-AFBF-F27F37B8A8C3}"/>
              </a:ext>
            </a:extLst>
          </p:cNvPr>
          <p:cNvPicPr>
            <a:picLocks noChangeAspect="1"/>
          </p:cNvPicPr>
          <p:nvPr/>
        </p:nvPicPr>
        <p:blipFill>
          <a:blip r:embed="rId3"/>
          <a:stretch>
            <a:fillRect/>
          </a:stretch>
        </p:blipFill>
        <p:spPr>
          <a:xfrm>
            <a:off x="0" y="1484784"/>
            <a:ext cx="9144000" cy="2202873"/>
          </a:xfrm>
          <a:prstGeom prst="rect">
            <a:avLst/>
          </a:prstGeom>
        </p:spPr>
      </p:pic>
      <p:pic>
        <p:nvPicPr>
          <p:cNvPr id="6" name="Picture 8">
            <a:extLst>
              <a:ext uri="{FF2B5EF4-FFF2-40B4-BE49-F238E27FC236}">
                <a16:creationId xmlns:a16="http://schemas.microsoft.com/office/drawing/2014/main" id="{DE735DFE-2D11-5849-BC1A-6B423D4888C8}"/>
              </a:ext>
            </a:extLst>
          </p:cNvPr>
          <p:cNvPicPr>
            <a:picLocks noChangeAspect="1" noChangeArrowheads="1"/>
          </p:cNvPicPr>
          <p:nvPr/>
        </p:nvPicPr>
        <p:blipFill>
          <a:blip r:embed="rId4" cstate="print"/>
          <a:srcRect/>
          <a:stretch>
            <a:fillRect/>
          </a:stretch>
        </p:blipFill>
        <p:spPr bwMode="auto">
          <a:xfrm>
            <a:off x="6660801" y="2996952"/>
            <a:ext cx="2080800" cy="1523680"/>
          </a:xfrm>
          <a:prstGeom prst="rect">
            <a:avLst/>
          </a:prstGeom>
          <a:noFill/>
          <a:ln w="9525">
            <a:noFill/>
            <a:round/>
            <a:headEnd/>
            <a:tailEnd/>
          </a:ln>
        </p:spPr>
      </p:pic>
      <p:sp>
        <p:nvSpPr>
          <p:cNvPr id="7" name="Text Box 19">
            <a:extLst>
              <a:ext uri="{FF2B5EF4-FFF2-40B4-BE49-F238E27FC236}">
                <a16:creationId xmlns:a16="http://schemas.microsoft.com/office/drawing/2014/main" id="{9BD0F31E-C179-B049-9A06-915AC4721F68}"/>
              </a:ext>
            </a:extLst>
          </p:cNvPr>
          <p:cNvSpPr txBox="1">
            <a:spLocks noChangeArrowheads="1"/>
          </p:cNvSpPr>
          <p:nvPr/>
        </p:nvSpPr>
        <p:spPr bwMode="auto">
          <a:xfrm>
            <a:off x="6381120" y="4520632"/>
            <a:ext cx="2511360" cy="312512"/>
          </a:xfrm>
          <a:prstGeom prst="rect">
            <a:avLst/>
          </a:prstGeom>
          <a:noFill/>
          <a:ln w="9525">
            <a:noFill/>
            <a:round/>
            <a:headEnd/>
            <a:tailEnd/>
          </a:ln>
        </p:spPr>
        <p:txBody>
          <a:bodyPr wrap="none" lIns="81639" tIns="40820" rIns="81639" bIns="40820"/>
          <a:lstStyle/>
          <a:p>
            <a:pPr marL="0" marR="0" lvl="0" indent="0" algn="l" defTabSz="914400" rtl="0" eaLnBrk="1" fontAlgn="auto" latinLnBrk="0" hangingPunct="1">
              <a:lnSpc>
                <a:spcPct val="100000"/>
              </a:lnSpc>
              <a:spcBef>
                <a:spcPts val="0"/>
              </a:spcBef>
              <a:spcAft>
                <a:spcPts val="0"/>
              </a:spcAft>
              <a:buClrTx/>
              <a:buSzTx/>
              <a:buFontTx/>
              <a:buNone/>
              <a:tabLst>
                <a:tab pos="0" algn="l"/>
                <a:tab pos="414726" algn="l"/>
                <a:tab pos="829452" algn="l"/>
                <a:tab pos="1244178" algn="l"/>
                <a:tab pos="1658904" algn="l"/>
                <a:tab pos="2073631" algn="l"/>
                <a:tab pos="2488357" algn="l"/>
                <a:tab pos="2903083" algn="l"/>
                <a:tab pos="3317809" algn="l"/>
                <a:tab pos="3732535" algn="l"/>
                <a:tab pos="4147261" algn="l"/>
                <a:tab pos="4561987" algn="l"/>
                <a:tab pos="4976713" algn="l"/>
                <a:tab pos="5391440" algn="l"/>
                <a:tab pos="5806166" algn="l"/>
                <a:tab pos="6220892" algn="l"/>
                <a:tab pos="6635618" algn="l"/>
                <a:tab pos="7050344" algn="l"/>
                <a:tab pos="7465070" algn="l"/>
                <a:tab pos="7879796" algn="l"/>
                <a:tab pos="8294522" algn="l"/>
              </a:tabLst>
              <a:defRPr/>
            </a:pPr>
            <a:r>
              <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rPr>
              <a:t>Oxford Nanopore </a:t>
            </a:r>
            <a:r>
              <a:rPr kumimoji="0" lang="en-US" sz="1800" b="0" i="0" u="none" strike="noStrike" kern="1200" cap="none" spc="0" normalizeH="0" baseline="0" noProof="0" dirty="0" err="1">
                <a:ln>
                  <a:noFill/>
                </a:ln>
                <a:solidFill>
                  <a:srgbClr val="000000"/>
                </a:solidFill>
                <a:effectLst/>
                <a:uLnTx/>
                <a:uFillTx/>
                <a:latin typeface="Calibri" pitchFamily="34" charset="0"/>
                <a:ea typeface="+mn-ea"/>
                <a:cs typeface="+mn-cs"/>
              </a:rPr>
              <a:t>MinION</a:t>
            </a:r>
            <a:endParaRPr kumimoji="0" lang="en-US" sz="1800" b="0" i="0" u="none" strike="noStrike" kern="1200" cap="none" spc="0" normalizeH="0" baseline="0" noProof="0" dirty="0">
              <a:ln>
                <a:noFill/>
              </a:ln>
              <a:solidFill>
                <a:srgbClr val="000000"/>
              </a:solidFill>
              <a:effectLst/>
              <a:uLnTx/>
              <a:uFillTx/>
              <a:latin typeface="Calibri" pitchFamily="34" charset="0"/>
              <a:ea typeface="+mn-ea"/>
              <a:cs typeface="+mn-cs"/>
            </a:endParaRPr>
          </a:p>
        </p:txBody>
      </p:sp>
      <p:sp>
        <p:nvSpPr>
          <p:cNvPr id="8" name="Rectangle 7">
            <a:extLst>
              <a:ext uri="{FF2B5EF4-FFF2-40B4-BE49-F238E27FC236}">
                <a16:creationId xmlns:a16="http://schemas.microsoft.com/office/drawing/2014/main" id="{94FFF0AC-581D-AF4A-867C-DE5B8FA734E1}"/>
              </a:ext>
            </a:extLst>
          </p:cNvPr>
          <p:cNvSpPr/>
          <p:nvPr/>
        </p:nvSpPr>
        <p:spPr>
          <a:xfrm>
            <a:off x="0" y="5068079"/>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44926147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95C2-3E3A-BE4F-87A7-5F3FBBA546A4}"/>
              </a:ext>
            </a:extLst>
          </p:cNvPr>
          <p:cNvSpPr>
            <a:spLocks noGrp="1"/>
          </p:cNvSpPr>
          <p:nvPr>
            <p:ph type="title"/>
          </p:nvPr>
        </p:nvSpPr>
        <p:spPr/>
        <p:txBody>
          <a:bodyPr/>
          <a:lstStyle/>
          <a:p>
            <a:r>
              <a:rPr lang="en-US" dirty="0"/>
              <a:t>Data Overwhelms Modern Machines …</a:t>
            </a:r>
          </a:p>
        </p:txBody>
      </p:sp>
      <p:sp>
        <p:nvSpPr>
          <p:cNvPr id="3" name="Content Placeholder 2">
            <a:extLst>
              <a:ext uri="{FF2B5EF4-FFF2-40B4-BE49-F238E27FC236}">
                <a16:creationId xmlns:a16="http://schemas.microsoft.com/office/drawing/2014/main" id="{93B937BE-0F8C-6D46-8EBB-F986B2A5F5CD}"/>
              </a:ext>
            </a:extLst>
          </p:cNvPr>
          <p:cNvSpPr>
            <a:spLocks noGrp="1"/>
          </p:cNvSpPr>
          <p:nvPr>
            <p:ph idx="1"/>
          </p:nvPr>
        </p:nvSpPr>
        <p:spPr>
          <a:xfrm>
            <a:off x="228600" y="1371600"/>
            <a:ext cx="8915400" cy="4876800"/>
          </a:xfrm>
        </p:spPr>
        <p:txBody>
          <a:bodyPr/>
          <a:lstStyle/>
          <a:p>
            <a:r>
              <a:rPr lang="en-US" dirty="0"/>
              <a:t>Storage/memory capability</a:t>
            </a:r>
          </a:p>
          <a:p>
            <a:endParaRPr lang="en-US" dirty="0"/>
          </a:p>
          <a:p>
            <a:endParaRPr lang="en-US" dirty="0"/>
          </a:p>
          <a:p>
            <a:r>
              <a:rPr lang="en-US" dirty="0"/>
              <a:t>Communication capability</a:t>
            </a:r>
          </a:p>
          <a:p>
            <a:endParaRPr lang="en-US" dirty="0"/>
          </a:p>
          <a:p>
            <a:endParaRPr lang="en-US" dirty="0"/>
          </a:p>
          <a:p>
            <a:r>
              <a:rPr lang="en-US" dirty="0"/>
              <a:t>Computation capability</a:t>
            </a:r>
          </a:p>
          <a:p>
            <a:endParaRPr lang="en-US" dirty="0"/>
          </a:p>
          <a:p>
            <a:endParaRPr lang="en-US" dirty="0"/>
          </a:p>
          <a:p>
            <a:r>
              <a:rPr lang="en-US" dirty="0">
                <a:solidFill>
                  <a:srgbClr val="0000FF"/>
                </a:solidFill>
              </a:rPr>
              <a:t>Greatly impacts robustness, energy, performance, cost</a:t>
            </a:r>
          </a:p>
          <a:p>
            <a:pPr lvl="1"/>
            <a:endParaRPr lang="en-US" dirty="0"/>
          </a:p>
        </p:txBody>
      </p:sp>
      <p:sp>
        <p:nvSpPr>
          <p:cNvPr id="4" name="Slide Number Placeholder 3">
            <a:extLst>
              <a:ext uri="{FF2B5EF4-FFF2-40B4-BE49-F238E27FC236}">
                <a16:creationId xmlns:a16="http://schemas.microsoft.com/office/drawing/2014/main" id="{12A78508-7955-3943-9F95-75E9A621D19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6133860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12</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190184044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21215441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4294967295"/>
          </p:nvPr>
        </p:nvSpPr>
        <p:spPr>
          <a:xfrm>
            <a:off x="7315200" y="6492883"/>
            <a:ext cx="1828800"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33" name="Title 1">
            <a:extLst>
              <a:ext uri="{FF2B5EF4-FFF2-40B4-BE49-F238E27FC236}">
                <a16:creationId xmlns:a16="http://schemas.microsoft.com/office/drawing/2014/main" id="{4510B7D2-8949-194C-A951-66E3876F4C90}"/>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3800" b="0" i="0" u="none" strike="noStrike" kern="0" cap="none" spc="0" normalizeH="0" baseline="0" noProof="0" dirty="0">
                <a:ln>
                  <a:noFill/>
                </a:ln>
                <a:solidFill>
                  <a:srgbClr val="006633"/>
                </a:solidFill>
                <a:effectLst/>
                <a:uLnTx/>
                <a:uFillTx/>
                <a:latin typeface="Garamond"/>
                <a:ea typeface="+mj-ea"/>
                <a:cs typeface="+mj-cs"/>
              </a:rPr>
              <a:t>Data Overwhelms Modern Machines </a:t>
            </a:r>
            <a:endParaRPr kumimoji="0" lang="en-US" sz="4000" b="0" i="0" u="none" strike="noStrike" kern="0" cap="none" spc="0" normalizeH="0" baseline="0" noProof="0" dirty="0">
              <a:ln>
                <a:noFill/>
              </a:ln>
              <a:solidFill>
                <a:srgbClr val="006633"/>
              </a:solidFill>
              <a:effectLst/>
              <a:uLnTx/>
              <a:uFillTx/>
              <a:latin typeface="Garamond"/>
              <a:ea typeface="+mj-ea"/>
              <a:cs typeface="+mj-cs"/>
            </a:endParaRPr>
          </a:p>
        </p:txBody>
      </p:sp>
      <p:sp>
        <p:nvSpPr>
          <p:cNvPr id="34" name="Rectangle 33">
            <a:extLst>
              <a:ext uri="{FF2B5EF4-FFF2-40B4-BE49-F238E27FC236}">
                <a16:creationId xmlns:a16="http://schemas.microsoft.com/office/drawing/2014/main" id="{84B0F726-3DD6-564A-9BCA-59E1A719EC12}"/>
              </a:ext>
            </a:extLst>
          </p:cNvPr>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Data </a:t>
            </a:r>
            <a:r>
              <a:rPr kumimoji="0" lang="en-US" sz="3200" b="0" i="0" u="none" strike="noStrike" kern="1200" cap="none" spc="0" normalizeH="0" baseline="0" noProof="0" dirty="0">
                <a:ln>
                  <a:noFill/>
                </a:ln>
                <a:solidFill>
                  <a:prstClr val="white"/>
                </a:solidFill>
                <a:effectLst/>
                <a:uLnTx/>
                <a:uFillTx/>
                <a:latin typeface="Cambria Math" panose="02040503050406030204" pitchFamily="18" charset="0"/>
                <a:ea typeface="Cambria Math" panose="02040503050406030204" pitchFamily="18" charset="0"/>
                <a:cs typeface="+mn-cs"/>
              </a:rPr>
              <a:t>→</a:t>
            </a:r>
            <a:r>
              <a:rPr kumimoji="0" lang="en-US" sz="3200" b="0" i="0" u="none" strike="noStrike" kern="1200" cap="none" spc="0" normalizeH="0" baseline="0" noProof="0" dirty="0">
                <a:ln>
                  <a:noFill/>
                </a:ln>
                <a:solidFill>
                  <a:prstClr val="white"/>
                </a:solidFill>
                <a:effectLst/>
                <a:uLnTx/>
                <a:uFillTx/>
                <a:latin typeface="Gill Sans MT"/>
                <a:ea typeface="+mn-ea"/>
                <a:cs typeface="+mn-cs"/>
              </a:rPr>
              <a:t> </a:t>
            </a:r>
            <a:r>
              <a:rPr kumimoji="0" lang="en-US" sz="3200" b="0" i="0" u="none" strike="noStrike" kern="1200" cap="none" spc="0" normalizeH="0" baseline="0" noProof="0" dirty="0">
                <a:ln>
                  <a:noFill/>
                </a:ln>
                <a:solidFill>
                  <a:prstClr val="white"/>
                </a:solidFill>
                <a:effectLst/>
                <a:uLnTx/>
                <a:uFillTx/>
                <a:latin typeface="Futura Medium" charset="0"/>
                <a:ea typeface="Futura Medium" charset="0"/>
                <a:cs typeface="Futura Medium" charset="0"/>
              </a:rPr>
              <a:t>performance &amp; energy bottleneck</a:t>
            </a:r>
          </a:p>
        </p:txBody>
      </p:sp>
    </p:spTree>
    <p:extLst>
      <p:ext uri="{BB962C8B-B14F-4D97-AF65-F5344CB8AC3E}">
        <p14:creationId xmlns:p14="http://schemas.microsoft.com/office/powerpoint/2010/main" val="12798802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
        <p:nvSpPr>
          <p:cNvPr id="9" name="Title 1">
            <a:extLst>
              <a:ext uri="{FF2B5EF4-FFF2-40B4-BE49-F238E27FC236}">
                <a16:creationId xmlns:a16="http://schemas.microsoft.com/office/drawing/2014/main" id="{CADAED7D-7FD9-2A42-BDA3-4593BF0DF855}"/>
              </a:ext>
            </a:extLst>
          </p:cNvPr>
          <p:cNvSpPr txBox="1">
            <a:spLocks/>
          </p:cNvSpPr>
          <p:nvPr/>
        </p:nvSpPr>
        <p:spPr bwMode="auto">
          <a:xfrm>
            <a:off x="228600" y="152400"/>
            <a:ext cx="89154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sz="3600" kern="0" dirty="0">
                <a:solidFill>
                  <a:srgbClr val="006633"/>
                </a:solidFill>
              </a:rPr>
              <a:t>Data Movement Overwhelms Modern Machines </a:t>
            </a:r>
          </a:p>
        </p:txBody>
      </p:sp>
    </p:spTree>
    <p:extLst>
      <p:ext uri="{BB962C8B-B14F-4D97-AF65-F5344CB8AC3E}">
        <p14:creationId xmlns:p14="http://schemas.microsoft.com/office/powerpoint/2010/main" val="19359824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Axiom</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000" dirty="0">
                <a:solidFill>
                  <a:srgbClr val="0000FF"/>
                </a:solidFill>
              </a:rPr>
              <a:t>An Intelligent Architecture</a:t>
            </a:r>
          </a:p>
          <a:p>
            <a:pPr marL="0" indent="0" algn="ctr">
              <a:buNone/>
            </a:pPr>
            <a:r>
              <a:rPr lang="en-US" sz="6000" dirty="0">
                <a:solidFill>
                  <a:srgbClr val="FF0000"/>
                </a:solidFill>
              </a:rPr>
              <a:t>Handles Data Well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54071191"/>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DA2A0-7490-744D-B60D-81215B72FEBB}"/>
              </a:ext>
            </a:extLst>
          </p:cNvPr>
          <p:cNvSpPr>
            <a:spLocks noGrp="1"/>
          </p:cNvSpPr>
          <p:nvPr>
            <p:ph type="title"/>
          </p:nvPr>
        </p:nvSpPr>
        <p:spPr/>
        <p:txBody>
          <a:bodyPr/>
          <a:lstStyle/>
          <a:p>
            <a:r>
              <a:rPr lang="en-US" dirty="0"/>
              <a:t>How to Handle Data Well</a:t>
            </a:r>
          </a:p>
        </p:txBody>
      </p:sp>
      <p:sp>
        <p:nvSpPr>
          <p:cNvPr id="3" name="Content Placeholder 2">
            <a:extLst>
              <a:ext uri="{FF2B5EF4-FFF2-40B4-BE49-F238E27FC236}">
                <a16:creationId xmlns:a16="http://schemas.microsoft.com/office/drawing/2014/main" id="{F9739C49-7CA6-0A4F-B6A6-39271AEA7AD4}"/>
              </a:ext>
            </a:extLst>
          </p:cNvPr>
          <p:cNvSpPr>
            <a:spLocks noGrp="1"/>
          </p:cNvSpPr>
          <p:nvPr>
            <p:ph idx="1"/>
          </p:nvPr>
        </p:nvSpPr>
        <p:spPr>
          <a:xfrm>
            <a:off x="228600" y="1196752"/>
            <a:ext cx="8610600" cy="4876800"/>
          </a:xfrm>
        </p:spPr>
        <p:txBody>
          <a:bodyPr/>
          <a:lstStyle/>
          <a:p>
            <a:r>
              <a:rPr lang="en-US" dirty="0"/>
              <a:t>Ensure data does not overwhelm the components</a:t>
            </a:r>
          </a:p>
          <a:p>
            <a:pPr lvl="1"/>
            <a:r>
              <a:rPr lang="en-US" dirty="0"/>
              <a:t>via intelligent algorithms</a:t>
            </a:r>
          </a:p>
          <a:p>
            <a:pPr lvl="1"/>
            <a:r>
              <a:rPr lang="en-US" dirty="0"/>
              <a:t>via intelligent architectures</a:t>
            </a:r>
          </a:p>
          <a:p>
            <a:pPr lvl="1"/>
            <a:r>
              <a:rPr lang="en-US" dirty="0"/>
              <a:t>via whole system designs: algorithm-architecture-devices</a:t>
            </a:r>
          </a:p>
          <a:p>
            <a:pPr lvl="1"/>
            <a:endParaRPr lang="en-US" dirty="0"/>
          </a:p>
          <a:p>
            <a:pPr lvl="1"/>
            <a:endParaRPr lang="en-US" dirty="0"/>
          </a:p>
          <a:p>
            <a:r>
              <a:rPr lang="en-US" dirty="0"/>
              <a:t>Take advantage of vast amounts of data and metadata</a:t>
            </a:r>
          </a:p>
          <a:p>
            <a:pPr lvl="1"/>
            <a:r>
              <a:rPr lang="en-US" dirty="0"/>
              <a:t>to improve architectural &amp; system-level decisions </a:t>
            </a:r>
          </a:p>
          <a:p>
            <a:pPr lvl="1"/>
            <a:endParaRPr lang="en-US" dirty="0"/>
          </a:p>
          <a:p>
            <a:pPr lvl="1"/>
            <a:endParaRPr lang="en-US" dirty="0"/>
          </a:p>
          <a:p>
            <a:r>
              <a:rPr lang="en-US" dirty="0"/>
              <a:t>Understand and exploit properties of (different) data</a:t>
            </a:r>
          </a:p>
          <a:p>
            <a:pPr lvl="1"/>
            <a:r>
              <a:rPr lang="en-US" dirty="0"/>
              <a:t>to improve algorithms &amp; architectures in various metrics</a:t>
            </a:r>
          </a:p>
          <a:p>
            <a:endParaRPr lang="en-US" dirty="0"/>
          </a:p>
          <a:p>
            <a:pPr marL="0" indent="0">
              <a:buNone/>
            </a:pPr>
            <a:endParaRPr lang="en-US" dirty="0"/>
          </a:p>
          <a:p>
            <a:endParaRPr lang="en-US" dirty="0"/>
          </a:p>
        </p:txBody>
      </p:sp>
      <p:sp>
        <p:nvSpPr>
          <p:cNvPr id="4" name="Slide Number Placeholder 3">
            <a:extLst>
              <a:ext uri="{FF2B5EF4-FFF2-40B4-BE49-F238E27FC236}">
                <a16:creationId xmlns:a16="http://schemas.microsoft.com/office/drawing/2014/main" id="{3523FF48-EF17-B147-BE03-650132864BE6}"/>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17</a:t>
            </a:fld>
            <a:endParaRPr lang="en-US" altLang="en-US">
              <a:solidFill>
                <a:srgbClr val="000000"/>
              </a:solidFill>
            </a:endParaRPr>
          </a:p>
        </p:txBody>
      </p:sp>
    </p:spTree>
    <p:extLst>
      <p:ext uri="{BB962C8B-B14F-4D97-AF65-F5344CB8AC3E}">
        <p14:creationId xmlns:p14="http://schemas.microsoft.com/office/powerpoint/2010/main" val="23210022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18</a:t>
            </a:fld>
            <a:endParaRPr lang="en-US" altLang="en-US">
              <a:solidFill>
                <a:srgbClr val="000000"/>
              </a:solidFill>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8260723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60376"/>
            <a:ext cx="7924800" cy="1752600"/>
          </a:xfrm>
        </p:spPr>
        <p:txBody>
          <a:bodyPr/>
          <a:lstStyle/>
          <a:p>
            <a:pPr algn="ctr"/>
            <a:r>
              <a:rPr lang="en-US" dirty="0"/>
              <a:t>Data-Centric (Memory-Centric)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fld id="{7341D3D9-3FE8-4025-BF66-8DAB1ABB951F}" type="slidenum">
              <a:rPr lang="en-US" altLang="en-US" smtClean="0">
                <a:solidFill>
                  <a:srgbClr val="000000"/>
                </a:solidFill>
              </a:rPr>
              <a:pPr/>
              <a:t>19</a:t>
            </a:fld>
            <a:endParaRPr lang="en-US" altLang="en-US">
              <a:solidFill>
                <a:srgbClr val="000000"/>
              </a:solidFill>
            </a:endParaRPr>
          </a:p>
        </p:txBody>
      </p:sp>
    </p:spTree>
    <p:extLst>
      <p:ext uri="{BB962C8B-B14F-4D97-AF65-F5344CB8AC3E}">
        <p14:creationId xmlns:p14="http://schemas.microsoft.com/office/powerpoint/2010/main" val="611465672"/>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807896"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and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&amp; scalable data storage and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539552" y="1124744"/>
            <a:ext cx="7920880"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1071250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Processing Data </a:t>
            </a:r>
            <a:br>
              <a:rPr lang="en-US" dirty="0"/>
            </a:br>
            <a:r>
              <a:rPr lang="en-US" dirty="0"/>
              <a:t>	        Where It Makes Sense</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34413268"/>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Key Systems Trends</a:t>
            </a:r>
          </a:p>
        </p:txBody>
      </p:sp>
      <p:sp>
        <p:nvSpPr>
          <p:cNvPr id="3" name="Content Placeholder 2"/>
          <p:cNvSpPr>
            <a:spLocks noGrp="1"/>
          </p:cNvSpPr>
          <p:nvPr>
            <p:ph idx="1"/>
          </p:nvPr>
        </p:nvSpPr>
        <p:spPr>
          <a:xfrm>
            <a:off x="228600" y="1403629"/>
            <a:ext cx="8610600" cy="5193723"/>
          </a:xfrm>
        </p:spPr>
        <p:txBody>
          <a:bodyPr/>
          <a:lstStyle/>
          <a:p>
            <a:pPr marL="0" indent="0">
              <a:buNone/>
            </a:pPr>
            <a:r>
              <a:rPr lang="en-US" sz="3200" dirty="0">
                <a:solidFill>
                  <a:srgbClr val="0000FF"/>
                </a:solidFill>
              </a:rPr>
              <a:t>1. Data access is a major bottleneck</a:t>
            </a:r>
          </a:p>
          <a:p>
            <a:pPr lvl="1"/>
            <a:r>
              <a:rPr lang="en-US" dirty="0"/>
              <a:t>Applications are increasingly data hungry</a:t>
            </a:r>
          </a:p>
          <a:p>
            <a:pPr lvl="1"/>
            <a:endParaRPr lang="en-US" dirty="0"/>
          </a:p>
          <a:p>
            <a:pPr lvl="1"/>
            <a:endParaRPr lang="en-US" dirty="0"/>
          </a:p>
          <a:p>
            <a:pPr marL="0" indent="0">
              <a:buNone/>
            </a:pPr>
            <a:r>
              <a:rPr lang="en-US" sz="3200" dirty="0">
                <a:solidFill>
                  <a:srgbClr val="0000FF"/>
                </a:solidFill>
              </a:rPr>
              <a:t>2. Energy consumption is a key limiter</a:t>
            </a:r>
          </a:p>
          <a:p>
            <a:endParaRPr lang="en-US" dirty="0"/>
          </a:p>
          <a:p>
            <a:endParaRPr lang="en-US" dirty="0"/>
          </a:p>
          <a:p>
            <a:pPr marL="0" indent="0">
              <a:buNone/>
            </a:pPr>
            <a:r>
              <a:rPr lang="en-US" sz="3200" dirty="0">
                <a:solidFill>
                  <a:srgbClr val="0000FF"/>
                </a:solidFill>
              </a:rPr>
              <a:t>3. Data movement energy dominates compute</a:t>
            </a:r>
          </a:p>
          <a:p>
            <a:pPr lvl="1"/>
            <a:r>
              <a:rPr lang="en-US" dirty="0"/>
              <a:t>Especially true for off-chip to on-chip movement</a:t>
            </a:r>
          </a:p>
          <a:p>
            <a:pPr marL="344487" lvl="1"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9738026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2183600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V. </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Milutinovic</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3054491690"/>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High Performance,</a:t>
            </a:r>
          </a:p>
          <a:p>
            <a:pPr marL="0" indent="0" algn="ctr">
              <a:buNone/>
            </a:pPr>
            <a:r>
              <a:rPr lang="en-US" sz="6400" dirty="0">
                <a:solidFill>
                  <a:srgbClr val="0000FF"/>
                </a:solidFill>
              </a:rPr>
              <a:t>Energy Efficient,</a:t>
            </a:r>
          </a:p>
          <a:p>
            <a:pPr marL="0" indent="0" algn="ctr">
              <a:buNone/>
            </a:pPr>
            <a:r>
              <a:rPr lang="en-US" sz="6400" dirty="0">
                <a:solidFill>
                  <a:srgbClr val="FF0000"/>
                </a:solidFill>
              </a:rPr>
              <a:t>Sustainable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2104754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0323284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390223846"/>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8799786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Burks, Goldstein, von Neumann, “</a:t>
            </a:r>
            <a:r>
              <a:rPr kumimoji="0" lang="en-US" sz="1400" b="0" i="0" u="none" strike="noStrike" kern="1200" cap="none" spc="0" normalizeH="0" baseline="0" noProof="0" dirty="0">
                <a:ln>
                  <a:noFill/>
                </a:ln>
                <a:solidFill>
                  <a:srgbClr val="0000FF"/>
                </a:solidFill>
                <a:effectLst/>
                <a:uLnTx/>
                <a:uFillTx/>
                <a:latin typeface="Tahoma"/>
                <a:ea typeface="+mn-ea"/>
                <a:cs typeface="+mn-cs"/>
              </a:rPr>
              <a:t>Preliminary discussion of the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FF"/>
                </a:solidFill>
                <a:effectLst/>
                <a:uLnTx/>
                <a:uFillTx/>
                <a:latin typeface="Tahoma"/>
                <a:ea typeface="+mn-ea"/>
                <a:cs typeface="+mn-cs"/>
              </a:rPr>
              <a:t>logical design of an electronic computing instrument</a:t>
            </a:r>
            <a:r>
              <a:rPr kumimoji="0" lang="en-US" sz="1400" b="0" i="0" u="none" strike="noStrike" kern="1200" cap="none" spc="0" normalizeH="0" baseline="0" noProof="0" dirty="0">
                <a:ln>
                  <a:noFill/>
                </a:ln>
                <a:solidFill>
                  <a:srgbClr val="000000"/>
                </a:solidFill>
                <a:effectLst/>
                <a:uLnTx/>
                <a:uFillTx/>
                <a:latin typeface="Tahoma"/>
                <a:ea typeface="+mn-ea"/>
                <a:cs typeface="+mn-cs"/>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Image source: https://lbsitbytes2010.wordpress.com/2013/03/29/john-von-neumann-roll-no-15/</a:t>
            </a:r>
          </a:p>
        </p:txBody>
      </p:sp>
    </p:spTree>
    <p:extLst>
      <p:ext uri="{BB962C8B-B14F-4D97-AF65-F5344CB8AC3E}">
        <p14:creationId xmlns:p14="http://schemas.microsoft.com/office/powerpoint/2010/main" val="3772862399"/>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2610160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a:ln>
                  <a:noFill/>
                </a:ln>
                <a:solidFill>
                  <a:srgbClr val="000000"/>
                </a:solidFill>
                <a:effectLst/>
                <a:uLnTx/>
                <a:uFillTx/>
                <a:latin typeface="Tahoma"/>
                <a:ea typeface="+mn-ea"/>
                <a:cs typeface="+mn-cs"/>
              </a:rPr>
              <a:t>Mutlu+, “</a:t>
            </a:r>
            <a:r>
              <a:rPr kumimoji="0" lang="en-US" sz="1250" b="0" i="0" u="none" strike="noStrike" kern="1200" cap="none" spc="0" normalizeH="0" baseline="0" noProof="0" dirty="0">
                <a:ln>
                  <a:noFill/>
                </a:ln>
                <a:solidFill>
                  <a:srgbClr val="0000FF"/>
                </a:solidFill>
                <a:effectLst/>
                <a:uLnTx/>
                <a:uFillTx/>
                <a:latin typeface="Tahoma"/>
                <a:ea typeface="+mn-ea"/>
                <a:cs typeface="+mn-cs"/>
              </a:rPr>
              <a:t>Runahead Execution: An Alternative to Very Large Instruction Windows for Out-of-Order Processors</a:t>
            </a:r>
            <a:r>
              <a:rPr kumimoji="0" lang="en-US" sz="1250" b="0" i="0" u="none" strike="noStrike" kern="1200" cap="none" spc="0" normalizeH="0" baseline="0" noProof="0" dirty="0">
                <a:ln>
                  <a:noFill/>
                </a:ln>
                <a:solidFill>
                  <a:srgbClr val="000000"/>
                </a:solidFill>
                <a:effectLst/>
                <a:uLnTx/>
                <a:uFillTx/>
                <a:latin typeface="Tahoma"/>
                <a:ea typeface="+mn-ea"/>
                <a:cs typeface="+mn-cs"/>
              </a:rPr>
              <a:t>,” HPCA 2003.</a:t>
            </a:r>
          </a:p>
        </p:txBody>
      </p:sp>
    </p:spTree>
    <p:extLst>
      <p:ext uri="{BB962C8B-B14F-4D97-AF65-F5344CB8AC3E}">
        <p14:creationId xmlns:p14="http://schemas.microsoft.com/office/powerpoint/2010/main" val="26270873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marL="0" marR="0" lvl="0" indent="0" algn="r" defTabSz="914400" rtl="0" eaLnBrk="0" fontAlgn="auto" latinLnBrk="0" hangingPunct="0">
              <a:lnSpc>
                <a:spcPct val="100000"/>
              </a:lnSpc>
              <a:spcBef>
                <a:spcPts val="0"/>
              </a:spcBef>
              <a:spcAft>
                <a:spcPts val="0"/>
              </a:spcAft>
              <a:buClrTx/>
              <a:buSzTx/>
              <a:buFontTx/>
              <a:buNone/>
              <a:tabLst/>
              <a:defRPr/>
            </a:pPr>
            <a:fld id="{C693BED2-1B18-8744-B8F0-03CBD3594789}" type="slidenum">
              <a:rPr kumimoji="0" lang="en-US" altLang="en-US" sz="1600" b="0" i="0" u="none" strike="noStrike" kern="1200" cap="none" spc="0" normalizeH="0" baseline="0" noProof="0">
                <a:ln>
                  <a:noFill/>
                </a:ln>
                <a:solidFill>
                  <a:srgbClr val="000000"/>
                </a:solidFill>
                <a:effectLst/>
                <a:uLnTx/>
                <a:uFillTx/>
                <a:latin typeface="Garamond" charset="0"/>
                <a:ea typeface="+mn-ea"/>
                <a:cs typeface="+mn-cs"/>
              </a:rPr>
              <a:pPr marL="0" marR="0" lvl="0" indent="0" algn="r" defTabSz="914400" rtl="0" eaLnBrk="0" fontAlgn="auto" latinLnBrk="0" hangingPunct="0">
                <a:lnSpc>
                  <a:spcPct val="100000"/>
                </a:lnSpc>
                <a:spcBef>
                  <a:spcPts val="0"/>
                </a:spcBef>
                <a:spcAft>
                  <a:spcPts val="0"/>
                </a:spcAft>
                <a:buClrTx/>
                <a:buSzTx/>
                <a:buFontTx/>
                <a:buNone/>
                <a:tabLst/>
                <a:defRPr/>
              </a:pPr>
              <a:t>32</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130463980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45004581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7" name="TextBox 6"/>
          <p:cNvSpPr txBox="1"/>
          <p:nvPr/>
        </p:nvSpPr>
        <p:spPr>
          <a:xfrm>
            <a:off x="2339752" y="6528683"/>
            <a:ext cx="4516749" cy="28469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0" normalizeH="0" baseline="0" noProof="0" dirty="0" err="1">
                <a:ln>
                  <a:noFill/>
                </a:ln>
                <a:solidFill>
                  <a:srgbClr val="000000"/>
                </a:solidFill>
                <a:effectLst/>
                <a:uLnTx/>
                <a:uFillTx/>
                <a:latin typeface="Tahoma"/>
                <a:ea typeface="+mn-ea"/>
                <a:cs typeface="+mn-cs"/>
              </a:rPr>
              <a:t>Kanev</a:t>
            </a:r>
            <a:r>
              <a:rPr kumimoji="0" lang="en-US" sz="1250" b="0" i="0" u="none" strike="noStrike" kern="1200" cap="none" spc="0" normalizeH="0" baseline="0" noProof="0" dirty="0">
                <a:ln>
                  <a:noFill/>
                </a:ln>
                <a:solidFill>
                  <a:srgbClr val="000000"/>
                </a:solidFill>
                <a:effectLst/>
                <a:uLnTx/>
                <a:uFillTx/>
                <a:latin typeface="Tahoma"/>
                <a:ea typeface="+mn-ea"/>
                <a:cs typeface="+mn-cs"/>
              </a:rPr>
              <a:t>+, “</a:t>
            </a:r>
            <a:r>
              <a:rPr kumimoji="0" lang="en-US" sz="1250" b="0" i="0" u="none" strike="noStrike" kern="1200" cap="none" spc="0" normalizeH="0" baseline="0" noProof="0" dirty="0">
                <a:ln>
                  <a:noFill/>
                </a:ln>
                <a:solidFill>
                  <a:srgbClr val="0000FF"/>
                </a:solidFill>
                <a:effectLst/>
                <a:uLnTx/>
                <a:uFillTx/>
                <a:latin typeface="Tahoma"/>
                <a:ea typeface="+mn-ea"/>
                <a:cs typeface="+mn-cs"/>
              </a:rPr>
              <a:t>Profiling a Warehouse-Scale Computer</a:t>
            </a:r>
            <a:r>
              <a:rPr kumimoji="0" lang="en-US" sz="1250" b="0" i="0" u="none" strike="noStrike" kern="1200" cap="none" spc="0" normalizeH="0" baseline="0" noProof="0" dirty="0">
                <a:ln>
                  <a:noFill/>
                </a:ln>
                <a:solidFill>
                  <a:srgbClr val="000000"/>
                </a:solidFill>
                <a:effectLst/>
                <a:uLnTx/>
                <a:uFillTx/>
                <a:latin typeface="Tahoma"/>
                <a:ea typeface="+mn-ea"/>
                <a:cs typeface="+mn-cs"/>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9814811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167686934"/>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1270618122"/>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20822064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3580767375"/>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charset="0"/>
                <a:ea typeface="ＭＳ Ｐゴシック" charset="0"/>
                <a:cs typeface="ＭＳ Ｐゴシック" charset="0"/>
              </a:rPr>
              <a:t>Data Movement vs. Computation Energy</a:t>
            </a:r>
            <a:endParaRPr lang="en-US" dirty="0"/>
          </a:p>
        </p:txBody>
      </p:sp>
      <p:sp>
        <p:nvSpPr>
          <p:cNvPr id="3" name="Content Placeholder 2"/>
          <p:cNvSpPr>
            <a:spLocks noGrp="1"/>
          </p:cNvSpPr>
          <p:nvPr>
            <p:ph idx="1"/>
          </p:nvPr>
        </p:nvSpPr>
        <p:spPr>
          <a:xfrm>
            <a:off x="228600" y="1052736"/>
            <a:ext cx="8610600" cy="4876800"/>
          </a:xfrm>
        </p:spPr>
        <p:txBody>
          <a:bodyPr/>
          <a:lstStyle/>
          <a:p>
            <a:r>
              <a:rPr lang="en-US" dirty="0">
                <a:solidFill>
                  <a:srgbClr val="FF0000"/>
                </a:solidFill>
                <a:cs typeface="Adobe Garamond Pro"/>
              </a:rPr>
              <a:t>Data movement </a:t>
            </a:r>
            <a:r>
              <a:rPr lang="en-US" dirty="0">
                <a:solidFill>
                  <a:schemeClr val="tx2"/>
                </a:solidFill>
                <a:cs typeface="Adobe Garamond Pro"/>
              </a:rPr>
              <a:t>is a major system energy bottleneck</a:t>
            </a:r>
          </a:p>
          <a:p>
            <a:pPr lvl="1"/>
            <a:r>
              <a:rPr lang="en-US" sz="2000" dirty="0">
                <a:cs typeface="Adobe Garamond Pro"/>
              </a:rPr>
              <a:t>Comprises </a:t>
            </a:r>
            <a:r>
              <a:rPr lang="en-US" sz="2000" dirty="0">
                <a:solidFill>
                  <a:srgbClr val="0000FF"/>
                </a:solidFill>
                <a:cs typeface="Adobe Garamond Pro"/>
              </a:rPr>
              <a:t>41%</a:t>
            </a:r>
            <a:r>
              <a:rPr lang="en-US" sz="2000" dirty="0">
                <a:cs typeface="Adobe Garamond Pro"/>
              </a:rPr>
              <a:t> of mobile system energy during web browsing [2]</a:t>
            </a:r>
          </a:p>
          <a:p>
            <a:pPr lvl="1"/>
            <a:r>
              <a:rPr lang="en-US" sz="2000" dirty="0">
                <a:cs typeface="Adobe Garamond Pro"/>
              </a:rPr>
              <a:t>Costs </a:t>
            </a:r>
            <a:r>
              <a:rPr lang="en-US" sz="2000" dirty="0">
                <a:solidFill>
                  <a:srgbClr val="0000FF"/>
                </a:solidFill>
                <a:cs typeface="Adobe Garamond Pro"/>
              </a:rPr>
              <a:t>~115 </a:t>
            </a:r>
            <a:r>
              <a:rPr lang="en-US" sz="2000" dirty="0">
                <a:cs typeface="Adobe Garamond Pro"/>
              </a:rPr>
              <a:t>times as much energy as an ADD operation [1, 2]</a:t>
            </a:r>
          </a:p>
          <a:p>
            <a:endParaRPr lang="en-US" dirty="0">
              <a:solidFill>
                <a:schemeClr val="tx2"/>
              </a:solidFill>
              <a:cs typeface="Adobe Garamond Pro"/>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648072" y="2555875"/>
            <a:ext cx="7452320" cy="2817341"/>
          </a:xfrm>
          <a:prstGeom prst="rect">
            <a:avLst/>
          </a:prstGeom>
        </p:spPr>
      </p:pic>
      <p:sp>
        <p:nvSpPr>
          <p:cNvPr id="6" name="TextBox 5"/>
          <p:cNvSpPr txBox="1"/>
          <p:nvPr/>
        </p:nvSpPr>
        <p:spPr>
          <a:xfrm>
            <a:off x="35496" y="5805264"/>
            <a:ext cx="5918657" cy="276999"/>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[1]: Reducing data Movement Energy via Online Data Clustering and Encoding (MICRO’16)</a:t>
            </a:r>
          </a:p>
        </p:txBody>
      </p:sp>
      <p:sp>
        <p:nvSpPr>
          <p:cNvPr id="7" name="TextBox 6"/>
          <p:cNvSpPr txBox="1"/>
          <p:nvPr/>
        </p:nvSpPr>
        <p:spPr>
          <a:xfrm>
            <a:off x="76200" y="6033864"/>
            <a:ext cx="9114119"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prstClr val="black">
                    <a:lumMod val="75000"/>
                    <a:lumOff val="25000"/>
                  </a:prstClr>
                </a:solidFill>
                <a:effectLst/>
                <a:uLnTx/>
                <a:uFillTx/>
                <a:latin typeface="Calibri"/>
                <a:ea typeface="+mn-ea"/>
                <a:cs typeface="+mn-cs"/>
              </a:rPr>
              <a:t>[2]: Quantifying the energy cost of data movement for emerging smart phone workloads on mobile platforms (IISWC’14)</a:t>
            </a:r>
          </a:p>
        </p:txBody>
      </p:sp>
    </p:spTree>
    <p:extLst>
      <p:ext uri="{BB962C8B-B14F-4D97-AF65-F5344CB8AC3E}">
        <p14:creationId xmlns:p14="http://schemas.microsoft.com/office/powerpoint/2010/main" val="34609212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Waste in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13252516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A378AE50-A064-BF4D-97C5-B7B9F4FAAF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FFFFFF"/>
                </a:solidFill>
                <a:effectLst/>
                <a:uLnTx/>
                <a:uFillTx/>
                <a:latin typeface="Arial" charset="0"/>
                <a:ea typeface="ＭＳ Ｐゴシック" charset="0"/>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A memory access consumes ~1000X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rgbClr val="FFFFFF"/>
                </a:solidFill>
                <a:effectLst/>
                <a:uLnTx/>
                <a:uFillTx/>
                <a:latin typeface="Tahoma"/>
                <a:ea typeface="+mn-ea"/>
                <a:cs typeface="+mn-cs"/>
              </a:rPr>
              <a:t>the energy of a complex addition </a:t>
            </a:r>
          </a:p>
        </p:txBody>
      </p:sp>
    </p:spTree>
    <p:extLst>
      <p:ext uri="{BB962C8B-B14F-4D97-AF65-F5344CB8AC3E}">
        <p14:creationId xmlns:p14="http://schemas.microsoft.com/office/powerpoint/2010/main" val="2754386207"/>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252905826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 and in-memory units?</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Processor</a:t>
            </a:r>
          </a:p>
          <a:p>
            <a:pPr marL="0" marR="0" lvl="0" indent="0" algn="ctr" defTabSz="457200" rtl="0" eaLnBrk="1" fontAlgn="auto" latinLnBrk="0" hangingPunct="1">
              <a:lnSpc>
                <a:spcPct val="80000"/>
              </a:lnSpc>
              <a:spcBef>
                <a:spcPts val="0"/>
              </a:spcBef>
              <a:spcAft>
                <a:spcPts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Database</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Graphs</a:t>
            </a:r>
          </a:p>
          <a:p>
            <a:pPr marL="0" marR="0" lvl="0" indent="0" algn="l" defTabSz="457200" rtl="0" eaLnBrk="1" fontAlgn="auto" latinLnBrk="0" hangingPunct="1">
              <a:lnSpc>
                <a:spcPct val="8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endParaRPr>
          </a:p>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Media </a:t>
            </a:r>
            <a:r>
              <a:rPr kumimoji="0" lang="en-US" sz="2400" b="0" i="0" u="none" strike="noStrike" kern="1200" cap="none" spc="0" normalizeH="0" baseline="0" noProof="0" dirty="0">
                <a:ln>
                  <a:noFill/>
                </a:ln>
                <a:solidFill>
                  <a:srgbClr val="000000"/>
                </a:solidFill>
                <a:effectLst/>
                <a:uLnTx/>
                <a:uFillTx/>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8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a:ea typeface="+mn-ea"/>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Tree>
    <p:extLst>
      <p:ext uri="{BB962C8B-B14F-4D97-AF65-F5344CB8AC3E}">
        <p14:creationId xmlns:p14="http://schemas.microsoft.com/office/powerpoint/2010/main" val="1087004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605861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pPr marL="0" indent="0">
              <a:buNone/>
            </a:pPr>
            <a:endParaRPr lang="en-US" dirty="0">
              <a:solidFill>
                <a:srgbClr val="FF0000"/>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15176270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In-Memory Computation Today?</a:t>
            </a:r>
          </a:p>
        </p:txBody>
      </p:sp>
      <p:sp>
        <p:nvSpPr>
          <p:cNvPr id="3" name="Content Placeholder 2"/>
          <p:cNvSpPr>
            <a:spLocks noGrp="1"/>
          </p:cNvSpPr>
          <p:nvPr>
            <p:ph idx="1"/>
          </p:nvPr>
        </p:nvSpPr>
        <p:spPr/>
        <p:txBody>
          <a:bodyPr/>
          <a:lstStyle/>
          <a:p>
            <a:r>
              <a:rPr lang="en-US" dirty="0">
                <a:solidFill>
                  <a:srgbClr val="FF0000"/>
                </a:solidFill>
              </a:rPr>
              <a:t>Push from Technology</a:t>
            </a:r>
          </a:p>
          <a:p>
            <a:pPr lvl="1"/>
            <a:r>
              <a:rPr lang="en-US" dirty="0">
                <a:solidFill>
                  <a:srgbClr val="0000FF"/>
                </a:solidFill>
              </a:rPr>
              <a:t>DRAM Scaling at jeopardy </a:t>
            </a:r>
          </a:p>
          <a:p>
            <a:pPr marL="344487" lvl="1" indent="0">
              <a:buNone/>
            </a:pPr>
            <a:r>
              <a:rPr lang="en-US" dirty="0">
                <a:sym typeface="Wingdings"/>
              </a:rPr>
              <a:t>    Controllers close to DRAM</a:t>
            </a:r>
          </a:p>
          <a:p>
            <a:pPr marL="344487" lvl="1" indent="0">
              <a:buNone/>
            </a:pPr>
            <a:r>
              <a:rPr lang="en-US" dirty="0">
                <a:sym typeface="Wingdings"/>
              </a:rPr>
              <a:t>    Industry open to new memory architectures</a:t>
            </a:r>
          </a:p>
          <a:p>
            <a:pPr lvl="1"/>
            <a:endParaRPr lang="en-US" dirty="0"/>
          </a:p>
          <a:p>
            <a:endParaRPr lang="en-US" dirty="0">
              <a:solidFill>
                <a:srgbClr val="FF0000"/>
              </a:solidFill>
            </a:endParaRPr>
          </a:p>
          <a:p>
            <a:endParaRPr lang="en-US" dirty="0">
              <a:solidFill>
                <a:srgbClr val="FF0000"/>
              </a:solidFill>
            </a:endParaRPr>
          </a:p>
          <a:p>
            <a:endParaRPr lang="en-US" dirty="0">
              <a:solidFill>
                <a:srgbClr val="FF0000"/>
              </a:solidFill>
            </a:endParaRPr>
          </a:p>
          <a:p>
            <a:r>
              <a:rPr lang="en-US" dirty="0">
                <a:solidFill>
                  <a:srgbClr val="FF0000"/>
                </a:solidFill>
              </a:rPr>
              <a:t>Pull from Systems and Applications</a:t>
            </a:r>
          </a:p>
          <a:p>
            <a:pPr lvl="1"/>
            <a:r>
              <a:rPr lang="en-US" dirty="0">
                <a:solidFill>
                  <a:srgbClr val="0000FF"/>
                </a:solidFill>
              </a:rPr>
              <a:t>Data access is a major system and application bottleneck</a:t>
            </a:r>
          </a:p>
          <a:p>
            <a:pPr lvl="1"/>
            <a:r>
              <a:rPr lang="en-US" dirty="0">
                <a:solidFill>
                  <a:srgbClr val="0000FF"/>
                </a:solidFill>
              </a:rPr>
              <a:t>Systems are energy limited</a:t>
            </a:r>
          </a:p>
          <a:p>
            <a:pPr lvl="1"/>
            <a:r>
              <a:rPr lang="en-US" dirty="0">
                <a:solidFill>
                  <a:srgbClr val="0000FF"/>
                </a:solidFill>
              </a:rPr>
              <a:t>Data movement much more energy-hungry than computation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07504" y="1502544"/>
            <a:ext cx="7772400" cy="1422400"/>
          </a:xfrm>
          <a:prstGeom prst="rect">
            <a:avLst/>
          </a:prstGeom>
        </p:spPr>
      </p:pic>
      <p:pic>
        <p:nvPicPr>
          <p:cNvPr id="6"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1340768"/>
            <a:ext cx="5040560" cy="3619122"/>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6"/>
          <p:cNvPicPr>
            <a:picLocks noChangeAspect="1"/>
          </p:cNvPicPr>
          <p:nvPr/>
        </p:nvPicPr>
        <p:blipFill>
          <a:blip r:embed="rId4"/>
          <a:stretch>
            <a:fillRect/>
          </a:stretch>
        </p:blipFill>
        <p:spPr>
          <a:xfrm>
            <a:off x="6948264" y="1268760"/>
            <a:ext cx="1689100" cy="2451100"/>
          </a:xfrm>
          <a:prstGeom prst="rect">
            <a:avLst/>
          </a:prstGeom>
        </p:spPr>
      </p:pic>
    </p:spTree>
    <p:extLst>
      <p:ext uri="{BB962C8B-B14F-4D97-AF65-F5344CB8AC3E}">
        <p14:creationId xmlns:p14="http://schemas.microsoft.com/office/powerpoint/2010/main" val="18668676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solidFill>
                  <a:srgbClr val="0000FF"/>
                </a:solidFill>
              </a:rPr>
              <a:t>1. Minimally changing memory chips</a:t>
            </a:r>
          </a:p>
          <a:p>
            <a:pPr algn="l"/>
            <a:r>
              <a:rPr lang="en-US" sz="3600" dirty="0"/>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4414158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Approach 1: Minimally Changing Memory</a:t>
            </a:r>
          </a:p>
        </p:txBody>
      </p:sp>
      <p:sp>
        <p:nvSpPr>
          <p:cNvPr id="3" name="Content Placeholder 2"/>
          <p:cNvSpPr>
            <a:spLocks noGrp="1"/>
          </p:cNvSpPr>
          <p:nvPr>
            <p:ph idx="1"/>
          </p:nvPr>
        </p:nvSpPr>
        <p:spPr>
          <a:xfrm>
            <a:off x="0" y="969640"/>
            <a:ext cx="9144000" cy="5123656"/>
          </a:xfrm>
        </p:spPr>
        <p:txBody>
          <a:bodyPr/>
          <a:lstStyle/>
          <a:p>
            <a:r>
              <a:rPr lang="en-US" dirty="0"/>
              <a:t>DRAM has great capability to perform </a:t>
            </a:r>
            <a:r>
              <a:rPr lang="en-US" dirty="0">
                <a:solidFill>
                  <a:srgbClr val="0000FF"/>
                </a:solidFill>
              </a:rPr>
              <a:t>bulk data movement and computation </a:t>
            </a:r>
            <a:r>
              <a:rPr lang="en-US" dirty="0"/>
              <a:t>internally with small changes</a:t>
            </a:r>
          </a:p>
          <a:p>
            <a:pPr lvl="1"/>
            <a:r>
              <a:rPr lang="en-US" dirty="0"/>
              <a:t>Can </a:t>
            </a:r>
            <a:r>
              <a:rPr lang="en-US" dirty="0">
                <a:solidFill>
                  <a:srgbClr val="FF0000"/>
                </a:solidFill>
              </a:rPr>
              <a:t>exploit internal connectivity </a:t>
            </a:r>
            <a:r>
              <a:rPr lang="en-US" dirty="0"/>
              <a:t>to move data</a:t>
            </a:r>
          </a:p>
          <a:p>
            <a:pPr lvl="1"/>
            <a:r>
              <a:rPr lang="en-US" dirty="0"/>
              <a:t>Can </a:t>
            </a:r>
            <a:r>
              <a:rPr lang="en-US" dirty="0">
                <a:solidFill>
                  <a:srgbClr val="FF0000"/>
                </a:solidFill>
              </a:rPr>
              <a:t>exploit analog computation capability</a:t>
            </a:r>
          </a:p>
          <a:p>
            <a:pPr lvl="1"/>
            <a:r>
              <a:rPr lang="en-US" dirty="0"/>
              <a:t>…</a:t>
            </a:r>
          </a:p>
          <a:p>
            <a:pPr lvl="1"/>
            <a:endParaRPr lang="en-US" dirty="0"/>
          </a:p>
          <a:p>
            <a:r>
              <a:rPr lang="en-US" dirty="0"/>
              <a:t>Examples: </a:t>
            </a:r>
            <a:r>
              <a:rPr lang="en-US" dirty="0" err="1"/>
              <a:t>RowClone</a:t>
            </a:r>
            <a:r>
              <a:rPr lang="en-US" dirty="0"/>
              <a:t>, In-DRAM AND/OR, Gather/Scatter DRAM</a:t>
            </a:r>
          </a:p>
          <a:p>
            <a:pPr lvl="1"/>
            <a:r>
              <a:rPr lang="en-US" altLang="ja-JP" sz="1800" dirty="0">
                <a:solidFill>
                  <a:srgbClr val="0000FF"/>
                </a:solidFill>
                <a:latin typeface="Tahoma" charset="0"/>
                <a:ea typeface="ＭＳ Ｐゴシック"/>
                <a:hlinkClick r:id="rId2"/>
              </a:rPr>
              <a:t>RowClone: Fast and Efficient In-DRAM Copy and Initialization of Bulk Data</a:t>
            </a:r>
            <a:r>
              <a:rPr lang="en-US" altLang="ja-JP" sz="1800" dirty="0">
                <a:solidFill>
                  <a:srgbClr val="000000"/>
                </a:solidFill>
                <a:latin typeface="Tahoma" charset="0"/>
                <a:ea typeface="ＭＳ Ｐゴシック"/>
              </a:rPr>
              <a:t> (</a:t>
            </a:r>
            <a:r>
              <a:rPr lang="en-US" altLang="ja-JP" sz="1800" dirty="0">
                <a:solidFill>
                  <a:srgbClr val="0000FF"/>
                </a:solidFill>
                <a:latin typeface="Tahoma" charset="0"/>
                <a:ea typeface="ＭＳ Ｐゴシック"/>
              </a:rPr>
              <a:t>Seshadri et al., MICRO 2013</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solidFill>
                  <a:srgbClr val="0000FF"/>
                </a:solidFill>
                <a:hlinkClick r:id="rId3"/>
              </a:rPr>
              <a:t>Fast Bulk Bitwise AND and OR in DRAM</a:t>
            </a:r>
            <a:r>
              <a:rPr lang="en-US" sz="1800" dirty="0"/>
              <a:t> (</a:t>
            </a:r>
            <a:r>
              <a:rPr lang="en-US" sz="1800" dirty="0">
                <a:solidFill>
                  <a:srgbClr val="0000FF"/>
                </a:solidFill>
              </a:rPr>
              <a:t>Seshadri et al., IEEE CAL 2015</a:t>
            </a:r>
            <a:r>
              <a:rPr lang="en-US" sz="1800" dirty="0"/>
              <a:t>)</a:t>
            </a:r>
          </a:p>
          <a:p>
            <a:pPr lvl="1"/>
            <a:r>
              <a:rPr lang="en-US" sz="1800" dirty="0">
                <a:hlinkClick r:id="rId4"/>
              </a:rPr>
              <a:t>Gather-Scatter DRAM: In-DRAM Address Translation to Improve the Spatial Locality of Non-unit Strided Accesses</a:t>
            </a:r>
            <a:r>
              <a:rPr lang="en-US" sz="1800" dirty="0"/>
              <a:t> </a:t>
            </a:r>
            <a:r>
              <a:rPr lang="en-US" altLang="ja-JP" sz="1800" dirty="0">
                <a:solidFill>
                  <a:srgbClr val="000000"/>
                </a:solidFill>
                <a:latin typeface="Tahoma" charset="0"/>
                <a:ea typeface="ＭＳ Ｐゴシック"/>
              </a:rPr>
              <a:t>(</a:t>
            </a:r>
            <a:r>
              <a:rPr lang="en-US" altLang="ja-JP" sz="1800" dirty="0" err="1">
                <a:solidFill>
                  <a:srgbClr val="0000FF"/>
                </a:solidFill>
                <a:latin typeface="Tahoma" charset="0"/>
                <a:ea typeface="ＭＳ Ｐゴシック"/>
              </a:rPr>
              <a:t>Seshadri</a:t>
            </a:r>
            <a:r>
              <a:rPr lang="en-US" altLang="ja-JP" sz="1800" dirty="0">
                <a:solidFill>
                  <a:srgbClr val="0000FF"/>
                </a:solidFill>
                <a:latin typeface="Tahoma" charset="0"/>
                <a:ea typeface="ＭＳ Ｐゴシック"/>
              </a:rPr>
              <a:t> et al., MICRO 2015</a:t>
            </a:r>
            <a:r>
              <a:rPr lang="en-US" altLang="ja-JP" sz="1800" dirty="0">
                <a:solidFill>
                  <a:srgbClr val="000000"/>
                </a:solidFill>
                <a:latin typeface="Tahoma" charset="0"/>
                <a:ea typeface="ＭＳ Ｐゴシック"/>
              </a:rPr>
              <a:t>)</a:t>
            </a:r>
            <a:endParaRPr lang="en-US" sz="1800" dirty="0">
              <a:solidFill>
                <a:srgbClr val="000000"/>
              </a:solidFill>
            </a:endParaRPr>
          </a:p>
          <a:p>
            <a:pPr lvl="1"/>
            <a:r>
              <a:rPr lang="en-US" sz="1800" dirty="0">
                <a:hlinkClick r:id="rId5"/>
              </a:rPr>
              <a:t>"Ambit: In-Memory Accelerator for Bulk Bitwise Operations Using Commodity DRAM Technology”</a:t>
            </a:r>
            <a:r>
              <a:rPr lang="en-US" sz="1800" dirty="0"/>
              <a:t> </a:t>
            </a:r>
            <a:r>
              <a:rPr lang="en-US" altLang="ja-JP" sz="1800" dirty="0">
                <a:solidFill>
                  <a:srgbClr val="000000"/>
                </a:solidFill>
                <a:latin typeface="Tahoma" charset="0"/>
                <a:ea typeface="ＭＳ Ｐゴシック"/>
              </a:rPr>
              <a:t>(</a:t>
            </a:r>
            <a:r>
              <a:rPr lang="en-US" altLang="ja-JP" sz="1800" dirty="0">
                <a:solidFill>
                  <a:srgbClr val="0000FF"/>
                </a:solidFill>
                <a:latin typeface="Tahoma" charset="0"/>
                <a:ea typeface="ＭＳ Ｐゴシック"/>
              </a:rPr>
              <a:t>Seshadri et al., MICRO 2017</a:t>
            </a:r>
            <a:r>
              <a:rPr lang="en-US" altLang="ja-JP" sz="1800" dirty="0">
                <a:solidFill>
                  <a:srgbClr val="000000"/>
                </a:solidFill>
                <a:latin typeface="Tahoma" charset="0"/>
                <a:ea typeface="ＭＳ Ｐゴシック"/>
              </a:rPr>
              <a:t>)</a:t>
            </a:r>
            <a:endParaRPr lang="en-US" sz="1800" dirty="0">
              <a:solidFill>
                <a:srgbClr val="000000"/>
              </a:solidFill>
            </a:endParaRPr>
          </a:p>
          <a:p>
            <a:pPr lvl="1"/>
            <a:endParaRPr lang="en-US" sz="1800" dirty="0"/>
          </a:p>
          <a:p>
            <a:pPr lvl="1"/>
            <a:endParaRPr lang="en-US" dirty="0"/>
          </a:p>
          <a:p>
            <a:pPr lvl="2"/>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4676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 lastClr="FFFFFF"/>
                  </a:solidFill>
                  <a:effectLst/>
                  <a:uLnTx/>
                  <a:uFillTx/>
                  <a:latin typeface="Arial" pitchFamily="34" charset="0"/>
                  <a:ea typeface="+mn-ea"/>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Zero initialization</a:t>
              </a:r>
              <a:endPar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262626">
                      <a:lumMod val="95000"/>
                      <a:lumOff val="5000"/>
                    </a:srgbClr>
                  </a:solidFill>
                  <a:effectLst/>
                  <a:uLnTx/>
                  <a:uFillTx/>
                  <a:latin typeface="Tahoma"/>
                  <a:ea typeface="+mn-ea"/>
                  <a:cs typeface="+mn-cs"/>
                </a:rPr>
                <a:t>(e.g., security)</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VM Cloning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Deduplication</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orbel"/>
                  <a:ea typeface="+mn-ea"/>
                  <a:cs typeface="+mn-cs"/>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err="1">
                    <a:ln>
                      <a:noFill/>
                    </a:ln>
                    <a:solidFill>
                      <a:srgbClr val="262626">
                        <a:lumMod val="95000"/>
                        <a:lumOff val="5000"/>
                      </a:srgbClr>
                    </a:solidFill>
                    <a:effectLst/>
                    <a:uLnTx/>
                    <a:uFillTx/>
                    <a:latin typeface="Tahoma"/>
                    <a:ea typeface="+mn-ea"/>
                    <a:cs typeface="+mn-cs"/>
                  </a:rPr>
                  <a:t>Checkpointing</a:t>
                </a:r>
                <a:endPar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0" cap="none" spc="0" normalizeH="0" baseline="0" noProof="0" dirty="0">
                  <a:ln>
                    <a:noFill/>
                  </a:ln>
                  <a:solidFill>
                    <a:srgbClr val="262626">
                      <a:lumMod val="95000"/>
                      <a:lumOff val="5000"/>
                    </a:srgbClr>
                  </a:solidFill>
                  <a:effectLst/>
                  <a:uLnTx/>
                  <a:uFillTx/>
                  <a:latin typeface="Tahoma"/>
                  <a:ea typeface="+mn-ea"/>
                  <a:cs typeface="+mn-cs"/>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dirty="0">
              <a:ln>
                <a:noFill/>
              </a:ln>
              <a:solidFill>
                <a:sysClr val="window" lastClr="FFFFFF"/>
              </a:solidFill>
              <a:effectLst/>
              <a:uLnTx/>
              <a:uFillTx/>
              <a:latin typeface="Corbel"/>
              <a:ea typeface="+mn-ea"/>
              <a:cs typeface="+mn-cs"/>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262626">
                    <a:lumMod val="95000"/>
                    <a:lumOff val="5000"/>
                  </a:srgbClr>
                </a:solidFill>
                <a:effectLst/>
                <a:uLnTx/>
                <a:uFillTx/>
                <a:latin typeface="Tahoma"/>
                <a:ea typeface="+mn-ea"/>
                <a:cs typeface="+mn-cs"/>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marR="0" lvl="1" indent="0" algn="l" defTabSz="914400" rtl="0" eaLnBrk="1" fontAlgn="auto" latinLnBrk="0" hangingPunct="1">
              <a:lnSpc>
                <a:spcPct val="100000"/>
              </a:lnSpc>
              <a:spcBef>
                <a:spcPct val="20000"/>
              </a:spcBef>
              <a:spcAft>
                <a:spcPts val="0"/>
              </a:spcAft>
              <a:buClrTx/>
              <a:buSzTx/>
              <a:buFontTx/>
              <a:buNone/>
              <a:tabLst/>
              <a:defRPr/>
            </a:pP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memmove</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mn-ea"/>
                <a:cs typeface="+mn-cs"/>
              </a:rPr>
              <a:t> &amp; </a:t>
            </a:r>
            <a:r>
              <a:rPr kumimoji="0" lang="en-US" sz="2400" b="0" i="1"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memcpy</a:t>
            </a:r>
            <a:r>
              <a:rPr kumimoji="0" lang="en-US" sz="2400" b="0" i="1"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2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a:t>
            </a:r>
            <a:r>
              <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5% cycles in Google’s datacenter </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a:t>
            </a:r>
            <a:r>
              <a:rPr kumimoji="0" lang="en-US" sz="1800" b="0" i="0" u="none" strike="noStrike" kern="1200" cap="none" spc="-70" normalizeH="0" baseline="0" noProof="0" dirty="0" err="1">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Kanev</a:t>
            </a:r>
            <a:r>
              <a:rPr kumimoji="0" lang="en-US" sz="18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rPr>
              <a:t>+ ISCA’15]</a:t>
            </a:r>
            <a:endParaRPr kumimoji="0" lang="en-US" sz="2400" b="0" i="0" u="none" strike="noStrike" kern="1200" cap="none" spc="-70" normalizeH="0" baseline="0" noProof="0" dirty="0">
              <a:ln>
                <a:noFill/>
              </a:ln>
              <a:solidFill>
                <a:srgbClr val="FF0000"/>
              </a:solidFill>
              <a:effectLst/>
              <a:uLnTx/>
              <a:uFillTx/>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046375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rial" charset="0"/>
              <a:ea typeface="+mn-ea"/>
              <a:cs typeface="+mn-cs"/>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30" name="TextBox 29"/>
          <p:cNvSpPr txBox="1"/>
          <p:nvPr/>
        </p:nvSpPr>
        <p:spPr>
          <a:xfrm>
            <a:off x="3731734" y="1507524"/>
            <a:ext cx="2239716"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C00000"/>
                </a:solidFill>
                <a:effectLst/>
                <a:uLnTx/>
                <a:uFillTx/>
                <a:latin typeface="Calibri"/>
                <a:ea typeface="+mn-ea"/>
                <a:cs typeface="+mn-cs"/>
              </a:rPr>
              <a:t>4) Unwanted data movement</a:t>
            </a:r>
          </a:p>
        </p:txBody>
      </p:sp>
      <p:sp>
        <p:nvSpPr>
          <p:cNvPr id="37" name="Slide Number Placeholder 3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39" name="TextBox 38"/>
          <p:cNvSpPr txBox="1"/>
          <p:nvPr/>
        </p:nvSpPr>
        <p:spPr>
          <a:xfrm>
            <a:off x="179512" y="6093296"/>
            <a:ext cx="7584528"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    (for 4KB page copy via DMA)</a:t>
            </a:r>
          </a:p>
        </p:txBody>
      </p:sp>
    </p:spTree>
    <p:extLst>
      <p:ext uri="{BB962C8B-B14F-4D97-AF65-F5344CB8AC3E}">
        <p14:creationId xmlns:p14="http://schemas.microsoft.com/office/powerpoint/2010/main" val="27890648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Memory</a:t>
            </a: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Arial" charset="0"/>
              <a:ea typeface="+mn-ea"/>
              <a:cs typeface="+mn-cs"/>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rial" charset="0"/>
                <a:ea typeface="+mn-ea"/>
                <a:cs typeface="+mn-cs"/>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3200" b="1" i="0" u="none" strike="noStrike" kern="1200" cap="none" spc="0" normalizeH="0" baseline="0" noProof="0">
              <a:ln>
                <a:noFill/>
              </a:ln>
              <a:solidFill>
                <a:prstClr val="black"/>
              </a:solidFill>
              <a:effectLst/>
              <a:uLnTx/>
              <a:uFillTx/>
              <a:latin typeface="Arial" charset="0"/>
              <a:ea typeface="+mn-ea"/>
              <a:cs typeface="+mn-cs"/>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3399"/>
                </a:solidFill>
                <a:effectLst/>
                <a:uLnTx/>
                <a:uFillTx/>
                <a:latin typeface="Calibri"/>
                <a:ea typeface="+mn-ea"/>
                <a:cs typeface="+mn-cs"/>
              </a:rPr>
              <a:t>4) No unwanted data movement</a:t>
            </a:r>
          </a:p>
        </p:txBody>
      </p:sp>
      <p:sp>
        <p:nvSpPr>
          <p:cNvPr id="28" name="Slide Number Placeholder 27"/>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9" name="TextBox 28"/>
          <p:cNvSpPr txBox="1"/>
          <p:nvPr/>
        </p:nvSpPr>
        <p:spPr>
          <a:xfrm>
            <a:off x="179512" y="6093296"/>
            <a:ext cx="2453917"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Calibri"/>
                <a:ea typeface="+mn-ea"/>
                <a:cs typeface="+mn-cs"/>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8000"/>
                </a:solidFill>
                <a:effectLst/>
                <a:uLnTx/>
                <a:uFillTx/>
                <a:latin typeface="Calibri"/>
                <a:ea typeface="+mn-ea"/>
                <a:cs typeface="+mn-cs"/>
                <a:sym typeface="Wingdings"/>
              </a:rPr>
              <a:t>   </a:t>
            </a:r>
            <a:r>
              <a:rPr kumimoji="0" lang="en-US" sz="3200" b="0" i="0" u="none" strike="noStrike" kern="1200" cap="none" spc="0" normalizeH="0" baseline="0" noProof="0" dirty="0">
                <a:ln>
                  <a:noFill/>
                </a:ln>
                <a:solidFill>
                  <a:srgbClr val="008000"/>
                </a:solidFill>
                <a:effectLst/>
                <a:uLnTx/>
                <a:uFillTx/>
                <a:latin typeface="Calibri"/>
                <a:ea typeface="+mn-ea"/>
                <a:cs typeface="+mn-cs"/>
              </a:rPr>
              <a:t>90ns, 0.04uJ</a:t>
            </a:r>
          </a:p>
        </p:txBody>
      </p:sp>
    </p:spTree>
    <p:extLst>
      <p:ext uri="{BB962C8B-B14F-4D97-AF65-F5344CB8AC3E}">
        <p14:creationId xmlns:p14="http://schemas.microsoft.com/office/powerpoint/2010/main" val="669090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a14="http://schemas.microsoft.com/office/drawing/2010/main" xmlns="" w="25400" cap="flat">
                <a:solidFill>
                  <a:schemeClr val="tx1"/>
                </a:solidFill>
                <a:miter lim="800000"/>
                <a:headEnd type="none" w="med" len="med"/>
                <a:tailEnd type="none" w="med" len="med"/>
              </a14:hiddenLine>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DRAM </a:t>
            </a:r>
            <a:r>
              <a:rPr kumimoji="0" lang="en-US" sz="1800" b="0" i="0" u="none" strike="noStrike" kern="1200" cap="none" spc="0" normalizeH="0" baseline="0" noProof="0" dirty="0" err="1">
                <a:ln>
                  <a:noFill/>
                </a:ln>
                <a:solidFill>
                  <a:srgbClr val="000000"/>
                </a:solidFill>
                <a:effectLst/>
                <a:uLnTx/>
                <a:uFillTx/>
                <a:latin typeface="Myriad Pro Bold Cond"/>
                <a:ea typeface="ＭＳ Ｐゴシック" charset="0"/>
                <a:cs typeface="Myriad Pro Bold Cond" charset="0"/>
                <a:sym typeface="Myriad Pro Bold Cond" charset="0"/>
              </a:rPr>
              <a:t>subarray</a:t>
            </a: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D90B00"/>
              </a:solidFill>
              <a:effectLst/>
              <a:uLnTx/>
              <a:uFillTx/>
              <a:latin typeface="Myriad Pro Bold Cond"/>
              <a:ea typeface="ＭＳ Ｐゴシック" charset="0"/>
              <a:cs typeface="Myriad Pro Bold Cond" charset="0"/>
              <a:sym typeface="Myriad Pro Bold Cond"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Transfer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D90B00"/>
                </a:solidFill>
                <a:effectLst/>
                <a:uLnTx/>
                <a:uFillTx/>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lIns="0" tIns="0" rIns="0" bIns="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8000"/>
                </a:solidFill>
                <a:effectLst/>
                <a:uLnTx/>
                <a:uFillTx/>
                <a:latin typeface="Myriad Pro Bold Cond"/>
                <a:ea typeface="ヒラギノ角ゴ ProN W6"/>
              </a:rPr>
              <a:t>   </a:t>
            </a:r>
            <a:r>
              <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rPr>
              <a:t>Idea: Two consecutive </a:t>
            </a:r>
            <a:r>
              <a:rPr kumimoji="0" lang="en-US" sz="2000" b="1" i="0" u="none" strike="noStrike" kern="1200" cap="none" spc="0" normalizeH="0" baseline="0" noProof="0" dirty="0" err="1">
                <a:ln>
                  <a:noFill/>
                </a:ln>
                <a:solidFill>
                  <a:srgbClr val="008000"/>
                </a:solidFill>
                <a:effectLst/>
                <a:uLnTx/>
                <a:uFillTx/>
                <a:latin typeface="Times New Roman" charset="0"/>
                <a:ea typeface="Times New Roman" charset="0"/>
                <a:cs typeface="Times New Roman" charset="0"/>
              </a:rPr>
              <a:t>ACTivates</a:t>
            </a:r>
            <a:endParaRPr kumimoji="0" lang="en-US" sz="2000" b="1" i="0" u="none" strike="noStrike" kern="1200" cap="none" spc="0" normalizeH="0" baseline="0" noProof="0" dirty="0">
              <a:ln>
                <a:noFill/>
              </a:ln>
              <a:solidFill>
                <a:srgbClr val="008000"/>
              </a:solidFill>
              <a:effectLst/>
              <a:uLnTx/>
              <a:uFillTx/>
              <a:latin typeface="Times New Roman" charset="0"/>
              <a:ea typeface="Times New Roman" charset="0"/>
              <a:cs typeface="Times New Roman" charset="0"/>
            </a:endParaRPr>
          </a:p>
        </p:txBody>
      </p:sp>
    </p:spTree>
    <p:extLst>
      <p:ext uri="{BB962C8B-B14F-4D97-AF65-F5344CB8AC3E}">
        <p14:creationId xmlns:p14="http://schemas.microsoft.com/office/powerpoint/2010/main" val="268381633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libri"/>
                <a:ea typeface="+mn-ea"/>
                <a:cs typeface="+mn-cs"/>
              </a:rPr>
              <a:t>74x</a:t>
            </a:r>
          </a:p>
        </p:txBody>
      </p:sp>
      <p:sp>
        <p:nvSpPr>
          <p:cNvPr id="10" name="Slide Number Placeholder 9"/>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D63C8E0-6DD9-4302-9AA9-5177C785CB79}"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11" name="Rectangle 10"/>
          <p:cNvSpPr/>
          <p:nvPr/>
        </p:nvSpPr>
        <p:spPr>
          <a:xfrm>
            <a:off x="251520" y="6165304"/>
            <a:ext cx="7848872" cy="67710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00" b="0" i="0" u="none" strike="noStrike" kern="1200" cap="none" spc="0" normalizeH="0" baseline="0" noProof="0" dirty="0">
                <a:ln>
                  <a:noFill/>
                </a:ln>
                <a:solidFill>
                  <a:srgbClr val="000000"/>
                </a:solidFill>
                <a:effectLst/>
                <a:uLnTx/>
                <a:uFillTx/>
                <a:latin typeface="Tahoma" charset="0"/>
                <a:ea typeface="+mn-ea"/>
                <a:cs typeface="+mn-cs"/>
              </a:rPr>
              <a:t>Seshadri et al., “</a:t>
            </a:r>
            <a:r>
              <a:rPr kumimoji="0" lang="en-US" altLang="ja-JP" sz="1900" b="0" i="0" u="none" strike="noStrike" kern="1200" cap="none" spc="0" normalizeH="0" baseline="0" noProof="0" dirty="0" err="1">
                <a:ln>
                  <a:noFill/>
                </a:ln>
                <a:solidFill>
                  <a:srgbClr val="0000FF"/>
                </a:solidFill>
                <a:effectLst/>
                <a:uLnTx/>
                <a:uFillTx/>
                <a:latin typeface="Tahoma" charset="0"/>
                <a:ea typeface="ＭＳ Ｐゴシック" panose="020B0600070205080204" pitchFamily="34" charset="-128"/>
                <a:cs typeface="+mn-cs"/>
              </a:rPr>
              <a:t>RowClone</a:t>
            </a:r>
            <a:r>
              <a:rPr kumimoji="0" lang="en-US" altLang="ja-JP" sz="1900" b="0" i="0" u="none" strike="noStrike" kern="1200" cap="none" spc="0" normalizeH="0" baseline="0" noProof="0" dirty="0">
                <a:ln>
                  <a:noFill/>
                </a:ln>
                <a:solidFill>
                  <a:srgbClr val="0000FF"/>
                </a:solidFill>
                <a:effectLst/>
                <a:uLnTx/>
                <a:uFillTx/>
                <a:latin typeface="Tahoma" charset="0"/>
                <a:ea typeface="ＭＳ Ｐゴシック" panose="020B0600070205080204" pitchFamily="34" charset="-128"/>
                <a:cs typeface="+mn-cs"/>
              </a:rPr>
              <a:t>: Fast and Efficient In-DRAM Copy and Initialization of Bulk Data</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a:t>
            </a:r>
            <a:r>
              <a:rPr kumimoji="0" lang="en-US" sz="1900" b="0" i="0" u="none" strike="noStrike" kern="1200" cap="none" spc="0" normalizeH="0" baseline="0" noProof="0" dirty="0">
                <a:ln>
                  <a:noFill/>
                </a:ln>
                <a:solidFill>
                  <a:srgbClr val="000000"/>
                </a:solidFill>
                <a:effectLst/>
                <a:uLnTx/>
                <a:uFillTx/>
                <a:latin typeface="Tahoma" charset="0"/>
                <a:ea typeface="+mn-ea"/>
                <a:cs typeface="+mn-cs"/>
              </a:rPr>
              <a:t>”</a:t>
            </a:r>
            <a:r>
              <a:rPr kumimoji="0" lang="en-US" altLang="ja-JP" sz="1900" b="0" i="0" u="none" strike="noStrike" kern="1200" cap="none" spc="0" normalizeH="0" baseline="0" noProof="0" dirty="0">
                <a:ln>
                  <a:noFill/>
                </a:ln>
                <a:solidFill>
                  <a:srgbClr val="000000"/>
                </a:solidFill>
                <a:effectLst/>
                <a:uLnTx/>
                <a:uFillTx/>
                <a:latin typeface="Tahoma" charset="0"/>
                <a:ea typeface="ＭＳ Ｐゴシック" panose="020B0600070205080204" pitchFamily="34" charset="-128"/>
                <a:cs typeface="+mn-cs"/>
              </a:rPr>
              <a:t> MICRO 2013.</a:t>
            </a:r>
            <a:endParaRPr kumimoji="0" lang="en-US" sz="19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610106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0930756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412750" y="1295400"/>
            <a:ext cx="5740400" cy="39497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0" name="Line 2"/>
          <p:cNvSpPr>
            <a:spLocks noChangeShapeType="1"/>
          </p:cNvSpPr>
          <p:nvPr/>
        </p:nvSpPr>
        <p:spPr bwMode="auto">
          <a:xfrm>
            <a:off x="3289300" y="4584704"/>
            <a:ext cx="0" cy="881857"/>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1" name="Rectangle 3"/>
          <p:cNvSpPr>
            <a:spLocks noGrp="1" noChangeArrowheads="1"/>
          </p:cNvSpPr>
          <p:nvPr>
            <p:ph type="title"/>
          </p:nvPr>
        </p:nvSpPr>
        <p:spPr>
          <a:xfrm>
            <a:off x="419100" y="196850"/>
            <a:ext cx="8724900" cy="558800"/>
          </a:xfrm>
          <a:ln/>
        </p:spPr>
        <p:txBody>
          <a:bodyPr/>
          <a:lstStyle/>
          <a:p>
            <a:r>
              <a:rPr lang="en-US" sz="4400" dirty="0">
                <a:solidFill>
                  <a:srgbClr val="1A5712"/>
                </a:solidFill>
                <a:latin typeface="Garamond"/>
                <a:cs typeface="Garamond"/>
              </a:rPr>
              <a:t>Memory as an Accelerator</a:t>
            </a:r>
          </a:p>
        </p:txBody>
      </p:sp>
      <p:sp>
        <p:nvSpPr>
          <p:cNvPr id="22532" name="Rectangle 4"/>
          <p:cNvSpPr>
            <a:spLocks/>
          </p:cNvSpPr>
          <p:nvPr/>
        </p:nvSpPr>
        <p:spPr bwMode="auto">
          <a:xfrm>
            <a:off x="6921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3" name="Rectangle 5"/>
          <p:cNvSpPr>
            <a:spLocks/>
          </p:cNvSpPr>
          <p:nvPr/>
        </p:nvSpPr>
        <p:spPr bwMode="auto">
          <a:xfrm>
            <a:off x="1062323"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4" name="Rectangle 6"/>
          <p:cNvSpPr>
            <a:spLocks/>
          </p:cNvSpPr>
          <p:nvPr/>
        </p:nvSpPr>
        <p:spPr bwMode="auto">
          <a:xfrm>
            <a:off x="1924050" y="16002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5" name="Rectangle 7"/>
          <p:cNvSpPr>
            <a:spLocks/>
          </p:cNvSpPr>
          <p:nvPr/>
        </p:nvSpPr>
        <p:spPr bwMode="auto">
          <a:xfrm>
            <a:off x="2296604" y="18245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6" name="Rectangle 8"/>
          <p:cNvSpPr>
            <a:spLocks/>
          </p:cNvSpPr>
          <p:nvPr/>
        </p:nvSpPr>
        <p:spPr bwMode="auto">
          <a:xfrm>
            <a:off x="6921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7" name="Rectangle 9"/>
          <p:cNvSpPr>
            <a:spLocks/>
          </p:cNvSpPr>
          <p:nvPr/>
        </p:nvSpPr>
        <p:spPr bwMode="auto">
          <a:xfrm>
            <a:off x="10647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38" name="Rectangle 10"/>
          <p:cNvSpPr>
            <a:spLocks/>
          </p:cNvSpPr>
          <p:nvPr/>
        </p:nvSpPr>
        <p:spPr bwMode="auto">
          <a:xfrm>
            <a:off x="1924050" y="2667000"/>
            <a:ext cx="1016000" cy="8509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39" name="Rectangle 11"/>
          <p:cNvSpPr>
            <a:spLocks/>
          </p:cNvSpPr>
          <p:nvPr/>
        </p:nvSpPr>
        <p:spPr bwMode="auto">
          <a:xfrm>
            <a:off x="2296604" y="2891373"/>
            <a:ext cx="269304" cy="40216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0" name="Rectangle 12"/>
          <p:cNvSpPr>
            <a:spLocks/>
          </p:cNvSpPr>
          <p:nvPr/>
        </p:nvSpPr>
        <p:spPr bwMode="auto">
          <a:xfrm>
            <a:off x="3155950" y="16129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1" name="Rectangle 13"/>
          <p:cNvSpPr>
            <a:spLocks/>
          </p:cNvSpPr>
          <p:nvPr/>
        </p:nvSpPr>
        <p:spPr bwMode="auto">
          <a:xfrm>
            <a:off x="3172966" y="1734751"/>
            <a:ext cx="548590"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mini-CPU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2" name="Rectangle 14"/>
          <p:cNvSpPr>
            <a:spLocks/>
          </p:cNvSpPr>
          <p:nvPr/>
        </p:nvSpPr>
        <p:spPr bwMode="auto">
          <a:xfrm>
            <a:off x="3155950" y="226695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3" name="Rectangle 15"/>
          <p:cNvSpPr>
            <a:spLocks/>
          </p:cNvSpPr>
          <p:nvPr/>
        </p:nvSpPr>
        <p:spPr bwMode="auto">
          <a:xfrm>
            <a:off x="3313402" y="2379668"/>
            <a:ext cx="269304"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video</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4" name="Rectangle 16"/>
          <p:cNvSpPr>
            <a:spLocks/>
          </p:cNvSpPr>
          <p:nvPr/>
        </p:nvSpPr>
        <p:spPr bwMode="auto">
          <a:xfrm>
            <a:off x="4025900" y="16637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5" name="Rectangle 17"/>
          <p:cNvSpPr>
            <a:spLocks/>
          </p:cNvSpPr>
          <p:nvPr/>
        </p:nvSpPr>
        <p:spPr bwMode="auto">
          <a:xfrm>
            <a:off x="4053619" y="1762943"/>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6" name="Rectangle 18"/>
          <p:cNvSpPr>
            <a:spLocks/>
          </p:cNvSpPr>
          <p:nvPr/>
        </p:nvSpPr>
        <p:spPr bwMode="auto">
          <a:xfrm>
            <a:off x="4984750" y="16700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7" name="Rectangle 19"/>
          <p:cNvSpPr>
            <a:spLocks/>
          </p:cNvSpPr>
          <p:nvPr/>
        </p:nvSpPr>
        <p:spPr bwMode="auto">
          <a:xfrm>
            <a:off x="5010087" y="17724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48" name="Rectangle 20"/>
          <p:cNvSpPr>
            <a:spLocks/>
          </p:cNvSpPr>
          <p:nvPr/>
        </p:nvSpPr>
        <p:spPr bwMode="auto">
          <a:xfrm>
            <a:off x="4025900" y="264160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49" name="Rectangle 21"/>
          <p:cNvSpPr>
            <a:spLocks/>
          </p:cNvSpPr>
          <p:nvPr/>
        </p:nvSpPr>
        <p:spPr bwMode="auto">
          <a:xfrm>
            <a:off x="4051237" y="274401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0" name="Rectangle 22"/>
          <p:cNvSpPr>
            <a:spLocks/>
          </p:cNvSpPr>
          <p:nvPr/>
        </p:nvSpPr>
        <p:spPr bwMode="auto">
          <a:xfrm>
            <a:off x="4984750" y="2647950"/>
            <a:ext cx="825500" cy="67945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1" name="Rectangle 23"/>
          <p:cNvSpPr>
            <a:spLocks/>
          </p:cNvSpPr>
          <p:nvPr/>
        </p:nvSpPr>
        <p:spPr bwMode="auto">
          <a:xfrm>
            <a:off x="5010087" y="2750368"/>
            <a:ext cx="768483" cy="487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GPU</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(throughput)</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52" name="Rectangle 24"/>
          <p:cNvSpPr>
            <a:spLocks/>
          </p:cNvSpPr>
          <p:nvPr/>
        </p:nvSpPr>
        <p:spPr bwMode="auto">
          <a:xfrm>
            <a:off x="3930650" y="1593850"/>
            <a:ext cx="1981200" cy="18796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3" name="Rectangle 25"/>
          <p:cNvSpPr>
            <a:spLocks/>
          </p:cNvSpPr>
          <p:nvPr/>
        </p:nvSpPr>
        <p:spPr bwMode="auto">
          <a:xfrm>
            <a:off x="692150" y="3733800"/>
            <a:ext cx="5207000" cy="8509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4" name="Rectangle 26"/>
          <p:cNvSpPr>
            <a:spLocks/>
          </p:cNvSpPr>
          <p:nvPr/>
        </p:nvSpPr>
        <p:spPr bwMode="auto">
          <a:xfrm>
            <a:off x="3188665" y="4107461"/>
            <a:ext cx="211597" cy="2051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LLC</a:t>
            </a:r>
          </a:p>
        </p:txBody>
      </p:sp>
      <p:sp>
        <p:nvSpPr>
          <p:cNvPr id="22555" name="Rectangle 27"/>
          <p:cNvSpPr>
            <a:spLocks/>
          </p:cNvSpPr>
          <p:nvPr/>
        </p:nvSpPr>
        <p:spPr bwMode="auto">
          <a:xfrm>
            <a:off x="2444750" y="4686300"/>
            <a:ext cx="1695450" cy="444500"/>
          </a:xfrm>
          <a:prstGeom prst="rect">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6" name="Rectangle 28"/>
          <p:cNvSpPr>
            <a:spLocks/>
          </p:cNvSpPr>
          <p:nvPr/>
        </p:nvSpPr>
        <p:spPr bwMode="auto">
          <a:xfrm>
            <a:off x="2702571" y="4825008"/>
            <a:ext cx="1179810"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Controller</a:t>
            </a:r>
          </a:p>
        </p:txBody>
      </p:sp>
      <p:sp>
        <p:nvSpPr>
          <p:cNvPr id="22557" name="Rectangle 29"/>
          <p:cNvSpPr>
            <a:spLocks/>
          </p:cNvSpPr>
          <p:nvPr/>
        </p:nvSpPr>
        <p:spPr bwMode="auto">
          <a:xfrm>
            <a:off x="6965950" y="4565650"/>
            <a:ext cx="1695450" cy="5842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58" name="Rectangle 30"/>
          <p:cNvSpPr>
            <a:spLocks/>
          </p:cNvSpPr>
          <p:nvPr/>
        </p:nvSpPr>
        <p:spPr bwMode="auto">
          <a:xfrm>
            <a:off x="7005762" y="4602304"/>
            <a:ext cx="1615827" cy="5616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Specialized</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compute-capability</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Myriad Pro Bold Cond"/>
                <a:ea typeface="ＭＳ Ｐゴシック" charset="0"/>
                <a:cs typeface="Myriad Pro Bold Cond" charset="0"/>
                <a:sym typeface="Myriad Pro Bold Cond" charset="0"/>
              </a:rPr>
              <a:t>in memory</a:t>
            </a:r>
          </a:p>
        </p:txBody>
      </p:sp>
      <p:sp>
        <p:nvSpPr>
          <p:cNvPr id="22559" name="Rectangle 31"/>
          <p:cNvSpPr>
            <a:spLocks/>
          </p:cNvSpPr>
          <p:nvPr/>
        </p:nvSpPr>
        <p:spPr bwMode="auto">
          <a:xfrm>
            <a:off x="6654800" y="1276350"/>
            <a:ext cx="2324100" cy="39497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0" name="Rectangle 32"/>
          <p:cNvSpPr>
            <a:spLocks/>
          </p:cNvSpPr>
          <p:nvPr/>
        </p:nvSpPr>
        <p:spPr bwMode="auto">
          <a:xfrm>
            <a:off x="7542787" y="2989858"/>
            <a:ext cx="538609"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a:t>
            </a:r>
          </a:p>
        </p:txBody>
      </p:sp>
      <p:sp>
        <p:nvSpPr>
          <p:cNvPr id="22561" name="Rectangle 33"/>
          <p:cNvSpPr>
            <a:spLocks/>
          </p:cNvSpPr>
          <p:nvPr/>
        </p:nvSpPr>
        <p:spPr bwMode="auto">
          <a:xfrm>
            <a:off x="6718300" y="1339850"/>
            <a:ext cx="2184400" cy="3136900"/>
          </a:xfrm>
          <a:prstGeom prst="rect">
            <a:avLst/>
          </a:prstGeom>
          <a:noFill/>
          <a:ln w="25400" cap="flat">
            <a:solidFill>
              <a:schemeClr val="tx1"/>
            </a:solidFill>
            <a:prstDash val="sysDot"/>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2" name="Rectangle 34"/>
          <p:cNvSpPr>
            <a:spLocks/>
          </p:cNvSpPr>
          <p:nvPr/>
        </p:nvSpPr>
        <p:spPr bwMode="auto">
          <a:xfrm>
            <a:off x="3149600" y="2921000"/>
            <a:ext cx="577850" cy="482600"/>
          </a:xfrm>
          <a:prstGeom prst="rect">
            <a:avLst/>
          </a:prstGeom>
          <a:solidFill>
            <a:srgbClr val="FEBB64"/>
          </a:solidFill>
          <a:ln w="25400" cap="flat">
            <a:solidFill>
              <a:schemeClr val="tx1"/>
            </a:solidFill>
            <a:prstDash val="solid"/>
            <a:miter lim="800000"/>
            <a:headEnd type="none" w="med" len="med"/>
            <a:tailEnd type="none" w="med" len="med"/>
          </a:ln>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3" name="Rectangle 35"/>
          <p:cNvSpPr>
            <a:spLocks/>
          </p:cNvSpPr>
          <p:nvPr/>
        </p:nvSpPr>
        <p:spPr bwMode="auto">
          <a:xfrm>
            <a:off x="3245710" y="3033718"/>
            <a:ext cx="397545" cy="3016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imaging</a:t>
            </a:r>
          </a:p>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2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core</a:t>
            </a:r>
          </a:p>
        </p:txBody>
      </p:sp>
      <p:sp>
        <p:nvSpPr>
          <p:cNvPr id="22564" name="Rectangle 36"/>
          <p:cNvSpPr>
            <a:spLocks/>
          </p:cNvSpPr>
          <p:nvPr/>
        </p:nvSpPr>
        <p:spPr bwMode="auto">
          <a:xfrm>
            <a:off x="4311318" y="5523508"/>
            <a:ext cx="807913" cy="20518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a:solidFill>
                  <a:schemeClr val="tx1"/>
                </a:solidFill>
                <a:miter lim="800000"/>
                <a:headEnd type="none" w="med" len="med"/>
                <a:tailEnd type="none" w="med" len="med"/>
              </a14:hiddenLine>
            </a:ext>
          </a:extLst>
        </p:spPr>
        <p:txBody>
          <a:bodyPr wrap="none" lIns="0" tIns="0" rIns="0" bIns="0" anchor="ctr">
            <a:spAutoFit/>
          </a:bodyPr>
          <a:lstStyle/>
          <a:p>
            <a:pPr marL="0" marR="0" lvl="0" indent="0" algn="ctr" defTabSz="457200" rtl="0" eaLnBrk="1" fontAlgn="base" latinLnBrk="0" hangingPunct="1">
              <a:lnSpc>
                <a:spcPct val="80000"/>
              </a:lnSpc>
              <a:spcBef>
                <a:spcPct val="0"/>
              </a:spcBef>
              <a:spcAft>
                <a:spcPct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Myriad Pro Bold Cond"/>
                <a:ea typeface="ＭＳ Ｐゴシック" charset="0"/>
                <a:cs typeface="Myriad Pro Bold Cond" charset="0"/>
                <a:sym typeface="Myriad Pro Bold Cond" charset="0"/>
              </a:rPr>
              <a:t>Memory Bus</a:t>
            </a:r>
          </a:p>
        </p:txBody>
      </p:sp>
      <p:sp>
        <p:nvSpPr>
          <p:cNvPr id="22565" name="Line 37"/>
          <p:cNvSpPr>
            <a:spLocks noChangeShapeType="1"/>
          </p:cNvSpPr>
          <p:nvPr/>
        </p:nvSpPr>
        <p:spPr bwMode="auto">
          <a:xfrm rot="10800000" flipH="1">
            <a:off x="416722" y="5460207"/>
            <a:ext cx="8562181" cy="0"/>
          </a:xfrm>
          <a:prstGeom prst="line">
            <a:avLst/>
          </a:prstGeom>
          <a:noFill/>
          <a:ln w="1016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22566" name="Line 38"/>
          <p:cNvSpPr>
            <a:spLocks noChangeShapeType="1"/>
          </p:cNvSpPr>
          <p:nvPr/>
        </p:nvSpPr>
        <p:spPr bwMode="auto">
          <a:xfrm>
            <a:off x="7816850" y="5226848"/>
            <a:ext cx="0" cy="239713"/>
          </a:xfrm>
          <a:prstGeom prst="line">
            <a:avLst/>
          </a:prstGeom>
          <a:noFill/>
          <a:ln w="88900" cap="flat">
            <a:solidFill>
              <a:schemeClr val="tx1"/>
            </a:solidFill>
            <a:prstDash val="solid"/>
            <a:miter lim="800000"/>
            <a:headEnd type="none" w="med" len="med"/>
            <a:tailEnd type="none" w="med" len="med"/>
          </a:ln>
          <a:extLst>
            <a:ext uri="{909E8E84-426E-40dd-AFC4-6F175D3DCCD1}">
              <a14:hiddenFill xmlns:a14="http://schemas.microsoft.com/office/drawing/2010/main" xmlns="">
                <a:solidFill>
                  <a:srgbClr val="FFFFFF"/>
                </a:solidFill>
              </a14:hiddenFill>
            </a:ext>
          </a:extLst>
        </p:spPr>
        <p:txBody>
          <a:bodyPr lIns="0" tIns="0" rIns="0" bIns="0"/>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000000"/>
              </a:solidFill>
              <a:effectLst/>
              <a:uLnTx/>
              <a:uFillTx/>
              <a:latin typeface="Gill Sans" charset="0"/>
              <a:ea typeface="ヒラギノ角ゴ ProN W3" charset="0"/>
              <a:cs typeface="ヒラギノ角ゴ ProN W3" charset="0"/>
              <a:sym typeface="Gill Sans" charset="0"/>
            </a:endParaRPr>
          </a:p>
        </p:txBody>
      </p:sp>
      <p:sp>
        <p:nvSpPr>
          <p:cNvPr id="44" name="Rounded Rectangle 43"/>
          <p:cNvSpPr>
            <a:spLocks noChangeArrowheads="1"/>
          </p:cNvSpPr>
          <p:nvPr/>
        </p:nvSpPr>
        <p:spPr bwMode="auto">
          <a:xfrm rot="5400000">
            <a:off x="6712425" y="3890443"/>
            <a:ext cx="2133601" cy="2286000"/>
          </a:xfrm>
          <a:prstGeom prst="roundRect">
            <a:avLst>
              <a:gd name="adj" fmla="val 16667"/>
            </a:avLst>
          </a:prstGeom>
          <a:noFill/>
          <a:ln w="114300">
            <a:solidFill>
              <a:srgbClr val="FF0000"/>
            </a:solidFill>
            <a:round/>
            <a:headEnd/>
            <a:tailEnd/>
          </a:ln>
          <a:extLst>
            <a:ext uri="{909E8E84-426E-40dd-AFC4-6F175D3DCCD1}">
              <a14:hiddenFill xmlns:a14="http://schemas.microsoft.com/office/drawing/2010/main" xmlns="">
                <a:solidFill>
                  <a:srgbClr val="FFFFFF"/>
                </a:solidFill>
              </a14:hiddenFill>
            </a:ext>
          </a:extLst>
        </p:spPr>
        <p:txBody>
          <a:bodyPr lIns="91440" tIns="45720" rIns="91440" bIns="45720"/>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Myriad Pro Bold Cond"/>
              <a:ea typeface="ヒラギノ角ゴ ProN W6"/>
            </a:endParaRPr>
          </a:p>
        </p:txBody>
      </p:sp>
      <p:sp>
        <p:nvSpPr>
          <p:cNvPr id="42" name="TextBox 41"/>
          <p:cNvSpPr txBox="1"/>
          <p:nvPr/>
        </p:nvSpPr>
        <p:spPr>
          <a:xfrm>
            <a:off x="561526" y="6279703"/>
            <a:ext cx="74668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0000"/>
                </a:solidFill>
                <a:effectLst/>
                <a:uLnTx/>
                <a:uFillTx/>
                <a:latin typeface="Tahoma"/>
                <a:ea typeface="ヒラギノ角ゴ ProN W6"/>
                <a:cs typeface="Tahoma"/>
              </a:rPr>
              <a:t>Memory similar to a “conventional” accelerator</a:t>
            </a:r>
          </a:p>
        </p:txBody>
      </p:sp>
    </p:spTree>
    <p:extLst>
      <p:ext uri="{BB962C8B-B14F-4D97-AF65-F5344CB8AC3E}">
        <p14:creationId xmlns:p14="http://schemas.microsoft.com/office/powerpoint/2010/main" val="610445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40257289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0" cap="none" spc="0" normalizeH="0" baseline="0" noProof="0" dirty="0">
              <a:ln>
                <a:noFill/>
              </a:ln>
              <a:solidFill>
                <a:prstClr val="white"/>
              </a:solidFill>
              <a:effectLst/>
              <a:uLnTx/>
              <a:uFillTx/>
              <a:latin typeface="Calibri"/>
              <a:ea typeface="+mn-ea"/>
              <a:cs typeface="+mn-cs"/>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prstClr val="white"/>
                </a:solidFill>
                <a:effectLst/>
                <a:uLnTx/>
                <a:uFillTx/>
                <a:latin typeface="Calibri"/>
                <a:ea typeface="+mn-ea"/>
                <a:cs typeface="+mn-cs"/>
              </a:rPr>
              <a:t>Final State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1" u="none" strike="noStrike" kern="0" cap="none" spc="0" normalizeH="0" baseline="0" noProof="0" dirty="0">
                <a:ln>
                  <a:noFill/>
                </a:ln>
                <a:solidFill>
                  <a:prstClr val="white"/>
                </a:solidFill>
                <a:effectLst/>
                <a:uLnTx/>
                <a:uFillTx/>
                <a:latin typeface="Calibri"/>
                <a:ea typeface="+mn-ea"/>
                <a:cs typeface="+mn-cs"/>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½V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r>
              <a:rPr kumimoji="0" lang="en-US" sz="2800" b="1" i="1" u="none" strike="noStrike" kern="1200" cap="none" spc="0" normalizeH="0" baseline="0" noProof="0" dirty="0">
                <a:ln>
                  <a:noFill/>
                </a:ln>
                <a:solidFill>
                  <a:prstClr val="black"/>
                </a:solidFill>
                <a:effectLst/>
                <a:uLnTx/>
                <a:uFillTx/>
                <a:latin typeface="Calibri"/>
                <a:ea typeface="+mn-ea"/>
                <a:cs typeface="+mn-cs"/>
              </a:rPr>
              <a:t>+</a:t>
            </a:r>
            <a:r>
              <a:rPr kumimoji="0" lang="el-GR" sz="2800" b="1" i="1" u="none" strike="noStrike" kern="1200" cap="none" spc="0" normalizeH="0" baseline="0" noProof="0" dirty="0">
                <a:ln>
                  <a:noFill/>
                </a:ln>
                <a:solidFill>
                  <a:prstClr val="black"/>
                </a:solidFill>
                <a:effectLst/>
                <a:uLnTx/>
                <a:uFillTx/>
                <a:latin typeface="Calibri"/>
                <a:ea typeface="+mn-ea"/>
                <a:cs typeface="+mn-cs"/>
              </a:rPr>
              <a:t>δ</a:t>
            </a:r>
            <a:endParaRPr kumimoji="0" lang="en-US" sz="2800" b="1" i="1" u="none" strike="noStrike" kern="1200" cap="none" spc="0" normalizeH="0" baseline="0" noProof="0" dirty="0">
              <a:ln>
                <a:noFill/>
              </a:ln>
              <a:solidFill>
                <a:prstClr val="black"/>
              </a:solidFill>
              <a:effectLst/>
              <a:uLnTx/>
              <a:uFillTx/>
              <a:latin typeface="Calibri"/>
              <a:ea typeface="+mn-ea"/>
              <a:cs typeface="+mn-cs"/>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1" u="none" strike="noStrike" kern="0" cap="none" spc="0" normalizeH="0" baseline="0" noProof="0" dirty="0">
                <a:ln>
                  <a:noFill/>
                </a:ln>
                <a:solidFill>
                  <a:prstClr val="white"/>
                </a:solidFill>
                <a:effectLst/>
                <a:uLnTx/>
                <a:uFillTx/>
                <a:latin typeface="Calibri"/>
                <a:ea typeface="+mn-ea"/>
                <a:cs typeface="+mn-cs"/>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solidFill>
                <a:effectLst/>
                <a:uLnTx/>
                <a:uFillTx/>
                <a:latin typeface="Calibri"/>
                <a:ea typeface="+mn-ea"/>
                <a:cs typeface="+mn-cs"/>
              </a:rPr>
              <a:t>V</a:t>
            </a:r>
            <a:r>
              <a:rPr kumimoji="0" lang="en-US" sz="2800" b="1" i="1" u="none" strike="noStrike" kern="1200" cap="none" spc="0" normalizeH="0" baseline="-25000" noProof="0" dirty="0">
                <a:ln>
                  <a:noFill/>
                </a:ln>
                <a:solidFill>
                  <a:prstClr val="black"/>
                </a:solidFill>
                <a:effectLst/>
                <a:uLnTx/>
                <a:uFillTx/>
                <a:latin typeface="Calibri"/>
                <a:ea typeface="+mn-ea"/>
                <a:cs typeface="+mn-cs"/>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400" b="0" i="0" u="none" strike="noStrike" kern="1200" cap="none" spc="0" normalizeH="0" baseline="0" noProof="0" dirty="0">
                <a:ln>
                  <a:noFill/>
                </a:ln>
                <a:solidFill>
                  <a:srgbClr val="0000FF"/>
                </a:solidFill>
                <a:effectLst/>
                <a:uLnTx/>
                <a:uFillTx/>
                <a:latin typeface="Tahoma"/>
                <a:ea typeface="+mn-ea"/>
                <a:cs typeface="+mn-cs"/>
              </a:rPr>
              <a:t>Fast Bulk Bitwise AND and OR in DRAM</a:t>
            </a:r>
            <a:r>
              <a:rPr kumimoji="0" lang="en-US" sz="1400" b="0" i="0" u="none" strike="noStrike" kern="1200" cap="none" spc="0" normalizeH="0" baseline="0" noProof="0" dirty="0">
                <a:ln>
                  <a:noFill/>
                </a:ln>
                <a:solidFill>
                  <a:srgbClr val="000000"/>
                </a:solidFill>
                <a:effectLst/>
                <a:uLnTx/>
                <a:uFillTx/>
                <a:latin typeface="Tahoma"/>
                <a:ea typeface="+mn-ea"/>
                <a:cs typeface="+mn-cs"/>
              </a:rPr>
              <a:t>”, IEEE CAL 2015.</a:t>
            </a:r>
          </a:p>
        </p:txBody>
      </p:sp>
    </p:spTree>
    <p:extLst>
      <p:ext uri="{BB962C8B-B14F-4D97-AF65-F5344CB8AC3E}">
        <p14:creationId xmlns:p14="http://schemas.microsoft.com/office/powerpoint/2010/main" val="19223499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Tahoma"/>
                <a:ea typeface="+mn-ea"/>
                <a:cs typeface="+mn-cs"/>
              </a:rPr>
              <a:t>Idea: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Feed the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negated value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 the sense amplifier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Tahoma"/>
                <a:ea typeface="+mn-ea"/>
                <a:cs typeface="+mn-cs"/>
              </a:rPr>
              <a:t>into a special row</a:t>
            </a:r>
          </a:p>
        </p:txBody>
      </p:sp>
    </p:spTree>
    <p:extLst>
      <p:ext uri="{BB962C8B-B14F-4D97-AF65-F5344CB8AC3E}">
        <p14:creationId xmlns:p14="http://schemas.microsoft.com/office/powerpoint/2010/main" val="13915236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Myriad Pro Cond"/>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2400" b="1" i="0" u="none" strike="noStrike" kern="1200" cap="none" spc="0" normalizeH="0" baseline="0" noProof="0">
              <a:ln>
                <a:noFill/>
              </a:ln>
              <a:solidFill>
                <a:srgbClr val="0070C0"/>
              </a:solidFill>
              <a:effectLst/>
              <a:uLnTx/>
              <a:uFillTx/>
              <a:latin typeface="Myriad Pro Cond"/>
              <a:ea typeface="+mn-ea"/>
              <a:cs typeface="+mn-cs"/>
            </a:endParaRPr>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0070C0"/>
                  </a:solidFill>
                  <a:effectLst/>
                  <a:uLnTx/>
                  <a:uFillTx/>
                  <a:latin typeface="Myriad Pro Cond"/>
                  <a:ea typeface="+mn-ea"/>
                  <a:cs typeface="+mn-cs"/>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Myriad Pro Cond"/>
                <a:ea typeface="+mn-ea"/>
                <a:cs typeface="+mn-cs"/>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Myriad Pro Cond"/>
                <a:ea typeface="+mn-ea"/>
                <a:cs typeface="+mn-cs"/>
              </a:rPr>
              <a:t>Seshadri+, “</a:t>
            </a:r>
            <a:r>
              <a:rPr kumimoji="0" lang="en-US" sz="1325" b="0" i="0" u="none" strike="noStrike" kern="1200" cap="none" spc="0" normalizeH="0" baseline="0" noProof="0" dirty="0">
                <a:ln>
                  <a:noFill/>
                </a:ln>
                <a:solidFill>
                  <a:srgbClr val="0000FF"/>
                </a:solidFill>
                <a:effectLst/>
                <a:uLnTx/>
                <a:uFillTx/>
                <a:latin typeface="Myriad Pro Cond"/>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Myriad Pro Cond"/>
                <a:ea typeface="+mn-ea"/>
                <a:cs typeface="+mn-cs"/>
              </a:rPr>
              <a:t>,” MICRO 2017.</a:t>
            </a:r>
          </a:p>
        </p:txBody>
      </p:sp>
    </p:spTree>
    <p:extLst>
      <p:ext uri="{BB962C8B-B14F-4D97-AF65-F5344CB8AC3E}">
        <p14:creationId xmlns:p14="http://schemas.microsoft.com/office/powerpoint/2010/main" val="21685025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2639958783"/>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85093"/>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980728"/>
            <a:ext cx="9144000" cy="4425826"/>
          </a:xfrm>
          <a:prstGeom prst="rect">
            <a:avLst/>
          </a:prstGeom>
        </p:spPr>
      </p:pic>
      <p:sp>
        <p:nvSpPr>
          <p:cNvPr id="6" name="TextBox 5">
            <a:extLst>
              <a:ext uri="{FF2B5EF4-FFF2-40B4-BE49-F238E27FC236}">
                <a16:creationId xmlns:a16="http://schemas.microsoft.com/office/drawing/2014/main" id="{DE533FE6-A700-5846-B9DA-50AB358EB971}"/>
              </a:ext>
            </a:extLst>
          </p:cNvPr>
          <p:cNvSpPr txBox="1"/>
          <p:nvPr/>
        </p:nvSpPr>
        <p:spPr>
          <a:xfrm>
            <a:off x="1835696" y="5517232"/>
            <a:ext cx="6034024"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&gt;5.4-6.6X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3572811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
        <p:nvSpPr>
          <p:cNvPr id="8" name="TextBox 7">
            <a:extLst>
              <a:ext uri="{FF2B5EF4-FFF2-40B4-BE49-F238E27FC236}">
                <a16:creationId xmlns:a16="http://schemas.microsoft.com/office/drawing/2014/main" id="{3633D9BD-DCFF-3C4B-8919-9EB386B2868A}"/>
              </a:ext>
            </a:extLst>
          </p:cNvPr>
          <p:cNvSpPr txBox="1"/>
          <p:nvPr/>
        </p:nvSpPr>
        <p:spPr>
          <a:xfrm>
            <a:off x="3327958" y="3158578"/>
            <a:ext cx="5646097" cy="461665"/>
          </a:xfrm>
          <a:prstGeom prst="rect">
            <a:avLst/>
          </a:prstGeom>
          <a:solidFill>
            <a:schemeClr val="bg1"/>
          </a:solidFill>
          <a:ln>
            <a:solidFill>
              <a:srgbClr val="0000FF"/>
            </a:solidFill>
          </a:ln>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&gt;4-12X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15064282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Ambit</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3363952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0"/>
            <a:ext cx="7924800" cy="1752600"/>
          </a:xfrm>
        </p:spPr>
        <p:txBody>
          <a:bodyPr/>
          <a:lstStyle/>
          <a:p>
            <a:r>
              <a:rPr lang="en-US" sz="6000" dirty="0"/>
              <a:t>Processing in Memory:</a:t>
            </a:r>
            <a:br>
              <a:rPr lang="en-US" sz="6000" dirty="0"/>
            </a:br>
            <a:r>
              <a:rPr lang="en-US" sz="6000"/>
              <a:t>		Two </a:t>
            </a:r>
            <a:r>
              <a:rPr lang="en-US" sz="6000" dirty="0"/>
              <a:t>Approaches</a:t>
            </a:r>
            <a:endParaRPr lang="en-US" sz="6000" b="1" dirty="0"/>
          </a:p>
        </p:txBody>
      </p:sp>
      <p:sp>
        <p:nvSpPr>
          <p:cNvPr id="3" name="Subtitle 2"/>
          <p:cNvSpPr>
            <a:spLocks noGrp="1"/>
          </p:cNvSpPr>
          <p:nvPr>
            <p:ph type="subTitle" idx="1"/>
          </p:nvPr>
        </p:nvSpPr>
        <p:spPr>
          <a:xfrm>
            <a:off x="685800" y="4484712"/>
            <a:ext cx="7848600" cy="1752600"/>
          </a:xfrm>
        </p:spPr>
        <p:txBody>
          <a:bodyPr/>
          <a:lstStyle/>
          <a:p>
            <a:pPr algn="l"/>
            <a:r>
              <a:rPr lang="en-US" sz="3600" dirty="0"/>
              <a:t>1. Minimally changing memory chips</a:t>
            </a:r>
          </a:p>
          <a:p>
            <a:pPr algn="l"/>
            <a:r>
              <a:rPr lang="en-US" sz="3600" dirty="0">
                <a:solidFill>
                  <a:srgbClr val="0000FF"/>
                </a:solidFill>
              </a:rPr>
              <a:t>2. Exploiting 3D-stacked memory</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4267080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a14="http://schemas.microsoft.com/office/drawing/2010/main" xmlns="">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Other “True 3D” technologies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mn-ea"/>
                <a:cs typeface="+mn-cs"/>
              </a:rPr>
              <a:t>under development</a:t>
            </a:r>
          </a:p>
        </p:txBody>
      </p:sp>
    </p:spTree>
    <p:extLst>
      <p:ext uri="{BB962C8B-B14F-4D97-AF65-F5344CB8AC3E}">
        <p14:creationId xmlns:p14="http://schemas.microsoft.com/office/powerpoint/2010/main" val="4356967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Landscape (circa 2015)</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144016" y="1052736"/>
            <a:ext cx="8460432" cy="4703828"/>
          </a:xfrm>
          <a:prstGeom prst="rect">
            <a:avLst/>
          </a:prstGeom>
        </p:spPr>
      </p:pic>
      <p:sp>
        <p:nvSpPr>
          <p:cNvPr id="6" name="Rectangle 5"/>
          <p:cNvSpPr/>
          <p:nvPr/>
        </p:nvSpPr>
        <p:spPr>
          <a:xfrm>
            <a:off x="-72008" y="6011996"/>
            <a:ext cx="9468544" cy="369332"/>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Kim+, “</a:t>
            </a:r>
            <a:r>
              <a:rPr kumimoji="0" lang="en-US" sz="1800" b="0" i="0" u="none" strike="noStrike" kern="1200" cap="none" spc="0" normalizeH="0" baseline="0" noProof="0" dirty="0">
                <a:ln>
                  <a:noFill/>
                </a:ln>
                <a:solidFill>
                  <a:srgbClr val="0000FF"/>
                </a:solidFill>
                <a:effectLst/>
                <a:uLnTx/>
                <a:uFillTx/>
                <a:latin typeface="Tahoma"/>
                <a:ea typeface="+mn-ea"/>
                <a:cs typeface="+mn-cs"/>
              </a:rPr>
              <a:t>Ramulator: A Flexible and Extensible DRAM Simulator</a:t>
            </a:r>
            <a:r>
              <a:rPr kumimoji="0" lang="en-US" sz="1800" b="0" i="0" u="none" strike="noStrike" kern="1200" cap="none" spc="0" normalizeH="0" baseline="0" noProof="0" dirty="0">
                <a:ln>
                  <a:noFill/>
                </a:ln>
                <a:solidFill>
                  <a:srgbClr val="000000"/>
                </a:solidFill>
                <a:effectLst/>
                <a:uLnTx/>
                <a:uFillTx/>
                <a:latin typeface="Tahoma"/>
                <a:ea typeface="+mn-ea"/>
                <a:cs typeface="+mn-cs"/>
              </a:rPr>
              <a:t>”, IEEE CAL 2015.</a:t>
            </a:r>
          </a:p>
        </p:txBody>
      </p:sp>
      <p:sp>
        <p:nvSpPr>
          <p:cNvPr id="7" name="Rectangle 6"/>
          <p:cNvSpPr/>
          <p:nvPr/>
        </p:nvSpPr>
        <p:spPr>
          <a:xfrm>
            <a:off x="323528" y="3284984"/>
            <a:ext cx="7992888" cy="64807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792982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069232"/>
            <a:ext cx="4032448" cy="351656"/>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505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4200" dirty="0"/>
              <a:t>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Large graphs are everywhere (circa 2015)</a:t>
            </a: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18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endPar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charset="0"/>
              <a:buNone/>
              <a:tabLst/>
              <a:defRPr/>
            </a:pPr>
            <a:endParaRPr kumimoji="0" lang="en-US" altLang="ko-KR" sz="2000" b="0" i="0" u="none" strike="noStrike" kern="1200" cap="none" spc="0" normalizeH="0" baseline="0" noProof="0" dirty="0">
              <a:ln>
                <a:noFill/>
              </a:ln>
              <a:solidFill>
                <a:srgbClr val="000000"/>
              </a:solidFill>
              <a:effectLst/>
              <a:uLnTx/>
              <a:uFillTx/>
              <a:latin typeface="Tahoma"/>
              <a:ea typeface="ＭＳ Ｐゴシック" pitchFamily="-106" charset="-128"/>
            </a:endParaRPr>
          </a:p>
          <a:p>
            <a:pPr marL="342900" marR="0" lvl="0" indent="-342900" algn="l" defTabSz="914400" rtl="0" eaLnBrk="0" fontAlgn="base" latinLnBrk="0" hangingPunct="0">
              <a:lnSpc>
                <a:spcPct val="100000"/>
              </a:lnSpc>
              <a:spcBef>
                <a:spcPct val="20000"/>
              </a:spcBef>
              <a:spcAft>
                <a:spcPct val="0"/>
              </a:spcAft>
              <a:buClr>
                <a:srgbClr val="CC9900"/>
              </a:buClr>
              <a:buSzPct val="65000"/>
              <a:buFont typeface="Wingdings" charset="0"/>
              <a:buChar char="n"/>
              <a:tabLst/>
              <a:defRPr/>
            </a:pPr>
            <a:r>
              <a:rPr kumimoji="0" lang="en-US" altLang="ko-KR" sz="2400" b="0" i="0" u="none" strike="noStrike" kern="1200" cap="none" spc="0" normalizeH="0" baseline="0" noProof="0" dirty="0">
                <a:ln>
                  <a:noFill/>
                </a:ln>
                <a:solidFill>
                  <a:srgbClr val="000000"/>
                </a:solidFill>
                <a:effectLst/>
                <a:uLnTx/>
                <a:uFillTx/>
                <a:latin typeface="Tahoma"/>
                <a:ea typeface="ＭＳ Ｐゴシック" pitchFamily="-106" charset="-128"/>
              </a:rPr>
              <a:t>Scalable large-scale graph processing is challenging</a:t>
            </a:r>
            <a:endParaRPr kumimoji="0" lang="ko-KR" altLang="en-US" sz="2400" b="0" i="0" u="none" strike="noStrike" kern="1200" cap="none" spc="0" normalizeH="0" baseline="0" noProof="0" dirty="0">
              <a:ln>
                <a:noFill/>
              </a:ln>
              <a:solidFill>
                <a:srgbClr val="000000"/>
              </a:solidFill>
              <a:effectLst/>
              <a:uLnTx/>
              <a:uFillTx/>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36 Million </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1.4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300 Million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30 Billion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26779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weight *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v.rank</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v</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&amp;w</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1. Frequent random memory accesses</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0000FF"/>
                  </a:solidFill>
                  <a:effectLst/>
                  <a:uLnTx/>
                  <a:uFillTx/>
                  <a:latin typeface="Tahoma"/>
                  <a:ea typeface="+mn-ea"/>
                  <a:cs typeface="+mn-cs"/>
                </a:rPr>
                <a:t>2. Little amount of computation</a:t>
              </a:r>
              <a:endParaRPr kumimoji="0" lang="ko-KR" altLang="en-US" sz="2400" b="1" i="0" u="none" strike="noStrike" kern="0" cap="none" spc="0" normalizeH="0" baseline="0" noProof="0" dirty="0">
                <a:ln>
                  <a:noFill/>
                </a:ln>
                <a:solidFill>
                  <a:srgbClr val="0000FF"/>
                </a:solidFill>
                <a:effectLst/>
                <a:uLnTx/>
                <a:uFillTx/>
                <a:latin typeface="Tahoma"/>
                <a:ea typeface="+mn-ea"/>
                <a:cs typeface="+mn-cs"/>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w.next_rank</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w.edges</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a:ln>
                      <a:noFill/>
                    </a:ln>
                    <a:solidFill>
                      <a:sysClr val="windowText" lastClr="000000"/>
                    </a:solidFill>
                    <a:effectLst/>
                    <a:uLnTx/>
                    <a:uFillTx/>
                    <a:latin typeface="Calibri"/>
                    <a:ea typeface="나눔고딕"/>
                    <a:cs typeface="+mn-cs"/>
                  </a:rPr>
                  <a:t>…</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339322704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Interconnected set of 3D-stacked </a:t>
            </a:r>
            <a:r>
              <a:rPr kumimoji="0" lang="en-US" sz="1800" b="0" i="0" u="none" strike="noStrike" kern="1200" cap="none" spc="0" normalizeH="0" baseline="0" noProof="0" dirty="0" err="1">
                <a:ln>
                  <a:noFill/>
                </a:ln>
                <a:solidFill>
                  <a:srgbClr val="0000FF"/>
                </a:solidFill>
                <a:effectLst/>
                <a:uLnTx/>
                <a:uFillTx/>
                <a:latin typeface="Tahoma"/>
                <a:ea typeface="+mn-ea"/>
                <a:cs typeface="+mn-cs"/>
              </a:rPr>
              <a:t>memory+logic</a:t>
            </a:r>
            <a:r>
              <a:rPr kumimoji="0" lang="en-US" sz="1800" b="0" i="0" u="none" strike="noStrike" kern="1200" cap="none" spc="0" normalizeH="0" baseline="0" noProof="0" dirty="0">
                <a:ln>
                  <a:noFill/>
                </a:ln>
                <a:solidFill>
                  <a:srgbClr val="0000FF"/>
                </a:solidFill>
                <a:effectLst/>
                <a:uLnTx/>
                <a:uFillTx/>
                <a:latin typeface="Tahoma"/>
                <a:ea typeface="+mn-ea"/>
                <a:cs typeface="+mn-cs"/>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1034522661"/>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Communications via</a:t>
            </a:r>
            <a:b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Remote Function Calls</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446413033"/>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4D5494"/>
                </a:solidFill>
                <a:effectLst/>
                <a:uLnTx/>
                <a:uFillTx/>
                <a:latin typeface="Tahoma"/>
                <a:ea typeface="+mn-ea"/>
                <a:cs typeface="+mn-cs"/>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E5B62F"/>
                </a:solidFill>
                <a:effectLst/>
                <a:uLnTx/>
                <a:uFillTx/>
                <a:latin typeface="Tahoma"/>
                <a:ea typeface="+mn-ea"/>
                <a:cs typeface="+mn-cs"/>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Crossbar 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NI</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In-Order Core</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Message Queue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PF Buffer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MTP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LP</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Calibri"/>
                  <a:ea typeface="나눔고딕"/>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Memory-Mapped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Tahoma"/>
                  <a:ea typeface="+mn-ea"/>
                  <a:cs typeface="+mn-cs"/>
                </a:rPr>
                <a:t>Accelerator Interface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a:t>
              </a:r>
              <a:r>
                <a:rPr kumimoji="0" lang="en-US" altLang="ko-KR" sz="1400" b="0" i="0" u="none" strike="noStrike" kern="0" cap="none" spc="0" normalizeH="0" baseline="0" noProof="0" dirty="0" err="1">
                  <a:ln>
                    <a:noFill/>
                  </a:ln>
                  <a:solidFill>
                    <a:sysClr val="windowText" lastClr="000000"/>
                  </a:solidFill>
                  <a:effectLst/>
                  <a:uLnTx/>
                  <a:uFillTx/>
                  <a:latin typeface="Tahoma"/>
                  <a:ea typeface="+mn-ea"/>
                  <a:cs typeface="+mn-cs"/>
                </a:rPr>
                <a:t>Noncacheable</a:t>
              </a:r>
              <a:r>
                <a:rPr kumimoji="0" lang="en-US" altLang="ko-KR" sz="1400" b="0" i="0" u="none" strike="noStrike" kern="0" cap="none" spc="0" normalizeH="0" baseline="0" noProof="0" dirty="0">
                  <a:ln>
                    <a:noFill/>
                  </a:ln>
                  <a:solidFill>
                    <a:sysClr val="windowText" lastClr="000000"/>
                  </a:solidFill>
                  <a:effectLst/>
                  <a:uLnTx/>
                  <a:uFillTx/>
                  <a:latin typeface="Tahoma"/>
                  <a:ea typeface="+mn-ea"/>
                  <a:cs typeface="+mn-cs"/>
                </a:rPr>
                <a:t>, Physically Addressed)</a:t>
              </a:r>
              <a:endParaRPr kumimoji="0" lang="ko-KR" altLang="en-US" sz="1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Calibri"/>
                <a:ea typeface="나눔고딕"/>
                <a:cs typeface="+mn-cs"/>
              </a:rPr>
              <a:t>Prefetching</a:t>
            </a:r>
            <a:endParaRPr kumimoji="0" lang="ko-KR" altLang="en-US" sz="2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Tree>
    <p:extLst>
      <p:ext uri="{BB962C8B-B14F-4D97-AF65-F5344CB8AC3E}">
        <p14:creationId xmlns:p14="http://schemas.microsoft.com/office/powerpoint/2010/main" val="1187014257"/>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HMC-MC</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128</a:t>
                  </a:r>
                  <a:b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br>
                  <a:r>
                    <a:rPr kumimoji="0" lang="en-US" altLang="ko-KR" sz="1400" b="0" i="0" u="none" strike="noStrike" kern="0" cap="none" spc="-100" normalizeH="0" baseline="0" noProof="0" dirty="0">
                      <a:ln>
                        <a:noFill/>
                      </a:ln>
                      <a:solidFill>
                        <a:sysClr val="windowText" lastClr="000000"/>
                      </a:solidFill>
                      <a:effectLst/>
                      <a:uLnTx/>
                      <a:uFillTx/>
                      <a:latin typeface="Calibri"/>
                      <a:ea typeface="나눔고딕"/>
                      <a:cs typeface="+mn-cs"/>
                    </a:rPr>
                    <a:t>In-Order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400" b="0" i="0" u="none" strike="noStrike" kern="0" cap="none" spc="0" normalizeH="0" baseline="0" noProof="0" dirty="0">
                      <a:ln>
                        <a:noFill/>
                      </a:ln>
                      <a:solidFill>
                        <a:sysClr val="windowText" lastClr="000000"/>
                      </a:solidFill>
                      <a:effectLst/>
                      <a:uLnTx/>
                      <a:uFillTx/>
                      <a:latin typeface="Calibri"/>
                      <a:ea typeface="나눔고딕"/>
                      <a:cs typeface="+mn-cs"/>
                    </a:rPr>
                    <a:t>2GHz</a:t>
                  </a:r>
                  <a:endParaRPr kumimoji="0" lang="ko-KR" altLang="en-US" sz="14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102.4GB/s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640GB/s</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rgbClr val="FF0000"/>
                </a:solidFill>
                <a:effectLst/>
                <a:uLnTx/>
                <a:uFillTx/>
                <a:latin typeface="Tahoma"/>
                <a:ea typeface="+mn-ea"/>
                <a:cs typeface="+mn-cs"/>
              </a:rPr>
              <a:t>8TB/s</a:t>
            </a:r>
            <a:endParaRPr kumimoji="0" lang="ko-KR" altLang="en-US" sz="20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HMC-</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8 </a:t>
                  </a:r>
                  <a:r>
                    <a:rPr kumimoji="0" lang="en-US" altLang="ko-KR" sz="1600" b="0" i="0" u="none" strike="noStrike" kern="0" cap="none" spc="0" normalizeH="0" baseline="0" noProof="0" dirty="0" err="1">
                      <a:ln>
                        <a:noFill/>
                      </a:ln>
                      <a:solidFill>
                        <a:sysClr val="windowText" lastClr="000000"/>
                      </a:solidFill>
                      <a:effectLst/>
                      <a:uLnTx/>
                      <a:uFillTx/>
                      <a:latin typeface="Calibri"/>
                      <a:ea typeface="나눔고딕"/>
                      <a:cs typeface="+mn-cs"/>
                    </a:rPr>
                    <a:t>OoO</a:t>
                  </a:r>
                  <a:endPar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4GHz</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DDR3-OoO</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Tesseract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32 Tesseract Cores</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6484338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&gt;13X Performance 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7" name="TextBox 6"/>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On five graph processing algorithms</a:t>
            </a:r>
          </a:p>
        </p:txBody>
      </p:sp>
    </p:spTree>
    <p:extLst>
      <p:ext uri="{BB962C8B-B14F-4D97-AF65-F5344CB8AC3E}">
        <p14:creationId xmlns:p14="http://schemas.microsoft.com/office/powerpoint/2010/main" val="1512072965"/>
      </p:ext>
    </p:extLst>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58921002"/>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&gt; 8X Energy 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
        <p:nvSpPr>
          <p:cNvPr id="6" name="TextBox 5"/>
          <p:cNvSpPr txBox="1"/>
          <p:nvPr/>
        </p:nvSpPr>
        <p:spPr>
          <a:xfrm>
            <a:off x="1224136" y="6453336"/>
            <a:ext cx="774035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Tahoma"/>
                <a:ea typeface="+mn-ea"/>
                <a:cs typeface="+mn-cs"/>
              </a:rPr>
              <a:t>Ahn+, “</a:t>
            </a:r>
            <a:r>
              <a:rPr kumimoji="0" lang="en-US" sz="1400" b="0" i="0" u="none" strike="noStrike" kern="1200" cap="none" spc="0" normalizeH="0" baseline="0" noProof="0" dirty="0">
                <a:ln>
                  <a:noFill/>
                </a:ln>
                <a:solidFill>
                  <a:srgbClr val="0000FF"/>
                </a:solidFill>
                <a:effectLst/>
                <a:uLnTx/>
                <a:uFillTx/>
                <a:latin typeface="Tahoma"/>
                <a:ea typeface="+mn-ea"/>
                <a:cs typeface="+mn-cs"/>
              </a:rPr>
              <a:t>A Scalable Processing-in-Memory Accelerator for Parallel Graph Processing</a:t>
            </a:r>
            <a:r>
              <a:rPr kumimoji="0" lang="en-US" sz="1400" b="0" i="0" u="none" strike="noStrike" kern="1200" cap="none" spc="0" normalizeH="0" baseline="0" noProof="0" dirty="0">
                <a:ln>
                  <a:noFill/>
                </a:ln>
                <a:solidFill>
                  <a:srgbClr val="000000"/>
                </a:solidFill>
                <a:effectLst/>
                <a:uLnTx/>
                <a:uFillTx/>
                <a:latin typeface="Tahoma"/>
                <a:ea typeface="+mn-ea"/>
                <a:cs typeface="+mn-cs"/>
              </a:rPr>
              <a:t>” ISCA 2015.</a:t>
            </a:r>
          </a:p>
        </p:txBody>
      </p:sp>
    </p:spTree>
    <p:extLst>
      <p:ext uri="{BB962C8B-B14F-4D97-AF65-F5344CB8AC3E}">
        <p14:creationId xmlns:p14="http://schemas.microsoft.com/office/powerpoint/2010/main" val="2521426594"/>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34812706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39552" y="1196752"/>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899592" y="2420888"/>
            <a:ext cx="5256584"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01533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PIM on Mobile Devices</a:t>
            </a:r>
          </a:p>
        </p:txBody>
      </p:sp>
      <p:sp>
        <p:nvSpPr>
          <p:cNvPr id="3" name="Content Placeholder 2"/>
          <p:cNvSpPr>
            <a:spLocks noGrp="1"/>
          </p:cNvSpPr>
          <p:nvPr>
            <p:ph idx="1"/>
          </p:nvPr>
        </p:nvSpPr>
        <p:spPr>
          <a:xfrm>
            <a:off x="228600" y="1000472"/>
            <a:ext cx="8610600" cy="4876800"/>
          </a:xfrm>
        </p:spPr>
        <p:txBody>
          <a:bodyPr/>
          <a:lstStyle/>
          <a:p>
            <a:r>
              <a:rPr lang="en-US" sz="2100" dirty="0"/>
              <a:t>Amirali Boroumand, Saugata Ghose, </a:t>
            </a:r>
            <a:r>
              <a:rPr lang="en-US" sz="2100" dirty="0" err="1"/>
              <a:t>Youngsok</a:t>
            </a:r>
            <a:r>
              <a:rPr lang="en-US" sz="2100" dirty="0"/>
              <a:t> Kim, </a:t>
            </a:r>
            <a:r>
              <a:rPr lang="en-US" sz="2100" dirty="0" err="1"/>
              <a:t>Rachata</a:t>
            </a:r>
            <a:r>
              <a:rPr lang="en-US" sz="2100" dirty="0"/>
              <a:t> </a:t>
            </a:r>
            <a:r>
              <a:rPr lang="en-US" sz="2100" dirty="0" err="1"/>
              <a:t>Ausavarungnirun</a:t>
            </a:r>
            <a:r>
              <a:rPr lang="en-US" sz="2100" dirty="0"/>
              <a:t>, Eric </a:t>
            </a:r>
            <a:r>
              <a:rPr lang="en-US" sz="2100" dirty="0" err="1"/>
              <a:t>Shiu</a:t>
            </a:r>
            <a:r>
              <a:rPr lang="en-US" sz="2100" dirty="0"/>
              <a:t>, Rahul Thakur, </a:t>
            </a:r>
            <a:r>
              <a:rPr lang="en-US" sz="2100" dirty="0" err="1"/>
              <a:t>Daehyun</a:t>
            </a:r>
            <a:r>
              <a:rPr lang="en-US" sz="2100" dirty="0"/>
              <a:t> Kim, Aki </a:t>
            </a:r>
            <a:r>
              <a:rPr lang="en-US" sz="2100" dirty="0" err="1"/>
              <a:t>Kuusela</a:t>
            </a:r>
            <a:r>
              <a:rPr lang="en-US" sz="2100" dirty="0"/>
              <a:t>, Allan </a:t>
            </a:r>
            <a:r>
              <a:rPr lang="en-US" sz="2100" dirty="0" err="1"/>
              <a:t>Knies</a:t>
            </a:r>
            <a:r>
              <a:rPr lang="en-US" sz="2100" dirty="0"/>
              <a:t>, </a:t>
            </a:r>
            <a:r>
              <a:rPr lang="en-US" sz="2100" dirty="0" err="1"/>
              <a:t>Parthasarathy</a:t>
            </a:r>
            <a:r>
              <a:rPr lang="en-US" sz="2100" dirty="0"/>
              <a:t> </a:t>
            </a:r>
            <a:r>
              <a:rPr lang="en-US" sz="2100" dirty="0" err="1"/>
              <a:t>Ranganathan</a:t>
            </a:r>
            <a:r>
              <a:rPr lang="en-US" sz="2100" dirty="0"/>
              <a:t>, and Onur Mutlu,</a:t>
            </a:r>
            <a:br>
              <a:rPr lang="en-US" sz="2100" dirty="0"/>
            </a:br>
            <a:r>
              <a:rPr lang="en-US" sz="2100" b="1" dirty="0">
                <a:hlinkClick r:id="rId2"/>
              </a:rPr>
              <a:t>"Google Workloads for Consumer Devices: Mitigating Data Movement Bottlenecks"</a:t>
            </a:r>
            <a:r>
              <a:rPr lang="en-US" sz="2100" dirty="0"/>
              <a:t> </a:t>
            </a:r>
            <a:br>
              <a:rPr lang="en-US" sz="2100" dirty="0"/>
            </a:br>
            <a:r>
              <a:rPr lang="en-US" sz="2100" i="1" dirty="0"/>
              <a:t>Proceedings of the </a:t>
            </a:r>
            <a:r>
              <a:rPr lang="en-US" sz="2100" i="1" dirty="0">
                <a:hlinkClick r:id="rId3"/>
              </a:rPr>
              <a:t>23rd International Conference on Architectural Support for Programming Languages and Operating Systems</a:t>
            </a:r>
            <a:r>
              <a:rPr lang="en-US" sz="2100" i="1" dirty="0"/>
              <a:t> (</a:t>
            </a:r>
            <a:r>
              <a:rPr lang="en-US" sz="2100" b="1" i="1" dirty="0"/>
              <a:t>ASPLOS</a:t>
            </a:r>
            <a:r>
              <a:rPr lang="en-US" sz="2100" i="1" dirty="0"/>
              <a:t>)</a:t>
            </a:r>
            <a:r>
              <a:rPr lang="en-US" sz="21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077072"/>
            <a:ext cx="9144000" cy="2235200"/>
          </a:xfrm>
          <a:prstGeom prst="rect">
            <a:avLst/>
          </a:prstGeom>
        </p:spPr>
      </p:pic>
    </p:spTree>
    <p:extLst>
      <p:ext uri="{BB962C8B-B14F-4D97-AF65-F5344CB8AC3E}">
        <p14:creationId xmlns:p14="http://schemas.microsoft.com/office/powerpoint/2010/main" val="3154259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231163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154928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65252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391027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932118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3554151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9094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3623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789369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3666953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mn-ea"/>
                <a:cs typeface="+mn-cs"/>
              </a:rPr>
              <a:t>62.7%</a:t>
            </a:r>
            <a:r>
              <a:rPr kumimoji="0" lang="en-US" sz="3000" b="1" i="0" u="none" strike="noStrike" kern="1200" cap="none" spc="0" normalizeH="0" baseline="0" noProof="0" dirty="0">
                <a:ln>
                  <a:noFill/>
                </a:ln>
                <a:solidFill>
                  <a:srgbClr val="000000"/>
                </a:solidFill>
                <a:effectLst/>
                <a:uLnTx/>
                <a:uFillTx/>
                <a:latin typeface="Tahoma"/>
                <a:ea typeface="+mn-ea"/>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mn-ea"/>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mn-ea"/>
                <a:cs typeface="+mn-cs"/>
              </a:rPr>
              <a:t>data movement</a:t>
            </a:r>
          </a:p>
        </p:txBody>
      </p:sp>
    </p:spTree>
    <p:extLst>
      <p:ext uri="{BB962C8B-B14F-4D97-AF65-F5344CB8AC3E}">
        <p14:creationId xmlns:p14="http://schemas.microsoft.com/office/powerpoint/2010/main" val="34784746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432" y="365126"/>
            <a:ext cx="8824080" cy="723445"/>
          </a:xfrm>
        </p:spPr>
        <p:txBody>
          <a:bodyPr>
            <a:normAutofit fontScale="90000"/>
          </a:bodyPr>
          <a:lstStyle/>
          <a:p>
            <a:r>
              <a:rPr lang="en-US" dirty="0"/>
              <a:t>Truly Distributed </a:t>
            </a:r>
            <a:r>
              <a:rPr lang="en-US"/>
              <a:t>GPU Processing with PIM?</a:t>
            </a:r>
            <a:endParaRPr lang="en-US" dirty="0">
              <a:latin typeface="+mn-lt"/>
            </a:endParaRP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Gill Sans MT" panose="020B0502020104020203" pitchFamily="34" charset="0"/>
              <a:ea typeface="+mn-ea"/>
              <a:cs typeface="+mn-cs"/>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srgbClr val="0070C0"/>
                </a:solidFill>
                <a:effectLst/>
                <a:uLnTx/>
                <a:uFillTx/>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s-I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a:t>
            </a:r>
            <a:endParaRPr kumimoji="0" lang="en-US" sz="12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46" name="Rectangle 45"/>
          <p:cNvSpPr/>
          <p:nvPr/>
        </p:nvSpPr>
        <p:spPr>
          <a:xfrm>
            <a:off x="6752190" y="4198561"/>
            <a:ext cx="1359853"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3D-stacked memory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a14="http://schemas.microsoft.com/office/drawing/2010/main" xmlns="">
                <a:solidFill>
                  <a:srgbClr val="FFFFFF"/>
                </a:solidFill>
              </a14:hiddenFill>
            </a:ext>
          </a:extLst>
        </p:spPr>
      </p:pic>
      <p:sp>
        <p:nvSpPr>
          <p:cNvPr id="68" name="Rectangle 67"/>
          <p:cNvSpPr/>
          <p:nvPr/>
        </p:nvSpPr>
        <p:spPr>
          <a:xfrm>
            <a:off x="4380050" y="3345588"/>
            <a:ext cx="3385577" cy="338554"/>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rPr>
              <a:t>SM </a:t>
            </a:r>
            <a:r>
              <a:rPr kumimoji="0" lang="en-US" sz="1600" b="1" i="0" u="none" strike="noStrike" kern="1200" cap="none" spc="0" normalizeH="0" baseline="0" noProof="0">
                <a:ln>
                  <a:noFill/>
                </a:ln>
                <a:solidFill>
                  <a:prstClr val="black"/>
                </a:solidFill>
                <a:effectLst/>
                <a:uLnTx/>
                <a:uFillTx/>
                <a:latin typeface="Gill Sans MT" panose="020B0502020104020203" pitchFamily="34" charset="0"/>
                <a:ea typeface="Times New Roman" charset="0"/>
                <a:cs typeface="Times New Roman" charset="0"/>
              </a:rPr>
              <a:t>(Streaming Multiprocessor)</a:t>
            </a:r>
            <a:endParaRPr kumimoji="0" lang="en-US" sz="1600" b="1" i="0" u="none" strike="noStrike" kern="1200" cap="none" spc="0" normalizeH="0" baseline="0" noProof="0" dirty="0">
              <a:ln>
                <a:noFill/>
              </a:ln>
              <a:solidFill>
                <a:prstClr val="black"/>
              </a:solidFill>
              <a:effectLst/>
              <a:uLnTx/>
              <a:uFillTx/>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790908465"/>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Accelerating GPU Execution with PIM (I)</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31841826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Accelerating GPU Execution with PIM (II)</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1072642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Two Key Questions in 3D-Stacked PIM</a:t>
            </a:r>
          </a:p>
        </p:txBody>
      </p:sp>
      <p:sp>
        <p:nvSpPr>
          <p:cNvPr id="3" name="Content Placeholder 2"/>
          <p:cNvSpPr>
            <a:spLocks noGrp="1"/>
          </p:cNvSpPr>
          <p:nvPr>
            <p:ph idx="1"/>
          </p:nvPr>
        </p:nvSpPr>
        <p:spPr>
          <a:xfrm>
            <a:off x="228600" y="1196752"/>
            <a:ext cx="8610600" cy="5051648"/>
          </a:xfrm>
        </p:spPr>
        <p:txBody>
          <a:bodyPr/>
          <a:lstStyle/>
          <a:p>
            <a:r>
              <a:rPr lang="en-US" dirty="0"/>
              <a:t>What are the performance and energy benefits of using         </a:t>
            </a:r>
            <a:r>
              <a:rPr lang="en-US" dirty="0">
                <a:solidFill>
                  <a:srgbClr val="0000FF"/>
                </a:solidFill>
              </a:rPr>
              <a:t>3D-stacked memory as a coarse-grained accelerator</a:t>
            </a:r>
            <a:r>
              <a:rPr lang="en-US" dirty="0"/>
              <a:t>?</a:t>
            </a:r>
          </a:p>
          <a:p>
            <a:pPr lvl="1"/>
            <a:r>
              <a:rPr lang="en-US" dirty="0"/>
              <a:t>By </a:t>
            </a:r>
            <a:r>
              <a:rPr lang="en-US" dirty="0">
                <a:solidFill>
                  <a:srgbClr val="FF0000"/>
                </a:solidFill>
              </a:rPr>
              <a:t>changing the entire system</a:t>
            </a:r>
            <a:endParaRPr lang="en-US" dirty="0"/>
          </a:p>
          <a:p>
            <a:pPr lvl="1"/>
            <a:r>
              <a:rPr lang="en-US" dirty="0"/>
              <a:t>By performing </a:t>
            </a:r>
            <a:r>
              <a:rPr lang="en-US" dirty="0">
                <a:solidFill>
                  <a:srgbClr val="FF0000"/>
                </a:solidFill>
              </a:rPr>
              <a:t>simple function offloading</a:t>
            </a:r>
          </a:p>
          <a:p>
            <a:pPr lvl="1"/>
            <a:endParaRPr lang="en-US" dirty="0"/>
          </a:p>
          <a:p>
            <a:pPr lvl="1"/>
            <a:endParaRPr lang="en-US" dirty="0"/>
          </a:p>
          <a:p>
            <a:r>
              <a:rPr lang="en-US" dirty="0"/>
              <a:t>What is the </a:t>
            </a:r>
            <a:r>
              <a:rPr lang="en-US" dirty="0">
                <a:solidFill>
                  <a:srgbClr val="0000FF"/>
                </a:solidFill>
              </a:rPr>
              <a:t>minimal processing-in-memory support </a:t>
            </a:r>
            <a:r>
              <a:rPr lang="en-US" dirty="0"/>
              <a:t>we can provide?</a:t>
            </a:r>
          </a:p>
          <a:p>
            <a:pPr lvl="1"/>
            <a:r>
              <a:rPr lang="en-US" dirty="0"/>
              <a:t>With </a:t>
            </a:r>
            <a:r>
              <a:rPr lang="en-US" dirty="0">
                <a:solidFill>
                  <a:srgbClr val="FF0000"/>
                </a:solidFill>
              </a:rPr>
              <a:t>minimal changes to system and programming</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p:cNvSpPr/>
          <p:nvPr/>
        </p:nvSpPr>
        <p:spPr>
          <a:xfrm>
            <a:off x="558280" y="3658580"/>
            <a:ext cx="8280920" cy="79208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6" name="Rectangle 5">
            <a:extLst>
              <a:ext uri="{FF2B5EF4-FFF2-40B4-BE49-F238E27FC236}">
                <a16:creationId xmlns:a16="http://schemas.microsoft.com/office/drawing/2014/main" id="{974BE913-4921-E84F-8D09-AF184056BA68}"/>
              </a:ext>
            </a:extLst>
          </p:cNvPr>
          <p:cNvSpPr/>
          <p:nvPr/>
        </p:nvSpPr>
        <p:spPr>
          <a:xfrm>
            <a:off x="971600" y="4446104"/>
            <a:ext cx="6408712" cy="432048"/>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0818323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(Ideas)</a:t>
            </a:r>
          </a:p>
        </p:txBody>
      </p:sp>
      <p:sp>
        <p:nvSpPr>
          <p:cNvPr id="3" name="Content Placeholder 2"/>
          <p:cNvSpPr>
            <a:spLocks noGrp="1"/>
          </p:cNvSpPr>
          <p:nvPr>
            <p:ph idx="1"/>
          </p:nvPr>
        </p:nvSpPr>
        <p:spPr>
          <a:xfrm>
            <a:off x="228600" y="908720"/>
            <a:ext cx="8915400" cy="5339680"/>
          </a:xfrm>
        </p:spPr>
        <p:txBody>
          <a:bodyPr/>
          <a:lstStyle/>
          <a:p>
            <a:r>
              <a:rPr lang="en-US" sz="2200" dirty="0">
                <a:solidFill>
                  <a:srgbClr val="0000FF"/>
                </a:solidFill>
              </a:rPr>
              <a:t>Goal: </a:t>
            </a:r>
            <a:r>
              <a:rPr lang="en-US" sz="2200" dirty="0"/>
              <a:t>Develop mechanisms to get the most out of near-data processing with </a:t>
            </a:r>
            <a:r>
              <a:rPr lang="en-US" sz="2200" dirty="0">
                <a:solidFill>
                  <a:schemeClr val="accent2">
                    <a:lumMod val="75000"/>
                  </a:schemeClr>
                </a:solidFill>
              </a:rPr>
              <a:t>minimal cost</a:t>
            </a:r>
            <a:r>
              <a:rPr lang="en-US" sz="2200" dirty="0"/>
              <a:t>, </a:t>
            </a:r>
            <a:r>
              <a:rPr lang="en-US" sz="2200" dirty="0">
                <a:solidFill>
                  <a:srgbClr val="2C6123"/>
                </a:solidFill>
              </a:rPr>
              <a:t>minimal changes to the system</a:t>
            </a:r>
            <a:r>
              <a:rPr lang="en-US" sz="2200" dirty="0"/>
              <a:t>, </a:t>
            </a:r>
            <a:r>
              <a:rPr lang="en-US" sz="2200" dirty="0">
                <a:solidFill>
                  <a:srgbClr val="2C6123"/>
                </a:solidFill>
              </a:rPr>
              <a:t>no changes to the programming model</a:t>
            </a:r>
          </a:p>
          <a:p>
            <a:endParaRPr lang="en-US" sz="700" dirty="0"/>
          </a:p>
          <a:p>
            <a:r>
              <a:rPr lang="en-US" sz="2200" dirty="0">
                <a:solidFill>
                  <a:srgbClr val="0000FF"/>
                </a:solidFill>
              </a:rPr>
              <a:t>Key Idea 1: </a:t>
            </a:r>
            <a:r>
              <a:rPr lang="en-US" altLang="ko-KR" sz="2200" dirty="0"/>
              <a:t>Expose each PIM operation as a </a:t>
            </a:r>
            <a:r>
              <a:rPr lang="en-US" altLang="ko-KR" sz="2200" dirty="0">
                <a:solidFill>
                  <a:srgbClr val="FF0000"/>
                </a:solidFill>
              </a:rPr>
              <a:t>cache-coherent, virtually-addressed host processor instruction </a:t>
            </a:r>
            <a:r>
              <a:rPr lang="en-US" altLang="ko-KR" sz="2200" dirty="0">
                <a:solidFill>
                  <a:srgbClr val="000000"/>
                </a:solidFill>
              </a:rPr>
              <a:t>(called PEI) </a:t>
            </a:r>
            <a:r>
              <a:rPr lang="en-US" altLang="ko-KR" sz="2200" dirty="0"/>
              <a:t>that operates on </a:t>
            </a:r>
            <a:r>
              <a:rPr lang="en-US" altLang="ko-KR" sz="2200" dirty="0">
                <a:solidFill>
                  <a:srgbClr val="FF0000"/>
                </a:solidFill>
              </a:rPr>
              <a:t>only a single cache block</a:t>
            </a:r>
          </a:p>
          <a:p>
            <a:pPr lvl="1"/>
            <a:r>
              <a:rPr lang="en-US" altLang="ko-KR" sz="1800" dirty="0">
                <a:solidFill>
                  <a:srgbClr val="000000"/>
                </a:solidFill>
              </a:rPr>
              <a:t>e.g., </a:t>
            </a:r>
            <a:r>
              <a:rPr lang="en-US" altLang="ko-KR" sz="1800" dirty="0">
                <a:solidFill>
                  <a:srgbClr val="000000"/>
                </a:solidFill>
                <a:latin typeface="Calibri"/>
                <a:ea typeface="나눔고딕"/>
              </a:rPr>
              <a:t>__</a:t>
            </a:r>
            <a:r>
              <a:rPr lang="en-US" altLang="ko-KR" sz="1800" dirty="0" err="1">
                <a:solidFill>
                  <a:srgbClr val="000000"/>
                </a:solidFill>
                <a:latin typeface="Calibri"/>
                <a:ea typeface="나눔고딕"/>
              </a:rPr>
              <a:t>pim_add</a:t>
            </a:r>
            <a:r>
              <a:rPr lang="en-US" altLang="ko-KR" sz="1800" dirty="0">
                <a:solidFill>
                  <a:srgbClr val="000000"/>
                </a:solidFill>
                <a:latin typeface="Calibri"/>
                <a:ea typeface="나눔고딕"/>
              </a:rPr>
              <a:t>(&amp;</a:t>
            </a:r>
            <a:r>
              <a:rPr lang="en-US" altLang="ko-KR" sz="1800" dirty="0" err="1">
                <a:solidFill>
                  <a:srgbClr val="000000"/>
                </a:solidFill>
                <a:latin typeface="Calibri"/>
                <a:ea typeface="나눔고딕"/>
              </a:rPr>
              <a:t>w.next_rank</a:t>
            </a:r>
            <a:r>
              <a:rPr lang="en-US" altLang="ko-KR" sz="1800" dirty="0">
                <a:solidFill>
                  <a:srgbClr val="000000"/>
                </a:solidFill>
                <a:latin typeface="Calibri"/>
                <a:ea typeface="나눔고딕"/>
              </a:rPr>
              <a:t>, value) </a:t>
            </a:r>
            <a:r>
              <a:rPr lang="en-US" altLang="ko-KR" sz="1800" dirty="0">
                <a:solidFill>
                  <a:srgbClr val="000000"/>
                </a:solidFill>
                <a:latin typeface="Calibri"/>
                <a:ea typeface="나눔고딕"/>
                <a:sym typeface="Wingdings"/>
              </a:rPr>
              <a:t> </a:t>
            </a:r>
            <a:r>
              <a:rPr lang="en-US" altLang="ko-KR" sz="1800" dirty="0" err="1">
                <a:solidFill>
                  <a:srgbClr val="000000"/>
                </a:solidFill>
                <a:latin typeface="Calibri"/>
                <a:ea typeface="나눔고딕"/>
              </a:rPr>
              <a:t>pim.add</a:t>
            </a:r>
            <a:r>
              <a:rPr lang="en-US" altLang="ko-KR" sz="1800" dirty="0">
                <a:solidFill>
                  <a:srgbClr val="000000"/>
                </a:solidFill>
                <a:latin typeface="Calibri"/>
                <a:ea typeface="나눔고딕"/>
              </a:rPr>
              <a:t> r1, (r2)</a:t>
            </a:r>
            <a:endParaRPr lang="ko-KR" altLang="en-US" sz="1800" dirty="0">
              <a:solidFill>
                <a:srgbClr val="000000"/>
              </a:solidFill>
              <a:latin typeface="Calibri"/>
              <a:ea typeface="나눔고딕"/>
            </a:endParaRPr>
          </a:p>
          <a:p>
            <a:pPr lvl="1"/>
            <a:r>
              <a:rPr lang="en-US" altLang="ko-KR" sz="1800" dirty="0">
                <a:solidFill>
                  <a:srgbClr val="000000"/>
                </a:solidFill>
              </a:rPr>
              <a:t>No changes sequential execution/programming model</a:t>
            </a:r>
          </a:p>
          <a:p>
            <a:pPr lvl="1"/>
            <a:r>
              <a:rPr lang="en-US" altLang="ko-KR" sz="1800" dirty="0">
                <a:solidFill>
                  <a:srgbClr val="000000"/>
                </a:solidFill>
              </a:rPr>
              <a:t>No changes to virtual memory</a:t>
            </a:r>
          </a:p>
          <a:p>
            <a:pPr lvl="1"/>
            <a:r>
              <a:rPr lang="en-US" altLang="ko-KR" sz="1800" dirty="0">
                <a:solidFill>
                  <a:srgbClr val="000000"/>
                </a:solidFill>
              </a:rPr>
              <a:t>Minimal changes to cache coherence</a:t>
            </a:r>
          </a:p>
          <a:p>
            <a:pPr lvl="1"/>
            <a:r>
              <a:rPr lang="en-US" altLang="ko-KR" sz="1800" dirty="0">
                <a:solidFill>
                  <a:srgbClr val="000000"/>
                </a:solidFill>
              </a:rPr>
              <a:t>No need for data mapping: Each PEI restricted to a single memory module</a:t>
            </a:r>
          </a:p>
          <a:p>
            <a:pPr lvl="1"/>
            <a:endParaRPr lang="en-US" altLang="ko-KR" sz="700" dirty="0">
              <a:solidFill>
                <a:srgbClr val="FF0000"/>
              </a:solidFill>
            </a:endParaRPr>
          </a:p>
          <a:p>
            <a:r>
              <a:rPr lang="en-US" altLang="ko-KR" sz="2200" dirty="0">
                <a:solidFill>
                  <a:srgbClr val="0000FF"/>
                </a:solidFill>
              </a:rPr>
              <a:t>Key Idea 2: </a:t>
            </a:r>
            <a:r>
              <a:rPr lang="en-US" altLang="ko-KR" sz="2200" dirty="0">
                <a:solidFill>
                  <a:srgbClr val="FF0000"/>
                </a:solidFill>
              </a:rPr>
              <a:t>Dynamically decide where to execute a PEI </a:t>
            </a:r>
            <a:r>
              <a:rPr lang="en-US" altLang="ko-KR" sz="2200" dirty="0"/>
              <a:t>(i.e., the host processor or PIM accelerator) based on simple locality characteristics and simple hardware predictors</a:t>
            </a:r>
          </a:p>
          <a:p>
            <a:pPr lvl="1"/>
            <a:r>
              <a:rPr lang="en-US" altLang="ko-KR" sz="1800" dirty="0"/>
              <a:t>Execute each operation at the location that provides the best performance</a:t>
            </a:r>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731444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t>Simple PIM Operations as ISA Extensions (II)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55"/>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5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67"/>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6" name="직사각형 4"/>
          <p:cNvSpPr/>
          <p:nvPr/>
        </p:nvSpPr>
        <p:spPr>
          <a:xfrm>
            <a:off x="1331640" y="2321188"/>
            <a:ext cx="2926595" cy="39540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27"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grpSp>
        <p:nvGrpSpPr>
          <p:cNvPr id="28" name="그룹 38"/>
          <p:cNvGrpSpPr/>
          <p:nvPr/>
        </p:nvGrpSpPr>
        <p:grpSpPr>
          <a:xfrm>
            <a:off x="1344376" y="3447126"/>
            <a:ext cx="2158320" cy="2358138"/>
            <a:chOff x="3611086" y="1847573"/>
            <a:chExt cx="1825010" cy="1993970"/>
          </a:xfrm>
        </p:grpSpPr>
        <p:pic>
          <p:nvPicPr>
            <p:cNvPr id="29"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30" name="TextBox 29"/>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31" name="직사각형 56"/>
          <p:cNvSpPr/>
          <p:nvPr/>
        </p:nvSpPr>
        <p:spPr>
          <a:xfrm>
            <a:off x="1735488" y="4265934"/>
            <a:ext cx="1376095"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2" name="직선 화살표 연결선 58"/>
          <p:cNvCxnSpPr>
            <a:stCxn id="24" idx="1"/>
            <a:endCxn id="31" idx="3"/>
          </p:cNvCxnSpPr>
          <p:nvPr/>
        </p:nvCxnSpPr>
        <p:spPr>
          <a:xfrm flipH="1">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cxnSp>
        <p:nvCxnSpPr>
          <p:cNvPr id="33" name="직선 화살표 연결선 62"/>
          <p:cNvCxnSpPr>
            <a:stCxn id="31" idx="3"/>
            <a:endCxn id="24" idx="1"/>
          </p:cNvCxnSpPr>
          <p:nvPr/>
        </p:nvCxnSpPr>
        <p:spPr>
          <a:xfrm>
            <a:off x="3111583" y="4411730"/>
            <a:ext cx="2892889"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4" name="직사각형 66"/>
          <p:cNvSpPr/>
          <p:nvPr/>
        </p:nvSpPr>
        <p:spPr>
          <a:xfrm>
            <a:off x="1735487" y="4265934"/>
            <a:ext cx="1376096"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5" name="TextBox 34"/>
          <p:cNvSpPr txBox="1"/>
          <p:nvPr/>
        </p:nvSpPr>
        <p:spPr>
          <a:xfrm>
            <a:off x="3761316" y="4488741"/>
            <a:ext cx="1486754"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64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6" name="TextBox 35"/>
          <p:cNvSpPr txBox="1"/>
          <p:nvPr/>
        </p:nvSpPr>
        <p:spPr>
          <a:xfrm>
            <a:off x="3087685" y="5909210"/>
            <a:ext cx="2968633"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Conventional Architecture</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Tree>
    <p:extLst>
      <p:ext uri="{BB962C8B-B14F-4D97-AF65-F5344CB8AC3E}">
        <p14:creationId xmlns:p14="http://schemas.microsoft.com/office/powerpoint/2010/main" val="13161826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2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wipe(right)">
                                      <p:cBhvr>
                                        <p:cTn id="12" dur="500"/>
                                        <p:tgtEl>
                                          <p:spTgt spid="32"/>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200"/>
                                        <p:tgtEl>
                                          <p:spTgt spid="31"/>
                                        </p:tgtEl>
                                      </p:cBhvr>
                                    </p:animEffect>
                                  </p:childTnLst>
                                </p:cTn>
                              </p:par>
                            </p:childTnLst>
                          </p:cTn>
                        </p:par>
                        <p:par>
                          <p:cTn id="17" fill="hold">
                            <p:stCondLst>
                              <p:cond delay="700"/>
                            </p:stCondLst>
                            <p:childTnLst>
                              <p:par>
                                <p:cTn id="18" presetID="22" presetClass="exit" presetSubtype="2" fill="hold" nodeType="afterEffect">
                                  <p:stCondLst>
                                    <p:cond delay="0"/>
                                  </p:stCondLst>
                                  <p:childTnLst>
                                    <p:animEffect transition="out" filter="wipe(right)">
                                      <p:cBhvr>
                                        <p:cTn id="19" dur="500"/>
                                        <p:tgtEl>
                                          <p:spTgt spid="32"/>
                                        </p:tgtEl>
                                      </p:cBhvr>
                                    </p:animEffect>
                                    <p:set>
                                      <p:cBhvr>
                                        <p:cTn id="20" dur="1" fill="hold">
                                          <p:stCondLst>
                                            <p:cond delay="499"/>
                                          </p:stCondLst>
                                        </p:cTn>
                                        <p:tgtEl>
                                          <p:spTgt spid="32"/>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200"/>
                                        <p:tgtEl>
                                          <p:spTgt spid="34"/>
                                        </p:tgtEl>
                                      </p:cBhvr>
                                    </p:animEffect>
                                  </p:childTnLst>
                                </p:cTn>
                              </p:par>
                            </p:childTnLst>
                          </p:cTn>
                        </p:par>
                        <p:par>
                          <p:cTn id="26" fill="hold">
                            <p:stCondLst>
                              <p:cond delay="200"/>
                            </p:stCondLst>
                            <p:childTnLst>
                              <p:par>
                                <p:cTn id="27" presetID="1" presetClass="exit" presetSubtype="0" fill="hold" grpId="1" nodeType="afterEffect">
                                  <p:stCondLst>
                                    <p:cond delay="0"/>
                                  </p:stCondLst>
                                  <p:childTnLst>
                                    <p:set>
                                      <p:cBhvr>
                                        <p:cTn id="28" dur="1" fill="hold">
                                          <p:stCondLst>
                                            <p:cond delay="0"/>
                                          </p:stCondLst>
                                        </p:cTn>
                                        <p:tgtEl>
                                          <p:spTgt spid="3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nodeType="click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wipe(left)">
                                      <p:cBhvr>
                                        <p:cTn id="33" dur="500"/>
                                        <p:tgtEl>
                                          <p:spTgt spid="33"/>
                                        </p:tgtEl>
                                      </p:cBhvr>
                                    </p:animEffect>
                                  </p:childTnLst>
                                </p:cTn>
                              </p:par>
                            </p:childTnLst>
                          </p:cTn>
                        </p:par>
                        <p:par>
                          <p:cTn id="34" fill="hold">
                            <p:stCondLst>
                              <p:cond delay="500"/>
                            </p:stCondLst>
                            <p:childTnLst>
                              <p:par>
                                <p:cTn id="35" presetID="10" presetClass="entr" presetSubtype="0"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200"/>
                                        <p:tgtEl>
                                          <p:spTgt spid="25"/>
                                        </p:tgtEl>
                                      </p:cBhvr>
                                    </p:animEffect>
                                  </p:childTnLst>
                                </p:cTn>
                              </p:par>
                            </p:childTnLst>
                          </p:cTn>
                        </p:par>
                        <p:par>
                          <p:cTn id="38" fill="hold">
                            <p:stCondLst>
                              <p:cond delay="700"/>
                            </p:stCondLst>
                            <p:childTnLst>
                              <p:par>
                                <p:cTn id="39" presetID="22" presetClass="exit" presetSubtype="8" fill="hold" nodeType="afterEffect">
                                  <p:stCondLst>
                                    <p:cond delay="0"/>
                                  </p:stCondLst>
                                  <p:childTnLst>
                                    <p:animEffect transition="out" filter="wipe(left)">
                                      <p:cBhvr>
                                        <p:cTn id="40" dur="500"/>
                                        <p:tgtEl>
                                          <p:spTgt spid="33"/>
                                        </p:tgtEl>
                                      </p:cBhvr>
                                    </p:animEffect>
                                    <p:set>
                                      <p:cBhvr>
                                        <p:cTn id="41" dur="1" fill="hold">
                                          <p:stCondLst>
                                            <p:cond delay="499"/>
                                          </p:stCondLst>
                                        </p:cTn>
                                        <p:tgtEl>
                                          <p:spTgt spid="33"/>
                                        </p:tgtEl>
                                        <p:attrNameLst>
                                          <p:attrName>style.visibility</p:attrName>
                                        </p:attrNameLst>
                                      </p:cBhvr>
                                      <p:to>
                                        <p:strVal val="hidden"/>
                                      </p:to>
                                    </p:set>
                                  </p:childTnLst>
                                </p:cTn>
                              </p:par>
                            </p:childTnLst>
                          </p:cTn>
                        </p:par>
                        <p:par>
                          <p:cTn id="42" fill="hold">
                            <p:stCondLst>
                              <p:cond delay="1200"/>
                            </p:stCondLst>
                            <p:childTnLst>
                              <p:par>
                                <p:cTn id="43" presetID="10" presetClass="exit" presetSubtype="0" fill="hold" grpId="1" nodeType="afterEffect">
                                  <p:stCondLst>
                                    <p:cond delay="0"/>
                                  </p:stCondLst>
                                  <p:childTnLst>
                                    <p:animEffect transition="out" filter="fade">
                                      <p:cBhvr>
                                        <p:cTn id="44" dur="200"/>
                                        <p:tgtEl>
                                          <p:spTgt spid="34"/>
                                        </p:tgtEl>
                                      </p:cBhvr>
                                    </p:animEffect>
                                    <p:set>
                                      <p:cBhvr>
                                        <p:cTn id="45" dur="1" fill="hold">
                                          <p:stCondLst>
                                            <p:cond delay="199"/>
                                          </p:stCondLst>
                                        </p:cTn>
                                        <p:tgtEl>
                                          <p:spTgt spid="34"/>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5"/>
                                        </p:tgtEl>
                                        <p:attrNameLst>
                                          <p:attrName>style.visibility</p:attrName>
                                        </p:attrNameLst>
                                      </p:cBhvr>
                                      <p:to>
                                        <p:strVal val="visible"/>
                                      </p:to>
                                    </p:set>
                                    <p:animEffect transition="in" filter="fade">
                                      <p:cBhvr>
                                        <p:cTn id="50" dur="2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1" grpId="0" animBg="1"/>
      <p:bldP spid="31" grpId="1" animBg="1"/>
      <p:bldP spid="34" grpId="0" animBg="1"/>
      <p:bldP spid="34" grpId="1" animBg="1"/>
      <p:bldP spid="35"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Simple PIM Operations as ISA Extensions (III)</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97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pSp>
        <p:nvGrpSpPr>
          <p:cNvPr id="21" name="그룹 20"/>
          <p:cNvGrpSpPr/>
          <p:nvPr/>
        </p:nvGrpSpPr>
        <p:grpSpPr>
          <a:xfrm>
            <a:off x="5506690" y="3428803"/>
            <a:ext cx="2379092" cy="2016422"/>
            <a:chOff x="5506690" y="4004867"/>
            <a:chExt cx="2379092" cy="2016422"/>
          </a:xfrm>
        </p:grpSpPr>
        <p:pic>
          <p:nvPicPr>
            <p:cNvPr id="22" name="Picture 2" descr="http://m.eet.com/media/1041402/DC1491_UTH_2_PG_32.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06690" y="4457035"/>
              <a:ext cx="2379092" cy="1564254"/>
            </a:xfrm>
            <a:prstGeom prst="rect">
              <a:avLst/>
            </a:prstGeom>
            <a:noFill/>
            <a:extLst>
              <a:ext uri="{909E8E84-426E-40dd-AFC4-6F175D3DCCD1}">
                <a14:hiddenFill xmlns="" xmlns:a14="http://schemas.microsoft.com/office/drawing/2010/main">
                  <a:solidFill>
                    <a:srgbClr val="FFFFFF"/>
                  </a:solidFill>
                </a14:hiddenFill>
              </a:ext>
            </a:extLst>
          </p:spPr>
        </p:pic>
        <p:sp>
          <p:nvSpPr>
            <p:cNvPr id="23" name="TextBox 22"/>
            <p:cNvSpPr txBox="1"/>
            <p:nvPr/>
          </p:nvSpPr>
          <p:spPr>
            <a:xfrm>
              <a:off x="5859471" y="4004867"/>
              <a:ext cx="1673536" cy="400110"/>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Main Memory</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4" name="직사각형 23"/>
          <p:cNvSpPr/>
          <p:nvPr/>
        </p:nvSpPr>
        <p:spPr>
          <a:xfrm>
            <a:off x="6004472" y="4265934"/>
            <a:ext cx="1383416"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25" name="직사각형 24"/>
          <p:cNvSpPr/>
          <p:nvPr/>
        </p:nvSpPr>
        <p:spPr>
          <a:xfrm>
            <a:off x="6004471" y="4265934"/>
            <a:ext cx="1383417" cy="29159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w.next_rank</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grpSp>
        <p:nvGrpSpPr>
          <p:cNvPr id="26" name="그룹 25"/>
          <p:cNvGrpSpPr/>
          <p:nvPr/>
        </p:nvGrpSpPr>
        <p:grpSpPr>
          <a:xfrm>
            <a:off x="1344376" y="3447126"/>
            <a:ext cx="2158320" cy="2358138"/>
            <a:chOff x="3611086" y="1847573"/>
            <a:chExt cx="1825010" cy="1993970"/>
          </a:xfrm>
        </p:grpSpPr>
        <p:pic>
          <p:nvPicPr>
            <p:cNvPr id="27" name="Picture 6" descr="http://www.digicortex.net/sites/default/files/styles/medium/public/field/image/IvyTownCor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16200000">
              <a:off x="3709662" y="2115109"/>
              <a:ext cx="1627858" cy="1825010"/>
            </a:xfrm>
            <a:prstGeom prst="rect">
              <a:avLst/>
            </a:prstGeom>
            <a:noFill/>
            <a:extLst>
              <a:ext uri="{909E8E84-426E-40dd-AFC4-6F175D3DCCD1}">
                <a14:hiddenFill xmlns="" xmlns:a14="http://schemas.microsoft.com/office/drawing/2010/main">
                  <a:solidFill>
                    <a:srgbClr val="FFFFFF"/>
                  </a:solidFill>
                </a14:hiddenFill>
              </a:ext>
            </a:extLst>
          </p:spPr>
        </p:pic>
        <p:sp>
          <p:nvSpPr>
            <p:cNvPr id="28" name="TextBox 27"/>
            <p:cNvSpPr txBox="1"/>
            <p:nvPr/>
          </p:nvSpPr>
          <p:spPr>
            <a:xfrm>
              <a:off x="3788367" y="1847573"/>
              <a:ext cx="1470447" cy="338321"/>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Host Processor</a:t>
              </a:r>
              <a:endParaRPr kumimoji="0" lang="ko-KR" altLang="en-US" sz="2000" b="0" i="0" u="none" strike="noStrike" kern="1200" cap="none" spc="0" normalizeH="0" baseline="0" noProof="0" dirty="0">
                <a:ln>
                  <a:noFill/>
                </a:ln>
                <a:solidFill>
                  <a:prstClr val="black"/>
                </a:solidFill>
                <a:effectLst/>
                <a:uLnTx/>
                <a:uFillTx/>
                <a:latin typeface="Calibri"/>
                <a:ea typeface="나눔고딕"/>
                <a:cs typeface="+mn-cs"/>
              </a:endParaRPr>
            </a:p>
          </p:txBody>
        </p:sp>
      </p:grpSp>
      <p:sp>
        <p:nvSpPr>
          <p:cNvPr id="29" name="직사각형 28"/>
          <p:cNvSpPr/>
          <p:nvPr/>
        </p:nvSpPr>
        <p:spPr>
          <a:xfrm>
            <a:off x="2051721" y="4265934"/>
            <a:ext cx="743628" cy="291591"/>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value</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sp>
        <p:nvSpPr>
          <p:cNvPr id="30" name="TextBox 29"/>
          <p:cNvSpPr txBox="1"/>
          <p:nvPr/>
        </p:nvSpPr>
        <p:spPr>
          <a:xfrm>
            <a:off x="3826238" y="4488741"/>
            <a:ext cx="1356910" cy="707886"/>
          </a:xfrm>
          <a:prstGeom prst="rect">
            <a:avLst/>
          </a:prstGeom>
          <a:noFill/>
        </p:spPr>
        <p:txBody>
          <a:bodyPr wrap="none" rtlCol="0" anchor="ctr">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8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a:t>
            </a:r>
          </a:p>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0" i="0" u="none" strike="noStrike" kern="1200" cap="none" spc="0" normalizeH="0" baseline="0" noProof="0" dirty="0">
                <a:ln>
                  <a:noFill/>
                </a:ln>
                <a:solidFill>
                  <a:prstClr val="black"/>
                </a:solidFill>
                <a:effectLst/>
                <a:uLnTx/>
                <a:uFillTx/>
                <a:latin typeface="Calibri"/>
                <a:ea typeface="나눔고딕"/>
                <a:cs typeface="+mn-cs"/>
              </a:rPr>
              <a:t>0 bytes </a:t>
            </a: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out</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cxnSp>
        <p:nvCxnSpPr>
          <p:cNvPr id="31" name="직선 화살표 연결선 30"/>
          <p:cNvCxnSpPr>
            <a:stCxn id="29" idx="3"/>
            <a:endCxn id="24" idx="1"/>
          </p:cNvCxnSpPr>
          <p:nvPr/>
        </p:nvCxnSpPr>
        <p:spPr>
          <a:xfrm>
            <a:off x="2795349" y="4411730"/>
            <a:ext cx="3209123" cy="0"/>
          </a:xfrm>
          <a:prstGeom prst="straightConnector1">
            <a:avLst/>
          </a:prstGeom>
          <a:noFill/>
          <a:ln w="9525" cap="flat" cmpd="sng" algn="ctr">
            <a:solidFill>
              <a:sysClr val="windowText" lastClr="000000">
                <a:shade val="95000"/>
                <a:satMod val="105000"/>
              </a:sysClr>
            </a:solidFill>
            <a:prstDash val="solid"/>
            <a:tailEnd type="triangle"/>
          </a:ln>
          <a:effectLst/>
        </p:spPr>
      </p:cxnSp>
      <p:sp>
        <p:nvSpPr>
          <p:cNvPr id="32" name="TextBox 31"/>
          <p:cNvSpPr txBox="1"/>
          <p:nvPr/>
        </p:nvSpPr>
        <p:spPr>
          <a:xfrm>
            <a:off x="3390659" y="5909210"/>
            <a:ext cx="2362699" cy="400110"/>
          </a:xfrm>
          <a:prstGeom prst="rect">
            <a:avLst/>
          </a:prstGeom>
          <a:noFill/>
        </p:spPr>
        <p:txBody>
          <a:bodyPr wrap="none" rtlCol="0">
            <a:spAutoFit/>
          </a:bodyP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2000" b="1" i="0" u="none" strike="noStrike" kern="1200" cap="none" spc="0" normalizeH="0" baseline="0" noProof="0" dirty="0">
                <a:ln>
                  <a:noFill/>
                </a:ln>
                <a:solidFill>
                  <a:prstClr val="black"/>
                </a:solidFill>
                <a:effectLst/>
                <a:uLnTx/>
                <a:uFillTx/>
                <a:latin typeface="Calibri"/>
                <a:ea typeface="나눔고딕"/>
                <a:cs typeface="+mn-cs"/>
              </a:rPr>
              <a:t>In-Memory Addition</a:t>
            </a:r>
            <a:endParaRPr kumimoji="0" lang="ko-KR" altLang="en-US" sz="2000" b="1" i="0" u="none" strike="noStrike" kern="1200" cap="none" spc="0" normalizeH="0" baseline="0" noProof="0" dirty="0">
              <a:ln>
                <a:noFill/>
              </a:ln>
              <a:solidFill>
                <a:prstClr val="black"/>
              </a:solidFill>
              <a:effectLst/>
              <a:uLnTx/>
              <a:uFillTx/>
              <a:latin typeface="Calibri"/>
              <a:ea typeface="나눔고딕"/>
              <a:cs typeface="+mn-cs"/>
            </a:endParaRPr>
          </a:p>
        </p:txBody>
      </p:sp>
      <p:sp>
        <p:nvSpPr>
          <p:cNvPr id="33" name="직사각형 42"/>
          <p:cNvSpPr/>
          <p:nvPr/>
        </p:nvSpPr>
        <p:spPr>
          <a:xfrm>
            <a:off x="1331640" y="2322042"/>
            <a:ext cx="4405772"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prstClr val="black"/>
              </a:solidFill>
              <a:effectLst/>
              <a:uLnTx/>
              <a:uFillTx/>
              <a:latin typeface="Calibri"/>
              <a:ea typeface="나눔고딕"/>
              <a:cs typeface="+mn-cs"/>
            </a:endParaRPr>
          </a:p>
        </p:txBody>
      </p:sp>
      <p:sp>
        <p:nvSpPr>
          <p:cNvPr id="34" name="내용 개체 틀 4"/>
          <p:cNvSpPr txBox="1">
            <a:spLocks/>
          </p:cNvSpPr>
          <p:nvPr/>
        </p:nvSpPr>
        <p:spPr>
          <a:xfrm>
            <a:off x="810380" y="1052736"/>
            <a:ext cx="7578044" cy="2529923"/>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prstClr val="black"/>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prstClr val="black"/>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prstClr val="black"/>
                </a:solidFill>
                <a:effectLst/>
                <a:uLnTx/>
                <a:uFillTx/>
                <a:latin typeface="Calibri"/>
                <a:ea typeface="나눔고딕"/>
                <a:cs typeface="+mn-cs"/>
              </a:rPr>
              <a:t>}</a:t>
            </a:r>
          </a:p>
        </p:txBody>
      </p:sp>
      <p:sp>
        <p:nvSpPr>
          <p:cNvPr id="35" name="직사각형 16"/>
          <p:cNvSpPr/>
          <p:nvPr/>
        </p:nvSpPr>
        <p:spPr>
          <a:xfrm>
            <a:off x="6310536" y="1647408"/>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prstClr val="black"/>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prstClr val="black"/>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prstClr val="black"/>
              </a:solidFill>
              <a:effectLst/>
              <a:uLnTx/>
              <a:uFillTx/>
              <a:latin typeface="Calibri"/>
              <a:ea typeface="나눔고딕"/>
              <a:cs typeface="+mn-cs"/>
            </a:endParaRPr>
          </a:p>
        </p:txBody>
      </p:sp>
      <p:cxnSp>
        <p:nvCxnSpPr>
          <p:cNvPr id="36" name="구부러진 연결선 17"/>
          <p:cNvCxnSpPr>
            <a:stCxn id="33" idx="3"/>
            <a:endCxn id="35" idx="1"/>
          </p:cNvCxnSpPr>
          <p:nvPr/>
        </p:nvCxnSpPr>
        <p:spPr>
          <a:xfrm flipV="1">
            <a:off x="5737412" y="1838924"/>
            <a:ext cx="573124" cy="680823"/>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Tree>
    <p:extLst>
      <p:ext uri="{BB962C8B-B14F-4D97-AF65-F5344CB8AC3E}">
        <p14:creationId xmlns:p14="http://schemas.microsoft.com/office/powerpoint/2010/main" val="4397857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fade">
                                      <p:cBhvr>
                                        <p:cTn id="11" dur="200"/>
                                        <p:tgtEl>
                                          <p:spTgt spid="35"/>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fade">
                                      <p:cBhvr>
                                        <p:cTn id="16" dur="200"/>
                                        <p:tgtEl>
                                          <p:spTgt spid="29"/>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1"/>
                                        </p:tgtEl>
                                        <p:attrNameLst>
                                          <p:attrName>style.visibility</p:attrName>
                                        </p:attrNameLst>
                                      </p:cBhvr>
                                      <p:to>
                                        <p:strVal val="visible"/>
                                      </p:to>
                                    </p:set>
                                    <p:animEffect transition="in" filter="wipe(left)">
                                      <p:cBhvr>
                                        <p:cTn id="21" dur="500"/>
                                        <p:tgtEl>
                                          <p:spTgt spid="31"/>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200"/>
                                        <p:tgtEl>
                                          <p:spTgt spid="25"/>
                                        </p:tgtEl>
                                      </p:cBhvr>
                                    </p:animEffect>
                                  </p:childTnLst>
                                </p:cTn>
                              </p:par>
                            </p:childTnLst>
                          </p:cTn>
                        </p:par>
                        <p:par>
                          <p:cTn id="26" fill="hold">
                            <p:stCondLst>
                              <p:cond delay="700"/>
                            </p:stCondLst>
                            <p:childTnLst>
                              <p:par>
                                <p:cTn id="27" presetID="22" presetClass="exit" presetSubtype="8" fill="hold" nodeType="afterEffect">
                                  <p:stCondLst>
                                    <p:cond delay="0"/>
                                  </p:stCondLst>
                                  <p:childTnLst>
                                    <p:animEffect transition="out" filter="wipe(left)">
                                      <p:cBhvr>
                                        <p:cTn id="28" dur="500"/>
                                        <p:tgtEl>
                                          <p:spTgt spid="31"/>
                                        </p:tgtEl>
                                      </p:cBhvr>
                                    </p:animEffect>
                                    <p:set>
                                      <p:cBhvr>
                                        <p:cTn id="29" dur="1" fill="hold">
                                          <p:stCondLst>
                                            <p:cond delay="499"/>
                                          </p:stCondLst>
                                        </p:cTn>
                                        <p:tgtEl>
                                          <p:spTgt spid="31"/>
                                        </p:tgtEl>
                                        <p:attrNameLst>
                                          <p:attrName>style.visibility</p:attrName>
                                        </p:attrNameLst>
                                      </p:cBhvr>
                                      <p:to>
                                        <p:strVal val="hidden"/>
                                      </p:to>
                                    </p:set>
                                  </p:childTnLst>
                                </p:cTn>
                              </p:par>
                            </p:childTnLst>
                          </p:cTn>
                        </p:par>
                        <p:par>
                          <p:cTn id="30" fill="hold">
                            <p:stCondLst>
                              <p:cond delay="1200"/>
                            </p:stCondLst>
                            <p:childTnLst>
                              <p:par>
                                <p:cTn id="31" presetID="10" presetClass="exit" presetSubtype="0" fill="hold" grpId="1" nodeType="afterEffect">
                                  <p:stCondLst>
                                    <p:cond delay="0"/>
                                  </p:stCondLst>
                                  <p:childTnLst>
                                    <p:animEffect transition="out" filter="fade">
                                      <p:cBhvr>
                                        <p:cTn id="32" dur="200"/>
                                        <p:tgtEl>
                                          <p:spTgt spid="29"/>
                                        </p:tgtEl>
                                      </p:cBhvr>
                                    </p:animEffect>
                                    <p:set>
                                      <p:cBhvr>
                                        <p:cTn id="33" dur="1" fill="hold">
                                          <p:stCondLst>
                                            <p:cond delay="199"/>
                                          </p:stCondLst>
                                        </p:cTn>
                                        <p:tgtEl>
                                          <p:spTgt spid="2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2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9" grpId="0" animBg="1"/>
      <p:bldP spid="29" grpId="1" animBg="1"/>
      <p:bldP spid="30" grpId="0"/>
      <p:bldP spid="35"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PIM-Enabled Instructions (Example)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13" name="내용 개체 틀 5"/>
          <p:cNvSpPr>
            <a:spLocks noGrp="1"/>
          </p:cNvSpPr>
          <p:nvPr>
            <p:ph idx="1"/>
          </p:nvPr>
        </p:nvSpPr>
        <p:spPr>
          <a:xfrm>
            <a:off x="107504" y="4405920"/>
            <a:ext cx="9036496" cy="2029198"/>
          </a:xfrm>
        </p:spPr>
        <p:txBody>
          <a:bodyPr>
            <a:normAutofit fontScale="92500"/>
          </a:bodyPr>
          <a:lstStyle/>
          <a:p>
            <a:r>
              <a:rPr lang="en-US" altLang="ko-KR" dirty="0"/>
              <a:t>Executed either in memory or in the processor: dynamic decision</a:t>
            </a:r>
          </a:p>
          <a:p>
            <a:pPr lvl="1"/>
            <a:r>
              <a:rPr lang="en-US" altLang="ko-KR" dirty="0"/>
              <a:t>Low-cost locality monitoring for a single instruction</a:t>
            </a:r>
          </a:p>
          <a:p>
            <a:r>
              <a:rPr lang="en-US" altLang="ko-KR" dirty="0"/>
              <a:t>Cache-coherent, virtually-addressed, single cache block only</a:t>
            </a:r>
          </a:p>
          <a:p>
            <a:r>
              <a:rPr lang="en-US" altLang="ko-KR" dirty="0"/>
              <a:t>Atomic between different PEIs</a:t>
            </a:r>
          </a:p>
          <a:p>
            <a:r>
              <a:rPr lang="en-US" altLang="ko-KR" i="1" dirty="0"/>
              <a:t>Not</a:t>
            </a:r>
            <a:r>
              <a:rPr lang="en-US" altLang="ko-KR" dirty="0"/>
              <a:t> atomic with normal instructions (use </a:t>
            </a:r>
            <a:r>
              <a:rPr lang="en-US" altLang="ko-KR" i="1" dirty="0" err="1"/>
              <a:t>pfence</a:t>
            </a:r>
            <a:r>
              <a:rPr lang="en-US" altLang="ko-KR" i="1" dirty="0"/>
              <a:t> </a:t>
            </a:r>
            <a:r>
              <a:rPr lang="en-US" altLang="ko-KR" dirty="0"/>
              <a:t>for ordering)</a:t>
            </a:r>
          </a:p>
        </p:txBody>
      </p:sp>
      <p:sp>
        <p:nvSpPr>
          <p:cNvPr id="27" name="직사각형 6"/>
          <p:cNvSpPr/>
          <p:nvPr/>
        </p:nvSpPr>
        <p:spPr>
          <a:xfrm>
            <a:off x="35496" y="3266043"/>
            <a:ext cx="1265058"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8" name="직사각형 3"/>
          <p:cNvSpPr/>
          <p:nvPr/>
        </p:nvSpPr>
        <p:spPr>
          <a:xfrm>
            <a:off x="570312" y="2050872"/>
            <a:ext cx="4423701" cy="39540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29" name="내용 개체 틀 4"/>
          <p:cNvSpPr txBox="1">
            <a:spLocks/>
          </p:cNvSpPr>
          <p:nvPr/>
        </p:nvSpPr>
        <p:spPr>
          <a:xfrm>
            <a:off x="49052" y="780844"/>
            <a:ext cx="7578044" cy="293618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graph.vertices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 = weight *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1" i="0" u="none" strike="noStrike" kern="1200" cap="none" spc="0" normalizeH="0" baseline="0" noProof="0" dirty="0">
                <a:ln>
                  <a:noFill/>
                </a:ln>
                <a:solidFill>
                  <a:sysClr val="windowText" lastClr="000000"/>
                </a:solidFill>
                <a:effectLst/>
                <a:uLnTx/>
                <a:uFillTx/>
                <a:latin typeface="Calibri"/>
                <a:ea typeface="나눔고딕"/>
                <a:cs typeface="+mn-cs"/>
              </a:rPr>
              <a:t>    for</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(w: </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v.successors</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__</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pim_add</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(&amp;</a:t>
            </a: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w.next_rank</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value);</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    }</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a:p>
            <a:pPr marL="0" marR="0" lvl="0" indent="0" algn="l" defTabSz="914400" rtl="0" eaLnBrk="1" fontAlgn="auto" latinLnBrk="1" hangingPunct="1">
              <a:lnSpc>
                <a:spcPct val="110000"/>
              </a:lnSpc>
              <a:spcBef>
                <a:spcPts val="0"/>
              </a:spcBef>
              <a:spcAft>
                <a:spcPts val="0"/>
              </a:spcAft>
              <a:buClrTx/>
              <a:buSzTx/>
              <a:buFont typeface="Arial" pitchFamily="34" charset="0"/>
              <a:buNone/>
              <a:tabLst/>
              <a:defRPr/>
            </a:pPr>
            <a:r>
              <a:rPr kumimoji="0" lang="en-US" altLang="ko-KR" sz="2400" b="0" i="0" u="none" strike="noStrike" kern="1200" cap="none" spc="0" normalizeH="0" baseline="0" noProof="0" dirty="0" err="1">
                <a:ln>
                  <a:noFill/>
                </a:ln>
                <a:solidFill>
                  <a:sysClr val="windowText" lastClr="000000"/>
                </a:solidFill>
                <a:effectLst/>
                <a:uLnTx/>
                <a:uFillTx/>
                <a:latin typeface="Calibri"/>
                <a:ea typeface="나눔고딕"/>
                <a:cs typeface="+mn-cs"/>
              </a:rPr>
              <a:t>pfence</a:t>
            </a:r>
            <a:r>
              <a:rPr kumimoji="0" lang="en-US" altLang="ko-KR" sz="2400" b="0" i="0" u="none" strike="noStrike" kern="1200" cap="none" spc="0" normalizeH="0" baseline="0" noProof="0" dirty="0">
                <a:ln>
                  <a:noFill/>
                </a:ln>
                <a:solidFill>
                  <a:sysClr val="windowText" lastClr="000000"/>
                </a:solidFill>
                <a:effectLst/>
                <a:uLnTx/>
                <a:uFillTx/>
                <a:latin typeface="Calibri"/>
                <a:ea typeface="나눔고딕"/>
                <a:cs typeface="+mn-cs"/>
              </a:rPr>
              <a:t>();</a:t>
            </a:r>
          </a:p>
        </p:txBody>
      </p:sp>
      <p:sp>
        <p:nvSpPr>
          <p:cNvPr id="30" name="직사각형 2"/>
          <p:cNvSpPr/>
          <p:nvPr/>
        </p:nvSpPr>
        <p:spPr>
          <a:xfrm>
            <a:off x="5549208" y="1375516"/>
            <a:ext cx="200588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pim.add</a:t>
            </a: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 r1, (r2)</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1" name="구부러진 연결선 8"/>
          <p:cNvCxnSpPr>
            <a:stCxn id="28" idx="3"/>
            <a:endCxn id="30" idx="1"/>
          </p:cNvCxnSpPr>
          <p:nvPr/>
        </p:nvCxnSpPr>
        <p:spPr>
          <a:xfrm flipV="1">
            <a:off x="4994013" y="1567032"/>
            <a:ext cx="555195" cy="681545"/>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sp>
        <p:nvSpPr>
          <p:cNvPr id="32" name="직사각형 11"/>
          <p:cNvSpPr/>
          <p:nvPr/>
        </p:nvSpPr>
        <p:spPr>
          <a:xfrm>
            <a:off x="1866456" y="2927345"/>
            <a:ext cx="1080120" cy="383032"/>
          </a:xfrm>
          <a:prstGeom prst="rect">
            <a:avLst/>
          </a:prstGeom>
          <a:solidFill>
            <a:sysClr val="window" lastClr="FFFFFF"/>
          </a:solidFill>
          <a:ln w="25400" cap="flat" cmpd="sng" algn="ctr">
            <a:solidFill>
              <a:srgbClr val="FAA43A"/>
            </a:solidFill>
            <a:prstDash val="dash"/>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err="1">
                <a:ln>
                  <a:noFill/>
                </a:ln>
                <a:solidFill>
                  <a:sysClr val="windowText" lastClr="000000"/>
                </a:solidFill>
                <a:effectLst/>
                <a:uLnTx/>
                <a:uFillTx/>
                <a:latin typeface="Calibri"/>
                <a:ea typeface="나눔고딕"/>
                <a:cs typeface="+mn-cs"/>
              </a:rPr>
              <a:t>pfence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33" name="구부러진 연결선 12"/>
          <p:cNvCxnSpPr>
            <a:stCxn id="27" idx="3"/>
            <a:endCxn id="32" idx="1"/>
          </p:cNvCxnSpPr>
          <p:nvPr/>
        </p:nvCxnSpPr>
        <p:spPr>
          <a:xfrm flipV="1">
            <a:off x="1300554" y="3118861"/>
            <a:ext cx="565902" cy="344887"/>
          </a:xfrm>
          <a:prstGeom prst="curvedConnector3">
            <a:avLst>
              <a:gd name="adj1" fmla="val 50000"/>
            </a:avLst>
          </a:prstGeom>
          <a:noFill/>
          <a:ln w="9525" cap="flat" cmpd="sng" algn="ctr">
            <a:solidFill>
              <a:srgbClr val="FAA43A">
                <a:shade val="95000"/>
                <a:satMod val="105000"/>
              </a:srgbClr>
            </a:solidFill>
            <a:prstDash val="solid"/>
            <a:tailEnd type="triangle"/>
          </a:ln>
          <a:effectLst/>
        </p:spPr>
      </p:cxnSp>
      <p:pic>
        <p:nvPicPr>
          <p:cNvPr id="3" name="Picture 2"/>
          <p:cNvPicPr>
            <a:picLocks noChangeAspect="1"/>
          </p:cNvPicPr>
          <p:nvPr/>
        </p:nvPicPr>
        <p:blipFill>
          <a:blip r:embed="rId2"/>
          <a:stretch>
            <a:fillRect/>
          </a:stretch>
        </p:blipFill>
        <p:spPr>
          <a:xfrm>
            <a:off x="4788024" y="2494084"/>
            <a:ext cx="4176464" cy="2015036"/>
          </a:xfrm>
          <a:prstGeom prst="rect">
            <a:avLst/>
          </a:prstGeom>
        </p:spPr>
      </p:pic>
    </p:spTree>
    <p:extLst>
      <p:ext uri="{BB962C8B-B14F-4D97-AF65-F5344CB8AC3E}">
        <p14:creationId xmlns:p14="http://schemas.microsoft.com/office/powerpoint/2010/main" val="204320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p:tgtEl>
                                          <p:spTgt spid="31"/>
                                        </p:tgtEl>
                                        <p:attrNameLst>
                                          <p:attrName>ppt_y</p:attrName>
                                        </p:attrNameLst>
                                      </p:cBhvr>
                                      <p:tavLst>
                                        <p:tav tm="0">
                                          <p:val>
                                            <p:strVal val="#ppt_y+#ppt_h*1.125000"/>
                                          </p:val>
                                        </p:tav>
                                        <p:tav tm="100000">
                                          <p:val>
                                            <p:strVal val="#ppt_y"/>
                                          </p:val>
                                        </p:tav>
                                      </p:tavLst>
                                    </p:anim>
                                    <p:animEffect transition="in" filter="wipe(up)">
                                      <p:cBhvr>
                                        <p:cTn id="8" dur="500"/>
                                        <p:tgtEl>
                                          <p:spTgt spid="31"/>
                                        </p:tgtEl>
                                      </p:cBhvr>
                                    </p:animEffect>
                                  </p:childTnLst>
                                </p:cTn>
                              </p:par>
                              <p:par>
                                <p:cTn id="9" presetID="12" presetClass="entr" presetSubtype="4"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p:tgtEl>
                                          <p:spTgt spid="30"/>
                                        </p:tgtEl>
                                        <p:attrNameLst>
                                          <p:attrName>ppt_y</p:attrName>
                                        </p:attrNameLst>
                                      </p:cBhvr>
                                      <p:tavLst>
                                        <p:tav tm="0">
                                          <p:val>
                                            <p:strVal val="#ppt_y+#ppt_h*1.125000"/>
                                          </p:val>
                                        </p:tav>
                                        <p:tav tm="100000">
                                          <p:val>
                                            <p:strVal val="#ppt_y"/>
                                          </p:val>
                                        </p:tav>
                                      </p:tavLst>
                                    </p:anim>
                                    <p:animEffect transition="in" filter="wipe(up)">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wipe(left)">
                                      <p:cBhvr>
                                        <p:cTn id="17" dur="500"/>
                                        <p:tgtEl>
                                          <p:spTgt spid="33"/>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200"/>
                                        <p:tgtEl>
                                          <p:spTgt spid="32"/>
                                        </p:tgtEl>
                                      </p:cBhvr>
                                    </p:animEffec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13">
                                            <p:txEl>
                                              <p:pRg st="0" end="0"/>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nodeType="clickEffect">
                                  <p:stCondLst>
                                    <p:cond delay="0"/>
                                  </p:stCondLst>
                                  <p:childTnLst>
                                    <p:set>
                                      <p:cBhvr>
                                        <p:cTn id="35" dur="1" fill="hold">
                                          <p:stCondLst>
                                            <p:cond delay="0"/>
                                          </p:stCondLst>
                                        </p:cTn>
                                        <p:tgtEl>
                                          <p:spTgt spid="13">
                                            <p:txEl>
                                              <p:pRg st="2" end="2"/>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nodeType="clickEffect">
                                  <p:stCondLst>
                                    <p:cond delay="0"/>
                                  </p:stCondLst>
                                  <p:childTnLst>
                                    <p:set>
                                      <p:cBhvr>
                                        <p:cTn id="39" dur="1" fill="hold">
                                          <p:stCondLst>
                                            <p:cond delay="0"/>
                                          </p:stCondLst>
                                        </p:cTn>
                                        <p:tgtEl>
                                          <p:spTgt spid="13">
                                            <p:txEl>
                                              <p:pRg st="3" end="3"/>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nodeType="clickEffect">
                                  <p:stCondLst>
                                    <p:cond delay="0"/>
                                  </p:stCondLst>
                                  <p:childTnLst>
                                    <p:set>
                                      <p:cBhvr>
                                        <p:cTn id="43" dur="1" fill="hold">
                                          <p:stCondLst>
                                            <p:cond delay="0"/>
                                          </p:stCondLst>
                                        </p:cTn>
                                        <p:tgtEl>
                                          <p:spTgt spid="1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Example (Abstract) PEI </a:t>
            </a:r>
            <a:r>
              <a:rPr lang="en-US" dirty="0" err="1"/>
              <a:t>uArchitecture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grpSp>
        <p:nvGrpSpPr>
          <p:cNvPr id="59" name="그룹 10"/>
          <p:cNvGrpSpPr/>
          <p:nvPr/>
        </p:nvGrpSpPr>
        <p:grpSpPr>
          <a:xfrm>
            <a:off x="423544" y="1484784"/>
            <a:ext cx="8296912" cy="3795716"/>
            <a:chOff x="423544" y="1700808"/>
            <a:chExt cx="8296912" cy="3795716"/>
          </a:xfrm>
        </p:grpSpPr>
        <p:grpSp>
          <p:nvGrpSpPr>
            <p:cNvPr id="60" name="그룹 71"/>
            <p:cNvGrpSpPr/>
            <p:nvPr/>
          </p:nvGrpSpPr>
          <p:grpSpPr>
            <a:xfrm>
              <a:off x="5469069" y="3564693"/>
              <a:ext cx="439232" cy="440414"/>
              <a:chOff x="5366086" y="3927445"/>
              <a:chExt cx="414687" cy="405259"/>
            </a:xfrm>
          </p:grpSpPr>
          <p:grpSp>
            <p:nvGrpSpPr>
              <p:cNvPr id="82" name="그룹 67"/>
              <p:cNvGrpSpPr/>
              <p:nvPr/>
            </p:nvGrpSpPr>
            <p:grpSpPr>
              <a:xfrm>
                <a:off x="5366086" y="3927445"/>
                <a:ext cx="414686" cy="128337"/>
                <a:chOff x="5366087" y="3927445"/>
                <a:chExt cx="414686" cy="128337"/>
              </a:xfrm>
            </p:grpSpPr>
            <p:cxnSp>
              <p:nvCxnSpPr>
                <p:cNvPr id="86" name="직선 화살표 연결선 65"/>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7" name="직선 화살표 연결선 66"/>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nvGrpSpPr>
              <p:cNvPr id="83" name="그룹 68"/>
              <p:cNvGrpSpPr/>
              <p:nvPr/>
            </p:nvGrpSpPr>
            <p:grpSpPr>
              <a:xfrm rot="10800000">
                <a:off x="5366087" y="4204367"/>
                <a:ext cx="414686" cy="128337"/>
                <a:chOff x="5366087" y="3927445"/>
                <a:chExt cx="414686" cy="128337"/>
              </a:xfrm>
            </p:grpSpPr>
            <p:cxnSp>
              <p:nvCxnSpPr>
                <p:cNvPr id="84" name="직선 화살표 연결선 69"/>
                <p:cNvCxnSpPr/>
                <p:nvPr/>
              </p:nvCxnSpPr>
              <p:spPr>
                <a:xfrm>
                  <a:off x="5366087" y="3927445"/>
                  <a:ext cx="414686" cy="0"/>
                </a:xfrm>
                <a:prstGeom prst="straightConnector1">
                  <a:avLst/>
                </a:prstGeom>
                <a:noFill/>
                <a:ln w="28575" cap="flat" cmpd="sng" algn="ctr">
                  <a:solidFill>
                    <a:srgbClr val="5DA5DA">
                      <a:shade val="95000"/>
                      <a:satMod val="105000"/>
                    </a:srgbClr>
                  </a:solidFill>
                  <a:prstDash val="solid"/>
                  <a:tailEnd type="triangle"/>
                </a:ln>
                <a:effectLst/>
              </p:spPr>
            </p:cxnSp>
            <p:cxnSp>
              <p:nvCxnSpPr>
                <p:cNvPr id="85" name="직선 화살표 연결선 70"/>
                <p:cNvCxnSpPr/>
                <p:nvPr/>
              </p:nvCxnSpPr>
              <p:spPr>
                <a:xfrm>
                  <a:off x="5366087" y="4055782"/>
                  <a:ext cx="414686" cy="0"/>
                </a:xfrm>
                <a:prstGeom prst="straightConnector1">
                  <a:avLst/>
                </a:prstGeom>
                <a:noFill/>
                <a:ln w="28575" cap="flat" cmpd="sng" algn="ctr">
                  <a:solidFill>
                    <a:srgbClr val="5DA5DA">
                      <a:shade val="95000"/>
                      <a:satMod val="105000"/>
                    </a:srgbClr>
                  </a:solidFill>
                  <a:prstDash val="solid"/>
                  <a:tailEnd type="triangle"/>
                </a:ln>
                <a:effectLst/>
              </p:spPr>
            </p:cxnSp>
          </p:grpSp>
        </p:grpSp>
        <p:sp>
          <p:nvSpPr>
            <p:cNvPr id="61" name="직사각형 58"/>
            <p:cNvSpPr/>
            <p:nvPr/>
          </p:nvSpPr>
          <p:spPr>
            <a:xfrm>
              <a:off x="5919729" y="2155683"/>
              <a:ext cx="2800727" cy="3244511"/>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62" name="직사각형 5"/>
            <p:cNvSpPr/>
            <p:nvPr/>
          </p:nvSpPr>
          <p:spPr>
            <a:xfrm>
              <a:off x="528146" y="2153493"/>
              <a:ext cx="1523913" cy="75183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Out-Of-Order Core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3" name="직사각형 6"/>
            <p:cNvSpPr/>
            <p:nvPr/>
          </p:nvSpPr>
          <p:spPr>
            <a:xfrm rot="16200000">
              <a:off x="1785869"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L1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4" name="직사각형 7"/>
            <p:cNvSpPr/>
            <p:nvPr/>
          </p:nvSpPr>
          <p:spPr>
            <a:xfrm rot="16200000">
              <a:off x="2448352" y="2674009"/>
              <a:ext cx="1451683" cy="405659"/>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L2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5" name="직사각형 8"/>
            <p:cNvSpPr/>
            <p:nvPr/>
          </p:nvSpPr>
          <p:spPr>
            <a:xfrm rot="16200000">
              <a:off x="3494376" y="2290467"/>
              <a:ext cx="1451683" cy="1172742"/>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Last-Level Cache</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66" name="직사각형 9"/>
            <p:cNvSpPr/>
            <p:nvPr/>
          </p:nvSpPr>
          <p:spPr>
            <a:xfrm rot="16200000">
              <a:off x="3638205" y="3576204"/>
              <a:ext cx="3256073"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HMC Controller</a:t>
              </a:r>
              <a:endParaRPr kumimoji="0" lang="ko-KR" altLang="en-US" sz="18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67" name="직선 화살표 연결선 16"/>
            <p:cNvCxnSpPr>
              <a:stCxn id="64" idx="2"/>
              <a:endCxn id="65" idx="0"/>
            </p:cNvCxnSpPr>
            <p:nvPr/>
          </p:nvCxnSpPr>
          <p:spPr>
            <a:xfrm>
              <a:off x="3377023"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68" name="직선 화살표 연결선 19"/>
            <p:cNvCxnSpPr>
              <a:stCxn id="65" idx="2"/>
            </p:cNvCxnSpPr>
            <p:nvPr/>
          </p:nvCxnSpPr>
          <p:spPr>
            <a:xfrm>
              <a:off x="4806589"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69" name="직사각형 22"/>
            <p:cNvSpPr/>
            <p:nvPr/>
          </p:nvSpPr>
          <p:spPr>
            <a:xfrm rot="16200000">
              <a:off x="4776084" y="3576203"/>
              <a:ext cx="2967762" cy="405658"/>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0" i="0" u="none" strike="noStrike" kern="0" cap="none" spc="0" normalizeH="0" baseline="0" noProof="0" dirty="0">
                  <a:ln>
                    <a:noFill/>
                  </a:ln>
                  <a:solidFill>
                    <a:sysClr val="windowText" lastClr="000000"/>
                  </a:solidFill>
                  <a:effectLst/>
                  <a:uLnTx/>
                  <a:uFillTx/>
                  <a:latin typeface="Calibri"/>
                  <a:ea typeface="나눔고딕"/>
                  <a:cs typeface="+mn-cs"/>
                </a:rPr>
                <a:t>Network</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0" name="직사각형 23"/>
            <p:cNvSpPr/>
            <p:nvPr/>
          </p:nvSpPr>
          <p:spPr>
            <a:xfrm>
              <a:off x="7580086" y="2292964"/>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1" name="직사각형 24"/>
            <p:cNvSpPr/>
            <p:nvPr/>
          </p:nvSpPr>
          <p:spPr>
            <a:xfrm>
              <a:off x="7580086" y="3155933"/>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72" name="직사각형 25"/>
            <p:cNvSpPr/>
            <p:nvPr/>
          </p:nvSpPr>
          <p:spPr>
            <a:xfrm>
              <a:off x="7580086" y="4620365"/>
              <a:ext cx="1000900" cy="647236"/>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DRAM Controller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73" name="직선 화살표 연결선 47"/>
            <p:cNvCxnSpPr/>
            <p:nvPr/>
          </p:nvCxnSpPr>
          <p:spPr>
            <a:xfrm>
              <a:off x="6471514" y="2442875"/>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4" name="직선 화살표 연결선 49"/>
            <p:cNvCxnSpPr/>
            <p:nvPr/>
          </p:nvCxnSpPr>
          <p:spPr>
            <a:xfrm>
              <a:off x="6471514" y="3297127"/>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75" name="직선 화살표 연결선 50"/>
            <p:cNvCxnSpPr/>
            <p:nvPr/>
          </p:nvCxnSpPr>
          <p:spPr>
            <a:xfrm>
              <a:off x="6471514" y="4761560"/>
              <a:ext cx="1108572" cy="0"/>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76" name="TextBox 75"/>
            <p:cNvSpPr txBox="1"/>
            <p:nvPr/>
          </p:nvSpPr>
          <p:spPr>
            <a:xfrm>
              <a:off x="423544" y="1700808"/>
              <a:ext cx="1889856" cy="43481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Host Processor</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sp>
          <p:nvSpPr>
            <p:cNvPr id="77" name="TextBox 76"/>
            <p:cNvSpPr txBox="1"/>
            <p:nvPr/>
          </p:nvSpPr>
          <p:spPr>
            <a:xfrm>
              <a:off x="6084168" y="1700808"/>
              <a:ext cx="24371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3D-stacked Memory </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cxnSp>
          <p:nvCxnSpPr>
            <p:cNvPr id="78" name="직선 연결선 63"/>
            <p:cNvCxnSpPr/>
            <p:nvPr/>
          </p:nvCxnSpPr>
          <p:spPr>
            <a:xfrm>
              <a:off x="5694399" y="1700808"/>
              <a:ext cx="0" cy="3795716"/>
            </a:xfrm>
            <a:prstGeom prst="line">
              <a:avLst/>
            </a:prstGeom>
            <a:noFill/>
            <a:ln w="19050" cap="flat" cmpd="sng" algn="ctr">
              <a:solidFill>
                <a:sysClr val="windowText" lastClr="000000">
                  <a:shade val="95000"/>
                  <a:satMod val="105000"/>
                </a:sysClr>
              </a:solidFill>
              <a:prstDash val="dash"/>
            </a:ln>
            <a:effectLst/>
          </p:spPr>
        </p:cxnSp>
        <p:cxnSp>
          <p:nvCxnSpPr>
            <p:cNvPr id="79" name="직선 화살표 연결선 73"/>
            <p:cNvCxnSpPr>
              <a:stCxn id="63" idx="2"/>
              <a:endCxn id="64" idx="0"/>
            </p:cNvCxnSpPr>
            <p:nvPr/>
          </p:nvCxnSpPr>
          <p:spPr>
            <a:xfrm>
              <a:off x="2714541" y="2876838"/>
              <a:ext cx="256823"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80" name="직선 화살표 연결선 76"/>
            <p:cNvCxnSpPr>
              <a:stCxn id="62" idx="3"/>
            </p:cNvCxnSpPr>
            <p:nvPr/>
          </p:nvCxnSpPr>
          <p:spPr>
            <a:xfrm flipV="1">
              <a:off x="2052058" y="2529412"/>
              <a:ext cx="256823" cy="1"/>
            </a:xfrm>
            <a:prstGeom prst="straightConnector1">
              <a:avLst/>
            </a:prstGeom>
            <a:noFill/>
            <a:ln w="9525" cap="flat" cmpd="sng" algn="ctr">
              <a:solidFill>
                <a:srgbClr val="5DA5DA">
                  <a:shade val="95000"/>
                  <a:satMod val="105000"/>
                </a:srgbClr>
              </a:solidFill>
              <a:prstDash val="solid"/>
              <a:headEnd type="triangle"/>
              <a:tailEnd type="triangle"/>
            </a:ln>
            <a:effectLst/>
          </p:spPr>
        </p:cxnSp>
        <p:sp>
          <p:nvSpPr>
            <p:cNvPr id="81" name="TextBox 80"/>
            <p:cNvSpPr txBox="1"/>
            <p:nvPr/>
          </p:nvSpPr>
          <p:spPr>
            <a:xfrm rot="5400000">
              <a:off x="7443271" y="3823188"/>
              <a:ext cx="308618" cy="6355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3200" b="0" i="0" u="none" strike="noStrike" kern="0" cap="none" spc="0" normalizeH="0" baseline="0" noProof="0" dirty="0">
                  <a:ln>
                    <a:noFill/>
                  </a:ln>
                  <a:solidFill>
                    <a:sysClr val="windowText" lastClr="000000"/>
                  </a:solidFill>
                  <a:effectLst/>
                  <a:uLnTx/>
                  <a:uFillTx/>
                  <a:latin typeface="Tahoma"/>
                  <a:ea typeface="+mn-ea"/>
                  <a:cs typeface="+mn-cs"/>
                </a:rPr>
                <a:t>…</a:t>
              </a:r>
              <a:endParaRPr kumimoji="0" lang="ko-KR" altLang="en-US" sz="3200" b="0" i="0" u="none" strike="noStrike" kern="0" cap="none" spc="0" normalizeH="0" baseline="0" noProof="0" dirty="0">
                <a:ln>
                  <a:noFill/>
                </a:ln>
                <a:solidFill>
                  <a:sysClr val="windowText" lastClr="000000"/>
                </a:solidFill>
                <a:effectLst/>
                <a:uLnTx/>
                <a:uFillTx/>
                <a:latin typeface="Tahoma"/>
                <a:ea typeface="+mn-ea"/>
                <a:cs typeface="+mn-cs"/>
              </a:endParaRPr>
            </a:p>
          </p:txBody>
        </p:sp>
      </p:grpSp>
      <p:grpSp>
        <p:nvGrpSpPr>
          <p:cNvPr id="88" name="그룹 4"/>
          <p:cNvGrpSpPr/>
          <p:nvPr/>
        </p:nvGrpSpPr>
        <p:grpSpPr>
          <a:xfrm>
            <a:off x="528146" y="2372025"/>
            <a:ext cx="7051940" cy="2810303"/>
            <a:chOff x="528146" y="2588049"/>
            <a:chExt cx="7051940" cy="2810303"/>
          </a:xfrm>
        </p:grpSpPr>
        <p:cxnSp>
          <p:nvCxnSpPr>
            <p:cNvPr id="89" name="직선 화살표 연결선 13"/>
            <p:cNvCxnSpPr>
              <a:stCxn id="62" idx="2"/>
              <a:endCxn id="92" idx="0"/>
            </p:cNvCxnSpPr>
            <p:nvPr/>
          </p:nvCxnSpPr>
          <p:spPr>
            <a:xfrm>
              <a:off x="1290103" y="2853669"/>
              <a:ext cx="0" cy="292259"/>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0" name="직선 화살표 연결선 12"/>
            <p:cNvCxnSpPr/>
            <p:nvPr/>
          </p:nvCxnSpPr>
          <p:spPr>
            <a:xfrm flipV="1">
              <a:off x="2052058" y="3378788"/>
              <a:ext cx="256822"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1" name="직선 화살표 연결선 21"/>
            <p:cNvCxnSpPr/>
            <p:nvPr/>
          </p:nvCxnSpPr>
          <p:spPr>
            <a:xfrm>
              <a:off x="4806589" y="4639986"/>
              <a:ext cx="256823" cy="0"/>
            </a:xfrm>
            <a:prstGeom prst="straightConnector1">
              <a:avLst/>
            </a:prstGeom>
            <a:noFill/>
            <a:ln w="9525" cap="flat" cmpd="sng" algn="ctr">
              <a:solidFill>
                <a:srgbClr val="FAA43A">
                  <a:shade val="95000"/>
                  <a:satMod val="105000"/>
                </a:srgbClr>
              </a:solidFill>
              <a:prstDash val="solid"/>
              <a:headEnd type="triangle"/>
              <a:tailEnd type="triangle"/>
            </a:ln>
            <a:effectLst/>
          </p:spPr>
        </p:cxnSp>
        <p:sp>
          <p:nvSpPr>
            <p:cNvPr id="92" name="직사각형 26"/>
            <p:cNvSpPr/>
            <p:nvPr/>
          </p:nvSpPr>
          <p:spPr>
            <a:xfrm>
              <a:off x="528146" y="3145928"/>
              <a:ext cx="1523913" cy="455466"/>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1" i="0" u="none" strike="noStrike" kern="0" cap="none" spc="0" normalizeH="0" baseline="0" noProof="0" dirty="0">
                  <a:ln>
                    <a:noFill/>
                  </a:ln>
                  <a:solidFill>
                    <a:sysClr val="windowText" lastClr="000000"/>
                  </a:solidFill>
                  <a:effectLst/>
                  <a:uLnTx/>
                  <a:uFillTx/>
                  <a:latin typeface="Calibri"/>
                  <a:ea typeface="나눔고딕"/>
                  <a:cs typeface="+mn-cs"/>
                </a:rPr>
                <a:t>PCU </a:t>
              </a:r>
              <a:r>
                <a:rPr kumimoji="0" lang="en-US" altLang="ko-KR" sz="1200" b="0" i="0" u="none" strike="noStrike" kern="0" cap="none" spc="0" normalizeH="0" baseline="0" noProof="0" dirty="0">
                  <a:ln>
                    <a:noFill/>
                  </a:ln>
                  <a:solidFill>
                    <a:sysClr val="windowText" lastClr="000000"/>
                  </a:solidFill>
                  <a:effectLst/>
                  <a:uLnTx/>
                  <a:uFillTx/>
                  <a:latin typeface="Calibri"/>
                  <a:ea typeface="나눔고딕"/>
                  <a:cs typeface="+mn-cs"/>
                </a:rPr>
                <a:t>(PEI Computation Unit)</a:t>
              </a:r>
              <a:endParaRPr kumimoji="0" lang="ko-KR" altLang="en-US" sz="12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grpSp>
          <p:nvGrpSpPr>
            <p:cNvPr id="93" name="그룹 38"/>
            <p:cNvGrpSpPr/>
            <p:nvPr/>
          </p:nvGrpSpPr>
          <p:grpSpPr>
            <a:xfrm>
              <a:off x="6462794" y="4910763"/>
              <a:ext cx="1117292" cy="352151"/>
              <a:chOff x="6280489" y="5166067"/>
              <a:chExt cx="1028106" cy="324041"/>
            </a:xfrm>
          </p:grpSpPr>
          <p:sp>
            <p:nvSpPr>
              <p:cNvPr id="109" name="직사각형 29"/>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10" name="직선 화살표 연결선 30"/>
              <p:cNvCxnSpPr>
                <a:endCxn id="109"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11" name="직선 화살표 연결선 33"/>
              <p:cNvCxnSpPr>
                <a:stCxn id="109"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4" name="그룹 39"/>
            <p:cNvGrpSpPr/>
            <p:nvPr/>
          </p:nvGrpSpPr>
          <p:grpSpPr>
            <a:xfrm>
              <a:off x="6462794" y="3451018"/>
              <a:ext cx="1117292" cy="352151"/>
              <a:chOff x="6280489" y="5166067"/>
              <a:chExt cx="1028106" cy="324041"/>
            </a:xfrm>
          </p:grpSpPr>
          <p:sp>
            <p:nvSpPr>
              <p:cNvPr id="106" name="직사각형 40"/>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7" name="직선 화살표 연결선 41"/>
              <p:cNvCxnSpPr>
                <a:endCxn id="106"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8" name="직선 화살표 연결선 42"/>
              <p:cNvCxnSpPr>
                <a:stCxn id="106"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5" name="그룹 43"/>
            <p:cNvGrpSpPr/>
            <p:nvPr/>
          </p:nvGrpSpPr>
          <p:grpSpPr>
            <a:xfrm>
              <a:off x="6462794" y="2588049"/>
              <a:ext cx="1117292" cy="352151"/>
              <a:chOff x="6280489" y="5166067"/>
              <a:chExt cx="1028106" cy="324041"/>
            </a:xfrm>
          </p:grpSpPr>
          <p:sp>
            <p:nvSpPr>
              <p:cNvPr id="103" name="직사각형 44"/>
              <p:cNvSpPr/>
              <p:nvPr/>
            </p:nvSpPr>
            <p:spPr>
              <a:xfrm>
                <a:off x="6490448" y="5166067"/>
                <a:ext cx="600164" cy="324041"/>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800" b="1" i="0" u="none" strike="noStrike" kern="0" cap="none" spc="0" normalizeH="0" baseline="0" noProof="0" dirty="0">
                    <a:ln>
                      <a:noFill/>
                    </a:ln>
                    <a:solidFill>
                      <a:sysClr val="windowText" lastClr="000000"/>
                    </a:solidFill>
                    <a:effectLst/>
                    <a:uLnTx/>
                    <a:uFillTx/>
                    <a:latin typeface="Calibri"/>
                    <a:ea typeface="나눔고딕"/>
                    <a:cs typeface="+mn-cs"/>
                  </a:rPr>
                  <a:t>PCU</a:t>
                </a:r>
                <a:endParaRPr kumimoji="0" lang="ko-KR" altLang="en-US" sz="1800" b="1" i="0" u="none" strike="noStrike" kern="0" cap="none" spc="0" normalizeH="0" baseline="0" noProof="0" dirty="0">
                  <a:ln>
                    <a:noFill/>
                  </a:ln>
                  <a:solidFill>
                    <a:sysClr val="windowText" lastClr="000000"/>
                  </a:solidFill>
                  <a:effectLst/>
                  <a:uLnTx/>
                  <a:uFillTx/>
                  <a:latin typeface="Calibri"/>
                  <a:ea typeface="나눔고딕"/>
                  <a:cs typeface="+mn-cs"/>
                </a:endParaRPr>
              </a:p>
            </p:txBody>
          </p:sp>
          <p:cxnSp>
            <p:nvCxnSpPr>
              <p:cNvPr id="104" name="직선 화살표 연결선 45"/>
              <p:cNvCxnSpPr>
                <a:endCxn id="103" idx="1"/>
              </p:cNvCxnSpPr>
              <p:nvPr/>
            </p:nvCxnSpPr>
            <p:spPr>
              <a:xfrm>
                <a:off x="6280489" y="5328087"/>
                <a:ext cx="209959" cy="1"/>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105" name="직선 화살표 연결선 46"/>
              <p:cNvCxnSpPr>
                <a:stCxn id="103" idx="3"/>
              </p:cNvCxnSpPr>
              <p:nvPr/>
            </p:nvCxnSpPr>
            <p:spPr>
              <a:xfrm flipV="1">
                <a:off x="7090612" y="5328087"/>
                <a:ext cx="217983" cy="1"/>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96" name="그룹 88"/>
            <p:cNvGrpSpPr/>
            <p:nvPr/>
          </p:nvGrpSpPr>
          <p:grpSpPr>
            <a:xfrm>
              <a:off x="2219290" y="3777938"/>
              <a:ext cx="2578579" cy="1620414"/>
              <a:chOff x="2187914" y="3870654"/>
              <a:chExt cx="2578579" cy="1620414"/>
            </a:xfrm>
          </p:grpSpPr>
          <p:sp>
            <p:nvSpPr>
              <p:cNvPr id="99" name="직사각형 57"/>
              <p:cNvSpPr/>
              <p:nvPr/>
            </p:nvSpPr>
            <p:spPr>
              <a:xfrm>
                <a:off x="3600945" y="3974336"/>
                <a:ext cx="1165548" cy="1516732"/>
              </a:xfrm>
              <a:prstGeom prst="rect">
                <a:avLst/>
              </a:prstGeom>
              <a:solidFill>
                <a:sysClr val="window" lastClr="FFFFFF"/>
              </a:solidFill>
              <a:ln w="19050" cap="flat" cmpd="sng" algn="ctr">
                <a:solidFill>
                  <a:sysClr val="windowText" lastClr="000000"/>
                </a:solid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Text" lastClr="000000"/>
                  </a:solidFill>
                  <a:effectLst/>
                  <a:uLnTx/>
                  <a:uFillTx/>
                  <a:latin typeface="Calibri"/>
                  <a:ea typeface="나눔고딕"/>
                  <a:cs typeface="+mn-cs"/>
                </a:endParaRPr>
              </a:p>
            </p:txBody>
          </p:sp>
          <p:sp>
            <p:nvSpPr>
              <p:cNvPr id="100" name="직사각형 54"/>
              <p:cNvSpPr/>
              <p:nvPr/>
            </p:nvSpPr>
            <p:spPr>
              <a:xfrm>
                <a:off x="3715794" y="4078938"/>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lIns="46800" rIns="468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PIM Directory</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1" name="직사각형 55"/>
              <p:cNvSpPr/>
              <p:nvPr/>
            </p:nvSpPr>
            <p:spPr>
              <a:xfrm>
                <a:off x="3715794" y="4793720"/>
                <a:ext cx="946096" cy="59274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1600" b="0" i="0" u="none" strike="noStrike" kern="0" cap="none" spc="0" normalizeH="0" baseline="0" noProof="0" dirty="0">
                    <a:ln>
                      <a:noFill/>
                    </a:ln>
                    <a:solidFill>
                      <a:sysClr val="windowText" lastClr="000000"/>
                    </a:solidFill>
                    <a:effectLst/>
                    <a:uLnTx/>
                    <a:uFillTx/>
                    <a:latin typeface="Calibri"/>
                    <a:ea typeface="나눔고딕"/>
                    <a:cs typeface="+mn-cs"/>
                  </a:rPr>
                  <a:t>Locality Monitor</a:t>
                </a:r>
                <a:endParaRPr kumimoji="0" lang="ko-KR" altLang="en-US" sz="1600" b="0" i="0" u="none" strike="noStrike" kern="0" cap="none" spc="0" normalizeH="0" baseline="0" noProof="0" dirty="0">
                  <a:ln>
                    <a:noFill/>
                  </a:ln>
                  <a:solidFill>
                    <a:sysClr val="windowText" lastClr="000000"/>
                  </a:solidFill>
                  <a:effectLst/>
                  <a:uLnTx/>
                  <a:uFillTx/>
                  <a:latin typeface="Calibri"/>
                  <a:ea typeface="나눔고딕"/>
                  <a:cs typeface="+mn-cs"/>
                </a:endParaRPr>
              </a:p>
            </p:txBody>
          </p:sp>
          <p:sp>
            <p:nvSpPr>
              <p:cNvPr id="102" name="TextBox 101"/>
              <p:cNvSpPr txBox="1"/>
              <p:nvPr/>
            </p:nvSpPr>
            <p:spPr>
              <a:xfrm>
                <a:off x="2187914" y="3870654"/>
                <a:ext cx="1459178" cy="707886"/>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1" i="0" u="none" strike="noStrike" kern="0" cap="none" spc="0" normalizeH="0" baseline="0" noProof="0" dirty="0">
                    <a:ln>
                      <a:noFill/>
                    </a:ln>
                    <a:solidFill>
                      <a:sysClr val="windowText" lastClr="000000"/>
                    </a:solidFill>
                    <a:effectLst/>
                    <a:uLnTx/>
                    <a:uFillTx/>
                    <a:latin typeface="Tahoma"/>
                    <a:ea typeface="+mn-ea"/>
                    <a:cs typeface="+mn-cs"/>
                  </a:rPr>
                  <a:t>PMU</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(PEI</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altLang="ko-KR" sz="2000" b="0" i="0" u="none" strike="noStrike" kern="0" cap="none" spc="0" normalizeH="0" baseline="0" noProof="0" dirty="0" err="1">
                    <a:ln>
                      <a:noFill/>
                    </a:ln>
                    <a:solidFill>
                      <a:sysClr val="windowText" lastClr="000000"/>
                    </a:solidFill>
                    <a:effectLst/>
                    <a:uLnTx/>
                    <a:uFillTx/>
                    <a:latin typeface="Tahoma"/>
                    <a:ea typeface="+mn-ea"/>
                    <a:cs typeface="+mn-cs"/>
                  </a:rPr>
                  <a:t>Mgmt</a:t>
                </a:r>
                <a:r>
                  <a:rPr kumimoji="0" lang="en-US" altLang="ko-KR" sz="2000" b="0" i="0" u="none" strike="noStrike" kern="0" cap="none" spc="0" normalizeH="0" baseline="0" noProof="0" dirty="0">
                    <a:ln>
                      <a:noFill/>
                    </a:ln>
                    <a:solidFill>
                      <a:sysClr val="windowText" lastClr="000000"/>
                    </a:solidFill>
                    <a:effectLst/>
                    <a:uLnTx/>
                    <a:uFillTx/>
                    <a:latin typeface="Tahoma"/>
                    <a:ea typeface="+mn-ea"/>
                    <a:cs typeface="+mn-cs"/>
                  </a:rPr>
                  <a:t> Unit)</a:t>
                </a:r>
                <a:endParaRPr kumimoji="0" lang="ko-KR" altLang="en-US" sz="2000" b="0" i="0" u="none" strike="noStrike" kern="0" cap="none" spc="0" normalizeH="0" baseline="0" noProof="0" dirty="0">
                  <a:ln>
                    <a:noFill/>
                  </a:ln>
                  <a:solidFill>
                    <a:sysClr val="windowText" lastClr="000000"/>
                  </a:solidFill>
                  <a:effectLst/>
                  <a:uLnTx/>
                  <a:uFillTx/>
                  <a:latin typeface="Tahoma"/>
                  <a:ea typeface="+mn-ea"/>
                  <a:cs typeface="+mn-cs"/>
                </a:endParaRPr>
              </a:p>
            </p:txBody>
          </p:sp>
        </p:grpSp>
        <p:cxnSp>
          <p:nvCxnSpPr>
            <p:cNvPr id="97" name="직선 화살표 연결선 82"/>
            <p:cNvCxnSpPr>
              <a:stCxn id="99" idx="0"/>
              <a:endCxn id="65" idx="1"/>
            </p:cNvCxnSpPr>
            <p:nvPr/>
          </p:nvCxnSpPr>
          <p:spPr>
            <a:xfrm flipV="1">
              <a:off x="4215095" y="3551017"/>
              <a:ext cx="5123" cy="33060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98" name="구부러진 연결선 86"/>
            <p:cNvCxnSpPr>
              <a:stCxn id="92" idx="2"/>
              <a:endCxn id="99" idx="1"/>
            </p:cNvCxnSpPr>
            <p:nvPr/>
          </p:nvCxnSpPr>
          <p:spPr>
            <a:xfrm rot="16200000" flipH="1">
              <a:off x="1941916" y="2949581"/>
              <a:ext cx="1038592" cy="2342218"/>
            </a:xfrm>
            <a:prstGeom prst="curvedConnector2">
              <a:avLst/>
            </a:prstGeom>
            <a:noFill/>
            <a:ln w="9525" cap="flat" cmpd="sng" algn="ctr">
              <a:solidFill>
                <a:srgbClr val="FAA43A">
                  <a:shade val="95000"/>
                  <a:satMod val="105000"/>
                </a:srgbClr>
              </a:solidFill>
              <a:prstDash val="solid"/>
              <a:headEnd type="triangle"/>
              <a:tailEnd type="triangle"/>
            </a:ln>
            <a:effectLst/>
          </p:spPr>
        </p:cxnSp>
      </p:grpSp>
      <p:sp>
        <p:nvSpPr>
          <p:cNvPr id="112" name="TextBox 111"/>
          <p:cNvSpPr txBox="1"/>
          <p:nvPr/>
        </p:nvSpPr>
        <p:spPr>
          <a:xfrm>
            <a:off x="2678395" y="5651976"/>
            <a:ext cx="3787215" cy="46166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mn-ea"/>
                <a:cs typeface="+mn-cs"/>
              </a:rPr>
              <a:t>Example PEI </a:t>
            </a:r>
            <a:r>
              <a:rPr kumimoji="0" lang="en-US" altLang="ko-KR" sz="2400" b="0" i="0" u="none" strike="noStrike" kern="0" cap="none" spc="0" normalizeH="0" baseline="0" noProof="0" dirty="0" err="1">
                <a:ln>
                  <a:noFill/>
                </a:ln>
                <a:solidFill>
                  <a:sysClr val="windowText" lastClr="000000"/>
                </a:solidFill>
                <a:effectLst/>
                <a:uLnTx/>
                <a:uFillTx/>
                <a:latin typeface="Tahoma"/>
                <a:ea typeface="+mn-ea"/>
                <a:cs typeface="+mn-cs"/>
              </a:rPr>
              <a:t>uArchitecture</a:t>
            </a:r>
            <a:endParaRPr kumimoji="0" lang="ko-KR" altLang="en-US" sz="2400" b="0" i="0" u="none" strike="noStrike" kern="0" cap="none" spc="0" normalizeH="0" baseline="0" noProof="0" dirty="0">
              <a:ln>
                <a:noFill/>
              </a:ln>
              <a:solidFill>
                <a:sysClr val="windowText" lastClr="000000"/>
              </a:solidFill>
              <a:effectLst/>
              <a:uLnTx/>
              <a:uFillTx/>
              <a:latin typeface="Tahoma"/>
              <a:ea typeface="+mn-ea"/>
              <a:cs typeface="+mn-cs"/>
            </a:endParaRPr>
          </a:p>
        </p:txBody>
      </p:sp>
    </p:spTree>
    <p:extLst>
      <p:ext uri="{BB962C8B-B14F-4D97-AF65-F5344CB8AC3E}">
        <p14:creationId xmlns:p14="http://schemas.microsoft.com/office/powerpoint/2010/main" val="237342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fade">
                                      <p:cBhvr>
                                        <p:cTn id="7" dur="2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Initial Evaluation Results</a:t>
            </a:r>
          </a:p>
        </p:txBody>
      </p:sp>
      <p:sp>
        <p:nvSpPr>
          <p:cNvPr id="3" name="Content Placeholder 2"/>
          <p:cNvSpPr>
            <a:spLocks noGrp="1"/>
          </p:cNvSpPr>
          <p:nvPr>
            <p:ph idx="1"/>
          </p:nvPr>
        </p:nvSpPr>
        <p:spPr>
          <a:xfrm>
            <a:off x="107504" y="980728"/>
            <a:ext cx="9036496" cy="5051648"/>
          </a:xfrm>
        </p:spPr>
        <p:txBody>
          <a:bodyPr/>
          <a:lstStyle/>
          <a:p>
            <a:r>
              <a:rPr lang="en-US" altLang="ko-KR" dirty="0"/>
              <a:t>Initial evaluations with </a:t>
            </a:r>
            <a:r>
              <a:rPr lang="en-US" altLang="ko-KR" dirty="0">
                <a:solidFill>
                  <a:srgbClr val="FF0000"/>
                </a:solidFill>
              </a:rPr>
              <a:t>10 emerging data-intensive workloads</a:t>
            </a:r>
          </a:p>
          <a:p>
            <a:pPr lvl="1"/>
            <a:r>
              <a:rPr lang="en-US" altLang="ko-KR" sz="2000" dirty="0">
                <a:solidFill>
                  <a:srgbClr val="0000FF"/>
                </a:solidFill>
              </a:rPr>
              <a:t>Large-scale graph processing</a:t>
            </a:r>
          </a:p>
          <a:p>
            <a:pPr lvl="1"/>
            <a:r>
              <a:rPr lang="en-US" altLang="ko-KR" sz="2000" dirty="0">
                <a:solidFill>
                  <a:srgbClr val="0000FF"/>
                </a:solidFill>
              </a:rPr>
              <a:t>In-memory data analytics</a:t>
            </a:r>
          </a:p>
          <a:p>
            <a:pPr lvl="1"/>
            <a:r>
              <a:rPr lang="en-US" altLang="ko-KR" sz="2000" dirty="0">
                <a:solidFill>
                  <a:srgbClr val="0000FF"/>
                </a:solidFill>
              </a:rPr>
              <a:t>Machine learning and data mining</a:t>
            </a:r>
          </a:p>
          <a:p>
            <a:pPr lvl="1"/>
            <a:r>
              <a:rPr lang="en-US" altLang="ko-KR" sz="2000" dirty="0"/>
              <a:t>Three input sets (small, medium, large)                                                  for each workload</a:t>
            </a:r>
            <a:r>
              <a:rPr lang="ko-KR" altLang="en-US" sz="2000" dirty="0"/>
              <a:t> </a:t>
            </a:r>
            <a:r>
              <a:rPr lang="en-US" altLang="ko-KR" sz="2000" dirty="0"/>
              <a:t>to analyze the impact                                            of data locality</a:t>
            </a:r>
          </a:p>
          <a:p>
            <a:pPr lvl="1"/>
            <a:endParaRPr lang="en-US" altLang="ko-KR" dirty="0"/>
          </a:p>
          <a:p>
            <a:r>
              <a:rPr lang="en-US" altLang="ko-KR" dirty="0"/>
              <a:t>Pin-based cycle-level x86-64 simulation</a:t>
            </a:r>
            <a:endParaRPr lang="ko-KR" altLang="en-US" dirty="0"/>
          </a:p>
          <a:p>
            <a:pPr marL="344487" lvl="1" indent="0">
              <a:buNone/>
            </a:pPr>
            <a:endParaRPr lang="en-US" altLang="ko-KR" dirty="0">
              <a:solidFill>
                <a:srgbClr val="FF0000"/>
              </a:solidFill>
            </a:endParaRPr>
          </a:p>
          <a:p>
            <a:pPr marL="342900" lvl="1" indent="-342900">
              <a:buClr>
                <a:schemeClr val="accent1"/>
              </a:buClr>
              <a:buSzPct val="65000"/>
              <a:buFont typeface="Wingdings" pitchFamily="2" charset="2"/>
              <a:buChar char="n"/>
            </a:pPr>
            <a:r>
              <a:rPr lang="en-US" altLang="ko-KR" sz="2400" b="1" dirty="0">
                <a:solidFill>
                  <a:srgbClr val="2C6123"/>
                </a:solidFill>
              </a:rPr>
              <a:t>Performance Improvement and Energy Reduction: </a:t>
            </a:r>
          </a:p>
          <a:p>
            <a:pPr marL="695325" lvl="2" indent="-342900"/>
            <a:r>
              <a:rPr lang="en-US" altLang="ko-KR" dirty="0">
                <a:solidFill>
                  <a:srgbClr val="0000FF"/>
                </a:solidFill>
              </a:rPr>
              <a:t>47% average speedup with large input data sets</a:t>
            </a:r>
          </a:p>
          <a:p>
            <a:pPr marL="695325" lvl="2" indent="-342900"/>
            <a:r>
              <a:rPr lang="en-US" altLang="ko-KR" dirty="0"/>
              <a:t>32% speedup with small input data sets</a:t>
            </a:r>
          </a:p>
          <a:p>
            <a:pPr marL="695325" lvl="2" indent="-342900"/>
            <a:r>
              <a:rPr lang="en-US" altLang="ko-KR" dirty="0">
                <a:solidFill>
                  <a:srgbClr val="0000FF"/>
                </a:solidFill>
              </a:rPr>
              <a:t>25% avg. energy reduction in a single node with large input data sets</a:t>
            </a:r>
          </a:p>
          <a:p>
            <a:pPr lvl="1"/>
            <a:endParaRPr lang="en-US" altLang="ko-KR"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5475560" y="1899397"/>
            <a:ext cx="3632944" cy="2033659"/>
          </a:xfrm>
          <a:prstGeom prst="rect">
            <a:avLst/>
          </a:prstGeom>
        </p:spPr>
      </p:pic>
    </p:spTree>
    <p:extLst>
      <p:ext uri="{BB962C8B-B14F-4D97-AF65-F5344CB8AC3E}">
        <p14:creationId xmlns:p14="http://schemas.microsoft.com/office/powerpoint/2010/main" val="3084866542"/>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Performance Delta: Large Data Sets</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7" name="내용 개체 틀 5"/>
          <p:cNvGraphicFramePr>
            <a:graphicFrameLocks noGrp="1"/>
          </p:cNvGraphicFramePr>
          <p:nvPr>
            <p:ph idx="1"/>
            <p:extLst/>
          </p:nvPr>
        </p:nvGraphicFramePr>
        <p:xfrm>
          <a:off x="457200" y="1556792"/>
          <a:ext cx="8229600" cy="4751933"/>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2328763" y="1124744"/>
            <a:ext cx="4486486" cy="461665"/>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(Large Inputs, Baseline: 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6" name="TextBox 5">
            <a:extLst>
              <a:ext uri="{FF2B5EF4-FFF2-40B4-BE49-F238E27FC236}">
                <a16:creationId xmlns:a16="http://schemas.microsoft.com/office/drawing/2014/main" id="{E30E1489-2504-5544-9A33-3BCA29FD8E85}"/>
              </a:ext>
            </a:extLst>
          </p:cNvPr>
          <p:cNvSpPr txBox="1"/>
          <p:nvPr/>
        </p:nvSpPr>
        <p:spPr>
          <a:xfrm>
            <a:off x="6068934" y="1776045"/>
            <a:ext cx="3102131"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2400" b="1" kern="0" dirty="0">
                <a:solidFill>
                  <a:srgbClr val="FF0000"/>
                </a:solidFill>
                <a:latin typeface="Tahoma"/>
              </a:rPr>
              <a:t>47%</a:t>
            </a:r>
            <a:r>
              <a:rPr kumimoji="0" lang="en-US" altLang="ko-KR" sz="2400" b="1" i="0" u="none" strike="noStrike" kern="0" cap="none" spc="0" normalizeH="0" baseline="0" noProof="0" dirty="0">
                <a:ln>
                  <a:noFill/>
                </a:ln>
                <a:solidFill>
                  <a:srgbClr val="FF0000"/>
                </a:solidFill>
                <a:effectLst/>
                <a:uLnTx/>
                <a:uFillTx/>
                <a:latin typeface="Tahoma"/>
                <a:ea typeface="+mn-ea"/>
                <a:cs typeface="+mn-cs"/>
              </a:rPr>
              <a:t> Performance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Improvement</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2003098960"/>
      </p:ext>
    </p:extLst>
  </p:cSld>
  <p:clrMapOvr>
    <a:masterClrMapping/>
  </p:clrMapOvr>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PEI Energy Consumption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102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graphicFrame>
        <p:nvGraphicFramePr>
          <p:cNvPr id="15"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p:cNvSpPr txBox="1"/>
          <p:nvPr/>
        </p:nvSpPr>
        <p:spPr>
          <a:xfrm>
            <a:off x="6289549" y="1194751"/>
            <a:ext cx="1428340"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Host-Only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7" name="TextBox 16"/>
          <p:cNvSpPr txBox="1"/>
          <p:nvPr/>
        </p:nvSpPr>
        <p:spPr>
          <a:xfrm>
            <a:off x="6283452" y="1612991"/>
            <a:ext cx="1353256"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PIM-Only</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8" name="TextBox 17"/>
          <p:cNvSpPr txBox="1"/>
          <p:nvPr/>
        </p:nvSpPr>
        <p:spPr>
          <a:xfrm>
            <a:off x="6286900" y="2031231"/>
            <a:ext cx="2027671" cy="461665"/>
          </a:xfrm>
          <a:prstGeom prst="rect">
            <a:avLst/>
          </a:prstGeom>
          <a:noFill/>
        </p:spPr>
        <p:txBody>
          <a:bodyPr wrap="non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ko-KR" sz="2400" b="0" i="0" u="none" strike="noStrike" kern="0" cap="none" spc="0" normalizeH="0" baseline="0" noProof="0" dirty="0">
                <a:ln>
                  <a:noFill/>
                </a:ln>
                <a:solidFill>
                  <a:sysClr val="windowText" lastClr="000000"/>
                </a:solidFill>
                <a:effectLst/>
                <a:uLnTx/>
                <a:uFillTx/>
                <a:latin typeface="Tahoma"/>
                <a:ea typeface=""/>
                <a:cs typeface="+mn-cs"/>
              </a:rPr>
              <a:t>Locality-Aware</a:t>
            </a:r>
            <a:endParaRPr kumimoji="0" lang="ko-KR" altLang="en-US" sz="2400" b="0" i="0" u="none" strike="noStrike" kern="0" cap="none" spc="0" normalizeH="0" baseline="0" noProof="0" dirty="0">
              <a:ln>
                <a:noFill/>
              </a:ln>
              <a:solidFill>
                <a:sysClr val="windowText" lastClr="000000"/>
              </a:solidFill>
              <a:effectLst/>
              <a:uLnTx/>
              <a:uFillTx/>
              <a:latin typeface="Tahoma"/>
              <a:ea typeface=""/>
              <a:cs typeface="+mn-cs"/>
            </a:endParaRPr>
          </a:p>
        </p:txBody>
      </p:sp>
      <p:sp>
        <p:nvSpPr>
          <p:cNvPr id="19" name="직사각형 7"/>
          <p:cNvSpPr/>
          <p:nvPr/>
        </p:nvSpPr>
        <p:spPr>
          <a:xfrm>
            <a:off x="3995936" y="2610017"/>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0" name="직사각형 8"/>
          <p:cNvSpPr/>
          <p:nvPr/>
        </p:nvSpPr>
        <p:spPr>
          <a:xfrm>
            <a:off x="4587606" y="2542782"/>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sp>
        <p:nvSpPr>
          <p:cNvPr id="21" name="직사각형 9"/>
          <p:cNvSpPr/>
          <p:nvPr/>
        </p:nvSpPr>
        <p:spPr>
          <a:xfrm>
            <a:off x="5146738" y="2856545"/>
            <a:ext cx="522276" cy="402123"/>
          </a:xfrm>
          <a:prstGeom prst="rect">
            <a:avLst/>
          </a:prstGeom>
          <a:noFill/>
          <a:ln w="25400"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ko-KR" altLang="en-US" sz="1800" b="0" i="0" u="none" strike="noStrike" kern="0" cap="none" spc="0" normalizeH="0" baseline="0" noProof="0">
              <a:ln>
                <a:noFill/>
              </a:ln>
              <a:solidFill>
                <a:sysClr val="window" lastClr="FFFFFF"/>
              </a:solidFill>
              <a:effectLst/>
              <a:uLnTx/>
              <a:uFillTx/>
              <a:latin typeface="Calibri"/>
              <a:ea typeface="나눔고딕"/>
              <a:cs typeface="+mn-cs"/>
            </a:endParaRPr>
          </a:p>
        </p:txBody>
      </p:sp>
      <p:cxnSp>
        <p:nvCxnSpPr>
          <p:cNvPr id="22" name="꺾인 연결선 13"/>
          <p:cNvCxnSpPr>
            <a:endCxn id="19" idx="0"/>
          </p:cNvCxnSpPr>
          <p:nvPr/>
        </p:nvCxnSpPr>
        <p:spPr>
          <a:xfrm rot="10800000" flipV="1">
            <a:off x="4257074" y="1398687"/>
            <a:ext cx="2026378" cy="1211329"/>
          </a:xfrm>
          <a:prstGeom prst="bentConnector2">
            <a:avLst/>
          </a:prstGeom>
          <a:noFill/>
          <a:ln w="19050" cap="flat" cmpd="sng" algn="ctr">
            <a:solidFill>
              <a:srgbClr val="5DA5DA">
                <a:shade val="95000"/>
                <a:satMod val="105000"/>
              </a:srgbClr>
            </a:solidFill>
            <a:prstDash val="dash"/>
            <a:tailEnd type="triangle"/>
          </a:ln>
          <a:effectLst/>
        </p:spPr>
      </p:cxnSp>
      <p:cxnSp>
        <p:nvCxnSpPr>
          <p:cNvPr id="23" name="꺾인 연결선 15"/>
          <p:cNvCxnSpPr>
            <a:endCxn id="20" idx="0"/>
          </p:cNvCxnSpPr>
          <p:nvPr/>
        </p:nvCxnSpPr>
        <p:spPr>
          <a:xfrm rot="10800000" flipV="1">
            <a:off x="4848744" y="1816928"/>
            <a:ext cx="1434708" cy="725854"/>
          </a:xfrm>
          <a:prstGeom prst="bentConnector2">
            <a:avLst/>
          </a:prstGeom>
          <a:noFill/>
          <a:ln w="19050" cap="flat" cmpd="sng" algn="ctr">
            <a:solidFill>
              <a:srgbClr val="5DA5DA">
                <a:shade val="95000"/>
                <a:satMod val="105000"/>
              </a:srgbClr>
            </a:solidFill>
            <a:prstDash val="dash"/>
            <a:tailEnd type="triangle"/>
          </a:ln>
          <a:effectLst/>
        </p:spPr>
      </p:cxnSp>
      <p:cxnSp>
        <p:nvCxnSpPr>
          <p:cNvPr id="24" name="꺾인 연결선 17"/>
          <p:cNvCxnSpPr>
            <a:stCxn id="18" idx="1"/>
            <a:endCxn id="21" idx="0"/>
          </p:cNvCxnSpPr>
          <p:nvPr/>
        </p:nvCxnSpPr>
        <p:spPr>
          <a:xfrm rot="10800000" flipV="1">
            <a:off x="5407876" y="2262063"/>
            <a:ext cx="879024" cy="594481"/>
          </a:xfrm>
          <a:prstGeom prst="bentConnector2">
            <a:avLst/>
          </a:prstGeom>
          <a:noFill/>
          <a:ln w="19050" cap="flat" cmpd="sng" algn="ctr">
            <a:solidFill>
              <a:srgbClr val="5DA5DA">
                <a:shade val="95000"/>
                <a:satMod val="105000"/>
              </a:srgbClr>
            </a:solidFill>
            <a:prstDash val="dash"/>
            <a:tailEnd type="triangle"/>
          </a:ln>
          <a:effectLst/>
        </p:spPr>
      </p:cxnSp>
      <p:sp>
        <p:nvSpPr>
          <p:cNvPr id="14" name="TextBox 13">
            <a:extLst>
              <a:ext uri="{FF2B5EF4-FFF2-40B4-BE49-F238E27FC236}">
                <a16:creationId xmlns:a16="http://schemas.microsoft.com/office/drawing/2014/main" id="{7A3C68F6-D1BB-FB4D-9D7D-A06C6655FD93}"/>
              </a:ext>
            </a:extLst>
          </p:cNvPr>
          <p:cNvSpPr txBox="1"/>
          <p:nvPr/>
        </p:nvSpPr>
        <p:spPr>
          <a:xfrm>
            <a:off x="6804248" y="151709"/>
            <a:ext cx="2198038" cy="830997"/>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2400" b="1" kern="0" dirty="0">
                <a:solidFill>
                  <a:srgbClr val="FF0000"/>
                </a:solidFill>
                <a:latin typeface="Tahoma"/>
              </a:rPr>
              <a:t>25%</a:t>
            </a:r>
            <a:r>
              <a:rPr kumimoji="0" lang="en-US" altLang="ko-KR" sz="2400" b="1" i="0" u="none" strike="noStrike" kern="0" cap="none" spc="0" normalizeH="0" baseline="0" noProof="0" dirty="0">
                <a:ln>
                  <a:noFill/>
                </a:ln>
                <a:solidFill>
                  <a:srgbClr val="FF0000"/>
                </a:solidFill>
                <a:effectLst/>
                <a:uLnTx/>
                <a:uFillTx/>
                <a:latin typeface="Tahoma"/>
                <a:ea typeface="+mn-ea"/>
                <a:cs typeface="+mn-cs"/>
              </a:rPr>
              <a:t>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ko-KR" sz="2400" b="1" i="0" u="none" strike="noStrike" kern="0" cap="none" spc="0" normalizeH="0" baseline="0" noProof="0" dirty="0">
                <a:ln>
                  <a:noFill/>
                </a:ln>
                <a:solidFill>
                  <a:srgbClr val="FF0000"/>
                </a:solidFill>
                <a:effectLst/>
                <a:uLnTx/>
                <a:uFillTx/>
                <a:latin typeface="Tahoma"/>
                <a:ea typeface="+mn-ea"/>
                <a:cs typeface="+mn-cs"/>
              </a:rPr>
              <a:t>Reduction</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512301832"/>
      </p:ext>
    </p:extLst>
  </p:cSld>
  <p:clrMapOvr>
    <a:masterClrMapping/>
  </p:clrMapOvr>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19555052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1154425902"/>
      </p:ext>
    </p:extLst>
  </p:cSld>
  <p:clrMapOvr>
    <a:masterClrMapping/>
  </p:clrMapOvr>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a:xfrm>
            <a:off x="228600" y="1360512"/>
            <a:ext cx="8610600" cy="4876800"/>
          </a:xfrm>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92952446"/>
      </p:ext>
    </p:extLst>
  </p:cSld>
  <p:clrMapOvr>
    <a:masterClrMapping/>
  </p:clrMapOvr>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96A6595C-436B-B546-8CE9-DFF850FBB246}"/>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2400" b="1" kern="0" dirty="0">
                <a:solidFill>
                  <a:srgbClr val="FF0000"/>
                </a:solidFill>
                <a:latin typeface="Tahoma"/>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8447031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PIM Review and Open Problems</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r>
              <a:rPr lang="en-US" b="1" dirty="0">
                <a:solidFill>
                  <a:srgbClr val="0432FF"/>
                </a:solidFill>
                <a:hlinkClick r:id="rId5">
                  <a:extLst>
                    <a:ext uri="{A12FA001-AC4F-418D-AE19-62706E023703}">
                      <ahyp:hlinkClr xmlns:ahyp="http://schemas.microsoft.com/office/drawing/2018/hyperlinkcolor" val="tx"/>
                    </a:ext>
                  </a:extLst>
                </a:hlinkClick>
              </a:rPr>
              <a:t>https://arxiv.org/pdf/1903.03988.pdf</a:t>
            </a:r>
            <a:endParaRPr lang="en-US" b="1" dirty="0">
              <a:solidFill>
                <a:srgbClr val="0432FF"/>
              </a:solidFill>
            </a:endParaRPr>
          </a:p>
        </p:txBody>
      </p:sp>
    </p:spTree>
    <p:extLst>
      <p:ext uri="{BB962C8B-B14F-4D97-AF65-F5344CB8AC3E}">
        <p14:creationId xmlns:p14="http://schemas.microsoft.com/office/powerpoint/2010/main" val="23822044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1428474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data handling (i.e., memory/storage) </a:t>
            </a:r>
            <a:r>
              <a:rPr lang="en-US" dirty="0">
                <a:solidFill>
                  <a:schemeClr val="accent2"/>
                </a:solidFill>
              </a:rPr>
              <a:t>problem</a:t>
            </a:r>
          </a:p>
          <a:p>
            <a:endParaRPr lang="en-US" sz="2000" dirty="0"/>
          </a:p>
          <a:p>
            <a:r>
              <a:rPr lang="en-US" dirty="0">
                <a:solidFill>
                  <a:srgbClr val="FF0000"/>
                </a:solidFill>
              </a:rPr>
              <a:t>Design complete systems to be truly balanced, high-performance, and energy-efficient</a:t>
            </a:r>
            <a:r>
              <a:rPr lang="en-US" dirty="0"/>
              <a:t> </a:t>
            </a:r>
            <a:r>
              <a:rPr lang="en-US" dirty="0">
                <a:sym typeface="Wingdings" pitchFamily="2" charset="2"/>
              </a:rPr>
              <a:t> intelligent architectures</a:t>
            </a:r>
            <a:r>
              <a:rPr lang="en-US" dirty="0"/>
              <a:t> </a:t>
            </a:r>
            <a:endParaRPr lang="en-US" sz="2000" dirty="0">
              <a:solidFill>
                <a:srgbClr val="0000FF"/>
              </a:solidFill>
            </a:endParaRPr>
          </a:p>
          <a:p>
            <a:pPr lvl="1"/>
            <a:r>
              <a:rPr lang="en-US" b="1" dirty="0">
                <a:solidFill>
                  <a:srgbClr val="0000FF"/>
                </a:solidFill>
              </a:rPr>
              <a:t>Data-centric, data-driven, data-aware</a:t>
            </a:r>
          </a:p>
          <a:p>
            <a:endParaRPr lang="en-US" sz="2000" dirty="0">
              <a:solidFill>
                <a:srgbClr val="FF0000"/>
              </a:solidFill>
            </a:endParaRPr>
          </a:p>
          <a:p>
            <a:r>
              <a:rPr lang="en-US" dirty="0">
                <a:solidFill>
                  <a:srgbClr val="FF0000"/>
                </a:solidFill>
              </a:rPr>
              <a:t>Enable computation capability inside and close to memory</a:t>
            </a:r>
          </a:p>
          <a:p>
            <a:endParaRPr lang="en-US" sz="20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Enable better understanding of nature</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656931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55D515-2CD3-FE48-A36D-1EDBB48CF782}"/>
              </a:ext>
            </a:extLst>
          </p:cNvPr>
          <p:cNvSpPr>
            <a:spLocks noGrp="1"/>
          </p:cNvSpPr>
          <p:nvPr>
            <p:ph type="title"/>
          </p:nvPr>
        </p:nvSpPr>
        <p:spPr/>
        <p:txBody>
          <a:bodyPr/>
          <a:lstStyle/>
          <a:p>
            <a:r>
              <a:rPr lang="en-US" dirty="0"/>
              <a:t>Architectures for Intelligent Machines</a:t>
            </a:r>
          </a:p>
        </p:txBody>
      </p:sp>
      <p:sp>
        <p:nvSpPr>
          <p:cNvPr id="3" name="Content Placeholder 2">
            <a:extLst>
              <a:ext uri="{FF2B5EF4-FFF2-40B4-BE49-F238E27FC236}">
                <a16:creationId xmlns:a16="http://schemas.microsoft.com/office/drawing/2014/main" id="{21E21BD7-9134-8948-A688-D1C8BE8F5B7A}"/>
              </a:ext>
            </a:extLst>
          </p:cNvPr>
          <p:cNvSpPr>
            <a:spLocks noGrp="1"/>
          </p:cNvSpPr>
          <p:nvPr>
            <p:ph idx="1"/>
          </p:nvPr>
        </p:nvSpPr>
        <p:spPr>
          <a:xfrm>
            <a:off x="228600" y="1432520"/>
            <a:ext cx="8610600" cy="4876800"/>
          </a:xfrm>
        </p:spPr>
        <p:txBody>
          <a:bodyPr/>
          <a:lstStyle/>
          <a:p>
            <a:pPr marL="0" indent="0" algn="ctr">
              <a:buNone/>
            </a:pPr>
            <a:r>
              <a:rPr lang="en-US" sz="4800" b="1" dirty="0">
                <a:solidFill>
                  <a:srgbClr val="0000FF"/>
                </a:solidFill>
              </a:rPr>
              <a:t>Data-centric</a:t>
            </a:r>
          </a:p>
          <a:p>
            <a:pPr algn="ctr"/>
            <a:endParaRPr lang="en-US" sz="4800" b="1" dirty="0">
              <a:solidFill>
                <a:srgbClr val="0000FF"/>
              </a:solidFill>
            </a:endParaRPr>
          </a:p>
          <a:p>
            <a:pPr marL="0" indent="0" algn="ctr">
              <a:buNone/>
            </a:pPr>
            <a:r>
              <a:rPr lang="en-US" sz="4800" b="1" dirty="0">
                <a:solidFill>
                  <a:srgbClr val="0000FF"/>
                </a:solidFill>
              </a:rPr>
              <a:t>Data-driven</a:t>
            </a:r>
          </a:p>
          <a:p>
            <a:pPr marL="0" indent="0" algn="ctr">
              <a:buNone/>
            </a:pPr>
            <a:endParaRPr lang="en-US" sz="4800" b="1" dirty="0">
              <a:solidFill>
                <a:srgbClr val="0000FF"/>
              </a:solidFill>
            </a:endParaRPr>
          </a:p>
          <a:p>
            <a:pPr marL="0" indent="0" algn="ctr">
              <a:buNone/>
            </a:pPr>
            <a:r>
              <a:rPr lang="en-US" sz="4800" b="1" dirty="0">
                <a:solidFill>
                  <a:srgbClr val="0000FF"/>
                </a:solidFill>
              </a:rPr>
              <a:t>Data-aware</a:t>
            </a:r>
          </a:p>
        </p:txBody>
      </p:sp>
      <p:sp>
        <p:nvSpPr>
          <p:cNvPr id="4" name="Slide Number Placeholder 3">
            <a:extLst>
              <a:ext uri="{FF2B5EF4-FFF2-40B4-BE49-F238E27FC236}">
                <a16:creationId xmlns:a16="http://schemas.microsoft.com/office/drawing/2014/main" id="{1FCD387B-E70B-6A4A-BE99-B968136C01FB}"/>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110</a:t>
            </a:fld>
            <a:endParaRPr lang="en-US" altLang="en-US">
              <a:solidFill>
                <a:srgbClr val="000000"/>
              </a:solidFill>
            </a:endParaRPr>
          </a:p>
        </p:txBody>
      </p:sp>
    </p:spTree>
    <p:extLst>
      <p:ext uri="{BB962C8B-B14F-4D97-AF65-F5344CB8AC3E}">
        <p14:creationId xmlns:p14="http://schemas.microsoft.com/office/powerpoint/2010/main" val="1767376193"/>
      </p:ext>
    </p:extLst>
  </p:cSld>
  <p:clrMapOvr>
    <a:masterClrMapping/>
  </p:clrMapOvr>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111</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543" y="116632"/>
            <a:ext cx="8328925" cy="6246694"/>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2036059575"/>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rPr>
              <a:t>Logic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750" b="0" i="0" u="none" strike="noStrike" kern="1200" cap="none" spc="0" normalizeH="0" baseline="0" noProof="0" dirty="0">
              <a:ln>
                <a:noFill/>
              </a:ln>
              <a:solidFill>
                <a:srgbClr val="000000"/>
              </a:solidFill>
              <a:effectLst/>
              <a:uLnTx/>
              <a:uFillTx/>
              <a:latin typeface="Tahoma" pitchFamily="34" charset="0"/>
              <a:ea typeface="+mn-ea"/>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charset="0"/>
                <a:ea typeface="ＭＳ Ｐゴシック"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ahoma" charset="0"/>
                <a:ea typeface="ＭＳ Ｐゴシック"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FF"/>
              </a:solidFill>
              <a:effectLst/>
              <a:uLnTx/>
              <a:uFillTx/>
              <a:latin typeface="Tahoma"/>
              <a:ea typeface="+mn-ea"/>
              <a:cs typeface="+mn-cs"/>
            </a:endParaRPr>
          </a:p>
        </p:txBody>
      </p:sp>
      <p:sp>
        <p:nvSpPr>
          <p:cNvPr id="15" name="TextBox 14">
            <a:extLst>
              <a:ext uri="{FF2B5EF4-FFF2-40B4-BE49-F238E27FC236}">
                <a16:creationId xmlns:a16="http://schemas.microsoft.com/office/drawing/2014/main" id="{B49969CC-89D8-8641-BF5A-5FB288BAD095}"/>
              </a:ext>
            </a:extLst>
          </p:cNvPr>
          <p:cNvSpPr txBox="1"/>
          <p:nvPr/>
        </p:nvSpPr>
        <p:spPr>
          <a:xfrm>
            <a:off x="2195736" y="5805264"/>
            <a:ext cx="4793300" cy="461665"/>
          </a:xfrm>
          <a:prstGeom prst="rect">
            <a:avLst/>
          </a:prstGeom>
          <a:noFill/>
        </p:spPr>
        <p:txBody>
          <a:bodyPr wrap="non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ko-KR" sz="2400" b="1" kern="0" dirty="0">
                <a:solidFill>
                  <a:srgbClr val="FF0000"/>
                </a:solidFill>
                <a:latin typeface="Tahoma"/>
              </a:rPr>
              <a:t>We can get there step by step</a:t>
            </a:r>
            <a:endParaRPr kumimoji="0" lang="ko-KR" altLang="en-US" sz="2400" b="1" i="0" u="none" strike="noStrike" kern="0" cap="none" spc="0" normalizeH="0" baseline="0" noProof="0" dirty="0">
              <a:ln>
                <a:noFill/>
              </a:ln>
              <a:solidFill>
                <a:srgbClr val="FF0000"/>
              </a:solidFill>
              <a:effectLst/>
              <a:uLnTx/>
              <a:uFillTx/>
              <a:latin typeface="Tahoma"/>
              <a:ea typeface="+mn-ea"/>
              <a:cs typeface="+mn-cs"/>
            </a:endParaRPr>
          </a:p>
        </p:txBody>
      </p:sp>
    </p:spTree>
    <p:extLst>
      <p:ext uri="{BB962C8B-B14F-4D97-AF65-F5344CB8AC3E}">
        <p14:creationId xmlns:p14="http://schemas.microsoft.com/office/powerpoint/2010/main" val="411665691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4 June 2019</a:t>
            </a:r>
          </a:p>
          <a:p>
            <a:r>
              <a:rPr lang="en-US" sz="2200" dirty="0"/>
              <a:t>DAC Special Session In- and Near-Memory Computing Paradigms</a:t>
            </a:r>
          </a:p>
          <a:p>
            <a:endParaRPr lang="en-US" sz="2200" dirty="0"/>
          </a:p>
          <a:p>
            <a:pPr algn="l"/>
            <a:endParaRPr lang="en-US" sz="2200" dirty="0"/>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
        <p:nvSpPr>
          <p:cNvPr id="12" name="Title 1">
            <a:extLst>
              <a:ext uri="{FF2B5EF4-FFF2-40B4-BE49-F238E27FC236}">
                <a16:creationId xmlns:a16="http://schemas.microsoft.com/office/drawing/2014/main" id="{091539DA-A9C8-8347-AC02-F95E92A26DD7}"/>
              </a:ext>
            </a:extLst>
          </p:cNvPr>
          <p:cNvSpPr>
            <a:spLocks noGrp="1"/>
          </p:cNvSpPr>
          <p:nvPr>
            <p:ph type="ctrTitle"/>
          </p:nvPr>
        </p:nvSpPr>
        <p:spPr>
          <a:xfrm>
            <a:off x="395536" y="1124744"/>
            <a:ext cx="8382000" cy="2201416"/>
          </a:xfrm>
        </p:spPr>
        <p:txBody>
          <a:bodyPr>
            <a:noAutofit/>
          </a:bodyPr>
          <a:lstStyle/>
          <a:p>
            <a:pPr algn="ctr"/>
            <a:r>
              <a:rPr lang="en-US" dirty="0"/>
              <a:t>Enabling Practical Processing </a:t>
            </a:r>
            <a:br>
              <a:rPr lang="en-US" dirty="0"/>
            </a:br>
            <a:r>
              <a:rPr lang="en-US" dirty="0"/>
              <a:t>in and near Memory </a:t>
            </a:r>
            <a:br>
              <a:rPr lang="en-US" dirty="0"/>
            </a:br>
            <a:r>
              <a:rPr lang="en-US" dirty="0">
                <a:solidFill>
                  <a:srgbClr val="FF0000"/>
                </a:solidFill>
              </a:rPr>
              <a:t>for Data-Intensive Computing</a:t>
            </a:r>
            <a:br>
              <a:rPr lang="en-US" dirty="0"/>
            </a:br>
            <a:br>
              <a:rPr lang="en-US" dirty="0"/>
            </a:br>
            <a:endParaRPr lang="en-US" dirty="0">
              <a:solidFill>
                <a:srgbClr val="FF0000"/>
              </a:solidFill>
            </a:endParaRPr>
          </a:p>
        </p:txBody>
      </p:sp>
    </p:spTree>
    <p:extLst>
      <p:ext uri="{BB962C8B-B14F-4D97-AF65-F5344CB8AC3E}">
        <p14:creationId xmlns:p14="http://schemas.microsoft.com/office/powerpoint/2010/main" val="2704463901"/>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9AD110-05AC-A74A-A874-97353A23EB6E}"/>
              </a:ext>
            </a:extLst>
          </p:cNvPr>
          <p:cNvSpPr>
            <a:spLocks noGrp="1"/>
          </p:cNvSpPr>
          <p:nvPr>
            <p:ph type="ctrTitle"/>
          </p:nvPr>
        </p:nvSpPr>
        <p:spPr>
          <a:xfrm>
            <a:off x="685800" y="1748408"/>
            <a:ext cx="7924800" cy="1752600"/>
          </a:xfrm>
        </p:spPr>
        <p:txBody>
          <a:bodyPr/>
          <a:lstStyle/>
          <a:p>
            <a:r>
              <a:rPr lang="en-US" b="1" dirty="0"/>
              <a:t>Backup Slides</a:t>
            </a:r>
          </a:p>
        </p:txBody>
      </p:sp>
      <p:sp>
        <p:nvSpPr>
          <p:cNvPr id="3" name="Subtitle 2">
            <a:extLst>
              <a:ext uri="{FF2B5EF4-FFF2-40B4-BE49-F238E27FC236}">
                <a16:creationId xmlns:a16="http://schemas.microsoft.com/office/drawing/2014/main" id="{19FC6BC0-66DA-9445-9509-65803D51BE2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0E8C49E4-7136-3647-BD24-E5AA5F9E54E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961743187"/>
      </p:ext>
    </p:extLst>
  </p:cSld>
  <p:clrMapOvr>
    <a:masterClrMapping/>
  </p:clrMapOvr>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A36DD-E071-084E-A698-25D80E2E22EA}"/>
              </a:ext>
            </a:extLst>
          </p:cNvPr>
          <p:cNvSpPr>
            <a:spLocks noGrp="1"/>
          </p:cNvSpPr>
          <p:nvPr>
            <p:ph type="title"/>
          </p:nvPr>
        </p:nvSpPr>
        <p:spPr/>
        <p:txBody>
          <a:bodyPr/>
          <a:lstStyle/>
          <a:p>
            <a:r>
              <a:rPr lang="en-US" dirty="0"/>
              <a:t>Data-Centric Architectures: Properties</a:t>
            </a:r>
          </a:p>
        </p:txBody>
      </p:sp>
      <p:sp>
        <p:nvSpPr>
          <p:cNvPr id="3" name="Content Placeholder 2">
            <a:extLst>
              <a:ext uri="{FF2B5EF4-FFF2-40B4-BE49-F238E27FC236}">
                <a16:creationId xmlns:a16="http://schemas.microsoft.com/office/drawing/2014/main" id="{B14915FF-65F1-9148-84F8-D897101D7352}"/>
              </a:ext>
            </a:extLst>
          </p:cNvPr>
          <p:cNvSpPr>
            <a:spLocks noGrp="1"/>
          </p:cNvSpPr>
          <p:nvPr>
            <p:ph idx="1"/>
          </p:nvPr>
        </p:nvSpPr>
        <p:spPr>
          <a:xfrm>
            <a:off x="228600" y="1124744"/>
            <a:ext cx="8915400" cy="5123656"/>
          </a:xfrm>
        </p:spPr>
        <p:txBody>
          <a:bodyPr/>
          <a:lstStyle/>
          <a:p>
            <a:r>
              <a:rPr lang="en-US" b="1" dirty="0">
                <a:solidFill>
                  <a:srgbClr val="0000FF"/>
                </a:solidFill>
              </a:rPr>
              <a:t>Process data where it resides </a:t>
            </a:r>
            <a:r>
              <a:rPr lang="en-US" dirty="0">
                <a:solidFill>
                  <a:srgbClr val="0000FF"/>
                </a:solidFill>
              </a:rPr>
              <a:t>(where it makes sense)</a:t>
            </a:r>
          </a:p>
          <a:p>
            <a:pPr lvl="1"/>
            <a:r>
              <a:rPr lang="en-US" dirty="0"/>
              <a:t>Processing in and near memory structures</a:t>
            </a:r>
          </a:p>
          <a:p>
            <a:pPr marL="0" indent="0">
              <a:buNone/>
            </a:pPr>
            <a:endParaRPr lang="en-US" dirty="0"/>
          </a:p>
          <a:p>
            <a:r>
              <a:rPr lang="en-US" b="1" dirty="0">
                <a:solidFill>
                  <a:srgbClr val="0000FF"/>
                </a:solidFill>
              </a:rPr>
              <a:t>Low-latency &amp; low-energy data access</a:t>
            </a:r>
          </a:p>
          <a:p>
            <a:pPr lvl="1"/>
            <a:r>
              <a:rPr lang="en-US" dirty="0"/>
              <a:t>Low latency memory</a:t>
            </a:r>
          </a:p>
          <a:p>
            <a:pPr lvl="1"/>
            <a:r>
              <a:rPr lang="en-US" dirty="0"/>
              <a:t>Low energy memory</a:t>
            </a:r>
          </a:p>
          <a:p>
            <a:pPr marL="344487" lvl="1" indent="0">
              <a:buNone/>
            </a:pPr>
            <a:endParaRPr lang="en-US" dirty="0"/>
          </a:p>
          <a:p>
            <a:r>
              <a:rPr lang="en-US" b="1" dirty="0">
                <a:solidFill>
                  <a:srgbClr val="0000FF"/>
                </a:solidFill>
              </a:rPr>
              <a:t>Low-cost data storage &amp; processing</a:t>
            </a:r>
          </a:p>
          <a:p>
            <a:pPr lvl="1"/>
            <a:r>
              <a:rPr lang="en-US" dirty="0"/>
              <a:t>High capacity memory at low cost: hybrid memory, compression</a:t>
            </a:r>
          </a:p>
          <a:p>
            <a:pPr lvl="1"/>
            <a:endParaRPr lang="en-US" dirty="0"/>
          </a:p>
          <a:p>
            <a:r>
              <a:rPr lang="en-US" b="1" dirty="0">
                <a:solidFill>
                  <a:srgbClr val="0000FF"/>
                </a:solidFill>
              </a:rPr>
              <a:t>Intelligent data management</a:t>
            </a:r>
          </a:p>
          <a:p>
            <a:pPr lvl="1"/>
            <a:r>
              <a:rPr lang="en-US" dirty="0"/>
              <a:t>Intelligent controllers handling robustness, security, cost, scaling</a:t>
            </a:r>
          </a:p>
          <a:p>
            <a:endParaRPr lang="en-US" dirty="0"/>
          </a:p>
        </p:txBody>
      </p:sp>
      <p:sp>
        <p:nvSpPr>
          <p:cNvPr id="4" name="Slide Number Placeholder 3">
            <a:extLst>
              <a:ext uri="{FF2B5EF4-FFF2-40B4-BE49-F238E27FC236}">
                <a16:creationId xmlns:a16="http://schemas.microsoft.com/office/drawing/2014/main" id="{0F1F47AA-F773-7243-876F-B38D973B454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F2DDA778-26A3-A449-9FF9-F9A4D7854DF7}"/>
              </a:ext>
            </a:extLst>
          </p:cNvPr>
          <p:cNvSpPr>
            <a:spLocks noChangeArrowheads="1"/>
          </p:cNvSpPr>
          <p:nvPr/>
        </p:nvSpPr>
        <p:spPr bwMode="auto">
          <a:xfrm>
            <a:off x="611560" y="2372370"/>
            <a:ext cx="6336704"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143126024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pPr algn="ctr"/>
            <a:r>
              <a:rPr lang="en-US" dirty="0"/>
              <a:t>Low-Latency &amp; Low-Energy</a:t>
            </a:r>
            <a:br>
              <a:rPr lang="en-US" dirty="0"/>
            </a:br>
            <a:r>
              <a:rPr lang="en-US" dirty="0"/>
              <a:t>Data Access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844753964"/>
      </p:ext>
    </p:extLst>
  </p:cSld>
  <p:clrMapOvr>
    <a:masterClrMapping/>
  </p:clrMapOvr>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Two Major Sources of Latency Inefficiency</a:t>
            </a:r>
          </a:p>
        </p:txBody>
      </p:sp>
      <p:sp>
        <p:nvSpPr>
          <p:cNvPr id="3" name="Content Placeholder 2"/>
          <p:cNvSpPr>
            <a:spLocks noGrp="1"/>
          </p:cNvSpPr>
          <p:nvPr>
            <p:ph idx="1"/>
          </p:nvPr>
        </p:nvSpPr>
        <p:spPr/>
        <p:txBody>
          <a:bodyPr/>
          <a:lstStyle/>
          <a:p>
            <a:r>
              <a:rPr lang="en-US" dirty="0">
                <a:solidFill>
                  <a:srgbClr val="FF0000"/>
                </a:solidFill>
              </a:rPr>
              <a:t>Modern DRAM is </a:t>
            </a:r>
            <a:r>
              <a:rPr lang="en-US" b="1" dirty="0">
                <a:solidFill>
                  <a:srgbClr val="FF0000"/>
                </a:solidFill>
              </a:rPr>
              <a:t>not</a:t>
            </a:r>
            <a:r>
              <a:rPr lang="en-US" dirty="0">
                <a:solidFill>
                  <a:srgbClr val="FF0000"/>
                </a:solidFill>
              </a:rPr>
              <a:t> designed for low latency</a:t>
            </a:r>
          </a:p>
          <a:p>
            <a:pPr lvl="1"/>
            <a:r>
              <a:rPr lang="en-US" dirty="0"/>
              <a:t>Main focus is cost-per-bit (capacity)</a:t>
            </a:r>
          </a:p>
          <a:p>
            <a:endParaRPr lang="en-US" dirty="0"/>
          </a:p>
          <a:p>
            <a:r>
              <a:rPr lang="en-US" dirty="0">
                <a:solidFill>
                  <a:srgbClr val="FF0000"/>
                </a:solidFill>
              </a:rPr>
              <a:t>Modern DRAM latency is determined by </a:t>
            </a:r>
            <a:r>
              <a:rPr lang="en-US" b="1" dirty="0">
                <a:solidFill>
                  <a:srgbClr val="FF0000"/>
                </a:solidFill>
              </a:rPr>
              <a:t>worst case </a:t>
            </a:r>
            <a:r>
              <a:rPr lang="en-US" dirty="0">
                <a:solidFill>
                  <a:srgbClr val="FF0000"/>
                </a:solidFill>
              </a:rPr>
              <a:t>conditions and </a:t>
            </a:r>
            <a:r>
              <a:rPr lang="en-US" b="1" dirty="0">
                <a:solidFill>
                  <a:srgbClr val="FF0000"/>
                </a:solidFill>
              </a:rPr>
              <a:t>worst case </a:t>
            </a:r>
            <a:r>
              <a:rPr lang="en-US" dirty="0">
                <a:solidFill>
                  <a:srgbClr val="FF0000"/>
                </a:solidFill>
              </a:rPr>
              <a:t>devices</a:t>
            </a:r>
          </a:p>
          <a:p>
            <a:pPr lvl="1"/>
            <a:r>
              <a:rPr lang="en-US" dirty="0"/>
              <a:t>Much of memory latency is unnecessary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ounded Rectangle 4"/>
          <p:cNvSpPr/>
          <p:nvPr/>
        </p:nvSpPr>
        <p:spPr>
          <a:xfrm rot="21340188">
            <a:off x="349867" y="4306082"/>
            <a:ext cx="8046720" cy="1936242"/>
          </a:xfrm>
          <a:prstGeom prst="roundRect">
            <a:avLst/>
          </a:prstGeom>
          <a:solidFill>
            <a:sysClr val="window" lastClr="FFFFFF"/>
          </a:solidFill>
          <a:ln w="12700" cap="flat" cmpd="sng" algn="ctr">
            <a:solidFill>
              <a:sysClr val="windowText" lastClr="000000"/>
            </a:solidFill>
            <a:prstDash val="solid"/>
          </a:ln>
          <a:effectLst/>
          <a:scene3d>
            <a:camera prst="orthographicFront">
              <a:rot lat="0" lon="0" rev="21360000"/>
            </a:camera>
            <a:lightRig rig="threePt" dir="t"/>
          </a:scene3d>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0000FF"/>
                </a:solidFill>
                <a:effectLst/>
                <a:uLnTx/>
                <a:uFillTx/>
                <a:latin typeface="Calibri"/>
                <a:ea typeface="+mn-ea"/>
                <a:cs typeface="+mn-cs"/>
              </a:rPr>
              <a:t>Our Goal: Reduce Memory Latency at the Source of the Problem</a:t>
            </a:r>
          </a:p>
        </p:txBody>
      </p:sp>
    </p:spTree>
    <p:extLst>
      <p:ext uri="{BB962C8B-B14F-4D97-AF65-F5344CB8AC3E}">
        <p14:creationId xmlns:p14="http://schemas.microsoft.com/office/powerpoint/2010/main" val="62482687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is Latency High?</a:t>
            </a:r>
          </a:p>
        </p:txBody>
      </p:sp>
      <p:sp>
        <p:nvSpPr>
          <p:cNvPr id="4" name="Slide Number Placeholder 3"/>
          <p:cNvSpPr>
            <a:spLocks noGrp="1"/>
          </p:cNvSpPr>
          <p:nvPr>
            <p:ph type="sldNum" sz="quarter" idx="12"/>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13F32364-6BA0-48AA-B029-3ED2192016FC}" type="slidenum">
              <a:rPr kumimoji="0" lang="en-US" sz="1400" b="0" i="0" u="none" strike="noStrike" kern="1200" cap="none" spc="0" normalizeH="0" baseline="0" noProof="0" smtClean="0">
                <a:ln>
                  <a:noFill/>
                </a:ln>
                <a:solidFill>
                  <a:prstClr val="black"/>
                </a:solidFill>
                <a:effectLst/>
                <a:uLnTx/>
                <a:uFillTx/>
                <a:latin typeface="Gill Sans MT" panose="020B0502020104020203" pitchFamily="34"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118</a:t>
            </a:fld>
            <a:endParaRPr kumimoji="0" lang="en-US" sz="1400" b="0" i="0" u="none" strike="noStrike" kern="1200" cap="none" spc="0" normalizeH="0" baseline="0" noProof="0" dirty="0">
              <a:ln>
                <a:noFill/>
              </a:ln>
              <a:solidFill>
                <a:prstClr val="black"/>
              </a:solidFill>
              <a:effectLst/>
              <a:uLnTx/>
              <a:uFillTx/>
              <a:latin typeface="Gill Sans MT" panose="020B0502020104020203" pitchFamily="34" charset="0"/>
              <a:ea typeface="ＭＳ Ｐゴシック" charset="-128"/>
              <a:cs typeface="+mn-cs"/>
            </a:endParaRPr>
          </a:p>
        </p:txBody>
      </p:sp>
      <p:sp>
        <p:nvSpPr>
          <p:cNvPr id="3" name="Content Placeholder 2"/>
          <p:cNvSpPr>
            <a:spLocks noGrp="1"/>
          </p:cNvSpPr>
          <p:nvPr>
            <p:ph idx="1"/>
          </p:nvPr>
        </p:nvSpPr>
        <p:spPr/>
        <p:txBody>
          <a:bodyPr>
            <a:normAutofit/>
          </a:bodyPr>
          <a:lstStyle/>
          <a:p>
            <a:r>
              <a:rPr lang="en-US" dirty="0">
                <a:solidFill>
                  <a:srgbClr val="0070C0"/>
                </a:solidFill>
              </a:rPr>
              <a:t>DRAM latency: Delay as specified in DRAM standards</a:t>
            </a:r>
          </a:p>
          <a:p>
            <a:pPr lvl="1"/>
            <a:r>
              <a:rPr lang="en-US" dirty="0"/>
              <a:t>Doesn’t reflect true DRAM device latency</a:t>
            </a:r>
          </a:p>
          <a:p>
            <a:r>
              <a:rPr lang="en-US" dirty="0"/>
              <a:t>Imperfect manufacturing process </a:t>
            </a:r>
            <a:r>
              <a:rPr lang="en-US" dirty="0">
                <a:latin typeface="Cambria Math" panose="02040503050406030204" pitchFamily="18" charset="0"/>
                <a:ea typeface="Cambria Math" panose="02040503050406030204" pitchFamily="18" charset="0"/>
              </a:rPr>
              <a:t>→ </a:t>
            </a:r>
            <a:r>
              <a:rPr lang="en-US" dirty="0"/>
              <a:t>latency variation</a:t>
            </a:r>
          </a:p>
          <a:p>
            <a:r>
              <a:rPr lang="en-US" b="1" dirty="0"/>
              <a:t>High standard latency </a:t>
            </a:r>
            <a:r>
              <a:rPr lang="en-US" dirty="0"/>
              <a:t>chosen to increase yield</a:t>
            </a:r>
          </a:p>
          <a:p>
            <a:endParaRPr lang="en-US" b="1" dirty="0"/>
          </a:p>
          <a:p>
            <a:endParaRPr lang="en-US" b="1" dirty="0"/>
          </a:p>
          <a:p>
            <a:endParaRPr lang="en-US" b="1" dirty="0"/>
          </a:p>
          <a:p>
            <a:pPr marL="0" indent="0">
              <a:buNone/>
            </a:pPr>
            <a:endParaRPr lang="en-US" dirty="0"/>
          </a:p>
        </p:txBody>
      </p:sp>
      <p:grpSp>
        <p:nvGrpSpPr>
          <p:cNvPr id="6" name="Group 5"/>
          <p:cNvGrpSpPr/>
          <p:nvPr/>
        </p:nvGrpSpPr>
        <p:grpSpPr>
          <a:xfrm>
            <a:off x="692768" y="5363738"/>
            <a:ext cx="8040641" cy="992612"/>
            <a:chOff x="224591" y="5243899"/>
            <a:chExt cx="8510476" cy="992613"/>
          </a:xfrm>
        </p:grpSpPr>
        <p:grpSp>
          <p:nvGrpSpPr>
            <p:cNvPr id="52" name="Group 51"/>
            <p:cNvGrpSpPr/>
            <p:nvPr/>
          </p:nvGrpSpPr>
          <p:grpSpPr>
            <a:xfrm>
              <a:off x="224591" y="5243899"/>
              <a:ext cx="8510476" cy="523229"/>
              <a:chOff x="352625" y="3223796"/>
              <a:chExt cx="8510476" cy="523229"/>
            </a:xfrm>
          </p:grpSpPr>
          <p:cxnSp>
            <p:nvCxnSpPr>
              <p:cNvPr id="57" name="Straight Arrow Connector 56"/>
              <p:cNvCxnSpPr/>
              <p:nvPr/>
            </p:nvCxnSpPr>
            <p:spPr>
              <a:xfrm>
                <a:off x="1161179" y="3511042"/>
                <a:ext cx="6781800" cy="0"/>
              </a:xfrm>
              <a:prstGeom prst="straightConnector1">
                <a:avLst/>
              </a:prstGeom>
              <a:ln w="44450" cap="rnd">
                <a:solidFill>
                  <a:schemeClr val="tx1">
                    <a:lumMod val="65000"/>
                    <a:lumOff val="35000"/>
                  </a:schemeClr>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sp>
            <p:nvSpPr>
              <p:cNvPr id="58" name="TextBox 57"/>
              <p:cNvSpPr txBox="1"/>
              <p:nvPr/>
            </p:nvSpPr>
            <p:spPr>
              <a:xfrm>
                <a:off x="7871907" y="3223804"/>
                <a:ext cx="99119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High</a:t>
                </a:r>
              </a:p>
            </p:txBody>
          </p:sp>
          <p:sp>
            <p:nvSpPr>
              <p:cNvPr id="63" name="TextBox 62"/>
              <p:cNvSpPr txBox="1"/>
              <p:nvPr/>
            </p:nvSpPr>
            <p:spPr>
              <a:xfrm>
                <a:off x="352625" y="3223796"/>
                <a:ext cx="876704" cy="523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Low</a:t>
                </a:r>
              </a:p>
            </p:txBody>
          </p:sp>
        </p:grpSp>
        <p:sp>
          <p:nvSpPr>
            <p:cNvPr id="65" name="TextBox 64"/>
            <p:cNvSpPr txBox="1"/>
            <p:nvPr/>
          </p:nvSpPr>
          <p:spPr>
            <a:xfrm>
              <a:off x="2900472" y="5713292"/>
              <a:ext cx="2991727"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Latency</a:t>
              </a:r>
            </a:p>
          </p:txBody>
        </p:sp>
      </p:grpSp>
      <p:grpSp>
        <p:nvGrpSpPr>
          <p:cNvPr id="27" name="dram a"/>
          <p:cNvGrpSpPr/>
          <p:nvPr/>
        </p:nvGrpSpPr>
        <p:grpSpPr>
          <a:xfrm>
            <a:off x="2237823" y="3289228"/>
            <a:ext cx="1181157" cy="2578172"/>
            <a:chOff x="2445298" y="3289228"/>
            <a:chExt cx="1181157" cy="2578172"/>
          </a:xfrm>
        </p:grpSpPr>
        <p:cxnSp>
          <p:nvCxnSpPr>
            <p:cNvPr id="16" name="Straight Connector 15"/>
            <p:cNvCxnSpPr>
              <a:stCxn id="68" idx="0"/>
              <a:endCxn id="64" idx="2"/>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68" name="Oval 67"/>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14" name="Group 13"/>
            <p:cNvGrpSpPr/>
            <p:nvPr/>
          </p:nvGrpSpPr>
          <p:grpSpPr>
            <a:xfrm>
              <a:off x="2445298" y="3289228"/>
              <a:ext cx="1181157" cy="1358640"/>
              <a:chOff x="2373000" y="3289560"/>
              <a:chExt cx="1181157" cy="1358640"/>
            </a:xfrm>
          </p:grpSpPr>
          <p:pic>
            <p:nvPicPr>
              <p:cNvPr id="6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10" name="TextBox 9"/>
              <p:cNvSpPr txBox="1"/>
              <p:nvPr/>
            </p:nvSpPr>
            <p:spPr>
              <a:xfrm>
                <a:off x="2373000" y="3289560"/>
                <a:ext cx="11811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A</a:t>
                </a:r>
              </a:p>
            </p:txBody>
          </p:sp>
        </p:grpSp>
      </p:grpSp>
      <p:grpSp>
        <p:nvGrpSpPr>
          <p:cNvPr id="74" name="dram b"/>
          <p:cNvGrpSpPr/>
          <p:nvPr/>
        </p:nvGrpSpPr>
        <p:grpSpPr>
          <a:xfrm>
            <a:off x="4089529" y="3289228"/>
            <a:ext cx="1202573" cy="2578172"/>
            <a:chOff x="2445298" y="3289228"/>
            <a:chExt cx="1202573" cy="2578172"/>
          </a:xfrm>
        </p:grpSpPr>
        <p:cxnSp>
          <p:nvCxnSpPr>
            <p:cNvPr id="75" name="Straight Connector 74"/>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76" name="Oval 75"/>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77" name="Group 76"/>
            <p:cNvGrpSpPr/>
            <p:nvPr/>
          </p:nvGrpSpPr>
          <p:grpSpPr>
            <a:xfrm>
              <a:off x="2445298" y="3289228"/>
              <a:ext cx="1202573" cy="1358640"/>
              <a:chOff x="2373000" y="3289560"/>
              <a:chExt cx="1202573" cy="1358640"/>
            </a:xfrm>
          </p:grpSpPr>
          <p:pic>
            <p:nvPicPr>
              <p:cNvPr id="78"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79" name="TextBox 78"/>
              <p:cNvSpPr txBox="1"/>
              <p:nvPr/>
            </p:nvSpPr>
            <p:spPr>
              <a:xfrm>
                <a:off x="2373000" y="3289560"/>
                <a:ext cx="120257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B</a:t>
                </a:r>
              </a:p>
            </p:txBody>
          </p:sp>
        </p:grpSp>
      </p:grpSp>
      <p:grpSp>
        <p:nvGrpSpPr>
          <p:cNvPr id="80" name="dram c"/>
          <p:cNvGrpSpPr/>
          <p:nvPr/>
        </p:nvGrpSpPr>
        <p:grpSpPr>
          <a:xfrm>
            <a:off x="5323091" y="3289228"/>
            <a:ext cx="1215397" cy="2578172"/>
            <a:chOff x="2445298" y="3289228"/>
            <a:chExt cx="1215397" cy="2578172"/>
          </a:xfrm>
        </p:grpSpPr>
        <p:cxnSp>
          <p:nvCxnSpPr>
            <p:cNvPr id="81" name="Straight Connector 80"/>
            <p:cNvCxnSpPr/>
            <p:nvPr/>
          </p:nvCxnSpPr>
          <p:spPr>
            <a:xfrm flipH="1" flipV="1">
              <a:off x="3035877" y="4647868"/>
              <a:ext cx="1" cy="794441"/>
            </a:xfrm>
            <a:prstGeom prst="line">
              <a:avLst/>
            </a:prstGeom>
            <a:ln w="31750" cap="rnd">
              <a:solidFill>
                <a:schemeClr val="bg1">
                  <a:lumMod val="75000"/>
                </a:schemeClr>
              </a:solidFill>
              <a:prstDash val="sysDot"/>
              <a:headEnd type="none"/>
              <a:tailEnd type="none" w="lg" len="lg"/>
            </a:ln>
          </p:spPr>
          <p:style>
            <a:lnRef idx="1">
              <a:schemeClr val="accent1"/>
            </a:lnRef>
            <a:fillRef idx="0">
              <a:schemeClr val="accent1"/>
            </a:fillRef>
            <a:effectRef idx="0">
              <a:schemeClr val="accent1"/>
            </a:effectRef>
            <a:fontRef idx="minor">
              <a:schemeClr val="tx1"/>
            </a:fontRef>
          </p:style>
        </p:cxnSp>
        <p:sp>
          <p:nvSpPr>
            <p:cNvPr id="82" name="Oval 81"/>
            <p:cNvSpPr>
              <a:spLocks noChangeAspect="1"/>
            </p:cNvSpPr>
            <p:nvPr/>
          </p:nvSpPr>
          <p:spPr>
            <a:xfrm>
              <a:off x="2821185" y="5442309"/>
              <a:ext cx="429385" cy="425091"/>
            </a:xfrm>
            <a:prstGeom prst="ellipse">
              <a:avLst/>
            </a:prstGeom>
            <a:solidFill>
              <a:schemeClr val="accent2">
                <a:lumMod val="40000"/>
                <a:lumOff val="60000"/>
              </a:schemeClr>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nvGrpSpPr>
            <p:cNvPr id="83" name="Group 82"/>
            <p:cNvGrpSpPr/>
            <p:nvPr/>
          </p:nvGrpSpPr>
          <p:grpSpPr>
            <a:xfrm>
              <a:off x="2445298" y="3289228"/>
              <a:ext cx="1215397" cy="1358640"/>
              <a:chOff x="2373000" y="3289560"/>
              <a:chExt cx="1215397" cy="1358640"/>
            </a:xfrm>
          </p:grpSpPr>
          <p:pic>
            <p:nvPicPr>
              <p:cNvPr id="84" name="Content Placeholder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5" name="TextBox 84"/>
              <p:cNvSpPr txBox="1"/>
              <p:nvPr/>
            </p:nvSpPr>
            <p:spPr>
              <a:xfrm>
                <a:off x="2373000" y="3289560"/>
                <a:ext cx="121539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dirty="0">
                    <a:ln>
                      <a:noFill/>
                    </a:ln>
                    <a:solidFill>
                      <a:prstClr val="black">
                        <a:lumMod val="65000"/>
                        <a:lumOff val="35000"/>
                      </a:prstClr>
                    </a:solidFill>
                    <a:effectLst/>
                    <a:uLnTx/>
                    <a:uFillTx/>
                    <a:latin typeface="Gill Sans MT" panose="020B0502020104020203"/>
                    <a:ea typeface=""/>
                    <a:cs typeface="+mn-cs"/>
                  </a:rPr>
                  <a:t>DRAM C</a:t>
                </a:r>
              </a:p>
            </p:txBody>
          </p:sp>
        </p:grpSp>
      </p:grpSp>
      <p:sp>
        <p:nvSpPr>
          <p:cNvPr id="92" name="TextBox 91"/>
          <p:cNvSpPr txBox="1"/>
          <p:nvPr/>
        </p:nvSpPr>
        <p:spPr>
          <a:xfrm>
            <a:off x="126972" y="4461942"/>
            <a:ext cx="2158155"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Manufacturing</a:t>
            </a:r>
            <a:b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br>
            <a:r>
              <a:rPr kumimoji="0" lang="en-US" sz="2800" b="0" i="1" u="none" strike="noStrike" kern="1200" cap="none" spc="0" normalizeH="0" baseline="0" noProof="0" dirty="0">
                <a:ln>
                  <a:noFill/>
                </a:ln>
                <a:solidFill>
                  <a:srgbClr val="C0504D"/>
                </a:solidFill>
                <a:effectLst/>
                <a:uLnTx/>
                <a:uFillTx/>
                <a:latin typeface="Gill Sans MT" panose="020B0502020104020203"/>
                <a:ea typeface=""/>
                <a:cs typeface="+mn-cs"/>
              </a:rPr>
              <a:t>Variation</a:t>
            </a:r>
          </a:p>
        </p:txBody>
      </p:sp>
      <p:cxnSp>
        <p:nvCxnSpPr>
          <p:cNvPr id="37" name="fab line 1"/>
          <p:cNvCxnSpPr/>
          <p:nvPr/>
        </p:nvCxnSpPr>
        <p:spPr>
          <a:xfrm>
            <a:off x="2832524" y="5045088"/>
            <a:ext cx="1847517"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cxnSp>
        <p:nvCxnSpPr>
          <p:cNvPr id="94" name="fab line 2"/>
          <p:cNvCxnSpPr/>
          <p:nvPr/>
        </p:nvCxnSpPr>
        <p:spPr>
          <a:xfrm>
            <a:off x="4713491" y="5045088"/>
            <a:ext cx="1224991" cy="0"/>
          </a:xfrm>
          <a:prstGeom prst="straightConnector1">
            <a:avLst/>
          </a:prstGeom>
          <a:ln w="47625" cap="rnd">
            <a:solidFill>
              <a:schemeClr val="accent2"/>
            </a:solidFill>
            <a:headEnd type="arrow" w="lg" len="lg"/>
            <a:tailEnd type="arrow" w="lg" len="lg"/>
          </a:ln>
        </p:spPr>
        <p:style>
          <a:lnRef idx="1">
            <a:schemeClr val="accent1"/>
          </a:lnRef>
          <a:fillRef idx="0">
            <a:schemeClr val="accent1"/>
          </a:fillRef>
          <a:effectRef idx="0">
            <a:schemeClr val="accent1"/>
          </a:effectRef>
          <a:fontRef idx="minor">
            <a:schemeClr val="tx1"/>
          </a:fontRef>
        </p:style>
      </p:cxnSp>
      <p:grpSp>
        <p:nvGrpSpPr>
          <p:cNvPr id="31" name="fab var"/>
          <p:cNvGrpSpPr/>
          <p:nvPr/>
        </p:nvGrpSpPr>
        <p:grpSpPr>
          <a:xfrm>
            <a:off x="1970291" y="4748767"/>
            <a:ext cx="4856042" cy="857215"/>
            <a:chOff x="2057400" y="4748767"/>
            <a:chExt cx="4856042" cy="857215"/>
          </a:xfrm>
        </p:grpSpPr>
        <p:grpSp>
          <p:nvGrpSpPr>
            <p:cNvPr id="8" name="Group 7"/>
            <p:cNvGrpSpPr>
              <a:grpSpLocks noChangeAspect="1"/>
            </p:cNvGrpSpPr>
            <p:nvPr/>
          </p:nvGrpSpPr>
          <p:grpSpPr>
            <a:xfrm>
              <a:off x="2057400" y="4748767"/>
              <a:ext cx="1735529" cy="857215"/>
              <a:chOff x="1905000" y="3429000"/>
              <a:chExt cx="4800600" cy="1905000"/>
            </a:xfrm>
          </p:grpSpPr>
          <p:sp>
            <p:nvSpPr>
              <p:cNvPr id="66"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67"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6" name="Group 85"/>
            <p:cNvGrpSpPr>
              <a:grpSpLocks noChangeAspect="1"/>
            </p:cNvGrpSpPr>
            <p:nvPr/>
          </p:nvGrpSpPr>
          <p:grpSpPr>
            <a:xfrm>
              <a:off x="3919607" y="4748767"/>
              <a:ext cx="1735529" cy="857215"/>
              <a:chOff x="1905000" y="3429000"/>
              <a:chExt cx="4800600" cy="1905000"/>
            </a:xfrm>
          </p:grpSpPr>
          <p:sp>
            <p:nvSpPr>
              <p:cNvPr id="8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8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nvGrpSpPr>
            <p:cNvPr id="89" name="Group 88"/>
            <p:cNvGrpSpPr>
              <a:grpSpLocks noChangeAspect="1"/>
            </p:cNvGrpSpPr>
            <p:nvPr/>
          </p:nvGrpSpPr>
          <p:grpSpPr>
            <a:xfrm>
              <a:off x="5177913" y="4748767"/>
              <a:ext cx="1735529" cy="857215"/>
              <a:chOff x="1905000" y="3429000"/>
              <a:chExt cx="4800600" cy="1905000"/>
            </a:xfrm>
          </p:grpSpPr>
          <p:sp>
            <p:nvSpPr>
              <p:cNvPr id="90"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sp>
            <p:nvSpPr>
              <p:cNvPr id="91"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chemeClr val="accent6"/>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Gill Sans MT" panose="020B0502020104020203"/>
                  <a:ea typeface=""/>
                  <a:cs typeface="+mn-cs"/>
                </a:endParaRPr>
              </a:p>
            </p:txBody>
          </p:sp>
        </p:grpSp>
      </p:grpSp>
      <p:grpSp>
        <p:nvGrpSpPr>
          <p:cNvPr id="102" name="Group 101"/>
          <p:cNvGrpSpPr/>
          <p:nvPr/>
        </p:nvGrpSpPr>
        <p:grpSpPr>
          <a:xfrm>
            <a:off x="6453811" y="3296340"/>
            <a:ext cx="1460080" cy="2567188"/>
            <a:chOff x="6413080" y="3296340"/>
            <a:chExt cx="1460080" cy="2567188"/>
          </a:xfrm>
        </p:grpSpPr>
        <p:grpSp>
          <p:nvGrpSpPr>
            <p:cNvPr id="96" name="standard latency"/>
            <p:cNvGrpSpPr/>
            <p:nvPr/>
          </p:nvGrpSpPr>
          <p:grpSpPr>
            <a:xfrm>
              <a:off x="6413080" y="3296340"/>
              <a:ext cx="1460080" cy="2354643"/>
              <a:chOff x="5817951" y="3264492"/>
              <a:chExt cx="1460080" cy="2354643"/>
            </a:xfrm>
          </p:grpSpPr>
          <p:sp>
            <p:nvSpPr>
              <p:cNvPr id="97" name="TextBox 96"/>
              <p:cNvSpPr txBox="1"/>
              <p:nvPr/>
            </p:nvSpPr>
            <p:spPr>
              <a:xfrm>
                <a:off x="5817951" y="3264492"/>
                <a:ext cx="1460080"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Standard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70C0"/>
                    </a:solidFill>
                    <a:effectLst/>
                    <a:uLnTx/>
                    <a:uFillTx/>
                    <a:latin typeface="Gill Sans MT" panose="020B0502020104020203"/>
                    <a:ea typeface=""/>
                    <a:cs typeface="+mn-cs"/>
                  </a:rPr>
                  <a:t>Latency</a:t>
                </a:r>
              </a:p>
            </p:txBody>
          </p:sp>
          <p:cxnSp>
            <p:nvCxnSpPr>
              <p:cNvPr id="98" name="Straight Connector 97"/>
              <p:cNvCxnSpPr/>
              <p:nvPr/>
            </p:nvCxnSpPr>
            <p:spPr>
              <a:xfrm flipV="1">
                <a:off x="6552912" y="4235352"/>
                <a:ext cx="0" cy="1383783"/>
              </a:xfrm>
              <a:prstGeom prst="line">
                <a:avLst/>
              </a:prstGeom>
              <a:ln w="44450" cap="rnd">
                <a:solidFill>
                  <a:srgbClr val="0070C0"/>
                </a:solidFill>
                <a:prstDash val="solid"/>
                <a:headEnd type="oval" w="lg" len="lg"/>
                <a:tailEnd type="none" w="lg" len="lg"/>
              </a:ln>
            </p:spPr>
            <p:style>
              <a:lnRef idx="1">
                <a:schemeClr val="accent1"/>
              </a:lnRef>
              <a:fillRef idx="0">
                <a:schemeClr val="accent1"/>
              </a:fillRef>
              <a:effectRef idx="0">
                <a:schemeClr val="accent1"/>
              </a:effectRef>
              <a:fontRef idx="minor">
                <a:schemeClr val="tx1"/>
              </a:fontRef>
            </p:style>
          </p:cxnSp>
        </p:grpSp>
        <p:sp>
          <p:nvSpPr>
            <p:cNvPr id="101" name="Oval 100"/>
            <p:cNvSpPr>
              <a:spLocks noChangeAspect="1"/>
            </p:cNvSpPr>
            <p:nvPr/>
          </p:nvSpPr>
          <p:spPr>
            <a:xfrm>
              <a:off x="6927314" y="5438437"/>
              <a:ext cx="429385" cy="425091"/>
            </a:xfrm>
            <a:prstGeom prst="ellipse">
              <a:avLst/>
            </a:prstGeom>
            <a:solidFill>
              <a:srgbClr val="0070C0"/>
            </a:solidFill>
            <a:ln w="190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F81BD"/>
                </a:solidFill>
                <a:effectLst/>
                <a:uLnTx/>
                <a:uFillTx/>
                <a:latin typeface="Gill Sans MT" panose="020B0502020104020203"/>
                <a:ea typeface="+mn-ea"/>
                <a:cs typeface="+mn-cs"/>
              </a:endParaRPr>
            </a:p>
          </p:txBody>
        </p:sp>
      </p:grpSp>
    </p:spTree>
    <p:extLst>
      <p:ext uri="{BB962C8B-B14F-4D97-AF65-F5344CB8AC3E}">
        <p14:creationId xmlns:p14="http://schemas.microsoft.com/office/powerpoint/2010/main" val="2984161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7" presetClass="entr" presetSubtype="10" fill="hold" nodeType="withEffect">
                                  <p:stCondLst>
                                    <p:cond delay="500"/>
                                  </p:stCondLst>
                                  <p:childTnLst>
                                    <p:set>
                                      <p:cBhvr>
                                        <p:cTn id="18" dur="1" fill="hold">
                                          <p:stCondLst>
                                            <p:cond delay="0"/>
                                          </p:stCondLst>
                                        </p:cTn>
                                        <p:tgtEl>
                                          <p:spTgt spid="80"/>
                                        </p:tgtEl>
                                        <p:attrNameLst>
                                          <p:attrName>style.visibility</p:attrName>
                                        </p:attrNameLst>
                                      </p:cBhvr>
                                      <p:to>
                                        <p:strVal val="visible"/>
                                      </p:to>
                                    </p:set>
                                    <p:anim calcmode="lin" valueType="num">
                                      <p:cBhvr>
                                        <p:cTn id="19" dur="500" fill="hold"/>
                                        <p:tgtEl>
                                          <p:spTgt spid="80"/>
                                        </p:tgtEl>
                                        <p:attrNameLst>
                                          <p:attrName>ppt_w</p:attrName>
                                        </p:attrNameLst>
                                      </p:cBhvr>
                                      <p:tavLst>
                                        <p:tav tm="0">
                                          <p:val>
                                            <p:fltVal val="0"/>
                                          </p:val>
                                        </p:tav>
                                        <p:tav tm="100000">
                                          <p:val>
                                            <p:strVal val="#ppt_w"/>
                                          </p:val>
                                        </p:tav>
                                      </p:tavLst>
                                    </p:anim>
                                    <p:anim calcmode="lin" valueType="num">
                                      <p:cBhvr>
                                        <p:cTn id="20" dur="500" fill="hold"/>
                                        <p:tgtEl>
                                          <p:spTgt spid="80"/>
                                        </p:tgtEl>
                                        <p:attrNameLst>
                                          <p:attrName>ppt_h</p:attrName>
                                        </p:attrNameLst>
                                      </p:cBhvr>
                                      <p:tavLst>
                                        <p:tav tm="0">
                                          <p:val>
                                            <p:strVal val="#ppt_h"/>
                                          </p:val>
                                        </p:tav>
                                        <p:tav tm="100000">
                                          <p:val>
                                            <p:strVal val="#ppt_h"/>
                                          </p:val>
                                        </p:tav>
                                      </p:tavLst>
                                    </p:anim>
                                  </p:childTnLst>
                                </p:cTn>
                              </p:par>
                              <p:par>
                                <p:cTn id="21" presetID="17" presetClass="entr" presetSubtype="10" fill="hold" nodeType="withEffect">
                                  <p:stCondLst>
                                    <p:cond delay="50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strVal val="#ppt_h"/>
                                          </p:val>
                                        </p:tav>
                                        <p:tav tm="100000">
                                          <p:val>
                                            <p:strVal val="#ppt_h"/>
                                          </p:val>
                                        </p:tav>
                                      </p:tavLst>
                                    </p:anim>
                                  </p:childTnLst>
                                </p:cTn>
                              </p:par>
                              <p:par>
                                <p:cTn id="25" presetID="17" presetClass="entr" presetSubtype="10" fill="hold" nodeType="withEffect">
                                  <p:stCondLst>
                                    <p:cond delay="5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strVal val="#ppt_h"/>
                                          </p:val>
                                        </p:tav>
                                        <p:tav tm="100000">
                                          <p:val>
                                            <p:strVal val="#ppt_h"/>
                                          </p:val>
                                        </p:tav>
                                      </p:tavLst>
                                    </p:anim>
                                  </p:childTnLst>
                                </p:cTn>
                              </p:par>
                              <p:par>
                                <p:cTn id="29" presetID="16" presetClass="entr" presetSubtype="37" fill="hold" nodeType="withEffect">
                                  <p:stCondLst>
                                    <p:cond delay="3000"/>
                                  </p:stCondLst>
                                  <p:childTnLst>
                                    <p:set>
                                      <p:cBhvr>
                                        <p:cTn id="30" dur="1" fill="hold">
                                          <p:stCondLst>
                                            <p:cond delay="0"/>
                                          </p:stCondLst>
                                        </p:cTn>
                                        <p:tgtEl>
                                          <p:spTgt spid="37"/>
                                        </p:tgtEl>
                                        <p:attrNameLst>
                                          <p:attrName>style.visibility</p:attrName>
                                        </p:attrNameLst>
                                      </p:cBhvr>
                                      <p:to>
                                        <p:strVal val="visible"/>
                                      </p:to>
                                    </p:set>
                                    <p:animEffect transition="in" filter="barn(outVertical)">
                                      <p:cBhvr>
                                        <p:cTn id="31" dur="500"/>
                                        <p:tgtEl>
                                          <p:spTgt spid="37"/>
                                        </p:tgtEl>
                                      </p:cBhvr>
                                    </p:animEffect>
                                  </p:childTnLst>
                                </p:cTn>
                              </p:par>
                              <p:par>
                                <p:cTn id="32" presetID="16" presetClass="entr" presetSubtype="37" fill="hold" nodeType="withEffect">
                                  <p:stCondLst>
                                    <p:cond delay="3000"/>
                                  </p:stCondLst>
                                  <p:childTnLst>
                                    <p:set>
                                      <p:cBhvr>
                                        <p:cTn id="33" dur="1" fill="hold">
                                          <p:stCondLst>
                                            <p:cond delay="0"/>
                                          </p:stCondLst>
                                        </p:cTn>
                                        <p:tgtEl>
                                          <p:spTgt spid="94"/>
                                        </p:tgtEl>
                                        <p:attrNameLst>
                                          <p:attrName>style.visibility</p:attrName>
                                        </p:attrNameLst>
                                      </p:cBhvr>
                                      <p:to>
                                        <p:strVal val="visible"/>
                                      </p:to>
                                    </p:set>
                                    <p:animEffect transition="in" filter="barn(outVertical)">
                                      <p:cBhvr>
                                        <p:cTn id="34" dur="500"/>
                                        <p:tgtEl>
                                          <p:spTgt spid="94"/>
                                        </p:tgtEl>
                                      </p:cBhvr>
                                    </p:animEffect>
                                  </p:childTnLst>
                                </p:cTn>
                              </p:par>
                              <p:par>
                                <p:cTn id="35" presetID="1" presetClass="entr" presetSubtype="0" fill="hold" grpId="0" nodeType="withEffect">
                                  <p:stCondLst>
                                    <p:cond delay="3000"/>
                                  </p:stCondLst>
                                  <p:childTnLst>
                                    <p:set>
                                      <p:cBhvr>
                                        <p:cTn id="36" dur="1" fill="hold">
                                          <p:stCondLst>
                                            <p:cond delay="0"/>
                                          </p:stCondLst>
                                        </p:cTn>
                                        <p:tgtEl>
                                          <p:spTgt spid="9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wipe(left)">
                                      <p:cBhvr>
                                        <p:cTn id="41" dur="2000"/>
                                        <p:tgtEl>
                                          <p:spTgt spid="31"/>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3" end="3"/>
                                            </p:txEl>
                                          </p:spTgt>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92"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reliable DRAM timing parameters</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white"/>
                </a:solidFill>
                <a:effectLst/>
                <a:uLnTx/>
                <a:uFillTx/>
                <a:latin typeface="Calibri Light"/>
                <a:ea typeface="Cambria Math" panose="02040503050406030204" pitchFamily="18" charset="0"/>
                <a:cs typeface="+mn-cs"/>
              </a:rPr>
              <a:t>DRAM temperature</a:t>
            </a:r>
            <a:endParaRPr kumimoji="0" lang="en-US" sz="3200" b="0" i="0" u="none" strike="noStrike" kern="1200" cap="none" spc="0" normalizeH="0" baseline="0" noProof="0" dirty="0">
              <a:ln>
                <a:noFill/>
              </a:ln>
              <a:solidFill>
                <a:prstClr val="white"/>
              </a:solidFill>
              <a:effectLst/>
              <a:uLnTx/>
              <a:uFillTx/>
              <a:latin typeface="Calibri Light"/>
              <a:ea typeface="+mn-ea"/>
              <a:cs typeface="+mn-cs"/>
            </a:endParaRPr>
          </a:p>
        </p:txBody>
      </p:sp>
      <p:sp>
        <p:nvSpPr>
          <p:cNvPr id="8" name="Rectangle 7"/>
          <p:cNvSpPr/>
          <p:nvPr/>
        </p:nvSpPr>
        <p:spPr>
          <a:xfrm>
            <a:off x="1403648" y="6309320"/>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1193845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a:ea typeface="+mj-ea"/>
                <a:cs typeface="+mj-cs"/>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read &amp; write (55°C)</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Read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32.7%</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Write Latency: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55.1%</a:t>
            </a:r>
          </a:p>
          <a:p>
            <a:pPr marL="457200" marR="0" lvl="0" indent="-457200" algn="l" defTabSz="914400" rtl="0" eaLnBrk="1" fontAlgn="auto" latinLnBrk="0" hangingPunct="1">
              <a:lnSpc>
                <a:spcPct val="100000"/>
              </a:lnSpc>
              <a:spcBef>
                <a:spcPts val="3000"/>
              </a:spcBef>
              <a:spcAft>
                <a:spcPts val="0"/>
              </a:spcAft>
              <a:buClrTx/>
              <a:buSzTx/>
              <a:buFont typeface="Arial" panose="020B0604020202020204" pitchFamily="34" charset="0"/>
              <a:buChar char="•"/>
              <a:tabLst/>
              <a:defRPr/>
            </a:pPr>
            <a:r>
              <a:rPr kumimoji="0" lang="en-US" sz="3600" b="0" i="1" u="none" strike="noStrike" kern="1200" cap="none" spc="0" normalizeH="0" baseline="0" noProof="0" dirty="0">
                <a:ln>
                  <a:noFill/>
                </a:ln>
                <a:solidFill>
                  <a:srgbClr val="000000"/>
                </a:solidFill>
                <a:effectLst/>
                <a:uLnTx/>
                <a:uFillTx/>
                <a:latin typeface="Calibri Light"/>
                <a:ea typeface="+mn-ea"/>
                <a:cs typeface="+mn-cs"/>
              </a:rPr>
              <a:t>Latency reduction for each timing parameter (55°C) </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Sensing: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17.3%</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a:ln>
                  <a:noFill/>
                </a:ln>
                <a:solidFill>
                  <a:srgbClr val="000000"/>
                </a:solidFill>
                <a:effectLst/>
                <a:uLnTx/>
                <a:uFillTx/>
                <a:latin typeface="Calibri Light"/>
                <a:ea typeface="+mn-ea"/>
                <a:cs typeface="+mn-cs"/>
              </a:rPr>
              <a:t>Restore: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37.3%</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(read),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54.8%</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(write)</a:t>
            </a:r>
          </a:p>
          <a:p>
            <a:pPr marL="742950" marR="0" lvl="1" indent="-285750" algn="l" defTabSz="914400" rtl="0" eaLnBrk="1" fontAlgn="auto" latinLnBrk="0" hangingPunct="1">
              <a:lnSpc>
                <a:spcPct val="100000"/>
              </a:lnSpc>
              <a:spcBef>
                <a:spcPts val="500"/>
              </a:spcBef>
              <a:spcAft>
                <a:spcPts val="0"/>
              </a:spcAft>
              <a:buClrTx/>
              <a:buSzTx/>
              <a:buFont typeface="Calibri Light" panose="020F0302020204030204" pitchFamily="34" charset="0"/>
              <a:buChar char="–"/>
              <a:tabLst/>
              <a:defRPr/>
            </a:pPr>
            <a:r>
              <a:rPr kumimoji="0" lang="en-US" sz="3200" b="0" i="1" u="none" strike="noStrike" kern="1200" cap="none" spc="0" normalizeH="0" baseline="0" noProof="0" dirty="0" err="1">
                <a:ln>
                  <a:noFill/>
                </a:ln>
                <a:solidFill>
                  <a:srgbClr val="000000"/>
                </a:solidFill>
                <a:effectLst/>
                <a:uLnTx/>
                <a:uFillTx/>
                <a:latin typeface="Calibri Light"/>
                <a:ea typeface="+mn-ea"/>
                <a:cs typeface="+mn-cs"/>
              </a:rPr>
              <a:t>Precharge</a:t>
            </a:r>
            <a:r>
              <a:rPr kumimoji="0" lang="en-US" sz="3200" b="0" i="1" u="none" strike="noStrike" kern="1200" cap="none" spc="0" normalizeH="0" baseline="0" noProof="0" dirty="0">
                <a:ln>
                  <a:noFill/>
                </a:ln>
                <a:solidFill>
                  <a:srgbClr val="000000"/>
                </a:solidFill>
                <a:effectLst/>
                <a:uLnTx/>
                <a:uFillTx/>
                <a:latin typeface="Calibri Light"/>
                <a:ea typeface="+mn-ea"/>
                <a:cs typeface="+mn-cs"/>
              </a:rPr>
              <a:t>: </a:t>
            </a:r>
            <a:r>
              <a:rPr kumimoji="0" lang="en-US" sz="3200" b="1" i="1" u="none" strike="noStrike" kern="1200" cap="none" spc="0" normalizeH="0" baseline="0" noProof="0" dirty="0">
                <a:ln>
                  <a:noFill/>
                </a:ln>
                <a:solidFill>
                  <a:srgbClr val="0000FF"/>
                </a:solidFill>
                <a:effectLst/>
                <a:uLnTx/>
                <a:uFillTx/>
                <a:latin typeface="Calibri Light"/>
                <a:ea typeface="+mn-ea"/>
                <a:cs typeface="+mn-cs"/>
              </a:rPr>
              <a:t>35.2%</a:t>
            </a:r>
            <a:r>
              <a:rPr kumimoji="0" lang="en-US" sz="3200" b="0" i="1" u="none" strike="noStrike" kern="1200" cap="none" spc="0" normalizeH="0" baseline="0" noProof="0" dirty="0">
                <a:ln>
                  <a:noFill/>
                </a:ln>
                <a:solidFill>
                  <a:srgbClr val="0000FF"/>
                </a:solidFill>
                <a:effectLst/>
                <a:uLnTx/>
                <a:uFillTx/>
                <a:latin typeface="Calibri Light"/>
                <a:ea typeface="+mn-ea"/>
                <a:cs typeface="+mn-cs"/>
              </a:rPr>
              <a:t> </a:t>
            </a:r>
          </a:p>
        </p:txBody>
      </p:sp>
      <p:sp>
        <p:nvSpPr>
          <p:cNvPr id="4" name="Rectangle 3"/>
          <p:cNvSpPr/>
          <p:nvPr/>
        </p:nvSpPr>
        <p:spPr>
          <a:xfrm>
            <a:off x="1403648" y="6344604"/>
            <a:ext cx="7056784" cy="55399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dirty="0">
                <a:ln>
                  <a:noFill/>
                </a:ln>
                <a:solidFill>
                  <a:prstClr val="black"/>
                </a:solidFill>
                <a:effectLst/>
                <a:uLnTx/>
                <a:uFillTx/>
                <a:latin typeface="Calibri"/>
                <a:ea typeface="+mn-ea"/>
                <a:cs typeface="+mn-cs"/>
              </a:rPr>
              <a:t>Lee+, “</a:t>
            </a:r>
            <a:r>
              <a:rPr kumimoji="0" lang="en-US" sz="1500" b="0" i="0" u="none" strike="noStrike" kern="1200" cap="none" spc="0" normalizeH="0" baseline="0" noProof="0" dirty="0">
                <a:ln>
                  <a:noFill/>
                </a:ln>
                <a:solidFill>
                  <a:srgbClr val="0000FF"/>
                </a:solidFill>
                <a:effectLst/>
                <a:uLnTx/>
                <a:uFillTx/>
                <a:latin typeface="Calibri"/>
                <a:ea typeface="+mn-ea"/>
                <a:cs typeface="+mn-cs"/>
              </a:rPr>
              <a:t>Adaptive-Latency DRAM: Optimizing DRAM Timing for the Common-Case</a:t>
            </a:r>
            <a:r>
              <a:rPr kumimoji="0" lang="en-US" sz="1500" b="0" i="0" u="none" strike="noStrike" kern="1200" cap="none" spc="0" normalizeH="0" baseline="0" noProof="0" dirty="0">
                <a:ln>
                  <a:noFill/>
                </a:ln>
                <a:solidFill>
                  <a:prstClr val="black"/>
                </a:solidFill>
                <a:effectLst/>
                <a:uLnTx/>
                <a:uFillTx/>
                <a:latin typeface="Calibri"/>
                <a:ea typeface="+mn-ea"/>
                <a:cs typeface="+mn-cs"/>
              </a:rPr>
              <a:t>,” HPCA 2015.</a:t>
            </a:r>
          </a:p>
        </p:txBody>
      </p:sp>
    </p:spTree>
    <p:extLst>
      <p:ext uri="{BB962C8B-B14F-4D97-AF65-F5344CB8AC3E}">
        <p14:creationId xmlns:p14="http://schemas.microsoft.com/office/powerpoint/2010/main" val="3615059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1" i="1" u="none" strike="noStrike" kern="1200" cap="none" spc="0" normalizeH="0" baseline="0" noProof="0" dirty="0">
              <a:ln>
                <a:noFill/>
              </a:ln>
              <a:solidFill>
                <a:srgbClr val="0000FF"/>
              </a:solidFill>
              <a:effectLst/>
              <a:uLnTx/>
              <a:uFillTx/>
              <a:latin typeface="Calibri Light"/>
              <a:ea typeface="+mn-ea"/>
              <a:cs typeface="+mn-cs"/>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200" b="1" i="1" u="none" strike="noStrike" kern="1200" cap="none" spc="0" normalizeH="0" baseline="0" noProof="0" dirty="0">
                  <a:ln>
                    <a:noFill/>
                  </a:ln>
                  <a:solidFill>
                    <a:srgbClr val="4472C4"/>
                  </a:solidFill>
                  <a:effectLst/>
                  <a:uLnTx/>
                  <a:uFillTx/>
                  <a:latin typeface="Calibri Light"/>
                  <a:ea typeface="+mn-ea"/>
                  <a:cs typeface="+mn-cs"/>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000000"/>
                </a:solidFill>
                <a:effectLst/>
                <a:uLnTx/>
                <a:uFillTx/>
                <a:latin typeface="Calibri"/>
                <a:ea typeface="+mj-ea"/>
                <a:cs typeface="+mj-cs"/>
              </a:rPr>
              <a:t>AL-DRAM: Real-System Performance</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0" i="1" u="none" strike="noStrike" kern="1200" cap="none" spc="0" normalizeH="0" baseline="0" noProof="0" dirty="0">
                <a:ln>
                  <a:noFill/>
                </a:ln>
                <a:solidFill>
                  <a:srgbClr val="0000FF"/>
                </a:solidFill>
                <a:effectLst/>
                <a:uLnTx/>
                <a:uFillTx/>
                <a:latin typeface="Calibri Light"/>
                <a:ea typeface="+mn-ea"/>
                <a:cs typeface="+mn-cs"/>
              </a:rPr>
              <a:t>AL-DRAM provides high performance 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srgbClr val="0000FF"/>
                </a:solidFill>
                <a:effectLst/>
                <a:uLnTx/>
                <a:uFillTx/>
                <a:latin typeface="Calibri Light"/>
                <a:ea typeface="+mn-ea"/>
                <a:cs typeface="+mn-cs"/>
              </a:rPr>
              <a:t>m</a:t>
            </a:r>
            <a:r>
              <a:rPr kumimoji="0" lang="en-US" sz="3600" b="1" i="1" u="none" strike="noStrike" kern="1200" cap="none" spc="0" normalizeH="0" baseline="0" noProof="0" dirty="0" err="1">
                <a:ln>
                  <a:noFill/>
                </a:ln>
                <a:solidFill>
                  <a:srgbClr val="0000FF"/>
                </a:solidFill>
                <a:effectLst/>
                <a:uLnTx/>
                <a:uFillTx/>
                <a:latin typeface="Calibri Light"/>
                <a:ea typeface="+mn-ea"/>
                <a:cs typeface="+mn-cs"/>
              </a:rPr>
              <a:t>emory</a:t>
            </a:r>
            <a:r>
              <a:rPr kumimoji="0" lang="en-US" sz="3600" b="1" i="1" u="none" strike="noStrike" kern="1200" cap="none" spc="0" normalizeH="0" baseline="0" noProof="0" dirty="0">
                <a:ln>
                  <a:noFill/>
                </a:ln>
                <a:solidFill>
                  <a:srgbClr val="0000FF"/>
                </a:solidFill>
                <a:effectLst/>
                <a:uLnTx/>
                <a:uFillTx/>
                <a:latin typeface="Calibri Light"/>
                <a:ea typeface="+mn-ea"/>
                <a:cs typeface="+mn-cs"/>
              </a:rPr>
              <a:t>-intensive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Light"/>
                <a:ea typeface="+mn-ea"/>
                <a:cs typeface="+mn-cs"/>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Average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Light"/>
                <a:ea typeface="+mn-ea"/>
                <a:cs typeface="+mn-cs"/>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libri Light"/>
                <a:ea typeface="+mn-ea"/>
                <a:cs typeface="+mn-cs"/>
              </a:rPr>
              <a:t>all-35-workload</a:t>
            </a:r>
          </a:p>
        </p:txBody>
      </p:sp>
    </p:spTree>
    <p:extLst>
      <p:ext uri="{BB962C8B-B14F-4D97-AF65-F5344CB8AC3E}">
        <p14:creationId xmlns:p14="http://schemas.microsoft.com/office/powerpoint/2010/main" val="4161684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4059581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3287578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836712"/>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sz="1100"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DRAM Latency PUF [HPCA 2018]</a:t>
            </a:r>
          </a:p>
          <a:p>
            <a:pPr lvl="1"/>
            <a:r>
              <a:rPr lang="is-IS" dirty="0"/>
              <a:t>DRAM Latency True Random Number Generator [HPCA 2019]</a:t>
            </a:r>
          </a:p>
          <a:p>
            <a:pPr lvl="1"/>
            <a:r>
              <a:rPr lang="is-IS" sz="1800" dirty="0"/>
              <a:t>...</a:t>
            </a:r>
          </a:p>
          <a:p>
            <a:pPr lvl="1"/>
            <a:endParaRPr lang="is-IS" sz="1100" dirty="0"/>
          </a:p>
          <a:p>
            <a:r>
              <a:rPr lang="is-IS" dirty="0">
                <a:solidFill>
                  <a:srgbClr val="FF0000"/>
                </a:solidFill>
              </a:rPr>
              <a:t>We would like to find sources of latency heterogeneity and exploit them to minimize latency (or create other benefits)</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7855291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71123377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Onur Mutlu,</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38693001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VAMPIRE DRAM Power Model</a:t>
            </a:r>
          </a:p>
        </p:txBody>
      </p:sp>
      <p:sp>
        <p:nvSpPr>
          <p:cNvPr id="3" name="Content Placeholder 2"/>
          <p:cNvSpPr>
            <a:spLocks noGrp="1"/>
          </p:cNvSpPr>
          <p:nvPr>
            <p:ph idx="1"/>
          </p:nvPr>
        </p:nvSpPr>
        <p:spPr/>
        <p:txBody>
          <a:bodyPr/>
          <a:lstStyle/>
          <a:p>
            <a:r>
              <a:rPr lang="en-US" sz="2000" dirty="0"/>
              <a:t>Saugata Ghose, A. </a:t>
            </a:r>
            <a:r>
              <a:rPr lang="en-US" sz="2000" dirty="0" err="1"/>
              <a:t>Giray</a:t>
            </a:r>
            <a:r>
              <a:rPr lang="en-US" sz="2000" dirty="0"/>
              <a:t> </a:t>
            </a:r>
            <a:r>
              <a:rPr lang="en-US" sz="2000" dirty="0" err="1"/>
              <a:t>Yaglikci</a:t>
            </a:r>
            <a:r>
              <a:rPr lang="en-US" sz="2000" dirty="0"/>
              <a:t>, Raghav Gupta, </a:t>
            </a:r>
            <a:r>
              <a:rPr lang="en-US" sz="2000" dirty="0" err="1"/>
              <a:t>Donghyuk</a:t>
            </a:r>
            <a:r>
              <a:rPr lang="en-US" sz="2000" dirty="0"/>
              <a:t> Lee, Kais </a:t>
            </a:r>
            <a:r>
              <a:rPr lang="en-US" sz="2000" dirty="0" err="1"/>
              <a:t>Kudrolli</a:t>
            </a:r>
            <a:r>
              <a:rPr lang="en-US" sz="2000" dirty="0"/>
              <a:t>, William X. Liu, Hasan Hassan, Kevin K. Chang, </a:t>
            </a:r>
            <a:r>
              <a:rPr lang="en-US" sz="2000" dirty="0" err="1"/>
              <a:t>Niladrish</a:t>
            </a:r>
            <a:r>
              <a:rPr lang="en-US" sz="2000" dirty="0"/>
              <a:t> Chatterjee, Aditya Agrawal, Mike O'Connor, and Onur Mutlu,</a:t>
            </a:r>
            <a:br>
              <a:rPr lang="en-US" sz="2000" dirty="0"/>
            </a:br>
            <a:r>
              <a:rPr lang="en-US" sz="2000" b="1" dirty="0"/>
              <a:t>"What Your DRAM Power Models Are Not Telling You: Lessons from a Detailed Experimental Study"</a:t>
            </a:r>
            <a:r>
              <a:rPr lang="en-US" sz="2000" dirty="0"/>
              <a:t> </a:t>
            </a:r>
            <a:br>
              <a:rPr lang="en-US" sz="2000" dirty="0"/>
            </a:br>
            <a:r>
              <a:rPr lang="en-US" sz="2000" i="1" dirty="0"/>
              <a:t>Proceedings of the </a:t>
            </a:r>
            <a:r>
              <a:rPr lang="en-US" sz="2000" i="1" dirty="0">
                <a:hlinkClick r:id="rId2"/>
              </a:rPr>
              <a:t>ACM International Conference on Measurement and Modeling of Computer Systems</a:t>
            </a:r>
            <a:r>
              <a:rPr lang="en-US" sz="2000" i="1" dirty="0"/>
              <a:t> (</a:t>
            </a:r>
            <a:r>
              <a:rPr lang="en-US" sz="2000" b="1" i="1" dirty="0"/>
              <a:t>SIGMETRICS</a:t>
            </a:r>
            <a:r>
              <a:rPr lang="en-US" sz="2000" i="1" dirty="0"/>
              <a:t>)</a:t>
            </a:r>
            <a:r>
              <a:rPr lang="en-US" sz="2000" dirty="0"/>
              <a:t>, Irvine, CA, USA, June 2018. </a:t>
            </a:r>
            <a:br>
              <a:rPr lang="en-US" sz="2000" dirty="0"/>
            </a:br>
            <a:r>
              <a:rPr lang="en-US" sz="2000" dirty="0"/>
              <a:t>[</a:t>
            </a:r>
            <a:r>
              <a:rPr lang="en-US" sz="2000" dirty="0">
                <a:hlinkClick r:id="rId3"/>
              </a:rPr>
              <a:t>Abstract</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7" name="Picture 6">
            <a:extLst>
              <a:ext uri="{FF2B5EF4-FFF2-40B4-BE49-F238E27FC236}">
                <a16:creationId xmlns:a16="http://schemas.microsoft.com/office/drawing/2014/main" id="{25264329-3EB3-D04C-8267-5E1D7D5F7D6D}"/>
              </a:ext>
            </a:extLst>
          </p:cNvPr>
          <p:cNvPicPr>
            <a:picLocks noChangeAspect="1"/>
          </p:cNvPicPr>
          <p:nvPr/>
        </p:nvPicPr>
        <p:blipFill>
          <a:blip r:embed="rId4"/>
          <a:stretch>
            <a:fillRect/>
          </a:stretch>
        </p:blipFill>
        <p:spPr>
          <a:xfrm>
            <a:off x="0" y="4005064"/>
            <a:ext cx="9144000" cy="2425744"/>
          </a:xfrm>
          <a:prstGeom prst="rect">
            <a:avLst/>
          </a:prstGeom>
        </p:spPr>
      </p:pic>
    </p:spTree>
    <p:extLst>
      <p:ext uri="{BB962C8B-B14F-4D97-AF65-F5344CB8AC3E}">
        <p14:creationId xmlns:p14="http://schemas.microsoft.com/office/powerpoint/2010/main" val="9856084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628800"/>
            <a:ext cx="8428037" cy="822325"/>
          </a:xfrm>
        </p:spPr>
        <p:txBody>
          <a:bodyPr/>
          <a:lstStyle/>
          <a:p>
            <a:pPr algn="ctr" eaLnBrk="1" hangingPunct="1"/>
            <a:r>
              <a:rPr lang="en-US" dirty="0">
                <a:latin typeface="Garamond" charset="0"/>
              </a:rPr>
              <a:t>Data-Driven and Data-Aware Architectures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927634393"/>
      </p:ext>
    </p:extLst>
  </p:cSld>
  <p:clrMapOvr>
    <a:masterClrMapping/>
  </p:clrMapOvr>
  <p:transition/>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6237125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B37CB-A115-C448-B0F3-4AE5B1D4F2A6}"/>
              </a:ext>
            </a:extLst>
          </p:cNvPr>
          <p:cNvSpPr>
            <a:spLocks noGrp="1"/>
          </p:cNvSpPr>
          <p:nvPr>
            <p:ph type="ctrTitle"/>
          </p:nvPr>
        </p:nvSpPr>
        <p:spPr>
          <a:xfrm>
            <a:off x="685800" y="1484784"/>
            <a:ext cx="7924800" cy="1752600"/>
          </a:xfrm>
        </p:spPr>
        <p:txBody>
          <a:bodyPr/>
          <a:lstStyle/>
          <a:p>
            <a:r>
              <a:rPr lang="en-US" dirty="0"/>
              <a:t>Exploiting Data to Design 		   	      Intelligent Architectures</a:t>
            </a:r>
          </a:p>
        </p:txBody>
      </p:sp>
      <p:sp>
        <p:nvSpPr>
          <p:cNvPr id="3" name="Subtitle 2">
            <a:extLst>
              <a:ext uri="{FF2B5EF4-FFF2-40B4-BE49-F238E27FC236}">
                <a16:creationId xmlns:a16="http://schemas.microsoft.com/office/drawing/2014/main" id="{BC037863-551C-F043-BB62-20787BDBDA76}"/>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8B6EBD97-92C3-8040-ABAF-8E7431A027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82209905"/>
      </p:ext>
    </p:extLst>
  </p:cSld>
  <p:clrMapOvr>
    <a:masterClrMapping/>
  </p:clrMapOvr>
  <p:transition/>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System Architecture Design Today</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735888" cy="4876800"/>
          </a:xfrm>
        </p:spPr>
        <p:txBody>
          <a:bodyPr/>
          <a:lstStyle/>
          <a:p>
            <a:r>
              <a:rPr lang="en-US" dirty="0"/>
              <a:t>Human-driven</a:t>
            </a:r>
          </a:p>
          <a:p>
            <a:pPr lvl="1"/>
            <a:r>
              <a:rPr lang="en-US" dirty="0"/>
              <a:t>Humans design the policies (how to do things)</a:t>
            </a:r>
          </a:p>
          <a:p>
            <a:endParaRPr lang="en-US" dirty="0"/>
          </a:p>
          <a:p>
            <a:r>
              <a:rPr lang="en-US" dirty="0"/>
              <a:t>Many (too) simple, short-sighted policies all over the system</a:t>
            </a:r>
          </a:p>
          <a:p>
            <a:endParaRPr lang="en-US" dirty="0"/>
          </a:p>
          <a:p>
            <a:r>
              <a:rPr lang="en-US" dirty="0"/>
              <a:t>No automatic data-driven policy learning</a:t>
            </a:r>
          </a:p>
          <a:p>
            <a:endParaRPr lang="en-US" dirty="0"/>
          </a:p>
          <a:p>
            <a:r>
              <a:rPr lang="en-US" dirty="0"/>
              <a:t>(Almost) no learning: cannot take lessons from past actions</a:t>
            </a:r>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300108" y="5118283"/>
            <a:ext cx="8465779"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Can we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fundamentally intelligent architectures?</a:t>
            </a:r>
          </a:p>
        </p:txBody>
      </p:sp>
    </p:spTree>
    <p:extLst>
      <p:ext uri="{BB962C8B-B14F-4D97-AF65-F5344CB8AC3E}">
        <p14:creationId xmlns:p14="http://schemas.microsoft.com/office/powerpoint/2010/main" val="220136375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TextBox 4">
            <a:extLst>
              <a:ext uri="{FF2B5EF4-FFF2-40B4-BE49-F238E27FC236}">
                <a16:creationId xmlns:a16="http://schemas.microsoft.com/office/drawing/2014/main" id="{0649E080-B8BF-1C49-985A-4F830501FC50}"/>
              </a:ext>
            </a:extLst>
          </p:cNvPr>
          <p:cNvSpPr txBox="1"/>
          <p:nvPr/>
        </p:nvSpPr>
        <p:spPr>
          <a:xfrm>
            <a:off x="2630076" y="5436513"/>
            <a:ext cx="3805850" cy="584775"/>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How do we start?</a:t>
            </a:r>
          </a:p>
        </p:txBody>
      </p:sp>
    </p:spTree>
    <p:extLst>
      <p:ext uri="{BB962C8B-B14F-4D97-AF65-F5344CB8AC3E}">
        <p14:creationId xmlns:p14="http://schemas.microsoft.com/office/powerpoint/2010/main" val="24831662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69" name="Rectangle 4"/>
          <p:cNvSpPr>
            <a:spLocks noGrp="1" noChangeArrowheads="1"/>
          </p:cNvSpPr>
          <p:nvPr>
            <p:ph type="ctrTitle"/>
          </p:nvPr>
        </p:nvSpPr>
        <p:spPr>
          <a:xfrm>
            <a:off x="366713" y="1484784"/>
            <a:ext cx="8428037" cy="822325"/>
          </a:xfrm>
        </p:spPr>
        <p:txBody>
          <a:bodyPr/>
          <a:lstStyle/>
          <a:p>
            <a:pPr algn="ctr" eaLnBrk="1" hangingPunct="1"/>
            <a:r>
              <a:rPr lang="en-US" sz="5000" dirty="0">
                <a:latin typeface="Garamond" charset="0"/>
              </a:rPr>
              <a:t>Self-Optimizing </a:t>
            </a:r>
            <a:br>
              <a:rPr lang="en-US" sz="5000" dirty="0">
                <a:latin typeface="Garamond" charset="0"/>
              </a:rPr>
            </a:br>
            <a:r>
              <a:rPr lang="en-US" sz="5000" dirty="0">
                <a:latin typeface="Garamond" charset="0"/>
              </a:rPr>
              <a:t>Memory Controllers</a:t>
            </a:r>
          </a:p>
        </p:txBody>
      </p:sp>
      <p:sp>
        <p:nvSpPr>
          <p:cNvPr id="135170"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882462446"/>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Memory Controller</a:t>
            </a:r>
          </a:p>
        </p:txBody>
      </p:sp>
      <p:sp>
        <p:nvSpPr>
          <p:cNvPr id="3" name="Content Placeholder 2"/>
          <p:cNvSpPr>
            <a:spLocks noGrp="1"/>
          </p:cNvSpPr>
          <p:nvPr>
            <p:ph idx="1"/>
          </p:nvPr>
        </p:nvSpPr>
        <p:spPr>
          <a:xfrm>
            <a:off x="228600" y="1371600"/>
            <a:ext cx="8915400" cy="4876800"/>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pPr marL="0" indent="0" algn="ctr">
              <a:buNone/>
            </a:pPr>
            <a:r>
              <a:rPr lang="en-US" dirty="0">
                <a:solidFill>
                  <a:srgbClr val="0432FF"/>
                </a:solidFill>
              </a:rPr>
              <a:t>How to schedule requests to maximize system performance?</a:t>
            </a:r>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134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charset="-128"/>
              <a:cs typeface="+mn-cs"/>
            </a:endParaRPr>
          </a:p>
        </p:txBody>
      </p:sp>
      <p:sp>
        <p:nvSpPr>
          <p:cNvPr id="15" name="Rounded Rectangle 14"/>
          <p:cNvSpPr/>
          <p:nvPr/>
        </p:nvSpPr>
        <p:spPr>
          <a:xfrm>
            <a:off x="2443336" y="2773289"/>
            <a:ext cx="1447800" cy="838200"/>
          </a:xfrm>
          <a:prstGeom prst="roundRect">
            <a:avLst/>
          </a:prstGeom>
          <a:noFill/>
          <a:ln w="31750" cap="flat" cmpd="sng" algn="ctr">
            <a:solidFill>
              <a:sysClr val="windowText" lastClr="000000"/>
            </a:solidFill>
            <a:prstDash val="sysDot"/>
          </a:ln>
          <a:effectLst/>
        </p:spPr>
        <p:txBody>
          <a:bodyPr lIns="91402" tIns="45702" rIns="91402" bIns="45702"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16" name="Rectangle 15"/>
          <p:cNvSpPr/>
          <p:nvPr/>
        </p:nvSpPr>
        <p:spPr>
          <a:xfrm>
            <a:off x="2519536" y="2887589"/>
            <a:ext cx="1295400" cy="609600"/>
          </a:xfrm>
          <a:prstGeom prst="rect">
            <a:avLst/>
          </a:prstGeom>
          <a:gradFill rotWithShape="1">
            <a:gsLst>
              <a:gs pos="0">
                <a:srgbClr val="C0504D">
                  <a:shade val="51000"/>
                  <a:satMod val="130000"/>
                </a:srgbClr>
              </a:gs>
              <a:gs pos="80000">
                <a:srgbClr val="C0504D">
                  <a:shade val="93000"/>
                  <a:satMod val="130000"/>
                </a:srgbClr>
              </a:gs>
              <a:gs pos="100000">
                <a:srgbClr val="C0504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45702" rIns="0" bIns="45702" rtlCol="0" anchor="ctr"/>
          <a:lstStyle/>
          <a:p>
            <a:pPr marL="0" marR="0" lvl="0" indent="0" algn="ctr" defTabSz="914024" rtl="0" eaLnBrk="1" fontAlgn="auto" latinLnBrk="0" hangingPunct="1">
              <a:lnSpc>
                <a:spcPct val="9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Memory Controller</a:t>
            </a:r>
          </a:p>
        </p:txBody>
      </p:sp>
      <p:sp>
        <p:nvSpPr>
          <p:cNvPr id="17" name="Rectangle 16"/>
          <p:cNvSpPr/>
          <p:nvPr/>
        </p:nvSpPr>
        <p:spPr>
          <a:xfrm>
            <a:off x="9955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8" name="Rectangle 17"/>
          <p:cNvSpPr/>
          <p:nvPr/>
        </p:nvSpPr>
        <p:spPr>
          <a:xfrm>
            <a:off x="1681336" y="26208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19" name="Rectangle 18"/>
          <p:cNvSpPr/>
          <p:nvPr/>
        </p:nvSpPr>
        <p:spPr>
          <a:xfrm>
            <a:off x="9955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sp>
        <p:nvSpPr>
          <p:cNvPr id="20" name="Rectangle 19"/>
          <p:cNvSpPr/>
          <p:nvPr/>
        </p:nvSpPr>
        <p:spPr>
          <a:xfrm>
            <a:off x="1681336" y="3230488"/>
            <a:ext cx="609600" cy="533400"/>
          </a:xfrm>
          <a:prstGeom prst="rect">
            <a:avLst/>
          </a:prstGeom>
          <a:gradFill rotWithShape="1">
            <a:gsLst>
              <a:gs pos="0">
                <a:sysClr val="windowText" lastClr="000000">
                  <a:shade val="51000"/>
                  <a:satMod val="130000"/>
                </a:sysClr>
              </a:gs>
              <a:gs pos="80000">
                <a:sysClr val="windowText" lastClr="000000">
                  <a:shade val="93000"/>
                  <a:satMod val="130000"/>
                </a:sysClr>
              </a:gs>
              <a:gs pos="100000">
                <a:sysClr val="windowText" lastClr="000000">
                  <a:shade val="94000"/>
                  <a:satMod val="135000"/>
                </a:sys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200" b="0" i="0" u="none" strike="noStrike" kern="0" cap="none" spc="0" normalizeH="0" baseline="0" noProof="0" dirty="0">
                <a:ln>
                  <a:noFill/>
                </a:ln>
                <a:solidFill>
                  <a:sysClr val="window" lastClr="FFFFFF"/>
                </a:solidFill>
                <a:effectLst/>
                <a:uLnTx/>
                <a:uFillTx/>
                <a:latin typeface="Calibri"/>
                <a:ea typeface=""/>
                <a:cs typeface="+mn-cs"/>
              </a:rPr>
              <a:t>Core</a:t>
            </a:r>
          </a:p>
        </p:txBody>
      </p:sp>
      <p:grpSp>
        <p:nvGrpSpPr>
          <p:cNvPr id="21" name="Group 20"/>
          <p:cNvGrpSpPr/>
          <p:nvPr/>
        </p:nvGrpSpPr>
        <p:grpSpPr>
          <a:xfrm>
            <a:off x="3993232" y="2924944"/>
            <a:ext cx="1676400" cy="457200"/>
            <a:chOff x="5105400" y="1866900"/>
            <a:chExt cx="1676400" cy="457200"/>
          </a:xfrm>
        </p:grpSpPr>
        <p:sp>
          <p:nvSpPr>
            <p:cNvPr id="22" name="Left-Right Arrow 21"/>
            <p:cNvSpPr/>
            <p:nvPr/>
          </p:nvSpPr>
          <p:spPr>
            <a:xfrm>
              <a:off x="5105400" y="1978270"/>
              <a:ext cx="457200" cy="234460"/>
            </a:xfrm>
            <a:prstGeom prst="leftRightArrow">
              <a:avLst/>
            </a:prstGeom>
            <a:solidFill>
              <a:sysClr val="window" lastClr="FFFFFF">
                <a:lumMod val="50000"/>
              </a:sysClr>
            </a:solidFill>
            <a:ln w="25400" cap="flat" cmpd="sng" algn="ctr">
              <a:solidFill>
                <a:sysClr val="window" lastClr="FFFFFF">
                  <a:lumMod val="50000"/>
                </a:sysClr>
              </a:solidFill>
              <a:prstDash val="solid"/>
            </a:ln>
            <a:effectLst/>
          </p:spPr>
          <p:txBody>
            <a:bodyPr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
                <a:cs typeface="+mn-cs"/>
              </a:endParaRPr>
            </a:p>
          </p:txBody>
        </p:sp>
        <p:sp>
          <p:nvSpPr>
            <p:cNvPr id="23" name="Rectangle 22"/>
            <p:cNvSpPr/>
            <p:nvPr/>
          </p:nvSpPr>
          <p:spPr>
            <a:xfrm>
              <a:off x="5715000" y="1866900"/>
              <a:ext cx="1066800" cy="457200"/>
            </a:xfrm>
            <a:prstGeom prst="rect">
              <a:avLst/>
            </a:prstGeom>
            <a:gradFill rotWithShape="1">
              <a:gsLst>
                <a:gs pos="0">
                  <a:srgbClr val="4F81BD">
                    <a:shade val="51000"/>
                    <a:satMod val="130000"/>
                  </a:srgbClr>
                </a:gs>
                <a:gs pos="80000">
                  <a:srgbClr val="4F81BD">
                    <a:shade val="93000"/>
                    <a:satMod val="130000"/>
                  </a:srgbClr>
                </a:gs>
                <a:gs pos="100000">
                  <a:srgbClr val="4F81BD">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lIns="0" tIns="0" rIns="0" bIns="0" rtlCol="0" anchor="ctr"/>
            <a:lstStyle/>
            <a:p>
              <a:pPr marL="0" marR="0" lvl="0" indent="0" algn="ctr" defTabSz="914024"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ysClr val="window" lastClr="FFFFFF"/>
                  </a:solidFill>
                  <a:effectLst/>
                  <a:uLnTx/>
                  <a:uFillTx/>
                  <a:latin typeface="Calibri"/>
                  <a:ea typeface=""/>
                  <a:cs typeface="+mn-cs"/>
                </a:rPr>
                <a:t>Memory</a:t>
              </a:r>
            </a:p>
          </p:txBody>
        </p:sp>
      </p:grpSp>
      <p:cxnSp>
        <p:nvCxnSpPr>
          <p:cNvPr id="24" name="Curved Connector 23"/>
          <p:cNvCxnSpPr>
            <a:stCxn id="16" idx="0"/>
          </p:cNvCxnSpPr>
          <p:nvPr/>
        </p:nvCxnSpPr>
        <p:spPr>
          <a:xfrm rot="5400000" flipH="1" flipV="1">
            <a:off x="3244561" y="2317205"/>
            <a:ext cx="493067" cy="647700"/>
          </a:xfrm>
          <a:prstGeom prst="curvedConnector2">
            <a:avLst/>
          </a:prstGeom>
          <a:noFill/>
          <a:ln w="19050" cap="flat" cmpd="sng" algn="ctr">
            <a:solidFill>
              <a:srgbClr val="FF0000"/>
            </a:solidFill>
            <a:prstDash val="solid"/>
            <a:tailEnd type="arrow" w="lg" len="lg"/>
          </a:ln>
          <a:effectLst/>
        </p:spPr>
      </p:cxnSp>
      <p:sp>
        <p:nvSpPr>
          <p:cNvPr id="26" name="TextBox 25"/>
          <p:cNvSpPr txBox="1"/>
          <p:nvPr/>
        </p:nvSpPr>
        <p:spPr>
          <a:xfrm>
            <a:off x="3869432" y="1988840"/>
            <a:ext cx="4086944" cy="830997"/>
          </a:xfrm>
          <a:prstGeom prst="rect">
            <a:avLst/>
          </a:prstGeom>
          <a:noFill/>
        </p:spPr>
        <p:txBody>
          <a:bodyPr wrap="square" lIns="91402" tIns="45702" rIns="91402" bIns="45702" rtlCol="0">
            <a:spAutoFit/>
          </a:bodyPr>
          <a:lstStyle/>
          <a:p>
            <a:pPr marL="0" marR="0" lvl="0" indent="0" algn="l" defTabSz="914024" rtl="0" eaLnBrk="1" fontAlgn="auto" latinLnBrk="0" hangingPunct="1">
              <a:lnSpc>
                <a:spcPct val="100000"/>
              </a:lnSpc>
              <a:spcBef>
                <a:spcPts val="0"/>
              </a:spcBef>
              <a:spcAft>
                <a:spcPts val="0"/>
              </a:spcAft>
              <a:buClrTx/>
              <a:buSzTx/>
              <a:buFontTx/>
              <a:buNone/>
              <a:tabLst/>
              <a:defRPr/>
            </a:pPr>
            <a:r>
              <a:rPr kumimoji="0" lang="en-US" sz="2400" b="0" i="1" u="none" strike="noStrike" kern="0" cap="none" spc="0" normalizeH="0" baseline="0" noProof="0" dirty="0">
                <a:ln>
                  <a:noFill/>
                </a:ln>
                <a:solidFill>
                  <a:srgbClr val="FF0000"/>
                </a:solidFill>
                <a:effectLst/>
                <a:uLnTx/>
                <a:uFillTx/>
                <a:latin typeface="Tahoma"/>
                <a:ea typeface=""/>
                <a:cs typeface="+mn-cs"/>
              </a:rPr>
              <a:t>Resolves memory contention by scheduling requests</a:t>
            </a:r>
          </a:p>
        </p:txBody>
      </p:sp>
    </p:spTree>
    <p:extLst>
      <p:ext uri="{BB962C8B-B14F-4D97-AF65-F5344CB8AC3E}">
        <p14:creationId xmlns:p14="http://schemas.microsoft.com/office/powerpoint/2010/main" val="25441580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26" grpId="0"/>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3" name="Title 1"/>
          <p:cNvSpPr>
            <a:spLocks noGrp="1"/>
          </p:cNvSpPr>
          <p:nvPr>
            <p:ph type="title"/>
          </p:nvPr>
        </p:nvSpPr>
        <p:spPr/>
        <p:txBody>
          <a:bodyPr/>
          <a:lstStyle/>
          <a:p>
            <a:r>
              <a:rPr lang="en-US" sz="3400" dirty="0">
                <a:latin typeface="Garamond" charset="0"/>
              </a:rPr>
              <a:t>Why are Memory Controllers Difficult to Design?</a:t>
            </a:r>
          </a:p>
        </p:txBody>
      </p:sp>
      <p:sp>
        <p:nvSpPr>
          <p:cNvPr id="148482" name="Content Placeholder 2"/>
          <p:cNvSpPr>
            <a:spLocks noGrp="1"/>
          </p:cNvSpPr>
          <p:nvPr>
            <p:ph idx="1"/>
          </p:nvPr>
        </p:nvSpPr>
        <p:spPr>
          <a:xfrm>
            <a:off x="228600" y="996950"/>
            <a:ext cx="8915400" cy="5194300"/>
          </a:xfrm>
        </p:spPr>
        <p:txBody>
          <a:bodyPr/>
          <a:lstStyle/>
          <a:p>
            <a:r>
              <a:rPr lang="en-US" dirty="0">
                <a:latin typeface="Tahoma" charset="0"/>
              </a:rPr>
              <a:t>Need to obey </a:t>
            </a:r>
            <a:r>
              <a:rPr lang="en-US" dirty="0">
                <a:solidFill>
                  <a:srgbClr val="0000FF"/>
                </a:solidFill>
                <a:latin typeface="Tahoma" charset="0"/>
              </a:rPr>
              <a:t>DRAM timing constraints </a:t>
            </a:r>
            <a:r>
              <a:rPr lang="en-US" dirty="0">
                <a:latin typeface="Tahoma" charset="0"/>
              </a:rPr>
              <a:t>for correctness</a:t>
            </a:r>
          </a:p>
          <a:p>
            <a:pPr lvl="1"/>
            <a:r>
              <a:rPr lang="en-US" sz="1800" dirty="0">
                <a:latin typeface="Tahoma" charset="0"/>
                <a:ea typeface="ＭＳ Ｐゴシック" charset="0"/>
              </a:rPr>
              <a:t>There are many (50+) timing constraints in DRAM</a:t>
            </a:r>
          </a:p>
          <a:p>
            <a:pPr lvl="1"/>
            <a:r>
              <a:rPr lang="en-US" sz="1800" dirty="0" err="1">
                <a:latin typeface="Tahoma" charset="0"/>
                <a:ea typeface="ＭＳ Ｐゴシック" charset="0"/>
              </a:rPr>
              <a:t>tWTR</a:t>
            </a:r>
            <a:r>
              <a:rPr lang="en-US" sz="1800" dirty="0">
                <a:latin typeface="Tahoma" charset="0"/>
                <a:ea typeface="ＭＳ Ｐゴシック" charset="0"/>
              </a:rPr>
              <a:t>: Minimum number of cycles to wait before issuing a read command after a write command is issued</a:t>
            </a:r>
          </a:p>
          <a:p>
            <a:pPr lvl="1"/>
            <a:r>
              <a:rPr lang="en-US" sz="1800" dirty="0" err="1">
                <a:latin typeface="Tahoma" charset="0"/>
                <a:ea typeface="ＭＳ Ｐゴシック" charset="0"/>
              </a:rPr>
              <a:t>tRC</a:t>
            </a:r>
            <a:r>
              <a:rPr lang="en-US" sz="1800" dirty="0">
                <a:latin typeface="Tahoma" charset="0"/>
                <a:ea typeface="ＭＳ Ｐゴシック" charset="0"/>
              </a:rPr>
              <a:t>: Minimum number of cycles between the issuing of two consecutive activate commands to the same bank</a:t>
            </a:r>
          </a:p>
          <a:p>
            <a:pPr lvl="1"/>
            <a:r>
              <a:rPr lang="en-US" sz="1800" dirty="0">
                <a:latin typeface="Tahoma" charset="0"/>
                <a:ea typeface="ＭＳ Ｐゴシック" charset="0"/>
              </a:rPr>
              <a:t>…</a:t>
            </a:r>
          </a:p>
          <a:p>
            <a:r>
              <a:rPr lang="en-US" dirty="0">
                <a:latin typeface="Tahoma" charset="0"/>
              </a:rPr>
              <a:t>Need to </a:t>
            </a:r>
            <a:r>
              <a:rPr lang="en-US" dirty="0">
                <a:solidFill>
                  <a:srgbClr val="0000FF"/>
                </a:solidFill>
                <a:latin typeface="Tahoma" charset="0"/>
              </a:rPr>
              <a:t>keep track of many resources </a:t>
            </a:r>
            <a:r>
              <a:rPr lang="en-US" dirty="0">
                <a:latin typeface="Tahoma" charset="0"/>
              </a:rPr>
              <a:t>to prevent conflicts</a:t>
            </a:r>
          </a:p>
          <a:p>
            <a:pPr lvl="1"/>
            <a:r>
              <a:rPr lang="en-US" sz="1800" dirty="0">
                <a:latin typeface="Tahoma" charset="0"/>
                <a:ea typeface="ＭＳ Ｐゴシック" charset="0"/>
              </a:rPr>
              <a:t>Channels, banks, ranks, data bus, address bus, row buffers, …</a:t>
            </a:r>
          </a:p>
          <a:p>
            <a:r>
              <a:rPr lang="en-US" dirty="0">
                <a:latin typeface="Tahoma" charset="0"/>
              </a:rPr>
              <a:t>Need to handle </a:t>
            </a:r>
            <a:r>
              <a:rPr lang="en-US" dirty="0">
                <a:solidFill>
                  <a:srgbClr val="0000FF"/>
                </a:solidFill>
                <a:latin typeface="Tahoma" charset="0"/>
              </a:rPr>
              <a:t>DRAM refresh</a:t>
            </a:r>
          </a:p>
          <a:p>
            <a:r>
              <a:rPr lang="en-US" dirty="0">
                <a:latin typeface="Tahoma" charset="0"/>
              </a:rPr>
              <a:t>Need to </a:t>
            </a:r>
            <a:r>
              <a:rPr lang="en-US" dirty="0">
                <a:solidFill>
                  <a:srgbClr val="0000FF"/>
                </a:solidFill>
                <a:latin typeface="Tahoma" charset="0"/>
              </a:rPr>
              <a:t>manage power </a:t>
            </a:r>
            <a:r>
              <a:rPr lang="en-US" dirty="0">
                <a:latin typeface="Tahoma" charset="0"/>
              </a:rPr>
              <a:t>consumption</a:t>
            </a:r>
          </a:p>
          <a:p>
            <a:r>
              <a:rPr lang="en-US" dirty="0">
                <a:latin typeface="Tahoma" charset="0"/>
              </a:rPr>
              <a:t>Need to </a:t>
            </a:r>
            <a:r>
              <a:rPr lang="en-US" dirty="0">
                <a:solidFill>
                  <a:srgbClr val="0000FF"/>
                </a:solidFill>
                <a:latin typeface="Tahoma" charset="0"/>
              </a:rPr>
              <a:t>optimize performance &amp; QoS </a:t>
            </a:r>
            <a:r>
              <a:rPr lang="en-US" sz="1800" dirty="0">
                <a:latin typeface="Tahoma" charset="0"/>
              </a:rPr>
              <a:t>(in the presence of constraints)</a:t>
            </a:r>
          </a:p>
          <a:p>
            <a:pPr lvl="1"/>
            <a:r>
              <a:rPr lang="en-US" sz="1800" dirty="0">
                <a:latin typeface="Tahoma" charset="0"/>
                <a:ea typeface="ＭＳ Ｐゴシック" charset="0"/>
              </a:rPr>
              <a:t>Reordering is not simple</a:t>
            </a:r>
          </a:p>
          <a:p>
            <a:pPr lvl="1"/>
            <a:r>
              <a:rPr lang="en-US" sz="1800" dirty="0">
                <a:latin typeface="Tahoma" charset="0"/>
                <a:ea typeface="ＭＳ Ｐゴシック" charset="0"/>
              </a:rPr>
              <a:t>Fairness and QoS needs complicates the scheduling problem</a:t>
            </a:r>
          </a:p>
          <a:p>
            <a:r>
              <a:rPr lang="en-US" sz="2000" dirty="0">
                <a:latin typeface="Tahoma" charset="0"/>
              </a:rPr>
              <a:t>… </a:t>
            </a:r>
            <a:endParaRPr lang="en-US" sz="2000" dirty="0">
              <a:latin typeface="Tahoma" charset="0"/>
              <a:ea typeface="ＭＳ Ｐゴシック" charset="0"/>
            </a:endParaRPr>
          </a:p>
          <a:p>
            <a:pPr lvl="2"/>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latin typeface="Tahoma" charset="0"/>
            </a:endParaRPr>
          </a:p>
        </p:txBody>
      </p:sp>
      <p:sp>
        <p:nvSpPr>
          <p:cNvPr id="13107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DF45C9F7-48A2-2845-A994-B7F52349117E}"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34934119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8482">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8482">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8482">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8482">
                                            <p:txEl>
                                              <p:pRg st="4" end="4"/>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148482">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8482">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48482">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48482">
                                            <p:txEl>
                                              <p:pRg st="8" end="8"/>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148482">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8482">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48482">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48482">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solidFill>
                  <a:srgbClr val="006633"/>
                </a:solidFill>
                <a:latin typeface="Garamond" charset="0"/>
              </a:rPr>
              <a:t>Many Memory Timing Constraints</a:t>
            </a:r>
            <a:endParaRPr lang="en-US" dirty="0">
              <a:latin typeface="Garamond" charset="0"/>
            </a:endParaRPr>
          </a:p>
        </p:txBody>
      </p:sp>
      <p:sp>
        <p:nvSpPr>
          <p:cNvPr id="100354" name="Content Placeholder 2"/>
          <p:cNvSpPr>
            <a:spLocks noGrp="1"/>
          </p:cNvSpPr>
          <p:nvPr>
            <p:ph idx="1"/>
          </p:nvPr>
        </p:nvSpPr>
        <p:spPr>
          <a:xfrm>
            <a:off x="228600" y="996950"/>
            <a:ext cx="8610600" cy="5194300"/>
          </a:xfrm>
        </p:spPr>
        <p:txBody>
          <a:bodyPr/>
          <a:lstStyle/>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endParaRPr lang="en-US">
              <a:latin typeface="Tahoma" charset="0"/>
            </a:endParaRPr>
          </a:p>
          <a:p>
            <a:r>
              <a:rPr lang="en-US" sz="2000">
                <a:latin typeface="Tahoma" charset="0"/>
              </a:rPr>
              <a:t>From Lee et al., </a:t>
            </a:r>
            <a:r>
              <a:rPr lang="ja-JP" altLang="en-US" sz="2000">
                <a:latin typeface="Tahoma" charset="0"/>
              </a:rPr>
              <a:t>“</a:t>
            </a:r>
            <a:r>
              <a:rPr lang="en-US" altLang="ja-JP" sz="2000">
                <a:solidFill>
                  <a:srgbClr val="0000FF"/>
                </a:solidFill>
                <a:latin typeface="Tahoma" charset="0"/>
              </a:rPr>
              <a:t>DRAM-Aware Last-Level Cache Writeback: Reducing Write-Caused Interference in Memory Systems</a:t>
            </a:r>
            <a:r>
              <a:rPr lang="en-US" altLang="ja-JP" sz="2000">
                <a:latin typeface="Tahoma" charset="0"/>
              </a:rPr>
              <a:t>,</a:t>
            </a:r>
            <a:r>
              <a:rPr lang="ja-JP" altLang="en-US" sz="2000">
                <a:latin typeface="Tahoma" charset="0"/>
              </a:rPr>
              <a:t>”</a:t>
            </a:r>
            <a:r>
              <a:rPr lang="en-US" altLang="ja-JP" sz="2000">
                <a:latin typeface="Tahoma" charset="0"/>
              </a:rPr>
              <a:t> HPS Technical Report, April 2010.</a:t>
            </a:r>
            <a:endParaRPr lang="en-US" sz="2000">
              <a:latin typeface="Tahoma" charset="0"/>
            </a:endParaRPr>
          </a:p>
        </p:txBody>
      </p:sp>
      <p:sp>
        <p:nvSpPr>
          <p:cNvPr id="10035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416D8-BCBB-8041-9FE7-ECE4D443510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0035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677988"/>
            <a:ext cx="9186863" cy="200501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179946"/>
      </p:ext>
    </p:extLst>
  </p:cSld>
  <p:clrMapOvr>
    <a:masterClrMapping/>
  </p:clrMapOvr>
  <p:transition/>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1" name="Title 1"/>
          <p:cNvSpPr>
            <a:spLocks noGrp="1"/>
          </p:cNvSpPr>
          <p:nvPr>
            <p:ph type="title"/>
          </p:nvPr>
        </p:nvSpPr>
        <p:spPr/>
        <p:txBody>
          <a:bodyPr/>
          <a:lstStyle/>
          <a:p>
            <a:r>
              <a:rPr lang="en-US" dirty="0">
                <a:latin typeface="Garamond" charset="0"/>
              </a:rPr>
              <a:t>Many Memory Timing Constraints</a:t>
            </a:r>
          </a:p>
        </p:txBody>
      </p:sp>
      <p:sp>
        <p:nvSpPr>
          <p:cNvPr id="153602" name="Content Placeholder 2"/>
          <p:cNvSpPr>
            <a:spLocks noGrp="1"/>
          </p:cNvSpPr>
          <p:nvPr>
            <p:ph idx="1"/>
          </p:nvPr>
        </p:nvSpPr>
        <p:spPr>
          <a:xfrm>
            <a:off x="228600" y="996950"/>
            <a:ext cx="8610600" cy="5194300"/>
          </a:xfrm>
        </p:spPr>
        <p:txBody>
          <a:bodyPr/>
          <a:lstStyle/>
          <a:p>
            <a:r>
              <a:rPr lang="en-US" dirty="0">
                <a:latin typeface="Tahoma" charset="0"/>
              </a:rPr>
              <a:t>Kim et al., “</a:t>
            </a:r>
            <a:r>
              <a:rPr lang="en-US" altLang="ja-JP" dirty="0">
                <a:solidFill>
                  <a:srgbClr val="0000FF"/>
                </a:solidFill>
                <a:latin typeface="Tahoma" charset="0"/>
              </a:rPr>
              <a:t>A Case for Exploiting Subarray-Level Parallelism (SALP) in DRAM</a:t>
            </a:r>
            <a:r>
              <a:rPr lang="en-US" altLang="ja-JP" dirty="0">
                <a:latin typeface="Tahoma" charset="0"/>
              </a:rPr>
              <a:t>,</a:t>
            </a:r>
            <a:r>
              <a:rPr lang="en-US" dirty="0">
                <a:latin typeface="Tahoma" charset="0"/>
              </a:rPr>
              <a:t>”</a:t>
            </a:r>
            <a:r>
              <a:rPr lang="en-US" altLang="ja-JP" dirty="0">
                <a:latin typeface="Tahoma" charset="0"/>
              </a:rPr>
              <a:t> ISCA 2012.</a:t>
            </a:r>
          </a:p>
          <a:p>
            <a:r>
              <a:rPr lang="en-US" dirty="0">
                <a:latin typeface="Tahoma" charset="0"/>
              </a:rPr>
              <a:t>Lee et al., “</a:t>
            </a:r>
            <a:r>
              <a:rPr lang="en-US" altLang="ja-JP" dirty="0">
                <a:solidFill>
                  <a:srgbClr val="0000FF"/>
                </a:solidFill>
                <a:latin typeface="Tahoma" charset="0"/>
              </a:rPr>
              <a:t>Tiered-Latency DRAM: A Low Latency and Low Cost DRAM Architecture</a:t>
            </a:r>
            <a:r>
              <a:rPr lang="en-US" altLang="ja-JP" dirty="0">
                <a:latin typeface="Tahoma" charset="0"/>
              </a:rPr>
              <a:t>,</a:t>
            </a:r>
            <a:r>
              <a:rPr lang="en-US" dirty="0">
                <a:latin typeface="Tahoma" charset="0"/>
              </a:rPr>
              <a:t>”</a:t>
            </a:r>
            <a:r>
              <a:rPr lang="en-US" altLang="ja-JP" dirty="0">
                <a:latin typeface="Tahoma" charset="0"/>
              </a:rPr>
              <a:t> HPCA 2013.</a:t>
            </a:r>
            <a:endParaRPr lang="en-US" dirty="0">
              <a:latin typeface="Tahoma" charset="0"/>
            </a:endParaRPr>
          </a:p>
        </p:txBody>
      </p:sp>
      <p:sp>
        <p:nvSpPr>
          <p:cNvPr id="1536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E08B3E27-5D4F-FA40-B496-EABCBE23577F}"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137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1536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276600"/>
            <a:ext cx="9144000" cy="2949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8871807"/>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52401"/>
            <a:ext cx="8964488" cy="1066800"/>
          </a:xfrm>
        </p:spPr>
        <p:txBody>
          <a:bodyPr/>
          <a:lstStyle/>
          <a:p>
            <a:r>
              <a:rPr lang="en-US" sz="3200" dirty="0"/>
              <a:t>Memory Controller Design Is Becoming More Difficult</a:t>
            </a:r>
          </a:p>
        </p:txBody>
      </p:sp>
      <p:sp>
        <p:nvSpPr>
          <p:cNvPr id="3" name="Content Placeholder 2"/>
          <p:cNvSpPr>
            <a:spLocks noGrp="1"/>
          </p:cNvSpPr>
          <p:nvPr>
            <p:ph idx="1"/>
          </p:nvPr>
        </p:nvSpPr>
        <p:spPr>
          <a:xfrm>
            <a:off x="228600" y="4377767"/>
            <a:ext cx="8610600" cy="986115"/>
          </a:xfrm>
        </p:spPr>
        <p:txBody>
          <a:bodyPr/>
          <a:lstStyle/>
          <a:p>
            <a:r>
              <a:rPr lang="en-US" dirty="0"/>
              <a:t>Heterogeneous agents: CPUs, GPUs, and HWAs </a:t>
            </a:r>
          </a:p>
          <a:p>
            <a:r>
              <a:rPr lang="en-US" dirty="0"/>
              <a:t>Main memory interference between CPUs, GPUs, HWAs</a:t>
            </a:r>
          </a:p>
          <a:p>
            <a:r>
              <a:rPr lang="en-US" dirty="0"/>
              <a:t>Many timing constraints for various memory types</a:t>
            </a:r>
          </a:p>
          <a:p>
            <a:r>
              <a:rPr lang="en-US" dirty="0"/>
              <a:t>Many goals at the same time: performance, fairness, QoS, energy efficiency, …</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752AE0C9-F7C4-4547-82DB-A8816991FA84}"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138</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
        <p:nvSpPr>
          <p:cNvPr id="5" name="Rectangle 4"/>
          <p:cNvSpPr/>
          <p:nvPr/>
        </p:nvSpPr>
        <p:spPr>
          <a:xfrm>
            <a:off x="602125"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6" name="Rectangle 5"/>
          <p:cNvSpPr/>
          <p:nvPr/>
        </p:nvSpPr>
        <p:spPr>
          <a:xfrm>
            <a:off x="1766043"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7" name="Rectangle 6"/>
          <p:cNvSpPr/>
          <p:nvPr/>
        </p:nvSpPr>
        <p:spPr>
          <a:xfrm>
            <a:off x="2910538"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8" name="Rectangle 7"/>
          <p:cNvSpPr/>
          <p:nvPr/>
        </p:nvSpPr>
        <p:spPr>
          <a:xfrm>
            <a:off x="4049057" y="1240120"/>
            <a:ext cx="1026459" cy="597647"/>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CPU</a:t>
            </a:r>
          </a:p>
        </p:txBody>
      </p:sp>
      <p:sp>
        <p:nvSpPr>
          <p:cNvPr id="9" name="Rectangle 8"/>
          <p:cNvSpPr/>
          <p:nvPr/>
        </p:nvSpPr>
        <p:spPr>
          <a:xfrm>
            <a:off x="602125" y="2241176"/>
            <a:ext cx="4473391" cy="373530"/>
          </a:xfrm>
          <a:prstGeom prst="rect">
            <a:avLst/>
          </a:prstGeom>
          <a:solidFill>
            <a:srgbClr val="008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Shared Cache</a:t>
            </a:r>
          </a:p>
        </p:txBody>
      </p:sp>
      <p:sp>
        <p:nvSpPr>
          <p:cNvPr id="10" name="Rectangle 9"/>
          <p:cNvSpPr/>
          <p:nvPr/>
        </p:nvSpPr>
        <p:spPr>
          <a:xfrm>
            <a:off x="5283201" y="1268761"/>
            <a:ext cx="1026459" cy="1345946"/>
          </a:xfrm>
          <a:prstGeom prst="rect">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GPU</a:t>
            </a:r>
          </a:p>
        </p:txBody>
      </p:sp>
      <p:sp>
        <p:nvSpPr>
          <p:cNvPr id="11" name="Rectangle 10"/>
          <p:cNvSpPr/>
          <p:nvPr/>
        </p:nvSpPr>
        <p:spPr>
          <a:xfrm>
            <a:off x="6413495"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2" name="Rectangle 11"/>
          <p:cNvSpPr/>
          <p:nvPr/>
        </p:nvSpPr>
        <p:spPr>
          <a:xfrm>
            <a:off x="7567700" y="2017059"/>
            <a:ext cx="1026459" cy="597647"/>
          </a:xfrm>
          <a:prstGeom prst="rect">
            <a:avLst/>
          </a:prstGeom>
          <a:solidFill>
            <a:srgbClr val="3366FF"/>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HWA</a:t>
            </a:r>
          </a:p>
        </p:txBody>
      </p:sp>
      <p:sp>
        <p:nvSpPr>
          <p:cNvPr id="13" name="Rectangle 12"/>
          <p:cNvSpPr/>
          <p:nvPr/>
        </p:nvSpPr>
        <p:spPr>
          <a:xfrm>
            <a:off x="602125" y="3033059"/>
            <a:ext cx="7992034" cy="373529"/>
          </a:xfrm>
          <a:prstGeom prst="rect">
            <a:avLst/>
          </a:prstGeom>
          <a:solidFill>
            <a:srgbClr val="FF6600"/>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Memory Controllers</a:t>
            </a:r>
          </a:p>
        </p:txBody>
      </p:sp>
      <p:sp>
        <p:nvSpPr>
          <p:cNvPr id="14" name="Rectangle 13"/>
          <p:cNvSpPr/>
          <p:nvPr/>
        </p:nvSpPr>
        <p:spPr>
          <a:xfrm>
            <a:off x="2290474" y="3788485"/>
            <a:ext cx="4681076" cy="373529"/>
          </a:xfrm>
          <a:prstGeom prst="rect">
            <a:avLst/>
          </a:prstGeom>
          <a:solidFill>
            <a:srgbClr val="660066"/>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Tahoma"/>
                <a:ea typeface="+mn-ea"/>
                <a:cs typeface="+mn-cs"/>
              </a:rPr>
              <a:t>DRAM and Hybrid Memories</a:t>
            </a:r>
          </a:p>
        </p:txBody>
      </p:sp>
      <p:cxnSp>
        <p:nvCxnSpPr>
          <p:cNvPr id="16" name="Straight Arrow Connector 15"/>
          <p:cNvCxnSpPr>
            <a:stCxn id="5" idx="2"/>
          </p:cNvCxnSpPr>
          <p:nvPr/>
        </p:nvCxnSpPr>
        <p:spPr>
          <a:xfrm>
            <a:off x="1115355"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19" name="Straight Arrow Connector 18"/>
          <p:cNvCxnSpPr/>
          <p:nvPr/>
        </p:nvCxnSpPr>
        <p:spPr>
          <a:xfrm>
            <a:off x="228031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340807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1" name="Straight Arrow Connector 20"/>
          <p:cNvCxnSpPr/>
          <p:nvPr/>
        </p:nvCxnSpPr>
        <p:spPr>
          <a:xfrm>
            <a:off x="4545994" y="1837767"/>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2910538" y="2614706"/>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5785818"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4" name="Straight Arrow Connector 23"/>
          <p:cNvCxnSpPr/>
          <p:nvPr/>
        </p:nvCxnSpPr>
        <p:spPr>
          <a:xfrm>
            <a:off x="69267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5" name="Straight Arrow Connector 24"/>
          <p:cNvCxnSpPr/>
          <p:nvPr/>
        </p:nvCxnSpPr>
        <p:spPr>
          <a:xfrm>
            <a:off x="8095125" y="2629650"/>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cxnSp>
        <p:nvCxnSpPr>
          <p:cNvPr id="26" name="Straight Arrow Connector 25"/>
          <p:cNvCxnSpPr/>
          <p:nvPr/>
        </p:nvCxnSpPr>
        <p:spPr>
          <a:xfrm>
            <a:off x="4678378" y="3406588"/>
            <a:ext cx="0" cy="403409"/>
          </a:xfrm>
          <a:prstGeom prst="straightConnector1">
            <a:avLst/>
          </a:prstGeom>
          <a:ln>
            <a:solidFill>
              <a:schemeClr val="bg1">
                <a:lumMod val="50000"/>
              </a:schemeClr>
            </a:solidFill>
            <a:headEnd type="arrow"/>
            <a:tailEnd type="arrow"/>
          </a:ln>
        </p:spPr>
        <p:style>
          <a:lnRef idx="2">
            <a:schemeClr val="accent1"/>
          </a:lnRef>
          <a:fillRef idx="0">
            <a:schemeClr val="accent1"/>
          </a:fillRef>
          <a:effectRef idx="1">
            <a:schemeClr val="accent1"/>
          </a:effectRef>
          <a:fontRef idx="minor">
            <a:schemeClr val="tx1"/>
          </a:fontRef>
        </p:style>
      </p:cxnSp>
      <p:sp>
        <p:nvSpPr>
          <p:cNvPr id="28" name="Rectangle 27"/>
          <p:cNvSpPr/>
          <p:nvPr/>
        </p:nvSpPr>
        <p:spPr>
          <a:xfrm>
            <a:off x="179512" y="2824344"/>
            <a:ext cx="8712968" cy="7920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24365708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Reality and Dream</a:t>
            </a:r>
          </a:p>
        </p:txBody>
      </p:sp>
      <p:sp>
        <p:nvSpPr>
          <p:cNvPr id="3" name="Content Placeholder 2"/>
          <p:cNvSpPr>
            <a:spLocks noGrp="1"/>
          </p:cNvSpPr>
          <p:nvPr>
            <p:ph idx="1"/>
          </p:nvPr>
        </p:nvSpPr>
        <p:spPr/>
        <p:txBody>
          <a:bodyPr/>
          <a:lstStyle/>
          <a:p>
            <a:r>
              <a:rPr lang="en-US" dirty="0"/>
              <a:t>Reality: It difficult to design a policy that maximizes performance, QoS, energy-efficiency, … </a:t>
            </a:r>
          </a:p>
          <a:p>
            <a:pPr lvl="1"/>
            <a:r>
              <a:rPr lang="en-US" dirty="0"/>
              <a:t>Too many things to think about</a:t>
            </a:r>
          </a:p>
          <a:p>
            <a:pPr lvl="1"/>
            <a:r>
              <a:rPr lang="en-US" dirty="0"/>
              <a:t>Continuously changing workload and system behavior</a:t>
            </a:r>
          </a:p>
          <a:p>
            <a:endParaRPr lang="en-US" dirty="0"/>
          </a:p>
          <a:p>
            <a:pPr marL="0" indent="0">
              <a:buNone/>
            </a:pPr>
            <a:endParaRPr lang="en-US" dirty="0"/>
          </a:p>
          <a:p>
            <a:pPr marL="0" indent="0">
              <a:buNone/>
            </a:pPr>
            <a:endParaRPr lang="en-US" dirty="0"/>
          </a:p>
          <a:p>
            <a:r>
              <a:rPr lang="en-US" dirty="0"/>
              <a:t>Dream: Wouldn’t it be nice if the DRAM controller automatically found a good scheduling policy on its own?</a:t>
            </a:r>
          </a:p>
        </p:txBody>
      </p:sp>
      <p:sp>
        <p:nvSpPr>
          <p:cNvPr id="4" name="Slide Number Placeholder 3"/>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5A4FB91F-8620-9C4D-8A32-1AD02BFD54B1}" type="slidenum">
              <a:rPr kumimoji="0" lang="en-US" sz="1600" b="0" i="0" u="none" strike="noStrike" kern="1200" cap="none" spc="0" normalizeH="0" baseline="0" noProof="0" smtClean="0">
                <a:ln>
                  <a:noFill/>
                </a:ln>
                <a:solidFill>
                  <a:srgbClr val="000000"/>
                </a:solidFill>
                <a:effectLst/>
                <a:uLnTx/>
                <a:uFillTx/>
                <a:latin typeface="Garamond" charset="0"/>
                <a:ea typeface="ＭＳ Ｐゴシック" charset="-128"/>
                <a:cs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139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128"/>
              <a:cs typeface="Arial" charset="0"/>
            </a:endParaRPr>
          </a:p>
        </p:txBody>
      </p:sp>
    </p:spTree>
    <p:extLst>
      <p:ext uri="{BB962C8B-B14F-4D97-AF65-F5344CB8AC3E}">
        <p14:creationId xmlns:p14="http://schemas.microsoft.com/office/powerpoint/2010/main" val="18933539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13" y="6454775"/>
            <a:ext cx="9034462" cy="346075"/>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50" b="0" i="0" u="none" strike="noStrike" kern="1200" cap="none" spc="0" normalizeH="0" baseline="0" noProof="0" dirty="0" err="1">
                <a:ln>
                  <a:noFill/>
                </a:ln>
                <a:solidFill>
                  <a:srgbClr val="000000"/>
                </a:solidFill>
                <a:effectLst/>
                <a:uLnTx/>
                <a:uFillTx/>
                <a:latin typeface="Tahoma" charset="0"/>
                <a:ea typeface="ＭＳ Ｐゴシック" charset="0"/>
                <a:cs typeface="ＭＳ Ｐゴシック" charset="0"/>
              </a:rPr>
              <a:t>Ipek</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a:t>
            </a:r>
            <a:r>
              <a:rPr kumimoji="0" lang="en-US"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S</a:t>
            </a:r>
            <a:r>
              <a:rPr kumimoji="0" lang="en-US" altLang="ja-JP" sz="1650" b="0" i="0" u="none" strike="noStrike" kern="1200" cap="none" spc="0" normalizeH="0" baseline="0" noProof="0" dirty="0">
                <a:ln>
                  <a:noFill/>
                </a:ln>
                <a:solidFill>
                  <a:srgbClr val="0000FF"/>
                </a:solidFill>
                <a:effectLst/>
                <a:uLnTx/>
                <a:uFillTx/>
                <a:latin typeface="Tahoma" charset="0"/>
                <a:ea typeface="ＭＳ Ｐゴシック" charset="0"/>
                <a:cs typeface="ＭＳ Ｐゴシック" charset="0"/>
              </a:rPr>
              <a:t>elf Optimizing Memory Controllers: A Reinforcement Learning Approach</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a:t>
            </a:r>
            <a:r>
              <a:rPr kumimoji="0" lang="en-US" altLang="ja-JP"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rPr>
              <a:t> ISCA 2008.</a:t>
            </a:r>
            <a:endParaRPr kumimoji="0" lang="en-US" sz="1650" b="0" i="0" u="none" strike="noStrike" kern="1200" cap="none" spc="0" normalizeH="0" baseline="0" noProof="0" dirty="0">
              <a:ln>
                <a:noFill/>
              </a:ln>
              <a:solidFill>
                <a:srgbClr val="000000"/>
              </a:solidFill>
              <a:effectLst/>
              <a:uLnTx/>
              <a:uFillTx/>
              <a:latin typeface="Tahoma" charset="0"/>
              <a:ea typeface="ＭＳ Ｐゴシック" charset="0"/>
              <a:cs typeface="ＭＳ Ｐゴシック" charset="0"/>
            </a:endParaRPr>
          </a:p>
        </p:txBody>
      </p:sp>
      <p:sp>
        <p:nvSpPr>
          <p:cNvPr id="211969"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599" y="996950"/>
            <a:ext cx="8880475" cy="5194300"/>
          </a:xfrm>
        </p:spPr>
        <p:txBody>
          <a:bodyPr/>
          <a:lstStyle/>
          <a:p>
            <a:r>
              <a:rPr lang="en-US" sz="2200" dirty="0">
                <a:latin typeface="Tahoma" charset="0"/>
              </a:rPr>
              <a:t>Problem: DRAM controllers are difficult to design</a:t>
            </a:r>
            <a:endParaRPr lang="en-US" sz="2200" dirty="0">
              <a:latin typeface="Tahoma" charset="0"/>
              <a:sym typeface="Wingdings" charset="0"/>
            </a:endParaRPr>
          </a:p>
          <a:p>
            <a:pPr lvl="1"/>
            <a:r>
              <a:rPr lang="en-US" sz="2000" dirty="0">
                <a:latin typeface="Tahoma" charset="0"/>
              </a:rPr>
              <a:t>It is difficult for human designers to design a policy that can adapt itself very well to different workloads and different system conditions</a:t>
            </a:r>
          </a:p>
          <a:p>
            <a:endParaRPr lang="en-US" sz="2200" dirty="0">
              <a:latin typeface="Tahoma" charset="0"/>
            </a:endParaRPr>
          </a:p>
          <a:p>
            <a:r>
              <a:rPr lang="en-US" sz="2200" dirty="0">
                <a:latin typeface="Tahoma" charset="0"/>
              </a:rPr>
              <a:t>Idea: </a:t>
            </a:r>
            <a:r>
              <a:rPr lang="en-US" sz="2200" dirty="0">
                <a:solidFill>
                  <a:srgbClr val="0000FF"/>
                </a:solidFill>
                <a:latin typeface="Tahoma" charset="0"/>
              </a:rPr>
              <a:t>A memory controller that adapts its scheduling policy to workload behavior and system conditions using machine learning</a:t>
            </a:r>
            <a:r>
              <a:rPr lang="en-US" sz="2200" dirty="0">
                <a:latin typeface="Tahoma" charset="0"/>
              </a:rPr>
              <a:t>.</a:t>
            </a:r>
          </a:p>
          <a:p>
            <a:endParaRPr lang="en-US" sz="2200" dirty="0">
              <a:latin typeface="Tahoma" charset="0"/>
            </a:endParaRPr>
          </a:p>
          <a:p>
            <a:r>
              <a:rPr lang="en-US" sz="2200" dirty="0">
                <a:latin typeface="Tahoma" charset="0"/>
              </a:rPr>
              <a:t>Observation: </a:t>
            </a:r>
            <a:r>
              <a:rPr lang="en-US" sz="2200" dirty="0">
                <a:solidFill>
                  <a:srgbClr val="0000FF"/>
                </a:solidFill>
                <a:latin typeface="Tahoma" charset="0"/>
              </a:rPr>
              <a:t>Reinforcement learning maps nicely to memory control.</a:t>
            </a:r>
          </a:p>
          <a:p>
            <a:endParaRPr lang="en-US" sz="2200" dirty="0">
              <a:latin typeface="Tahoma" charset="0"/>
            </a:endParaRPr>
          </a:p>
          <a:p>
            <a:r>
              <a:rPr lang="en-US" sz="2200" dirty="0">
                <a:latin typeface="Tahoma" charset="0"/>
              </a:rPr>
              <a:t>Design: </a:t>
            </a:r>
            <a:r>
              <a:rPr lang="en-US" sz="2200" dirty="0">
                <a:solidFill>
                  <a:srgbClr val="FF0000"/>
                </a:solidFill>
                <a:latin typeface="Tahoma" charset="0"/>
              </a:rPr>
              <a:t>Memory controller is a reinforcement learning agent</a:t>
            </a:r>
          </a:p>
          <a:p>
            <a:pPr lvl="1"/>
            <a:r>
              <a:rPr lang="en-US" sz="2000" dirty="0">
                <a:latin typeface="Tahoma" charset="0"/>
              </a:rPr>
              <a:t>It dynamically and continuously learns and employs the best scheduling policy to maximize long-term performance.</a:t>
            </a:r>
          </a:p>
        </p:txBody>
      </p:sp>
    </p:spTree>
    <p:extLst>
      <p:ext uri="{BB962C8B-B14F-4D97-AF65-F5344CB8AC3E}">
        <p14:creationId xmlns:p14="http://schemas.microsoft.com/office/powerpoint/2010/main" val="91646695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3" name="Title 1"/>
          <p:cNvSpPr>
            <a:spLocks noGrp="1"/>
          </p:cNvSpPr>
          <p:nvPr>
            <p:ph type="title"/>
          </p:nvPr>
        </p:nvSpPr>
        <p:spPr/>
        <p:txBody>
          <a:bodyPr/>
          <a:lstStyle/>
          <a:p>
            <a:r>
              <a:rPr lang="en-US">
                <a:latin typeface="Garamond" charset="0"/>
              </a:rPr>
              <a:t>Self-Optimizing DRAM Controllers</a:t>
            </a:r>
          </a:p>
        </p:txBody>
      </p:sp>
      <p:sp>
        <p:nvSpPr>
          <p:cNvPr id="212994" name="Content Placeholder 2"/>
          <p:cNvSpPr>
            <a:spLocks noGrp="1"/>
          </p:cNvSpPr>
          <p:nvPr>
            <p:ph idx="1"/>
          </p:nvPr>
        </p:nvSpPr>
        <p:spPr>
          <a:xfrm>
            <a:off x="228600" y="996950"/>
            <a:ext cx="8610600" cy="5194300"/>
          </a:xfrm>
        </p:spPr>
        <p:txBody>
          <a:bodyPr/>
          <a:lstStyle/>
          <a:p>
            <a:r>
              <a:rPr lang="en-US">
                <a:latin typeface="Tahoma" charset="0"/>
              </a:rPr>
              <a:t>Engin Ipek, </a:t>
            </a:r>
            <a:r>
              <a:rPr lang="en-US" u="sng">
                <a:latin typeface="Tahoma" charset="0"/>
              </a:rPr>
              <a:t>Onur Mutlu</a:t>
            </a:r>
            <a:r>
              <a:rPr lang="en-US">
                <a:latin typeface="Tahoma" charset="0"/>
              </a:rPr>
              <a:t>, José F. Martínez, and Rich Caruana, </a:t>
            </a:r>
            <a:br>
              <a:rPr lang="en-US">
                <a:latin typeface="Tahoma" charset="0"/>
              </a:rPr>
            </a:br>
            <a:r>
              <a:rPr lang="en-US" b="1">
                <a:latin typeface="Tahoma" charset="0"/>
                <a:hlinkClick r:id="rId2"/>
              </a:rPr>
              <a:t>"Self Optimizing Memory Controllers: A Reinforcement Learning Approach"</a:t>
            </a:r>
            <a:br>
              <a:rPr lang="en-US">
                <a:latin typeface="Tahoma" charset="0"/>
              </a:rPr>
            </a:br>
            <a:r>
              <a:rPr lang="en-US" i="1">
                <a:latin typeface="Tahoma" charset="0"/>
              </a:rPr>
              <a:t>Proceedings of the </a:t>
            </a:r>
            <a:r>
              <a:rPr lang="en-US" i="1">
                <a:latin typeface="Tahoma" charset="0"/>
                <a:hlinkClick r:id="rId3"/>
              </a:rPr>
              <a:t>35th International Symposium on Computer Architecture</a:t>
            </a:r>
            <a:r>
              <a:rPr lang="en-US" i="1">
                <a:latin typeface="Tahoma" charset="0"/>
              </a:rPr>
              <a:t> (</a:t>
            </a:r>
            <a:r>
              <a:rPr lang="en-US" b="1" i="1">
                <a:latin typeface="Tahoma" charset="0"/>
              </a:rPr>
              <a:t>ISCA</a:t>
            </a:r>
            <a:r>
              <a:rPr lang="en-US" i="1">
                <a:latin typeface="Tahoma" charset="0"/>
              </a:rPr>
              <a:t>)</a:t>
            </a:r>
            <a:r>
              <a:rPr lang="en-US">
                <a:latin typeface="Tahoma" charset="0"/>
              </a:rPr>
              <a:t>, pages 39-50, Beijing, China, June 2008.</a:t>
            </a:r>
          </a:p>
          <a:p>
            <a:endParaRPr lang="en-US">
              <a:latin typeface="Tahoma" charset="0"/>
            </a:endParaRPr>
          </a:p>
          <a:p>
            <a:endParaRPr lang="en-US">
              <a:latin typeface="Tahoma" charset="0"/>
            </a:endParaRPr>
          </a:p>
        </p:txBody>
      </p:sp>
      <p:sp>
        <p:nvSpPr>
          <p:cNvPr id="21299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F6232D-3F99-8044-A0D3-4A89214C562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2996"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9388" y="1052513"/>
            <a:ext cx="8724900" cy="5740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 Box 24"/>
          <p:cNvSpPr txBox="1">
            <a:spLocks/>
          </p:cNvSpPr>
          <p:nvPr/>
        </p:nvSpPr>
        <p:spPr bwMode="auto">
          <a:xfrm>
            <a:off x="250825" y="3284538"/>
            <a:ext cx="8582025" cy="369887"/>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Goal: Learn to choose actions to maximize 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0</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rPr>
              <a:t> + </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1</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a:t>
            </a:r>
            <a:r>
              <a:rPr kumimoji="0" lang="en-US" sz="1800" b="0" i="0" u="none" strike="noStrike" kern="1200" cap="none" spc="0" normalizeH="0" baseline="30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r</a:t>
            </a:r>
            <a:r>
              <a:rPr kumimoji="0" lang="en-US" sz="1800" b="0" i="0" u="none" strike="noStrike" kern="1200" cap="none" spc="0" normalizeH="0" baseline="-25000" noProof="0" dirty="0">
                <a:ln>
                  <a:noFill/>
                </a:ln>
                <a:solidFill>
                  <a:srgbClr val="FF0000"/>
                </a:solidFill>
                <a:effectLst/>
                <a:uLnTx/>
                <a:uFillTx/>
                <a:latin typeface="Tahoma"/>
                <a:ea typeface="ＭＳ Ｐゴシック" charset="0"/>
                <a:cs typeface="ＭＳ Ｐゴシック" charset="0"/>
              </a:rPr>
              <a:t>2</a:t>
            </a:r>
            <a:r>
              <a:rPr kumimoji="0" lang="en-US" sz="1800" b="0" i="0" u="none" strike="noStrike" kern="1200" cap="none" spc="0" normalizeH="0" baseline="0" noProof="0" dirty="0">
                <a:ln>
                  <a:noFill/>
                </a:ln>
                <a:solidFill>
                  <a:srgbClr val="FF0000"/>
                </a:solidFill>
                <a:effectLst/>
                <a:uLnTx/>
                <a:uFillTx/>
                <a:latin typeface="Tahoma"/>
                <a:ea typeface="ＭＳ Ｐゴシック" charset="0"/>
                <a:cs typeface="ＭＳ Ｐゴシック" charset="0"/>
                <a:sym typeface="Symbol" charset="0"/>
              </a:rPr>
              <a:t> + … ( 0   &lt; 1) </a:t>
            </a:r>
          </a:p>
        </p:txBody>
      </p:sp>
      <p:sp>
        <p:nvSpPr>
          <p:cNvPr id="2" name="Rectangle 1"/>
          <p:cNvSpPr/>
          <p:nvPr/>
        </p:nvSpPr>
        <p:spPr bwMode="auto">
          <a:xfrm>
            <a:off x="228600" y="3657600"/>
            <a:ext cx="8534400" cy="2209800"/>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
        <p:nvSpPr>
          <p:cNvPr id="9" name="Rectangle 8"/>
          <p:cNvSpPr/>
          <p:nvPr/>
        </p:nvSpPr>
        <p:spPr bwMode="auto">
          <a:xfrm>
            <a:off x="1828800" y="6302339"/>
            <a:ext cx="4953000" cy="327061"/>
          </a:xfrm>
          <a:prstGeom prst="rect">
            <a:avLst/>
          </a:prstGeom>
          <a:solidFill>
            <a:schemeClr val="bg1"/>
          </a:solidFill>
          <a:ln w="9525" cap="flat" cmpd="sng" algn="ctr">
            <a:solidFill>
              <a:schemeClr val="tx1">
                <a:alpha val="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pitchFamily="34" charset="0"/>
              <a:ea typeface="ＭＳ Ｐゴシック" charset="0"/>
              <a:cs typeface="ＭＳ Ｐゴシック" charset="0"/>
            </a:endParaRPr>
          </a:p>
        </p:txBody>
      </p:sp>
    </p:spTree>
    <p:extLst>
      <p:ext uri="{BB962C8B-B14F-4D97-AF65-F5344CB8AC3E}">
        <p14:creationId xmlns:p14="http://schemas.microsoft.com/office/powerpoint/2010/main" val="199382193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animBg="1"/>
      <p:bldP spid="9" grpId="0" animBg="1"/>
    </p:bld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7" name="Title 1"/>
          <p:cNvSpPr>
            <a:spLocks noGrp="1"/>
          </p:cNvSpPr>
          <p:nvPr>
            <p:ph type="title"/>
          </p:nvPr>
        </p:nvSpPr>
        <p:spPr/>
        <p:txBody>
          <a:bodyPr/>
          <a:lstStyle/>
          <a:p>
            <a:r>
              <a:rPr lang="en-US">
                <a:latin typeface="Garamond" charset="0"/>
              </a:rPr>
              <a:t>Self-Optimizing DRAM Controllers</a:t>
            </a:r>
          </a:p>
        </p:txBody>
      </p:sp>
      <p:sp>
        <p:nvSpPr>
          <p:cNvPr id="3" name="Content Placeholder 2"/>
          <p:cNvSpPr>
            <a:spLocks noGrp="1"/>
          </p:cNvSpPr>
          <p:nvPr>
            <p:ph idx="1"/>
          </p:nvPr>
        </p:nvSpPr>
        <p:spPr>
          <a:xfrm>
            <a:off x="228600" y="996950"/>
            <a:ext cx="8807450" cy="5194300"/>
          </a:xfrm>
        </p:spPr>
        <p:txBody>
          <a:bodyPr/>
          <a:lstStyle/>
          <a:p>
            <a:r>
              <a:rPr lang="en-US" dirty="0">
                <a:latin typeface="Tahoma" charset="0"/>
              </a:rPr>
              <a:t>Dynamically adapt the memory scheduling policy via interaction with the system at runtime </a:t>
            </a:r>
          </a:p>
          <a:p>
            <a:pPr lvl="1"/>
            <a:r>
              <a:rPr lang="en-US" sz="2000" dirty="0">
                <a:latin typeface="Tahoma" charset="0"/>
                <a:ea typeface="ＭＳ Ｐゴシック" charset="0"/>
              </a:rPr>
              <a:t>Associate system states and actions (commands) with long term reward values: </a:t>
            </a:r>
            <a:r>
              <a:rPr lang="en-US" sz="2000" dirty="0">
                <a:solidFill>
                  <a:srgbClr val="0000FF"/>
                </a:solidFill>
                <a:latin typeface="Tahoma" charset="0"/>
                <a:ea typeface="ＭＳ Ｐゴシック" charset="0"/>
              </a:rPr>
              <a:t>each action at a given state leads to a learned reward</a:t>
            </a:r>
          </a:p>
          <a:p>
            <a:pPr lvl="1"/>
            <a:r>
              <a:rPr lang="en-US" sz="2000" dirty="0">
                <a:solidFill>
                  <a:srgbClr val="0000FF"/>
                </a:solidFill>
                <a:latin typeface="Tahoma" charset="0"/>
                <a:ea typeface="ＭＳ Ｐゴシック" charset="0"/>
              </a:rPr>
              <a:t>Schedule command with highest estimated long-term reward value </a:t>
            </a:r>
            <a:r>
              <a:rPr lang="en-US" sz="2000" dirty="0">
                <a:latin typeface="Tahoma" charset="0"/>
                <a:ea typeface="ＭＳ Ｐゴシック" charset="0"/>
              </a:rPr>
              <a:t>in each state</a:t>
            </a:r>
          </a:p>
          <a:p>
            <a:pPr lvl="1"/>
            <a:r>
              <a:rPr lang="en-US" sz="2000" dirty="0">
                <a:solidFill>
                  <a:srgbClr val="0000FF"/>
                </a:solidFill>
                <a:latin typeface="Tahoma" charset="0"/>
                <a:ea typeface="ＭＳ Ｐゴシック" charset="0"/>
              </a:rPr>
              <a:t>Continuously update reward values for </a:t>
            </a:r>
            <a:r>
              <a:rPr lang="en-US" sz="2000" dirty="0">
                <a:latin typeface="Tahoma" charset="0"/>
                <a:ea typeface="ＭＳ Ｐゴシック" charset="0"/>
              </a:rPr>
              <a:t>&lt;state, action&gt; pairs based on feedback from system</a:t>
            </a:r>
          </a:p>
          <a:p>
            <a:endParaRPr lang="en-US" dirty="0">
              <a:latin typeface="Tahoma" charset="0"/>
            </a:endParaRPr>
          </a:p>
        </p:txBody>
      </p:sp>
      <p:sp>
        <p:nvSpPr>
          <p:cNvPr id="214019"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ACD6446-5582-7A40-8F43-AE1278A8CDA6}"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5" name="Picture 2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971550" y="3860800"/>
            <a:ext cx="7334250" cy="2620963"/>
          </a:xfrm>
          <a:prstGeom prst="rect">
            <a:avLst/>
          </a:prstGeom>
          <a:noFill/>
          <a:ln>
            <a:noFill/>
          </a:ln>
          <a:effectLst/>
          <a:extLst>
            <a:ext uri="{909E8E84-426E-40dd-AFC4-6F175D3DCCD1}">
              <a14:hiddenFill xmlns="" xmlns:a14="http://schemas.microsoft.com/office/drawing/2010/main">
                <a:solidFill>
                  <a:srgbClr val="697986"/>
                </a:solidFill>
              </a14:hiddenFill>
            </a:ext>
            <a:ext uri="{91240B29-F687-4f45-9708-019B960494DF}">
              <a14:hiddenLine xmlns="" xmlns:a14="http://schemas.microsoft.com/office/drawing/2010/main" w="12700">
                <a:solidFill>
                  <a:srgbClr val="697986"/>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246027527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p:txBody>
          <a:bodyPr/>
          <a:lstStyle/>
          <a:p>
            <a:r>
              <a:rPr lang="en-US">
                <a:latin typeface="Garamond" charset="0"/>
              </a:rPr>
              <a:t>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5044" name="Picture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5288" y="2508250"/>
            <a:ext cx="8255000" cy="40894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798363"/>
      </p:ext>
    </p:extLst>
  </p:cSld>
  <p:clrMapOvr>
    <a:masterClrMapping/>
  </p:clrMapOvr>
  <p:transition/>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atin typeface="Garamond" charset="0"/>
              </a:rPr>
              <a:t>States, Actions, Rewards</a:t>
            </a:r>
          </a:p>
        </p:txBody>
      </p:sp>
      <p:sp>
        <p:nvSpPr>
          <p:cNvPr id="21606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DCBF04-3A79-AF48-9739-B143C129DD9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0" name="Rectangle 23"/>
          <p:cNvSpPr>
            <a:spLocks noChangeArrowheads="1"/>
          </p:cNvSpPr>
          <p:nvPr/>
        </p:nvSpPr>
        <p:spPr bwMode="auto">
          <a:xfrm>
            <a:off x="-107950" y="990600"/>
            <a:ext cx="27876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Reward function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+1 for scheduling Read and Write commands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0 at all other times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Goal is to maximize long-term       data bus utilization</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1" name="Rectangle 20"/>
          <p:cNvSpPr>
            <a:spLocks noChangeArrowheads="1"/>
          </p:cNvSpPr>
          <p:nvPr/>
        </p:nvSpPr>
        <p:spPr bwMode="auto">
          <a:xfrm>
            <a:off x="2771775" y="1125538"/>
            <a:ext cx="2952750"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State attributes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reads, writes, and load misses in transaction queue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Number of pending writes and ROB heads waiting for referenced row</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Request</a:t>
            </a:r>
            <a:r>
              <a:rPr kumimoji="0" lang="en-US" sz="1800" b="0" i="0" u="none" strike="noStrike" kern="1200" cap="none" spc="0" normalizeH="0" baseline="0" noProof="0" dirty="0">
                <a:ln>
                  <a:noFill/>
                </a:ln>
                <a:solidFill>
                  <a:srgbClr val="000000"/>
                </a:solidFill>
                <a:effectLst/>
                <a:uLnTx/>
                <a:uFillTx/>
                <a:latin typeface="Arial"/>
                <a:ea typeface="ＭＳ Ｐゴシック" charset="0"/>
                <a:cs typeface="ＭＳ Ｐゴシック" charset="0"/>
              </a:rPr>
              <a:t>’</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s relative ROB order</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
        <p:nvSpPr>
          <p:cNvPr id="12" name="Rectangle 24"/>
          <p:cNvSpPr>
            <a:spLocks noChangeArrowheads="1"/>
          </p:cNvSpPr>
          <p:nvPr/>
        </p:nvSpPr>
        <p:spPr bwMode="auto">
          <a:xfrm>
            <a:off x="5724525" y="1233488"/>
            <a:ext cx="4189413" cy="4876800"/>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FFFFFF"/>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marL="596900" marR="0" lvl="0" indent="-342900" algn="l" defTabSz="914400" rtl="0" eaLnBrk="1" fontAlgn="auto" latinLnBrk="0" hangingPunct="1">
              <a:lnSpc>
                <a:spcPct val="100000"/>
              </a:lnSpc>
              <a:spcBef>
                <a:spcPts val="1200"/>
              </a:spcBef>
              <a:spcAft>
                <a:spcPts val="0"/>
              </a:spcAft>
              <a:buClr>
                <a:srgbClr val="C50011"/>
              </a:buClr>
              <a:buSzPct val="125000"/>
              <a:buFont typeface="Zapf Dingbats"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432FF"/>
                </a:solidFill>
                <a:effectLst/>
                <a:uLnTx/>
                <a:uFillTx/>
                <a:latin typeface="Tahoma"/>
                <a:ea typeface="ＭＳ Ｐゴシック" charset="0"/>
                <a:cs typeface="ＭＳ Ｐゴシック" charset="0"/>
              </a:rPr>
              <a:t>Actions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Activate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Write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load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Read - store miss</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pending</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Precharge</a:t>
            </a: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 preemptive</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NOP</a:t>
            </a: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Char char="•"/>
              <a:tabLst>
                <a:tab pos="0" algn="l"/>
                <a:tab pos="0" algn="l"/>
                <a:tab pos="0" algn="l"/>
                <a:tab pos="0" algn="l"/>
                <a:tab pos="0" algn="l"/>
                <a:tab pos="0" algn="l"/>
                <a:tab pos="0" algn="l"/>
                <a:tab pos="0" algn="l"/>
                <a:tab pos="0" algn="l"/>
              </a:tabLst>
              <a:defRPr/>
            </a:pPr>
            <a:endPar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952500" marR="0" lvl="1" indent="-342900" algn="l" defTabSz="914400" rtl="0" eaLnBrk="1" fontAlgn="auto" latinLnBrk="0" hangingPunct="1">
              <a:lnSpc>
                <a:spcPct val="100000"/>
              </a:lnSpc>
              <a:spcBef>
                <a:spcPts val="1200"/>
              </a:spcBef>
              <a:spcAft>
                <a:spcPts val="0"/>
              </a:spcAft>
              <a:buClr>
                <a:srgbClr val="C50011"/>
              </a:buClr>
              <a:buSzPct val="125000"/>
              <a:buFont typeface="Lucida Grande" charset="0"/>
              <a:buNone/>
              <a:tabLst>
                <a:tab pos="0" algn="l"/>
                <a:tab pos="0" algn="l"/>
                <a:tab pos="0" algn="l"/>
                <a:tab pos="0" algn="l"/>
                <a:tab pos="0" algn="l"/>
                <a:tab pos="0" algn="l"/>
                <a:tab pos="0" algn="l"/>
                <a:tab pos="0" algn="l"/>
                <a:tab pos="0" algn="l"/>
              </a:tabLst>
              <a:defRPr/>
            </a:pPr>
            <a:r>
              <a:rPr kumimoji="0" lang="en-US" sz="18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p:txBody>
      </p:sp>
    </p:spTree>
    <p:extLst>
      <p:ext uri="{BB962C8B-B14F-4D97-AF65-F5344CB8AC3E}">
        <p14:creationId xmlns:p14="http://schemas.microsoft.com/office/powerpoint/2010/main" val="328349500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2">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2">
                                            <p:txEl>
                                              <p:pRg st="6" end="6"/>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atin typeface="Garamond" charset="0"/>
              </a:rPr>
              <a:t>Performance Results</a:t>
            </a:r>
          </a:p>
        </p:txBody>
      </p:sp>
      <p:sp>
        <p:nvSpPr>
          <p:cNvPr id="21709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7E2AD46-439A-884D-8CC7-72A877BA44F8}"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938" y="4567386"/>
            <a:ext cx="9144000" cy="18859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17092"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00013" y="1125538"/>
            <a:ext cx="9072562" cy="2274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B00E241F-C2DD-C644-85FA-1F1842C314C2}"/>
              </a:ext>
            </a:extLst>
          </p:cNvPr>
          <p:cNvSpPr txBox="1"/>
          <p:nvPr/>
        </p:nvSpPr>
        <p:spPr>
          <a:xfrm>
            <a:off x="357949" y="3501008"/>
            <a:ext cx="8345554" cy="1015663"/>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432FF"/>
                </a:solidFill>
                <a:effectLst/>
                <a:uLnTx/>
                <a:uFillTx/>
                <a:latin typeface="Tahoma"/>
                <a:ea typeface="+mn-ea"/>
                <a:cs typeface="+mn-cs"/>
              </a:rPr>
              <a:t>Large, robust performance improvements </a:t>
            </a:r>
            <a:br>
              <a:rPr kumimoji="0" lang="en-US" sz="3000" b="1" i="0" u="none" strike="noStrike" kern="1200" cap="none" spc="0" normalizeH="0" baseline="0" noProof="0" dirty="0">
                <a:ln>
                  <a:noFill/>
                </a:ln>
                <a:solidFill>
                  <a:srgbClr val="0432FF"/>
                </a:solidFill>
                <a:effectLst/>
                <a:uLnTx/>
                <a:uFillTx/>
                <a:latin typeface="Tahoma"/>
                <a:ea typeface="+mn-ea"/>
                <a:cs typeface="+mn-cs"/>
              </a:rPr>
            </a:br>
            <a:r>
              <a:rPr kumimoji="0" lang="en-US" sz="3000" b="1" i="0" u="none" strike="noStrike" kern="1200" cap="none" spc="0" normalizeH="0" baseline="0" noProof="0" dirty="0">
                <a:ln>
                  <a:noFill/>
                </a:ln>
                <a:solidFill>
                  <a:srgbClr val="0432FF"/>
                </a:solidFill>
                <a:effectLst/>
                <a:uLnTx/>
                <a:uFillTx/>
                <a:latin typeface="Tahoma"/>
                <a:ea typeface="+mn-ea"/>
                <a:cs typeface="+mn-cs"/>
              </a:rPr>
              <a:t>over many human-designed policies </a:t>
            </a:r>
          </a:p>
        </p:txBody>
      </p:sp>
    </p:spTree>
    <p:extLst>
      <p:ext uri="{BB962C8B-B14F-4D97-AF65-F5344CB8AC3E}">
        <p14:creationId xmlns:p14="http://schemas.microsoft.com/office/powerpoint/2010/main" val="301564337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3" name="Title 1"/>
          <p:cNvSpPr>
            <a:spLocks noGrp="1"/>
          </p:cNvSpPr>
          <p:nvPr>
            <p:ph type="title"/>
          </p:nvPr>
        </p:nvSpPr>
        <p:spPr/>
        <p:txBody>
          <a:bodyPr/>
          <a:lstStyle/>
          <a:p>
            <a:r>
              <a:rPr lang="en-US">
                <a:latin typeface="Garamond" charset="0"/>
              </a:rPr>
              <a:t>Self Optimizing DRAM Controllers</a:t>
            </a:r>
          </a:p>
        </p:txBody>
      </p:sp>
      <p:sp>
        <p:nvSpPr>
          <p:cNvPr id="3" name="Content Placeholder 2"/>
          <p:cNvSpPr>
            <a:spLocks noGrp="1"/>
          </p:cNvSpPr>
          <p:nvPr>
            <p:ph idx="1"/>
          </p:nvPr>
        </p:nvSpPr>
        <p:spPr>
          <a:xfrm>
            <a:off x="228600" y="996950"/>
            <a:ext cx="8915400" cy="5194300"/>
          </a:xfrm>
        </p:spPr>
        <p:txBody>
          <a:bodyPr/>
          <a:lstStyle/>
          <a:p>
            <a:pPr marL="17462" indent="0">
              <a:buFont typeface="Wingdings" charset="0"/>
              <a:buNone/>
              <a:defRPr/>
            </a:pPr>
            <a:r>
              <a:rPr lang="en-US" dirty="0"/>
              <a:t>+ </a:t>
            </a:r>
            <a:r>
              <a:rPr lang="en-US" dirty="0">
                <a:solidFill>
                  <a:srgbClr val="0432FF"/>
                </a:solidFill>
              </a:rPr>
              <a:t>Continuous learning </a:t>
            </a:r>
            <a:r>
              <a:rPr lang="en-US" dirty="0"/>
              <a:t>in the presence of changing environment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0432FF"/>
                </a:solidFill>
              </a:rPr>
              <a:t>Reduced designer burden </a:t>
            </a:r>
            <a:r>
              <a:rPr lang="en-US" dirty="0"/>
              <a:t>in finding a good scheduling policy. Designer specifies:</a:t>
            </a:r>
          </a:p>
          <a:p>
            <a:pPr marL="17462" indent="0">
              <a:buFont typeface="Wingdings" charset="0"/>
              <a:buNone/>
              <a:defRPr/>
            </a:pPr>
            <a:r>
              <a:rPr lang="en-US" dirty="0"/>
              <a:t>	1) What system variables might be useful</a:t>
            </a:r>
          </a:p>
          <a:p>
            <a:pPr marL="17462" indent="0">
              <a:buFont typeface="Wingdings" charset="0"/>
              <a:buNone/>
              <a:defRPr/>
            </a:pPr>
            <a:r>
              <a:rPr lang="en-US" dirty="0"/>
              <a:t>	2) What target to optimize, but not how to optimize it</a:t>
            </a:r>
          </a:p>
          <a:p>
            <a:pPr marL="0" indent="0">
              <a:buFont typeface="Wingdings" charset="0"/>
              <a:buNone/>
              <a:defRPr/>
            </a:pPr>
            <a:endParaRPr lang="en-US" dirty="0"/>
          </a:p>
          <a:p>
            <a:pPr marL="17462" indent="0">
              <a:buFont typeface="Wingdings" charset="0"/>
              <a:buNone/>
              <a:defRPr/>
            </a:pPr>
            <a:r>
              <a:rPr lang="en-US" dirty="0"/>
              <a:t>-- How to specify </a:t>
            </a:r>
            <a:r>
              <a:rPr lang="en-US" dirty="0">
                <a:solidFill>
                  <a:srgbClr val="FF0000"/>
                </a:solidFill>
              </a:rPr>
              <a:t>different objectives</a:t>
            </a:r>
            <a:r>
              <a:rPr lang="en-US" dirty="0"/>
              <a:t>? (e.g., fairness, QoS, …)</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Hardware complexity</a:t>
            </a:r>
            <a:r>
              <a:rPr lang="en-US" dirty="0"/>
              <a:t>?</a:t>
            </a:r>
          </a:p>
          <a:p>
            <a:pPr marL="17462" indent="0">
              <a:buFont typeface="Wingdings" charset="0"/>
              <a:buNone/>
              <a:defRPr/>
            </a:pPr>
            <a:endParaRPr lang="en-US" dirty="0"/>
          </a:p>
          <a:p>
            <a:pPr marL="17462" indent="0">
              <a:buFont typeface="Wingdings" charset="0"/>
              <a:buNone/>
              <a:defRPr/>
            </a:pPr>
            <a:r>
              <a:rPr lang="en-US" dirty="0"/>
              <a:t>-- </a:t>
            </a:r>
            <a:r>
              <a:rPr lang="en-US" dirty="0">
                <a:solidFill>
                  <a:srgbClr val="FF0000"/>
                </a:solidFill>
              </a:rPr>
              <a:t>Design mindset and flow</a:t>
            </a:r>
          </a:p>
        </p:txBody>
      </p:sp>
      <p:sp>
        <p:nvSpPr>
          <p:cNvPr id="218115"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00D7E44-239C-964A-A44F-B93A25D8B58A}"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Tree>
    <p:extLst>
      <p:ext uri="{BB962C8B-B14F-4D97-AF65-F5344CB8AC3E}">
        <p14:creationId xmlns:p14="http://schemas.microsoft.com/office/powerpoint/2010/main" val="64976586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1" name="Title 1"/>
          <p:cNvSpPr>
            <a:spLocks noGrp="1"/>
          </p:cNvSpPr>
          <p:nvPr>
            <p:ph type="title"/>
          </p:nvPr>
        </p:nvSpPr>
        <p:spPr>
          <a:xfrm>
            <a:off x="228600" y="152400"/>
            <a:ext cx="8915400" cy="1066800"/>
          </a:xfrm>
        </p:spPr>
        <p:txBody>
          <a:bodyPr/>
          <a:lstStyle/>
          <a:p>
            <a:r>
              <a:rPr lang="en-US" sz="3800" dirty="0">
                <a:latin typeface="Garamond" charset="0"/>
              </a:rPr>
              <a:t>More on Self-Optimizing DRAM Controllers</a:t>
            </a:r>
          </a:p>
        </p:txBody>
      </p:sp>
      <p:sp>
        <p:nvSpPr>
          <p:cNvPr id="215042" name="Content Placeholder 2"/>
          <p:cNvSpPr>
            <a:spLocks noGrp="1"/>
          </p:cNvSpPr>
          <p:nvPr>
            <p:ph idx="1"/>
          </p:nvPr>
        </p:nvSpPr>
        <p:spPr>
          <a:xfrm>
            <a:off x="228600" y="996950"/>
            <a:ext cx="8610600" cy="5194300"/>
          </a:xfrm>
        </p:spPr>
        <p:txBody>
          <a:bodyPr/>
          <a:lstStyle/>
          <a:p>
            <a:r>
              <a:rPr lang="en-US" sz="1800" dirty="0" err="1">
                <a:latin typeface="Tahoma" charset="0"/>
              </a:rPr>
              <a:t>Engin</a:t>
            </a:r>
            <a:r>
              <a:rPr lang="en-US" sz="1800" dirty="0">
                <a:latin typeface="Tahoma" charset="0"/>
              </a:rPr>
              <a:t> </a:t>
            </a:r>
            <a:r>
              <a:rPr lang="en-US" sz="1800" dirty="0" err="1">
                <a:latin typeface="Tahoma" charset="0"/>
              </a:rPr>
              <a:t>Ipek</a:t>
            </a:r>
            <a:r>
              <a:rPr lang="en-US" sz="1800" dirty="0">
                <a:latin typeface="Tahoma" charset="0"/>
              </a:rPr>
              <a:t>, Onur Mutlu, José F. </a:t>
            </a:r>
            <a:r>
              <a:rPr lang="en-US" sz="1800" dirty="0" err="1">
                <a:latin typeface="Tahoma" charset="0"/>
              </a:rPr>
              <a:t>Martínez</a:t>
            </a:r>
            <a:r>
              <a:rPr lang="en-US" sz="1800" dirty="0">
                <a:latin typeface="Tahoma" charset="0"/>
              </a:rPr>
              <a:t>, and Rich </a:t>
            </a:r>
            <a:r>
              <a:rPr lang="en-US" sz="1800" dirty="0" err="1">
                <a:latin typeface="Tahoma" charset="0"/>
              </a:rPr>
              <a:t>Caruana</a:t>
            </a:r>
            <a:r>
              <a:rPr lang="en-US" sz="1800" dirty="0">
                <a:latin typeface="Tahoma" charset="0"/>
              </a:rPr>
              <a:t>, </a:t>
            </a:r>
            <a:br>
              <a:rPr lang="en-US" sz="1800" dirty="0">
                <a:latin typeface="Tahoma" charset="0"/>
              </a:rPr>
            </a:br>
            <a:r>
              <a:rPr lang="en-US" sz="1800" b="1" dirty="0">
                <a:latin typeface="Tahoma" charset="0"/>
                <a:hlinkClick r:id="rId2"/>
              </a:rPr>
              <a:t>"Self Optimizing Memory Controllers: A Reinforcement Learning Approach"</a:t>
            </a:r>
            <a:br>
              <a:rPr lang="en-US" sz="1800" dirty="0">
                <a:latin typeface="Tahoma" charset="0"/>
              </a:rPr>
            </a:br>
            <a:r>
              <a:rPr lang="en-US" sz="1800" i="1" dirty="0">
                <a:latin typeface="Tahoma" charset="0"/>
              </a:rPr>
              <a:t>Proceedings of the </a:t>
            </a:r>
            <a:r>
              <a:rPr lang="en-US" sz="1800" i="1" dirty="0">
                <a:latin typeface="Tahoma" charset="0"/>
                <a:hlinkClick r:id="rId3"/>
              </a:rPr>
              <a:t>35th International Symposium on Computer Architecture</a:t>
            </a:r>
            <a:r>
              <a:rPr lang="en-US" sz="1800" i="1" dirty="0">
                <a:latin typeface="Tahoma" charset="0"/>
              </a:rPr>
              <a:t> (</a:t>
            </a:r>
            <a:r>
              <a:rPr lang="en-US" sz="1800" b="1" i="1" dirty="0">
                <a:latin typeface="Tahoma" charset="0"/>
              </a:rPr>
              <a:t>ISCA</a:t>
            </a:r>
            <a:r>
              <a:rPr lang="en-US" sz="1800" i="1" dirty="0">
                <a:latin typeface="Tahoma" charset="0"/>
              </a:rPr>
              <a:t>)</a:t>
            </a:r>
            <a:r>
              <a:rPr lang="en-US" sz="1800" dirty="0">
                <a:latin typeface="Tahoma" charset="0"/>
              </a:rPr>
              <a:t>, pages 39-50, Beijing, China, June 2008.</a:t>
            </a:r>
          </a:p>
          <a:p>
            <a:endParaRPr lang="en-US" sz="1800" dirty="0">
              <a:latin typeface="Tahoma" charset="0"/>
            </a:endParaRPr>
          </a:p>
          <a:p>
            <a:endParaRPr lang="en-US" dirty="0">
              <a:latin typeface="Tahoma" charset="0"/>
            </a:endParaRPr>
          </a:p>
        </p:txBody>
      </p:sp>
      <p:sp>
        <p:nvSpPr>
          <p:cNvPr id="21504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1B46712-CDE9-5243-80CB-07DD7A074F23}"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base" latinLnBrk="0" hangingPunct="1">
                <a:lnSpc>
                  <a:spcPct val="100000"/>
                </a:lnSpc>
                <a:spcBef>
                  <a:spcPct val="0"/>
                </a:spcBef>
                <a:spcAft>
                  <a:spcPct val="0"/>
                </a:spcAft>
                <a:buClrTx/>
                <a:buSzTx/>
                <a:buFontTx/>
                <a:buNone/>
                <a:tabLst/>
                <a:defRPr/>
              </a:pPr>
              <a:t>147</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pic>
        <p:nvPicPr>
          <p:cNvPr id="2" name="Picture 1"/>
          <p:cNvPicPr>
            <a:picLocks noChangeAspect="1"/>
          </p:cNvPicPr>
          <p:nvPr/>
        </p:nvPicPr>
        <p:blipFill>
          <a:blip r:embed="rId4"/>
          <a:stretch>
            <a:fillRect/>
          </a:stretch>
        </p:blipFill>
        <p:spPr>
          <a:xfrm>
            <a:off x="0" y="3771507"/>
            <a:ext cx="9144000" cy="1791093"/>
          </a:xfrm>
          <a:prstGeom prst="rect">
            <a:avLst/>
          </a:prstGeom>
        </p:spPr>
      </p:pic>
    </p:spTree>
    <p:extLst>
      <p:ext uri="{BB962C8B-B14F-4D97-AF65-F5344CB8AC3E}">
        <p14:creationId xmlns:p14="http://schemas.microsoft.com/office/powerpoint/2010/main" val="885029033"/>
      </p:ext>
    </p:extLst>
  </p:cSld>
  <p:clrMapOvr>
    <a:masterClrMapping/>
  </p:clrMapOvr>
  <p:transition/>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486D3-9DDB-DC4F-BC36-CB235B4D6A59}"/>
              </a:ext>
            </a:extLst>
          </p:cNvPr>
          <p:cNvSpPr>
            <a:spLocks noGrp="1"/>
          </p:cNvSpPr>
          <p:nvPr>
            <p:ph type="title"/>
          </p:nvPr>
        </p:nvSpPr>
        <p:spPr/>
        <p:txBody>
          <a:bodyPr/>
          <a:lstStyle/>
          <a:p>
            <a:r>
              <a:rPr lang="en-US" dirty="0"/>
              <a:t>An Intelligent Architecture</a:t>
            </a:r>
          </a:p>
        </p:txBody>
      </p:sp>
      <p:sp>
        <p:nvSpPr>
          <p:cNvPr id="3" name="Content Placeholder 2">
            <a:extLst>
              <a:ext uri="{FF2B5EF4-FFF2-40B4-BE49-F238E27FC236}">
                <a16:creationId xmlns:a16="http://schemas.microsoft.com/office/drawing/2014/main" id="{7714D0A1-8E4A-CD45-AC08-5180E3D45F72}"/>
              </a:ext>
            </a:extLst>
          </p:cNvPr>
          <p:cNvSpPr>
            <a:spLocks noGrp="1"/>
          </p:cNvSpPr>
          <p:nvPr>
            <p:ph idx="1"/>
          </p:nvPr>
        </p:nvSpPr>
        <p:spPr>
          <a:xfrm>
            <a:off x="228600" y="1144488"/>
            <a:ext cx="8915400" cy="4876800"/>
          </a:xfrm>
        </p:spPr>
        <p:txBody>
          <a:bodyPr/>
          <a:lstStyle/>
          <a:p>
            <a:r>
              <a:rPr lang="en-US" dirty="0"/>
              <a:t>Data-driven</a:t>
            </a:r>
          </a:p>
          <a:p>
            <a:pPr lvl="1"/>
            <a:r>
              <a:rPr lang="en-US" dirty="0"/>
              <a:t>Machine learns the “best” policies (how to do things)</a:t>
            </a:r>
          </a:p>
          <a:p>
            <a:endParaRPr lang="en-US" dirty="0"/>
          </a:p>
          <a:p>
            <a:r>
              <a:rPr lang="en-US" dirty="0"/>
              <a:t>Sophisticated, workload-driven, changing, far-sighted policies</a:t>
            </a:r>
          </a:p>
          <a:p>
            <a:endParaRPr lang="en-US" dirty="0"/>
          </a:p>
          <a:p>
            <a:r>
              <a:rPr lang="en-US" dirty="0"/>
              <a:t>Automatic data-driven policy learning</a:t>
            </a:r>
          </a:p>
          <a:p>
            <a:endParaRPr lang="en-US" dirty="0"/>
          </a:p>
          <a:p>
            <a:r>
              <a:rPr lang="en-US" dirty="0"/>
              <a:t>All controllers are intelligent data-driven agents</a:t>
            </a:r>
          </a:p>
          <a:p>
            <a:endParaRPr lang="en-US" dirty="0"/>
          </a:p>
        </p:txBody>
      </p:sp>
      <p:sp>
        <p:nvSpPr>
          <p:cNvPr id="4" name="Slide Number Placeholder 3">
            <a:extLst>
              <a:ext uri="{FF2B5EF4-FFF2-40B4-BE49-F238E27FC236}">
                <a16:creationId xmlns:a16="http://schemas.microsoft.com/office/drawing/2014/main" id="{57A18461-00AA-B94E-853A-6110CA73013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TextBox 5">
            <a:extLst>
              <a:ext uri="{FF2B5EF4-FFF2-40B4-BE49-F238E27FC236}">
                <a16:creationId xmlns:a16="http://schemas.microsoft.com/office/drawing/2014/main" id="{777CD4A3-FD8F-FD4E-99EA-F5EDB1D89C51}"/>
              </a:ext>
            </a:extLst>
          </p:cNvPr>
          <p:cNvSpPr txBox="1"/>
          <p:nvPr/>
        </p:nvSpPr>
        <p:spPr>
          <a:xfrm>
            <a:off x="1669975" y="5055245"/>
            <a:ext cx="5727850" cy="1077218"/>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We need to rethink design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Tahoma"/>
                <a:ea typeface="+mn-ea"/>
                <a:cs typeface="+mn-cs"/>
              </a:rPr>
              <a:t>(of all controllers)</a:t>
            </a:r>
          </a:p>
        </p:txBody>
      </p:sp>
    </p:spTree>
    <p:extLst>
      <p:ext uri="{BB962C8B-B14F-4D97-AF65-F5344CB8AC3E}">
        <p14:creationId xmlns:p14="http://schemas.microsoft.com/office/powerpoint/2010/main" val="16930712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Self-Optimizing</a:t>
            </a:r>
          </a:p>
          <a:p>
            <a:pPr marL="0" indent="0" algn="ctr" eaLnBrk="1" hangingPunct="1">
              <a:buNone/>
            </a:pPr>
            <a:r>
              <a:rPr lang="en-US" sz="6000" dirty="0">
                <a:solidFill>
                  <a:srgbClr val="0432FF"/>
                </a:solidFill>
                <a:latin typeface="Tahoma" charset="0"/>
                <a:ea typeface="ＭＳ Ｐゴシック" charset="0"/>
                <a:cs typeface="ＭＳ Ｐゴシック" charset="0"/>
              </a:rPr>
              <a:t>(Data-Driven)</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709162599"/>
      </p:ext>
    </p:extLst>
  </p:cSld>
  <p:clrMapOvr>
    <a:masterClrMapping/>
  </p:clrMapOvr>
  <p:transition/>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a:t>
            </a:r>
            <a:r>
              <a:rPr lang="en-US" b="1" dirty="0">
                <a:solidFill>
                  <a:srgbClr val="0432FF"/>
                </a:solidFill>
              </a:rPr>
              <a:t>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a:t>
            </a:r>
            <a:r>
              <a:rPr lang="en-US" b="1" dirty="0">
                <a:solidFill>
                  <a:srgbClr val="0432FF"/>
                </a:solidFill>
              </a:rPr>
              <a:t>data-driven</a:t>
            </a:r>
            <a:r>
              <a:rPr lang="en-US" dirty="0">
                <a:solidFill>
                  <a:srgbClr val="0432FF"/>
                </a:solidFill>
              </a:rPr>
              <a:t>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a:t>
            </a:r>
            <a:r>
              <a:rPr lang="en-US" b="1" dirty="0">
                <a:solidFill>
                  <a:srgbClr val="0000FF"/>
                </a:solidFill>
              </a:rPr>
              <a:t>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3792427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9CE99-5A9A-3B4D-B9AE-CED1929518D6}"/>
              </a:ext>
            </a:extLst>
          </p:cNvPr>
          <p:cNvSpPr>
            <a:spLocks noGrp="1"/>
          </p:cNvSpPr>
          <p:nvPr>
            <p:ph type="title"/>
          </p:nvPr>
        </p:nvSpPr>
        <p:spPr/>
        <p:txBody>
          <a:bodyPr/>
          <a:lstStyle/>
          <a:p>
            <a:r>
              <a:rPr lang="en-US" dirty="0"/>
              <a:t>Data-Aware Architectures</a:t>
            </a:r>
          </a:p>
        </p:txBody>
      </p:sp>
      <p:sp>
        <p:nvSpPr>
          <p:cNvPr id="3" name="Content Placeholder 2">
            <a:extLst>
              <a:ext uri="{FF2B5EF4-FFF2-40B4-BE49-F238E27FC236}">
                <a16:creationId xmlns:a16="http://schemas.microsoft.com/office/drawing/2014/main" id="{2A999E97-8C3D-FC48-9E08-0D96B2348D48}"/>
              </a:ext>
            </a:extLst>
          </p:cNvPr>
          <p:cNvSpPr>
            <a:spLocks noGrp="1"/>
          </p:cNvSpPr>
          <p:nvPr>
            <p:ph idx="1"/>
          </p:nvPr>
        </p:nvSpPr>
        <p:spPr/>
        <p:txBody>
          <a:bodyPr/>
          <a:lstStyle/>
          <a:p>
            <a:r>
              <a:rPr lang="en-US" dirty="0"/>
              <a:t>A data-aware architecture </a:t>
            </a:r>
            <a:r>
              <a:rPr lang="en-US" dirty="0">
                <a:solidFill>
                  <a:srgbClr val="0000FF"/>
                </a:solidFill>
              </a:rPr>
              <a:t>understands what it can do with and to each piece of data</a:t>
            </a:r>
          </a:p>
          <a:p>
            <a:endParaRPr lang="en-US" dirty="0"/>
          </a:p>
          <a:p>
            <a:r>
              <a:rPr lang="en-US" dirty="0"/>
              <a:t>It makes use of different properties of data to improve performance, efficiency and other metrics</a:t>
            </a:r>
          </a:p>
          <a:p>
            <a:pPr lvl="1"/>
            <a:r>
              <a:rPr lang="en-US" dirty="0"/>
              <a:t>Compressibility</a:t>
            </a:r>
          </a:p>
          <a:p>
            <a:pPr lvl="1"/>
            <a:r>
              <a:rPr lang="en-US" dirty="0"/>
              <a:t>Approximability</a:t>
            </a:r>
          </a:p>
          <a:p>
            <a:pPr lvl="1"/>
            <a:r>
              <a:rPr lang="en-US" dirty="0"/>
              <a:t>Locality</a:t>
            </a:r>
          </a:p>
          <a:p>
            <a:pPr lvl="1"/>
            <a:r>
              <a:rPr lang="en-US" dirty="0"/>
              <a:t>Sparsity</a:t>
            </a:r>
          </a:p>
          <a:p>
            <a:pPr lvl="1"/>
            <a:r>
              <a:rPr lang="en-US" dirty="0"/>
              <a:t>Criticality for Computation X</a:t>
            </a:r>
          </a:p>
          <a:p>
            <a:pPr lvl="1"/>
            <a:r>
              <a:rPr lang="en-US" dirty="0"/>
              <a:t>Access Semantics</a:t>
            </a:r>
          </a:p>
          <a:p>
            <a:pPr lvl="1"/>
            <a:r>
              <a:rPr lang="en-US" dirty="0"/>
              <a:t>…</a:t>
            </a:r>
          </a:p>
          <a:p>
            <a:endParaRPr lang="en-US" dirty="0"/>
          </a:p>
          <a:p>
            <a:endParaRPr lang="en-US" dirty="0"/>
          </a:p>
        </p:txBody>
      </p:sp>
      <p:sp>
        <p:nvSpPr>
          <p:cNvPr id="4" name="Slide Number Placeholder 3">
            <a:extLst>
              <a:ext uri="{FF2B5EF4-FFF2-40B4-BE49-F238E27FC236}">
                <a16:creationId xmlns:a16="http://schemas.microsoft.com/office/drawing/2014/main" id="{188C744D-F38D-264E-AC4F-A7A830C2B66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402155830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684E8-46D7-1745-BA18-D06529D28974}"/>
              </a:ext>
            </a:extLst>
          </p:cNvPr>
          <p:cNvSpPr>
            <a:spLocks noGrp="1"/>
          </p:cNvSpPr>
          <p:nvPr>
            <p:ph type="title"/>
          </p:nvPr>
        </p:nvSpPr>
        <p:spPr/>
        <p:txBody>
          <a:bodyPr/>
          <a:lstStyle/>
          <a:p>
            <a:r>
              <a:rPr lang="en-US" dirty="0"/>
              <a:t>One Problem: Limited Interfaces</a:t>
            </a:r>
          </a:p>
        </p:txBody>
      </p:sp>
      <p:sp>
        <p:nvSpPr>
          <p:cNvPr id="3" name="Content Placeholder 2">
            <a:extLst>
              <a:ext uri="{FF2B5EF4-FFF2-40B4-BE49-F238E27FC236}">
                <a16:creationId xmlns:a16="http://schemas.microsoft.com/office/drawing/2014/main" id="{F313CB78-6E64-104A-B227-ECFB269415FE}"/>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998A73B4-6E72-424A-8FAB-A5668B1645C1}"/>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92A1BD76-0C0A-1B44-A8C0-61EA9A13B35D}"/>
              </a:ext>
            </a:extLst>
          </p:cNvPr>
          <p:cNvPicPr>
            <a:picLocks noChangeAspect="1"/>
          </p:cNvPicPr>
          <p:nvPr/>
        </p:nvPicPr>
        <p:blipFill>
          <a:blip r:embed="rId2"/>
          <a:stretch>
            <a:fillRect/>
          </a:stretch>
        </p:blipFill>
        <p:spPr>
          <a:xfrm>
            <a:off x="50800" y="1114896"/>
            <a:ext cx="9042400" cy="4978400"/>
          </a:xfrm>
          <a:prstGeom prst="rect">
            <a:avLst/>
          </a:prstGeom>
        </p:spPr>
      </p:pic>
    </p:spTree>
    <p:extLst>
      <p:ext uri="{BB962C8B-B14F-4D97-AF65-F5344CB8AC3E}">
        <p14:creationId xmlns:p14="http://schemas.microsoft.com/office/powerpoint/2010/main" val="3721551281"/>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4CB68-5CE5-1D4D-AAE5-65AE904DEBFF}"/>
              </a:ext>
            </a:extLst>
          </p:cNvPr>
          <p:cNvSpPr>
            <a:spLocks noGrp="1"/>
          </p:cNvSpPr>
          <p:nvPr>
            <p:ph type="title"/>
          </p:nvPr>
        </p:nvSpPr>
        <p:spPr/>
        <p:txBody>
          <a:bodyPr/>
          <a:lstStyle/>
          <a:p>
            <a:r>
              <a:rPr lang="en-US" dirty="0"/>
              <a:t>A Solution: More Expressive Interfaces</a:t>
            </a:r>
          </a:p>
        </p:txBody>
      </p:sp>
      <p:sp>
        <p:nvSpPr>
          <p:cNvPr id="3" name="Content Placeholder 2">
            <a:extLst>
              <a:ext uri="{FF2B5EF4-FFF2-40B4-BE49-F238E27FC236}">
                <a16:creationId xmlns:a16="http://schemas.microsoft.com/office/drawing/2014/main" id="{F5DB3EEF-AAAD-9847-820E-EB0F1C17AC9A}"/>
              </a:ext>
            </a:extLst>
          </p:cNvPr>
          <p:cNvSpPr>
            <a:spLocks noGrp="1"/>
          </p:cNvSpPr>
          <p:nvPr>
            <p:ph idx="1"/>
          </p:nvPr>
        </p:nvSpPr>
        <p:spPr/>
        <p:txBody>
          <a:bodyPr/>
          <a:lstStyle/>
          <a:p>
            <a:endParaRPr lang="en-US" dirty="0"/>
          </a:p>
        </p:txBody>
      </p:sp>
      <p:sp>
        <p:nvSpPr>
          <p:cNvPr id="4" name="Slide Number Placeholder 3">
            <a:extLst>
              <a:ext uri="{FF2B5EF4-FFF2-40B4-BE49-F238E27FC236}">
                <a16:creationId xmlns:a16="http://schemas.microsoft.com/office/drawing/2014/main" id="{68108765-1E1B-D049-A72B-B6772BD3CE39}"/>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EB3FB78E-168C-4E4F-B6BE-1657460704D9}"/>
              </a:ext>
            </a:extLst>
          </p:cNvPr>
          <p:cNvPicPr>
            <a:picLocks noChangeAspect="1"/>
          </p:cNvPicPr>
          <p:nvPr/>
        </p:nvPicPr>
        <p:blipFill>
          <a:blip r:embed="rId2"/>
          <a:stretch>
            <a:fillRect/>
          </a:stretch>
        </p:blipFill>
        <p:spPr>
          <a:xfrm>
            <a:off x="25400" y="1196752"/>
            <a:ext cx="9093200" cy="5041900"/>
          </a:xfrm>
          <a:prstGeom prst="rect">
            <a:avLst/>
          </a:prstGeom>
        </p:spPr>
      </p:pic>
    </p:spTree>
    <p:extLst>
      <p:ext uri="{BB962C8B-B14F-4D97-AF65-F5344CB8AC3E}">
        <p14:creationId xmlns:p14="http://schemas.microsoft.com/office/powerpoint/2010/main" val="2091317776"/>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Abhilasha</a:t>
            </a:r>
            <a:r>
              <a:rPr lang="en-US" sz="1700" dirty="0"/>
              <a:t> Jain, </a:t>
            </a:r>
            <a:r>
              <a:rPr lang="en-US" sz="1700" dirty="0" err="1"/>
              <a:t>Diptesh</a:t>
            </a:r>
            <a:r>
              <a:rPr lang="en-US" sz="1700" dirty="0"/>
              <a:t> Majumdar, Kevin Hsieh, Gennady Pekhimenko, </a:t>
            </a:r>
            <a:r>
              <a:rPr lang="en-US" sz="1700" dirty="0" err="1"/>
              <a:t>Eiman</a:t>
            </a:r>
            <a:r>
              <a:rPr lang="en-US" sz="1700" dirty="0"/>
              <a:t> Ebrahimi, Nastaran Hajinazar, Phillip B. Gibbons and Onur Mutlu,</a:t>
            </a:r>
            <a:br>
              <a:rPr lang="en-US" sz="1700" dirty="0"/>
            </a:br>
            <a:r>
              <a:rPr lang="en-US" sz="1700" b="1" dirty="0">
                <a:hlinkClick r:id="rId2"/>
              </a:rPr>
              <a:t>"A Case for Richer Cross-layer Abstractions: Bridging the Semantic Gap with Expressive Memory"</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Picture 4">
            <a:extLst>
              <a:ext uri="{FF2B5EF4-FFF2-40B4-BE49-F238E27FC236}">
                <a16:creationId xmlns:a16="http://schemas.microsoft.com/office/drawing/2014/main" id="{E145A992-0FE5-B446-A1A6-725FE0D3A7CF}"/>
              </a:ext>
            </a:extLst>
          </p:cNvPr>
          <p:cNvPicPr>
            <a:picLocks noChangeAspect="1"/>
          </p:cNvPicPr>
          <p:nvPr/>
        </p:nvPicPr>
        <p:blipFill>
          <a:blip r:embed="rId9"/>
          <a:stretch>
            <a:fillRect/>
          </a:stretch>
        </p:blipFill>
        <p:spPr>
          <a:xfrm>
            <a:off x="88842" y="4005064"/>
            <a:ext cx="9019662" cy="2186188"/>
          </a:xfrm>
          <a:prstGeom prst="rect">
            <a:avLst/>
          </a:prstGeom>
        </p:spPr>
      </p:pic>
    </p:spTree>
    <p:extLst>
      <p:ext uri="{BB962C8B-B14F-4D97-AF65-F5344CB8AC3E}">
        <p14:creationId xmlns:p14="http://schemas.microsoft.com/office/powerpoint/2010/main" val="2084373153"/>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692FD8-C628-064E-B654-422ABB282C2F}"/>
              </a:ext>
            </a:extLst>
          </p:cNvPr>
          <p:cNvSpPr>
            <a:spLocks noGrp="1"/>
          </p:cNvSpPr>
          <p:nvPr>
            <p:ph type="title"/>
          </p:nvPr>
        </p:nvSpPr>
        <p:spPr/>
        <p:txBody>
          <a:bodyPr/>
          <a:lstStyle/>
          <a:p>
            <a:r>
              <a:rPr lang="en-US" dirty="0"/>
              <a:t>Expressive (Memory) Interfaces for GPUs</a:t>
            </a:r>
          </a:p>
        </p:txBody>
      </p:sp>
      <p:sp>
        <p:nvSpPr>
          <p:cNvPr id="3" name="Content Placeholder 2">
            <a:extLst>
              <a:ext uri="{FF2B5EF4-FFF2-40B4-BE49-F238E27FC236}">
                <a16:creationId xmlns:a16="http://schemas.microsoft.com/office/drawing/2014/main" id="{6EB3B564-03E4-1349-929A-2E1148D45F1E}"/>
              </a:ext>
            </a:extLst>
          </p:cNvPr>
          <p:cNvSpPr>
            <a:spLocks noGrp="1"/>
          </p:cNvSpPr>
          <p:nvPr>
            <p:ph idx="1"/>
          </p:nvPr>
        </p:nvSpPr>
        <p:spPr>
          <a:xfrm>
            <a:off x="228600" y="997529"/>
            <a:ext cx="8682038" cy="5193723"/>
          </a:xfrm>
        </p:spPr>
        <p:txBody>
          <a:bodyPr/>
          <a:lstStyle/>
          <a:p>
            <a:r>
              <a:rPr lang="en-US" sz="1700" dirty="0"/>
              <a:t>Nandita Vijaykumar, </a:t>
            </a:r>
            <a:r>
              <a:rPr lang="en-US" sz="1700" dirty="0" err="1"/>
              <a:t>Eiman</a:t>
            </a:r>
            <a:r>
              <a:rPr lang="en-US" sz="1700" dirty="0"/>
              <a:t> Ebrahimi, Kevin Hsieh, Phillip B. Gibbons and Onur Mutlu,</a:t>
            </a:r>
            <a:br>
              <a:rPr lang="en-US" sz="1700" dirty="0"/>
            </a:br>
            <a:r>
              <a:rPr lang="en-US" sz="1700" b="1" dirty="0">
                <a:hlinkClick r:id="rId2"/>
              </a:rPr>
              <a:t>"The Locality Descriptor: A Holistic Cross-Layer Abstraction to Express Data Locality in GPUs"</a:t>
            </a:r>
            <a:br>
              <a:rPr lang="en-US" sz="1700" dirty="0"/>
            </a:br>
            <a:r>
              <a:rPr lang="en-US" sz="1700" i="1" dirty="0"/>
              <a:t>Proceedings of the </a:t>
            </a:r>
            <a:r>
              <a:rPr lang="en-US" sz="1700" i="1" dirty="0">
                <a:hlinkClick r:id="rId3"/>
              </a:rPr>
              <a:t>45th International Symposium on Computer Architecture</a:t>
            </a:r>
            <a:r>
              <a:rPr lang="en-US" sz="1700" i="1" dirty="0"/>
              <a:t> (</a:t>
            </a:r>
            <a:r>
              <a:rPr lang="en-US" sz="1700" b="1" i="1" dirty="0"/>
              <a:t>ISCA</a:t>
            </a:r>
            <a:r>
              <a:rPr lang="en-US" sz="1700" i="1" dirty="0"/>
              <a:t>)</a:t>
            </a:r>
            <a:r>
              <a:rPr lang="en-US" sz="1700" dirty="0"/>
              <a:t>, Los Angeles, CA, USA, June 2018. </a:t>
            </a:r>
            <a:br>
              <a:rPr lang="en-US" sz="1700" dirty="0"/>
            </a:br>
            <a:r>
              <a:rPr lang="en-US" sz="1700" dirty="0"/>
              <a:t>[</a:t>
            </a:r>
            <a:r>
              <a:rPr lang="en-US" sz="1700" dirty="0">
                <a:hlinkClick r:id="rId4"/>
              </a:rPr>
              <a:t>Slides (pptx)</a:t>
            </a:r>
            <a:r>
              <a:rPr lang="en-US" sz="1700" dirty="0"/>
              <a:t> </a:t>
            </a:r>
            <a:r>
              <a:rPr lang="en-US" sz="1700" dirty="0">
                <a:hlinkClick r:id="rId5"/>
              </a:rPr>
              <a:t>(pdf)</a:t>
            </a:r>
            <a:r>
              <a:rPr lang="en-US" sz="1700" dirty="0"/>
              <a:t>] [</a:t>
            </a:r>
            <a:r>
              <a:rPr lang="en-US" sz="1700" dirty="0">
                <a:hlinkClick r:id="rId6"/>
              </a:rPr>
              <a:t>Lightning Talk Slides (pptx)</a:t>
            </a:r>
            <a:r>
              <a:rPr lang="en-US" sz="1700" dirty="0"/>
              <a:t> </a:t>
            </a:r>
            <a:r>
              <a:rPr lang="en-US" sz="1700" dirty="0">
                <a:hlinkClick r:id="rId7"/>
              </a:rPr>
              <a:t>(pdf)</a:t>
            </a:r>
            <a:r>
              <a:rPr lang="en-US" sz="1700" dirty="0"/>
              <a:t>] </a:t>
            </a:r>
            <a:br>
              <a:rPr lang="en-US" sz="1700" dirty="0"/>
            </a:br>
            <a:r>
              <a:rPr lang="en-US" sz="1700" dirty="0"/>
              <a:t>[</a:t>
            </a:r>
            <a:r>
              <a:rPr lang="en-US" sz="1700" dirty="0">
                <a:hlinkClick r:id="rId8"/>
              </a:rPr>
              <a:t>Lightning Talk Video</a:t>
            </a:r>
            <a:r>
              <a:rPr lang="en-US" sz="1700" dirty="0"/>
              <a:t>] </a:t>
            </a:r>
            <a:br>
              <a:rPr lang="en-US" sz="1700" dirty="0"/>
            </a:br>
            <a:endParaRPr lang="en-US" sz="1700" dirty="0"/>
          </a:p>
          <a:p>
            <a:pPr marL="0" indent="0">
              <a:buNone/>
            </a:pPr>
            <a:br>
              <a:rPr lang="en-US" dirty="0"/>
            </a:br>
            <a:endParaRPr lang="en-US" dirty="0"/>
          </a:p>
        </p:txBody>
      </p:sp>
      <p:sp>
        <p:nvSpPr>
          <p:cNvPr id="4" name="Slide Number Placeholder 3">
            <a:extLst>
              <a:ext uri="{FF2B5EF4-FFF2-40B4-BE49-F238E27FC236}">
                <a16:creationId xmlns:a16="http://schemas.microsoft.com/office/drawing/2014/main" id="{3E3956AB-73AF-DA47-9B86-0C2E0F90E73D}"/>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6" name="Picture 5">
            <a:extLst>
              <a:ext uri="{FF2B5EF4-FFF2-40B4-BE49-F238E27FC236}">
                <a16:creationId xmlns:a16="http://schemas.microsoft.com/office/drawing/2014/main" id="{D7E19532-BD2E-4D40-9F98-09CE73A3DF50}"/>
              </a:ext>
            </a:extLst>
          </p:cNvPr>
          <p:cNvPicPr>
            <a:picLocks noChangeAspect="1"/>
          </p:cNvPicPr>
          <p:nvPr/>
        </p:nvPicPr>
        <p:blipFill>
          <a:blip r:embed="rId9"/>
          <a:stretch>
            <a:fillRect/>
          </a:stretch>
        </p:blipFill>
        <p:spPr>
          <a:xfrm>
            <a:off x="0" y="3949144"/>
            <a:ext cx="9144000" cy="1928128"/>
          </a:xfrm>
          <a:prstGeom prst="rect">
            <a:avLst/>
          </a:prstGeom>
        </p:spPr>
      </p:pic>
    </p:spTree>
    <p:extLst>
      <p:ext uri="{BB962C8B-B14F-4D97-AF65-F5344CB8AC3E}">
        <p14:creationId xmlns:p14="http://schemas.microsoft.com/office/powerpoint/2010/main" val="404627708"/>
      </p:ext>
    </p:extLst>
  </p:cSld>
  <p:clrMapOvr>
    <a:masterClrMapping/>
  </p:clrMapOvr>
  <p:transition/>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An Example: Hybrid Memory Management</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SoC</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000000"/>
                </a:solidFill>
                <a:effectLst/>
                <a:uLnTx/>
                <a:uFillTx/>
                <a:latin typeface="Tahoma"/>
                <a:ea typeface="+mn-ea"/>
                <a:cs typeface="+mn-cs"/>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6633">
                    <a:lumMod val="75000"/>
                  </a:srgbClr>
                </a:solidFill>
                <a:effectLst/>
                <a:uLnTx/>
                <a:uFillTx/>
                <a:latin typeface="Tahoma"/>
                <a:ea typeface="+mn-ea"/>
                <a:cs typeface="+mn-cs"/>
              </a:rPr>
              <a:t>Fast, </a:t>
            </a:r>
            <a:r>
              <a:rPr kumimoji="0" lang="en-US" sz="1800" b="1" i="0" u="none" strike="noStrike" kern="1200" cap="none" spc="0" normalizeH="0" baseline="0" noProof="0" dirty="0">
                <a:ln>
                  <a:noFill/>
                </a:ln>
                <a:solidFill>
                  <a:srgbClr val="006633">
                    <a:lumMod val="75000"/>
                  </a:srgbClr>
                </a:solidFill>
                <a:effectLst/>
                <a:uLnTx/>
                <a:uFillTx/>
                <a:latin typeface="Tahoma"/>
                <a:ea typeface="+mn-ea"/>
                <a:cs typeface="+mn-cs"/>
              </a:rPr>
              <a:t>durable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Small,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leaky, volatile,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4D26"/>
                </a:solidFill>
                <a:effectLst/>
                <a:uLnTx/>
                <a:uFillTx/>
                <a:latin typeface="Tahoma"/>
                <a:ea typeface="+mn-ea"/>
                <a:cs typeface="+mn-cs"/>
              </a:rPr>
              <a:t>Large, non-volatile, low-cost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8C0000"/>
                </a:solidFill>
                <a:effectLst/>
                <a:uLnTx/>
                <a:uFillTx/>
                <a:latin typeface="Tahoma"/>
                <a:ea typeface="+mn-ea"/>
                <a:cs typeface="+mn-cs"/>
              </a:rPr>
              <a:t>Slow, </a:t>
            </a:r>
            <a:r>
              <a:rPr kumimoji="0" lang="en-US" sz="1800" b="1" i="0" u="none" strike="noStrike" kern="1200" cap="none" spc="0" normalizeH="0" baseline="0" noProof="0" dirty="0">
                <a:ln>
                  <a:noFill/>
                </a:ln>
                <a:solidFill>
                  <a:srgbClr val="8C0000"/>
                </a:solidFill>
                <a:effectLst/>
                <a:uLnTx/>
                <a:uFillTx/>
                <a:latin typeface="Tahoma"/>
                <a:ea typeface="+mn-ea"/>
                <a:cs typeface="+mn-cs"/>
              </a:rPr>
              <a:t>wears out, </a:t>
            </a:r>
            <a:r>
              <a:rPr kumimoji="0" lang="en-US" sz="1800" b="0" i="0" u="none" strike="noStrike" kern="1200" cap="none" spc="0" normalizeH="0" baseline="0" noProof="0" dirty="0">
                <a:ln>
                  <a:noFill/>
                </a:ln>
                <a:solidFill>
                  <a:srgbClr val="8C0000"/>
                </a:solidFill>
                <a:effectLst/>
                <a:uLnTx/>
                <a:uFillTx/>
                <a:latin typeface="Tahoma"/>
                <a:ea typeface="+mn-ea"/>
                <a:cs typeface="+mn-cs"/>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700" b="0" i="0" u="none" strike="noStrike" kern="1200" cap="none" spc="0" normalizeH="0" baseline="0" noProof="0" dirty="0">
                <a:ln>
                  <a:noFill/>
                </a:ln>
                <a:solidFill>
                  <a:srgbClr val="303030"/>
                </a:solidFill>
                <a:effectLst/>
                <a:uLnTx/>
                <a:uFillTx/>
                <a:latin typeface="Tahoma"/>
                <a:ea typeface="+mn-ea"/>
                <a:cs typeface="+mn-cs"/>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03030"/>
                </a:solidFill>
                <a:effectLst/>
                <a:uLnTx/>
                <a:uFillTx/>
                <a:latin typeface="Tahoma"/>
                <a:ea typeface="+mn-ea"/>
                <a:cs typeface="+mn-cs"/>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Tahoma"/>
                <a:ea typeface="+mn-ea"/>
                <a:cs typeface="+mn-cs"/>
              </a:rPr>
              <a:t>Hardware/software manage data allocation and movement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8000"/>
                </a:solidFill>
                <a:effectLst/>
                <a:uLnTx/>
                <a:uFillTx/>
                <a:latin typeface="Tahoma"/>
                <a:ea typeface="+mn-ea"/>
                <a:cs typeface="+mn-cs"/>
              </a:rPr>
              <a:t>to achieve the best of multiple technologies</a:t>
            </a:r>
          </a:p>
        </p:txBody>
      </p:sp>
    </p:spTree>
    <p:extLst>
      <p:ext uri="{BB962C8B-B14F-4D97-AF65-F5344CB8AC3E}">
        <p14:creationId xmlns:p14="http://schemas.microsoft.com/office/powerpoint/2010/main" val="33097706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 Example: Heterogeneous-Reliability Memory</a:t>
            </a:r>
          </a:p>
        </p:txBody>
      </p:sp>
      <p:sp>
        <p:nvSpPr>
          <p:cNvPr id="3" name="Content Placeholder 2"/>
          <p:cNvSpPr>
            <a:spLocks noGrp="1"/>
          </p:cNvSpPr>
          <p:nvPr>
            <p:ph idx="1"/>
          </p:nvPr>
        </p:nvSpPr>
        <p:spPr>
          <a:xfrm>
            <a:off x="228600" y="980728"/>
            <a:ext cx="8807896" cy="5051648"/>
          </a:xfrm>
        </p:spPr>
        <p:txBody>
          <a:bodyPr/>
          <a:lstStyle/>
          <a:p>
            <a:r>
              <a:rPr lang="en-US" sz="1800" dirty="0" err="1"/>
              <a:t>Yixin</a:t>
            </a:r>
            <a:r>
              <a:rPr lang="en-US" sz="1800" dirty="0"/>
              <a:t> </a:t>
            </a:r>
            <a:r>
              <a:rPr lang="en-US" sz="1800" dirty="0" err="1"/>
              <a:t>Luo</a:t>
            </a:r>
            <a:r>
              <a:rPr lang="en-US" sz="1800" dirty="0"/>
              <a:t>, </a:t>
            </a:r>
            <a:r>
              <a:rPr lang="en-US" sz="1800" dirty="0" err="1"/>
              <a:t>Sriram</a:t>
            </a:r>
            <a:r>
              <a:rPr lang="en-US" sz="1800" dirty="0"/>
              <a:t> </a:t>
            </a:r>
            <a:r>
              <a:rPr lang="en-US" sz="1800" dirty="0" err="1"/>
              <a:t>Govindan</a:t>
            </a:r>
            <a:r>
              <a:rPr lang="en-US" sz="1800" dirty="0"/>
              <a:t>, </a:t>
            </a:r>
            <a:r>
              <a:rPr lang="en-US" sz="1800" dirty="0" err="1"/>
              <a:t>Bikash</a:t>
            </a:r>
            <a:r>
              <a:rPr lang="en-US" sz="1800" dirty="0"/>
              <a:t> Sharma, Mark </a:t>
            </a:r>
            <a:r>
              <a:rPr lang="en-US" sz="1800" dirty="0" err="1"/>
              <a:t>Santaniello</a:t>
            </a:r>
            <a:r>
              <a:rPr lang="en-US" sz="1800" dirty="0"/>
              <a:t>, Justin Meza, </a:t>
            </a:r>
            <a:r>
              <a:rPr lang="en-US" sz="1800" dirty="0" err="1"/>
              <a:t>Aman</a:t>
            </a:r>
            <a:r>
              <a:rPr lang="en-US" sz="1800" dirty="0"/>
              <a:t> </a:t>
            </a:r>
            <a:r>
              <a:rPr lang="en-US" sz="1800" dirty="0" err="1"/>
              <a:t>Kansal</a:t>
            </a:r>
            <a:r>
              <a:rPr lang="en-US" sz="1800" dirty="0"/>
              <a:t>, </a:t>
            </a:r>
            <a:r>
              <a:rPr lang="en-US" sz="1800" dirty="0" err="1"/>
              <a:t>Jie</a:t>
            </a:r>
            <a:r>
              <a:rPr lang="en-US" sz="1800" dirty="0"/>
              <a:t> Liu, </a:t>
            </a:r>
            <a:r>
              <a:rPr lang="en-US" sz="1800" dirty="0" err="1"/>
              <a:t>Badriddine</a:t>
            </a:r>
            <a:r>
              <a:rPr lang="en-US" sz="1800" dirty="0"/>
              <a:t> </a:t>
            </a:r>
            <a:r>
              <a:rPr lang="en-US" sz="1800" dirty="0" err="1"/>
              <a:t>Khessib</a:t>
            </a:r>
            <a:r>
              <a:rPr lang="en-US" sz="1800" dirty="0"/>
              <a:t>, </a:t>
            </a:r>
            <a:r>
              <a:rPr lang="en-US" sz="1800" dirty="0" err="1"/>
              <a:t>Kushagra</a:t>
            </a:r>
            <a:r>
              <a:rPr lang="en-US" sz="1800" dirty="0"/>
              <a:t> </a:t>
            </a:r>
            <a:r>
              <a:rPr lang="en-US" sz="1800" dirty="0" err="1"/>
              <a:t>Vaid</a:t>
            </a:r>
            <a:r>
              <a:rPr lang="en-US" sz="1800" dirty="0"/>
              <a:t>, and Onur Mutlu,</a:t>
            </a:r>
            <a:br>
              <a:rPr lang="en-US" sz="1800" dirty="0"/>
            </a:br>
            <a:r>
              <a:rPr lang="en-US" sz="1800" b="1" dirty="0">
                <a:hlinkClick r:id="rId2"/>
              </a:rPr>
              <a:t>"Characterizing Application Memory Error Vulnerability to Optimize Data Center Cost via Heterogeneous-Reliability Memory"</a:t>
            </a:r>
            <a:r>
              <a:rPr lang="en-US" sz="1800" dirty="0"/>
              <a:t> </a:t>
            </a:r>
            <a:br>
              <a:rPr lang="en-US" sz="1800" dirty="0"/>
            </a:br>
            <a:r>
              <a:rPr lang="en-US" sz="1800" i="1" dirty="0"/>
              <a:t>Proceedings of the </a:t>
            </a:r>
            <a:r>
              <a:rPr lang="en-US" sz="1800" i="1" dirty="0">
                <a:hlinkClick r:id="rId3"/>
              </a:rPr>
              <a:t>44th Annual IEEE/IFIP International Conference on Dependable Systems and Networks </a:t>
            </a:r>
            <a:r>
              <a:rPr lang="en-US" sz="1800" i="1" dirty="0"/>
              <a:t>(</a:t>
            </a:r>
            <a:r>
              <a:rPr lang="en-US" sz="1800" b="1" i="1" dirty="0"/>
              <a:t>DSN</a:t>
            </a:r>
            <a:r>
              <a:rPr lang="en-US" sz="1800" i="1" dirty="0"/>
              <a:t>)</a:t>
            </a:r>
            <a:r>
              <a:rPr lang="en-US" sz="1800" dirty="0"/>
              <a:t>, Atlanta, GA, June 2014. [</a:t>
            </a:r>
            <a:r>
              <a:rPr lang="en-US" sz="1800" dirty="0">
                <a:hlinkClick r:id="rId4"/>
              </a:rPr>
              <a:t>Summary</a:t>
            </a:r>
            <a:r>
              <a:rPr lang="en-US" sz="1800" dirty="0"/>
              <a:t>] [</a:t>
            </a:r>
            <a:r>
              <a:rPr lang="en-US" sz="1800" dirty="0">
                <a:hlinkClick r:id="rId5"/>
              </a:rPr>
              <a:t>Slides (pptx)</a:t>
            </a:r>
            <a:r>
              <a:rPr lang="en-US" sz="1800" dirty="0"/>
              <a:t> </a:t>
            </a:r>
            <a:r>
              <a:rPr lang="en-US" sz="1800" dirty="0">
                <a:hlinkClick r:id="rId6"/>
              </a:rPr>
              <a:t>(pdf)</a:t>
            </a:r>
            <a:r>
              <a:rPr lang="en-US" sz="1800" dirty="0"/>
              <a:t>] [</a:t>
            </a:r>
            <a:r>
              <a:rPr lang="en-US" sz="1800" dirty="0">
                <a:hlinkClick r:id="rId7"/>
              </a:rPr>
              <a:t>Coverage on ZDNet</a:t>
            </a:r>
            <a:r>
              <a:rPr lang="en-US" sz="1800"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8"/>
          <a:stretch>
            <a:fillRect/>
          </a:stretch>
        </p:blipFill>
        <p:spPr>
          <a:xfrm>
            <a:off x="0" y="3861048"/>
            <a:ext cx="9144000" cy="1840302"/>
          </a:xfrm>
          <a:prstGeom prst="rect">
            <a:avLst/>
          </a:prstGeom>
        </p:spPr>
      </p:pic>
    </p:spTree>
    <p:extLst>
      <p:ext uri="{BB962C8B-B14F-4D97-AF65-F5344CB8AC3E}">
        <p14:creationId xmlns:p14="http://schemas.microsoft.com/office/powerpoint/2010/main" val="11318878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0" name="Chart 49"/>
          <p:cNvGraphicFramePr/>
          <p:nvPr>
            <p:extLst/>
          </p:nvPr>
        </p:nvGraphicFramePr>
        <p:xfrm>
          <a:off x="0" y="1085850"/>
          <a:ext cx="9144000" cy="5370459"/>
        </p:xfrm>
        <a:graphic>
          <a:graphicData uri="http://schemas.openxmlformats.org/drawingml/2006/chart">
            <c:chart xmlns:c="http://schemas.openxmlformats.org/drawingml/2006/chart" xmlns:r="http://schemas.openxmlformats.org/officeDocument/2006/relationships" r:id="rId3"/>
          </a:graphicData>
        </a:graphic>
      </p:graphicFrame>
      <p:sp>
        <p:nvSpPr>
          <p:cNvPr id="45" name="Rectangle 44"/>
          <p:cNvSpPr/>
          <p:nvPr/>
        </p:nvSpPr>
        <p:spPr>
          <a:xfrm>
            <a:off x="980379" y="4376031"/>
            <a:ext cx="1937964" cy="1199692"/>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47" name="Oval 46"/>
          <p:cNvSpPr/>
          <p:nvPr/>
        </p:nvSpPr>
        <p:spPr>
          <a:xfrm>
            <a:off x="6459276" y="4521805"/>
            <a:ext cx="1937964" cy="1199692"/>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 name="Title 1"/>
          <p:cNvSpPr>
            <a:spLocks noGrp="1"/>
          </p:cNvSpPr>
          <p:nvPr>
            <p:ph type="title"/>
          </p:nvPr>
        </p:nvSpPr>
        <p:spPr/>
        <p:txBody>
          <a:bodyPr>
            <a:noAutofit/>
          </a:bodyPr>
          <a:lstStyle/>
          <a:p>
            <a:r>
              <a:rPr lang="en-US" sz="4000" dirty="0"/>
              <a:t>Exploiting Memory Error Tolerance </a:t>
            </a:r>
            <a:br>
              <a:rPr lang="en-US" sz="4000" dirty="0"/>
            </a:br>
            <a:r>
              <a:rPr lang="en-US" sz="4000" dirty="0"/>
              <a:t>with Hybrid Memory Systems</a:t>
            </a:r>
          </a:p>
        </p:txBody>
      </p:sp>
      <p:sp>
        <p:nvSpPr>
          <p:cNvPr id="178" name="Rounded Rectangle 177"/>
          <p:cNvSpPr/>
          <p:nvPr/>
        </p:nvSpPr>
        <p:spPr>
          <a:xfrm>
            <a:off x="253076" y="1315568"/>
            <a:ext cx="8637848" cy="5310051"/>
          </a:xfrm>
          <a:prstGeom prst="roundRect">
            <a:avLst>
              <a:gd name="adj" fmla="val 5588"/>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mn-cs"/>
              </a:rPr>
              <a:t>H</a:t>
            </a:r>
            <a:r>
              <a:rPr kumimoji="0" lang="en-US" sz="3600" b="0" i="0" u="none" strike="noStrike" kern="1200" cap="none" spc="0" normalizeH="0" baseline="0" noProof="0" dirty="0">
                <a:ln>
                  <a:noFill/>
                </a:ln>
                <a:solidFill>
                  <a:prstClr val="black"/>
                </a:solidFill>
                <a:effectLst/>
                <a:uLnTx/>
                <a:uFillTx/>
                <a:latin typeface="Calibri"/>
                <a:ea typeface="+mn-ea"/>
                <a:cs typeface="+mn-cs"/>
              </a:rPr>
              <a:t>eterogeneous-</a:t>
            </a:r>
            <a:r>
              <a:rPr kumimoji="0" lang="en-US" sz="3600" b="1" i="0" u="none" strike="noStrike" kern="1200" cap="none" spc="0" normalizeH="0" baseline="0" noProof="0" dirty="0">
                <a:ln>
                  <a:noFill/>
                </a:ln>
                <a:solidFill>
                  <a:prstClr val="black"/>
                </a:solidFill>
                <a:effectLst/>
                <a:uLnTx/>
                <a:uFillTx/>
                <a:latin typeface="Calibri"/>
                <a:ea typeface="+mn-ea"/>
                <a:cs typeface="+mn-cs"/>
              </a:rPr>
              <a:t>R</a:t>
            </a:r>
            <a:r>
              <a:rPr kumimoji="0" lang="en-US" sz="3600" b="0" i="0" u="none" strike="noStrike" kern="1200" cap="none" spc="0" normalizeH="0" baseline="0" noProof="0" dirty="0">
                <a:ln>
                  <a:noFill/>
                </a:ln>
                <a:solidFill>
                  <a:prstClr val="black"/>
                </a:solidFill>
                <a:effectLst/>
                <a:uLnTx/>
                <a:uFillTx/>
                <a:latin typeface="Calibri"/>
                <a:ea typeface="+mn-ea"/>
                <a:cs typeface="+mn-cs"/>
              </a:rPr>
              <a:t>eliability </a:t>
            </a:r>
            <a:r>
              <a:rPr kumimoji="0" lang="en-US" sz="3600" b="1" i="0" u="none" strike="noStrike" kern="1200" cap="none" spc="0" normalizeH="0" baseline="0" noProof="0" dirty="0">
                <a:ln>
                  <a:noFill/>
                </a:ln>
                <a:solidFill>
                  <a:prstClr val="black"/>
                </a:solidFill>
                <a:effectLst/>
                <a:uLnTx/>
                <a:uFillTx/>
                <a:latin typeface="Calibri"/>
                <a:ea typeface="+mn-ea"/>
                <a:cs typeface="+mn-cs"/>
              </a:rPr>
              <a:t>M</a:t>
            </a:r>
            <a:r>
              <a:rPr kumimoji="0" lang="en-US" sz="3600" b="0" i="0" u="none" strike="noStrike" kern="1200" cap="none" spc="0" normalizeH="0" baseline="0" noProof="0" dirty="0">
                <a:ln>
                  <a:noFill/>
                </a:ln>
                <a:solidFill>
                  <a:prstClr val="black"/>
                </a:solidFill>
                <a:effectLst/>
                <a:uLnTx/>
                <a:uFillTx/>
                <a:latin typeface="Calibri"/>
                <a:ea typeface="+mn-ea"/>
                <a:cs typeface="+mn-cs"/>
              </a:rPr>
              <a:t>emory </a:t>
            </a:r>
            <a:r>
              <a:rPr kumimoji="0" lang="en-US" sz="2400" b="1" i="0" u="none" strike="noStrike" kern="1200" cap="none" spc="0" normalizeH="0" baseline="0" noProof="0" dirty="0">
                <a:ln>
                  <a:noFill/>
                </a:ln>
                <a:solidFill>
                  <a:srgbClr val="1A5712"/>
                </a:solidFill>
                <a:effectLst/>
                <a:uLnTx/>
                <a:uFillTx/>
                <a:latin typeface="Calibri"/>
                <a:ea typeface="+mn-ea"/>
                <a:cs typeface="+mn-cs"/>
              </a:rPr>
              <a:t>[DSN 2014]</a:t>
            </a:r>
          </a:p>
        </p:txBody>
      </p:sp>
      <p:grpSp>
        <p:nvGrpSpPr>
          <p:cNvPr id="179" name="Group 178"/>
          <p:cNvGrpSpPr/>
          <p:nvPr/>
        </p:nvGrpSpPr>
        <p:grpSpPr>
          <a:xfrm>
            <a:off x="4919376" y="3377171"/>
            <a:ext cx="3294984" cy="935806"/>
            <a:chOff x="221980" y="1649582"/>
            <a:chExt cx="3011077" cy="855174"/>
          </a:xfrm>
        </p:grpSpPr>
        <p:grpSp>
          <p:nvGrpSpPr>
            <p:cNvPr id="180" name="Group 179"/>
            <p:cNvGrpSpPr/>
            <p:nvPr/>
          </p:nvGrpSpPr>
          <p:grpSpPr>
            <a:xfrm>
              <a:off x="221980" y="1649582"/>
              <a:ext cx="3011077" cy="855174"/>
              <a:chOff x="221980" y="1649582"/>
              <a:chExt cx="3011077" cy="855174"/>
            </a:xfrm>
          </p:grpSpPr>
          <p:pic>
            <p:nvPicPr>
              <p:cNvPr id="189"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190" name="Rectangle 189"/>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81" name="Rectangle 180"/>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2" name="Rectangle 181"/>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3" name="Rectangle 182"/>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4" name="Rectangle 183"/>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5" name="Rectangle 184"/>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6" name="Rectangle 185"/>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7" name="Rectangle 186"/>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88" name="Rectangle 187"/>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grpSp>
        <p:nvGrpSpPr>
          <p:cNvPr id="191" name="Group 190"/>
          <p:cNvGrpSpPr/>
          <p:nvPr/>
        </p:nvGrpSpPr>
        <p:grpSpPr>
          <a:xfrm>
            <a:off x="865026" y="3377171"/>
            <a:ext cx="3294984" cy="935806"/>
            <a:chOff x="221980" y="1649582"/>
            <a:chExt cx="3011077" cy="855174"/>
          </a:xfrm>
        </p:grpSpPr>
        <p:grpSp>
          <p:nvGrpSpPr>
            <p:cNvPr id="192" name="Group 191"/>
            <p:cNvGrpSpPr/>
            <p:nvPr/>
          </p:nvGrpSpPr>
          <p:grpSpPr>
            <a:xfrm>
              <a:off x="221980" y="1649582"/>
              <a:ext cx="3011077" cy="855174"/>
              <a:chOff x="221980" y="1649582"/>
              <a:chExt cx="3011077" cy="855174"/>
            </a:xfrm>
          </p:grpSpPr>
          <p:pic>
            <p:nvPicPr>
              <p:cNvPr id="202" name="Picture 2" descr="image:Illustration showing DIMM rank classification labels"/>
              <p:cNvPicPr>
                <a:picLocks noChangeAspect="1" noChangeArrowheads="1"/>
              </p:cNvPicPr>
              <p:nvPr/>
            </p:nvPicPr>
            <p:blipFill rotWithShape="1">
              <a:blip r:embed="rId4">
                <a:extLst>
                  <a:ext uri="{28A0092B-C50C-407E-A947-70E740481C1C}">
                    <a14:useLocalDpi xmlns:a14="http://schemas.microsoft.com/office/drawing/2010/main" val="0"/>
                  </a:ext>
                </a:extLst>
              </a:blip>
              <a:srcRect t="58197"/>
              <a:stretch/>
            </p:blipFill>
            <p:spPr bwMode="auto">
              <a:xfrm>
                <a:off x="221980" y="1649582"/>
                <a:ext cx="3011077" cy="855174"/>
              </a:xfrm>
              <a:prstGeom prst="rect">
                <a:avLst/>
              </a:prstGeom>
              <a:noFill/>
              <a:extLst>
                <a:ext uri="{909E8E84-426E-40dd-AFC4-6F175D3DCCD1}">
                  <a14:hiddenFill xmlns:a14="http://schemas.microsoft.com/office/drawing/2010/main" xmlns="">
                    <a:solidFill>
                      <a:srgbClr val="FFFFFF"/>
                    </a:solidFill>
                  </a14:hiddenFill>
                </a:ext>
              </a:extLst>
            </p:spPr>
          </p:pic>
          <p:sp>
            <p:nvSpPr>
              <p:cNvPr id="203" name="Rectangle 202"/>
              <p:cNvSpPr/>
              <p:nvPr/>
            </p:nvSpPr>
            <p:spPr>
              <a:xfrm>
                <a:off x="359229" y="1719943"/>
                <a:ext cx="2743200" cy="621937"/>
              </a:xfrm>
              <a:prstGeom prst="rect">
                <a:avLst/>
              </a:prstGeom>
              <a:solidFill>
                <a:srgbClr val="99C8B8"/>
              </a:solidFill>
              <a:ln>
                <a:solidFill>
                  <a:srgbClr val="99C8B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grpSp>
        <p:sp>
          <p:nvSpPr>
            <p:cNvPr id="193" name="Rectangle 192"/>
            <p:cNvSpPr/>
            <p:nvPr/>
          </p:nvSpPr>
          <p:spPr>
            <a:xfrm>
              <a:off x="39018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4" name="Rectangle 193"/>
            <p:cNvSpPr/>
            <p:nvPr/>
          </p:nvSpPr>
          <p:spPr>
            <a:xfrm>
              <a:off x="70064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5" name="Rectangle 194"/>
            <p:cNvSpPr/>
            <p:nvPr/>
          </p:nvSpPr>
          <p:spPr>
            <a:xfrm>
              <a:off x="101109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6" name="Rectangle 195"/>
            <p:cNvSpPr/>
            <p:nvPr/>
          </p:nvSpPr>
          <p:spPr>
            <a:xfrm>
              <a:off x="132155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7" name="Rectangle 196"/>
            <p:cNvSpPr/>
            <p:nvPr/>
          </p:nvSpPr>
          <p:spPr>
            <a:xfrm>
              <a:off x="194246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8" name="Rectangle 197"/>
            <p:cNvSpPr/>
            <p:nvPr/>
          </p:nvSpPr>
          <p:spPr>
            <a:xfrm>
              <a:off x="225291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199" name="Rectangle 198"/>
            <p:cNvSpPr/>
            <p:nvPr/>
          </p:nvSpPr>
          <p:spPr>
            <a:xfrm>
              <a:off x="2563374"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0" name="Rectangle 199"/>
            <p:cNvSpPr/>
            <p:nvPr/>
          </p:nvSpPr>
          <p:spPr>
            <a:xfrm>
              <a:off x="2873829" y="1815694"/>
              <a:ext cx="194541" cy="350564"/>
            </a:xfrm>
            <a:prstGeom prst="rect">
              <a:avLst/>
            </a:prstGeom>
            <a:solidFill>
              <a:srgbClr val="595959"/>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01" name="Rectangle 200"/>
            <p:cNvSpPr/>
            <p:nvPr/>
          </p:nvSpPr>
          <p:spPr>
            <a:xfrm>
              <a:off x="1632009" y="1815694"/>
              <a:ext cx="194541" cy="350564"/>
            </a:xfrm>
            <a:prstGeom prst="rect">
              <a:avLst/>
            </a:prstGeom>
            <a:solidFill>
              <a:schemeClr val="tx1">
                <a:lumMod val="65000"/>
                <a:lumOff val="35000"/>
              </a:schemeClr>
            </a:solidFill>
            <a:ln w="6350">
              <a:solidFill>
                <a:schemeClr val="tx1">
                  <a:lumMod val="85000"/>
                  <a:lumOff val="15000"/>
                </a:schemeClr>
              </a:solidFill>
            </a:ln>
            <a:effectLst>
              <a:outerShdw blurRad="25400" dist="127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grpSp>
      <p:sp>
        <p:nvSpPr>
          <p:cNvPr id="204" name="Rounded Rectangle 203"/>
          <p:cNvSpPr/>
          <p:nvPr/>
        </p:nvSpPr>
        <p:spPr>
          <a:xfrm>
            <a:off x="4881721" y="3362543"/>
            <a:ext cx="3394592" cy="949808"/>
          </a:xfrm>
          <a:prstGeom prst="roundRect">
            <a:avLst>
              <a:gd name="adj" fmla="val 9236"/>
            </a:avLst>
          </a:prstGeom>
          <a:solidFill>
            <a:srgbClr val="B5C1D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Low-cost memory</a:t>
            </a:r>
          </a:p>
        </p:txBody>
      </p:sp>
      <p:sp>
        <p:nvSpPr>
          <p:cNvPr id="205" name="Rounded Rectangle 204"/>
          <p:cNvSpPr/>
          <p:nvPr/>
        </p:nvSpPr>
        <p:spPr>
          <a:xfrm>
            <a:off x="827106" y="3362543"/>
            <a:ext cx="3390488" cy="949808"/>
          </a:xfrm>
          <a:prstGeom prst="roundRect">
            <a:avLst>
              <a:gd name="adj" fmla="val 10776"/>
            </a:avLst>
          </a:prstGeom>
          <a:solidFill>
            <a:srgbClr val="375DA1">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a:ea typeface="+mn-ea"/>
                <a:cs typeface="+mn-cs"/>
              </a:rPr>
              <a:t>Reliable memory</a:t>
            </a:r>
          </a:p>
        </p:txBody>
      </p:sp>
      <p:sp>
        <p:nvSpPr>
          <p:cNvPr id="206" name="Rectangle 205"/>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7" name="Oval 206"/>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08" name="Rectangle 207"/>
          <p:cNvSpPr/>
          <p:nvPr/>
        </p:nvSpPr>
        <p:spPr>
          <a:xfrm>
            <a:off x="1392257" y="1633948"/>
            <a:ext cx="2230804" cy="1380974"/>
          </a:xfrm>
          <a:prstGeom prst="rect">
            <a:avLst/>
          </a:prstGeom>
          <a:solidFill>
            <a:srgbClr val="375DA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Vulnerable data</a:t>
            </a:r>
          </a:p>
        </p:txBody>
      </p:sp>
      <p:sp>
        <p:nvSpPr>
          <p:cNvPr id="209" name="Oval 208"/>
          <p:cNvSpPr/>
          <p:nvPr/>
        </p:nvSpPr>
        <p:spPr>
          <a:xfrm>
            <a:off x="5463614" y="1633948"/>
            <a:ext cx="2230804" cy="1380974"/>
          </a:xfrm>
          <a:prstGeom prst="ellipse">
            <a:avLst/>
          </a:prstGeom>
          <a:solidFill>
            <a:srgbClr val="A7B5DB"/>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solidFill>
                <a:effectLst/>
                <a:uLnTx/>
                <a:uFillTx/>
                <a:latin typeface="Calibri"/>
                <a:ea typeface="+mn-ea"/>
                <a:cs typeface="+mn-cs"/>
              </a:rPr>
              <a:t>Tolerant data</a:t>
            </a:r>
          </a:p>
        </p:txBody>
      </p:sp>
      <p:sp>
        <p:nvSpPr>
          <p:cNvPr id="212" name="TextBox 211"/>
          <p:cNvSpPr txBox="1"/>
          <p:nvPr/>
        </p:nvSpPr>
        <p:spPr>
          <a:xfrm>
            <a:off x="844757" y="4534981"/>
            <a:ext cx="333937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ECC protected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Well-tested chips</a:t>
            </a:r>
          </a:p>
        </p:txBody>
      </p:sp>
      <p:sp>
        <p:nvSpPr>
          <p:cNvPr id="213" name="TextBox 212"/>
          <p:cNvSpPr txBox="1"/>
          <p:nvPr/>
        </p:nvSpPr>
        <p:spPr>
          <a:xfrm>
            <a:off x="4932283" y="4534981"/>
            <a:ext cx="3293466" cy="1077218"/>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err="1">
                <a:ln>
                  <a:noFill/>
                </a:ln>
                <a:solidFill>
                  <a:prstClr val="black"/>
                </a:solidFill>
                <a:effectLst/>
                <a:uLnTx/>
                <a:uFillTx/>
                <a:latin typeface="Calibri"/>
                <a:ea typeface="+mn-ea"/>
                <a:cs typeface="+mn-cs"/>
              </a:rPr>
              <a:t>NoECC</a:t>
            </a:r>
            <a:r>
              <a:rPr kumimoji="0" lang="en-US" sz="3200" b="0" i="0" u="none" strike="noStrike" kern="1200" cap="none" spc="0" normalizeH="0" baseline="0" noProof="0" dirty="0">
                <a:ln>
                  <a:noFill/>
                </a:ln>
                <a:solidFill>
                  <a:prstClr val="black"/>
                </a:solidFill>
                <a:effectLst/>
                <a:uLnTx/>
                <a:uFillTx/>
                <a:latin typeface="Calibri"/>
                <a:ea typeface="+mn-ea"/>
                <a:cs typeface="+mn-cs"/>
              </a:rPr>
              <a:t> or Parity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Less-tested chips</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DB4CB9A-C63F-4E87-AA38-9916D0B520C4}" type="slidenum">
              <a:rPr kumimoji="0" lang="en-US" sz="16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sz="1600" b="0" i="0" u="none" strike="noStrike" kern="1200" cap="none" spc="0" normalizeH="0" baseline="0" noProof="0">
              <a:ln>
                <a:noFill/>
              </a:ln>
              <a:solidFill>
                <a:prstClr val="black"/>
              </a:solidFill>
              <a:effectLst/>
              <a:uLnTx/>
              <a:uFillTx/>
              <a:latin typeface="Calibri"/>
              <a:ea typeface="+mn-ea"/>
              <a:cs typeface="+mn-cs"/>
            </a:endParaRPr>
          </a:p>
        </p:txBody>
      </p:sp>
      <p:sp>
        <p:nvSpPr>
          <p:cNvPr id="3" name="Rectangle 2"/>
          <p:cNvSpPr/>
          <p:nvPr/>
        </p:nvSpPr>
        <p:spPr>
          <a:xfrm>
            <a:off x="-36512" y="4437112"/>
            <a:ext cx="9073008" cy="1569660"/>
          </a:xfrm>
          <a:prstGeom prst="rect">
            <a:avLst/>
          </a:prstGeom>
          <a:solidFill>
            <a:schemeClr val="bg1"/>
          </a:solidFill>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On Microsoft’s Web Search workload</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Reduces server hardware </a:t>
            </a:r>
            <a:r>
              <a:rPr kumimoji="0" lang="en-US" sz="3200" b="0" i="0" u="none" strike="noStrike" kern="1200" cap="none" spc="0" normalizeH="0" baseline="0" noProof="0" dirty="0">
                <a:ln>
                  <a:noFill/>
                </a:ln>
                <a:solidFill>
                  <a:srgbClr val="4A66AC"/>
                </a:solidFill>
                <a:effectLst/>
                <a:uLnTx/>
                <a:uFillTx/>
                <a:latin typeface="Calibri"/>
                <a:ea typeface="+mn-ea"/>
                <a:cs typeface="+mn-cs"/>
              </a:rPr>
              <a:t>cost </a:t>
            </a:r>
            <a:r>
              <a:rPr kumimoji="0" lang="en-US" sz="3200" b="0" i="0" u="none" strike="noStrike" kern="1200" cap="none" spc="0" normalizeH="0" baseline="0" noProof="0" dirty="0">
                <a:ln>
                  <a:noFill/>
                </a:ln>
                <a:solidFill>
                  <a:prstClr val="black"/>
                </a:solidFill>
                <a:effectLst/>
                <a:uLnTx/>
                <a:uFillTx/>
                <a:latin typeface="Calibri"/>
                <a:ea typeface="+mn-ea"/>
                <a:cs typeface="+mn-cs"/>
              </a:rPr>
              <a:t>by </a:t>
            </a:r>
            <a:r>
              <a:rPr kumimoji="0" lang="en-US" sz="3200" b="0" i="0" u="none" strike="noStrike" kern="1200" cap="none" spc="0" normalizeH="0" baseline="0" noProof="0" dirty="0">
                <a:ln>
                  <a:noFill/>
                </a:ln>
                <a:solidFill>
                  <a:srgbClr val="FF0000"/>
                </a:solidFill>
                <a:effectLst/>
                <a:uLnTx/>
                <a:uFillTx/>
                <a:latin typeface="Calibri"/>
                <a:ea typeface="+mn-ea"/>
                <a:cs typeface="+mn-cs"/>
              </a:rPr>
              <a:t>4.7 %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libri"/>
                <a:ea typeface="+mn-ea"/>
                <a:cs typeface="+mn-cs"/>
              </a:rPr>
              <a:t>Achieves single server </a:t>
            </a:r>
            <a:r>
              <a:rPr kumimoji="0" lang="en-US" sz="3200" b="0" i="0" u="none" strike="noStrike" kern="1200" cap="none" spc="0" normalizeH="0" baseline="0" noProof="0" dirty="0">
                <a:ln>
                  <a:noFill/>
                </a:ln>
                <a:solidFill>
                  <a:srgbClr val="4A66AC"/>
                </a:solidFill>
                <a:effectLst/>
                <a:uLnTx/>
                <a:uFillTx/>
                <a:latin typeface="Calibri"/>
                <a:ea typeface="+mn-ea"/>
                <a:cs typeface="+mn-cs"/>
              </a:rPr>
              <a:t>availability</a:t>
            </a:r>
            <a:r>
              <a:rPr kumimoji="0" lang="en-US" sz="3200" b="0" i="0" u="none" strike="noStrike" kern="1200" cap="none" spc="0" normalizeH="0" baseline="0" noProof="0" dirty="0">
                <a:ln>
                  <a:noFill/>
                </a:ln>
                <a:solidFill>
                  <a:prstClr val="black"/>
                </a:solidFill>
                <a:effectLst/>
                <a:uLnTx/>
                <a:uFillTx/>
                <a:latin typeface="Calibri"/>
                <a:ea typeface="+mn-ea"/>
                <a:cs typeface="+mn-cs"/>
              </a:rPr>
              <a:t> target of </a:t>
            </a:r>
            <a:r>
              <a:rPr kumimoji="0" lang="en-US" sz="3200" b="0" i="0" u="none" strike="noStrike" kern="1200" cap="none" spc="0" normalizeH="0" baseline="0" noProof="0" dirty="0">
                <a:ln>
                  <a:noFill/>
                </a:ln>
                <a:solidFill>
                  <a:srgbClr val="FF0000"/>
                </a:solidFill>
                <a:effectLst/>
                <a:uLnTx/>
                <a:uFillTx/>
                <a:latin typeface="Calibri"/>
                <a:ea typeface="+mn-ea"/>
                <a:cs typeface="+mn-cs"/>
              </a:rPr>
              <a:t>99.90 %</a:t>
            </a:r>
          </a:p>
        </p:txBody>
      </p:sp>
    </p:spTree>
    <p:extLst>
      <p:ext uri="{BB962C8B-B14F-4D97-AF65-F5344CB8AC3E}">
        <p14:creationId xmlns:p14="http://schemas.microsoft.com/office/powerpoint/2010/main" val="27083124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5"/>
                                        </p:tgtEl>
                                        <p:attrNameLst>
                                          <p:attrName>style.visibility</p:attrName>
                                        </p:attrNameLst>
                                      </p:cBhvr>
                                      <p:to>
                                        <p:strVal val="visible"/>
                                      </p:to>
                                    </p:set>
                                    <p:animEffect transition="in" filter="fade">
                                      <p:cBhvr>
                                        <p:cTn id="10" dur="500"/>
                                        <p:tgtEl>
                                          <p:spTgt spid="4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path" presetSubtype="0" accel="50000" decel="50000" fill="hold" grpId="1" nodeType="clickEffect">
                                  <p:stCondLst>
                                    <p:cond delay="0"/>
                                  </p:stCondLst>
                                  <p:childTnLst>
                                    <p:animMotion origin="layout" path="M 3.61111E-6 7.40741E-7 L -0.09236 -0.40671 " pathEditMode="relative" rAng="0" ptsTypes="AA">
                                      <p:cBhvr>
                                        <p:cTn id="14" dur="2000" fill="hold"/>
                                        <p:tgtEl>
                                          <p:spTgt spid="47"/>
                                        </p:tgtEl>
                                        <p:attrNameLst>
                                          <p:attrName>ppt_x</p:attrName>
                                          <p:attrName>ppt_y</p:attrName>
                                        </p:attrNameLst>
                                      </p:cBhvr>
                                      <p:rCtr x="-4618" y="-20347"/>
                                    </p:animMotion>
                                  </p:childTnLst>
                                </p:cTn>
                              </p:par>
                              <p:par>
                                <p:cTn id="15" presetID="42" presetClass="path" presetSubtype="0" accel="50000" decel="50000" fill="hold" grpId="1" nodeType="withEffect">
                                  <p:stCondLst>
                                    <p:cond delay="0"/>
                                  </p:stCondLst>
                                  <p:childTnLst>
                                    <p:animMotion origin="layout" path="M -4.44444E-6 -2.96296E-6 L 0.06094 -0.38657 " pathEditMode="relative" rAng="0" ptsTypes="AA">
                                      <p:cBhvr>
                                        <p:cTn id="16" dur="2000" fill="hold"/>
                                        <p:tgtEl>
                                          <p:spTgt spid="45"/>
                                        </p:tgtEl>
                                        <p:attrNameLst>
                                          <p:attrName>ppt_x</p:attrName>
                                          <p:attrName>ppt_y</p:attrName>
                                        </p:attrNameLst>
                                      </p:cBhvr>
                                      <p:rCtr x="3038" y="-19329"/>
                                    </p:animMotion>
                                  </p:childTnLst>
                                </p:cTn>
                              </p:par>
                              <p:par>
                                <p:cTn id="17" presetID="10" presetClass="exit" presetSubtype="0" fill="hold" grpId="2" nodeType="withEffect">
                                  <p:stCondLst>
                                    <p:cond delay="1250"/>
                                  </p:stCondLst>
                                  <p:childTnLst>
                                    <p:animEffect transition="out" filter="fade">
                                      <p:cBhvr>
                                        <p:cTn id="18" dur="500"/>
                                        <p:tgtEl>
                                          <p:spTgt spid="47"/>
                                        </p:tgtEl>
                                      </p:cBhvr>
                                    </p:animEffect>
                                    <p:set>
                                      <p:cBhvr>
                                        <p:cTn id="19" dur="1" fill="hold">
                                          <p:stCondLst>
                                            <p:cond delay="499"/>
                                          </p:stCondLst>
                                        </p:cTn>
                                        <p:tgtEl>
                                          <p:spTgt spid="47"/>
                                        </p:tgtEl>
                                        <p:attrNameLst>
                                          <p:attrName>style.visibility</p:attrName>
                                        </p:attrNameLst>
                                      </p:cBhvr>
                                      <p:to>
                                        <p:strVal val="hidden"/>
                                      </p:to>
                                    </p:set>
                                  </p:childTnLst>
                                </p:cTn>
                              </p:par>
                              <p:par>
                                <p:cTn id="20" presetID="10" presetClass="exit" presetSubtype="0" fill="hold" grpId="2" nodeType="withEffect">
                                  <p:stCondLst>
                                    <p:cond delay="1250"/>
                                  </p:stCondLst>
                                  <p:childTnLst>
                                    <p:animEffect transition="out" filter="fade">
                                      <p:cBhvr>
                                        <p:cTn id="21" dur="500"/>
                                        <p:tgtEl>
                                          <p:spTgt spid="45"/>
                                        </p:tgtEl>
                                      </p:cBhvr>
                                    </p:animEffect>
                                    <p:set>
                                      <p:cBhvr>
                                        <p:cTn id="22" dur="1" fill="hold">
                                          <p:stCondLst>
                                            <p:cond delay="499"/>
                                          </p:stCondLst>
                                        </p:cTn>
                                        <p:tgtEl>
                                          <p:spTgt spid="45"/>
                                        </p:tgtEl>
                                        <p:attrNameLst>
                                          <p:attrName>style.visibility</p:attrName>
                                        </p:attrNameLst>
                                      </p:cBhvr>
                                      <p:to>
                                        <p:strVal val="hidden"/>
                                      </p:to>
                                    </p:set>
                                  </p:childTnLst>
                                </p:cTn>
                              </p:par>
                              <p:par>
                                <p:cTn id="23" presetID="10" presetClass="exit" presetSubtype="0" fill="hold" grpId="0" nodeType="withEffect">
                                  <p:stCondLst>
                                    <p:cond delay="1500"/>
                                  </p:stCondLst>
                                  <p:childTnLst>
                                    <p:animEffect transition="out" filter="fade">
                                      <p:cBhvr>
                                        <p:cTn id="24" dur="500"/>
                                        <p:tgtEl>
                                          <p:spTgt spid="50"/>
                                        </p:tgtEl>
                                      </p:cBhvr>
                                    </p:animEffect>
                                    <p:set>
                                      <p:cBhvr>
                                        <p:cTn id="25" dur="1" fill="hold">
                                          <p:stCondLst>
                                            <p:cond delay="499"/>
                                          </p:stCondLst>
                                        </p:cTn>
                                        <p:tgtEl>
                                          <p:spTgt spid="50"/>
                                        </p:tgtEl>
                                        <p:attrNameLst>
                                          <p:attrName>style.visibility</p:attrName>
                                        </p:attrNameLst>
                                      </p:cBhvr>
                                      <p:to>
                                        <p:strVal val="hidden"/>
                                      </p:to>
                                    </p:set>
                                  </p:childTnLst>
                                </p:cTn>
                              </p:par>
                              <p:par>
                                <p:cTn id="26" presetID="10" presetClass="entr" presetSubtype="0" fill="hold" grpId="0" nodeType="withEffect">
                                  <p:stCondLst>
                                    <p:cond delay="1250"/>
                                  </p:stCondLst>
                                  <p:childTnLst>
                                    <p:set>
                                      <p:cBhvr>
                                        <p:cTn id="27" dur="1" fill="hold">
                                          <p:stCondLst>
                                            <p:cond delay="0"/>
                                          </p:stCondLst>
                                        </p:cTn>
                                        <p:tgtEl>
                                          <p:spTgt spid="207"/>
                                        </p:tgtEl>
                                        <p:attrNameLst>
                                          <p:attrName>style.visibility</p:attrName>
                                        </p:attrNameLst>
                                      </p:cBhvr>
                                      <p:to>
                                        <p:strVal val="visible"/>
                                      </p:to>
                                    </p:set>
                                    <p:animEffect transition="in" filter="fade">
                                      <p:cBhvr>
                                        <p:cTn id="28" dur="500"/>
                                        <p:tgtEl>
                                          <p:spTgt spid="207"/>
                                        </p:tgtEl>
                                      </p:cBhvr>
                                    </p:animEffect>
                                  </p:childTnLst>
                                </p:cTn>
                              </p:par>
                              <p:par>
                                <p:cTn id="29" presetID="10" presetClass="entr" presetSubtype="0" fill="hold" grpId="0" nodeType="withEffect">
                                  <p:stCondLst>
                                    <p:cond delay="1250"/>
                                  </p:stCondLst>
                                  <p:childTnLst>
                                    <p:set>
                                      <p:cBhvr>
                                        <p:cTn id="30" dur="1" fill="hold">
                                          <p:stCondLst>
                                            <p:cond delay="0"/>
                                          </p:stCondLst>
                                        </p:cTn>
                                        <p:tgtEl>
                                          <p:spTgt spid="206"/>
                                        </p:tgtEl>
                                        <p:attrNameLst>
                                          <p:attrName>style.visibility</p:attrName>
                                        </p:attrNameLst>
                                      </p:cBhvr>
                                      <p:to>
                                        <p:strVal val="visible"/>
                                      </p:to>
                                    </p:set>
                                    <p:animEffect transition="in" filter="fade">
                                      <p:cBhvr>
                                        <p:cTn id="31" dur="500"/>
                                        <p:tgtEl>
                                          <p:spTgt spid="206"/>
                                        </p:tgtEl>
                                      </p:cBhvr>
                                    </p:animEffect>
                                  </p:childTnLst>
                                </p:cTn>
                              </p:par>
                              <p:par>
                                <p:cTn id="32" presetID="10" presetClass="entr" presetSubtype="0" fill="hold" nodeType="withEffect">
                                  <p:stCondLst>
                                    <p:cond delay="1750"/>
                                  </p:stCondLst>
                                  <p:childTnLst>
                                    <p:set>
                                      <p:cBhvr>
                                        <p:cTn id="33" dur="1" fill="hold">
                                          <p:stCondLst>
                                            <p:cond delay="0"/>
                                          </p:stCondLst>
                                        </p:cTn>
                                        <p:tgtEl>
                                          <p:spTgt spid="179"/>
                                        </p:tgtEl>
                                        <p:attrNameLst>
                                          <p:attrName>style.visibility</p:attrName>
                                        </p:attrNameLst>
                                      </p:cBhvr>
                                      <p:to>
                                        <p:strVal val="visible"/>
                                      </p:to>
                                    </p:set>
                                    <p:animEffect transition="in" filter="fade">
                                      <p:cBhvr>
                                        <p:cTn id="34" dur="500"/>
                                        <p:tgtEl>
                                          <p:spTgt spid="179"/>
                                        </p:tgtEl>
                                      </p:cBhvr>
                                    </p:animEffect>
                                  </p:childTnLst>
                                </p:cTn>
                              </p:par>
                              <p:par>
                                <p:cTn id="35" presetID="10" presetClass="entr" presetSubtype="0" fill="hold" nodeType="withEffect">
                                  <p:stCondLst>
                                    <p:cond delay="1750"/>
                                  </p:stCondLst>
                                  <p:childTnLst>
                                    <p:set>
                                      <p:cBhvr>
                                        <p:cTn id="36" dur="1" fill="hold">
                                          <p:stCondLst>
                                            <p:cond delay="0"/>
                                          </p:stCondLst>
                                        </p:cTn>
                                        <p:tgtEl>
                                          <p:spTgt spid="191"/>
                                        </p:tgtEl>
                                        <p:attrNameLst>
                                          <p:attrName>style.visibility</p:attrName>
                                        </p:attrNameLst>
                                      </p:cBhvr>
                                      <p:to>
                                        <p:strVal val="visible"/>
                                      </p:to>
                                    </p:set>
                                    <p:animEffect transition="in" filter="fade">
                                      <p:cBhvr>
                                        <p:cTn id="37" dur="500"/>
                                        <p:tgtEl>
                                          <p:spTgt spid="19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4"/>
                                        </p:tgtEl>
                                        <p:attrNameLst>
                                          <p:attrName>style.visibility</p:attrName>
                                        </p:attrNameLst>
                                      </p:cBhvr>
                                      <p:to>
                                        <p:strVal val="visible"/>
                                      </p:to>
                                    </p:set>
                                    <p:animEffect transition="in" filter="fade">
                                      <p:cBhvr>
                                        <p:cTn id="42" dur="500"/>
                                        <p:tgtEl>
                                          <p:spTgt spid="20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05"/>
                                        </p:tgtEl>
                                        <p:attrNameLst>
                                          <p:attrName>style.visibility</p:attrName>
                                        </p:attrNameLst>
                                      </p:cBhvr>
                                      <p:to>
                                        <p:strVal val="visible"/>
                                      </p:to>
                                    </p:set>
                                    <p:animEffect transition="in" filter="fade">
                                      <p:cBhvr>
                                        <p:cTn id="45" dur="500"/>
                                        <p:tgtEl>
                                          <p:spTgt spid="205"/>
                                        </p:tgtEl>
                                      </p:cBhvr>
                                    </p:animEffect>
                                  </p:childTnLst>
                                </p:cTn>
                              </p:par>
                            </p:childTnLst>
                          </p:cTn>
                        </p:par>
                        <p:par>
                          <p:cTn id="46" fill="hold">
                            <p:stCondLst>
                              <p:cond delay="500"/>
                            </p:stCondLst>
                            <p:childTnLst>
                              <p:par>
                                <p:cTn id="47" presetID="1" presetClass="entr" presetSubtype="0" fill="hold" grpId="0" nodeType="afterEffect">
                                  <p:stCondLst>
                                    <p:cond delay="0"/>
                                  </p:stCondLst>
                                  <p:childTnLst>
                                    <p:set>
                                      <p:cBhvr>
                                        <p:cTn id="48" dur="1" fill="hold">
                                          <p:stCondLst>
                                            <p:cond delay="0"/>
                                          </p:stCondLst>
                                        </p:cTn>
                                        <p:tgtEl>
                                          <p:spTgt spid="20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08"/>
                                        </p:tgtEl>
                                        <p:attrNameLst>
                                          <p:attrName>style.visibility</p:attrName>
                                        </p:attrNameLst>
                                      </p:cBhvr>
                                      <p:to>
                                        <p:strVal val="visible"/>
                                      </p:to>
                                    </p:set>
                                  </p:childTnLst>
                                </p:cTn>
                              </p:par>
                              <p:par>
                                <p:cTn id="51" presetID="42" presetClass="path" presetSubtype="0" accel="50000" decel="50000" fill="hold" grpId="2" nodeType="withEffect">
                                  <p:stCondLst>
                                    <p:cond delay="0"/>
                                  </p:stCondLst>
                                  <p:childTnLst>
                                    <p:animMotion origin="layout" path="M -4.44444E-6 1.11111E-6 L -4.44444E-6 0.22106 " pathEditMode="relative" rAng="0" ptsTypes="AA">
                                      <p:cBhvr>
                                        <p:cTn id="52" dur="2000" fill="hold"/>
                                        <p:tgtEl>
                                          <p:spTgt spid="209"/>
                                        </p:tgtEl>
                                        <p:attrNameLst>
                                          <p:attrName>ppt_x</p:attrName>
                                          <p:attrName>ppt_y</p:attrName>
                                        </p:attrNameLst>
                                      </p:cBhvr>
                                      <p:rCtr x="0" y="11042"/>
                                    </p:animMotion>
                                  </p:childTnLst>
                                </p:cTn>
                              </p:par>
                              <p:par>
                                <p:cTn id="53" presetID="42" presetClass="path" presetSubtype="0" accel="50000" decel="50000" fill="hold" grpId="2" nodeType="withEffect">
                                  <p:stCondLst>
                                    <p:cond delay="0"/>
                                  </p:stCondLst>
                                  <p:childTnLst>
                                    <p:animMotion origin="layout" path="M -1.94444E-6 1.11111E-6 L -1.94444E-6 0.21898 " pathEditMode="relative" rAng="0" ptsTypes="AA">
                                      <p:cBhvr>
                                        <p:cTn id="54" dur="2000" fill="hold"/>
                                        <p:tgtEl>
                                          <p:spTgt spid="208"/>
                                        </p:tgtEl>
                                        <p:attrNameLst>
                                          <p:attrName>ppt_x</p:attrName>
                                          <p:attrName>ppt_y</p:attrName>
                                        </p:attrNameLst>
                                      </p:cBhvr>
                                      <p:rCtr x="0" y="10949"/>
                                    </p:animMotion>
                                  </p:childTnLst>
                                </p:cTn>
                              </p:par>
                              <p:par>
                                <p:cTn id="55" presetID="6" presetClass="emph" presetSubtype="0" fill="hold" grpId="1" nodeType="withEffect">
                                  <p:stCondLst>
                                    <p:cond delay="0"/>
                                  </p:stCondLst>
                                  <p:childTnLst>
                                    <p:animScale>
                                      <p:cBhvr>
                                        <p:cTn id="56" dur="2000" fill="hold"/>
                                        <p:tgtEl>
                                          <p:spTgt spid="209"/>
                                        </p:tgtEl>
                                      </p:cBhvr>
                                      <p:by x="50000" y="50000"/>
                                    </p:animScale>
                                  </p:childTnLst>
                                </p:cTn>
                              </p:par>
                              <p:par>
                                <p:cTn id="57" presetID="6" presetClass="emph" presetSubtype="0" fill="hold" grpId="1" nodeType="withEffect">
                                  <p:stCondLst>
                                    <p:cond delay="0"/>
                                  </p:stCondLst>
                                  <p:childTnLst>
                                    <p:animScale>
                                      <p:cBhvr>
                                        <p:cTn id="58" dur="2000" fill="hold"/>
                                        <p:tgtEl>
                                          <p:spTgt spid="208"/>
                                        </p:tgtEl>
                                      </p:cBhvr>
                                      <p:by x="50000" y="50000"/>
                                    </p:animScale>
                                  </p:childTnLst>
                                </p:cTn>
                              </p:par>
                            </p:childTnLst>
                          </p:cTn>
                        </p:par>
                      </p:childTnLst>
                    </p:cTn>
                  </p:par>
                  <p:par>
                    <p:cTn id="59" fill="hold">
                      <p:stCondLst>
                        <p:cond delay="indefinite"/>
                      </p:stCondLst>
                      <p:childTnLst>
                        <p:par>
                          <p:cTn id="60" fill="hold">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78"/>
                                        </p:tgtEl>
                                        <p:attrNameLst>
                                          <p:attrName>style.visibility</p:attrName>
                                        </p:attrNameLst>
                                      </p:cBhvr>
                                      <p:to>
                                        <p:strVal val="visible"/>
                                      </p:to>
                                    </p:set>
                                    <p:animEffect transition="in" filter="wipe(up)">
                                      <p:cBhvr>
                                        <p:cTn id="63" dur="500"/>
                                        <p:tgtEl>
                                          <p:spTgt spid="178"/>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13"/>
                                        </p:tgtEl>
                                        <p:attrNameLst>
                                          <p:attrName>style.visibility</p:attrName>
                                        </p:attrNameLst>
                                      </p:cBhvr>
                                      <p:to>
                                        <p:strVal val="visible"/>
                                      </p:to>
                                    </p:set>
                                    <p:animEffect transition="in" filter="fade">
                                      <p:cBhvr>
                                        <p:cTn id="68" dur="500"/>
                                        <p:tgtEl>
                                          <p:spTgt spid="2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12"/>
                                        </p:tgtEl>
                                        <p:attrNameLst>
                                          <p:attrName>style.visibility</p:attrName>
                                        </p:attrNameLst>
                                      </p:cBhvr>
                                      <p:to>
                                        <p:strVal val="visible"/>
                                      </p:to>
                                    </p:set>
                                    <p:animEffect transition="in" filter="fade">
                                      <p:cBhvr>
                                        <p:cTn id="71" dur="500"/>
                                        <p:tgtEl>
                                          <p:spTgt spid="212"/>
                                        </p:tgtEl>
                                      </p:cBhvr>
                                    </p:animEffect>
                                  </p:childTnLst>
                                </p:cTn>
                              </p:par>
                            </p:childTnLst>
                          </p:cTn>
                        </p:par>
                      </p:childTnLst>
                    </p:cTn>
                  </p:par>
                  <p:par>
                    <p:cTn id="72" fill="hold">
                      <p:stCondLst>
                        <p:cond delay="indefinite"/>
                      </p:stCondLst>
                      <p:childTnLst>
                        <p:par>
                          <p:cTn id="73" fill="hold">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0" grpId="0">
        <p:bldAsOne/>
      </p:bldGraphic>
      <p:bldP spid="45" grpId="0" animBg="1"/>
      <p:bldP spid="45" grpId="1" animBg="1"/>
      <p:bldP spid="45" grpId="2" animBg="1"/>
      <p:bldP spid="47" grpId="0" animBg="1"/>
      <p:bldP spid="47" grpId="1" animBg="1"/>
      <p:bldP spid="47" grpId="2" animBg="1"/>
      <p:bldP spid="178" grpId="0" animBg="1"/>
      <p:bldP spid="204" grpId="0" animBg="1"/>
      <p:bldP spid="205" grpId="0" animBg="1"/>
      <p:bldP spid="206" grpId="0" animBg="1"/>
      <p:bldP spid="207" grpId="0" animBg="1"/>
      <p:bldP spid="208" grpId="0" animBg="1"/>
      <p:bldP spid="208" grpId="1" animBg="1"/>
      <p:bldP spid="208" grpId="2" animBg="1"/>
      <p:bldP spid="209" grpId="0" animBg="1"/>
      <p:bldP spid="209" grpId="1" animBg="1"/>
      <p:bldP spid="209" grpId="2" animBg="1"/>
      <p:bldP spid="212" grpId="0"/>
      <p:bldP spid="213" grpId="0"/>
      <p:bldP spid="3"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C6CF7-8A7A-7F49-93EB-D1EB3265D4AB}"/>
              </a:ext>
            </a:extLst>
          </p:cNvPr>
          <p:cNvSpPr>
            <a:spLocks noGrp="1"/>
          </p:cNvSpPr>
          <p:nvPr>
            <p:ph type="title"/>
          </p:nvPr>
        </p:nvSpPr>
        <p:spPr/>
        <p:txBody>
          <a:bodyPr/>
          <a:lstStyle/>
          <a:p>
            <a:r>
              <a:rPr lang="en-US" dirty="0"/>
              <a:t>Another Example: EDEN</a:t>
            </a:r>
          </a:p>
        </p:txBody>
      </p:sp>
      <p:sp>
        <p:nvSpPr>
          <p:cNvPr id="3" name="Content Placeholder 2">
            <a:extLst>
              <a:ext uri="{FF2B5EF4-FFF2-40B4-BE49-F238E27FC236}">
                <a16:creationId xmlns:a16="http://schemas.microsoft.com/office/drawing/2014/main" id="{CFEED0F3-2DF8-844D-8E32-56660BCA7F42}"/>
              </a:ext>
            </a:extLst>
          </p:cNvPr>
          <p:cNvSpPr>
            <a:spLocks noGrp="1"/>
          </p:cNvSpPr>
          <p:nvPr>
            <p:ph idx="1"/>
          </p:nvPr>
        </p:nvSpPr>
        <p:spPr/>
        <p:txBody>
          <a:bodyPr/>
          <a:lstStyle/>
          <a:p>
            <a:r>
              <a:rPr lang="en-US" dirty="0"/>
              <a:t>Deep Neural Network evaluation is very DRAM-intensive (especially for large networks)</a:t>
            </a:r>
          </a:p>
          <a:p>
            <a:endParaRPr lang="en-US" dirty="0"/>
          </a:p>
          <a:p>
            <a:pPr marL="0" indent="0">
              <a:buNone/>
            </a:pPr>
            <a:r>
              <a:rPr lang="en-US" dirty="0"/>
              <a:t>1. Some data and layers in DNNs are very tolerant to errors</a:t>
            </a:r>
          </a:p>
          <a:p>
            <a:pPr marL="0" indent="0">
              <a:buNone/>
            </a:pPr>
            <a:endParaRPr lang="en-US" dirty="0"/>
          </a:p>
          <a:p>
            <a:pPr marL="0" indent="0">
              <a:buNone/>
            </a:pPr>
            <a:r>
              <a:rPr lang="en-US" dirty="0"/>
              <a:t>2. We can reduce DRAM latency and voltage on such data and layers (intermediate feature maps and weights)</a:t>
            </a:r>
          </a:p>
          <a:p>
            <a:pPr marL="0" indent="0">
              <a:buNone/>
            </a:pPr>
            <a:endParaRPr lang="en-US" dirty="0"/>
          </a:p>
          <a:p>
            <a:pPr marL="0" indent="0">
              <a:buNone/>
            </a:pPr>
            <a:r>
              <a:rPr lang="en-US" dirty="0"/>
              <a:t>3. While still achieving a user-specified DNN accuracy target by making training DRAM-error-aware</a:t>
            </a:r>
          </a:p>
          <a:p>
            <a:endParaRPr lang="en-US" dirty="0"/>
          </a:p>
          <a:p>
            <a:pPr marL="0" indent="0" algn="ctr">
              <a:buNone/>
            </a:pPr>
            <a:r>
              <a:rPr lang="en-US" b="1" dirty="0">
                <a:solidFill>
                  <a:srgbClr val="0000FF"/>
                </a:solidFill>
              </a:rPr>
              <a:t>Data-aware management of DRAM latency and voltage</a:t>
            </a:r>
          </a:p>
        </p:txBody>
      </p:sp>
      <p:sp>
        <p:nvSpPr>
          <p:cNvPr id="4" name="Slide Number Placeholder 3">
            <a:extLst>
              <a:ext uri="{FF2B5EF4-FFF2-40B4-BE49-F238E27FC236}">
                <a16:creationId xmlns:a16="http://schemas.microsoft.com/office/drawing/2014/main" id="{4B39E494-28EC-504C-A60C-18172219B2AF}"/>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spTree>
    <p:extLst>
      <p:ext uri="{BB962C8B-B14F-4D97-AF65-F5344CB8AC3E}">
        <p14:creationId xmlns:p14="http://schemas.microsoft.com/office/powerpoint/2010/main" val="350385869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p:txBody>
          <a:bodyPr/>
          <a:lstStyle/>
          <a:p>
            <a:r>
              <a:rPr lang="en-US" dirty="0">
                <a:latin typeface="Garamond" charset="0"/>
                <a:ea typeface="ＭＳ Ｐゴシック" charset="0"/>
                <a:cs typeface="ＭＳ Ｐゴシック" charset="0"/>
              </a:rPr>
              <a:t>EDEN Flow</a:t>
            </a:r>
          </a:p>
        </p:txBody>
      </p:sp>
      <p:sp>
        <p:nvSpPr>
          <p:cNvPr id="21506" name="Content Placeholder 2"/>
          <p:cNvSpPr>
            <a:spLocks noGrp="1"/>
          </p:cNvSpPr>
          <p:nvPr>
            <p:ph idx="1"/>
          </p:nvPr>
        </p:nvSpPr>
        <p:spPr>
          <a:xfrm>
            <a:off x="0" y="908720"/>
            <a:ext cx="9144000" cy="4606736"/>
          </a:xfrm>
        </p:spPr>
        <p:txBody>
          <a:bodyPr>
            <a:normAutofit/>
          </a:bodyPr>
          <a:lstStyle/>
          <a:p>
            <a:r>
              <a:rPr lang="en-US" dirty="0">
                <a:solidFill>
                  <a:srgbClr val="FF0000"/>
                </a:solidFill>
                <a:latin typeface="Tahoma" charset="0"/>
                <a:ea typeface="ＭＳ Ｐゴシック" charset="0"/>
                <a:cs typeface="ＭＳ Ｐゴシック" charset="0"/>
              </a:rPr>
              <a:t>Goal: </a:t>
            </a:r>
            <a:r>
              <a:rPr lang="en-US" sz="2200" dirty="0">
                <a:latin typeface="Tahoma" charset="0"/>
                <a:ea typeface="ＭＳ Ｐゴシック" charset="0"/>
                <a:cs typeface="ＭＳ Ｐゴシック" charset="0"/>
              </a:rPr>
              <a:t>reduce energy consumption and improve performance of DNNs by reducing voltage and timing parameters in DRAM</a:t>
            </a:r>
          </a:p>
          <a:p>
            <a:r>
              <a:rPr lang="en-US" dirty="0">
                <a:solidFill>
                  <a:srgbClr val="FF0000"/>
                </a:solidFill>
                <a:latin typeface="Tahoma" charset="0"/>
                <a:ea typeface="ＭＳ Ｐゴシック" charset="0"/>
                <a:cs typeface="ＭＳ Ｐゴシック" charset="0"/>
              </a:rPr>
              <a:t>Key Ideas:</a:t>
            </a:r>
          </a:p>
          <a:p>
            <a:pPr lvl="1"/>
            <a:r>
              <a:rPr lang="en-US" dirty="0">
                <a:latin typeface="Tahoma" charset="0"/>
                <a:ea typeface="ＭＳ Ｐゴシック" charset="0"/>
                <a:cs typeface="ＭＳ Ｐゴシック" charset="0"/>
              </a:rPr>
              <a:t>Build an error model by profiling the target DRAM module with reduced voltage and timing </a:t>
            </a:r>
          </a:p>
          <a:p>
            <a:pPr lvl="1"/>
            <a:r>
              <a:rPr lang="en-US" dirty="0">
                <a:latin typeface="Tahoma" charset="0"/>
                <a:ea typeface="ＭＳ Ｐゴシック" charset="0"/>
                <a:cs typeface="ＭＳ Ｐゴシック" charset="0"/>
              </a:rPr>
              <a:t>Boost DNN accuracy by introducing the error model in training</a:t>
            </a:r>
          </a:p>
          <a:p>
            <a:pPr marL="687387" lvl="1" indent="-342900"/>
            <a:r>
              <a:rPr lang="en-US" dirty="0">
                <a:latin typeface="Tahoma" charset="0"/>
                <a:ea typeface="ＭＳ Ｐゴシック" charset="0"/>
                <a:cs typeface="ＭＳ Ｐゴシック" charset="0"/>
              </a:rPr>
              <a:t>Profile the boosted DNN to understand the network’s error tolerance</a:t>
            </a:r>
          </a:p>
          <a:p>
            <a:pPr marL="687387" lvl="1" indent="-342900"/>
            <a:r>
              <a:rPr lang="en-US" dirty="0">
                <a:latin typeface="Tahoma" charset="0"/>
                <a:ea typeface="ＭＳ Ｐゴシック" charset="0"/>
                <a:cs typeface="ＭＳ Ｐゴシック" charset="0"/>
              </a:rPr>
              <a:t>Map DNN components to DRAM partitions and DRAM settings </a:t>
            </a:r>
          </a:p>
        </p:txBody>
      </p:sp>
      <p:sp>
        <p:nvSpPr>
          <p:cNvPr id="21507"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13" name="Picture 12">
            <a:extLst>
              <a:ext uri="{FF2B5EF4-FFF2-40B4-BE49-F238E27FC236}">
                <a16:creationId xmlns:a16="http://schemas.microsoft.com/office/drawing/2014/main" id="{61113F35-10C3-AE43-B837-8AE9EFC013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97654" y="5179365"/>
            <a:ext cx="660400" cy="647700"/>
          </a:xfrm>
          <a:prstGeom prst="rect">
            <a:avLst/>
          </a:prstGeom>
        </p:spPr>
      </p:pic>
      <p:pic>
        <p:nvPicPr>
          <p:cNvPr id="14" name="Picture 13">
            <a:extLst>
              <a:ext uri="{FF2B5EF4-FFF2-40B4-BE49-F238E27FC236}">
                <a16:creationId xmlns:a16="http://schemas.microsoft.com/office/drawing/2014/main" id="{D562187E-BC3A-794D-9D31-07DD5A1895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58027" y="5052365"/>
            <a:ext cx="762000" cy="901700"/>
          </a:xfrm>
          <a:prstGeom prst="rect">
            <a:avLst/>
          </a:prstGeom>
        </p:spPr>
      </p:pic>
      <p:pic>
        <p:nvPicPr>
          <p:cNvPr id="15" name="Picture 14">
            <a:extLst>
              <a:ext uri="{FF2B5EF4-FFF2-40B4-BE49-F238E27FC236}">
                <a16:creationId xmlns:a16="http://schemas.microsoft.com/office/drawing/2014/main" id="{4BCE0444-04A4-A344-8C5B-89634D20244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37105" y="5192065"/>
            <a:ext cx="825500" cy="622300"/>
          </a:xfrm>
          <a:prstGeom prst="rect">
            <a:avLst/>
          </a:prstGeom>
        </p:spPr>
      </p:pic>
      <p:grpSp>
        <p:nvGrpSpPr>
          <p:cNvPr id="20" name="Group 19">
            <a:extLst>
              <a:ext uri="{FF2B5EF4-FFF2-40B4-BE49-F238E27FC236}">
                <a16:creationId xmlns:a16="http://schemas.microsoft.com/office/drawing/2014/main" id="{190BB1F1-BE5C-2E45-9A9D-85F200A6173C}"/>
              </a:ext>
            </a:extLst>
          </p:cNvPr>
          <p:cNvGrpSpPr/>
          <p:nvPr/>
        </p:nvGrpSpPr>
        <p:grpSpPr>
          <a:xfrm>
            <a:off x="768105" y="5013806"/>
            <a:ext cx="1599317" cy="1003300"/>
            <a:chOff x="738394" y="4205544"/>
            <a:chExt cx="1599317" cy="1003300"/>
          </a:xfrm>
        </p:grpSpPr>
        <p:pic>
          <p:nvPicPr>
            <p:cNvPr id="9" name="Picture 8">
              <a:extLst>
                <a:ext uri="{FF2B5EF4-FFF2-40B4-BE49-F238E27FC236}">
                  <a16:creationId xmlns:a16="http://schemas.microsoft.com/office/drawing/2014/main" id="{AED7DD14-F039-354F-838F-36360ADB789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38394" y="4281744"/>
              <a:ext cx="723900" cy="850900"/>
            </a:xfrm>
            <a:prstGeom prst="rect">
              <a:avLst/>
            </a:prstGeom>
          </p:spPr>
        </p:pic>
        <p:pic>
          <p:nvPicPr>
            <p:cNvPr id="10" name="Picture 9">
              <a:extLst>
                <a:ext uri="{FF2B5EF4-FFF2-40B4-BE49-F238E27FC236}">
                  <a16:creationId xmlns:a16="http://schemas.microsoft.com/office/drawing/2014/main" id="{4FC96456-784C-414E-AAF1-C6FFFC0BDE6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26511" y="4205544"/>
              <a:ext cx="711200" cy="1003300"/>
            </a:xfrm>
            <a:prstGeom prst="rect">
              <a:avLst/>
            </a:prstGeom>
          </p:spPr>
        </p:pic>
        <p:cxnSp>
          <p:nvCxnSpPr>
            <p:cNvPr id="4" name="Straight Arrow Connector 3">
              <a:extLst>
                <a:ext uri="{FF2B5EF4-FFF2-40B4-BE49-F238E27FC236}">
                  <a16:creationId xmlns:a16="http://schemas.microsoft.com/office/drawing/2014/main" id="{1CBFB265-015E-624F-9E6A-65C15AE3FD84}"/>
                </a:ext>
              </a:extLst>
            </p:cNvPr>
            <p:cNvCxnSpPr>
              <a:stCxn id="9" idx="3"/>
              <a:endCxn id="10" idx="1"/>
            </p:cNvCxnSpPr>
            <p:nvPr/>
          </p:nvCxnSpPr>
          <p:spPr>
            <a:xfrm>
              <a:off x="1462294" y="4707194"/>
              <a:ext cx="1642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10CF3BD3-3E4E-3C4A-9F08-575A5B63B490}"/>
              </a:ext>
            </a:extLst>
          </p:cNvPr>
          <p:cNvGrpSpPr/>
          <p:nvPr/>
        </p:nvGrpSpPr>
        <p:grpSpPr>
          <a:xfrm>
            <a:off x="2857657" y="5109515"/>
            <a:ext cx="1714343" cy="787400"/>
            <a:chOff x="3222757" y="4313494"/>
            <a:chExt cx="1714343" cy="787400"/>
          </a:xfrm>
        </p:grpSpPr>
        <p:pic>
          <p:nvPicPr>
            <p:cNvPr id="11" name="Picture 10">
              <a:extLst>
                <a:ext uri="{FF2B5EF4-FFF2-40B4-BE49-F238E27FC236}">
                  <a16:creationId xmlns:a16="http://schemas.microsoft.com/office/drawing/2014/main" id="{7B3B6305-2258-F244-A5E3-1BEBB86966F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222757" y="4351594"/>
              <a:ext cx="787400" cy="711200"/>
            </a:xfrm>
            <a:prstGeom prst="rect">
              <a:avLst/>
            </a:prstGeom>
          </p:spPr>
        </p:pic>
        <p:pic>
          <p:nvPicPr>
            <p:cNvPr id="12" name="Picture 11">
              <a:extLst>
                <a:ext uri="{FF2B5EF4-FFF2-40B4-BE49-F238E27FC236}">
                  <a16:creationId xmlns:a16="http://schemas.microsoft.com/office/drawing/2014/main" id="{C4572F4B-0BC4-AF4F-BAE3-303F802BEDB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111600" y="4313494"/>
              <a:ext cx="825500" cy="787400"/>
            </a:xfrm>
            <a:prstGeom prst="rect">
              <a:avLst/>
            </a:prstGeom>
          </p:spPr>
        </p:pic>
        <p:cxnSp>
          <p:nvCxnSpPr>
            <p:cNvPr id="16" name="Straight Arrow Connector 15">
              <a:extLst>
                <a:ext uri="{FF2B5EF4-FFF2-40B4-BE49-F238E27FC236}">
                  <a16:creationId xmlns:a16="http://schemas.microsoft.com/office/drawing/2014/main" id="{34AA6718-FB71-CC4E-89D8-F6816BEFD24E}"/>
                </a:ext>
              </a:extLst>
            </p:cNvPr>
            <p:cNvCxnSpPr>
              <a:stCxn id="11" idx="3"/>
              <a:endCxn id="12" idx="1"/>
            </p:cNvCxnSpPr>
            <p:nvPr/>
          </p:nvCxnSpPr>
          <p:spPr>
            <a:xfrm>
              <a:off x="4010157" y="4707194"/>
              <a:ext cx="10144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cxnSp>
        <p:nvCxnSpPr>
          <p:cNvPr id="23" name="Straight Arrow Connector 22">
            <a:extLst>
              <a:ext uri="{FF2B5EF4-FFF2-40B4-BE49-F238E27FC236}">
                <a16:creationId xmlns:a16="http://schemas.microsoft.com/office/drawing/2014/main" id="{FFC2C781-6E2F-0446-B52B-EF8039821C72}"/>
              </a:ext>
            </a:extLst>
          </p:cNvPr>
          <p:cNvCxnSpPr>
            <a:stCxn id="10" idx="3"/>
            <a:endCxn id="11" idx="1"/>
          </p:cNvCxnSpPr>
          <p:nvPr/>
        </p:nvCxnSpPr>
        <p:spPr>
          <a:xfrm flipV="1">
            <a:off x="2367422" y="5503215"/>
            <a:ext cx="490235" cy="12241"/>
          </a:xfrm>
          <a:prstGeom prst="straightConnector1">
            <a:avLst/>
          </a:prstGeom>
          <a:ln w="50800" cmpd="sng">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25248625-AFC7-9646-BCED-65435E4F53D9}"/>
              </a:ext>
            </a:extLst>
          </p:cNvPr>
          <p:cNvCxnSpPr>
            <a:stCxn id="12" idx="3"/>
            <a:endCxn id="13" idx="1"/>
          </p:cNvCxnSpPr>
          <p:nvPr/>
        </p:nvCxnSpPr>
        <p:spPr>
          <a:xfrm>
            <a:off x="4572000" y="5503215"/>
            <a:ext cx="425654" cy="0"/>
          </a:xfrm>
          <a:prstGeom prst="straightConnector1">
            <a:avLst/>
          </a:prstGeom>
          <a:ln w="508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B7208448-93B4-634C-90B2-8D5001C445B1}"/>
              </a:ext>
            </a:extLst>
          </p:cNvPr>
          <p:cNvCxnSpPr>
            <a:stCxn id="13" idx="3"/>
            <a:endCxn id="14" idx="1"/>
          </p:cNvCxnSpPr>
          <p:nvPr/>
        </p:nvCxnSpPr>
        <p:spPr>
          <a:xfrm>
            <a:off x="5658054" y="5503215"/>
            <a:ext cx="599973" cy="0"/>
          </a:xfrm>
          <a:prstGeom prst="straightConnector1">
            <a:avLst/>
          </a:prstGeom>
          <a:ln w="508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67F989F0-8769-524A-B62C-8444D4C7ED0B}"/>
              </a:ext>
            </a:extLst>
          </p:cNvPr>
          <p:cNvCxnSpPr>
            <a:stCxn id="14" idx="3"/>
            <a:endCxn id="15" idx="1"/>
          </p:cNvCxnSpPr>
          <p:nvPr/>
        </p:nvCxnSpPr>
        <p:spPr>
          <a:xfrm>
            <a:off x="7020027" y="5503215"/>
            <a:ext cx="617078" cy="0"/>
          </a:xfrm>
          <a:prstGeom prst="straightConnector1">
            <a:avLst/>
          </a:prstGeom>
          <a:ln w="50800">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031129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50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1506">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par>
                                <p:cTn id="23" presetID="2" presetClass="entr" presetSubtype="8"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0-#ppt_w/2"/>
                                          </p:val>
                                        </p:tav>
                                        <p:tav tm="100000">
                                          <p:val>
                                            <p:strVal val="#ppt_x"/>
                                          </p:val>
                                        </p:tav>
                                      </p:tavLst>
                                    </p:anim>
                                    <p:anim calcmode="lin" valueType="num">
                                      <p:cBhvr additive="base">
                                        <p:cTn id="26" dur="500" fill="hold"/>
                                        <p:tgtEl>
                                          <p:spTgt spid="2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1506">
                                            <p:txEl>
                                              <p:pRg st="4" end="4"/>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par>
                                <p:cTn id="33" presetID="2" presetClass="entr" presetSubtype="8" fill="hold" nodeType="with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additive="base">
                                        <p:cTn id="35" dur="500" fill="hold"/>
                                        <p:tgtEl>
                                          <p:spTgt spid="25"/>
                                        </p:tgtEl>
                                        <p:attrNameLst>
                                          <p:attrName>ppt_x</p:attrName>
                                        </p:attrNameLst>
                                      </p:cBhvr>
                                      <p:tavLst>
                                        <p:tav tm="0">
                                          <p:val>
                                            <p:strVal val="0-#ppt_w/2"/>
                                          </p:val>
                                        </p:tav>
                                        <p:tav tm="100000">
                                          <p:val>
                                            <p:strVal val="#ppt_x"/>
                                          </p:val>
                                        </p:tav>
                                      </p:tavLst>
                                    </p:anim>
                                    <p:anim calcmode="lin" valueType="num">
                                      <p:cBhvr additive="base">
                                        <p:cTn id="36" dur="500" fill="hold"/>
                                        <p:tgtEl>
                                          <p:spTgt spid="25"/>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1506">
                                            <p:txEl>
                                              <p:pRg st="5" end="5"/>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2" presetClass="entr" presetSubtype="8"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fill="hold"/>
                                        <p:tgtEl>
                                          <p:spTgt spid="27"/>
                                        </p:tgtEl>
                                        <p:attrNameLst>
                                          <p:attrName>ppt_x</p:attrName>
                                        </p:attrNameLst>
                                      </p:cBhvr>
                                      <p:tavLst>
                                        <p:tav tm="0">
                                          <p:val>
                                            <p:strVal val="0-#ppt_w/2"/>
                                          </p:val>
                                        </p:tav>
                                        <p:tav tm="100000">
                                          <p:val>
                                            <p:strVal val="#ppt_x"/>
                                          </p:val>
                                        </p:tav>
                                      </p:tavLst>
                                    </p:anim>
                                    <p:anim calcmode="lin" valueType="num">
                                      <p:cBhvr additive="base">
                                        <p:cTn id="46" dur="500" fill="hold"/>
                                        <p:tgtEl>
                                          <p:spTgt spid="27"/>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2" presetClass="entr" presetSubtype="8"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 calcmode="lin" valueType="num">
                                      <p:cBhvr additive="base">
                                        <p:cTn id="53" dur="500" fill="hold"/>
                                        <p:tgtEl>
                                          <p:spTgt spid="32"/>
                                        </p:tgtEl>
                                        <p:attrNameLst>
                                          <p:attrName>ppt_x</p:attrName>
                                        </p:attrNameLst>
                                      </p:cBhvr>
                                      <p:tavLst>
                                        <p:tav tm="0">
                                          <p:val>
                                            <p:strVal val="0-#ppt_w/2"/>
                                          </p:val>
                                        </p:tav>
                                        <p:tav tm="100000">
                                          <p:val>
                                            <p:strVal val="#ppt_x"/>
                                          </p:val>
                                        </p:tav>
                                      </p:tavLst>
                                    </p:anim>
                                    <p:anim calcmode="lin" valueType="num">
                                      <p:cBhvr additive="base">
                                        <p:cTn id="54"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306E0-EB9A-AD4B-A9D8-356A74B5ABBF}"/>
              </a:ext>
            </a:extLst>
          </p:cNvPr>
          <p:cNvSpPr>
            <a:spLocks noGrp="1"/>
          </p:cNvSpPr>
          <p:nvPr>
            <p:ph type="title"/>
          </p:nvPr>
        </p:nvSpPr>
        <p:spPr/>
        <p:txBody>
          <a:bodyPr/>
          <a:lstStyle/>
          <a:p>
            <a:r>
              <a:rPr lang="en-US" dirty="0"/>
              <a:t>EDEN Power, Performance, Accuracy</a:t>
            </a:r>
          </a:p>
        </p:txBody>
      </p:sp>
      <p:sp>
        <p:nvSpPr>
          <p:cNvPr id="3" name="Content Placeholder 2">
            <a:extLst>
              <a:ext uri="{FF2B5EF4-FFF2-40B4-BE49-F238E27FC236}">
                <a16:creationId xmlns:a16="http://schemas.microsoft.com/office/drawing/2014/main" id="{A81D2111-17E1-624E-818E-BC5782E424C2}"/>
              </a:ext>
            </a:extLst>
          </p:cNvPr>
          <p:cNvSpPr>
            <a:spLocks noGrp="1"/>
          </p:cNvSpPr>
          <p:nvPr>
            <p:ph idx="1"/>
          </p:nvPr>
        </p:nvSpPr>
        <p:spPr>
          <a:xfrm>
            <a:off x="228600" y="5589240"/>
            <a:ext cx="8610600" cy="530004"/>
          </a:xfrm>
        </p:spPr>
        <p:txBody>
          <a:bodyPr/>
          <a:lstStyle/>
          <a:p>
            <a:r>
              <a:rPr lang="en-US" dirty="0"/>
              <a:t>~15-20% power savings, 8% perf improvement, &lt;1% accuracy loss</a:t>
            </a:r>
          </a:p>
        </p:txBody>
      </p:sp>
      <p:sp>
        <p:nvSpPr>
          <p:cNvPr id="4" name="Slide Number Placeholder 3">
            <a:extLst>
              <a:ext uri="{FF2B5EF4-FFF2-40B4-BE49-F238E27FC236}">
                <a16:creationId xmlns:a16="http://schemas.microsoft.com/office/drawing/2014/main" id="{8C0C00B1-1971-6F4A-8228-93D200CCAC66}"/>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95AFC4-B67F-BC48-882B-8F3B14641016}"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cs typeface="Arial" charset="0"/>
            </a:endParaRPr>
          </a:p>
        </p:txBody>
      </p:sp>
      <p:pic>
        <p:nvPicPr>
          <p:cNvPr id="5" name="Google Shape;114;p21">
            <a:extLst>
              <a:ext uri="{FF2B5EF4-FFF2-40B4-BE49-F238E27FC236}">
                <a16:creationId xmlns:a16="http://schemas.microsoft.com/office/drawing/2014/main" id="{0A3003D1-A66A-4249-BDEC-FD86329A044A}"/>
              </a:ext>
            </a:extLst>
          </p:cNvPr>
          <p:cNvPicPr preferRelativeResize="0"/>
          <p:nvPr/>
        </p:nvPicPr>
        <p:blipFill>
          <a:blip r:embed="rId2">
            <a:alphaModFix/>
          </a:blip>
          <a:stretch>
            <a:fillRect/>
          </a:stretch>
        </p:blipFill>
        <p:spPr>
          <a:xfrm>
            <a:off x="1187624" y="1268760"/>
            <a:ext cx="6048672" cy="4032448"/>
          </a:xfrm>
          <a:prstGeom prst="rect">
            <a:avLst/>
          </a:prstGeom>
          <a:noFill/>
          <a:ln>
            <a:noFill/>
          </a:ln>
        </p:spPr>
      </p:pic>
      <p:pic>
        <p:nvPicPr>
          <p:cNvPr id="6" name="Picture 5">
            <a:extLst>
              <a:ext uri="{FF2B5EF4-FFF2-40B4-BE49-F238E27FC236}">
                <a16:creationId xmlns:a16="http://schemas.microsoft.com/office/drawing/2014/main" id="{F3605FE9-9304-434B-B529-687B4FB42087}"/>
              </a:ext>
            </a:extLst>
          </p:cNvPr>
          <p:cNvPicPr>
            <a:picLocks noChangeAspect="1"/>
          </p:cNvPicPr>
          <p:nvPr/>
        </p:nvPicPr>
        <p:blipFill>
          <a:blip r:embed="rId3"/>
          <a:stretch>
            <a:fillRect/>
          </a:stretch>
        </p:blipFill>
        <p:spPr>
          <a:xfrm>
            <a:off x="0" y="0"/>
            <a:ext cx="9144000" cy="6858000"/>
          </a:xfrm>
          <a:prstGeom prst="rect">
            <a:avLst/>
          </a:prstGeom>
        </p:spPr>
      </p:pic>
    </p:spTree>
    <p:extLst>
      <p:ext uri="{BB962C8B-B14F-4D97-AF65-F5344CB8AC3E}">
        <p14:creationId xmlns:p14="http://schemas.microsoft.com/office/powerpoint/2010/main" val="3438801792"/>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t>Challenge and Opportunity for Future</a:t>
            </a:r>
            <a:endParaRPr lang="en-US" dirty="0">
              <a:latin typeface="Garamond" charset="0"/>
              <a:ea typeface="ＭＳ Ｐゴシック" charset="0"/>
              <a:cs typeface="ＭＳ Ｐゴシック" charset="0"/>
            </a:endParaRPr>
          </a:p>
        </p:txBody>
      </p:sp>
      <p:sp>
        <p:nvSpPr>
          <p:cNvPr id="19459" name="Content Placeholder 2"/>
          <p:cNvSpPr>
            <a:spLocks noGrp="1"/>
          </p:cNvSpPr>
          <p:nvPr>
            <p:ph idx="1"/>
          </p:nvPr>
        </p:nvSpPr>
        <p:spPr>
          <a:xfrm>
            <a:off x="107504" y="764704"/>
            <a:ext cx="8856984"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432FF"/>
                </a:solidFill>
                <a:latin typeface="Tahoma" charset="0"/>
                <a:ea typeface="ＭＳ Ｐゴシック" charset="0"/>
                <a:cs typeface="ＭＳ Ｐゴシック" charset="0"/>
              </a:rPr>
              <a:t>Data-Aware</a:t>
            </a:r>
          </a:p>
          <a:p>
            <a:pPr marL="0" indent="0" algn="ctr" eaLnBrk="1" hangingPunct="1">
              <a:buNone/>
            </a:pPr>
            <a:r>
              <a:rPr lang="en-US" sz="6000" dirty="0">
                <a:solidFill>
                  <a:srgbClr val="0432FF"/>
                </a:solidFill>
                <a:latin typeface="Tahoma" charset="0"/>
                <a:ea typeface="ＭＳ Ｐゴシック" charset="0"/>
                <a:cs typeface="ＭＳ Ｐゴシック" charset="0"/>
              </a:rPr>
              <a:t>(Expressive)</a:t>
            </a:r>
          </a:p>
          <a:p>
            <a:pPr marL="0" indent="0" algn="ctr" eaLnBrk="1" hangingPunct="1">
              <a:buNone/>
            </a:pPr>
            <a:r>
              <a:rPr lang="en-US" sz="6000" dirty="0">
                <a:solidFill>
                  <a:srgbClr val="FF0000"/>
                </a:solidFill>
                <a:latin typeface="Tahoma" charset="0"/>
                <a:ea typeface="ＭＳ Ｐゴシック" charset="0"/>
                <a:cs typeface="ＭＳ Ｐゴシック" charset="0"/>
              </a:rPr>
              <a:t> Computing Architectures</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786557278"/>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8E84E-ADC1-5249-886C-95085282143B}"/>
              </a:ext>
            </a:extLst>
          </p:cNvPr>
          <p:cNvSpPr>
            <a:spLocks noGrp="1"/>
          </p:cNvSpPr>
          <p:nvPr>
            <p:ph type="title"/>
          </p:nvPr>
        </p:nvSpPr>
        <p:spPr/>
        <p:txBody>
          <a:bodyPr/>
          <a:lstStyle/>
          <a:p>
            <a:r>
              <a:rPr lang="en-US" dirty="0"/>
              <a:t>Recap: Corollaries: Architectures Today …</a:t>
            </a:r>
          </a:p>
        </p:txBody>
      </p:sp>
      <p:sp>
        <p:nvSpPr>
          <p:cNvPr id="3" name="Content Placeholder 2">
            <a:extLst>
              <a:ext uri="{FF2B5EF4-FFF2-40B4-BE49-F238E27FC236}">
                <a16:creationId xmlns:a16="http://schemas.microsoft.com/office/drawing/2014/main" id="{F4818612-8984-844F-B9E9-73680A050937}"/>
              </a:ext>
            </a:extLst>
          </p:cNvPr>
          <p:cNvSpPr>
            <a:spLocks noGrp="1"/>
          </p:cNvSpPr>
          <p:nvPr>
            <p:ph idx="1"/>
          </p:nvPr>
        </p:nvSpPr>
        <p:spPr>
          <a:xfrm>
            <a:off x="228600" y="1052736"/>
            <a:ext cx="8610600" cy="4876800"/>
          </a:xfrm>
        </p:spPr>
        <p:txBody>
          <a:bodyPr/>
          <a:lstStyle/>
          <a:p>
            <a:r>
              <a:rPr lang="en-US" dirty="0"/>
              <a:t>Architectures are </a:t>
            </a:r>
            <a:r>
              <a:rPr lang="en-US" dirty="0">
                <a:solidFill>
                  <a:srgbClr val="FF0000"/>
                </a:solidFill>
              </a:rPr>
              <a:t>terrible at dealing with data</a:t>
            </a:r>
          </a:p>
          <a:p>
            <a:pPr lvl="1"/>
            <a:r>
              <a:rPr lang="en-US" dirty="0"/>
              <a:t>Designed to mainly store and move data vs. to compute </a:t>
            </a:r>
          </a:p>
          <a:p>
            <a:pPr lvl="1"/>
            <a:r>
              <a:rPr lang="en-US" dirty="0"/>
              <a:t>They are </a:t>
            </a:r>
            <a:r>
              <a:rPr lang="en-US" dirty="0">
                <a:solidFill>
                  <a:srgbClr val="0432FF"/>
                </a:solidFill>
              </a:rPr>
              <a:t>processor-centric as opposed to data-centric</a:t>
            </a:r>
          </a:p>
          <a:p>
            <a:pPr lvl="1"/>
            <a:endParaRPr lang="en-US" dirty="0"/>
          </a:p>
          <a:p>
            <a:r>
              <a:rPr lang="en-US" dirty="0"/>
              <a:t>Architectures are </a:t>
            </a:r>
            <a:r>
              <a:rPr lang="en-US" dirty="0">
                <a:solidFill>
                  <a:srgbClr val="FF0000"/>
                </a:solidFill>
              </a:rPr>
              <a:t>terrible at taking advantage of vast amounts of data </a:t>
            </a:r>
            <a:r>
              <a:rPr lang="en-US" dirty="0"/>
              <a:t>(and metadata) available to them</a:t>
            </a:r>
          </a:p>
          <a:p>
            <a:pPr lvl="1"/>
            <a:r>
              <a:rPr lang="en-US" dirty="0"/>
              <a:t>Designed to make simple decisions, ignoring lots of data </a:t>
            </a:r>
          </a:p>
          <a:p>
            <a:pPr lvl="1"/>
            <a:r>
              <a:rPr lang="en-US" dirty="0"/>
              <a:t>They make </a:t>
            </a:r>
            <a:r>
              <a:rPr lang="en-US" dirty="0">
                <a:solidFill>
                  <a:srgbClr val="0432FF"/>
                </a:solidFill>
              </a:rPr>
              <a:t>human-driven decisions vs. data-driven decisions</a:t>
            </a:r>
          </a:p>
          <a:p>
            <a:pPr lvl="1"/>
            <a:endParaRPr lang="en-US" dirty="0"/>
          </a:p>
          <a:p>
            <a:r>
              <a:rPr lang="en-US" dirty="0"/>
              <a:t>Architectures are </a:t>
            </a:r>
            <a:r>
              <a:rPr lang="en-US" dirty="0">
                <a:solidFill>
                  <a:srgbClr val="FF0000"/>
                </a:solidFill>
              </a:rPr>
              <a:t>terrible at knowing and exploiting different properties of application data</a:t>
            </a:r>
          </a:p>
          <a:p>
            <a:pPr lvl="1"/>
            <a:r>
              <a:rPr lang="en-US" dirty="0"/>
              <a:t>Designed to treat all data as the same</a:t>
            </a:r>
          </a:p>
          <a:p>
            <a:pPr lvl="1"/>
            <a:r>
              <a:rPr lang="en-US" dirty="0"/>
              <a:t>They make </a:t>
            </a:r>
            <a:r>
              <a:rPr lang="en-US" dirty="0">
                <a:solidFill>
                  <a:srgbClr val="0000FF"/>
                </a:solidFill>
              </a:rPr>
              <a:t>component-aware decisions vs. data-aware</a:t>
            </a:r>
          </a:p>
        </p:txBody>
      </p:sp>
      <p:sp>
        <p:nvSpPr>
          <p:cNvPr id="4" name="Slide Number Placeholder 3">
            <a:extLst>
              <a:ext uri="{FF2B5EF4-FFF2-40B4-BE49-F238E27FC236}">
                <a16:creationId xmlns:a16="http://schemas.microsoft.com/office/drawing/2014/main" id="{13E336A3-DE7D-504A-A23C-315D49EE6890}"/>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AutoShape 25">
            <a:extLst>
              <a:ext uri="{FF2B5EF4-FFF2-40B4-BE49-F238E27FC236}">
                <a16:creationId xmlns:a16="http://schemas.microsoft.com/office/drawing/2014/main" id="{A839A51C-8802-D047-8CD0-32595BF41ED0}"/>
              </a:ext>
            </a:extLst>
          </p:cNvPr>
          <p:cNvSpPr>
            <a:spLocks noChangeArrowheads="1"/>
          </p:cNvSpPr>
          <p:nvPr/>
        </p:nvSpPr>
        <p:spPr bwMode="auto">
          <a:xfrm>
            <a:off x="611560" y="4725144"/>
            <a:ext cx="6984776"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7" name="AutoShape 25">
            <a:extLst>
              <a:ext uri="{FF2B5EF4-FFF2-40B4-BE49-F238E27FC236}">
                <a16:creationId xmlns:a16="http://schemas.microsoft.com/office/drawing/2014/main" id="{DA62BB11-526D-FF4E-BEBB-0DCCB36B77C3}"/>
              </a:ext>
            </a:extLst>
          </p:cNvPr>
          <p:cNvSpPr>
            <a:spLocks noChangeArrowheads="1"/>
          </p:cNvSpPr>
          <p:nvPr/>
        </p:nvSpPr>
        <p:spPr bwMode="auto">
          <a:xfrm>
            <a:off x="611560" y="2708920"/>
            <a:ext cx="7200800" cy="792088"/>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8" name="AutoShape 25">
            <a:extLst>
              <a:ext uri="{FF2B5EF4-FFF2-40B4-BE49-F238E27FC236}">
                <a16:creationId xmlns:a16="http://schemas.microsoft.com/office/drawing/2014/main" id="{9EF3383E-99CD-264A-8462-DAA882D4CECE}"/>
              </a:ext>
            </a:extLst>
          </p:cNvPr>
          <p:cNvSpPr>
            <a:spLocks noChangeArrowheads="1"/>
          </p:cNvSpPr>
          <p:nvPr/>
        </p:nvSpPr>
        <p:spPr bwMode="auto">
          <a:xfrm>
            <a:off x="611560" y="1052736"/>
            <a:ext cx="6192688" cy="480566"/>
          </a:xfrm>
          <a:prstGeom prst="roundRect">
            <a:avLst>
              <a:gd name="adj" fmla="val 16667"/>
            </a:avLst>
          </a:prstGeom>
          <a:noFill/>
          <a:ln w="79375">
            <a:solidFill>
              <a:srgbClr val="8C0000"/>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515515781"/>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4028356964"/>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92457908"/>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432FF"/>
                </a:solidFill>
                <a:effectLst/>
                <a:uLnTx/>
                <a:uFillTx/>
                <a:latin typeface="Tahoma"/>
                <a:ea typeface="+mn-ea"/>
                <a:cs typeface="+mn-cs"/>
                <a:hlinkClick r:id="rId3">
                  <a:extLst>
                    <a:ext uri="{A12FA001-AC4F-418D-AE19-62706E023703}">
                      <ahyp:hlinkClr xmlns:ahyp="http://schemas.microsoft.com/office/drawing/2018/hyperlinkcolor" val="tx"/>
                    </a:ext>
                  </a:extLst>
                </a:hlinkClick>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
        <p:nvSpPr>
          <p:cNvPr id="5" name="TextBox 4">
            <a:extLst>
              <a:ext uri="{FF2B5EF4-FFF2-40B4-BE49-F238E27FC236}">
                <a16:creationId xmlns:a16="http://schemas.microsoft.com/office/drawing/2014/main" id="{B44AC5CF-BFA6-5646-92DE-C9D89AA74928}"/>
              </a:ext>
            </a:extLst>
          </p:cNvPr>
          <p:cNvSpPr txBox="1"/>
          <p:nvPr/>
        </p:nvSpPr>
        <p:spPr>
          <a:xfrm>
            <a:off x="2411760" y="6453336"/>
            <a:ext cx="467467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432FF"/>
                </a:solidFill>
                <a:effectLst/>
                <a:uLnTx/>
                <a:uFillTx/>
                <a:latin typeface="Tahoma"/>
                <a:ea typeface="+mn-ea"/>
                <a:cs typeface="+mn-cs"/>
                <a:hlinkClick r:id="rId5">
                  <a:extLst>
                    <a:ext uri="{A12FA001-AC4F-418D-AE19-62706E023703}">
                      <ahyp:hlinkClr xmlns:ahyp="http://schemas.microsoft.com/office/drawing/2018/hyperlinkcolor" val="tx"/>
                    </a:ext>
                  </a:extLst>
                </a:hlinkClick>
              </a:rPr>
              <a:t>https://arxiv.org/pdf/1903.03988.pdf</a:t>
            </a:r>
            <a:endParaRPr kumimoji="0" lang="en-US" sz="1800" b="1" i="0" u="none" strike="noStrike" kern="1200" cap="none" spc="0" normalizeH="0" baseline="0" noProof="0" dirty="0">
              <a:ln>
                <a:noFill/>
              </a:ln>
              <a:solidFill>
                <a:srgbClr val="0432FF"/>
              </a:solidFill>
              <a:effectLst/>
              <a:uLnTx/>
              <a:uFillTx/>
              <a:latin typeface="Tahoma"/>
              <a:ea typeface="+mn-ea"/>
              <a:cs typeface="+mn-cs"/>
            </a:endParaRPr>
          </a:p>
        </p:txBody>
      </p:sp>
    </p:spTree>
    <p:extLst>
      <p:ext uri="{BB962C8B-B14F-4D97-AF65-F5344CB8AC3E}">
        <p14:creationId xmlns:p14="http://schemas.microsoft.com/office/powerpoint/2010/main" val="41683315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3746776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299308691"/>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4071458075"/>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717920823"/>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VI</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275912723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10"/>
              </a:rPr>
              <a:t>2018</a:t>
            </a:r>
            <a:r>
              <a:rPr lang="en-US" b="1" dirty="0"/>
              <a:t>, </a:t>
            </a:r>
            <a:r>
              <a:rPr lang="en-US" b="1" dirty="0">
                <a:hlinkClick r:id="rId9"/>
              </a:rPr>
              <a:t>2017</a:t>
            </a:r>
            <a:r>
              <a:rPr lang="en-US" b="1" dirty="0"/>
              <a:t>, </a:t>
            </a:r>
            <a:r>
              <a:rPr lang="en-US" b="1" dirty="0">
                <a:hlinkClick r:id="rId11"/>
              </a:rPr>
              <a:t>2015</a:t>
            </a:r>
            <a:r>
              <a:rPr lang="en-US" b="1" dirty="0"/>
              <a:t>, </a:t>
            </a:r>
            <a:r>
              <a:rPr lang="en-US" b="1" dirty="0">
                <a:hlinkClick r:id="rId12"/>
              </a:rPr>
              <a:t>2013</a:t>
            </a:r>
            <a:r>
              <a:rPr lang="en-US" b="1" dirty="0"/>
              <a:t>)</a:t>
            </a:r>
          </a:p>
          <a:p>
            <a:r>
              <a:rPr lang="en-US" b="1" dirty="0">
                <a:hlinkClick r:id="rId13"/>
              </a:rPr>
              <a:t>Graduate Computer Architecture Course Materials</a:t>
            </a:r>
            <a:r>
              <a:rPr lang="en-US" b="1" dirty="0"/>
              <a:t> (</a:t>
            </a:r>
            <a:r>
              <a:rPr lang="en-US" b="1" dirty="0">
                <a:hlinkClick r:id="rId14"/>
              </a:rPr>
              <a:t>2018</a:t>
            </a:r>
            <a:r>
              <a:rPr lang="en-US" b="1" dirty="0"/>
              <a:t>, </a:t>
            </a:r>
            <a:r>
              <a:rPr lang="en-US" b="1" dirty="0">
                <a:hlinkClick r:id="rId13"/>
              </a:rPr>
              <a:t>2017</a:t>
            </a:r>
            <a:r>
              <a:rPr lang="en-US" b="1" dirty="0"/>
              <a:t>, </a:t>
            </a:r>
            <a:r>
              <a:rPr lang="en-US" b="1" dirty="0">
                <a:hlinkClick r:id="rId15"/>
              </a:rPr>
              <a:t>2015</a:t>
            </a:r>
            <a:r>
              <a:rPr lang="en-US" b="1" dirty="0"/>
              <a:t>, </a:t>
            </a:r>
            <a:r>
              <a:rPr lang="en-US" b="1" dirty="0">
                <a:hlinkClick r:id="rId16"/>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7"/>
              </a:rPr>
              <a:t>Parallel Computer Architecture Course Materials</a:t>
            </a:r>
            <a:r>
              <a:rPr lang="en-US" b="1" dirty="0"/>
              <a:t> (</a:t>
            </a:r>
            <a:r>
              <a:rPr lang="en-US" b="1" dirty="0">
                <a:hlinkClick r:id="rId18"/>
              </a:rPr>
              <a:t>Lecture Videos</a:t>
            </a:r>
            <a:r>
              <a:rPr lang="en-US" b="1" dirty="0"/>
              <a:t>)</a:t>
            </a:r>
          </a:p>
          <a:p>
            <a:endParaRPr lang="en-US" sz="1200" b="1" dirty="0">
              <a:hlinkClick r:id="rId19"/>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9826094"/>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85930794"/>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138103876"/>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147986314"/>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2989196839"/>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757723445"/>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CS, since September 2015 (officially May 2016)</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 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New computation, communication, storage paradigms</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96445006"/>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35.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5.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7.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40.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1.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5.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4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7.xml><?xml version="1.0" encoding="utf-8"?>
<a:theme xmlns:a="http://schemas.openxmlformats.org/drawingml/2006/main" name="1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9.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0.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4.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6.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7.xml><?xml version="1.0" encoding="utf-8"?>
<a:theme xmlns:a="http://schemas.openxmlformats.org/drawingml/2006/main" name="6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Override>
</file>

<file path=docProps/app.xml><?xml version="1.0" encoding="utf-8"?>
<Properties xmlns="http://schemas.openxmlformats.org/officeDocument/2006/extended-properties" xmlns:vt="http://schemas.openxmlformats.org/officeDocument/2006/docPropsVTypes">
  <Template/>
  <TotalTime>208636</TotalTime>
  <Words>8939</Words>
  <Application>Microsoft Macintosh PowerPoint</Application>
  <PresentationFormat>On-screen Show (4:3)</PresentationFormat>
  <Paragraphs>1849</Paragraphs>
  <Slides>178</Slides>
  <Notes>28</Notes>
  <HiddenSlides>0</HiddenSlides>
  <MMClips>0</MMClips>
  <ScaleCrop>false</ScaleCrop>
  <HeadingPairs>
    <vt:vector size="8" baseType="variant">
      <vt:variant>
        <vt:lpstr>Fonts Used</vt:lpstr>
      </vt:variant>
      <vt:variant>
        <vt:i4>26</vt:i4>
      </vt:variant>
      <vt:variant>
        <vt:lpstr>Theme</vt:lpstr>
      </vt:variant>
      <vt:variant>
        <vt:i4>57</vt:i4>
      </vt:variant>
      <vt:variant>
        <vt:lpstr>Embedded OLE Servers</vt:lpstr>
      </vt:variant>
      <vt:variant>
        <vt:i4>1</vt:i4>
      </vt:variant>
      <vt:variant>
        <vt:lpstr>Slide Titles</vt:lpstr>
      </vt:variant>
      <vt:variant>
        <vt:i4>178</vt:i4>
      </vt:variant>
    </vt:vector>
  </HeadingPairs>
  <TitlesOfParts>
    <vt:vector size="262" baseType="lpstr">
      <vt:lpstr>ＭＳ Ｐゴシック</vt:lpstr>
      <vt:lpstr>ヒラギノ角ゴ ProN W3</vt:lpstr>
      <vt:lpstr>ヒラギノ角ゴ ProN W6</vt:lpstr>
      <vt:lpstr>Adobe Garamond Pro</vt:lpstr>
      <vt:lpstr>Arial</vt:lpstr>
      <vt:lpstr>Calibri</vt:lpstr>
      <vt:lpstr>Calibri Light</vt:lpstr>
      <vt:lpstr>Cambria</vt:lpstr>
      <vt:lpstr>Cambria Math</vt:lpstr>
      <vt:lpstr>Corbel</vt:lpstr>
      <vt:lpstr>europa</vt:lpstr>
      <vt:lpstr>Futura Medium</vt:lpstr>
      <vt:lpstr>Garamond</vt:lpstr>
      <vt:lpstr>Gill Sans</vt:lpstr>
      <vt:lpstr>Gill Sans MT</vt:lpstr>
      <vt:lpstr>Lucida Grande</vt:lpstr>
      <vt:lpstr>Mangal</vt:lpstr>
      <vt:lpstr>Myriad Pro Bold Cond</vt:lpstr>
      <vt:lpstr>Myriad Pro Cond</vt:lpstr>
      <vt:lpstr>나눔고딕</vt:lpstr>
      <vt:lpstr>Symbol</vt:lpstr>
      <vt:lpstr>Tahoma</vt:lpstr>
      <vt:lpstr>Times New Roman</vt:lpstr>
      <vt:lpstr>Verdana</vt:lpstr>
      <vt:lpstr>Wingdings</vt:lpstr>
      <vt:lpstr>Zapf Dingbats</vt:lpstr>
      <vt:lpstr>Edge</vt:lpstr>
      <vt:lpstr>1_Edge</vt:lpstr>
      <vt:lpstr>3_Edge</vt:lpstr>
      <vt:lpstr>4_Edge</vt:lpstr>
      <vt:lpstr>6_Edge</vt:lpstr>
      <vt:lpstr>8_Edge</vt:lpstr>
      <vt:lpstr>2_Office Theme</vt:lpstr>
      <vt:lpstr>9_Edge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4_Office Theme</vt:lpstr>
      <vt:lpstr>Title &amp; Bullets</vt:lpstr>
      <vt:lpstr>27_Office Theme</vt:lpstr>
      <vt:lpstr>156_Edge</vt:lpstr>
      <vt:lpstr>159_Edge</vt:lpstr>
      <vt:lpstr>safari</vt:lpstr>
      <vt:lpstr>7_sesha-theme</vt:lpstr>
      <vt:lpstr>153_Edge</vt:lpstr>
      <vt:lpstr>5_Edge</vt:lpstr>
      <vt:lpstr>7_Edge</vt:lpstr>
      <vt:lpstr>3_sesha-theme</vt:lpstr>
      <vt:lpstr>18_Edge</vt:lpstr>
      <vt:lpstr>4_sesha-theme</vt:lpstr>
      <vt:lpstr>19_Edge</vt:lpstr>
      <vt:lpstr>11_Edge</vt:lpstr>
      <vt:lpstr>12_Edge</vt:lpstr>
      <vt:lpstr>14_Edge</vt:lpstr>
      <vt:lpstr>171_Edge</vt:lpstr>
      <vt:lpstr>15_Edge</vt:lpstr>
      <vt:lpstr>5_Office Theme</vt:lpstr>
      <vt:lpstr>21_Office Theme</vt:lpstr>
      <vt:lpstr>16_Edge</vt:lpstr>
      <vt:lpstr>10_Edge</vt:lpstr>
      <vt:lpstr>60_Edge</vt:lpstr>
      <vt:lpstr>Visio</vt:lpstr>
      <vt:lpstr>Enabling Practical Processing  in and near Memory  for Data-Intensive Computing  </vt:lpstr>
      <vt:lpstr>The Problem</vt:lpstr>
      <vt:lpstr>Data is Key for AI, ML, Genomics, …</vt:lpstr>
      <vt:lpstr>Data is Key for Future Workloads</vt:lpstr>
      <vt:lpstr>Data Overwhelms Modern Machines </vt:lpstr>
      <vt:lpstr>PowerPoint Presentation</vt:lpstr>
      <vt:lpstr>PowerPoint Presentation</vt:lpstr>
      <vt:lpstr>Data is Key for Future Workloads</vt:lpstr>
      <vt:lpstr>PowerPoint Presentation</vt:lpstr>
      <vt:lpstr>New Genome Sequencing Technologies</vt:lpstr>
      <vt:lpstr>Data Overwhelms Modern Machines …</vt:lpstr>
      <vt:lpstr>A Computing System</vt:lpstr>
      <vt:lpstr>Perils of Processor-Centric Design</vt:lpstr>
      <vt:lpstr>PowerPoint Presentation</vt:lpstr>
      <vt:lpstr>PowerPoint Presentation</vt:lpstr>
      <vt:lpstr>Axiom</vt:lpstr>
      <vt:lpstr>How to Handle Data Well</vt:lpstr>
      <vt:lpstr>Corollaries: Architectures Today …</vt:lpstr>
      <vt:lpstr>Data-Centric (Memory-Centric) Architectures</vt:lpstr>
      <vt:lpstr>Data-Centric Architectures: Properties</vt:lpstr>
      <vt:lpstr>Processing Data           Where It Makes Sense</vt:lpstr>
      <vt:lpstr>Three Key Systems Trends</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Data Movement vs. Computation Energy</vt:lpstr>
      <vt:lpstr>Energy Waste in Mobile Devices</vt:lpstr>
      <vt:lpstr>We Do Not Want to Move Data!</vt:lpstr>
      <vt:lpstr>We Need A Paradigm Shift To …</vt:lpstr>
      <vt:lpstr>Goal: Processing Inside Memory</vt:lpstr>
      <vt:lpstr>Why In-Memory Computation Today?</vt:lpstr>
      <vt:lpstr>Why In-Memory Computation Today?</vt:lpstr>
      <vt:lpstr>Why In-Memory Computation Today?</vt:lpstr>
      <vt:lpstr>Processing in Memory:   Two Approaches</vt:lpstr>
      <vt:lpstr>Approach 1: Minimally Changing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Memory as an Accelerator</vt:lpstr>
      <vt:lpstr>In-Memory Bulk Bitwise Operations</vt:lpstr>
      <vt:lpstr>In-DRAM AND/OR: Triple Row Activation</vt:lpstr>
      <vt:lpstr>In-DRAM NOT: Dual Contact Cell</vt:lpstr>
      <vt:lpstr>Ambit vs. DDR3: Performance and Energy</vt:lpstr>
      <vt:lpstr>Bulk Bitwise Operations in Workloads</vt:lpstr>
      <vt:lpstr>Performance: Bitmap Index on Ambit</vt:lpstr>
      <vt:lpstr>Performance: BitWeaving on Ambit</vt:lpstr>
      <vt:lpstr>More on Ambit</vt:lpstr>
      <vt:lpstr>Processing in Memory:   Two Approaches</vt:lpstr>
      <vt:lpstr>Opportunity: 3D-Stacked Logic+Memory</vt:lpstr>
      <vt:lpstr>DRAM Landscape (circa 2015)</vt:lpstr>
      <vt:lpstr>Two Key Questions in 3D-Stacked PIM</vt:lpstr>
      <vt:lpstr>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Two Key Questions in 3D-Stacked PIM</vt:lpstr>
      <vt:lpstr>PIM on Mobile Devices</vt:lpstr>
      <vt:lpstr>Consumer Devices</vt:lpstr>
      <vt:lpstr>Popular Google Consumer Workloads</vt:lpstr>
      <vt:lpstr>Energy Cost of Data Movement</vt:lpstr>
      <vt:lpstr>Using PIM to Reduce Data Movement</vt:lpstr>
      <vt:lpstr>Workload Analysis</vt:lpstr>
      <vt:lpstr>TensorFlow Mobile</vt:lpstr>
      <vt:lpstr>Packing</vt:lpstr>
      <vt:lpstr>Quantization</vt:lpstr>
      <vt:lpstr>Normalized Energy </vt:lpstr>
      <vt:lpstr>Normalized Runtime</vt:lpstr>
      <vt:lpstr>More on PIM for Mobile Devices</vt:lpstr>
      <vt:lpstr>Truly Distributed GPU Processing with PIM?</vt:lpstr>
      <vt:lpstr>Accelerating GPU Execution with PIM (I)</vt:lpstr>
      <vt:lpstr>Accelerating GPU Execution with PIM (II)</vt:lpstr>
      <vt:lpstr>Two Key Questions in 3D-Stacked PIM</vt:lpstr>
      <vt:lpstr>PEI: PIM-Enabled Instructions (Ideas)</vt:lpstr>
      <vt:lpstr>Simple PIM Operations as ISA Extensions (II)</vt:lpstr>
      <vt:lpstr>Simple PIM Operations as ISA Extensions (III)</vt:lpstr>
      <vt:lpstr>PEI: PIM-Enabled Instructions (Example)</vt:lpstr>
      <vt:lpstr>Example (Abstract) PEI uArchitecture</vt:lpstr>
      <vt:lpstr>PEI: Initial Evaluation Results</vt:lpstr>
      <vt:lpstr>PEI Performance Delta: Large Data Sets</vt:lpstr>
      <vt:lpstr>PEI Energy Consumption</vt:lpstr>
      <vt:lpstr>Simpler PIM: PIM-Enabled Instructions</vt:lpstr>
      <vt:lpstr>Eliminating the Adoption Barriers</vt:lpstr>
      <vt:lpstr>Barriers to Adoption of PIM</vt:lpstr>
      <vt:lpstr>We Need to Revisit the Entire Stack</vt:lpstr>
      <vt:lpstr>PIM Review and Open Problems</vt:lpstr>
      <vt:lpstr>Challenge and Opportunity for Future</vt:lpstr>
      <vt:lpstr>Concluding Remarks</vt:lpstr>
      <vt:lpstr>Architectures for Intelligent Machines</vt:lpstr>
      <vt:lpstr>PowerPoint Presentation</vt:lpstr>
      <vt:lpstr>We Need to Revisit the Entire Stack</vt:lpstr>
      <vt:lpstr>Enabling Practical Processing  in and near Memory  for Data-Intensive Computing  </vt:lpstr>
      <vt:lpstr>Backup Slides</vt:lpstr>
      <vt:lpstr>Data-Centric Architectures: Properties</vt:lpstr>
      <vt:lpstr>Low-Latency &amp; Low-Energy Data Access</vt:lpstr>
      <vt:lpstr>Two Major Sources of Latency Inefficiency</vt:lpstr>
      <vt:lpstr>Why is Latency High?</vt:lpstr>
      <vt:lpstr>Adaptive-Latency DRAM</vt:lpstr>
      <vt:lpstr>PowerPoint Presentation</vt:lpstr>
      <vt:lpstr>PowerPoint Presentation</vt:lpstr>
      <vt:lpstr>Reducing Latency Also Reduces Energy</vt:lpstr>
      <vt:lpstr>More on Adaptive-Latency DRAM</vt:lpstr>
      <vt:lpstr>Tackling the Fixed Latency Mindset</vt:lpstr>
      <vt:lpstr>Analysis of Latency Variation in DRAM Chips</vt:lpstr>
      <vt:lpstr>Analysis of Latency-Voltage in DRAM Chips</vt:lpstr>
      <vt:lpstr>VAMPIRE DRAM Power Model</vt:lpstr>
      <vt:lpstr>Data-Driven and Data-Aware Architectures</vt:lpstr>
      <vt:lpstr>Corollaries: Architectures Today …</vt:lpstr>
      <vt:lpstr>Exploiting Data to Design             Intelligent Architectures</vt:lpstr>
      <vt:lpstr>System Architecture Design Today</vt:lpstr>
      <vt:lpstr>An Intelligent Architecture</vt:lpstr>
      <vt:lpstr>Self-Optimizing  Memory Controllers</vt:lpstr>
      <vt:lpstr>Memory Controller</vt:lpstr>
      <vt:lpstr>Why are Memory Controllers Difficult to Design?</vt:lpstr>
      <vt:lpstr>Many Memory Timing Constraints</vt:lpstr>
      <vt:lpstr>Many Memory Timing Constraints</vt:lpstr>
      <vt:lpstr>Memory Controller Design Is Becoming More Difficult</vt:lpstr>
      <vt:lpstr>Reality and Dream</vt:lpstr>
      <vt:lpstr>Self-Optimizing DRAM Controllers</vt:lpstr>
      <vt:lpstr>Self-Optimizing DRAM Controllers</vt:lpstr>
      <vt:lpstr>Self-Optimizing DRAM Controllers</vt:lpstr>
      <vt:lpstr>Self-Optimizing DRAM Controllers</vt:lpstr>
      <vt:lpstr>States, Actions, Rewards</vt:lpstr>
      <vt:lpstr>Performance Results</vt:lpstr>
      <vt:lpstr>Self Optimizing DRAM Controllers</vt:lpstr>
      <vt:lpstr>More on Self-Optimizing DRAM Controllers</vt:lpstr>
      <vt:lpstr>An Intelligent Architecture</vt:lpstr>
      <vt:lpstr>Challenge and Opportunity for Future</vt:lpstr>
      <vt:lpstr>Corollaries: Architectures Today …</vt:lpstr>
      <vt:lpstr>Data-Aware Architectures</vt:lpstr>
      <vt:lpstr>One Problem: Limited Interfaces</vt:lpstr>
      <vt:lpstr>A Solution: More Expressive Interfaces</vt:lpstr>
      <vt:lpstr>Expressive (Memory) Interfaces</vt:lpstr>
      <vt:lpstr>Expressive (Memory) Interfaces for GPUs</vt:lpstr>
      <vt:lpstr>An Example: Hybrid Memory Management</vt:lpstr>
      <vt:lpstr>An Example: Heterogeneous-Reliability Memory</vt:lpstr>
      <vt:lpstr>Exploiting Memory Error Tolerance  with Hybrid Memory Systems</vt:lpstr>
      <vt:lpstr>Another Example: EDEN</vt:lpstr>
      <vt:lpstr>EDEN Flow</vt:lpstr>
      <vt:lpstr>EDEN Power, Performance, Accuracy</vt:lpstr>
      <vt:lpstr>Challenge and Opportunity for Future</vt:lpstr>
      <vt:lpstr>Recap: Corollaries: Architectures Today …</vt:lpstr>
      <vt:lpstr>Readings, Videos, Reference Materials</vt:lpstr>
      <vt:lpstr>Accelerated Memory Course (~6.5 hours)</vt:lpstr>
      <vt:lpstr>Reference Overview Paper I</vt:lpstr>
      <vt:lpstr>Reference Overview Paper II</vt:lpstr>
      <vt:lpstr>Reference Overview Paper III</vt:lpstr>
      <vt:lpstr>Reference Overview Paper IV</vt:lpstr>
      <vt:lpstr>Reference Overview Paper V</vt:lpstr>
      <vt:lpstr>Reference Overview Paper VI</vt:lpstr>
      <vt:lpstr>Related Videos and Course Materials (I)</vt:lpstr>
      <vt:lpstr>Related Videos and Course Materials (II)</vt:lpstr>
      <vt:lpstr>Some Open Source Tools (I)</vt:lpstr>
      <vt:lpstr>Some Open Source Tools (II)</vt:lpstr>
      <vt:lpstr>More Open Source Tools (III)</vt:lpstr>
      <vt:lpstr>Referenced Papers</vt:lpstr>
      <vt:lpstr>Brief Self Introduction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2833</cp:revision>
  <cp:lastPrinted>2017-12-05T03:30:35Z</cp:lastPrinted>
  <dcterms:created xsi:type="dcterms:W3CDTF">2010-10-08T20:41:54Z</dcterms:created>
  <dcterms:modified xsi:type="dcterms:W3CDTF">2019-06-04T23:14:41Z</dcterms:modified>
</cp:coreProperties>
</file>