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theme/theme43.xml" ContentType="application/vnd.openxmlformats-officedocument.theme+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theme/theme44.xml" ContentType="application/vnd.openxmlformats-officedocument.theme+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theme/theme45.xml" ContentType="application/vnd.openxmlformats-officedocument.theme+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theme/theme46.xml" ContentType="application/vnd.openxmlformats-officedocument.theme+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theme/theme47.xml" ContentType="application/vnd.openxmlformats-officedocument.theme+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theme/theme48.xml" ContentType="application/vnd.openxmlformats-officedocument.theme+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theme/theme49.xml" ContentType="application/vnd.openxmlformats-officedocument.theme+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theme/theme50.xml" ContentType="application/vnd.openxmlformats-officedocument.theme+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theme/theme51.xml" ContentType="application/vnd.openxmlformats-officedocument.theme+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theme/theme52.xml" ContentType="application/vnd.openxmlformats-officedocument.theme+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theme/theme53.xml" ContentType="application/vnd.openxmlformats-officedocument.theme+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theme/theme54.xml" ContentType="application/vnd.openxmlformats-officedocument.theme+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5.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6.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7.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8.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theme/theme59.xml" ContentType="application/vnd.openxmlformats-officedocument.theme+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0.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theme/theme61.xml" ContentType="application/vnd.openxmlformats-officedocument.theme+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2.xml" ContentType="application/vnd.openxmlformats-officedocument.theme+xml"/>
  <Override PartName="/ppt/theme/theme63.xml" ContentType="application/vnd.openxmlformats-officedocument.theme+xml"/>
  <Override PartName="/ppt/theme/theme6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xml" ContentType="application/vnd.openxmlformats-officedocument.presentationml.tags+xml"/>
  <Override PartName="/ppt/notesSlides/notesSlide29.xml" ContentType="application/vnd.openxmlformats-officedocument.presentationml.notesSlide+xml"/>
  <Override PartName="/ppt/tags/tag2.xml" ContentType="application/vnd.openxmlformats-officedocument.presentationml.tags+xml"/>
  <Override PartName="/ppt/notesSlides/notesSlide30.xml" ContentType="application/vnd.openxmlformats-officedocument.presentationml.notesSlide+xml"/>
  <Override PartName="/ppt/tags/tag3.xml" ContentType="application/vnd.openxmlformats-officedocument.presentationml.tags+xml"/>
  <Override PartName="/ppt/notesSlides/notesSlide31.xml" ContentType="application/vnd.openxmlformats-officedocument.presentationml.notesSlide+xml"/>
  <Override PartName="/ppt/tags/tag4.xml" ContentType="application/vnd.openxmlformats-officedocument.presentationml.tags+xml"/>
  <Override PartName="/ppt/notesSlides/notesSlide32.xml" ContentType="application/vnd.openxmlformats-officedocument.presentationml.notesSlide+xml"/>
  <Override PartName="/ppt/tags/tag5.xml" ContentType="application/vnd.openxmlformats-officedocument.presentationml.tags+xml"/>
  <Override PartName="/ppt/notesSlides/notesSlide33.xml" ContentType="application/vnd.openxmlformats-officedocument.presentationml.notesSlide+xml"/>
  <Override PartName="/ppt/tags/tag6.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7.xml" ContentType="application/vnd.openxmlformats-officedocument.presentationml.tags+xml"/>
  <Override PartName="/ppt/notesSlides/notesSlide36.xml" ContentType="application/vnd.openxmlformats-officedocument.presentationml.notesSlide+xml"/>
  <Override PartName="/ppt/tags/tag8.xml" ContentType="application/vnd.openxmlformats-officedocument.presentationml.tags+xml"/>
  <Override PartName="/ppt/notesSlides/notesSlide37.xml" ContentType="application/vnd.openxmlformats-officedocument.presentationml.notesSlide+xml"/>
  <Override PartName="/ppt/tags/tag9.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0.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1.xml" ContentType="application/vnd.openxmlformats-officedocument.presentationml.tags+xml"/>
  <Override PartName="/ppt/notesSlides/notesSlide45.xml" ContentType="application/vnd.openxmlformats-officedocument.presentationml.notesSlide+xml"/>
  <Override PartName="/ppt/tags/tag12.xml" ContentType="application/vnd.openxmlformats-officedocument.presentationml.tags+xml"/>
  <Override PartName="/ppt/notesSlides/notesSlide46.xml" ContentType="application/vnd.openxmlformats-officedocument.presentationml.notesSlide+xml"/>
  <Override PartName="/ppt/tags/tag13.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4.xml" ContentType="application/vnd.openxmlformats-officedocument.presentationml.tags+xml"/>
  <Override PartName="/ppt/notesSlides/notesSlide49.xml" ContentType="application/vnd.openxmlformats-officedocument.presentationml.notesSlide+xml"/>
  <Override PartName="/ppt/tags/tag15.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 id="2147488200" r:id="rId40"/>
    <p:sldMasterId id="2147488213" r:id="rId41"/>
    <p:sldMasterId id="2147488225" r:id="rId42"/>
    <p:sldMasterId id="2147488238" r:id="rId43"/>
    <p:sldMasterId id="2147488243" r:id="rId44"/>
    <p:sldMasterId id="2147488256" r:id="rId45"/>
    <p:sldMasterId id="2147488268" r:id="rId46"/>
    <p:sldMasterId id="2147488281" r:id="rId47"/>
    <p:sldMasterId id="2147488294" r:id="rId48"/>
    <p:sldMasterId id="2147488306" r:id="rId49"/>
    <p:sldMasterId id="2147488318" r:id="rId50"/>
    <p:sldMasterId id="2147488330" r:id="rId51"/>
    <p:sldMasterId id="2147488343" r:id="rId52"/>
    <p:sldMasterId id="2147488359" r:id="rId53"/>
    <p:sldMasterId id="2147488362" r:id="rId54"/>
    <p:sldMasterId id="2147488375" r:id="rId55"/>
    <p:sldMasterId id="2147488388" r:id="rId56"/>
    <p:sldMasterId id="2147488394" r:id="rId57"/>
    <p:sldMasterId id="2147488407" r:id="rId58"/>
    <p:sldMasterId id="2147488419" r:id="rId59"/>
    <p:sldMasterId id="2147488432" r:id="rId60"/>
    <p:sldMasterId id="2147488467" r:id="rId61"/>
    <p:sldMasterId id="2147488471" r:id="rId62"/>
  </p:sldMasterIdLst>
  <p:notesMasterIdLst>
    <p:notesMasterId r:id="rId256"/>
  </p:notesMasterIdLst>
  <p:handoutMasterIdLst>
    <p:handoutMasterId r:id="rId257"/>
  </p:handoutMasterIdLst>
  <p:sldIdLst>
    <p:sldId id="7058" r:id="rId63"/>
    <p:sldId id="4434" r:id="rId64"/>
    <p:sldId id="5208" r:id="rId65"/>
    <p:sldId id="5529" r:id="rId66"/>
    <p:sldId id="6956" r:id="rId67"/>
    <p:sldId id="7062" r:id="rId68"/>
    <p:sldId id="7064" r:id="rId69"/>
    <p:sldId id="7227" r:id="rId70"/>
    <p:sldId id="7474" r:id="rId71"/>
    <p:sldId id="7473" r:id="rId72"/>
    <p:sldId id="7449" r:id="rId73"/>
    <p:sldId id="4433" r:id="rId74"/>
    <p:sldId id="4438" r:id="rId75"/>
    <p:sldId id="6174" r:id="rId76"/>
    <p:sldId id="4443" r:id="rId77"/>
    <p:sldId id="4444" r:id="rId78"/>
    <p:sldId id="5278" r:id="rId79"/>
    <p:sldId id="6181" r:id="rId80"/>
    <p:sldId id="6176" r:id="rId81"/>
    <p:sldId id="302" r:id="rId82"/>
    <p:sldId id="4916" r:id="rId83"/>
    <p:sldId id="4478" r:id="rId84"/>
    <p:sldId id="4753" r:id="rId85"/>
    <p:sldId id="6932" r:id="rId86"/>
    <p:sldId id="5458" r:id="rId87"/>
    <p:sldId id="4779" r:id="rId88"/>
    <p:sldId id="4479" r:id="rId89"/>
    <p:sldId id="4664" r:id="rId90"/>
    <p:sldId id="6128" r:id="rId91"/>
    <p:sldId id="6178" r:id="rId92"/>
    <p:sldId id="4436" r:id="rId93"/>
    <p:sldId id="5214" r:id="rId94"/>
    <p:sldId id="4777" r:id="rId95"/>
    <p:sldId id="5875" r:id="rId96"/>
    <p:sldId id="7291" r:id="rId97"/>
    <p:sldId id="5468" r:id="rId98"/>
    <p:sldId id="6015" r:id="rId99"/>
    <p:sldId id="7447" r:id="rId100"/>
    <p:sldId id="7481" r:id="rId101"/>
    <p:sldId id="4509" r:id="rId102"/>
    <p:sldId id="6180" r:id="rId103"/>
    <p:sldId id="4691" r:id="rId104"/>
    <p:sldId id="5238" r:id="rId105"/>
    <p:sldId id="5230" r:id="rId106"/>
    <p:sldId id="5108" r:id="rId107"/>
    <p:sldId id="4785" r:id="rId108"/>
    <p:sldId id="4665" r:id="rId109"/>
    <p:sldId id="4666" r:id="rId110"/>
    <p:sldId id="5257" r:id="rId111"/>
    <p:sldId id="4667" r:id="rId112"/>
    <p:sldId id="4848" r:id="rId113"/>
    <p:sldId id="4649" r:id="rId114"/>
    <p:sldId id="5265" r:id="rId115"/>
    <p:sldId id="4651" r:id="rId116"/>
    <p:sldId id="5268" r:id="rId117"/>
    <p:sldId id="5758" r:id="rId118"/>
    <p:sldId id="5814" r:id="rId119"/>
    <p:sldId id="4816" r:id="rId120"/>
    <p:sldId id="4817" r:id="rId121"/>
    <p:sldId id="5865" r:id="rId122"/>
    <p:sldId id="6031" r:id="rId123"/>
    <p:sldId id="5271" r:id="rId124"/>
    <p:sldId id="5272" r:id="rId125"/>
    <p:sldId id="5273" r:id="rId126"/>
    <p:sldId id="5485" r:id="rId127"/>
    <p:sldId id="5274" r:id="rId128"/>
    <p:sldId id="5275" r:id="rId129"/>
    <p:sldId id="5276" r:id="rId130"/>
    <p:sldId id="6937" r:id="rId131"/>
    <p:sldId id="5866" r:id="rId132"/>
    <p:sldId id="7235" r:id="rId133"/>
    <p:sldId id="5867" r:id="rId134"/>
    <p:sldId id="4655" r:id="rId135"/>
    <p:sldId id="5868" r:id="rId136"/>
    <p:sldId id="5869" r:id="rId137"/>
    <p:sldId id="5870" r:id="rId138"/>
    <p:sldId id="4720" r:id="rId139"/>
    <p:sldId id="5871" r:id="rId140"/>
    <p:sldId id="4695" r:id="rId141"/>
    <p:sldId id="4699" r:id="rId142"/>
    <p:sldId id="5818" r:id="rId143"/>
    <p:sldId id="7461" r:id="rId144"/>
    <p:sldId id="1300" r:id="rId145"/>
    <p:sldId id="1299" r:id="rId146"/>
    <p:sldId id="7463" r:id="rId147"/>
    <p:sldId id="7462" r:id="rId148"/>
    <p:sldId id="6965" r:id="rId149"/>
    <p:sldId id="5999" r:id="rId150"/>
    <p:sldId id="7067" r:id="rId151"/>
    <p:sldId id="5972" r:id="rId152"/>
    <p:sldId id="5981" r:id="rId153"/>
    <p:sldId id="7068" r:id="rId154"/>
    <p:sldId id="7144" r:id="rId155"/>
    <p:sldId id="7229" r:id="rId156"/>
    <p:sldId id="7302" r:id="rId157"/>
    <p:sldId id="5858" r:id="rId158"/>
    <p:sldId id="2146847352" r:id="rId159"/>
    <p:sldId id="2146847365" r:id="rId160"/>
    <p:sldId id="4533" r:id="rId161"/>
    <p:sldId id="7239" r:id="rId162"/>
    <p:sldId id="5540" r:id="rId163"/>
    <p:sldId id="4650" r:id="rId164"/>
    <p:sldId id="6145" r:id="rId165"/>
    <p:sldId id="6184" r:id="rId166"/>
    <p:sldId id="993" r:id="rId167"/>
    <p:sldId id="6664" r:id="rId168"/>
    <p:sldId id="6938" r:id="rId169"/>
    <p:sldId id="5872" r:id="rId170"/>
    <p:sldId id="4273" r:id="rId171"/>
    <p:sldId id="6768" r:id="rId172"/>
    <p:sldId id="1047" r:id="rId173"/>
    <p:sldId id="1048" r:id="rId174"/>
    <p:sldId id="6940" r:id="rId175"/>
    <p:sldId id="1136" r:id="rId176"/>
    <p:sldId id="6941" r:id="rId177"/>
    <p:sldId id="1050" r:id="rId178"/>
    <p:sldId id="6942" r:id="rId179"/>
    <p:sldId id="5772" r:id="rId180"/>
    <p:sldId id="5773" r:id="rId181"/>
    <p:sldId id="5843" r:id="rId182"/>
    <p:sldId id="6231" r:id="rId183"/>
    <p:sldId id="6650" r:id="rId184"/>
    <p:sldId id="7450" r:id="rId185"/>
    <p:sldId id="6966" r:id="rId186"/>
    <p:sldId id="7145" r:id="rId187"/>
    <p:sldId id="7146" r:id="rId188"/>
    <p:sldId id="7157" r:id="rId189"/>
    <p:sldId id="7158" r:id="rId190"/>
    <p:sldId id="7141" r:id="rId191"/>
    <p:sldId id="7163" r:id="rId192"/>
    <p:sldId id="7451" r:id="rId193"/>
    <p:sldId id="7459" r:id="rId194"/>
    <p:sldId id="289" r:id="rId195"/>
    <p:sldId id="7365" r:id="rId196"/>
    <p:sldId id="2146847354" r:id="rId197"/>
    <p:sldId id="6032" r:id="rId198"/>
    <p:sldId id="6037" r:id="rId199"/>
    <p:sldId id="6036" r:id="rId200"/>
    <p:sldId id="6026" r:id="rId201"/>
    <p:sldId id="6033" r:id="rId202"/>
    <p:sldId id="4554" r:id="rId203"/>
    <p:sldId id="6953" r:id="rId204"/>
    <p:sldId id="7033" r:id="rId205"/>
    <p:sldId id="6579" r:id="rId206"/>
    <p:sldId id="6964" r:id="rId207"/>
    <p:sldId id="7368" r:id="rId208"/>
    <p:sldId id="2146847357" r:id="rId209"/>
    <p:sldId id="6955" r:id="rId210"/>
    <p:sldId id="6943" r:id="rId211"/>
    <p:sldId id="7233" r:id="rId212"/>
    <p:sldId id="6029" r:id="rId213"/>
    <p:sldId id="6030" r:id="rId214"/>
    <p:sldId id="7234" r:id="rId215"/>
    <p:sldId id="2146847350" r:id="rId216"/>
    <p:sldId id="6944" r:id="rId217"/>
    <p:sldId id="4609" r:id="rId218"/>
    <p:sldId id="6511" r:id="rId219"/>
    <p:sldId id="7237" r:id="rId220"/>
    <p:sldId id="7371" r:id="rId221"/>
    <p:sldId id="7446" r:id="rId222"/>
    <p:sldId id="7278" r:id="rId223"/>
    <p:sldId id="7282" r:id="rId224"/>
    <p:sldId id="7507" r:id="rId225"/>
    <p:sldId id="7586" r:id="rId226"/>
    <p:sldId id="7574" r:id="rId227"/>
    <p:sldId id="7573" r:id="rId228"/>
    <p:sldId id="2146847358" r:id="rId229"/>
    <p:sldId id="2146847359" r:id="rId230"/>
    <p:sldId id="2146847360" r:id="rId231"/>
    <p:sldId id="7579" r:id="rId232"/>
    <p:sldId id="7455" r:id="rId233"/>
    <p:sldId id="2146847361" r:id="rId234"/>
    <p:sldId id="2146847366" r:id="rId235"/>
    <p:sldId id="2146847367" r:id="rId236"/>
    <p:sldId id="5881" r:id="rId237"/>
    <p:sldId id="5756" r:id="rId238"/>
    <p:sldId id="6945" r:id="rId239"/>
    <p:sldId id="7121" r:id="rId240"/>
    <p:sldId id="5964" r:id="rId241"/>
    <p:sldId id="7215" r:id="rId242"/>
    <p:sldId id="7041" r:id="rId243"/>
    <p:sldId id="7042" r:id="rId244"/>
    <p:sldId id="7126" r:id="rId245"/>
    <p:sldId id="7218" r:id="rId246"/>
    <p:sldId id="7223" r:id="rId247"/>
    <p:sldId id="7024" r:id="rId248"/>
    <p:sldId id="6973" r:id="rId249"/>
    <p:sldId id="7221" r:id="rId250"/>
    <p:sldId id="7222" r:id="rId251"/>
    <p:sldId id="7224" r:id="rId252"/>
    <p:sldId id="7225" r:id="rId253"/>
    <p:sldId id="6212" r:id="rId254"/>
    <p:sldId id="6958" r:id="rId25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1A5712"/>
    <a:srgbClr val="FF00C4"/>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80" autoAdjust="0"/>
    <p:restoredTop sz="94859" autoAdjust="0"/>
  </p:normalViewPr>
  <p:slideViewPr>
    <p:cSldViewPr>
      <p:cViewPr varScale="1">
        <p:scale>
          <a:sx n="117" d="100"/>
          <a:sy n="117" d="100"/>
        </p:scale>
        <p:origin x="1928"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5.xml"/><Relationship Id="rId21" Type="http://schemas.openxmlformats.org/officeDocument/2006/relationships/slideMaster" Target="slideMasters/slideMaster21.xml"/><Relationship Id="rId63" Type="http://schemas.openxmlformats.org/officeDocument/2006/relationships/slide" Target="slides/slide1.xml"/><Relationship Id="rId159" Type="http://schemas.openxmlformats.org/officeDocument/2006/relationships/slide" Target="slides/slide97.xml"/><Relationship Id="rId170" Type="http://schemas.openxmlformats.org/officeDocument/2006/relationships/slide" Target="slides/slide108.xml"/><Relationship Id="rId191" Type="http://schemas.openxmlformats.org/officeDocument/2006/relationships/slide" Target="slides/slide129.xml"/><Relationship Id="rId205" Type="http://schemas.openxmlformats.org/officeDocument/2006/relationships/slide" Target="slides/slide143.xml"/><Relationship Id="rId226" Type="http://schemas.openxmlformats.org/officeDocument/2006/relationships/slide" Target="slides/slide164.xml"/><Relationship Id="rId247" Type="http://schemas.openxmlformats.org/officeDocument/2006/relationships/slide" Target="slides/slide185.xml"/><Relationship Id="rId107" Type="http://schemas.openxmlformats.org/officeDocument/2006/relationships/slide" Target="slides/slide45.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2.xml"/><Relationship Id="rId128" Type="http://schemas.openxmlformats.org/officeDocument/2006/relationships/slide" Target="slides/slide66.xml"/><Relationship Id="rId149" Type="http://schemas.openxmlformats.org/officeDocument/2006/relationships/slide" Target="slides/slide87.xml"/><Relationship Id="rId5" Type="http://schemas.openxmlformats.org/officeDocument/2006/relationships/slideMaster" Target="slideMasters/slideMaster5.xml"/><Relationship Id="rId95" Type="http://schemas.openxmlformats.org/officeDocument/2006/relationships/slide" Target="slides/slide33.xml"/><Relationship Id="rId160" Type="http://schemas.openxmlformats.org/officeDocument/2006/relationships/slide" Target="slides/slide98.xml"/><Relationship Id="rId181" Type="http://schemas.openxmlformats.org/officeDocument/2006/relationships/slide" Target="slides/slide119.xml"/><Relationship Id="rId216" Type="http://schemas.openxmlformats.org/officeDocument/2006/relationships/slide" Target="slides/slide154.xml"/><Relationship Id="rId237" Type="http://schemas.openxmlformats.org/officeDocument/2006/relationships/slide" Target="slides/slide175.xml"/><Relationship Id="rId258" Type="http://schemas.openxmlformats.org/officeDocument/2006/relationships/presProps" Target="presProps.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2.xml"/><Relationship Id="rId118" Type="http://schemas.openxmlformats.org/officeDocument/2006/relationships/slide" Target="slides/slide56.xml"/><Relationship Id="rId139" Type="http://schemas.openxmlformats.org/officeDocument/2006/relationships/slide" Target="slides/slide77.xml"/><Relationship Id="rId85" Type="http://schemas.openxmlformats.org/officeDocument/2006/relationships/slide" Target="slides/slide23.xml"/><Relationship Id="rId150" Type="http://schemas.openxmlformats.org/officeDocument/2006/relationships/slide" Target="slides/slide88.xml"/><Relationship Id="rId171" Type="http://schemas.openxmlformats.org/officeDocument/2006/relationships/slide" Target="slides/slide109.xml"/><Relationship Id="rId192" Type="http://schemas.openxmlformats.org/officeDocument/2006/relationships/slide" Target="slides/slide130.xml"/><Relationship Id="rId206" Type="http://schemas.openxmlformats.org/officeDocument/2006/relationships/slide" Target="slides/slide144.xml"/><Relationship Id="rId227" Type="http://schemas.openxmlformats.org/officeDocument/2006/relationships/slide" Target="slides/slide165.xml"/><Relationship Id="rId248" Type="http://schemas.openxmlformats.org/officeDocument/2006/relationships/slide" Target="slides/slide186.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6.xml"/><Relationship Id="rId129" Type="http://schemas.openxmlformats.org/officeDocument/2006/relationships/slide" Target="slides/slide67.xml"/><Relationship Id="rId54" Type="http://schemas.openxmlformats.org/officeDocument/2006/relationships/slideMaster" Target="slideMasters/slideMaster54.xml"/><Relationship Id="rId75" Type="http://schemas.openxmlformats.org/officeDocument/2006/relationships/slide" Target="slides/slide13.xml"/><Relationship Id="rId96" Type="http://schemas.openxmlformats.org/officeDocument/2006/relationships/slide" Target="slides/slide34.xml"/><Relationship Id="rId140" Type="http://schemas.openxmlformats.org/officeDocument/2006/relationships/slide" Target="slides/slide78.xml"/><Relationship Id="rId161" Type="http://schemas.openxmlformats.org/officeDocument/2006/relationships/slide" Target="slides/slide99.xml"/><Relationship Id="rId182" Type="http://schemas.openxmlformats.org/officeDocument/2006/relationships/slide" Target="slides/slide120.xml"/><Relationship Id="rId217" Type="http://schemas.openxmlformats.org/officeDocument/2006/relationships/slide" Target="slides/slide155.xml"/><Relationship Id="rId6" Type="http://schemas.openxmlformats.org/officeDocument/2006/relationships/slideMaster" Target="slideMasters/slideMaster6.xml"/><Relationship Id="rId238" Type="http://schemas.openxmlformats.org/officeDocument/2006/relationships/slide" Target="slides/slide176.xml"/><Relationship Id="rId259" Type="http://schemas.openxmlformats.org/officeDocument/2006/relationships/viewProps" Target="viewProps.xml"/><Relationship Id="rId23" Type="http://schemas.openxmlformats.org/officeDocument/2006/relationships/slideMaster" Target="slideMasters/slideMaster23.xml"/><Relationship Id="rId119" Type="http://schemas.openxmlformats.org/officeDocument/2006/relationships/slide" Target="slides/slide57.xml"/><Relationship Id="rId44" Type="http://schemas.openxmlformats.org/officeDocument/2006/relationships/slideMaster" Target="slideMasters/slideMaster44.xml"/><Relationship Id="rId65" Type="http://schemas.openxmlformats.org/officeDocument/2006/relationships/slide" Target="slides/slide3.xml"/><Relationship Id="rId86" Type="http://schemas.openxmlformats.org/officeDocument/2006/relationships/slide" Target="slides/slide24.xml"/><Relationship Id="rId130" Type="http://schemas.openxmlformats.org/officeDocument/2006/relationships/slide" Target="slides/slide68.xml"/><Relationship Id="rId151" Type="http://schemas.openxmlformats.org/officeDocument/2006/relationships/slide" Target="slides/slide89.xml"/><Relationship Id="rId172" Type="http://schemas.openxmlformats.org/officeDocument/2006/relationships/slide" Target="slides/slide110.xml"/><Relationship Id="rId193" Type="http://schemas.openxmlformats.org/officeDocument/2006/relationships/slide" Target="slides/slide131.xml"/><Relationship Id="rId207" Type="http://schemas.openxmlformats.org/officeDocument/2006/relationships/slide" Target="slides/slide145.xml"/><Relationship Id="rId228" Type="http://schemas.openxmlformats.org/officeDocument/2006/relationships/slide" Target="slides/slide166.xml"/><Relationship Id="rId249" Type="http://schemas.openxmlformats.org/officeDocument/2006/relationships/slide" Target="slides/slide187.xml"/><Relationship Id="rId13" Type="http://schemas.openxmlformats.org/officeDocument/2006/relationships/slideMaster" Target="slideMasters/slideMaster13.xml"/><Relationship Id="rId109" Type="http://schemas.openxmlformats.org/officeDocument/2006/relationships/slide" Target="slides/slide47.xml"/><Relationship Id="rId260" Type="http://schemas.openxmlformats.org/officeDocument/2006/relationships/theme" Target="theme/theme1.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4.xml"/><Relationship Id="rId97" Type="http://schemas.openxmlformats.org/officeDocument/2006/relationships/slide" Target="slides/slide35.xml"/><Relationship Id="rId120" Type="http://schemas.openxmlformats.org/officeDocument/2006/relationships/slide" Target="slides/slide58.xml"/><Relationship Id="rId141" Type="http://schemas.openxmlformats.org/officeDocument/2006/relationships/slide" Target="slides/slide79.xml"/><Relationship Id="rId7" Type="http://schemas.openxmlformats.org/officeDocument/2006/relationships/slideMaster" Target="slideMasters/slideMaster7.xml"/><Relationship Id="rId162" Type="http://schemas.openxmlformats.org/officeDocument/2006/relationships/slide" Target="slides/slide100.xml"/><Relationship Id="rId183" Type="http://schemas.openxmlformats.org/officeDocument/2006/relationships/slide" Target="slides/slide121.xml"/><Relationship Id="rId218" Type="http://schemas.openxmlformats.org/officeDocument/2006/relationships/slide" Target="slides/slide156.xml"/><Relationship Id="rId239" Type="http://schemas.openxmlformats.org/officeDocument/2006/relationships/slide" Target="slides/slide177.xml"/><Relationship Id="rId250" Type="http://schemas.openxmlformats.org/officeDocument/2006/relationships/slide" Target="slides/slide188.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4.xml"/><Relationship Id="rId87" Type="http://schemas.openxmlformats.org/officeDocument/2006/relationships/slide" Target="slides/slide25.xml"/><Relationship Id="rId110" Type="http://schemas.openxmlformats.org/officeDocument/2006/relationships/slide" Target="slides/slide48.xml"/><Relationship Id="rId131" Type="http://schemas.openxmlformats.org/officeDocument/2006/relationships/slide" Target="slides/slide69.xml"/><Relationship Id="rId152" Type="http://schemas.openxmlformats.org/officeDocument/2006/relationships/slide" Target="slides/slide90.xml"/><Relationship Id="rId173" Type="http://schemas.openxmlformats.org/officeDocument/2006/relationships/slide" Target="slides/slide111.xml"/><Relationship Id="rId194" Type="http://schemas.openxmlformats.org/officeDocument/2006/relationships/slide" Target="slides/slide132.xml"/><Relationship Id="rId208" Type="http://schemas.openxmlformats.org/officeDocument/2006/relationships/slide" Target="slides/slide146.xml"/><Relationship Id="rId229" Type="http://schemas.openxmlformats.org/officeDocument/2006/relationships/slide" Target="slides/slide167.xml"/><Relationship Id="rId240" Type="http://schemas.openxmlformats.org/officeDocument/2006/relationships/slide" Target="slides/slide178.xml"/><Relationship Id="rId261" Type="http://schemas.openxmlformats.org/officeDocument/2006/relationships/tableStyles" Target="tableStyles.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5.xml"/><Relationship Id="rId100" Type="http://schemas.openxmlformats.org/officeDocument/2006/relationships/slide" Target="slides/slide38.xml"/><Relationship Id="rId8" Type="http://schemas.openxmlformats.org/officeDocument/2006/relationships/slideMaster" Target="slideMasters/slideMaster8.xml"/><Relationship Id="rId98" Type="http://schemas.openxmlformats.org/officeDocument/2006/relationships/slide" Target="slides/slide36.xml"/><Relationship Id="rId121" Type="http://schemas.openxmlformats.org/officeDocument/2006/relationships/slide" Target="slides/slide59.xml"/><Relationship Id="rId142" Type="http://schemas.openxmlformats.org/officeDocument/2006/relationships/slide" Target="slides/slide80.xml"/><Relationship Id="rId163" Type="http://schemas.openxmlformats.org/officeDocument/2006/relationships/slide" Target="slides/slide101.xml"/><Relationship Id="rId184" Type="http://schemas.openxmlformats.org/officeDocument/2006/relationships/slide" Target="slides/slide122.xml"/><Relationship Id="rId219" Type="http://schemas.openxmlformats.org/officeDocument/2006/relationships/slide" Target="slides/slide157.xml"/><Relationship Id="rId230" Type="http://schemas.openxmlformats.org/officeDocument/2006/relationships/slide" Target="slides/slide168.xml"/><Relationship Id="rId251" Type="http://schemas.openxmlformats.org/officeDocument/2006/relationships/slide" Target="slides/slide189.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5.xml"/><Relationship Id="rId88" Type="http://schemas.openxmlformats.org/officeDocument/2006/relationships/slide" Target="slides/slide26.xml"/><Relationship Id="rId111" Type="http://schemas.openxmlformats.org/officeDocument/2006/relationships/slide" Target="slides/slide49.xml"/><Relationship Id="rId132" Type="http://schemas.openxmlformats.org/officeDocument/2006/relationships/slide" Target="slides/slide70.xml"/><Relationship Id="rId153" Type="http://schemas.openxmlformats.org/officeDocument/2006/relationships/slide" Target="slides/slide91.xml"/><Relationship Id="rId174" Type="http://schemas.openxmlformats.org/officeDocument/2006/relationships/slide" Target="slides/slide112.xml"/><Relationship Id="rId195" Type="http://schemas.openxmlformats.org/officeDocument/2006/relationships/slide" Target="slides/slide133.xml"/><Relationship Id="rId209" Type="http://schemas.openxmlformats.org/officeDocument/2006/relationships/slide" Target="slides/slide147.xml"/><Relationship Id="rId220" Type="http://schemas.openxmlformats.org/officeDocument/2006/relationships/slide" Target="slides/slide158.xml"/><Relationship Id="rId241" Type="http://schemas.openxmlformats.org/officeDocument/2006/relationships/slide" Target="slides/slide17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78" Type="http://schemas.openxmlformats.org/officeDocument/2006/relationships/slide" Target="slides/slide16.xml"/><Relationship Id="rId99" Type="http://schemas.openxmlformats.org/officeDocument/2006/relationships/slide" Target="slides/slide37.xml"/><Relationship Id="rId101" Type="http://schemas.openxmlformats.org/officeDocument/2006/relationships/slide" Target="slides/slide39.xml"/><Relationship Id="rId122" Type="http://schemas.openxmlformats.org/officeDocument/2006/relationships/slide" Target="slides/slide60.xml"/><Relationship Id="rId143" Type="http://schemas.openxmlformats.org/officeDocument/2006/relationships/slide" Target="slides/slide81.xml"/><Relationship Id="rId164" Type="http://schemas.openxmlformats.org/officeDocument/2006/relationships/slide" Target="slides/slide102.xml"/><Relationship Id="rId185" Type="http://schemas.openxmlformats.org/officeDocument/2006/relationships/slide" Target="slides/slide123.xml"/><Relationship Id="rId9" Type="http://schemas.openxmlformats.org/officeDocument/2006/relationships/slideMaster" Target="slideMasters/slideMaster9.xml"/><Relationship Id="rId210" Type="http://schemas.openxmlformats.org/officeDocument/2006/relationships/slide" Target="slides/slide148.xml"/><Relationship Id="rId26" Type="http://schemas.openxmlformats.org/officeDocument/2006/relationships/slideMaster" Target="slideMasters/slideMaster26.xml"/><Relationship Id="rId231" Type="http://schemas.openxmlformats.org/officeDocument/2006/relationships/slide" Target="slides/slide169.xml"/><Relationship Id="rId252" Type="http://schemas.openxmlformats.org/officeDocument/2006/relationships/slide" Target="slides/slide190.xml"/><Relationship Id="rId47" Type="http://schemas.openxmlformats.org/officeDocument/2006/relationships/slideMaster" Target="slideMasters/slideMaster47.xml"/><Relationship Id="rId68" Type="http://schemas.openxmlformats.org/officeDocument/2006/relationships/slide" Target="slides/slide6.xml"/><Relationship Id="rId89" Type="http://schemas.openxmlformats.org/officeDocument/2006/relationships/slide" Target="slides/slide27.xml"/><Relationship Id="rId112" Type="http://schemas.openxmlformats.org/officeDocument/2006/relationships/slide" Target="slides/slide50.xml"/><Relationship Id="rId133" Type="http://schemas.openxmlformats.org/officeDocument/2006/relationships/slide" Target="slides/slide71.xml"/><Relationship Id="rId154" Type="http://schemas.openxmlformats.org/officeDocument/2006/relationships/slide" Target="slides/slide92.xml"/><Relationship Id="rId175" Type="http://schemas.openxmlformats.org/officeDocument/2006/relationships/slide" Target="slides/slide113.xml"/><Relationship Id="rId196" Type="http://schemas.openxmlformats.org/officeDocument/2006/relationships/slide" Target="slides/slide134.xml"/><Relationship Id="rId200" Type="http://schemas.openxmlformats.org/officeDocument/2006/relationships/slide" Target="slides/slide138.xml"/><Relationship Id="rId16" Type="http://schemas.openxmlformats.org/officeDocument/2006/relationships/slideMaster" Target="slideMasters/slideMaster16.xml"/><Relationship Id="rId221" Type="http://schemas.openxmlformats.org/officeDocument/2006/relationships/slide" Target="slides/slide159.xml"/><Relationship Id="rId242" Type="http://schemas.openxmlformats.org/officeDocument/2006/relationships/slide" Target="slides/slide180.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7.xml"/><Relationship Id="rId102" Type="http://schemas.openxmlformats.org/officeDocument/2006/relationships/slide" Target="slides/slide40.xml"/><Relationship Id="rId123" Type="http://schemas.openxmlformats.org/officeDocument/2006/relationships/slide" Target="slides/slide61.xml"/><Relationship Id="rId144" Type="http://schemas.openxmlformats.org/officeDocument/2006/relationships/slide" Target="slides/slide82.xml"/><Relationship Id="rId90" Type="http://schemas.openxmlformats.org/officeDocument/2006/relationships/slide" Target="slides/slide28.xml"/><Relationship Id="rId165" Type="http://schemas.openxmlformats.org/officeDocument/2006/relationships/slide" Target="slides/slide103.xml"/><Relationship Id="rId186" Type="http://schemas.openxmlformats.org/officeDocument/2006/relationships/slide" Target="slides/slide124.xml"/><Relationship Id="rId211" Type="http://schemas.openxmlformats.org/officeDocument/2006/relationships/slide" Target="slides/slide149.xml"/><Relationship Id="rId232" Type="http://schemas.openxmlformats.org/officeDocument/2006/relationships/slide" Target="slides/slide170.xml"/><Relationship Id="rId253" Type="http://schemas.openxmlformats.org/officeDocument/2006/relationships/slide" Target="slides/slide191.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7.xml"/><Relationship Id="rId113" Type="http://schemas.openxmlformats.org/officeDocument/2006/relationships/slide" Target="slides/slide51.xml"/><Relationship Id="rId134" Type="http://schemas.openxmlformats.org/officeDocument/2006/relationships/slide" Target="slides/slide72.xml"/><Relationship Id="rId80" Type="http://schemas.openxmlformats.org/officeDocument/2006/relationships/slide" Target="slides/slide18.xml"/><Relationship Id="rId155" Type="http://schemas.openxmlformats.org/officeDocument/2006/relationships/slide" Target="slides/slide93.xml"/><Relationship Id="rId176" Type="http://schemas.openxmlformats.org/officeDocument/2006/relationships/slide" Target="slides/slide114.xml"/><Relationship Id="rId197" Type="http://schemas.openxmlformats.org/officeDocument/2006/relationships/slide" Target="slides/slide135.xml"/><Relationship Id="rId201" Type="http://schemas.openxmlformats.org/officeDocument/2006/relationships/slide" Target="slides/slide139.xml"/><Relationship Id="rId222" Type="http://schemas.openxmlformats.org/officeDocument/2006/relationships/slide" Target="slides/slide160.xml"/><Relationship Id="rId243" Type="http://schemas.openxmlformats.org/officeDocument/2006/relationships/slide" Target="slides/slide18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1.xml"/><Relationship Id="rId124" Type="http://schemas.openxmlformats.org/officeDocument/2006/relationships/slide" Target="slides/slide62.xml"/><Relationship Id="rId70" Type="http://schemas.openxmlformats.org/officeDocument/2006/relationships/slide" Target="slides/slide8.xml"/><Relationship Id="rId91" Type="http://schemas.openxmlformats.org/officeDocument/2006/relationships/slide" Target="slides/slide29.xml"/><Relationship Id="rId145" Type="http://schemas.openxmlformats.org/officeDocument/2006/relationships/slide" Target="slides/slide83.xml"/><Relationship Id="rId166" Type="http://schemas.openxmlformats.org/officeDocument/2006/relationships/slide" Target="slides/slide104.xml"/><Relationship Id="rId187" Type="http://schemas.openxmlformats.org/officeDocument/2006/relationships/slide" Target="slides/slide125.xml"/><Relationship Id="rId1" Type="http://schemas.openxmlformats.org/officeDocument/2006/relationships/slideMaster" Target="slideMasters/slideMaster1.xml"/><Relationship Id="rId212" Type="http://schemas.openxmlformats.org/officeDocument/2006/relationships/slide" Target="slides/slide150.xml"/><Relationship Id="rId233" Type="http://schemas.openxmlformats.org/officeDocument/2006/relationships/slide" Target="slides/slide171.xml"/><Relationship Id="rId254" Type="http://schemas.openxmlformats.org/officeDocument/2006/relationships/slide" Target="slides/slide19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2.xml"/><Relationship Id="rId60" Type="http://schemas.openxmlformats.org/officeDocument/2006/relationships/slideMaster" Target="slideMasters/slideMaster60.xml"/><Relationship Id="rId81" Type="http://schemas.openxmlformats.org/officeDocument/2006/relationships/slide" Target="slides/slide19.xml"/><Relationship Id="rId135" Type="http://schemas.openxmlformats.org/officeDocument/2006/relationships/slide" Target="slides/slide73.xml"/><Relationship Id="rId156" Type="http://schemas.openxmlformats.org/officeDocument/2006/relationships/slide" Target="slides/slide94.xml"/><Relationship Id="rId177" Type="http://schemas.openxmlformats.org/officeDocument/2006/relationships/slide" Target="slides/slide115.xml"/><Relationship Id="rId198" Type="http://schemas.openxmlformats.org/officeDocument/2006/relationships/slide" Target="slides/slide136.xml"/><Relationship Id="rId202" Type="http://schemas.openxmlformats.org/officeDocument/2006/relationships/slide" Target="slides/slide140.xml"/><Relationship Id="rId223" Type="http://schemas.openxmlformats.org/officeDocument/2006/relationships/slide" Target="slides/slide161.xml"/><Relationship Id="rId244" Type="http://schemas.openxmlformats.org/officeDocument/2006/relationships/slide" Target="slides/slide18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2.xml"/><Relationship Id="rId125" Type="http://schemas.openxmlformats.org/officeDocument/2006/relationships/slide" Target="slides/slide63.xml"/><Relationship Id="rId146" Type="http://schemas.openxmlformats.org/officeDocument/2006/relationships/slide" Target="slides/slide84.xml"/><Relationship Id="rId167" Type="http://schemas.openxmlformats.org/officeDocument/2006/relationships/slide" Target="slides/slide105.xml"/><Relationship Id="rId188" Type="http://schemas.openxmlformats.org/officeDocument/2006/relationships/slide" Target="slides/slide126.xml"/><Relationship Id="rId71" Type="http://schemas.openxmlformats.org/officeDocument/2006/relationships/slide" Target="slides/slide9.xml"/><Relationship Id="rId92" Type="http://schemas.openxmlformats.org/officeDocument/2006/relationships/slide" Target="slides/slide30.xml"/><Relationship Id="rId213" Type="http://schemas.openxmlformats.org/officeDocument/2006/relationships/slide" Target="slides/slide151.xml"/><Relationship Id="rId234" Type="http://schemas.openxmlformats.org/officeDocument/2006/relationships/slide" Target="slides/slide17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3.xml"/><Relationship Id="rId40" Type="http://schemas.openxmlformats.org/officeDocument/2006/relationships/slideMaster" Target="slideMasters/slideMaster40.xml"/><Relationship Id="rId115" Type="http://schemas.openxmlformats.org/officeDocument/2006/relationships/slide" Target="slides/slide53.xml"/><Relationship Id="rId136" Type="http://schemas.openxmlformats.org/officeDocument/2006/relationships/slide" Target="slides/slide74.xml"/><Relationship Id="rId157" Type="http://schemas.openxmlformats.org/officeDocument/2006/relationships/slide" Target="slides/slide95.xml"/><Relationship Id="rId178" Type="http://schemas.openxmlformats.org/officeDocument/2006/relationships/slide" Target="slides/slide116.xml"/><Relationship Id="rId61" Type="http://schemas.openxmlformats.org/officeDocument/2006/relationships/slideMaster" Target="slideMasters/slideMaster61.xml"/><Relationship Id="rId82" Type="http://schemas.openxmlformats.org/officeDocument/2006/relationships/slide" Target="slides/slide20.xml"/><Relationship Id="rId199" Type="http://schemas.openxmlformats.org/officeDocument/2006/relationships/slide" Target="slides/slide137.xml"/><Relationship Id="rId203" Type="http://schemas.openxmlformats.org/officeDocument/2006/relationships/slide" Target="slides/slide141.xml"/><Relationship Id="rId19" Type="http://schemas.openxmlformats.org/officeDocument/2006/relationships/slideMaster" Target="slideMasters/slideMaster19.xml"/><Relationship Id="rId224" Type="http://schemas.openxmlformats.org/officeDocument/2006/relationships/slide" Target="slides/slide162.xml"/><Relationship Id="rId245" Type="http://schemas.openxmlformats.org/officeDocument/2006/relationships/slide" Target="slides/slide183.xml"/><Relationship Id="rId30" Type="http://schemas.openxmlformats.org/officeDocument/2006/relationships/slideMaster" Target="slideMasters/slideMaster30.xml"/><Relationship Id="rId105" Type="http://schemas.openxmlformats.org/officeDocument/2006/relationships/slide" Target="slides/slide43.xml"/><Relationship Id="rId126" Type="http://schemas.openxmlformats.org/officeDocument/2006/relationships/slide" Target="slides/slide64.xml"/><Relationship Id="rId147" Type="http://schemas.openxmlformats.org/officeDocument/2006/relationships/slide" Target="slides/slide85.xml"/><Relationship Id="rId168" Type="http://schemas.openxmlformats.org/officeDocument/2006/relationships/slide" Target="slides/slide106.xml"/><Relationship Id="rId51" Type="http://schemas.openxmlformats.org/officeDocument/2006/relationships/slideMaster" Target="slideMasters/slideMaster51.xml"/><Relationship Id="rId72" Type="http://schemas.openxmlformats.org/officeDocument/2006/relationships/slide" Target="slides/slide10.xml"/><Relationship Id="rId93" Type="http://schemas.openxmlformats.org/officeDocument/2006/relationships/slide" Target="slides/slide31.xml"/><Relationship Id="rId189" Type="http://schemas.openxmlformats.org/officeDocument/2006/relationships/slide" Target="slides/slide127.xml"/><Relationship Id="rId3" Type="http://schemas.openxmlformats.org/officeDocument/2006/relationships/slideMaster" Target="slideMasters/slideMaster3.xml"/><Relationship Id="rId214" Type="http://schemas.openxmlformats.org/officeDocument/2006/relationships/slide" Target="slides/slide152.xml"/><Relationship Id="rId235" Type="http://schemas.openxmlformats.org/officeDocument/2006/relationships/slide" Target="slides/slide173.xml"/><Relationship Id="rId256" Type="http://schemas.openxmlformats.org/officeDocument/2006/relationships/notesMaster" Target="notesMasters/notesMaster1.xml"/><Relationship Id="rId116" Type="http://schemas.openxmlformats.org/officeDocument/2006/relationships/slide" Target="slides/slide54.xml"/><Relationship Id="rId137" Type="http://schemas.openxmlformats.org/officeDocument/2006/relationships/slide" Target="slides/slide75.xml"/><Relationship Id="rId158" Type="http://schemas.openxmlformats.org/officeDocument/2006/relationships/slide" Target="slides/slide9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21.xml"/><Relationship Id="rId179" Type="http://schemas.openxmlformats.org/officeDocument/2006/relationships/slide" Target="slides/slide117.xml"/><Relationship Id="rId190" Type="http://schemas.openxmlformats.org/officeDocument/2006/relationships/slide" Target="slides/slide128.xml"/><Relationship Id="rId204" Type="http://schemas.openxmlformats.org/officeDocument/2006/relationships/slide" Target="slides/slide142.xml"/><Relationship Id="rId225" Type="http://schemas.openxmlformats.org/officeDocument/2006/relationships/slide" Target="slides/slide163.xml"/><Relationship Id="rId246" Type="http://schemas.openxmlformats.org/officeDocument/2006/relationships/slide" Target="slides/slide184.xml"/><Relationship Id="rId106" Type="http://schemas.openxmlformats.org/officeDocument/2006/relationships/slide" Target="slides/slide44.xml"/><Relationship Id="rId127" Type="http://schemas.openxmlformats.org/officeDocument/2006/relationships/slide" Target="slides/slide6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1.xml"/><Relationship Id="rId94" Type="http://schemas.openxmlformats.org/officeDocument/2006/relationships/slide" Target="slides/slide32.xml"/><Relationship Id="rId148" Type="http://schemas.openxmlformats.org/officeDocument/2006/relationships/slide" Target="slides/slide86.xml"/><Relationship Id="rId169" Type="http://schemas.openxmlformats.org/officeDocument/2006/relationships/slide" Target="slides/slide107.xml"/><Relationship Id="rId4" Type="http://schemas.openxmlformats.org/officeDocument/2006/relationships/slideMaster" Target="slideMasters/slideMaster4.xml"/><Relationship Id="rId180" Type="http://schemas.openxmlformats.org/officeDocument/2006/relationships/slide" Target="slides/slide118.xml"/><Relationship Id="rId215" Type="http://schemas.openxmlformats.org/officeDocument/2006/relationships/slide" Target="slides/slide153.xml"/><Relationship Id="rId236" Type="http://schemas.openxmlformats.org/officeDocument/2006/relationships/slide" Target="slides/slide174.xml"/><Relationship Id="rId257" Type="http://schemas.openxmlformats.org/officeDocument/2006/relationships/handoutMaster" Target="handoutMasters/handoutMaster1.xml"/><Relationship Id="rId42" Type="http://schemas.openxmlformats.org/officeDocument/2006/relationships/slideMaster" Target="slideMasters/slideMaster42.xml"/><Relationship Id="rId84" Type="http://schemas.openxmlformats.org/officeDocument/2006/relationships/slide" Target="slides/slide22.xml"/><Relationship Id="rId138" Type="http://schemas.openxmlformats.org/officeDocument/2006/relationships/slide" Target="slides/slide7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FFC000"/>
            </a:solidFill>
          </c:spPr>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98E5-4143-BBB7-E480641FD48F}"/>
              </c:ext>
            </c:extLst>
          </c:dPt>
          <c:dPt>
            <c:idx val="1"/>
            <c:bubble3D val="0"/>
            <c:explosion val="17"/>
            <c:spPr>
              <a:solidFill>
                <a:schemeClr val="bg1">
                  <a:lumMod val="50000"/>
                </a:schemeClr>
              </a:solidFill>
              <a:ln w="19050">
                <a:solidFill>
                  <a:schemeClr val="lt1"/>
                </a:solidFill>
              </a:ln>
              <a:effectLst/>
            </c:spPr>
            <c:extLst>
              <c:ext xmlns:c16="http://schemas.microsoft.com/office/drawing/2014/chart" uri="{C3380CC4-5D6E-409C-BE32-E72D297353CC}">
                <c16:uniqueId val="{00000001-98E5-4143-BBB7-E480641FD4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Read Mapping</c:v>
                </c:pt>
                <c:pt idx="1">
                  <c:v>Others</c:v>
                </c:pt>
              </c:strCache>
            </c:strRef>
          </c:cat>
          <c:val>
            <c:numRef>
              <c:f>Sheet1!$B$2:$B$3</c:f>
              <c:numCache>
                <c:formatCode>0%</c:formatCode>
                <c:ptCount val="2"/>
                <c:pt idx="0">
                  <c:v>0.71</c:v>
                </c:pt>
                <c:pt idx="1">
                  <c:v>0.28999999999999998</c:v>
                </c:pt>
              </c:numCache>
            </c:numRef>
          </c:val>
          <c:extLst>
            <c:ext xmlns:c16="http://schemas.microsoft.com/office/drawing/2014/chart" uri="{C3380CC4-5D6E-409C-BE32-E72D297353CC}">
              <c16:uniqueId val="{00000000-98E5-4143-BBB7-E480641FD4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017246786856"/>
          <c:y val="0.19062499999999999"/>
          <c:w val="0.67255571994620544"/>
          <c:h val="0.80625000000000002"/>
        </c:manualLayout>
      </c:layout>
      <c:doughnutChart>
        <c:varyColors val="1"/>
        <c:ser>
          <c:idx val="0"/>
          <c:order val="0"/>
          <c:tx>
            <c:strRef>
              <c:f>Sheet1!$B$1</c:f>
              <c:strCache>
                <c:ptCount val="1"/>
                <c:pt idx="0">
                  <c:v>Sales</c:v>
                </c:pt>
              </c:strCache>
            </c:strRef>
          </c:tx>
          <c:dPt>
            <c:idx val="0"/>
            <c:bubble3D val="0"/>
            <c:spPr>
              <a:solidFill>
                <a:srgbClr val="0070C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DEE-F341-8ADF-1897A5A91B4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9DEE-F341-8ADF-1897A5A91B48}"/>
              </c:ext>
            </c:extLst>
          </c:dPt>
          <c:dPt>
            <c:idx val="2"/>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4-9DEE-F341-8ADF-1897A5A91B4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DEE-F341-8ADF-1897A5A91B4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DEE-F341-8ADF-1897A5A91B48}"/>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1-9DEE-F341-8ADF-1897A5A91B48}"/>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2-9DEE-F341-8ADF-1897A5A91B48}"/>
                </c:ext>
              </c:extLst>
            </c:dLbl>
            <c:dLbl>
              <c:idx val="3"/>
              <c:layout>
                <c:manualLayout>
                  <c:x val="-0.22171862761357872"/>
                  <c:y val="-9.0624999999999997E-2"/>
                </c:manualLayout>
              </c:layout>
              <c:showLegendKey val="0"/>
              <c:showVal val="0"/>
              <c:showCatName val="1"/>
              <c:showSerName val="0"/>
              <c:showPercent val="1"/>
              <c:showBubbleSize val="0"/>
              <c:extLst>
                <c:ext xmlns:c15="http://schemas.microsoft.com/office/drawing/2012/chart" uri="{CE6537A1-D6FC-4f65-9D91-7224C49458BB}">
                  <c15:layout>
                    <c:manualLayout>
                      <c:w val="0.20018970151876164"/>
                      <c:h val="0.21"/>
                    </c:manualLayout>
                  </c15:layout>
                </c:ext>
                <c:ext xmlns:c16="http://schemas.microsoft.com/office/drawing/2014/chart" uri="{C3380CC4-5D6E-409C-BE32-E72D297353CC}">
                  <c16:uniqueId val="{00000005-9DEE-F341-8ADF-1897A5A91B48}"/>
                </c:ext>
              </c:extLst>
            </c:dLbl>
            <c:dLbl>
              <c:idx val="4"/>
              <c:layout>
                <c:manualLayout>
                  <c:x val="0.10710387235768486"/>
                  <c:y val="-0.21824114173228346"/>
                </c:manualLayout>
              </c:layout>
              <c:spPr>
                <a:noFill/>
                <a:ln>
                  <a:noFill/>
                </a:ln>
                <a:effectLst/>
              </c:spPr>
              <c:txPr>
                <a:bodyPr rot="0" spcFirstLastPara="1" vertOverflow="ellipsis" vert="horz" wrap="square" lIns="38100" tIns="19050" rIns="38100" bIns="19050" anchor="ctr" anchorCtr="1">
                  <a:no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40348129586540177"/>
                      <c:h val="0.12250000000000001"/>
                    </c:manualLayout>
                  </c15:layout>
                </c:ext>
                <c:ext xmlns:c16="http://schemas.microsoft.com/office/drawing/2014/chart" uri="{C3380CC4-5D6E-409C-BE32-E72D297353CC}">
                  <c16:uniqueId val="{00000003-9DEE-F341-8ADF-1897A5A91B48}"/>
                </c:ext>
              </c:extLst>
            </c:dLbl>
            <c:spPr>
              <a:noFill/>
              <a:ln>
                <a:noFill/>
              </a:ln>
              <a:effectLst/>
            </c:spPr>
            <c:txPr>
              <a:bodyPr rot="0" spcFirstLastPara="1" vertOverflow="ellipsis" vert="horz" wrap="square" lIns="38100" tIns="19050" rIns="38100" bIns="19050" anchor="ctr" anchorCtr="1">
                <a:sp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KSW2</c:v>
                </c:pt>
                <c:pt idx="1">
                  <c:v>Seed Chaining</c:v>
                </c:pt>
                <c:pt idx="2">
                  <c:v>Sorting Seeds</c:v>
                </c:pt>
                <c:pt idx="3">
                  <c:v>Collect Matching Seeds</c:v>
                </c:pt>
                <c:pt idx="4">
                  <c:v>Collect Minimizers</c:v>
                </c:pt>
              </c:strCache>
            </c:strRef>
          </c:cat>
          <c:val>
            <c:numRef>
              <c:f>Sheet1!$B$2:$B$6</c:f>
              <c:numCache>
                <c:formatCode>0%</c:formatCode>
                <c:ptCount val="5"/>
                <c:pt idx="0">
                  <c:v>0.46</c:v>
                </c:pt>
                <c:pt idx="1">
                  <c:v>0.16</c:v>
                </c:pt>
                <c:pt idx="2">
                  <c:v>0.28999999999999998</c:v>
                </c:pt>
                <c:pt idx="3">
                  <c:v>0.08</c:v>
                </c:pt>
                <c:pt idx="4">
                  <c:v>0.02</c:v>
                </c:pt>
              </c:numCache>
            </c:numRef>
          </c:val>
          <c:extLst>
            <c:ext xmlns:c16="http://schemas.microsoft.com/office/drawing/2014/chart" uri="{C3380CC4-5D6E-409C-BE32-E72D297353CC}">
              <c16:uniqueId val="{00000000-9DEE-F341-8ADF-1897A5A91B48}"/>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66457452430283"/>
          <c:y val="0.12855714173376875"/>
          <c:w val="0.80650555734165819"/>
          <c:h val="0.6804177077117014"/>
        </c:manualLayout>
      </c:layout>
      <c:barChart>
        <c:barDir val="col"/>
        <c:grouping val="clustered"/>
        <c:varyColors val="0"/>
        <c:ser>
          <c:idx val="0"/>
          <c:order val="0"/>
          <c:tx>
            <c:strRef>
              <c:f>Sheet1!$B$1</c:f>
              <c:strCache>
                <c:ptCount val="1"/>
                <c:pt idx="0">
                  <c:v>Normalized Speedup</c:v>
                </c:pt>
              </c:strCache>
            </c:strRef>
          </c:tx>
          <c:spPr>
            <a:solidFill>
              <a:srgbClr val="8FC56D"/>
            </a:solidFill>
            <a:ln w="25400">
              <a:solidFill>
                <a:schemeClr val="tx1">
                  <a:lumMod val="85000"/>
                  <a:lumOff val="15000"/>
                </a:schemeClr>
              </a:solidFill>
            </a:ln>
            <a:effectLst/>
          </c:spPr>
          <c:invertIfNegative val="0"/>
          <c:dLbls>
            <c:dLbl>
              <c:idx val="0"/>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fld id="{1F9A342C-C338-6242-B7B3-0C92FA5A6BD7}" type="VALUE">
                      <a:rPr lang="en-US" smtClean="0"/>
                      <a:pPr>
                        <a:defRPr sz="1800" b="1"/>
                      </a:pPr>
                      <a:t>[VALUE]</a:t>
                    </a:fld>
                    <a:r>
                      <a:rPr lang="en-US" altLang="zh-CN" dirty="0"/>
                      <a:t>x</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4EFF-0A40-9511-120ED209F91D}"/>
                </c:ext>
              </c:extLst>
            </c:dLbl>
            <c:dLbl>
              <c:idx val="1"/>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fld id="{FDEBB220-9CB7-2A49-9676-47B8876EABF5}" type="VALUE">
                      <a:rPr lang="en-US" smtClean="0"/>
                      <a:pPr>
                        <a:defRPr sz="1800" b="1"/>
                      </a:pPr>
                      <a:t>[VALUE]</a:t>
                    </a:fld>
                    <a:r>
                      <a:rPr lang="en-US" altLang="zh-CN" dirty="0"/>
                      <a:t>x</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EFF-0A40-9511-120ED209F91D}"/>
                </c:ext>
              </c:extLst>
            </c:dLbl>
            <c:dLbl>
              <c:idx val="2"/>
              <c:tx>
                <c:rich>
                  <a:bodyPr rot="0" spcFirstLastPara="1" vertOverflow="ellipsis" vert="horz" wrap="square" lIns="38100" tIns="19050" rIns="38100" bIns="19050" anchor="ctr" anchorCtr="1">
                    <a:spAutoFit/>
                  </a:bodyPr>
                  <a:lstStyle/>
                  <a:p>
                    <a:pPr>
                      <a:defRPr sz="2000" b="1" i="0" u="none" strike="noStrike" kern="1200" baseline="0">
                        <a:solidFill>
                          <a:srgbClr val="C00000"/>
                        </a:solidFill>
                        <a:latin typeface="+mn-lt"/>
                        <a:ea typeface="+mn-ea"/>
                        <a:cs typeface="+mn-cs"/>
                      </a:defRPr>
                    </a:pPr>
                    <a:fld id="{11B38221-9D82-9E41-ABB4-EE058437D8B9}" type="VALUE">
                      <a:rPr lang="en-US" sz="2000" smtClean="0">
                        <a:solidFill>
                          <a:srgbClr val="C00000"/>
                        </a:solidFill>
                      </a:rPr>
                      <a:pPr>
                        <a:defRPr sz="2000" b="1">
                          <a:solidFill>
                            <a:srgbClr val="C00000"/>
                          </a:solidFill>
                        </a:defRPr>
                      </a:pPr>
                      <a:t>[VALUE]</a:t>
                    </a:fld>
                    <a:r>
                      <a:rPr lang="en-US" altLang="zh-CN" sz="2000" dirty="0">
                        <a:solidFill>
                          <a:srgbClr val="C00000"/>
                        </a:solidFill>
                      </a:rPr>
                      <a:t>x</a:t>
                    </a:r>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rgbClr val="C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4EFF-0A40-9511-120ED209F91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System A</c:v>
                </c:pt>
                <c:pt idx="1">
                  <c:v>System B</c:v>
                </c:pt>
                <c:pt idx="2">
                  <c:v>System C</c:v>
                </c:pt>
              </c:strCache>
            </c:strRef>
          </c:cat>
          <c:val>
            <c:numRef>
              <c:f>Sheet1!$B$2:$B$4</c:f>
              <c:numCache>
                <c:formatCode>General</c:formatCode>
                <c:ptCount val="3"/>
                <c:pt idx="0">
                  <c:v>2.7</c:v>
                </c:pt>
                <c:pt idx="1">
                  <c:v>6.1</c:v>
                </c:pt>
                <c:pt idx="2">
                  <c:v>9</c:v>
                </c:pt>
              </c:numCache>
            </c:numRef>
          </c:val>
          <c:extLst>
            <c:ext xmlns:c16="http://schemas.microsoft.com/office/drawing/2014/chart" uri="{C3380CC4-5D6E-409C-BE32-E72D297353CC}">
              <c16:uniqueId val="{00000000-4EFF-0A40-9511-120ED209F91D}"/>
            </c:ext>
          </c:extLst>
        </c:ser>
        <c:dLbls>
          <c:showLegendKey val="0"/>
          <c:showVal val="0"/>
          <c:showCatName val="0"/>
          <c:showSerName val="0"/>
          <c:showPercent val="0"/>
          <c:showBubbleSize val="0"/>
        </c:dLbls>
        <c:gapWidth val="277"/>
        <c:axId val="1303912079"/>
        <c:axId val="906376287"/>
      </c:barChart>
      <c:catAx>
        <c:axId val="1303912079"/>
        <c:scaling>
          <c:orientation val="minMax"/>
        </c:scaling>
        <c:delete val="1"/>
        <c:axPos val="b"/>
        <c:numFmt formatCode="General" sourceLinked="1"/>
        <c:majorTickMark val="none"/>
        <c:minorTickMark val="none"/>
        <c:tickLblPos val="nextTo"/>
        <c:crossAx val="906376287"/>
        <c:crosses val="autoZero"/>
        <c:auto val="1"/>
        <c:lblAlgn val="ctr"/>
        <c:lblOffset val="100"/>
        <c:noMultiLvlLbl val="0"/>
      </c:catAx>
      <c:valAx>
        <c:axId val="906376287"/>
        <c:scaling>
          <c:orientation val="minMax"/>
          <c:max val="12"/>
          <c:min val="0"/>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r>
                  <a:rPr lang="en-US" altLang="zh-CN" sz="1600" b="1" dirty="0"/>
                  <a:t>Normalized</a:t>
                </a:r>
                <a:r>
                  <a:rPr lang="zh-CN" altLang="en-US" sz="1600" b="1" dirty="0"/>
                  <a:t> </a:t>
                </a:r>
                <a:r>
                  <a:rPr lang="en-US" altLang="zh-CN" sz="1600" b="1" dirty="0"/>
                  <a:t>Speedup</a:t>
                </a:r>
                <a:endParaRPr lang="en-US" sz="1600" b="1"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solidFill>
                  <a:latin typeface="+mn-lt"/>
                  <a:ea typeface="+mn-ea"/>
                  <a:cs typeface="+mn-cs"/>
                </a:defRPr>
              </a:pPr>
              <a:endParaRPr lang="en-US"/>
            </a:p>
          </c:txPr>
        </c:title>
        <c:numFmt formatCode="General" sourceLinked="0"/>
        <c:majorTickMark val="out"/>
        <c:minorTickMark val="none"/>
        <c:tickLblPos val="nextTo"/>
        <c:spPr>
          <a:noFill/>
          <a:ln w="25400">
            <a:solidFill>
              <a:schemeClr val="tx1">
                <a:lumMod val="85000"/>
                <a:lumOff val="15000"/>
              </a:schemeClr>
            </a:solidFill>
          </a:ln>
          <a:effectLst/>
        </c:spPr>
        <c:txPr>
          <a:bodyPr rot="-60000000" spcFirstLastPara="1" vertOverflow="ellipsis" vert="horz" wrap="square" anchor="ctr" anchorCtr="1"/>
          <a:lstStyle/>
          <a:p>
            <a:pPr>
              <a:defRPr sz="1800" b="1" i="0" u="none" strike="noStrike" kern="1200" baseline="0">
                <a:solidFill>
                  <a:schemeClr val="tx1"/>
                </a:solidFill>
                <a:effectLst>
                  <a:glow>
                    <a:schemeClr val="accent1">
                      <a:alpha val="40000"/>
                    </a:schemeClr>
                  </a:glow>
                  <a:outerShdw sx="1000" sy="1000" algn="ctr" rotWithShape="0">
                    <a:srgbClr val="000000"/>
                  </a:outerShdw>
                </a:effectLst>
                <a:latin typeface="+mn-lt"/>
                <a:ea typeface="+mn-ea"/>
                <a:cs typeface="+mn-cs"/>
              </a:defRPr>
            </a:pPr>
            <a:endParaRPr lang="en-US"/>
          </a:p>
        </c:txPr>
        <c:crossAx val="1303912079"/>
        <c:crosses val="autoZero"/>
        <c:crossBetween val="between"/>
        <c:majorUnit val="4"/>
      </c:valAx>
      <c:spPr>
        <a:noFill/>
        <a:ln w="19050">
          <a:solidFill>
            <a:schemeClr val="tx1">
              <a:lumMod val="85000"/>
              <a:lumOff val="15000"/>
            </a:schemeClr>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cs:fontRef>
    <cs:defRPr sz="1330" kern="1200"/>
  </cs:axisTitle>
  <cs:categoryAxis>
    <cs:lnRef idx="0"/>
    <cs:fillRef idx="0"/>
    <cs:effectRef idx="0"/>
    <cs:fontRef idx="minor">
      <a:schemeClr val="tx1"/>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cs:fontRef>
    <cs:defRPr sz="1197" kern="1200"/>
  </cs:dataLabel>
  <cs:dataLabelCallout>
    <cs:lnRef idx="0"/>
    <cs:fillRef idx="0"/>
    <cs:effectRef idx="0"/>
    <cs:fontRef idx="minor">
      <a:schemeClr val="dk1"/>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Routing Travel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Routing Travel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7/10/23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5762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rial" panose="020B0604020202020204" pitchFamily="34" charset="0"/>
              </a:rPr>
              <a:t>Knowing what </a:t>
            </a:r>
            <a:r>
              <a:rPr lang="en-US">
                <a:solidFill>
                  <a:srgbClr val="0000FF"/>
                </a:solidFill>
                <a:latin typeface="Arial" panose="020B0604020202020204" pitchFamily="34" charset="0"/>
              </a:rPr>
              <a:t>organisms</a:t>
            </a:r>
            <a:r>
              <a:rPr lang="en-US">
                <a:solidFill>
                  <a:srgbClr val="000000"/>
                </a:solidFill>
                <a:latin typeface="Arial" panose="020B0604020202020204" pitchFamily="34" charset="0"/>
              </a:rPr>
              <a:t> are </a:t>
            </a:r>
            <a:r>
              <a:rPr lang="en-US">
                <a:solidFill>
                  <a:srgbClr val="FF0000"/>
                </a:solidFill>
                <a:latin typeface="Arial" panose="020B0604020202020204" pitchFamily="34" charset="0"/>
              </a:rPr>
              <a:t>present</a:t>
            </a:r>
            <a:r>
              <a:rPr lang="en-US">
                <a:solidFill>
                  <a:srgbClr val="000000"/>
                </a:solidFill>
                <a:latin typeface="Arial" panose="020B0604020202020204" pitchFamily="34" charset="0"/>
              </a:rPr>
              <a:t> in a given environmental sample and how </a:t>
            </a:r>
            <a:r>
              <a:rPr lang="en-US">
                <a:solidFill>
                  <a:srgbClr val="FF0000"/>
                </a:solidFill>
                <a:latin typeface="Arial" panose="020B0604020202020204" pitchFamily="34" charset="0"/>
              </a:rPr>
              <a:t>abundant</a:t>
            </a:r>
            <a:r>
              <a:rPr lang="en-US">
                <a:solidFill>
                  <a:srgbClr val="000000"/>
                </a:solidFill>
                <a:latin typeface="Arial" panose="020B0604020202020204" pitchFamily="34" charset="0"/>
              </a:rPr>
              <a:t> are they</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8774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880468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422251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807243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By sequencing the same DNA segment many times (10 to 30 times),  we can have accurate more longer reads.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3323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86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1255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a:solidFill>
                <a:schemeClr val="tx1"/>
              </a:solidFill>
              <a:latin typeface="+mn-lt"/>
              <a:ea typeface="+mn-ea"/>
              <a:cs typeface="+mn-cs"/>
            </a:endParaRPr>
          </a:p>
          <a:p>
            <a:r>
              <a:rPr lang="en-US" sz="1200" kern="1200" baseline="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a:solidFill>
                <a:schemeClr val="tx1"/>
              </a:solidFill>
              <a:latin typeface="+mn-lt"/>
              <a:ea typeface="+mn-ea"/>
              <a:cs typeface="+mn-cs"/>
            </a:endParaRPr>
          </a:p>
          <a:p>
            <a:r>
              <a:rPr lang="en-US" sz="1200" kern="1200">
                <a:solidFill>
                  <a:schemeClr val="tx1"/>
                </a:solidFill>
                <a:latin typeface="+mn-lt"/>
                <a:ea typeface="+mn-ea"/>
                <a:cs typeface="+mn-cs"/>
              </a:rPr>
              <a:t>A mapper’s</a:t>
            </a:r>
            <a:r>
              <a:rPr lang="en-US" sz="1200" kern="1200" baseline="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a:p>
          <a:p>
            <a:r>
              <a:rPr lang="en-US"/>
              <a:t>Mapping these short reads,</a:t>
            </a:r>
            <a:r>
              <a:rPr lang="en-US" baseline="0"/>
              <a:t> up to billions of them</a:t>
            </a:r>
            <a:r>
              <a:rPr lang="en-US"/>
              <a:t>,</a:t>
            </a:r>
            <a:r>
              <a:rPr lang="en-US" baseline="0"/>
              <a:t> with each one being 50 to 300 base-pairs long, to the reference genome is challenging.</a:t>
            </a:r>
            <a:endParaRPr lang="en-US" sz="1200"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5993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panose="020F0502020204030204" pitchFamily="34" charset="0"/>
              </a:rPr>
              <a:t> (f) Once the pre-alignment filter accepts the alignment between a read and a region in the reference genome then DP-based (or non-DP based) verification algorithms are used to generate the alignment file (in BAM or SAM formats), which contains alignment information such as the exact number of differences, location of each difference, and their type.</a:t>
            </a:r>
            <a:endParaRPr lang="en-US" b="1">
              <a:effectLst/>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80371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599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8237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Read alignment follows the basic dynamic-programming doctrine which runs in a quadratic time.</a:t>
            </a:r>
          </a:p>
          <a:p>
            <a:r>
              <a:rPr lang="en-US" dirty="0"/>
              <a:t>2- Data dependencies between the entries limits the parallelism. Each cell depends or three</a:t>
            </a:r>
            <a:r>
              <a:rPr lang="en-US" baseline="0" dirty="0"/>
              <a:t> pre-computed cells (immediate left, upper, and upper-left cells). Thus, we can compute the vectors one after another but not in parallel. Left-to-right, or top-to-bottom, anti-diagonal. </a:t>
            </a:r>
          </a:p>
          <a:p>
            <a:r>
              <a:rPr lang="en-US" baseline="0" dirty="0"/>
              <a:t>3- We can solve a significant amount of time, If we can find a way to detect the incorrect mappings with cheap heuristics, much cheaper than computing the alignment.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4936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4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016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err="1">
                <a:sym typeface="Wingdings" panose="05000000000000000000" pitchFamily="2" charset="2"/>
              </a:rPr>
              <a:t>Nanopore</a:t>
            </a:r>
            <a:r>
              <a:rPr lang="en-US" dirty="0">
                <a:sym typeface="Wingdings" panose="05000000000000000000" pitchFamily="2" charset="2"/>
              </a:rPr>
              <a:t>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a:t>
            </a:r>
            <a:r>
              <a:rPr lang="en-US" dirty="0" err="1"/>
              <a:t>Nanopore</a:t>
            </a:r>
            <a:r>
              <a:rPr lang="en-US" dirty="0"/>
              <a:t>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320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a:sym typeface="Wingdings" panose="05000000000000000000" pitchFamily="2" charset="2"/>
              </a:rPr>
              <a:t>Nanopore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Nanopore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9688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3230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Our second proposed method to accelerate read mappers is to parallelize the matrix computation.</a:t>
            </a:r>
          </a:p>
          <a:p>
            <a:endParaRPr lang="en-US" baseline="0" dirty="0"/>
          </a:p>
          <a:p>
            <a:r>
              <a:rPr lang="en-US" baseline="0" dirty="0"/>
              <a:t>To explain our new matrix, here is an example of exact match sequences. Now imagine there is a base deletion for any reason.</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0006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After deletion, the trailing bases will be shifted to left to form a single sequence.</a:t>
            </a:r>
          </a:p>
          <a:p>
            <a:endParaRPr lang="en-US" baseline="0" dirty="0"/>
          </a:p>
          <a:p>
            <a:r>
              <a:rPr lang="en-US" baseline="0" dirty="0"/>
              <a:t>But when we align it back, we get too many mismatches though the number of edits is only ONE.</a:t>
            </a:r>
          </a:p>
          <a:p>
            <a:endParaRPr lang="en-US" baseline="0" dirty="0"/>
          </a:p>
          <a:p>
            <a:r>
              <a:rPr lang="en-US" baseline="0" dirty="0"/>
              <a:t>To cancel the effect of deletion and correctly align the sequences, we have to shift the sequence to right and align again.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4667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help of another right-shifted </a:t>
            </a:r>
            <a:r>
              <a:rPr lang="en-US" baseline="0" dirty="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035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the help of another right-shifted </a:t>
            </a:r>
            <a:r>
              <a:rPr lang="en-US" baseline="0"/>
              <a:t>copy of the original sequence, we can have more similarities between the two sequences. Think about other scenarios where you have an insertion? Or a combination of deletion and insertion?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3614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 this is how we compute the filter matrix. We pairwise compare each character from a sequence to its corresponding character from the other sequence. Match =0, Mismatch=1</a:t>
            </a:r>
          </a:p>
          <a:p>
            <a:endParaRPr lang="en-US" baseline="0" dirty="0"/>
          </a:p>
          <a:p>
            <a:r>
              <a:rPr lang="en-US" baseline="0" dirty="0"/>
              <a:t>The yellow diagonal vector represents XOR between the two sequences. The pink diagonal vectors represent right-shifted copies of the query sequence then compared to the reference. The blue vectors represent left-shifted copies of the query. By this we can guarantee that we can correctly examine any two sequences regardless the type of edits they have. </a:t>
            </a:r>
            <a:r>
              <a:rPr lang="en-US" b="1" baseline="0" dirty="0"/>
              <a:t>AND NO DATA DEPENDENCIES between the cells.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8527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we present the architecture of GateKeeper. </a:t>
            </a:r>
            <a:r>
              <a:rPr lang="en-US" sz="1200" dirty="0"/>
              <a:t>Each </a:t>
            </a:r>
            <a:r>
              <a:rPr lang="en-US" sz="1200" b="1" dirty="0"/>
              <a:t>processing core is able to examine a single mapping in a single clock cycle.</a:t>
            </a:r>
            <a:r>
              <a:rPr lang="en-US" sz="1200" b="1" baseline="0" dirty="0"/>
              <a:t> </a:t>
            </a:r>
            <a:r>
              <a:rPr lang="en-US" sz="1200" dirty="0"/>
              <a:t>We integrate </a:t>
            </a:r>
            <a:r>
              <a:rPr lang="en-US" sz="1200" b="1" dirty="0"/>
              <a:t>many hardware processing cores in the architecture of GateKeeper </a:t>
            </a:r>
            <a:r>
              <a:rPr lang="en-US" sz="1200" dirty="0"/>
              <a:t>for examining many mappings in a parallel fashion.</a:t>
            </a:r>
            <a:r>
              <a:rPr lang="en-US" dirty="0"/>
              <a:t> T</a:t>
            </a:r>
            <a:r>
              <a:rPr lang="en-US" baseline="0" dirty="0"/>
              <a:t>he input read-reference pairs are transferred from the host to the FPGA via </a:t>
            </a:r>
            <a:r>
              <a:rPr lang="en-US" baseline="0" dirty="0" err="1"/>
              <a:t>PCIe</a:t>
            </a:r>
            <a:r>
              <a:rPr lang="en-US" baseline="0" dirty="0"/>
              <a:t> third generation 4-lane at the rate of 13.3 billion bases/sec. With this data throughput, we can have 16 processing cores work concurrently to examine 16 read-reference pairs. Our architecture occupies only 50% of the FPGA resource for a read length of 100 </a:t>
            </a:r>
            <a:r>
              <a:rPr lang="en-US" baseline="0" dirty="0" err="1"/>
              <a:t>bp</a:t>
            </a:r>
            <a:r>
              <a:rPr lang="en-US" baseline="0" dirty="0"/>
              <a:t> and 91% for a read length of 300 </a:t>
            </a:r>
            <a:r>
              <a:rPr lang="en-US" baseline="0" dirty="0" err="1"/>
              <a:t>bp.</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F094C5-460E-475C-89A4-E8FF9BE715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46272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30970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3331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199958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99077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Our goal in this work is to design a fast and flexible framework for both short and long reads, which can accelerate multiple steps of genome sequence analysis (GSA).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To this end, we propose GenASM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b="0" i="0" u="none" strike="noStrike" kern="1200" dirty="0">
                <a:solidFill>
                  <a:schemeClr val="tx1"/>
                </a:solidFill>
                <a:effectLst/>
                <a:latin typeface="+mn-lt"/>
                <a:ea typeface="+mn-ea"/>
                <a:cs typeface="+mn-cs"/>
              </a:rPr>
              <a:t>We base GenASM on Bitap, an ASM algorithm that uses only fast and simple bitwise operations, making it amenable to efficient hardware acceleration.</a:t>
            </a:r>
            <a:r>
              <a:rPr lang="en-US" sz="1200" kern="1200" dirty="0">
                <a:solidFill>
                  <a:schemeClr val="tx1"/>
                </a:solidFill>
                <a:effectLst/>
                <a:latin typeface="+mn-lt"/>
                <a:ea typeface="+mn-ea"/>
                <a:cs typeface="+mn-cs"/>
              </a:rPr>
              <a:t> To our knowledge, GenASM is the first work that enhances and accelerates Bitap, and also it is the first ASM acceleration framework for genome sequence analysis.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modify Bitap to support long reads and to enable parallelization.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also develop a novel Bitap-compatible algorithm for traceback, which uses information collected during ASM about the different types of errors to identify the optimal alignment of reads.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a:t>
            </a:r>
            <a:r>
              <a:rPr lang="en-US" sz="1200" b="0" i="0" u="none" strike="noStrike" kern="1200" dirty="0">
                <a:solidFill>
                  <a:schemeClr val="tx1"/>
                </a:solidFill>
                <a:effectLst/>
                <a:latin typeface="+mn-lt"/>
                <a:ea typeface="+mn-ea"/>
                <a:cs typeface="+mn-cs"/>
              </a:rPr>
              <a:t>, we co-design specialized, low-power and area-efficient hardware for both algorithms.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996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520700" indent="-342900">
              <a:lnSpc>
                <a:spcPct val="100000"/>
              </a:lnSpc>
              <a:spcBef>
                <a:spcPts val="0"/>
              </a:spcBef>
              <a:spcAft>
                <a:spcPts val="600"/>
              </a:spcAft>
            </a:pPr>
            <a:r>
              <a:rPr lang="en-US" sz="1200" b="0" i="0" u="none" strike="noStrike" kern="1200" dirty="0">
                <a:solidFill>
                  <a:schemeClr val="tx1"/>
                </a:solidFill>
                <a:effectLst/>
                <a:latin typeface="+mn-lt"/>
                <a:ea typeface="+mn-ea"/>
                <a:cs typeface="+mn-cs"/>
              </a:rPr>
              <a:t>Our co-designed hardware consists of two components</a:t>
            </a:r>
            <a:r>
              <a:rPr lang="en-US" sz="2400" kern="1200" dirty="0">
                <a:solidFill>
                  <a:schemeClr val="tx1"/>
                </a:solidFill>
                <a:effectLst/>
                <a:latin typeface="+mn-lt"/>
                <a:ea typeface="+mn-ea"/>
                <a:cs typeface="+mn-cs"/>
              </a:rPr>
              <a:t>: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(1) GenASM-DC, which provides hardware support to efficiently execute our modified Bitap algorithm to perform distance calculation; and </a:t>
            </a:r>
          </a:p>
          <a:p>
            <a:pPr marL="520700" indent="-342900">
              <a:lnSpc>
                <a:spcPct val="100000"/>
              </a:lnSpc>
              <a:spcBef>
                <a:spcPts val="0"/>
              </a:spcBef>
              <a:spcAft>
                <a:spcPts val="600"/>
              </a:spcAft>
            </a:pPr>
            <a:r>
              <a:rPr lang="en-US" sz="2400" kern="1200" dirty="0">
                <a:solidFill>
                  <a:schemeClr val="tx1"/>
                </a:solidFill>
                <a:effectLst/>
                <a:latin typeface="+mn-lt"/>
                <a:ea typeface="+mn-ea"/>
                <a:cs typeface="+mn-cs"/>
              </a:rPr>
              <a:t>(2) GenASM-TB, which provides hardware support to efficiently execute our novel traceback algorithm to find the optimal alignment.</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GenASM also has two types of SRAM buffers:</a:t>
            </a:r>
          </a:p>
          <a:p>
            <a:pPr marL="520700" indent="-342900">
              <a:lnSpc>
                <a:spcPct val="100000"/>
              </a:lnSpc>
              <a:spcBef>
                <a:spcPts val="0"/>
              </a:spcBef>
              <a:spcAft>
                <a:spcPts val="600"/>
              </a:spcAft>
            </a:pPr>
            <a:r>
              <a:rPr lang="en-US" sz="2200" dirty="0">
                <a:solidFill>
                  <a:schemeClr val="tx1"/>
                </a:solidFill>
              </a:rPr>
              <a:t>DC-SRAM, and</a:t>
            </a:r>
          </a:p>
          <a:p>
            <a:pPr marL="520700" indent="-342900">
              <a:lnSpc>
                <a:spcPct val="100000"/>
              </a:lnSpc>
              <a:spcBef>
                <a:spcPts val="0"/>
              </a:spcBef>
              <a:spcAft>
                <a:spcPts val="600"/>
              </a:spcAft>
            </a:pPr>
            <a:r>
              <a:rPr lang="en-US" sz="2200" dirty="0">
                <a:solidFill>
                  <a:schemeClr val="tx1"/>
                </a:solidFill>
              </a:rPr>
              <a:t>TB-SRAMs</a:t>
            </a: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100" dirty="0">
              <a:solidFill>
                <a:schemeClr val="tx1"/>
              </a:solidFill>
            </a:endParaRPr>
          </a:p>
          <a:p>
            <a:pPr marL="520700" marR="0" lvl="0" indent="-342900" algn="l" defTabSz="914400" rtl="0" eaLnBrk="1" fontAlgn="auto" latinLnBrk="0" hangingPunct="1">
              <a:lnSpc>
                <a:spcPct val="100000"/>
              </a:lnSpc>
              <a:spcBef>
                <a:spcPts val="0"/>
              </a:spcBef>
              <a:spcAft>
                <a:spcPts val="60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4292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implement GenASM-DC as a linear cyclic systolic array based accelerator, using small and very simple logic components.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This design helps us to maximize parallelism and minimize memory BW and footprint.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Processing Core is the b</a:t>
            </a:r>
            <a:r>
              <a:rPr lang="en-US" dirty="0"/>
              <a:t>asic compute component which computes the intermediate bitvectors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and when we add the flip-flop-based storage logic around Processing Core, we define a </a:t>
            </a:r>
            <a:r>
              <a:rPr lang="en-US" sz="2000" b="1" dirty="0"/>
              <a:t>Processing Element (PE)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Multiple PEs are concatenated to define a </a:t>
            </a:r>
            <a:r>
              <a:rPr lang="en-US" sz="2000" b="1" dirty="0"/>
              <a:t>Processing Block</a:t>
            </a: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We also have DC-SRAM, which stores the reference text, the pattern bitmasks for the query read, and the intermediate data generated from PEs, and we also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[CLICK] TB-SRAMs, which store the intermediate bitvectors generated by each PE of GenASM-DC for later use by GenASM-TB. </a:t>
            </a:r>
          </a:p>
          <a:p>
            <a:pPr marL="755650" lvl="1" indent="-255588">
              <a:lnSpc>
                <a:spcPct val="100000"/>
              </a:lnSpc>
              <a:spcBef>
                <a:spcPts val="0"/>
              </a:spcBef>
              <a:spcAft>
                <a:spcPts val="0"/>
              </a:spcAft>
              <a:tabLst>
                <a:tab pos="4699000" algn="l"/>
                <a:tab pos="4875213" algn="l"/>
                <a:tab pos="5240338" algn="l"/>
                <a:tab pos="5414963" algn="l"/>
              </a:tabLst>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67397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implement GenASM-TB hardware using very simple logic, which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1) reads the bitvectors from one of the TB-SRAMs using the computed address,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2) performs the required bitwise comparisons to find the traceback output for the current position,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3) computes the next TB-SRAM address to read the new set of bitvectors.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GenASM-TB finds the complete traceback output, [CLICK] it writes this output to main memory and completes its execution.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5723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a:t>
            </a:r>
            <a:r>
              <a:rPr lang="en-US" dirty="0"/>
              <a:t>We synthesize our DC and TB accelerator datapaths with a typical 28nm low-power process:</a:t>
            </a:r>
          </a:p>
          <a:p>
            <a:r>
              <a:rPr lang="en-US" sz="1200" kern="1200" dirty="0">
                <a:solidFill>
                  <a:schemeClr val="tx1"/>
                </a:solidFill>
                <a:effectLst/>
                <a:latin typeface="+mn-lt"/>
                <a:ea typeface="+mn-ea"/>
                <a:cs typeface="+mn-cs"/>
              </a:rPr>
              <a:t>[CLICK] </a:t>
            </a:r>
            <a:r>
              <a:rPr lang="en-US" dirty="0"/>
              <a:t>Both accelerators operates at 1GHz.</a:t>
            </a:r>
          </a:p>
          <a:p>
            <a:endParaRPr lang="en-US" dirty="0"/>
          </a:p>
          <a:p>
            <a:r>
              <a:rPr lang="en-US" sz="1200" kern="1200" dirty="0">
                <a:solidFill>
                  <a:schemeClr val="tx1"/>
                </a:solidFill>
                <a:effectLst/>
                <a:latin typeface="+mn-lt"/>
                <a:ea typeface="+mn-ea"/>
                <a:cs typeface="+mn-cs"/>
              </a:rPr>
              <a:t>[CLICK] </a:t>
            </a:r>
            <a:r>
              <a:rPr lang="en-US" dirty="0"/>
              <a:t>We find that for 32 GenASM accelerator (one for each HMC vault), total area overhead is ten point sixty nine millimeter square and total power consumption is three point twenty-three watts.</a:t>
            </a:r>
          </a:p>
          <a:p>
            <a:r>
              <a:rPr lang="en-US" dirty="0"/>
              <a:t>We observe that both area and power consumption of GenASM (at 1 vault) is around 1% of the area and power consumption of a single Xeon CPU core.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5929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Thus, GenASM has low area and power overheads.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407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GenASM is flexible and can be used for a number of use cases.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In this work, we evaluate three of them in detail and two of them are from the read mapping pipeline: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Pre-alignment filtering and read alignment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2882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(1) read alignment</a:t>
            </a:r>
          </a:p>
          <a:p>
            <a:r>
              <a:rPr lang="en-US" sz="1200" kern="1200" dirty="0">
                <a:solidFill>
                  <a:schemeClr val="tx1"/>
                </a:solidFill>
                <a:effectLst/>
                <a:latin typeface="+mn-lt"/>
                <a:ea typeface="+mn-ea"/>
                <a:cs typeface="+mn-cs"/>
              </a:rPr>
              <a:t>is the most time consuming step of read mapping that we align each read to all of its candidate reference regions and then find the optimal alignment.</a:t>
            </a:r>
          </a:p>
          <a:p>
            <a:r>
              <a:rPr lang="en-US" sz="1200" kern="1200" dirty="0">
                <a:solidFill>
                  <a:schemeClr val="tx1"/>
                </a:solidFill>
                <a:effectLst/>
                <a:latin typeface="+mn-lt"/>
                <a:ea typeface="+mn-ea"/>
                <a:cs typeface="+mn-cs"/>
              </a:rPr>
              <a:t>[CLICK] (2) in pre-alignment filtering for short reads, </a:t>
            </a:r>
          </a:p>
          <a:p>
            <a:r>
              <a:rPr lang="en-US" sz="1200" kern="1200" dirty="0">
                <a:solidFill>
                  <a:schemeClr val="tx1"/>
                </a:solidFill>
                <a:effectLst/>
                <a:latin typeface="+mn-lt"/>
                <a:ea typeface="+mn-ea"/>
                <a:cs typeface="+mn-cs"/>
              </a:rPr>
              <a:t>we aim to quickly identify and filter out the unlikely candidate reference regions of each read by approximating the edit distance between them and filter out if it is above a threshold.</a:t>
            </a:r>
          </a:p>
          <a:p>
            <a:r>
              <a:rPr lang="en-US" sz="1200" kern="1200" dirty="0">
                <a:solidFill>
                  <a:schemeClr val="tx1"/>
                </a:solidFill>
                <a:effectLst/>
                <a:latin typeface="+mn-lt"/>
                <a:ea typeface="+mn-ea"/>
                <a:cs typeface="+mn-cs"/>
              </a:rPr>
              <a:t>[CLICK] And our third use case is edit distance calculation </a:t>
            </a:r>
          </a:p>
          <a:p>
            <a:r>
              <a:rPr lang="en-US" sz="1200" b="0" i="0" u="none" strike="noStrike" kern="1200" dirty="0">
                <a:solidFill>
                  <a:schemeClr val="tx1"/>
                </a:solidFill>
                <a:effectLst/>
                <a:latin typeface="+mn-lt"/>
                <a:ea typeface="+mn-ea"/>
                <a:cs typeface="+mn-cs"/>
              </a:rPr>
              <a:t>Which is one of the fundamental operations in genomics that measures the similarity or distance btw two sequences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our paper, we also briefly discuss several other use cases such as generic text search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9472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916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4800" b="0" i="1" dirty="0">
                <a:solidFill>
                  <a:schemeClr val="tx1"/>
                </a:solidFill>
              </a:rPr>
              <a:t>Read mapping, which is the process of m</a:t>
            </a:r>
            <a:r>
              <a:rPr lang="en-US" sz="4800" b="0" dirty="0">
                <a:solidFill>
                  <a:schemeClr val="tx1"/>
                </a:solidFill>
              </a:rPr>
              <a:t>apping the reads to a reference genome is a c</a:t>
            </a:r>
            <a:r>
              <a:rPr lang="en-US" sz="3200" b="0" i="1" dirty="0">
                <a:solidFill>
                  <a:schemeClr val="tx1"/>
                </a:solidFill>
              </a:rPr>
              <a:t>ritical step</a:t>
            </a:r>
            <a:r>
              <a:rPr lang="en-US" sz="3200" b="0" dirty="0">
                <a:solidFill>
                  <a:schemeClr val="tx1"/>
                </a:solidFill>
              </a:rPr>
              <a:t> in genome sequence analysis</a:t>
            </a:r>
          </a:p>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3200" b="0" dirty="0">
                <a:solidFill>
                  <a:schemeClr val="tx1"/>
                </a:solidFill>
                <a:latin typeface="+mj-lt"/>
              </a:rPr>
              <a:t>Traditionally, we perform seq2seq mapping, where we</a:t>
            </a:r>
            <a:endParaRPr lang="en-US" sz="3200" b="0" dirty="0">
              <a:latin typeface="+mj-lt"/>
            </a:endParaRPr>
          </a:p>
          <a:p>
            <a:pPr marL="285750" indent="-285750">
              <a:spcBef>
                <a:spcPts val="600"/>
              </a:spcBef>
              <a:buClr>
                <a:srgbClr val="C00000"/>
              </a:buClr>
              <a:buFont typeface="Wingdings" panose="05000000000000000000" pitchFamily="2" charset="2"/>
              <a:buChar char="q"/>
            </a:pPr>
            <a:r>
              <a:rPr lang="en-US" sz="3200" b="0" dirty="0">
                <a:latin typeface="+mj-lt"/>
              </a:rPr>
              <a:t>Map </a:t>
            </a:r>
            <a:r>
              <a:rPr lang="en-US" sz="3200" b="0" i="1" dirty="0">
                <a:latin typeface="+mj-lt"/>
              </a:rPr>
              <a:t>reads</a:t>
            </a:r>
            <a:r>
              <a:rPr lang="en-US" sz="3200" b="0" dirty="0">
                <a:latin typeface="+mj-lt"/>
              </a:rPr>
              <a:t> collected from an individual to a known </a:t>
            </a:r>
            <a:r>
              <a:rPr lang="en-US" sz="3200" b="0" i="1" dirty="0">
                <a:solidFill>
                  <a:srgbClr val="C00000"/>
                </a:solidFill>
                <a:latin typeface="+mj-lt"/>
              </a:rPr>
              <a:t>linear reference genome sequence</a:t>
            </a:r>
          </a:p>
          <a:p>
            <a:pPr marL="285750" indent="-285750">
              <a:spcBef>
                <a:spcPts val="600"/>
              </a:spcBef>
              <a:buClr>
                <a:srgbClr val="C00000"/>
              </a:buClr>
              <a:buFont typeface="Wingdings" panose="05000000000000000000" pitchFamily="2" charset="2"/>
              <a:buChar char="q"/>
            </a:pPr>
            <a:r>
              <a:rPr lang="en-US" sz="3200" b="0" dirty="0">
                <a:latin typeface="+mj-lt"/>
              </a:rPr>
              <a:t>Emphasizes the genetic variations that are </a:t>
            </a:r>
            <a:r>
              <a:rPr lang="en-US" sz="3200" b="0" dirty="0">
                <a:solidFill>
                  <a:srgbClr val="C00000"/>
                </a:solidFill>
                <a:latin typeface="+mj-lt"/>
              </a:rPr>
              <a:t>present</a:t>
            </a:r>
            <a:r>
              <a:rPr lang="en-US" sz="3200" b="0" dirty="0">
                <a:latin typeface="+mj-lt"/>
              </a:rPr>
              <a:t> in the single reference genome</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Ignores other variations </a:t>
            </a:r>
            <a:r>
              <a:rPr lang="en-US" sz="3200" b="0" dirty="0">
                <a:latin typeface="+mj-lt"/>
              </a:rPr>
              <a:t>that are not represented in the single linear reference sequence</a:t>
            </a:r>
          </a:p>
          <a:p>
            <a:pPr marL="285750" indent="-285750">
              <a:spcBef>
                <a:spcPts val="600"/>
              </a:spcBef>
              <a:buClr>
                <a:srgbClr val="C00000"/>
              </a:buClr>
              <a:buFont typeface="Wingdings" panose="05000000000000000000" pitchFamily="2" charset="2"/>
              <a:buChar char="q"/>
            </a:pPr>
            <a:r>
              <a:rPr lang="en-US" sz="3200" b="0" dirty="0">
                <a:latin typeface="+mj-lt"/>
              </a:rPr>
              <a:t>Introduces </a:t>
            </a:r>
            <a:r>
              <a:rPr lang="en-US" sz="3200" b="0" dirty="0">
                <a:solidFill>
                  <a:srgbClr val="C00000"/>
                </a:solidFill>
                <a:latin typeface="+mj-lt"/>
              </a:rPr>
              <a:t>reference bias</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However, s2s mapping is a well studied problem with many available tools and accelerators</a:t>
            </a:r>
          </a:p>
          <a:p>
            <a:pPr marL="0" indent="0">
              <a:spcBef>
                <a:spcPts val="1200"/>
              </a:spcBef>
              <a:buClr>
                <a:srgbClr val="00B050"/>
              </a:buClr>
              <a:buFont typeface="Wingdings" panose="05000000000000000000" pitchFamily="2" charset="2"/>
              <a:buNone/>
            </a:pPr>
            <a:endParaRPr lang="en-US" sz="4400" dirty="0"/>
          </a:p>
          <a:p>
            <a:pPr marL="0" indent="0">
              <a:spcBef>
                <a:spcPts val="1200"/>
              </a:spcBef>
              <a:buClr>
                <a:srgbClr val="00B050"/>
              </a:buClr>
              <a:buFont typeface="Wingdings" panose="05000000000000000000" pitchFamily="2" charset="2"/>
              <a:buNone/>
            </a:pPr>
            <a:r>
              <a:rPr lang="en-US" sz="4400" dirty="0"/>
              <a:t>Recent works replace the linear reference sequence with a </a:t>
            </a:r>
            <a:r>
              <a:rPr lang="en-US" sz="4400" b="1" i="1" dirty="0">
                <a:solidFill>
                  <a:srgbClr val="00B050"/>
                </a:solidFill>
              </a:rPr>
              <a:t>graph-based representation of  the reference genome</a:t>
            </a:r>
            <a:r>
              <a:rPr lang="en-US" sz="4400" b="1" dirty="0">
                <a:solidFill>
                  <a:srgbClr val="00B050"/>
                </a:solidFill>
              </a:rPr>
              <a:t> (</a:t>
            </a:r>
            <a:r>
              <a:rPr lang="en-US" sz="4400" b="1" i="1" dirty="0">
                <a:solidFill>
                  <a:srgbClr val="00B050"/>
                </a:solidFill>
              </a:rPr>
              <a:t>genome graph</a:t>
            </a:r>
            <a:r>
              <a:rPr lang="en-US" sz="4400" b="1" dirty="0">
                <a:solidFill>
                  <a:srgbClr val="00B050"/>
                </a:solidFill>
              </a:rPr>
              <a:t>). Thus, we can perform seq2graph mapping.</a:t>
            </a:r>
          </a:p>
          <a:p>
            <a:pPr marL="285750" indent="-285750">
              <a:spcBef>
                <a:spcPts val="1200"/>
              </a:spcBef>
              <a:buClr>
                <a:srgbClr val="00B050"/>
              </a:buClr>
              <a:buFont typeface="Wingdings" panose="05000000000000000000" pitchFamily="2" charset="2"/>
              <a:buChar char="q"/>
            </a:pPr>
            <a:r>
              <a:rPr lang="en-US" sz="4400" b="1" dirty="0">
                <a:solidFill>
                  <a:srgbClr val="00B050"/>
                </a:solidFill>
              </a:rPr>
              <a:t>Captures the genetic variations and diversity </a:t>
            </a:r>
            <a:r>
              <a:rPr lang="en-US" sz="4400" dirty="0"/>
              <a:t>across many individuals in a population</a:t>
            </a:r>
          </a:p>
          <a:p>
            <a:pPr marL="0" indent="0">
              <a:spcBef>
                <a:spcPts val="1200"/>
              </a:spcBef>
              <a:buClr>
                <a:srgbClr val="00B050"/>
              </a:buClr>
              <a:buFont typeface="Wingdings" panose="05000000000000000000" pitchFamily="2" charset="2"/>
              <a:buNone/>
            </a:pPr>
            <a:r>
              <a:rPr lang="en-US" sz="4400" dirty="0"/>
              <a:t>[CLICK] Results in </a:t>
            </a:r>
            <a:r>
              <a:rPr lang="en-US" sz="4400" b="1" dirty="0">
                <a:solidFill>
                  <a:srgbClr val="00B050"/>
                </a:solidFill>
              </a:rPr>
              <a:t>notable quality improvements </a:t>
            </a:r>
            <a:r>
              <a:rPr lang="en-US" sz="4400" dirty="0"/>
              <a:t>in GSA</a:t>
            </a: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2924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pPr algn="l"/>
            <a:r>
              <a:rPr lang="en-US" sz="1900" dirty="0">
                <a:latin typeface="LinLibertineT"/>
              </a:rPr>
              <a:t>[CLICK] Thus, our goal is to come up with a specialized, high-performance, scalable, and low-cost algorithm/hardware co-design that alleviates bottlenecks in both the seeding and alignment steps of sequence-to-graph mapping. </a:t>
            </a:r>
          </a:p>
          <a:p>
            <a:pPr algn="l"/>
            <a:r>
              <a:rPr lang="en-US" sz="1900" dirty="0">
                <a:latin typeface="LinLibertineT"/>
              </a:rPr>
              <a:t>[CLICK] To this end, we propose SeGraM, a </a:t>
            </a:r>
            <a:r>
              <a:rPr lang="en-US" sz="1900" dirty="0">
                <a:latin typeface="LinLibertineTI"/>
              </a:rPr>
              <a:t>universal algorithm/hardware co-designed genomic mapping accelerator </a:t>
            </a:r>
            <a:r>
              <a:rPr lang="en-US" sz="1900" dirty="0">
                <a:latin typeface="LinLibertineT"/>
              </a:rPr>
              <a:t>that can effectively and efficiently support both sequence-to-graph mapping and sequence-to-sequence mapping, for both short and long reads. To our knowledge, SeGraM is the first algorithm/hardware co-design for accelerating</a:t>
            </a:r>
          </a:p>
          <a:p>
            <a:pPr algn="l"/>
            <a:r>
              <a:rPr lang="en-US" sz="1900" dirty="0">
                <a:latin typeface="LinLibertineT"/>
              </a:rPr>
              <a:t>sequence-to-graph mapping.</a:t>
            </a:r>
          </a:p>
        </p:txBody>
      </p:sp>
      <p:sp>
        <p:nvSpPr>
          <p:cNvPr id="688" name="Google Shape;688;gd121dd48d8_38_1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68866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gn="l"/>
            <a:r>
              <a:rPr lang="en-US" sz="1900" dirty="0">
                <a:latin typeface="LinLibertineT"/>
              </a:rPr>
              <a:t>Which brings us to seq2graph mapping. </a:t>
            </a:r>
          </a:p>
          <a:p>
            <a:pPr algn="l"/>
            <a:r>
              <a:rPr lang="en-US" sz="1900" dirty="0">
                <a:latin typeface="LinLibertineT"/>
              </a:rPr>
              <a:t>Sequence-to-graph mapping pipeline has [CLICK] two pre-processing and [CLICK] three main steps.</a:t>
            </a:r>
          </a:p>
          <a:p>
            <a:pPr algn="l"/>
            <a:r>
              <a:rPr lang="en-US" sz="1900" dirty="0">
                <a:solidFill>
                  <a:srgbClr val="000000"/>
                </a:solidFill>
                <a:latin typeface="LinLibertineT"/>
              </a:rPr>
              <a:t>[CLICK] The first pre-processing step constructs the genome graph using a linear reference genome and the associated variations for that genome. </a:t>
            </a:r>
          </a:p>
          <a:p>
            <a:pPr algn="l"/>
            <a:r>
              <a:rPr lang="en-US" sz="1900" dirty="0">
                <a:solidFill>
                  <a:srgbClr val="000000"/>
                </a:solidFill>
                <a:latin typeface="LinLibertineT"/>
              </a:rPr>
              <a:t>[CLICK] The second pre-processing step indexes the nodes of the graph. The resulting index is used in the first main step of the pipeline, [CLICK] </a:t>
            </a:r>
            <a:r>
              <a:rPr lang="en-US" sz="1900" dirty="0">
                <a:solidFill>
                  <a:srgbClr val="000000"/>
                </a:solidFill>
                <a:latin typeface="LinLibertineTI"/>
              </a:rPr>
              <a:t>seeding</a:t>
            </a:r>
            <a:r>
              <a:rPr lang="en-US" sz="1900" dirty="0">
                <a:solidFill>
                  <a:srgbClr val="000000"/>
                </a:solidFill>
                <a:latin typeface="LinLibertineT"/>
              </a:rPr>
              <a:t>, which aims to find seed matches between the query read and a region of the graph. </a:t>
            </a:r>
          </a:p>
          <a:p>
            <a:pPr algn="l"/>
            <a:r>
              <a:rPr lang="en-US" sz="1900" dirty="0">
                <a:solidFill>
                  <a:srgbClr val="000000"/>
                </a:solidFill>
                <a:latin typeface="LinLibertineT"/>
              </a:rPr>
              <a:t>[CLICK] After optionally filtering these seed matches with a </a:t>
            </a:r>
            <a:r>
              <a:rPr lang="en-US" sz="1900" dirty="0">
                <a:solidFill>
                  <a:srgbClr val="000000"/>
                </a:solidFill>
                <a:latin typeface="LinLibertineTI"/>
              </a:rPr>
              <a:t>filtering</a:t>
            </a:r>
            <a:r>
              <a:rPr lang="en-US" sz="1900" dirty="0">
                <a:solidFill>
                  <a:srgbClr val="000000"/>
                </a:solidFill>
                <a:latin typeface="LinLibertineT"/>
              </a:rPr>
              <a:t>, </a:t>
            </a:r>
            <a:r>
              <a:rPr lang="en-US" sz="1900" dirty="0">
                <a:solidFill>
                  <a:srgbClr val="000000"/>
                </a:solidFill>
                <a:latin typeface="LinLibertineTI"/>
              </a:rPr>
              <a:t>chaining</a:t>
            </a:r>
            <a:r>
              <a:rPr lang="en-US" sz="1900" dirty="0">
                <a:solidFill>
                  <a:srgbClr val="000000"/>
                </a:solidFill>
                <a:latin typeface="LinLibertineT"/>
              </a:rPr>
              <a:t>, or </a:t>
            </a:r>
            <a:r>
              <a:rPr lang="en-US" sz="1900" dirty="0">
                <a:solidFill>
                  <a:srgbClr val="000000"/>
                </a:solidFill>
                <a:latin typeface="LinLibertineTI"/>
              </a:rPr>
              <a:t>clustering s</a:t>
            </a:r>
            <a:r>
              <a:rPr lang="en-US" sz="1900" dirty="0">
                <a:solidFill>
                  <a:srgbClr val="000000"/>
                </a:solidFill>
                <a:latin typeface="LinLibertineT"/>
              </a:rPr>
              <a:t>tep, [CLICK] </a:t>
            </a:r>
            <a:r>
              <a:rPr lang="en-US" sz="1900" dirty="0">
                <a:solidFill>
                  <a:srgbClr val="000000"/>
                </a:solidFill>
                <a:latin typeface="LinLibertineTI"/>
              </a:rPr>
              <a:t>alignment </a:t>
            </a:r>
            <a:r>
              <a:rPr lang="en-US" sz="1900" dirty="0">
                <a:solidFill>
                  <a:srgbClr val="000000"/>
                </a:solidFill>
                <a:latin typeface="LinLibertineT"/>
              </a:rPr>
              <a:t>is performed between all of the non-filtered seed locations within the graph and the query read to find the optimal alignment. Alignment is the most expensive step of the pipeline, so let’s look at it in detail.</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84361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Let’s look at the overview of our hardware design.</a:t>
            </a:r>
          </a:p>
          <a:p>
            <a:pPr algn="l"/>
            <a:r>
              <a:rPr lang="en-US" sz="1900" dirty="0">
                <a:latin typeface="LinLibertineT"/>
              </a:rPr>
              <a:t>[CLICK] Before SeGraM execution starts, as pre-processing steps, we (1) generate each chromosome’s graph structure, (2) index each graph’s nodes, and (3) pre-load both the resulting graph and hash table index into the main memory. Both the graph and its index are static data structures that can be generated </a:t>
            </a:r>
            <a:r>
              <a:rPr lang="en-US" sz="1900" dirty="0">
                <a:latin typeface="LinLibertineTI"/>
              </a:rPr>
              <a:t>only once </a:t>
            </a:r>
            <a:r>
              <a:rPr lang="en-US" sz="1900" dirty="0">
                <a:latin typeface="LinLibertineT"/>
              </a:rPr>
              <a:t>and reused for multiple mapping executions.</a:t>
            </a:r>
          </a:p>
          <a:p>
            <a:pPr algn="l"/>
            <a:r>
              <a:rPr lang="en-US" sz="1900" dirty="0">
                <a:solidFill>
                  <a:srgbClr val="000000"/>
                </a:solidFill>
                <a:latin typeface="LinLibertineT"/>
              </a:rPr>
              <a:t>[CLICK] SeGraM execution starts when the query read is streamed from the host and MinSeed writes it to the </a:t>
            </a:r>
            <a:r>
              <a:rPr lang="en-US" sz="1900" dirty="0">
                <a:solidFill>
                  <a:srgbClr val="000000"/>
                </a:solidFill>
                <a:latin typeface="LinLibertineTI"/>
              </a:rPr>
              <a:t>read scratchpad </a:t>
            </a:r>
            <a:r>
              <a:rPr lang="en-US" sz="1900" dirty="0">
                <a:solidFill>
                  <a:srgbClr val="000000"/>
                </a:solidFill>
                <a:latin typeface="LinLibertineT"/>
              </a:rPr>
              <a:t>( </a:t>
            </a:r>
            <a:r>
              <a:rPr lang="en-US" sz="1900" dirty="0">
                <a:solidFill>
                  <a:srgbClr val="FFFFFF"/>
                </a:solidFill>
                <a:latin typeface="LinLibertineT"/>
              </a:rPr>
              <a:t>1 </a:t>
            </a:r>
            <a:r>
              <a:rPr lang="en-US" sz="1900" dirty="0">
                <a:solidFill>
                  <a:srgbClr val="000000"/>
                </a:solidFill>
                <a:latin typeface="LinLibertineT"/>
              </a:rPr>
              <a:t>). </a:t>
            </a:r>
          </a:p>
          <a:p>
            <a:pPr algn="l"/>
            <a:r>
              <a:rPr lang="en-US" sz="1900" dirty="0">
                <a:solidFill>
                  <a:srgbClr val="000000"/>
                </a:solidFill>
                <a:latin typeface="LinLibertineT"/>
              </a:rPr>
              <a:t>[CLICK] Using all of the </a:t>
            </a:r>
            <a:r>
              <a:rPr lang="en-US" sz="1900" dirty="0">
                <a:solidFill>
                  <a:srgbClr val="000000"/>
                </a:solidFill>
                <a:latin typeface="LinLibertineTI"/>
              </a:rPr>
              <a:t>k</a:t>
            </a:r>
            <a:r>
              <a:rPr lang="en-US" sz="1900" dirty="0">
                <a:solidFill>
                  <a:srgbClr val="000000"/>
                </a:solidFill>
                <a:latin typeface="LinLibertineT"/>
              </a:rPr>
              <a:t>-length subsequences (i.e., </a:t>
            </a:r>
            <a:r>
              <a:rPr lang="en-US" sz="1900" dirty="0">
                <a:solidFill>
                  <a:srgbClr val="000000"/>
                </a:solidFill>
                <a:latin typeface="LinLibertineTI"/>
              </a:rPr>
              <a:t>k-</a:t>
            </a:r>
            <a:r>
              <a:rPr lang="en-US" sz="1900" dirty="0" err="1">
                <a:solidFill>
                  <a:srgbClr val="000000"/>
                </a:solidFill>
                <a:latin typeface="LinLibertineTI"/>
              </a:rPr>
              <a:t>mers</a:t>
            </a:r>
            <a:r>
              <a:rPr lang="en-US" sz="1900" dirty="0">
                <a:solidFill>
                  <a:srgbClr val="000000"/>
                </a:solidFill>
                <a:latin typeface="LinLibertineT"/>
              </a:rPr>
              <a:t>) of the query read, [CLICK] MinSeed finds the minimum representative set of these k-</a:t>
            </a:r>
            <a:r>
              <a:rPr lang="en-US" sz="1900" dirty="0" err="1">
                <a:solidFill>
                  <a:srgbClr val="000000"/>
                </a:solidFill>
                <a:latin typeface="LinLibertineT"/>
              </a:rPr>
              <a:t>mers</a:t>
            </a:r>
            <a:r>
              <a:rPr lang="en-US" sz="1900" dirty="0">
                <a:solidFill>
                  <a:srgbClr val="000000"/>
                </a:solidFill>
                <a:latin typeface="LinLibertineT"/>
              </a:rPr>
              <a:t> (i.e., </a:t>
            </a:r>
            <a:r>
              <a:rPr lang="en-US" sz="1900" dirty="0">
                <a:solidFill>
                  <a:srgbClr val="000000"/>
                </a:solidFill>
                <a:latin typeface="LinLibertineTI"/>
              </a:rPr>
              <a:t>minimizers</a:t>
            </a:r>
            <a:r>
              <a:rPr lang="en-US" sz="1900" dirty="0">
                <a:solidFill>
                  <a:srgbClr val="000000"/>
                </a:solidFill>
                <a:latin typeface="LinLibertineT"/>
              </a:rPr>
              <a:t>) according to a scoring mechanism and [CLICK] writes them to the </a:t>
            </a:r>
            <a:r>
              <a:rPr lang="en-US" sz="1900" dirty="0">
                <a:solidFill>
                  <a:srgbClr val="000000"/>
                </a:solidFill>
                <a:latin typeface="LinLibertineTI"/>
              </a:rPr>
              <a:t>minimizer scratchpad </a:t>
            </a:r>
            <a:r>
              <a:rPr lang="en-US" sz="1900" dirty="0">
                <a:solidFill>
                  <a:srgbClr val="000000"/>
                </a:solidFill>
                <a:latin typeface="LinLibertineT"/>
              </a:rPr>
              <a:t>( </a:t>
            </a:r>
            <a:r>
              <a:rPr lang="en-US" sz="1900" dirty="0">
                <a:solidFill>
                  <a:srgbClr val="FFFFFF"/>
                </a:solidFill>
                <a:latin typeface="LinLibertineT"/>
              </a:rPr>
              <a:t>2 </a:t>
            </a:r>
            <a:r>
              <a:rPr lang="en-US" sz="1900" dirty="0">
                <a:solidFill>
                  <a:srgbClr val="000000"/>
                </a:solidFill>
                <a:latin typeface="LinLibertineT"/>
              </a:rPr>
              <a:t>). </a:t>
            </a:r>
          </a:p>
          <a:p>
            <a:pPr algn="l"/>
            <a:r>
              <a:rPr lang="en-US" sz="1900" dirty="0">
                <a:solidFill>
                  <a:srgbClr val="000000"/>
                </a:solidFill>
                <a:latin typeface="LinLibertineT"/>
              </a:rPr>
              <a:t>[CLICK] For each minimizer, MinSeed fetches its occurrence frequency from the hash table in main memory ( </a:t>
            </a:r>
            <a:r>
              <a:rPr lang="en-US" sz="1900" dirty="0">
                <a:solidFill>
                  <a:srgbClr val="FFFFFF"/>
                </a:solidFill>
                <a:latin typeface="LinLibertineT"/>
              </a:rPr>
              <a:t>3 </a:t>
            </a:r>
            <a:r>
              <a:rPr lang="en-US" sz="1900" dirty="0">
                <a:solidFill>
                  <a:srgbClr val="000000"/>
                </a:solidFill>
                <a:latin typeface="LinLibertineT"/>
              </a:rPr>
              <a:t>) and [CLICK] filters out each minimizer whose occurrence frequency is above a user-defined threshold ( </a:t>
            </a:r>
            <a:r>
              <a:rPr lang="en-US" sz="1900" dirty="0">
                <a:solidFill>
                  <a:srgbClr val="FFFFFF"/>
                </a:solidFill>
                <a:latin typeface="LinLibertineT"/>
              </a:rPr>
              <a:t>4 </a:t>
            </a:r>
            <a:r>
              <a:rPr lang="en-US" sz="1900" dirty="0">
                <a:solidFill>
                  <a:srgbClr val="000000"/>
                </a:solidFill>
                <a:latin typeface="LinLibertineT"/>
              </a:rPr>
              <a:t>). We aim to select the least frequent minimizers and filter out the most frequent minimizers such that we minimize the number of seed locations to be considered for the expensive alignment step. </a:t>
            </a:r>
          </a:p>
          <a:p>
            <a:pPr algn="l"/>
            <a:r>
              <a:rPr lang="en-US" sz="1900" dirty="0">
                <a:solidFill>
                  <a:srgbClr val="000000"/>
                </a:solidFill>
                <a:latin typeface="LinLibertineT"/>
              </a:rPr>
              <a:t>[CLICK] Next, MinSeed fetches the seed locations of the remaining minimizers from main memory, and writes them to the </a:t>
            </a:r>
            <a:r>
              <a:rPr lang="en-US" sz="1900" dirty="0">
                <a:solidFill>
                  <a:srgbClr val="000000"/>
                </a:solidFill>
                <a:latin typeface="LinLibertineTI"/>
              </a:rPr>
              <a:t>seed scratchpad </a:t>
            </a:r>
            <a:r>
              <a:rPr lang="en-US" sz="1900" dirty="0">
                <a:solidFill>
                  <a:srgbClr val="000000"/>
                </a:solidFill>
                <a:latin typeface="LinLibertineT"/>
              </a:rPr>
              <a:t>( </a:t>
            </a:r>
            <a:r>
              <a:rPr lang="en-US" sz="1900" dirty="0">
                <a:solidFill>
                  <a:srgbClr val="FFFFFF"/>
                </a:solidFill>
                <a:latin typeface="LinLibertineT"/>
              </a:rPr>
              <a:t>5 </a:t>
            </a:r>
            <a:r>
              <a:rPr lang="en-US" sz="1900" dirty="0">
                <a:solidFill>
                  <a:srgbClr val="000000"/>
                </a:solidFill>
                <a:latin typeface="LinLibertineT"/>
              </a:rPr>
              <a:t>). </a:t>
            </a:r>
          </a:p>
          <a:p>
            <a:pPr algn="l"/>
            <a:r>
              <a:rPr lang="en-US" sz="1900" dirty="0">
                <a:solidFill>
                  <a:srgbClr val="000000"/>
                </a:solidFill>
                <a:latin typeface="LinLibertineT"/>
              </a:rPr>
              <a:t>[CLICK] Finally, MinSeed calculates the candidate reference region (i.e., subgraph surrounding the seed) for each seed ( </a:t>
            </a:r>
            <a:r>
              <a:rPr lang="en-US" sz="1900" dirty="0">
                <a:solidFill>
                  <a:srgbClr val="FFFFFF"/>
                </a:solidFill>
                <a:latin typeface="LinLibertineT"/>
              </a:rPr>
              <a:t>6 </a:t>
            </a:r>
            <a:r>
              <a:rPr lang="en-US" sz="1900" dirty="0">
                <a:solidFill>
                  <a:srgbClr val="000000"/>
                </a:solidFill>
                <a:latin typeface="LinLibertineT"/>
              </a:rPr>
              <a:t>), [CLICK] fetches the graph nodes from memory for each candidate region in the reference and writes the nodes to the </a:t>
            </a:r>
            <a:r>
              <a:rPr lang="en-US" sz="1900" dirty="0">
                <a:solidFill>
                  <a:srgbClr val="000000"/>
                </a:solidFill>
                <a:latin typeface="LinLibertineTI"/>
              </a:rPr>
              <a:t>input scratchpad </a:t>
            </a:r>
            <a:r>
              <a:rPr lang="en-US" sz="1900" dirty="0">
                <a:solidFill>
                  <a:srgbClr val="000000"/>
                </a:solidFill>
                <a:latin typeface="LinLibertineT"/>
              </a:rPr>
              <a:t>of BitAlign. ( </a:t>
            </a:r>
            <a:r>
              <a:rPr lang="en-US" sz="1900" dirty="0">
                <a:solidFill>
                  <a:srgbClr val="FFFFFF"/>
                </a:solidFill>
                <a:latin typeface="LinLibertineT"/>
              </a:rPr>
              <a:t>7 </a:t>
            </a:r>
            <a:r>
              <a:rPr lang="en-US" sz="1900" dirty="0">
                <a:solidFill>
                  <a:srgbClr val="000000"/>
                </a:solidFill>
                <a:latin typeface="LinLibertineT"/>
              </a:rPr>
              <a:t>). </a:t>
            </a:r>
          </a:p>
          <a:p>
            <a:pPr algn="l"/>
            <a:r>
              <a:rPr lang="en-US" sz="1900" dirty="0">
                <a:solidFill>
                  <a:srgbClr val="000000"/>
                </a:solidFill>
                <a:latin typeface="LinLibertineT"/>
              </a:rPr>
              <a:t>[CLICK] BitAlign starts by reading the subgraph and the query read from the </a:t>
            </a:r>
            <a:r>
              <a:rPr lang="en-US" sz="1900" dirty="0">
                <a:solidFill>
                  <a:srgbClr val="000000"/>
                </a:solidFill>
                <a:latin typeface="LinLibertineTI"/>
              </a:rPr>
              <a:t>input scratchpad</a:t>
            </a:r>
            <a:r>
              <a:rPr lang="en-US" sz="1900" dirty="0">
                <a:solidFill>
                  <a:srgbClr val="000000"/>
                </a:solidFill>
                <a:latin typeface="LinLibertineT"/>
              </a:rPr>
              <a:t>, and generates the bitvectors ( </a:t>
            </a:r>
            <a:r>
              <a:rPr lang="en-US" sz="1900" dirty="0">
                <a:solidFill>
                  <a:srgbClr val="FFFFFF"/>
                </a:solidFill>
                <a:latin typeface="LinLibertineT"/>
              </a:rPr>
              <a:t>8 </a:t>
            </a:r>
            <a:r>
              <a:rPr lang="en-US" sz="1900" dirty="0">
                <a:solidFill>
                  <a:srgbClr val="000000"/>
                </a:solidFill>
                <a:latin typeface="LinLibertineT"/>
              </a:rPr>
              <a:t>) required for performing approximate string matching and edit distance calculation. </a:t>
            </a:r>
          </a:p>
          <a:p>
            <a:pPr algn="l"/>
            <a:r>
              <a:rPr lang="en-US" sz="1900" dirty="0">
                <a:solidFill>
                  <a:srgbClr val="000000"/>
                </a:solidFill>
                <a:latin typeface="LinLibertineT"/>
              </a:rPr>
              <a:t>While generating these bitvectors, [CLICK] BitAlign writes them to the </a:t>
            </a:r>
            <a:r>
              <a:rPr lang="en-US" sz="1900" dirty="0">
                <a:solidFill>
                  <a:srgbClr val="000000"/>
                </a:solidFill>
                <a:latin typeface="LinLibertineTI"/>
              </a:rPr>
              <a:t>hop queues </a:t>
            </a:r>
            <a:r>
              <a:rPr lang="en-US" sz="1900" dirty="0">
                <a:solidFill>
                  <a:srgbClr val="000000"/>
                </a:solidFill>
                <a:latin typeface="LinLibertineT"/>
              </a:rPr>
              <a:t>( </a:t>
            </a:r>
            <a:r>
              <a:rPr lang="en-US" sz="1900" dirty="0">
                <a:solidFill>
                  <a:srgbClr val="FFFFFF"/>
                </a:solidFill>
                <a:latin typeface="LinLibertineT"/>
              </a:rPr>
              <a:t>9 </a:t>
            </a:r>
            <a:r>
              <a:rPr lang="en-US" sz="1900" dirty="0">
                <a:solidFill>
                  <a:srgbClr val="000000"/>
                </a:solidFill>
                <a:latin typeface="LinLibertineT"/>
              </a:rPr>
              <a:t>) in order to handle the hops required for graph-based alignment, and also, [CLICK] to the </a:t>
            </a:r>
            <a:r>
              <a:rPr lang="en-US" sz="1900" dirty="0">
                <a:solidFill>
                  <a:srgbClr val="000000"/>
                </a:solidFill>
                <a:latin typeface="LinLibertineTI"/>
              </a:rPr>
              <a:t>bitvector scratchpad </a:t>
            </a:r>
            <a:r>
              <a:rPr lang="en-US" sz="1900" dirty="0">
                <a:solidFill>
                  <a:srgbClr val="000000"/>
                </a:solidFill>
                <a:latin typeface="LinLibertineT"/>
              </a:rPr>
              <a:t>( </a:t>
            </a:r>
            <a:r>
              <a:rPr lang="en-US" sz="1900" dirty="0">
                <a:solidFill>
                  <a:srgbClr val="FFFFFF"/>
                </a:solidFill>
                <a:latin typeface="LinLibertineT"/>
              </a:rPr>
              <a:t>10 </a:t>
            </a:r>
            <a:r>
              <a:rPr lang="en-US" sz="1900" dirty="0">
                <a:solidFill>
                  <a:srgbClr val="000000"/>
                </a:solidFill>
                <a:latin typeface="LinLibertineT"/>
              </a:rPr>
              <a:t>) to be later used as part of the traceback operation.</a:t>
            </a:r>
          </a:p>
          <a:p>
            <a:pPr algn="l"/>
            <a:r>
              <a:rPr lang="en-US" sz="1900" dirty="0">
                <a:solidFill>
                  <a:srgbClr val="000000"/>
                </a:solidFill>
                <a:latin typeface="LinLibertineT"/>
              </a:rPr>
              <a:t>Once BitAlign finishes generating and writing all the bitvectors, [CLICK] it starts reading them back from the </a:t>
            </a:r>
            <a:r>
              <a:rPr lang="en-US" sz="1900" dirty="0">
                <a:solidFill>
                  <a:srgbClr val="000000"/>
                </a:solidFill>
                <a:latin typeface="LinLibertineTI"/>
              </a:rPr>
              <a:t>bitvector scratchpad</a:t>
            </a:r>
            <a:r>
              <a:rPr lang="en-US" sz="1900" dirty="0">
                <a:solidFill>
                  <a:srgbClr val="000000"/>
                </a:solidFill>
                <a:latin typeface="LinLibertineT"/>
              </a:rPr>
              <a:t>, performs the traceback operation ( </a:t>
            </a:r>
            <a:r>
              <a:rPr lang="en-US" sz="1900" dirty="0">
                <a:solidFill>
                  <a:srgbClr val="FFFFFF"/>
                </a:solidFill>
                <a:latin typeface="LinLibertineT"/>
              </a:rPr>
              <a:t>11 </a:t>
            </a:r>
            <a:r>
              <a:rPr lang="en-US" sz="1900" dirty="0">
                <a:solidFill>
                  <a:srgbClr val="000000"/>
                </a:solidFill>
                <a:latin typeface="LinLibertineT"/>
              </a:rPr>
              <a:t>), finds the optimal alignment between the subgraph and the query read, and [CLICK] streams the optimal alignment information back to the host ( </a:t>
            </a:r>
            <a:r>
              <a:rPr lang="en-US" sz="1900" dirty="0">
                <a:solidFill>
                  <a:srgbClr val="FFFFFF"/>
                </a:solidFill>
                <a:latin typeface="LinLibertineT"/>
              </a:rPr>
              <a:t>12 </a:t>
            </a:r>
            <a:r>
              <a:rPr lang="en-US" sz="1900" dirty="0">
                <a:solidFill>
                  <a:srgbClr val="000000"/>
                </a:solidFill>
                <a:latin typeface="LinLibertineT"/>
              </a:rPr>
              <a:t>).</a:t>
            </a:r>
            <a:endParaRPr dirty="0"/>
          </a:p>
        </p:txBody>
      </p:sp>
    </p:spTree>
    <p:extLst>
      <p:ext uri="{BB962C8B-B14F-4D97-AF65-F5344CB8AC3E}">
        <p14:creationId xmlns:p14="http://schemas.microsoft.com/office/powerpoint/2010/main" val="21454988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gn="l"/>
            <a:r>
              <a:rPr lang="en-US" sz="1900" dirty="0">
                <a:latin typeface="LinLibertineT"/>
              </a:rPr>
              <a:t>[CLICK] [CLICK] [CLICK] We demonstrate that SeGraM provides significant improvements for multiple steps of the sequence-to-graph (i.e., S2G) and sequence-to-sequence (i.e., S2S) mapping pipelines.</a:t>
            </a:r>
          </a:p>
          <a:p>
            <a:pPr algn="l"/>
            <a:r>
              <a:rPr lang="en-US" sz="1900" dirty="0">
                <a:latin typeface="LinLibertineT"/>
              </a:rPr>
              <a:t>==================================================================================================================</a:t>
            </a:r>
          </a:p>
          <a:p>
            <a:pPr algn="l"/>
            <a:r>
              <a:rPr lang="en-US" sz="1900" dirty="0">
                <a:latin typeface="LinLibertineT"/>
              </a:rPr>
              <a:t>[CLICK] We show that (1) SeGraM provides greatly higher throughput and lower power consumption on both short and long reads compared to state-of-the-art software tools for sequence-to-graph mapping, and</a:t>
            </a:r>
          </a:p>
          <a:p>
            <a:pPr algn="l"/>
            <a:r>
              <a:rPr lang="en-US" sz="1900" dirty="0">
                <a:latin typeface="LinLibertineT"/>
              </a:rPr>
              <a:t>[CLICK] (2) BitAlign significantly outperforms a state-of-the-art sequence-to-graph alignment tool and [CLICK] three state-of-the-art hardware solutions that are specifically designed for sequence-to-sequence alignment.</a:t>
            </a:r>
          </a:p>
          <a:p>
            <a:pPr algn="l"/>
            <a:r>
              <a:rPr lang="en-US" sz="1900" dirty="0">
                <a:latin typeface="LinLibertineT"/>
              </a:rPr>
              <a:t>===========================================================================================================</a:t>
            </a:r>
          </a:p>
          <a:p>
            <a:pPr algn="l"/>
            <a:r>
              <a:rPr lang="en-US" sz="1900" dirty="0">
                <a:latin typeface="LinLibertineT"/>
              </a:rPr>
              <a:t>We also show that MinSeed can be employed for the seeding step of both sequence-to-graph and sequence-to-sequence mapping pipelines.</a:t>
            </a:r>
            <a:endParaRPr lang="en-US" sz="13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8637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CH" dirty="0"/>
              <a:t>Let’s take a look at filtering opportunities based on the input reads.</a:t>
            </a:r>
          </a:p>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(99.9%)  and </a:t>
            </a:r>
            <a:r>
              <a:rPr lang="en-GB" sz="2200" dirty="0">
                <a:solidFill>
                  <a:srgbClr val="C00000"/>
                </a:solidFill>
              </a:rPr>
              <a:t>short </a:t>
            </a:r>
            <a:r>
              <a:rPr lang="en-GB" sz="2200" dirty="0"/>
              <a:t>(e.g., up to a few hundreds of DNA characters)</a:t>
            </a:r>
          </a:p>
          <a:p>
            <a:pPr lvl="1">
              <a:spcAft>
                <a:spcPts val="800"/>
              </a:spcAft>
            </a:pPr>
            <a:r>
              <a:rPr lang="en-GB" sz="2200" b="1" dirty="0"/>
              <a:t>Long reads: </a:t>
            </a:r>
            <a:r>
              <a:rPr lang="en-GB" sz="2200" dirty="0">
                <a:solidFill>
                  <a:srgbClr val="C00000"/>
                </a:solidFill>
              </a:rPr>
              <a:t>less accurate </a:t>
            </a:r>
            <a:r>
              <a:rPr lang="en-GB" sz="2200" dirty="0"/>
              <a:t>(85-90%)  and </a:t>
            </a:r>
            <a:r>
              <a:rPr lang="en-GB" sz="2200" dirty="0">
                <a:solidFill>
                  <a:srgbClr val="629B3C"/>
                </a:solidFill>
              </a:rPr>
              <a:t>long</a:t>
            </a:r>
            <a:r>
              <a:rPr lang="en-GB" sz="2200" dirty="0">
                <a:solidFill>
                  <a:srgbClr val="22AE9B"/>
                </a:solidFill>
              </a:rPr>
              <a:t> </a:t>
            </a:r>
            <a:r>
              <a:rPr lang="en-GB" sz="2200" dirty="0"/>
              <a:t>(e.g., from hundreds to millions of DNA characters)</a:t>
            </a:r>
          </a:p>
          <a:p>
            <a:endParaRPr lang="en-CH" dirty="0"/>
          </a:p>
          <a:p>
            <a:r>
              <a:rPr lang="en-CH" dirty="0"/>
              <a:t>Based on these, We leverage two filtering opportunities</a:t>
            </a:r>
          </a:p>
          <a:p>
            <a:endParaRPr lang="en-CH" dirty="0"/>
          </a:p>
          <a:p>
            <a:r>
              <a:rPr lang="en-CH" dirty="0"/>
              <a:t>First, we can filter exactly matching reads, which are reads that match exactly to one or more subsequences of the reference genome and do not require </a:t>
            </a:r>
            <a:r>
              <a:rPr lang="en-US" sz="1200" dirty="0">
                <a:solidFill>
                  <a:srgbClr val="1982C3"/>
                </a:solidFill>
                <a:latin typeface="Corbel" panose="020B0503020204020204" pitchFamily="34" charset="0"/>
              </a:rPr>
              <a:t>approximate string matching during alignment</a:t>
            </a:r>
            <a:r>
              <a:rPr lang="en-CH" dirty="0"/>
              <a:t>. Exact matches can frequently occur in short read sets with low sequencing errors and low genetic variations</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Second, we can filter non-matching reads. Such reads do not have any </a:t>
            </a:r>
            <a:r>
              <a:rPr lang="en-GB" dirty="0"/>
              <a:t>potential matching locations in the reference genome</a:t>
            </a:r>
            <a:r>
              <a:rPr lang="en-CH" dirty="0"/>
              <a:t> can skip the expensive alignment step. Non-matching reads can frequently occur in long read sets with high sequencing errors and short or long read sets with high genetic variations</a:t>
            </a:r>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90179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However, filtering reads in a modern SSD can be challenging [CLICK]</a:t>
            </a:r>
          </a:p>
          <a:p>
            <a:r>
              <a:rPr lang="en-GB" dirty="0"/>
              <a:t>Due to different </a:t>
            </a:r>
            <a:r>
              <a:rPr lang="en-GB" dirty="0" err="1"/>
              <a:t>behavior</a:t>
            </a:r>
            <a:r>
              <a:rPr lang="en-GB" dirty="0"/>
              <a:t> across read mapping workloads. [CLICK]</a:t>
            </a:r>
          </a:p>
          <a:p>
            <a:r>
              <a:rPr lang="en-GB" dirty="0"/>
              <a:t>And the limited hardware resources in the SSD. </a:t>
            </a:r>
            <a:r>
              <a:rPr lang="en-GB" b="1" dirty="0"/>
              <a:t>By addressing these challenges [CLICK]</a:t>
            </a:r>
          </a:p>
          <a:p>
            <a:endParaRPr lang="en-GB" b="1"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3729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we get the raw signals from the nanopore sequencing machine</a:t>
            </a:r>
            <a:r>
              <a:rPr lang="en-US" altLang="zh-CN" dirty="0"/>
              <a:t>,</a:t>
            </a:r>
            <a:r>
              <a:rPr lang="zh-CN" altLang="en-US" dirty="0"/>
              <a:t> </a:t>
            </a:r>
            <a:r>
              <a:rPr lang="en-US" altLang="zh-CN" dirty="0"/>
              <a:t>we</a:t>
            </a:r>
            <a:r>
              <a:rPr lang="zh-CN" altLang="en-US" dirty="0"/>
              <a:t> </a:t>
            </a:r>
            <a:r>
              <a:rPr lang="en-US" altLang="zh-CN" dirty="0"/>
              <a:t>store</a:t>
            </a:r>
            <a:r>
              <a:rPr lang="zh-CN" altLang="en-US" dirty="0"/>
              <a:t> </a:t>
            </a:r>
            <a:r>
              <a:rPr lang="en-US" altLang="zh-CN" dirty="0"/>
              <a:t>them</a:t>
            </a:r>
          </a:p>
          <a:p>
            <a:r>
              <a:rPr lang="en-US" altLang="zh-CN" dirty="0"/>
              <a:t>Then</a:t>
            </a:r>
            <a:r>
              <a:rPr lang="zh-CN" altLang="en-US" dirty="0"/>
              <a:t> </a:t>
            </a:r>
            <a:r>
              <a:rPr lang="en-US" altLang="zh-CN" dirty="0"/>
              <a:t>we</a:t>
            </a:r>
            <a:r>
              <a:rPr lang="zh-CN" altLang="en-US" dirty="0"/>
              <a:t> </a:t>
            </a:r>
            <a:r>
              <a:rPr lang="en-US" altLang="zh-CN" dirty="0"/>
              <a:t>execute</a:t>
            </a:r>
            <a:r>
              <a:rPr lang="zh-CN" altLang="en-US" dirty="0"/>
              <a:t> </a:t>
            </a:r>
            <a:r>
              <a:rPr lang="en-US" altLang="zh-CN" dirty="0"/>
              <a:t>the</a:t>
            </a:r>
            <a:r>
              <a:rPr lang="zh-CN" altLang="en-US" dirty="0"/>
              <a:t> </a:t>
            </a:r>
            <a:r>
              <a:rPr lang="en-US" altLang="zh-CN" dirty="0"/>
              <a:t>first</a:t>
            </a:r>
            <a:r>
              <a:rPr lang="zh-CN" altLang="en-US" dirty="0"/>
              <a:t> </a:t>
            </a:r>
            <a:r>
              <a:rPr lang="en-US" altLang="zh-CN" dirty="0"/>
              <a:t>step,</a:t>
            </a:r>
            <a:r>
              <a:rPr lang="zh-CN" altLang="en-US" dirty="0"/>
              <a:t> </a:t>
            </a:r>
            <a:r>
              <a:rPr lang="en-US" altLang="zh-CN" dirty="0" err="1"/>
              <a:t>basecalling</a:t>
            </a:r>
            <a:r>
              <a:rPr lang="en-US" altLang="zh-CN" dirty="0"/>
              <a:t>.</a:t>
            </a:r>
            <a:r>
              <a:rPr lang="zh-CN" altLang="en-US" dirty="0"/>
              <a:t> </a:t>
            </a:r>
            <a:r>
              <a:rPr lang="en-US" altLang="zh-CN" dirty="0"/>
              <a:t>we</a:t>
            </a:r>
            <a:r>
              <a:rPr lang="zh-CN" altLang="en-US" dirty="0"/>
              <a:t> </a:t>
            </a:r>
            <a:r>
              <a:rPr lang="en-US" altLang="zh-CN" dirty="0"/>
              <a:t>read</a:t>
            </a:r>
            <a:r>
              <a:rPr lang="zh-CN" altLang="en-US" dirty="0"/>
              <a:t> </a:t>
            </a:r>
            <a:r>
              <a:rPr lang="en-US" altLang="zh-CN" dirty="0"/>
              <a:t>the</a:t>
            </a:r>
            <a:r>
              <a:rPr lang="zh-CN" altLang="en-US" dirty="0"/>
              <a:t> </a:t>
            </a:r>
            <a:r>
              <a:rPr lang="en-US" altLang="zh-CN" dirty="0"/>
              <a:t>raw</a:t>
            </a:r>
            <a:r>
              <a:rPr lang="zh-CN" altLang="en-US" dirty="0"/>
              <a:t> </a:t>
            </a:r>
            <a:r>
              <a:rPr lang="en-US" altLang="zh-CN" dirty="0"/>
              <a:t>signals</a:t>
            </a:r>
            <a:r>
              <a:rPr lang="zh-CN" altLang="en-US" dirty="0"/>
              <a:t> </a:t>
            </a:r>
            <a:r>
              <a:rPr lang="en-US" altLang="zh-CN" dirty="0"/>
              <a:t>chunk</a:t>
            </a:r>
            <a:r>
              <a:rPr lang="zh-CN" altLang="en-US" dirty="0"/>
              <a:t> </a:t>
            </a:r>
            <a:r>
              <a:rPr lang="en-US" altLang="zh-CN" dirty="0"/>
              <a:t>by</a:t>
            </a:r>
            <a:r>
              <a:rPr lang="zh-CN" altLang="en-US" dirty="0"/>
              <a:t> </a:t>
            </a:r>
            <a:r>
              <a:rPr lang="en-US" altLang="zh-CN" dirty="0"/>
              <a:t>chunk</a:t>
            </a:r>
            <a:r>
              <a:rPr lang="zh-CN" altLang="en-US" dirty="0"/>
              <a:t> </a:t>
            </a:r>
            <a:r>
              <a:rPr lang="en-US" altLang="zh-CN" dirty="0"/>
              <a:t>from</a:t>
            </a:r>
            <a:r>
              <a:rPr lang="zh-CN" altLang="en-US" dirty="0"/>
              <a:t> </a:t>
            </a:r>
            <a:r>
              <a:rPr lang="en-US" altLang="zh-CN" dirty="0"/>
              <a:t>the</a:t>
            </a:r>
            <a:r>
              <a:rPr lang="zh-CN" altLang="en-US" dirty="0"/>
              <a:t> </a:t>
            </a:r>
            <a:r>
              <a:rPr lang="en-US" altLang="zh-CN" dirty="0"/>
              <a:t>storage</a:t>
            </a:r>
            <a:r>
              <a:rPr lang="zh-CN" altLang="en-US" dirty="0"/>
              <a:t> </a:t>
            </a:r>
            <a:r>
              <a:rPr lang="en-US" altLang="zh-CN" dirty="0"/>
              <a:t>and</a:t>
            </a:r>
            <a:r>
              <a:rPr lang="zh-CN" altLang="en-US" dirty="0"/>
              <a:t> </a:t>
            </a:r>
            <a:r>
              <a:rPr lang="en-US" altLang="zh-CN" dirty="0" err="1"/>
              <a:t>basecall</a:t>
            </a:r>
            <a:r>
              <a:rPr lang="zh-CN" altLang="en-US" dirty="0"/>
              <a:t> </a:t>
            </a:r>
            <a:r>
              <a:rPr lang="en-US" altLang="zh-CN" dirty="0"/>
              <a:t>them</a:t>
            </a:r>
            <a:r>
              <a:rPr lang="zh-CN" altLang="en-US" dirty="0"/>
              <a:t> </a:t>
            </a:r>
            <a:r>
              <a:rPr lang="en-US" altLang="zh-CN" dirty="0"/>
              <a:t>one</a:t>
            </a:r>
            <a:r>
              <a:rPr lang="zh-CN" altLang="en-US" dirty="0"/>
              <a:t> </a:t>
            </a:r>
            <a:r>
              <a:rPr lang="en-US" altLang="zh-CN" dirty="0"/>
              <a:t>by</a:t>
            </a:r>
            <a:r>
              <a:rPr lang="zh-CN" altLang="en-US" dirty="0"/>
              <a:t> </a:t>
            </a:r>
            <a:r>
              <a:rPr lang="en-US" altLang="zh-CN" dirty="0"/>
              <a:t>one</a:t>
            </a:r>
            <a:r>
              <a:rPr lang="zh-CN" altLang="en-US" dirty="0"/>
              <a:t> </a:t>
            </a:r>
            <a:r>
              <a:rPr lang="en-US" altLang="zh-CN" dirty="0"/>
              <a:t>into</a:t>
            </a:r>
            <a:r>
              <a:rPr lang="zh-CN" altLang="en-US" dirty="0"/>
              <a:t> </a:t>
            </a:r>
            <a:r>
              <a:rPr lang="en-US" altLang="zh-CN" dirty="0"/>
              <a:t>chunk</a:t>
            </a:r>
            <a:r>
              <a:rPr lang="zh-CN" altLang="en-US" dirty="0"/>
              <a:t> </a:t>
            </a:r>
            <a:r>
              <a:rPr lang="en-US" altLang="zh-CN" dirty="0"/>
              <a:t>of</a:t>
            </a:r>
            <a:r>
              <a:rPr lang="zh-CN" altLang="en-US" dirty="0"/>
              <a:t> </a:t>
            </a:r>
            <a:r>
              <a:rPr lang="en-US" altLang="zh-CN" dirty="0"/>
              <a:t>bases.</a:t>
            </a:r>
          </a:p>
          <a:p>
            <a:r>
              <a:rPr lang="en-US" altLang="zh-CN" dirty="0"/>
              <a:t>Here,</a:t>
            </a:r>
            <a:r>
              <a:rPr lang="zh-CN" altLang="en-US" dirty="0"/>
              <a:t> </a:t>
            </a:r>
            <a:r>
              <a:rPr lang="en-US" altLang="zh-CN" dirty="0"/>
              <a:t>red</a:t>
            </a:r>
            <a:r>
              <a:rPr lang="zh-CN" altLang="en-US" dirty="0"/>
              <a:t> </a:t>
            </a:r>
            <a:r>
              <a:rPr lang="en-US" altLang="zh-CN" dirty="0"/>
              <a:t>means</a:t>
            </a:r>
            <a:r>
              <a:rPr lang="zh-CN" altLang="en-US" dirty="0"/>
              <a:t> </a:t>
            </a:r>
            <a:r>
              <a:rPr lang="en-US" altLang="zh-CN" dirty="0"/>
              <a:t>the</a:t>
            </a:r>
            <a:r>
              <a:rPr lang="zh-CN" altLang="en-US" dirty="0"/>
              <a:t> </a:t>
            </a:r>
            <a:r>
              <a:rPr lang="en-US" altLang="zh-CN" dirty="0"/>
              <a:t>base</a:t>
            </a:r>
            <a:r>
              <a:rPr lang="zh-CN" altLang="en-US" dirty="0"/>
              <a:t> </a:t>
            </a:r>
            <a:r>
              <a:rPr lang="en-US" altLang="zh-CN" dirty="0"/>
              <a:t>quality</a:t>
            </a:r>
            <a:r>
              <a:rPr lang="zh-CN" altLang="en-US" dirty="0"/>
              <a:t> </a:t>
            </a:r>
            <a:r>
              <a:rPr lang="en-US" altLang="zh-CN" dirty="0"/>
              <a:t>is</a:t>
            </a:r>
            <a:r>
              <a:rPr lang="zh-CN" altLang="en-US" dirty="0"/>
              <a:t> </a:t>
            </a:r>
            <a:r>
              <a:rPr lang="en-US" altLang="zh-CN" dirty="0"/>
              <a:t>low</a:t>
            </a:r>
            <a:r>
              <a:rPr lang="zh-CN" altLang="en-US" dirty="0"/>
              <a:t> </a:t>
            </a:r>
            <a:r>
              <a:rPr lang="en-US" altLang="zh-CN" dirty="0"/>
              <a:t>and</a:t>
            </a:r>
            <a:r>
              <a:rPr lang="zh-CN" altLang="en-US" dirty="0"/>
              <a:t> </a:t>
            </a:r>
            <a:r>
              <a:rPr lang="en-US" altLang="zh-CN" dirty="0"/>
              <a:t>green</a:t>
            </a:r>
            <a:r>
              <a:rPr lang="zh-CN" altLang="en-US" dirty="0"/>
              <a:t> </a:t>
            </a:r>
            <a:r>
              <a:rPr lang="en-US" altLang="zh-CN" dirty="0"/>
              <a:t>means</a:t>
            </a:r>
            <a:r>
              <a:rPr lang="zh-CN" altLang="en-US" dirty="0"/>
              <a:t> </a:t>
            </a:r>
            <a:r>
              <a:rPr lang="en-US" altLang="zh-CN" dirty="0"/>
              <a:t>the</a:t>
            </a:r>
            <a:r>
              <a:rPr lang="zh-CN" altLang="en-US" dirty="0"/>
              <a:t> </a:t>
            </a:r>
            <a:r>
              <a:rPr lang="en-US" altLang="zh-CN" dirty="0"/>
              <a:t>base</a:t>
            </a:r>
            <a:r>
              <a:rPr lang="zh-CN" altLang="en-US" dirty="0"/>
              <a:t> </a:t>
            </a:r>
            <a:r>
              <a:rPr lang="en-US" altLang="zh-CN" dirty="0"/>
              <a:t>quality</a:t>
            </a:r>
            <a:r>
              <a:rPr lang="zh-CN" altLang="en-US" dirty="0"/>
              <a:t> </a:t>
            </a:r>
            <a:r>
              <a:rPr lang="en-US" altLang="zh-CN" dirty="0"/>
              <a:t>is</a:t>
            </a:r>
            <a:r>
              <a:rPr lang="zh-CN" altLang="en-US" dirty="0"/>
              <a:t> </a:t>
            </a:r>
            <a:r>
              <a:rPr lang="en-US" altLang="zh-CN" dirty="0"/>
              <a:t>high</a:t>
            </a:r>
          </a:p>
          <a:p>
            <a:r>
              <a:rPr lang="en-US" altLang="zh-CN" dirty="0"/>
              <a:t>After</a:t>
            </a:r>
            <a:r>
              <a:rPr lang="zh-CN" altLang="en-US" dirty="0"/>
              <a:t> </a:t>
            </a:r>
            <a:r>
              <a:rPr lang="en-US" altLang="zh-CN" dirty="0" err="1"/>
              <a:t>basecalling</a:t>
            </a:r>
            <a:r>
              <a:rPr lang="zh-CN" altLang="en-US" dirty="0"/>
              <a:t> </a:t>
            </a:r>
            <a:r>
              <a:rPr lang="en-US" altLang="zh-CN" dirty="0"/>
              <a:t>all</a:t>
            </a:r>
            <a:r>
              <a:rPr lang="zh-CN" altLang="en-US" dirty="0"/>
              <a:t> </a:t>
            </a:r>
            <a:r>
              <a:rPr lang="en-US" altLang="zh-CN" dirty="0"/>
              <a:t>chunks</a:t>
            </a:r>
            <a:r>
              <a:rPr lang="zh-CN" altLang="en-US" dirty="0"/>
              <a:t> </a:t>
            </a:r>
            <a:r>
              <a:rPr lang="en-US" altLang="zh-CN" dirty="0"/>
              <a:t>in</a:t>
            </a:r>
            <a:r>
              <a:rPr lang="zh-CN" altLang="en-US" dirty="0"/>
              <a:t> </a:t>
            </a:r>
            <a:r>
              <a:rPr lang="en-US" altLang="zh-CN" dirty="0"/>
              <a:t>a</a:t>
            </a:r>
            <a:r>
              <a:rPr lang="zh-CN" altLang="en-US" dirty="0"/>
              <a:t> </a:t>
            </a:r>
            <a:r>
              <a:rPr lang="en-US" altLang="zh-CN" dirty="0"/>
              <a:t>sequence,</a:t>
            </a:r>
            <a:r>
              <a:rPr lang="zh-CN" altLang="en-US" dirty="0"/>
              <a:t> </a:t>
            </a:r>
            <a:r>
              <a:rPr lang="en-US" altLang="zh-CN" dirty="0"/>
              <a:t>we</a:t>
            </a:r>
            <a:r>
              <a:rPr lang="zh-CN" altLang="en-US" dirty="0"/>
              <a:t> </a:t>
            </a:r>
            <a:r>
              <a:rPr lang="en-US" altLang="zh-CN" dirty="0"/>
              <a:t>assemble them</a:t>
            </a:r>
            <a:r>
              <a:rPr lang="zh-CN" altLang="en-US" dirty="0"/>
              <a:t> </a:t>
            </a:r>
            <a:r>
              <a:rPr lang="en-US" altLang="zh-CN" dirty="0"/>
              <a:t>into</a:t>
            </a:r>
            <a:r>
              <a:rPr lang="zh-CN" altLang="en-US" dirty="0"/>
              <a:t> </a:t>
            </a:r>
            <a:r>
              <a:rPr lang="en-US" altLang="zh-CN" dirty="0"/>
              <a:t>a</a:t>
            </a:r>
            <a:r>
              <a:rPr lang="zh-CN" altLang="en-US" dirty="0"/>
              <a:t> </a:t>
            </a:r>
            <a:r>
              <a:rPr lang="en-US" altLang="zh-CN" dirty="0"/>
              <a:t>read.</a:t>
            </a:r>
          </a:p>
          <a:p>
            <a:r>
              <a:rPr lang="en-US" altLang="zh-CN" dirty="0"/>
              <a:t>After</a:t>
            </a:r>
            <a:r>
              <a:rPr lang="zh-CN" altLang="en-US" dirty="0"/>
              <a:t> </a:t>
            </a:r>
            <a:r>
              <a:rPr lang="en-US" altLang="zh-CN" dirty="0" err="1"/>
              <a:t>basecalling</a:t>
            </a:r>
            <a:r>
              <a:rPr lang="zh-CN" altLang="en-US" dirty="0"/>
              <a:t> </a:t>
            </a:r>
            <a:r>
              <a:rPr lang="en-US" altLang="zh-CN" dirty="0"/>
              <a:t>all</a:t>
            </a:r>
            <a:r>
              <a:rPr lang="zh-CN" altLang="en-US" dirty="0"/>
              <a:t> </a:t>
            </a:r>
            <a:r>
              <a:rPr lang="en-US" altLang="zh-CN" dirty="0"/>
              <a:t>raw</a:t>
            </a:r>
            <a:r>
              <a:rPr lang="zh-CN" altLang="en-US" dirty="0"/>
              <a:t> </a:t>
            </a:r>
            <a:r>
              <a:rPr lang="en-US" altLang="zh-CN" dirty="0"/>
              <a:t>signal</a:t>
            </a:r>
            <a:r>
              <a:rPr lang="zh-CN" altLang="en-US" dirty="0"/>
              <a:t> </a:t>
            </a:r>
            <a:r>
              <a:rPr lang="en-US" altLang="zh-CN" dirty="0"/>
              <a:t>sequences</a:t>
            </a:r>
            <a:r>
              <a:rPr lang="zh-CN" altLang="en-US" dirty="0"/>
              <a:t> </a:t>
            </a:r>
            <a:r>
              <a:rPr lang="en-US" altLang="zh-CN" dirty="0"/>
              <a:t>into</a:t>
            </a:r>
            <a:r>
              <a:rPr lang="zh-CN" altLang="en-US" dirty="0"/>
              <a:t> </a:t>
            </a:r>
            <a:r>
              <a:rPr lang="en-US" altLang="zh-CN" dirty="0"/>
              <a:t>reads,</a:t>
            </a:r>
            <a:r>
              <a:rPr lang="zh-CN" altLang="en-US" dirty="0"/>
              <a:t> </a:t>
            </a:r>
            <a:r>
              <a:rPr lang="en-US" altLang="zh-CN" dirty="0"/>
              <a:t>we</a:t>
            </a:r>
            <a:r>
              <a:rPr lang="zh-CN" altLang="en-US" dirty="0"/>
              <a:t> </a:t>
            </a:r>
            <a:r>
              <a:rPr lang="en-US" altLang="zh-CN" dirty="0"/>
              <a:t>store</a:t>
            </a:r>
            <a:r>
              <a:rPr lang="zh-CN" altLang="en-US" dirty="0"/>
              <a:t> </a:t>
            </a:r>
            <a:r>
              <a:rPr lang="en-US" altLang="zh-CN" dirty="0"/>
              <a:t>them</a:t>
            </a:r>
          </a:p>
          <a:p>
            <a:r>
              <a:rPr lang="en-US" altLang="zh-CN" dirty="0"/>
              <a:t>Then</a:t>
            </a:r>
            <a:r>
              <a:rPr lang="zh-CN" altLang="en-US" dirty="0"/>
              <a:t> </a:t>
            </a:r>
            <a:r>
              <a:rPr lang="en-US" altLang="zh-CN" dirty="0"/>
              <a:t>execute</a:t>
            </a:r>
            <a:r>
              <a:rPr lang="zh-CN" altLang="en-US" dirty="0"/>
              <a:t> </a:t>
            </a:r>
            <a:r>
              <a:rPr lang="en-US" altLang="zh-CN" dirty="0"/>
              <a:t>the</a:t>
            </a:r>
            <a:r>
              <a:rPr lang="zh-CN" altLang="en-US" dirty="0"/>
              <a:t> </a:t>
            </a:r>
            <a:r>
              <a:rPr lang="en-US" altLang="zh-CN" dirty="0"/>
              <a:t>second</a:t>
            </a:r>
            <a:r>
              <a:rPr lang="zh-CN" altLang="en-US" dirty="0"/>
              <a:t> </a:t>
            </a:r>
            <a:r>
              <a:rPr lang="en-US" altLang="zh-CN" dirty="0"/>
              <a:t>step,</a:t>
            </a:r>
            <a:r>
              <a:rPr lang="zh-CN" altLang="en-US" dirty="0"/>
              <a:t> </a:t>
            </a:r>
            <a:r>
              <a:rPr lang="en-US" altLang="zh-CN" dirty="0"/>
              <a:t>read</a:t>
            </a:r>
            <a:r>
              <a:rPr lang="zh-CN" altLang="en-US" dirty="0"/>
              <a:t> </a:t>
            </a:r>
            <a:r>
              <a:rPr lang="en-US" altLang="zh-CN" dirty="0"/>
              <a:t>quality</a:t>
            </a:r>
            <a:r>
              <a:rPr lang="zh-CN" altLang="en-US" dirty="0"/>
              <a:t> </a:t>
            </a:r>
            <a:r>
              <a:rPr lang="en-US" altLang="zh-CN" dirty="0"/>
              <a:t>control.</a:t>
            </a:r>
          </a:p>
          <a:p>
            <a:r>
              <a:rPr lang="en-US" altLang="zh-CN" dirty="0"/>
              <a:t>Read</a:t>
            </a:r>
            <a:r>
              <a:rPr lang="zh-CN" altLang="en-US" dirty="0"/>
              <a:t> </a:t>
            </a:r>
            <a:r>
              <a:rPr lang="en-US" altLang="zh-CN" dirty="0"/>
              <a:t>quality</a:t>
            </a:r>
            <a:r>
              <a:rPr lang="zh-CN" altLang="en-US" dirty="0"/>
              <a:t> </a:t>
            </a:r>
            <a:r>
              <a:rPr lang="en-US" altLang="zh-CN" dirty="0"/>
              <a:t>control</a:t>
            </a:r>
            <a:r>
              <a:rPr lang="zh-CN" altLang="en-US" dirty="0"/>
              <a:t> </a:t>
            </a:r>
            <a:r>
              <a:rPr lang="en-US" altLang="zh-CN" dirty="0"/>
              <a:t>filters out</a:t>
            </a:r>
            <a:r>
              <a:rPr lang="zh-CN" altLang="en-US" dirty="0"/>
              <a:t> </a:t>
            </a:r>
            <a:r>
              <a:rPr lang="en-US" altLang="zh-CN" dirty="0"/>
              <a:t>the</a:t>
            </a:r>
            <a:r>
              <a:rPr lang="zh-CN" altLang="en-US" dirty="0"/>
              <a:t> </a:t>
            </a:r>
            <a:r>
              <a:rPr lang="en-US" altLang="zh-CN" dirty="0"/>
              <a:t>low-quality</a:t>
            </a:r>
            <a:r>
              <a:rPr lang="zh-CN" altLang="en-US" dirty="0"/>
              <a:t> </a:t>
            </a:r>
            <a:r>
              <a:rPr lang="en-US" altLang="zh-CN" dirty="0"/>
              <a:t>reads</a:t>
            </a:r>
          </a:p>
          <a:p>
            <a:r>
              <a:rPr lang="en-US" altLang="zh-CN" dirty="0"/>
              <a:t>And</a:t>
            </a:r>
            <a:r>
              <a:rPr lang="zh-CN" altLang="en-US" dirty="0"/>
              <a:t> </a:t>
            </a:r>
            <a:r>
              <a:rPr lang="en-US" altLang="zh-CN" dirty="0"/>
              <a:t>stores</a:t>
            </a:r>
            <a:r>
              <a:rPr lang="zh-CN" altLang="en-US" dirty="0"/>
              <a:t> </a:t>
            </a:r>
            <a:r>
              <a:rPr lang="en-US" altLang="zh-CN" dirty="0"/>
              <a:t>the</a:t>
            </a:r>
            <a:r>
              <a:rPr lang="zh-CN" altLang="en-US" dirty="0"/>
              <a:t> </a:t>
            </a:r>
            <a:r>
              <a:rPr lang="en-US" altLang="zh-CN" dirty="0"/>
              <a:t>high-quality</a:t>
            </a:r>
            <a:r>
              <a:rPr lang="zh-CN" altLang="en-US" dirty="0"/>
              <a:t> </a:t>
            </a:r>
            <a:r>
              <a:rPr lang="en-US" altLang="zh-CN" dirty="0"/>
              <a:t>reads</a:t>
            </a:r>
          </a:p>
          <a:p>
            <a:r>
              <a:rPr lang="en-US" altLang="zh-CN" dirty="0"/>
              <a:t>After</a:t>
            </a:r>
            <a:r>
              <a:rPr lang="zh-CN" altLang="en-US" dirty="0"/>
              <a:t> </a:t>
            </a:r>
            <a:r>
              <a:rPr lang="en-US" altLang="zh-CN" dirty="0"/>
              <a:t>that,</a:t>
            </a:r>
            <a:r>
              <a:rPr lang="zh-CN" altLang="en-US" dirty="0"/>
              <a:t> </a:t>
            </a:r>
            <a:r>
              <a:rPr lang="en-US" altLang="zh-CN" dirty="0"/>
              <a:t>we</a:t>
            </a:r>
            <a:r>
              <a:rPr lang="zh-CN" altLang="en-US" dirty="0"/>
              <a:t> </a:t>
            </a:r>
            <a:r>
              <a:rPr lang="en-US" altLang="zh-CN" dirty="0"/>
              <a:t>execute</a:t>
            </a:r>
            <a:r>
              <a:rPr lang="zh-CN" altLang="en-US" dirty="0"/>
              <a:t> </a:t>
            </a:r>
            <a:r>
              <a:rPr lang="en-US" altLang="zh-CN" dirty="0"/>
              <a:t>the</a:t>
            </a:r>
            <a:r>
              <a:rPr lang="zh-CN" altLang="en-US" dirty="0"/>
              <a:t> </a:t>
            </a:r>
            <a:r>
              <a:rPr lang="en-US" altLang="zh-CN" dirty="0"/>
              <a:t>read</a:t>
            </a:r>
            <a:r>
              <a:rPr lang="zh-CN" altLang="en-US" dirty="0"/>
              <a:t> </a:t>
            </a:r>
            <a:r>
              <a:rPr lang="en-US" altLang="zh-CN" dirty="0"/>
              <a:t>mapping</a:t>
            </a:r>
            <a:r>
              <a:rPr lang="zh-CN" altLang="en-US" dirty="0"/>
              <a:t> </a:t>
            </a:r>
            <a:r>
              <a:rPr lang="en-US" altLang="zh-CN" dirty="0"/>
              <a:t>step</a:t>
            </a:r>
            <a:r>
              <a:rPr lang="zh-CN" altLang="en-US" dirty="0"/>
              <a:t> </a:t>
            </a:r>
            <a:r>
              <a:rPr lang="en-US" altLang="zh-CN" dirty="0"/>
              <a:t>to</a:t>
            </a:r>
            <a:r>
              <a:rPr lang="zh-CN" altLang="en-US" dirty="0"/>
              <a:t> </a:t>
            </a:r>
            <a:r>
              <a:rPr lang="en-US" altLang="zh-CN" dirty="0"/>
              <a:t>map</a:t>
            </a:r>
            <a:r>
              <a:rPr lang="zh-CN" altLang="en-US" dirty="0"/>
              <a:t> </a:t>
            </a:r>
            <a:r>
              <a:rPr lang="en-US" altLang="zh-CN" dirty="0"/>
              <a:t>the</a:t>
            </a:r>
            <a:r>
              <a:rPr lang="zh-CN" altLang="en-US" dirty="0"/>
              <a:t> </a:t>
            </a:r>
            <a:r>
              <a:rPr lang="en-US" altLang="zh-CN" dirty="0"/>
              <a:t>read</a:t>
            </a:r>
            <a:r>
              <a:rPr lang="zh-CN" altLang="en-US" dirty="0"/>
              <a:t> </a:t>
            </a:r>
            <a:r>
              <a:rPr lang="en-US" altLang="zh-CN" dirty="0"/>
              <a:t>to</a:t>
            </a:r>
            <a:r>
              <a:rPr lang="zh-CN" altLang="en-US" dirty="0"/>
              <a:t> </a:t>
            </a:r>
            <a:r>
              <a:rPr lang="en-US" altLang="zh-CN" dirty="0"/>
              <a:t>the</a:t>
            </a:r>
            <a:r>
              <a:rPr lang="zh-CN" altLang="en-US" dirty="0"/>
              <a:t> </a:t>
            </a:r>
            <a:r>
              <a:rPr lang="en-US" altLang="zh-CN" dirty="0"/>
              <a:t>reference genome</a:t>
            </a:r>
          </a:p>
          <a:p>
            <a:r>
              <a:rPr lang="en-US" altLang="zh-CN" dirty="0"/>
              <a:t>If</a:t>
            </a:r>
            <a:r>
              <a:rPr lang="zh-CN" altLang="en-US" dirty="0"/>
              <a:t> </a:t>
            </a:r>
            <a:r>
              <a:rPr lang="en-US" altLang="zh-CN" dirty="0"/>
              <a:t>the</a:t>
            </a:r>
            <a:r>
              <a:rPr lang="zh-CN" altLang="en-US" dirty="0"/>
              <a:t> </a:t>
            </a:r>
            <a:r>
              <a:rPr lang="en-US" altLang="zh-CN" dirty="0"/>
              <a:t>read</a:t>
            </a:r>
            <a:r>
              <a:rPr lang="zh-CN" altLang="en-US" dirty="0"/>
              <a:t> </a:t>
            </a:r>
            <a:r>
              <a:rPr lang="en-US" altLang="zh-CN" dirty="0"/>
              <a:t>cannot</a:t>
            </a:r>
            <a:r>
              <a:rPr lang="zh-CN" altLang="en-US" dirty="0"/>
              <a:t> </a:t>
            </a:r>
            <a:r>
              <a:rPr lang="en-US" altLang="zh-CN" dirty="0"/>
              <a:t>be</a:t>
            </a:r>
            <a:r>
              <a:rPr lang="zh-CN" altLang="en-US" dirty="0"/>
              <a:t> </a:t>
            </a:r>
            <a:r>
              <a:rPr lang="en-US" altLang="zh-CN" dirty="0"/>
              <a:t>mapped</a:t>
            </a:r>
            <a:r>
              <a:rPr lang="zh-CN" altLang="en-US" dirty="0"/>
              <a:t> </a:t>
            </a:r>
            <a:r>
              <a:rPr lang="en-US" altLang="zh-CN" dirty="0"/>
              <a:t>to</a:t>
            </a:r>
            <a:r>
              <a:rPr lang="zh-CN" altLang="en-US" dirty="0"/>
              <a:t> </a:t>
            </a:r>
            <a:r>
              <a:rPr lang="en-US" altLang="zh-CN" dirty="0"/>
              <a:t>the</a:t>
            </a:r>
            <a:r>
              <a:rPr lang="zh-CN" altLang="en-US" dirty="0"/>
              <a:t> </a:t>
            </a:r>
            <a:r>
              <a:rPr lang="en-US" altLang="zh-CN" dirty="0"/>
              <a:t>reference</a:t>
            </a:r>
            <a:r>
              <a:rPr lang="zh-CN" altLang="en-US" dirty="0"/>
              <a:t> </a:t>
            </a:r>
            <a:r>
              <a:rPr lang="en-US" altLang="zh-CN" dirty="0"/>
              <a:t>genome,</a:t>
            </a:r>
            <a:r>
              <a:rPr lang="zh-CN" altLang="en-US" dirty="0"/>
              <a:t> </a:t>
            </a:r>
            <a:r>
              <a:rPr lang="en-US" altLang="zh-CN" dirty="0"/>
              <a:t>we</a:t>
            </a:r>
            <a:r>
              <a:rPr lang="zh-CN" altLang="en-US" dirty="0"/>
              <a:t> </a:t>
            </a:r>
            <a:r>
              <a:rPr lang="en-US" altLang="zh-CN" dirty="0"/>
              <a:t>discard it</a:t>
            </a:r>
          </a:p>
          <a:p>
            <a:r>
              <a:rPr lang="en-US" altLang="zh-CN" dirty="0"/>
              <a:t>For</a:t>
            </a:r>
            <a:r>
              <a:rPr lang="zh-CN" altLang="en-US" dirty="0"/>
              <a:t> </a:t>
            </a:r>
            <a:r>
              <a:rPr lang="en-US" altLang="zh-CN" dirty="0"/>
              <a:t>the</a:t>
            </a:r>
            <a:r>
              <a:rPr lang="zh-CN" altLang="en-US" dirty="0"/>
              <a:t> </a:t>
            </a:r>
            <a:r>
              <a:rPr lang="en-US" altLang="zh-CN" dirty="0"/>
              <a:t>read</a:t>
            </a:r>
            <a:r>
              <a:rPr lang="zh-CN" altLang="en-US" dirty="0"/>
              <a:t> </a:t>
            </a:r>
            <a:r>
              <a:rPr lang="en-US" altLang="zh-CN" dirty="0"/>
              <a:t>can</a:t>
            </a:r>
            <a:r>
              <a:rPr lang="zh-CN" altLang="en-US" dirty="0"/>
              <a:t> </a:t>
            </a:r>
            <a:r>
              <a:rPr lang="en-US" altLang="zh-CN" dirty="0"/>
              <a:t>be</a:t>
            </a:r>
            <a:r>
              <a:rPr lang="zh-CN" altLang="en-US" dirty="0"/>
              <a:t> </a:t>
            </a:r>
            <a:r>
              <a:rPr lang="en-US" altLang="zh-CN" dirty="0"/>
              <a:t>mapped</a:t>
            </a:r>
            <a:r>
              <a:rPr lang="zh-CN" altLang="en-US" dirty="0"/>
              <a:t> </a:t>
            </a:r>
            <a:r>
              <a:rPr lang="en-US" altLang="zh-CN" dirty="0"/>
              <a:t>to</a:t>
            </a:r>
            <a:r>
              <a:rPr lang="zh-CN" altLang="en-US" dirty="0"/>
              <a:t> </a:t>
            </a:r>
            <a:r>
              <a:rPr lang="en-US" altLang="zh-CN" dirty="0"/>
              <a:t>the</a:t>
            </a:r>
            <a:r>
              <a:rPr lang="zh-CN" altLang="en-US" dirty="0"/>
              <a:t> </a:t>
            </a:r>
            <a:r>
              <a:rPr lang="en-US" altLang="zh-CN" dirty="0"/>
              <a:t>reference</a:t>
            </a:r>
            <a:r>
              <a:rPr lang="zh-CN" altLang="en-US" dirty="0"/>
              <a:t> </a:t>
            </a:r>
            <a:r>
              <a:rPr lang="en-US" altLang="zh-CN" dirty="0"/>
              <a:t>genome,</a:t>
            </a:r>
            <a:r>
              <a:rPr lang="zh-CN" altLang="en-US" dirty="0"/>
              <a:t> </a:t>
            </a:r>
            <a:r>
              <a:rPr lang="en-US" altLang="zh-CN" dirty="0"/>
              <a:t>we</a:t>
            </a:r>
            <a:r>
              <a:rPr lang="zh-CN" altLang="en-US" dirty="0"/>
              <a:t> </a:t>
            </a:r>
            <a:r>
              <a:rPr lang="en-US" altLang="zh-CN" dirty="0"/>
              <a:t>store</a:t>
            </a:r>
            <a:r>
              <a:rPr lang="zh-CN" altLang="en-US" dirty="0"/>
              <a:t> </a:t>
            </a:r>
            <a:r>
              <a:rPr lang="en-US" altLang="zh-CN" dirty="0"/>
              <a:t>the</a:t>
            </a:r>
            <a:r>
              <a:rPr lang="zh-CN" altLang="en-US" dirty="0"/>
              <a:t> </a:t>
            </a:r>
            <a:r>
              <a:rPr lang="en-US" altLang="zh-CN" dirty="0"/>
              <a:t>mapping</a:t>
            </a:r>
            <a:r>
              <a:rPr lang="zh-CN" altLang="en-US" dirty="0"/>
              <a:t> </a:t>
            </a:r>
            <a:r>
              <a:rPr lang="en-US" altLang="zh-CN" dirty="0"/>
              <a:t>results.</a:t>
            </a:r>
          </a:p>
          <a:p>
            <a:endParaRPr lang="en-US" altLang="zh-CN"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734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The</a:t>
            </a:r>
            <a:r>
              <a:rPr lang="zh-CN" altLang="en-US" dirty="0"/>
              <a:t> </a:t>
            </a:r>
            <a:r>
              <a:rPr lang="en-US" altLang="zh-CN" dirty="0"/>
              <a:t>genome</a:t>
            </a:r>
            <a:r>
              <a:rPr lang="zh-CN" altLang="en-US" dirty="0"/>
              <a:t> </a:t>
            </a:r>
            <a:r>
              <a:rPr lang="en-US" altLang="zh-CN" dirty="0"/>
              <a:t>analysis</a:t>
            </a:r>
            <a:r>
              <a:rPr lang="zh-CN" altLang="en-US" dirty="0"/>
              <a:t> </a:t>
            </a:r>
            <a:r>
              <a:rPr lang="en-US" altLang="zh-CN" dirty="0"/>
              <a:t>pipeline</a:t>
            </a:r>
            <a:r>
              <a:rPr lang="zh-CN" altLang="en-US" dirty="0"/>
              <a:t> </a:t>
            </a:r>
            <a:r>
              <a:rPr lang="en-US" altLang="zh-CN" dirty="0"/>
              <a:t>has</a:t>
            </a:r>
            <a:r>
              <a:rPr lang="zh-CN" altLang="en-US" dirty="0"/>
              <a:t> </a:t>
            </a:r>
            <a:r>
              <a:rPr lang="en-US" altLang="zh-CN" dirty="0"/>
              <a:t>two</a:t>
            </a:r>
            <a:r>
              <a:rPr lang="zh-CN" altLang="en-US" dirty="0"/>
              <a:t> </a:t>
            </a:r>
            <a:r>
              <a:rPr lang="en-US" altLang="zh-CN" dirty="0"/>
              <a:t>main</a:t>
            </a:r>
            <a:r>
              <a:rPr lang="zh-CN" altLang="en-US" dirty="0"/>
              <a:t> </a:t>
            </a:r>
            <a:r>
              <a:rPr lang="en-US" altLang="zh-CN" dirty="0"/>
              <a:t>limitations</a:t>
            </a:r>
          </a:p>
          <a:p>
            <a:r>
              <a:rPr lang="en-US" altLang="zh-CN" dirty="0"/>
              <a:t>The</a:t>
            </a:r>
            <a:r>
              <a:rPr lang="zh-CN" altLang="en-US" dirty="0"/>
              <a:t> </a:t>
            </a:r>
            <a:r>
              <a:rPr lang="en-US" altLang="zh-CN" dirty="0"/>
              <a:t>first</a:t>
            </a:r>
            <a:r>
              <a:rPr lang="zh-CN" altLang="en-US" dirty="0"/>
              <a:t> </a:t>
            </a:r>
            <a:r>
              <a:rPr lang="en-US" altLang="zh-CN" dirty="0"/>
              <a:t>one</a:t>
            </a:r>
            <a:r>
              <a:rPr lang="zh-CN" altLang="en-US" dirty="0"/>
              <a:t> </a:t>
            </a:r>
            <a:r>
              <a:rPr lang="en-US" altLang="zh-CN" dirty="0"/>
              <a:t>is</a:t>
            </a:r>
            <a:r>
              <a:rPr lang="zh-CN" altLang="en-US" dirty="0"/>
              <a:t> </a:t>
            </a:r>
            <a:r>
              <a:rPr lang="en-US" altLang="zh-CN" dirty="0"/>
              <a:t>large</a:t>
            </a:r>
            <a:r>
              <a:rPr lang="zh-CN" altLang="en-US" dirty="0"/>
              <a:t> </a:t>
            </a:r>
            <a:r>
              <a:rPr lang="en-US" altLang="zh-CN" dirty="0"/>
              <a:t>data</a:t>
            </a:r>
            <a:r>
              <a:rPr lang="zh-CN" altLang="en-US" dirty="0"/>
              <a:t> </a:t>
            </a:r>
            <a:r>
              <a:rPr lang="en-US" altLang="zh-CN" dirty="0"/>
              <a:t>movement</a:t>
            </a:r>
          </a:p>
          <a:p>
            <a:r>
              <a:rPr lang="en-US" altLang="zh-CN" dirty="0"/>
              <a:t>We</a:t>
            </a:r>
            <a:r>
              <a:rPr lang="zh-CN" altLang="en-US" dirty="0"/>
              <a:t> </a:t>
            </a:r>
            <a:r>
              <a:rPr lang="en-US" altLang="zh-CN" dirty="0"/>
              <a:t>use</a:t>
            </a:r>
            <a:r>
              <a:rPr lang="zh-CN" altLang="en-US" dirty="0"/>
              <a:t> </a:t>
            </a:r>
            <a:r>
              <a:rPr lang="en-US" altLang="zh-CN" dirty="0"/>
              <a:t>a</a:t>
            </a:r>
            <a:r>
              <a:rPr lang="zh-CN" altLang="en-US" dirty="0"/>
              <a:t> </a:t>
            </a:r>
            <a:r>
              <a:rPr lang="en-US" altLang="zh-CN" dirty="0"/>
              <a:t>human</a:t>
            </a:r>
            <a:r>
              <a:rPr lang="zh-CN" altLang="en-US" dirty="0"/>
              <a:t> </a:t>
            </a:r>
            <a:r>
              <a:rPr lang="en-US" altLang="zh-CN" dirty="0"/>
              <a:t>dataset</a:t>
            </a:r>
            <a:r>
              <a:rPr lang="zh-CN" altLang="en-US" dirty="0"/>
              <a:t> </a:t>
            </a:r>
            <a:r>
              <a:rPr lang="en-US" altLang="zh-CN" dirty="0"/>
              <a:t>as</a:t>
            </a:r>
            <a:r>
              <a:rPr lang="zh-CN" altLang="en-US" dirty="0"/>
              <a:t> </a:t>
            </a:r>
            <a:r>
              <a:rPr lang="en-US" altLang="zh-CN" dirty="0"/>
              <a:t>an</a:t>
            </a:r>
            <a:r>
              <a:rPr lang="zh-CN" altLang="en-US" dirty="0"/>
              <a:t> </a:t>
            </a:r>
            <a:r>
              <a:rPr lang="en-US" altLang="zh-CN" dirty="0"/>
              <a:t>example</a:t>
            </a:r>
          </a:p>
          <a:p>
            <a:r>
              <a:rPr lang="en-US" altLang="zh-CN" dirty="0"/>
              <a:t>We</a:t>
            </a:r>
            <a:r>
              <a:rPr lang="zh-CN" altLang="en-US" dirty="0"/>
              <a:t> </a:t>
            </a:r>
            <a:r>
              <a:rPr lang="en-US" altLang="zh-CN" dirty="0"/>
              <a:t>move</a:t>
            </a:r>
            <a:r>
              <a:rPr lang="zh-CN" altLang="en-US" dirty="0"/>
              <a:t> </a:t>
            </a:r>
            <a:r>
              <a:rPr lang="en-US" altLang="zh-CN" dirty="0"/>
              <a:t>the</a:t>
            </a:r>
            <a:r>
              <a:rPr lang="zh-CN" altLang="en-US" dirty="0"/>
              <a:t> </a:t>
            </a:r>
            <a:r>
              <a:rPr lang="en-US" altLang="zh-CN" dirty="0"/>
              <a:t>raw</a:t>
            </a:r>
            <a:r>
              <a:rPr lang="zh-CN" altLang="en-US" dirty="0"/>
              <a:t> </a:t>
            </a:r>
            <a:r>
              <a:rPr lang="en-US" altLang="zh-CN" dirty="0"/>
              <a:t>signals to</a:t>
            </a:r>
            <a:r>
              <a:rPr lang="zh-CN" altLang="en-US" dirty="0"/>
              <a:t> </a:t>
            </a:r>
            <a:r>
              <a:rPr lang="en-US" altLang="zh-CN" dirty="0"/>
              <a:t>the</a:t>
            </a:r>
            <a:r>
              <a:rPr lang="zh-CN" altLang="en-US" dirty="0"/>
              <a:t> </a:t>
            </a:r>
            <a:r>
              <a:rPr lang="en-US" altLang="zh-CN" dirty="0" err="1"/>
              <a:t>basecalling</a:t>
            </a:r>
            <a:endParaRPr lang="en-US" altLang="zh-CN" dirty="0"/>
          </a:p>
          <a:p>
            <a:r>
              <a:rPr lang="en-US" altLang="zh-CN" dirty="0"/>
              <a:t>Then</a:t>
            </a:r>
            <a:r>
              <a:rPr lang="zh-CN" altLang="en-US" dirty="0"/>
              <a:t> </a:t>
            </a:r>
            <a:r>
              <a:rPr lang="en-US" altLang="zh-CN" dirty="0"/>
              <a:t>store</a:t>
            </a:r>
            <a:r>
              <a:rPr lang="zh-CN" altLang="en-US" dirty="0"/>
              <a:t> </a:t>
            </a:r>
            <a:r>
              <a:rPr lang="en-US" altLang="zh-CN" dirty="0"/>
              <a:t>the</a:t>
            </a:r>
            <a:r>
              <a:rPr lang="zh-CN" altLang="en-US" dirty="0"/>
              <a:t> </a:t>
            </a:r>
            <a:r>
              <a:rPr lang="en-US" altLang="zh-CN" dirty="0"/>
              <a:t>reads</a:t>
            </a:r>
          </a:p>
          <a:p>
            <a:r>
              <a:rPr lang="en-US" altLang="zh-CN" dirty="0"/>
              <a:t>And</a:t>
            </a:r>
            <a:r>
              <a:rPr lang="zh-CN" altLang="en-US" dirty="0"/>
              <a:t> </a:t>
            </a:r>
            <a:r>
              <a:rPr lang="en-US" altLang="zh-CN" dirty="0"/>
              <a:t>move</a:t>
            </a:r>
            <a:r>
              <a:rPr lang="zh-CN" altLang="en-US" dirty="0"/>
              <a:t> </a:t>
            </a:r>
            <a:r>
              <a:rPr lang="en-US" altLang="zh-CN" dirty="0"/>
              <a:t>the</a:t>
            </a:r>
            <a:r>
              <a:rPr lang="zh-CN" altLang="en-US" dirty="0"/>
              <a:t> </a:t>
            </a:r>
            <a:r>
              <a:rPr lang="en-US" altLang="zh-CN" dirty="0"/>
              <a:t>reads</a:t>
            </a:r>
            <a:r>
              <a:rPr lang="zh-CN" altLang="en-US" dirty="0"/>
              <a:t> </a:t>
            </a:r>
            <a:r>
              <a:rPr lang="en-US" altLang="zh-CN" dirty="0"/>
              <a:t>to</a:t>
            </a:r>
            <a:r>
              <a:rPr lang="zh-CN" altLang="en-US" dirty="0"/>
              <a:t> </a:t>
            </a:r>
            <a:r>
              <a:rPr lang="en-US" altLang="zh-CN" dirty="0"/>
              <a:t>the</a:t>
            </a:r>
            <a:r>
              <a:rPr lang="zh-CN" altLang="en-US" dirty="0"/>
              <a:t> </a:t>
            </a:r>
            <a:r>
              <a:rPr lang="en-US" altLang="zh-CN" dirty="0"/>
              <a:t>machine</a:t>
            </a:r>
            <a:r>
              <a:rPr lang="zh-CN" altLang="en-US" dirty="0"/>
              <a:t> </a:t>
            </a:r>
            <a:r>
              <a:rPr lang="en-US" altLang="zh-CN" dirty="0"/>
              <a:t>that</a:t>
            </a:r>
            <a:r>
              <a:rPr lang="zh-CN" altLang="en-US" dirty="0"/>
              <a:t> </a:t>
            </a:r>
            <a:r>
              <a:rPr lang="en-US" altLang="zh-CN" dirty="0"/>
              <a:t>executes</a:t>
            </a:r>
            <a:r>
              <a:rPr lang="zh-CN" altLang="en-US" dirty="0"/>
              <a:t> </a:t>
            </a:r>
            <a:r>
              <a:rPr lang="en-US" altLang="zh-CN" dirty="0"/>
              <a:t>read</a:t>
            </a:r>
            <a:r>
              <a:rPr lang="zh-CN" altLang="en-US" dirty="0"/>
              <a:t> </a:t>
            </a:r>
            <a:r>
              <a:rPr lang="en-US" altLang="zh-CN" dirty="0"/>
              <a:t>quality</a:t>
            </a:r>
            <a:r>
              <a:rPr lang="zh-CN" altLang="en-US" dirty="0"/>
              <a:t> </a:t>
            </a:r>
            <a:r>
              <a:rPr lang="en-US" altLang="zh-CN" dirty="0"/>
              <a:t>control</a:t>
            </a:r>
            <a:r>
              <a:rPr lang="zh-CN" altLang="en-US" dirty="0"/>
              <a:t> </a:t>
            </a:r>
            <a:endParaRPr lang="en-US" altLang="zh-CN" dirty="0"/>
          </a:p>
          <a:p>
            <a:r>
              <a:rPr lang="en-US" altLang="zh-CN" dirty="0"/>
              <a:t>Then</a:t>
            </a:r>
            <a:r>
              <a:rPr lang="zh-CN" altLang="en-US" dirty="0"/>
              <a:t> </a:t>
            </a:r>
            <a:r>
              <a:rPr lang="en-US" altLang="zh-CN" dirty="0"/>
              <a:t>move</a:t>
            </a:r>
            <a:r>
              <a:rPr lang="zh-CN" altLang="en-US" dirty="0"/>
              <a:t> </a:t>
            </a:r>
            <a:r>
              <a:rPr lang="en-US" altLang="zh-CN" dirty="0"/>
              <a:t>the</a:t>
            </a:r>
            <a:r>
              <a:rPr lang="zh-CN" altLang="en-US" dirty="0"/>
              <a:t> </a:t>
            </a:r>
            <a:r>
              <a:rPr lang="en-US" altLang="zh-CN" dirty="0"/>
              <a:t>high</a:t>
            </a:r>
            <a:r>
              <a:rPr lang="zh-CN" altLang="en-US" dirty="0"/>
              <a:t> </a:t>
            </a:r>
            <a:r>
              <a:rPr lang="en-US" altLang="zh-CN" dirty="0"/>
              <a:t>quality</a:t>
            </a:r>
            <a:r>
              <a:rPr lang="zh-CN" altLang="en-US" dirty="0"/>
              <a:t> </a:t>
            </a:r>
            <a:r>
              <a:rPr lang="en-US" altLang="zh-CN" dirty="0"/>
              <a:t>reads</a:t>
            </a:r>
            <a:r>
              <a:rPr lang="zh-CN" altLang="en-US" dirty="0"/>
              <a:t> </a:t>
            </a:r>
            <a:r>
              <a:rPr lang="en-US" altLang="zh-CN" dirty="0"/>
              <a:t>to</a:t>
            </a:r>
            <a:r>
              <a:rPr lang="zh-CN" altLang="en-US" dirty="0"/>
              <a:t> </a:t>
            </a:r>
            <a:r>
              <a:rPr lang="en-US" altLang="zh-CN" dirty="0"/>
              <a:t>machines</a:t>
            </a:r>
            <a:r>
              <a:rPr lang="zh-CN" altLang="en-US" dirty="0"/>
              <a:t> </a:t>
            </a:r>
            <a:r>
              <a:rPr lang="en-US" altLang="zh-CN" dirty="0"/>
              <a:t>executes</a:t>
            </a:r>
            <a:r>
              <a:rPr lang="zh-CN" altLang="en-US" dirty="0"/>
              <a:t> </a:t>
            </a:r>
            <a:r>
              <a:rPr lang="en-US" altLang="zh-CN" dirty="0"/>
              <a:t>read</a:t>
            </a:r>
            <a:r>
              <a:rPr lang="zh-CN" altLang="en-US" dirty="0"/>
              <a:t> </a:t>
            </a:r>
            <a:r>
              <a:rPr lang="en-US" altLang="zh-CN" dirty="0"/>
              <a:t>mapping</a:t>
            </a:r>
          </a:p>
          <a:p>
            <a:r>
              <a:rPr lang="en-US" altLang="zh-CN" dirty="0"/>
              <a:t>In</a:t>
            </a:r>
            <a:r>
              <a:rPr lang="zh-CN" altLang="en-US" dirty="0"/>
              <a:t> </a:t>
            </a:r>
            <a:r>
              <a:rPr lang="en-US" altLang="zh-CN" dirty="0"/>
              <a:t>the</a:t>
            </a:r>
            <a:r>
              <a:rPr lang="zh-CN" altLang="en-US" dirty="0"/>
              <a:t> </a:t>
            </a:r>
            <a:r>
              <a:rPr lang="en-US" altLang="zh-CN" dirty="0"/>
              <a:t>end,</a:t>
            </a:r>
            <a:r>
              <a:rPr lang="zh-CN" altLang="en-US" dirty="0"/>
              <a:t> </a:t>
            </a:r>
            <a:r>
              <a:rPr lang="en-US" altLang="zh-CN" dirty="0"/>
              <a:t>only</a:t>
            </a:r>
            <a:r>
              <a:rPr lang="zh-CN" altLang="en-US" dirty="0"/>
              <a:t> </a:t>
            </a:r>
            <a:r>
              <a:rPr lang="en-US" altLang="zh-CN" dirty="0"/>
              <a:t>mapped</a:t>
            </a:r>
            <a:r>
              <a:rPr lang="zh-CN" altLang="en-US" dirty="0"/>
              <a:t> </a:t>
            </a:r>
            <a:r>
              <a:rPr lang="en-US" altLang="zh-CN" dirty="0"/>
              <a:t>reads</a:t>
            </a:r>
            <a:r>
              <a:rPr lang="zh-CN" altLang="en-US" dirty="0"/>
              <a:t> </a:t>
            </a:r>
            <a:r>
              <a:rPr lang="en-US" altLang="zh-CN" dirty="0"/>
              <a:t>are</a:t>
            </a:r>
            <a:r>
              <a:rPr lang="zh-CN" altLang="en-US" dirty="0"/>
              <a:t> </a:t>
            </a:r>
            <a:r>
              <a:rPr lang="en-US" altLang="zh-CN" dirty="0"/>
              <a:t>reviewed</a:t>
            </a:r>
            <a:r>
              <a:rPr lang="zh-CN" altLang="en-US" dirty="0"/>
              <a:t> </a:t>
            </a:r>
            <a:r>
              <a:rPr lang="en-US" altLang="zh-CN" dirty="0"/>
              <a:t>by</a:t>
            </a:r>
            <a:r>
              <a:rPr lang="zh-CN" altLang="en-US" dirty="0"/>
              <a:t> </a:t>
            </a:r>
            <a:r>
              <a:rPr lang="en-US" altLang="zh-CN" dirty="0"/>
              <a:t>bio</a:t>
            </a:r>
            <a:r>
              <a:rPr lang="zh-CN" altLang="en-US" dirty="0"/>
              <a:t> </a:t>
            </a:r>
            <a:r>
              <a:rPr lang="en-US" altLang="zh-CN" dirty="0"/>
              <a:t>analysts.</a:t>
            </a:r>
          </a:p>
          <a:p>
            <a:r>
              <a:rPr lang="en-US" altLang="zh-CN" dirty="0"/>
              <a:t>We</a:t>
            </a:r>
            <a:r>
              <a:rPr lang="zh-CN" altLang="en-US" dirty="0"/>
              <a:t> </a:t>
            </a:r>
            <a:r>
              <a:rPr lang="en-US" altLang="zh-CN" dirty="0"/>
              <a:t>conclude</a:t>
            </a:r>
            <a:r>
              <a:rPr lang="zh-CN" altLang="en-US" dirty="0"/>
              <a:t> </a:t>
            </a:r>
            <a:r>
              <a:rPr lang="en-US" altLang="zh-CN" dirty="0"/>
              <a:t>that</a:t>
            </a:r>
            <a:r>
              <a:rPr lang="zh-CN" altLang="en-US" dirty="0"/>
              <a:t> </a:t>
            </a:r>
            <a:r>
              <a:rPr lang="en-US" altLang="zh-CN" dirty="0"/>
              <a:t>there</a:t>
            </a:r>
            <a:r>
              <a:rPr lang="zh-CN" altLang="en-US" dirty="0"/>
              <a:t> </a:t>
            </a:r>
            <a:r>
              <a:rPr lang="en-US" altLang="zh-CN" dirty="0"/>
              <a:t>is</a:t>
            </a:r>
            <a:r>
              <a:rPr lang="zh-CN" altLang="en-US" dirty="0"/>
              <a:t> </a:t>
            </a:r>
            <a:r>
              <a:rPr lang="en-US" altLang="zh-CN" dirty="0"/>
              <a:t>large</a:t>
            </a:r>
            <a:r>
              <a:rPr lang="zh-CN" altLang="en-US" dirty="0"/>
              <a:t> </a:t>
            </a:r>
            <a:r>
              <a:rPr lang="en-US" altLang="zh-CN" dirty="0"/>
              <a:t>data</a:t>
            </a:r>
            <a:r>
              <a:rPr lang="zh-CN" altLang="en-US" dirty="0"/>
              <a:t> </a:t>
            </a:r>
            <a:r>
              <a:rPr lang="en-US" altLang="zh-CN" dirty="0"/>
              <a:t>movement between</a:t>
            </a:r>
            <a:r>
              <a:rPr lang="zh-CN" altLang="en-US" dirty="0"/>
              <a:t> </a:t>
            </a:r>
            <a:r>
              <a:rPr lang="en-US" altLang="zh-CN" dirty="0"/>
              <a:t>these</a:t>
            </a:r>
            <a:r>
              <a:rPr lang="zh-CN" altLang="en-US" dirty="0"/>
              <a:t> </a:t>
            </a:r>
            <a:r>
              <a:rPr lang="en-US" altLang="zh-CN" dirty="0"/>
              <a:t>steps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4417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Second,</a:t>
            </a:r>
            <a:r>
              <a:rPr lang="zh-CN" altLang="en-US" dirty="0"/>
              <a:t> </a:t>
            </a:r>
            <a:r>
              <a:rPr lang="en-US" altLang="zh-CN" dirty="0"/>
              <a:t>100%</a:t>
            </a:r>
            <a:r>
              <a:rPr lang="zh-CN" altLang="en-US" dirty="0"/>
              <a:t> </a:t>
            </a:r>
            <a:r>
              <a:rPr lang="en-US" altLang="zh-CN" dirty="0"/>
              <a:t>of</a:t>
            </a:r>
            <a:r>
              <a:rPr lang="zh-CN" altLang="en-US" dirty="0"/>
              <a:t> </a:t>
            </a:r>
            <a:r>
              <a:rPr lang="en-US" altLang="zh-CN" dirty="0"/>
              <a:t>reads</a:t>
            </a:r>
            <a:r>
              <a:rPr lang="zh-CN" altLang="en-US" dirty="0"/>
              <a:t> </a:t>
            </a:r>
            <a:r>
              <a:rPr lang="en-US" altLang="zh-CN" dirty="0"/>
              <a:t>are</a:t>
            </a:r>
            <a:r>
              <a:rPr lang="zh-CN" altLang="en-US" dirty="0"/>
              <a:t> </a:t>
            </a:r>
            <a:r>
              <a:rPr lang="en-US" altLang="zh-CN" dirty="0" err="1"/>
              <a:t>basecalled</a:t>
            </a:r>
            <a:r>
              <a:rPr lang="zh-CN" altLang="en-US" dirty="0"/>
              <a:t> </a:t>
            </a:r>
            <a:r>
              <a:rPr lang="en-US" altLang="zh-CN" dirty="0"/>
              <a:t>but</a:t>
            </a:r>
            <a:r>
              <a:rPr lang="zh-CN" altLang="en-US" dirty="0"/>
              <a:t> </a:t>
            </a:r>
            <a:r>
              <a:rPr lang="en-US" altLang="zh-CN" dirty="0"/>
              <a:t>20.5%</a:t>
            </a:r>
            <a:r>
              <a:rPr lang="zh-CN" altLang="en-US" dirty="0"/>
              <a:t> </a:t>
            </a:r>
            <a:r>
              <a:rPr lang="en-US" altLang="zh-CN" dirty="0"/>
              <a:t>low-quality</a:t>
            </a:r>
            <a:r>
              <a:rPr lang="zh-CN" altLang="en-US" dirty="0"/>
              <a:t> </a:t>
            </a:r>
            <a:r>
              <a:rPr lang="en-US" altLang="zh-CN" dirty="0"/>
              <a:t>reads</a:t>
            </a:r>
            <a:r>
              <a:rPr lang="zh-CN" altLang="en-US" dirty="0"/>
              <a:t> </a:t>
            </a:r>
            <a:r>
              <a:rPr lang="en-US" altLang="zh-CN" dirty="0"/>
              <a:t>are</a:t>
            </a:r>
            <a:r>
              <a:rPr lang="zh-CN" altLang="en-US" dirty="0"/>
              <a:t> </a:t>
            </a:r>
            <a:r>
              <a:rPr lang="en-US" altLang="zh-CN" dirty="0"/>
              <a:t>filtered</a:t>
            </a:r>
          </a:p>
          <a:p>
            <a:r>
              <a:rPr lang="en-US" altLang="zh-CN" dirty="0"/>
              <a:t>And</a:t>
            </a:r>
            <a:r>
              <a:rPr lang="zh-CN" altLang="en-US" dirty="0"/>
              <a:t> </a:t>
            </a:r>
            <a:r>
              <a:rPr lang="en-US" altLang="zh-CN" dirty="0"/>
              <a:t>10%</a:t>
            </a:r>
            <a:r>
              <a:rPr lang="zh-CN" altLang="en-US" dirty="0"/>
              <a:t> </a:t>
            </a:r>
            <a:r>
              <a:rPr lang="en-US" altLang="zh-CN" dirty="0"/>
              <a:t>of</a:t>
            </a:r>
            <a:r>
              <a:rPr lang="zh-CN" altLang="en-US" dirty="0"/>
              <a:t> </a:t>
            </a:r>
            <a:r>
              <a:rPr lang="en-US" altLang="zh-CN" dirty="0"/>
              <a:t>unmapped</a:t>
            </a:r>
            <a:r>
              <a:rPr lang="zh-CN" altLang="en-US" dirty="0"/>
              <a:t> </a:t>
            </a:r>
            <a:r>
              <a:rPr lang="en-US" altLang="zh-CN" dirty="0"/>
              <a:t>reads</a:t>
            </a:r>
            <a:r>
              <a:rPr lang="zh-CN" altLang="en-US" dirty="0"/>
              <a:t> </a:t>
            </a:r>
            <a:r>
              <a:rPr lang="en-US" altLang="zh-CN" dirty="0"/>
              <a:t>are</a:t>
            </a:r>
            <a:r>
              <a:rPr lang="zh-CN" altLang="en-US" dirty="0"/>
              <a:t> </a:t>
            </a:r>
            <a:r>
              <a:rPr lang="en-US" altLang="zh-CN" dirty="0"/>
              <a:t>discarded.</a:t>
            </a:r>
          </a:p>
          <a:p>
            <a:r>
              <a:rPr lang="en-US" altLang="zh-CN" dirty="0"/>
              <a:t>We</a:t>
            </a:r>
            <a:r>
              <a:rPr lang="zh-CN" altLang="en-US" dirty="0"/>
              <a:t> </a:t>
            </a:r>
            <a:r>
              <a:rPr lang="en-US" altLang="zh-CN" dirty="0"/>
              <a:t>conclude</a:t>
            </a:r>
            <a:r>
              <a:rPr lang="zh-CN" altLang="en-US" dirty="0"/>
              <a:t> </a:t>
            </a:r>
            <a:r>
              <a:rPr lang="en-US" altLang="zh-CN" dirty="0"/>
              <a:t>that</a:t>
            </a:r>
            <a:r>
              <a:rPr lang="zh-CN" altLang="en-US" dirty="0"/>
              <a:t> </a:t>
            </a:r>
            <a:r>
              <a:rPr lang="en-US" altLang="zh-CN" dirty="0"/>
              <a:t>there</a:t>
            </a:r>
            <a:r>
              <a:rPr lang="zh-CN" altLang="en-US" dirty="0"/>
              <a:t> </a:t>
            </a:r>
            <a:r>
              <a:rPr lang="en-US" altLang="zh-CN" dirty="0"/>
              <a:t>is</a:t>
            </a:r>
            <a:r>
              <a:rPr lang="zh-CN" altLang="en-US" dirty="0"/>
              <a:t> </a:t>
            </a:r>
            <a:r>
              <a:rPr lang="en-US" altLang="zh-CN" dirty="0"/>
              <a:t>a</a:t>
            </a:r>
            <a:r>
              <a:rPr lang="zh-CN" altLang="en-US" dirty="0"/>
              <a:t> </a:t>
            </a:r>
            <a:r>
              <a:rPr lang="en-US" altLang="zh-CN" dirty="0"/>
              <a:t>considerable</a:t>
            </a:r>
            <a:r>
              <a:rPr lang="zh-CN" altLang="en-US" dirty="0"/>
              <a:t> </a:t>
            </a:r>
            <a:r>
              <a:rPr lang="en-US" altLang="zh-CN" dirty="0"/>
              <a:t>amount</a:t>
            </a:r>
            <a:r>
              <a:rPr lang="zh-CN" altLang="en-US" dirty="0"/>
              <a:t> </a:t>
            </a:r>
            <a:r>
              <a:rPr lang="en-US" altLang="zh-CN" dirty="0"/>
              <a:t>of</a:t>
            </a:r>
            <a:r>
              <a:rPr lang="zh-CN" altLang="en-US" dirty="0"/>
              <a:t> </a:t>
            </a:r>
            <a:r>
              <a:rPr lang="en-US" altLang="zh-CN" dirty="0"/>
              <a:t>computation</a:t>
            </a:r>
            <a:r>
              <a:rPr lang="zh-CN" altLang="en-US" dirty="0"/>
              <a:t> </a:t>
            </a:r>
            <a:r>
              <a:rPr lang="en-US" altLang="zh-CN" dirty="0"/>
              <a:t>on</a:t>
            </a:r>
            <a:r>
              <a:rPr lang="zh-CN" altLang="en-US" dirty="0"/>
              <a:t> </a:t>
            </a:r>
            <a:r>
              <a:rPr lang="en-US" altLang="zh-CN" dirty="0"/>
              <a:t>useless</a:t>
            </a:r>
            <a:r>
              <a:rPr lang="zh-CN" altLang="en-US" dirty="0"/>
              <a:t> </a:t>
            </a:r>
            <a:r>
              <a:rPr lang="en-US" altLang="zh-CN" dirty="0"/>
              <a:t>data</a:t>
            </a:r>
            <a:r>
              <a:rPr lang="zh-CN" altLang="en-US" dirty="0"/>
              <a:t> </a:t>
            </a:r>
            <a:r>
              <a:rPr lang="en-US" altLang="zh-CN" dirty="0"/>
              <a:t>due</a:t>
            </a:r>
            <a:r>
              <a:rPr lang="zh-CN" altLang="en-US" dirty="0"/>
              <a:t> </a:t>
            </a:r>
            <a:r>
              <a:rPr lang="en-US" altLang="zh-CN" dirty="0"/>
              <a:t>to</a:t>
            </a:r>
            <a:r>
              <a:rPr lang="zh-CN" altLang="en-US" dirty="0"/>
              <a:t> </a:t>
            </a:r>
            <a:r>
              <a:rPr lang="en-US" altLang="zh-CN" dirty="0"/>
              <a:t>low</a:t>
            </a:r>
            <a:r>
              <a:rPr lang="zh-CN" altLang="en-US" dirty="0"/>
              <a:t> </a:t>
            </a:r>
            <a:r>
              <a:rPr lang="en-US" altLang="zh-CN" dirty="0"/>
              <a:t>quality</a:t>
            </a:r>
            <a:r>
              <a:rPr lang="zh-CN" altLang="en-US" dirty="0"/>
              <a:t> </a:t>
            </a:r>
            <a:r>
              <a:rPr lang="en-US" altLang="zh-CN" dirty="0"/>
              <a:t>reads</a:t>
            </a:r>
            <a:r>
              <a:rPr lang="zh-CN" altLang="en-US" dirty="0"/>
              <a:t> </a:t>
            </a:r>
            <a:r>
              <a:rPr lang="en-US" altLang="zh-CN" dirty="0"/>
              <a:t>and</a:t>
            </a:r>
            <a:r>
              <a:rPr lang="zh-CN" altLang="en-US" dirty="0"/>
              <a:t> </a:t>
            </a:r>
            <a:r>
              <a:rPr lang="en-US" altLang="zh-CN" dirty="0"/>
              <a:t>unmapped</a:t>
            </a:r>
            <a:r>
              <a:rPr lang="zh-CN" altLang="en-US" dirty="0"/>
              <a:t> </a:t>
            </a:r>
            <a:r>
              <a:rPr lang="en-US" altLang="zh-CN" dirty="0"/>
              <a:t>reads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35287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[CLICK] There are multiple steps in the genome analysis</a:t>
            </a:r>
            <a:endParaRPr lang="en-US" dirty="0"/>
          </a:p>
          <a:p>
            <a:r>
              <a:rPr lang="en-US" sz="1200" dirty="0"/>
              <a:t>[CLICK] </a:t>
            </a:r>
            <a:r>
              <a:rPr lang="en-US" dirty="0"/>
              <a:t>We observe there is large data movement between these steps</a:t>
            </a:r>
          </a:p>
          <a:p>
            <a:r>
              <a:rPr lang="en-US" sz="1200" dirty="0"/>
              <a:t>[CLICK] and a lot of wasted computation done on the data that later discovered to be useless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07596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To overcome these two limitations, we</a:t>
            </a:r>
            <a:r>
              <a:rPr lang="zh-CN" altLang="en-US" dirty="0"/>
              <a:t> </a:t>
            </a:r>
            <a:r>
              <a:rPr lang="en-US" altLang="zh-CN" dirty="0"/>
              <a:t>propose</a:t>
            </a:r>
            <a:r>
              <a:rPr lang="zh-CN" altLang="en-US" dirty="0"/>
              <a:t> </a:t>
            </a:r>
            <a:r>
              <a:rPr lang="en-US" altLang="zh-CN" dirty="0" err="1"/>
              <a:t>GenPIP</a:t>
            </a:r>
            <a:endParaRPr lang="en-US" altLang="zh-CN" dirty="0"/>
          </a:p>
          <a:p>
            <a:r>
              <a:rPr lang="en-US" altLang="zh-CN" dirty="0"/>
              <a:t>[CLICK]</a:t>
            </a:r>
            <a:r>
              <a:rPr lang="zh-CN" altLang="en-US" dirty="0"/>
              <a:t> </a:t>
            </a:r>
            <a:r>
              <a:rPr lang="en-US" altLang="zh-CN" dirty="0" err="1"/>
              <a:t>GenPIP</a:t>
            </a:r>
            <a:r>
              <a:rPr lang="zh-CN" altLang="en-US" dirty="0"/>
              <a:t> </a:t>
            </a:r>
            <a:r>
              <a:rPr lang="en-US" altLang="zh-CN" dirty="0"/>
              <a:t>is</a:t>
            </a:r>
            <a:r>
              <a:rPr lang="zh-CN" altLang="en-US" dirty="0"/>
              <a:t> </a:t>
            </a:r>
            <a:r>
              <a:rPr lang="en-US" altLang="zh-CN" dirty="0"/>
              <a:t>A</a:t>
            </a:r>
            <a:r>
              <a:rPr lang="en-US" dirty="0"/>
              <a:t> fast and energy-efficient in-memory acceleration system for the </a:t>
            </a:r>
            <a:r>
              <a:rPr lang="en-US" u="sng" dirty="0"/>
              <a:t>Gen</a:t>
            </a:r>
            <a:r>
              <a:rPr lang="en-US" dirty="0"/>
              <a:t>ome analysis </a:t>
            </a:r>
            <a:r>
              <a:rPr lang="en-US" u="sng" dirty="0" err="1"/>
              <a:t>PIP</a:t>
            </a:r>
            <a:r>
              <a:rPr lang="en-US" dirty="0" err="1"/>
              <a:t>eline</a:t>
            </a:r>
            <a:r>
              <a:rPr lang="en-US" dirty="0"/>
              <a:t> </a:t>
            </a:r>
            <a:r>
              <a:rPr lang="en-US" altLang="zh-CN" dirty="0"/>
              <a:t>via</a:t>
            </a:r>
            <a:r>
              <a:rPr lang="zh-CN" altLang="en-US" dirty="0"/>
              <a:t> </a:t>
            </a:r>
            <a:r>
              <a:rPr lang="en-US" altLang="zh-CN" b="1" dirty="0">
                <a:solidFill>
                  <a:srgbClr val="0070C0"/>
                </a:solidFill>
              </a:rPr>
              <a:t>tight</a:t>
            </a:r>
            <a:r>
              <a:rPr lang="zh-CN" altLang="en-US" b="1" dirty="0">
                <a:solidFill>
                  <a:srgbClr val="0070C0"/>
                </a:solidFill>
              </a:rPr>
              <a:t> </a:t>
            </a:r>
            <a:r>
              <a:rPr lang="en-US" altLang="zh-CN" b="1" dirty="0">
                <a:solidFill>
                  <a:srgbClr val="0070C0"/>
                </a:solidFill>
              </a:rPr>
              <a:t>integration of</a:t>
            </a:r>
            <a:r>
              <a:rPr lang="zh-CN" altLang="en-US" b="1" dirty="0">
                <a:solidFill>
                  <a:srgbClr val="0070C0"/>
                </a:solidFill>
              </a:rPr>
              <a:t> </a:t>
            </a:r>
            <a:r>
              <a:rPr lang="en-US" altLang="zh-CN" b="1" dirty="0">
                <a:solidFill>
                  <a:srgbClr val="0070C0"/>
                </a:solidFill>
              </a:rPr>
              <a:t>genome</a:t>
            </a:r>
            <a:r>
              <a:rPr lang="zh-CN" altLang="en-US" b="1" dirty="0">
                <a:solidFill>
                  <a:srgbClr val="0070C0"/>
                </a:solidFill>
              </a:rPr>
              <a:t> </a:t>
            </a:r>
            <a:r>
              <a:rPr lang="en-US" altLang="zh-CN" b="1" dirty="0">
                <a:solidFill>
                  <a:srgbClr val="0070C0"/>
                </a:solidFill>
              </a:rPr>
              <a:t>analysis</a:t>
            </a:r>
            <a:r>
              <a:rPr lang="zh-CN" altLang="en-US" b="1" dirty="0">
                <a:solidFill>
                  <a:srgbClr val="0070C0"/>
                </a:solidFill>
              </a:rPr>
              <a:t> </a:t>
            </a:r>
            <a:r>
              <a:rPr lang="en-US" altLang="zh-CN" b="1" dirty="0">
                <a:solidFill>
                  <a:srgbClr val="0070C0"/>
                </a:solidFill>
              </a:rPr>
              <a:t>steps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a:t>
            </a:r>
            <a:r>
              <a:rPr lang="zh-CN" altLang="en-US" dirty="0"/>
              <a:t> </a:t>
            </a:r>
            <a:r>
              <a:rPr lang="en-US" b="1" dirty="0" err="1">
                <a:solidFill>
                  <a:srgbClr val="2F8100"/>
                </a:solidFill>
              </a:rPr>
              <a:t>GenPIP</a:t>
            </a:r>
            <a:r>
              <a:rPr lang="en-US" dirty="0"/>
              <a:t> </a:t>
            </a:r>
            <a:r>
              <a:rPr lang="en-US" altLang="zh-CN" dirty="0"/>
              <a:t>has</a:t>
            </a:r>
            <a:r>
              <a:rPr lang="zh-CN" altLang="en-US" dirty="0"/>
              <a:t> </a:t>
            </a:r>
            <a:r>
              <a:rPr lang="en-US" dirty="0"/>
              <a:t>two key techniques</a:t>
            </a:r>
            <a:endParaRPr lang="en-US" altLang="zh-CN" sz="2000" b="1" dirty="0">
              <a:solidFill>
                <a:srgbClr val="2F8100"/>
              </a:solidFill>
            </a:endParaRPr>
          </a:p>
          <a:p>
            <a:pPr lvl="2"/>
            <a:r>
              <a:rPr lang="en-US" altLang="zh-CN" sz="2000" dirty="0"/>
              <a:t>A</a:t>
            </a:r>
            <a:r>
              <a:rPr lang="en-US" sz="2000" dirty="0"/>
              <a:t> chunk-based pipeline that provides </a:t>
            </a:r>
            <a:r>
              <a:rPr lang="en-US" sz="2000" b="1" dirty="0">
                <a:solidFill>
                  <a:srgbClr val="2F8100"/>
                </a:solidFill>
              </a:rPr>
              <a:t>fine-grained collaboration </a:t>
            </a:r>
            <a:r>
              <a:rPr lang="en-US" sz="2000" dirty="0"/>
              <a:t>of </a:t>
            </a:r>
            <a:r>
              <a:rPr lang="en-US" altLang="zh-CN" sz="2000" dirty="0"/>
              <a:t>genome</a:t>
            </a:r>
            <a:r>
              <a:rPr lang="zh-CN" altLang="en-US" sz="2000" dirty="0"/>
              <a:t> </a:t>
            </a:r>
            <a:r>
              <a:rPr lang="en-US" altLang="zh-CN" sz="2000" dirty="0"/>
              <a:t>analysis</a:t>
            </a:r>
            <a:r>
              <a:rPr lang="zh-CN" altLang="en-US" sz="2000" dirty="0"/>
              <a:t> </a:t>
            </a:r>
            <a:r>
              <a:rPr lang="en-US" altLang="zh-CN" sz="2000" dirty="0"/>
              <a:t>steps</a:t>
            </a:r>
            <a:endParaRPr lang="en-US" sz="2000" b="1" dirty="0">
              <a:solidFill>
                <a:srgbClr val="2F8100"/>
              </a:solidFill>
            </a:endParaRPr>
          </a:p>
          <a:p>
            <a:pPr lvl="2"/>
            <a:r>
              <a:rPr lang="en-US" altLang="zh-CN" sz="2000" dirty="0"/>
              <a:t>A</a:t>
            </a:r>
            <a:r>
              <a:rPr lang="en-US" sz="2000" dirty="0"/>
              <a:t>n early-rejection technique </a:t>
            </a:r>
            <a:r>
              <a:rPr lang="en-US" sz="2000" b="1" dirty="0">
                <a:solidFill>
                  <a:srgbClr val="2F8100"/>
                </a:solidFill>
              </a:rPr>
              <a:t>predicts which reads will not be useful </a:t>
            </a:r>
            <a:r>
              <a:rPr lang="en-US" sz="2000" dirty="0"/>
              <a:t>and then stops the execution of </a:t>
            </a:r>
            <a:r>
              <a:rPr lang="en-US" sz="2000" dirty="0" err="1"/>
              <a:t>basecalling</a:t>
            </a:r>
            <a:r>
              <a:rPr lang="en-US" sz="2000" dirty="0"/>
              <a:t> and read mapping for such reads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a:t>
            </a:r>
            <a:r>
              <a:rPr lang="zh-CN" altLang="en-US" dirty="0"/>
              <a:t> </a:t>
            </a:r>
            <a:r>
              <a:rPr lang="en-US" b="1" dirty="0" err="1">
                <a:solidFill>
                  <a:schemeClr val="tx2">
                    <a:lumMod val="60000"/>
                    <a:lumOff val="40000"/>
                  </a:schemeClr>
                </a:solidFill>
              </a:rPr>
              <a:t>GenPIP</a:t>
            </a:r>
            <a:r>
              <a:rPr lang="en-US" b="1" dirty="0">
                <a:solidFill>
                  <a:schemeClr val="tx2">
                    <a:lumMod val="60000"/>
                    <a:lumOff val="40000"/>
                  </a:schemeClr>
                </a:solidFill>
              </a:rPr>
              <a:t> outperforms state-of-the-art software &amp; hardware solutions.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5094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goal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work</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efficiently accelerate 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entire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genome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analysis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pipeline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while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minimizing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data</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movement and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useless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computation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o </a:t>
            </a:r>
            <a:r>
              <a:rPr lang="en-US" altLang="zh-CN" sz="1200" kern="1200" dirty="0">
                <a:solidFill>
                  <a:schemeClr val="tx1"/>
                </a:solidFill>
                <a:effectLst/>
                <a:latin typeface="+mn-lt"/>
                <a:ea typeface="+mn-ea"/>
                <a:cs typeface="+mn-cs"/>
              </a:rPr>
              <a:t>quantify</a:t>
            </a:r>
            <a:r>
              <a:rPr lang="en-US" sz="1200" kern="1200" dirty="0">
                <a:solidFill>
                  <a:schemeClr val="tx1"/>
                </a:solidFill>
                <a:effectLst/>
                <a:latin typeface="+mn-lt"/>
                <a:ea typeface="+mn-ea"/>
                <a:cs typeface="+mn-cs"/>
              </a:rPr>
              <a:t> potential benefits of overcoming the two limitations</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compare performance of the </a:t>
            </a:r>
            <a:r>
              <a:rPr lang="en-US" altLang="zh-CN" sz="1200" kern="1200" dirty="0">
                <a:solidFill>
                  <a:schemeClr val="tx1"/>
                </a:solidFill>
                <a:effectLst/>
                <a:latin typeface="+mn-lt"/>
                <a:ea typeface="+mn-ea"/>
                <a:cs typeface="+mn-cs"/>
              </a:rPr>
              <a:t>three</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systems </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results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are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normalized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performance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of</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GPU</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First,</a:t>
            </a:r>
            <a:r>
              <a:rPr lang="zh-CN" altLang="en-US" dirty="0"/>
              <a:t> </a:t>
            </a:r>
            <a:r>
              <a:rPr lang="en-US" altLang="zh-CN" dirty="0" err="1"/>
              <a:t>Basecalling</a:t>
            </a:r>
            <a:r>
              <a:rPr lang="zh-CN" altLang="en-US" dirty="0"/>
              <a:t> </a:t>
            </a:r>
            <a:r>
              <a:rPr lang="en-US" altLang="zh-CN" dirty="0"/>
              <a:t>and</a:t>
            </a:r>
            <a:r>
              <a:rPr lang="zh-CN" altLang="en-US" dirty="0"/>
              <a:t> </a:t>
            </a:r>
            <a:r>
              <a:rPr lang="en-US" altLang="zh-CN" dirty="0"/>
              <a:t>read</a:t>
            </a:r>
            <a:r>
              <a:rPr lang="zh-CN" altLang="en-US" dirty="0"/>
              <a:t> </a:t>
            </a:r>
            <a:r>
              <a:rPr lang="en-US" altLang="zh-CN" dirty="0"/>
              <a:t>mapping</a:t>
            </a:r>
            <a:r>
              <a:rPr lang="zh-CN" altLang="en-US" dirty="0"/>
              <a:t> </a:t>
            </a:r>
            <a:r>
              <a:rPr lang="en-US" altLang="zh-CN" dirty="0"/>
              <a:t>are</a:t>
            </a:r>
            <a:r>
              <a:rPr lang="zh-CN" altLang="en-US" dirty="0"/>
              <a:t> </a:t>
            </a:r>
            <a:r>
              <a:rPr lang="en-US" altLang="zh-CN" dirty="0"/>
              <a:t>executed</a:t>
            </a:r>
            <a:r>
              <a:rPr lang="zh-CN" altLang="en-US" dirty="0"/>
              <a:t> </a:t>
            </a:r>
            <a:r>
              <a:rPr lang="en-US" altLang="zh-CN" dirty="0"/>
              <a:t>in</a:t>
            </a:r>
            <a:r>
              <a:rPr lang="zh-CN" altLang="en-US" dirty="0"/>
              <a:t> </a:t>
            </a:r>
            <a:r>
              <a:rPr lang="en-US" altLang="zh-CN" dirty="0"/>
              <a:t>two</a:t>
            </a:r>
            <a:r>
              <a:rPr lang="zh-CN" altLang="en-US" dirty="0"/>
              <a:t> </a:t>
            </a:r>
            <a:r>
              <a:rPr lang="en-US" altLang="zh-CN" dirty="0"/>
              <a:t>in-memory</a:t>
            </a:r>
            <a:r>
              <a:rPr lang="zh-CN" altLang="en-US" dirty="0"/>
              <a:t> </a:t>
            </a:r>
            <a:r>
              <a:rPr lang="en-US" altLang="zh-CN" dirty="0"/>
              <a:t>accelerators</a:t>
            </a:r>
            <a:r>
              <a:rPr lang="zh-CN" altLang="en-US" dirty="0"/>
              <a:t> </a:t>
            </a:r>
            <a:r>
              <a:rPr lang="en-US" altLang="zh-CN" dirty="0"/>
              <a:t>separately,</a:t>
            </a:r>
            <a:r>
              <a:rPr lang="zh-CN" altLang="en-US" dirty="0"/>
              <a:t> </a:t>
            </a:r>
            <a:r>
              <a:rPr lang="en-US" altLang="zh-CN" dirty="0"/>
              <a:t>which</a:t>
            </a:r>
            <a:r>
              <a:rPr lang="zh-CN" altLang="en-US" dirty="0"/>
              <a:t> </a:t>
            </a:r>
            <a:r>
              <a:rPr lang="en-US" altLang="zh-CN" dirty="0"/>
              <a:t>achieves 2.7</a:t>
            </a:r>
            <a:r>
              <a:rPr lang="zh-CN" altLang="en-US" dirty="0"/>
              <a:t> </a:t>
            </a:r>
            <a:r>
              <a:rPr lang="en-US" altLang="zh-CN" dirty="0"/>
              <a:t>times</a:t>
            </a:r>
            <a:r>
              <a:rPr lang="zh-CN" altLang="en-US" dirty="0"/>
              <a:t> </a:t>
            </a:r>
            <a:r>
              <a:rPr lang="en-US" altLang="zh-CN" dirty="0"/>
              <a:t>speedup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Assume</a:t>
            </a:r>
            <a:r>
              <a:rPr lang="zh-CN" altLang="en-US" dirty="0"/>
              <a:t> </a:t>
            </a:r>
            <a:r>
              <a:rPr lang="en-US" altLang="zh-CN" dirty="0"/>
              <a:t>there</a:t>
            </a:r>
            <a:r>
              <a:rPr lang="zh-CN" altLang="en-US" dirty="0"/>
              <a:t> </a:t>
            </a:r>
            <a:r>
              <a:rPr lang="en-US" altLang="zh-CN" dirty="0"/>
              <a:t>is</a:t>
            </a:r>
            <a:r>
              <a:rPr lang="zh-CN" altLang="en-US" dirty="0"/>
              <a:t> </a:t>
            </a:r>
            <a:r>
              <a:rPr lang="en-US" altLang="zh-CN" dirty="0"/>
              <a:t>no</a:t>
            </a:r>
            <a:r>
              <a:rPr lang="zh-CN" altLang="en-US" dirty="0"/>
              <a:t> </a:t>
            </a:r>
            <a:r>
              <a:rPr lang="en-US" altLang="zh-CN" dirty="0"/>
              <a:t>data</a:t>
            </a:r>
            <a:r>
              <a:rPr lang="zh-CN" altLang="en-US" dirty="0"/>
              <a:t> </a:t>
            </a:r>
            <a:r>
              <a:rPr lang="en-US" altLang="zh-CN" dirty="0"/>
              <a:t>movement,</a:t>
            </a:r>
            <a:r>
              <a:rPr lang="zh-CN" altLang="en-US" dirty="0"/>
              <a:t> </a:t>
            </a:r>
            <a:r>
              <a:rPr lang="en-US" altLang="zh-CN" dirty="0"/>
              <a:t>which</a:t>
            </a:r>
            <a:r>
              <a:rPr lang="zh-CN" altLang="en-US" dirty="0"/>
              <a:t> </a:t>
            </a:r>
            <a:r>
              <a:rPr lang="en-US" altLang="zh-CN" dirty="0"/>
              <a:t>achieves 6.1</a:t>
            </a:r>
            <a:r>
              <a:rPr lang="zh-CN" altLang="en-US" dirty="0"/>
              <a:t> </a:t>
            </a:r>
            <a:r>
              <a:rPr lang="en-US" altLang="zh-CN" dirty="0"/>
              <a:t>times</a:t>
            </a:r>
            <a:r>
              <a:rPr lang="zh-CN" altLang="en-US" dirty="0"/>
              <a:t> </a:t>
            </a:r>
            <a:r>
              <a:rPr lang="en-US" altLang="zh-CN" dirty="0"/>
              <a:t>speedup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Assume</a:t>
            </a:r>
            <a:r>
              <a:rPr lang="zh-CN" altLang="en-US" sz="1200" dirty="0"/>
              <a:t> </a:t>
            </a:r>
            <a:r>
              <a:rPr lang="en-US" altLang="zh-CN" sz="1200" dirty="0"/>
              <a:t>there</a:t>
            </a:r>
            <a:r>
              <a:rPr lang="zh-CN" altLang="en-US" sz="1200" dirty="0"/>
              <a:t> </a:t>
            </a:r>
            <a:r>
              <a:rPr lang="en-US" altLang="zh-CN" sz="1200" dirty="0"/>
              <a:t>is</a:t>
            </a:r>
            <a:r>
              <a:rPr lang="zh-CN" altLang="en-US" sz="1200" dirty="0"/>
              <a:t> </a:t>
            </a:r>
            <a:r>
              <a:rPr lang="en-US" altLang="zh-CN" sz="1200" dirty="0"/>
              <a:t>no</a:t>
            </a:r>
            <a:r>
              <a:rPr lang="zh-CN" altLang="en-US" sz="1200" dirty="0"/>
              <a:t> </a:t>
            </a:r>
            <a:r>
              <a:rPr lang="en-US" altLang="zh-CN" sz="1200" dirty="0"/>
              <a:t>data</a:t>
            </a:r>
            <a:r>
              <a:rPr lang="zh-CN" altLang="en-US" sz="1200" dirty="0"/>
              <a:t> </a:t>
            </a:r>
            <a:r>
              <a:rPr lang="en-US" altLang="zh-CN" sz="1200" dirty="0"/>
              <a:t>movement</a:t>
            </a:r>
            <a:r>
              <a:rPr lang="zh-CN" altLang="en-US" sz="1200" dirty="0"/>
              <a:t> </a:t>
            </a:r>
            <a:r>
              <a:rPr lang="en-US" altLang="zh-CN" sz="1200" dirty="0"/>
              <a:t>and</a:t>
            </a:r>
            <a:r>
              <a:rPr lang="zh-CN" altLang="en-US" sz="1200" dirty="0"/>
              <a:t> </a:t>
            </a:r>
            <a:r>
              <a:rPr lang="en-US" altLang="zh-CN" sz="1200" dirty="0"/>
              <a:t>no</a:t>
            </a:r>
            <a:r>
              <a:rPr lang="zh-CN" altLang="en-US" sz="1200" dirty="0"/>
              <a:t> </a:t>
            </a:r>
            <a:r>
              <a:rPr lang="en-US" altLang="zh-CN" sz="1200" dirty="0"/>
              <a:t>useless</a:t>
            </a:r>
            <a:r>
              <a:rPr lang="zh-CN" altLang="en-US" sz="1200" dirty="0"/>
              <a:t> </a:t>
            </a:r>
            <a:r>
              <a:rPr lang="en-US" altLang="zh-CN" sz="1200" dirty="0"/>
              <a:t>reads</a:t>
            </a:r>
            <a:r>
              <a:rPr lang="zh-CN" altLang="en-US" sz="1200" dirty="0"/>
              <a:t> </a:t>
            </a:r>
            <a:r>
              <a:rPr lang="en-US" altLang="zh-CN" sz="1200" dirty="0"/>
              <a:t>in</a:t>
            </a:r>
            <a:r>
              <a:rPr lang="zh-CN" altLang="en-US" sz="1200" dirty="0"/>
              <a:t> </a:t>
            </a:r>
            <a:r>
              <a:rPr lang="en-US" altLang="zh-CN" sz="1200" dirty="0"/>
              <a:t>the</a:t>
            </a:r>
            <a:r>
              <a:rPr lang="zh-CN" altLang="en-US" sz="1200" dirty="0"/>
              <a:t> </a:t>
            </a:r>
            <a:r>
              <a:rPr lang="en-US" altLang="zh-CN" sz="1200" dirty="0"/>
              <a:t>pipeline.</a:t>
            </a:r>
            <a:r>
              <a:rPr lang="zh-CN" altLang="en-US" sz="1200" dirty="0"/>
              <a:t> </a:t>
            </a:r>
            <a:r>
              <a:rPr lang="en-US" altLang="zh-CN" sz="1200" dirty="0"/>
              <a:t>Which</a:t>
            </a:r>
            <a:r>
              <a:rPr lang="zh-CN" altLang="en-US" sz="1200" dirty="0"/>
              <a:t> </a:t>
            </a:r>
            <a:r>
              <a:rPr lang="en-US" altLang="zh-CN" sz="1200" dirty="0"/>
              <a:t>a</a:t>
            </a:r>
            <a:r>
              <a:rPr lang="en-US" altLang="zh-CN" dirty="0"/>
              <a:t>chieves 9</a:t>
            </a:r>
            <a:r>
              <a:rPr lang="zh-CN" altLang="en-US" dirty="0"/>
              <a:t> </a:t>
            </a:r>
            <a:r>
              <a:rPr lang="en-US" altLang="zh-CN" dirty="0"/>
              <a:t>times</a:t>
            </a:r>
            <a:r>
              <a:rPr lang="zh-CN" altLang="en-US" dirty="0"/>
              <a:t> </a:t>
            </a:r>
            <a:r>
              <a:rPr lang="en-US" altLang="zh-CN" dirty="0"/>
              <a:t>speedup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91326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88493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426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Partnership</a:t>
            </a:r>
          </a:p>
          <a:p>
            <a:endParaRPr lang="en-US"/>
          </a:p>
          <a:p>
            <a:r>
              <a:rPr lang="en-US"/>
              <a:t>Designed to scale from small labs that do not have datacenters to datacenters and cloud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F6C6C65-0BC5-4E2E-BB86-9D3A9F331A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9457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16071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12384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24518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38107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85394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976157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86854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86029880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12374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123059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8849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426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05642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2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2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3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3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0.xml"/></Relationships>
</file>

<file path=ppt/slideLayouts/_rels/slideLayout6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0.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Master" Target="../slideMasters/slideMaster62.xml"/><Relationship Id="rId5" Type="http://schemas.openxmlformats.org/officeDocument/2006/relationships/image" Target="../media/image21.png"/><Relationship Id="rId4"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2023. 7. 10.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2023. 7. 10.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2023. 7. 10.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2023. 7. 10.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7/10/23</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186036456"/>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91804101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068020991"/>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389064018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4201418456"/>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1148728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20979864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65129965"/>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70239937"/>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04139769"/>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727536009"/>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206112474"/>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a:extLst>
              <a:ext uri="{FF2B5EF4-FFF2-40B4-BE49-F238E27FC236}">
                <a16:creationId xmlns:a16="http://schemas.microsoft.com/office/drawing/2014/main" id="{BFE31D43-EC5B-6D46-A530-1916B594C627}"/>
              </a:ext>
            </a:extLst>
          </p:cNvPr>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04EBC71-D16D-724D-8FF7-5920CE91FB9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431F904C-B97A-1B40-97B6-244339C6A54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556A2509-CE15-344E-9C31-67809FF8451F}"/>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latin typeface="Garamond" pitchFamily="18" charset="0"/>
              </a:defRPr>
            </a:lvl1pPr>
          </a:lstStyle>
          <a:p>
            <a:pPr>
              <a:defRPr/>
            </a:pPr>
            <a:endParaRPr lang="en-US" altLang="en-US"/>
          </a:p>
        </p:txBody>
      </p:sp>
      <p:sp>
        <p:nvSpPr>
          <p:cNvPr id="8" name="Rectangle 5">
            <a:extLst>
              <a:ext uri="{FF2B5EF4-FFF2-40B4-BE49-F238E27FC236}">
                <a16:creationId xmlns:a16="http://schemas.microsoft.com/office/drawing/2014/main" id="{12F90F15-1656-CF4B-B08C-66AC690C172D}"/>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593B4E89-D562-7E4F-BB45-A01C7EC4AB04}"/>
              </a:ext>
            </a:extLst>
          </p:cNvPr>
          <p:cNvSpPr>
            <a:spLocks noGrp="1" noChangeArrowheads="1"/>
          </p:cNvSpPr>
          <p:nvPr>
            <p:ph type="sldNum" sz="quarter" idx="12"/>
          </p:nvPr>
        </p:nvSpPr>
        <p:spPr/>
        <p:txBody>
          <a:bodyPr/>
          <a:lstStyle>
            <a:lvl1pPr>
              <a:defRPr sz="1200"/>
            </a:lvl1pPr>
          </a:lstStyle>
          <a:p>
            <a:pPr>
              <a:defRPr/>
            </a:pPr>
            <a:fld id="{C34B0B5A-1369-1B4C-A177-0670EE0E6C07}" type="slidenum">
              <a:rPr lang="en-US" altLang="en-US"/>
              <a:pPr>
                <a:defRPr/>
              </a:pPr>
              <a:t>‹#›</a:t>
            </a:fld>
            <a:endParaRPr lang="en-US" altLang="en-US"/>
          </a:p>
        </p:txBody>
      </p:sp>
    </p:spTree>
    <p:extLst>
      <p:ext uri="{BB962C8B-B14F-4D97-AF65-F5344CB8AC3E}">
        <p14:creationId xmlns:p14="http://schemas.microsoft.com/office/powerpoint/2010/main" val="4136866501"/>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1B42054-1F18-0A4A-82EF-3E762143C83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458C081-6DD2-3045-A7E4-50E3512BAA62}"/>
              </a:ext>
            </a:extLst>
          </p:cNvPr>
          <p:cNvSpPr>
            <a:spLocks noGrp="1" noChangeArrowheads="1"/>
          </p:cNvSpPr>
          <p:nvPr>
            <p:ph type="sldNum" sz="quarter" idx="11"/>
          </p:nvPr>
        </p:nvSpPr>
        <p:spPr>
          <a:ln/>
        </p:spPr>
        <p:txBody>
          <a:bodyPr/>
          <a:lstStyle>
            <a:lvl1pPr>
              <a:defRPr/>
            </a:lvl1pPr>
          </a:lstStyle>
          <a:p>
            <a:pPr>
              <a:defRPr/>
            </a:pPr>
            <a:fld id="{7A1B7751-9870-6541-9957-819C77D79013}" type="slidenum">
              <a:rPr lang="en-US" altLang="en-US"/>
              <a:pPr>
                <a:defRPr/>
              </a:pPr>
              <a:t>‹#›</a:t>
            </a:fld>
            <a:endParaRPr lang="en-US" altLang="en-US"/>
          </a:p>
        </p:txBody>
      </p:sp>
    </p:spTree>
    <p:extLst>
      <p:ext uri="{BB962C8B-B14F-4D97-AF65-F5344CB8AC3E}">
        <p14:creationId xmlns:p14="http://schemas.microsoft.com/office/powerpoint/2010/main" val="4079335801"/>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DE0E3C2E-96A6-FB43-B805-C61B23E80B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3DFB309-12FC-2F47-BBD2-4E0C7376A6F9}"/>
              </a:ext>
            </a:extLst>
          </p:cNvPr>
          <p:cNvSpPr>
            <a:spLocks noGrp="1" noChangeArrowheads="1"/>
          </p:cNvSpPr>
          <p:nvPr>
            <p:ph type="sldNum" sz="quarter" idx="11"/>
          </p:nvPr>
        </p:nvSpPr>
        <p:spPr>
          <a:ln/>
        </p:spPr>
        <p:txBody>
          <a:bodyPr/>
          <a:lstStyle>
            <a:lvl1pPr>
              <a:defRPr/>
            </a:lvl1pPr>
          </a:lstStyle>
          <a:p>
            <a:pPr>
              <a:defRPr/>
            </a:pPr>
            <a:fld id="{01232ED1-E350-194C-A5F8-DA2CB935CEB5}" type="slidenum">
              <a:rPr lang="en-US" altLang="en-US"/>
              <a:pPr>
                <a:defRPr/>
              </a:pPr>
              <a:t>‹#›</a:t>
            </a:fld>
            <a:endParaRPr lang="en-US" altLang="en-US"/>
          </a:p>
        </p:txBody>
      </p:sp>
    </p:spTree>
    <p:extLst>
      <p:ext uri="{BB962C8B-B14F-4D97-AF65-F5344CB8AC3E}">
        <p14:creationId xmlns:p14="http://schemas.microsoft.com/office/powerpoint/2010/main" val="157116914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385DE8B-6034-3746-9197-6658D810BE0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FC526EA-9A29-A34A-B0B2-82EA117C70F9}"/>
              </a:ext>
            </a:extLst>
          </p:cNvPr>
          <p:cNvSpPr>
            <a:spLocks noGrp="1" noChangeArrowheads="1"/>
          </p:cNvSpPr>
          <p:nvPr>
            <p:ph type="sldNum" sz="quarter" idx="11"/>
          </p:nvPr>
        </p:nvSpPr>
        <p:spPr>
          <a:ln/>
        </p:spPr>
        <p:txBody>
          <a:bodyPr/>
          <a:lstStyle>
            <a:lvl1pPr>
              <a:defRPr/>
            </a:lvl1pPr>
          </a:lstStyle>
          <a:p>
            <a:pPr>
              <a:defRPr/>
            </a:pPr>
            <a:fld id="{19AC7EB3-2E17-8845-AA6D-9C7858451E8F}" type="slidenum">
              <a:rPr lang="en-US" altLang="en-US"/>
              <a:pPr>
                <a:defRPr/>
              </a:pPr>
              <a:t>‹#›</a:t>
            </a:fld>
            <a:endParaRPr lang="en-US" altLang="en-US"/>
          </a:p>
        </p:txBody>
      </p:sp>
    </p:spTree>
    <p:extLst>
      <p:ext uri="{BB962C8B-B14F-4D97-AF65-F5344CB8AC3E}">
        <p14:creationId xmlns:p14="http://schemas.microsoft.com/office/powerpoint/2010/main" val="1859551979"/>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ACDC270-D2B4-6A4B-AD98-0613A7B55F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DAA2111-1F33-2644-BF78-4784F3B96198}"/>
              </a:ext>
            </a:extLst>
          </p:cNvPr>
          <p:cNvSpPr>
            <a:spLocks noGrp="1" noChangeArrowheads="1"/>
          </p:cNvSpPr>
          <p:nvPr>
            <p:ph type="sldNum" sz="quarter" idx="11"/>
          </p:nvPr>
        </p:nvSpPr>
        <p:spPr>
          <a:ln/>
        </p:spPr>
        <p:txBody>
          <a:bodyPr/>
          <a:lstStyle>
            <a:lvl1pPr>
              <a:defRPr/>
            </a:lvl1pPr>
          </a:lstStyle>
          <a:p>
            <a:pPr>
              <a:defRPr/>
            </a:pPr>
            <a:fld id="{6DFD554C-E1DE-8C47-A68D-183AFE8B58EF}" type="slidenum">
              <a:rPr lang="en-US" altLang="en-US"/>
              <a:pPr>
                <a:defRPr/>
              </a:pPr>
              <a:t>‹#›</a:t>
            </a:fld>
            <a:endParaRPr lang="en-US" altLang="en-US"/>
          </a:p>
        </p:txBody>
      </p:sp>
    </p:spTree>
    <p:extLst>
      <p:ext uri="{BB962C8B-B14F-4D97-AF65-F5344CB8AC3E}">
        <p14:creationId xmlns:p14="http://schemas.microsoft.com/office/powerpoint/2010/main" val="2521568663"/>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1F9908E9-A2C6-B34C-8842-33CF846DFF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0718952-370A-A047-8291-0486A2990A1A}"/>
              </a:ext>
            </a:extLst>
          </p:cNvPr>
          <p:cNvSpPr>
            <a:spLocks noGrp="1" noChangeArrowheads="1"/>
          </p:cNvSpPr>
          <p:nvPr>
            <p:ph type="sldNum" sz="quarter" idx="11"/>
          </p:nvPr>
        </p:nvSpPr>
        <p:spPr>
          <a:ln/>
        </p:spPr>
        <p:txBody>
          <a:bodyPr/>
          <a:lstStyle>
            <a:lvl1pPr>
              <a:defRPr/>
            </a:lvl1pPr>
          </a:lstStyle>
          <a:p>
            <a:pPr>
              <a:defRPr/>
            </a:pPr>
            <a:fld id="{D8145946-A8EE-1A41-9869-62BE7D0E15A7}" type="slidenum">
              <a:rPr lang="en-US" altLang="en-US"/>
              <a:pPr>
                <a:defRPr/>
              </a:pPr>
              <a:t>‹#›</a:t>
            </a:fld>
            <a:endParaRPr lang="en-US" altLang="en-US"/>
          </a:p>
        </p:txBody>
      </p:sp>
    </p:spTree>
    <p:extLst>
      <p:ext uri="{BB962C8B-B14F-4D97-AF65-F5344CB8AC3E}">
        <p14:creationId xmlns:p14="http://schemas.microsoft.com/office/powerpoint/2010/main" val="37850359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FEDB721-8859-1649-86FB-2767DD6B038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B290A787-BD8B-BD42-8B60-D4F3E73EA9E3}"/>
              </a:ext>
            </a:extLst>
          </p:cNvPr>
          <p:cNvSpPr>
            <a:spLocks noGrp="1" noChangeArrowheads="1"/>
          </p:cNvSpPr>
          <p:nvPr>
            <p:ph type="sldNum" sz="quarter" idx="11"/>
          </p:nvPr>
        </p:nvSpPr>
        <p:spPr>
          <a:ln/>
        </p:spPr>
        <p:txBody>
          <a:bodyPr/>
          <a:lstStyle>
            <a:lvl1pPr>
              <a:defRPr/>
            </a:lvl1pPr>
          </a:lstStyle>
          <a:p>
            <a:pPr>
              <a:defRPr/>
            </a:pPr>
            <a:fld id="{BEAA283E-B809-0342-9EFE-028DE854B66C}" type="slidenum">
              <a:rPr lang="en-US" altLang="en-US"/>
              <a:pPr>
                <a:defRPr/>
              </a:pPr>
              <a:t>‹#›</a:t>
            </a:fld>
            <a:endParaRPr lang="en-US" altLang="en-US"/>
          </a:p>
        </p:txBody>
      </p:sp>
    </p:spTree>
    <p:extLst>
      <p:ext uri="{BB962C8B-B14F-4D97-AF65-F5344CB8AC3E}">
        <p14:creationId xmlns:p14="http://schemas.microsoft.com/office/powerpoint/2010/main" val="3758404459"/>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B3021525-85F5-B24E-AF3E-0169838E83C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D1A8B58-5C95-AF42-8BD5-0FDDD0EDC291}"/>
              </a:ext>
            </a:extLst>
          </p:cNvPr>
          <p:cNvSpPr>
            <a:spLocks noGrp="1" noChangeArrowheads="1"/>
          </p:cNvSpPr>
          <p:nvPr>
            <p:ph type="sldNum" sz="quarter" idx="11"/>
          </p:nvPr>
        </p:nvSpPr>
        <p:spPr>
          <a:ln/>
        </p:spPr>
        <p:txBody>
          <a:bodyPr/>
          <a:lstStyle>
            <a:lvl1pPr>
              <a:defRPr/>
            </a:lvl1pPr>
          </a:lstStyle>
          <a:p>
            <a:pPr>
              <a:defRPr/>
            </a:pPr>
            <a:fld id="{22EF1834-4868-1043-849C-11CD7DE4AFD5}" type="slidenum">
              <a:rPr lang="en-US" altLang="en-US"/>
              <a:pPr>
                <a:defRPr/>
              </a:pPr>
              <a:t>‹#›</a:t>
            </a:fld>
            <a:endParaRPr lang="en-US" altLang="en-US"/>
          </a:p>
        </p:txBody>
      </p:sp>
    </p:spTree>
    <p:extLst>
      <p:ext uri="{BB962C8B-B14F-4D97-AF65-F5344CB8AC3E}">
        <p14:creationId xmlns:p14="http://schemas.microsoft.com/office/powerpoint/2010/main" val="1478498665"/>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D4FE086-EE0E-7B43-9DFC-0BEE36476FF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8F36788-68DC-164B-AE50-3C2B39BD2BCC}"/>
              </a:ext>
            </a:extLst>
          </p:cNvPr>
          <p:cNvSpPr>
            <a:spLocks noGrp="1" noChangeArrowheads="1"/>
          </p:cNvSpPr>
          <p:nvPr>
            <p:ph type="sldNum" sz="quarter" idx="11"/>
          </p:nvPr>
        </p:nvSpPr>
        <p:spPr>
          <a:ln/>
        </p:spPr>
        <p:txBody>
          <a:bodyPr/>
          <a:lstStyle>
            <a:lvl1pPr>
              <a:defRPr/>
            </a:lvl1pPr>
          </a:lstStyle>
          <a:p>
            <a:pPr>
              <a:defRPr/>
            </a:pPr>
            <a:fld id="{D3BBDB7A-3F9F-B341-87C1-54F26857E4CC}" type="slidenum">
              <a:rPr lang="en-US" altLang="en-US"/>
              <a:pPr>
                <a:defRPr/>
              </a:pPr>
              <a:t>‹#›</a:t>
            </a:fld>
            <a:endParaRPr lang="en-US" altLang="en-US"/>
          </a:p>
        </p:txBody>
      </p:sp>
    </p:spTree>
    <p:extLst>
      <p:ext uri="{BB962C8B-B14F-4D97-AF65-F5344CB8AC3E}">
        <p14:creationId xmlns:p14="http://schemas.microsoft.com/office/powerpoint/2010/main" val="2431637017"/>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33BC8EB-C4E9-B141-BF61-08194D340BD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395A34B-8708-3644-A2A2-C3E8EEF0BD33}"/>
              </a:ext>
            </a:extLst>
          </p:cNvPr>
          <p:cNvSpPr>
            <a:spLocks noGrp="1" noChangeArrowheads="1"/>
          </p:cNvSpPr>
          <p:nvPr>
            <p:ph type="sldNum" sz="quarter" idx="11"/>
          </p:nvPr>
        </p:nvSpPr>
        <p:spPr>
          <a:ln/>
        </p:spPr>
        <p:txBody>
          <a:bodyPr/>
          <a:lstStyle>
            <a:lvl1pPr>
              <a:defRPr/>
            </a:lvl1pPr>
          </a:lstStyle>
          <a:p>
            <a:pPr>
              <a:defRPr/>
            </a:pPr>
            <a:fld id="{73C1673D-4614-9447-AEB8-918A4FBDE1D6}" type="slidenum">
              <a:rPr lang="en-US" altLang="en-US"/>
              <a:pPr>
                <a:defRPr/>
              </a:pPr>
              <a:t>‹#›</a:t>
            </a:fld>
            <a:endParaRPr lang="en-US" altLang="en-US"/>
          </a:p>
        </p:txBody>
      </p:sp>
    </p:spTree>
    <p:extLst>
      <p:ext uri="{BB962C8B-B14F-4D97-AF65-F5344CB8AC3E}">
        <p14:creationId xmlns:p14="http://schemas.microsoft.com/office/powerpoint/2010/main" val="368627820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936AEB2-51F1-B24D-B1B9-C2A61C7E51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64A55A6-B73F-C84D-8DCE-4D96A89EBE26}"/>
              </a:ext>
            </a:extLst>
          </p:cNvPr>
          <p:cNvSpPr>
            <a:spLocks noGrp="1" noChangeArrowheads="1"/>
          </p:cNvSpPr>
          <p:nvPr>
            <p:ph type="sldNum" sz="quarter" idx="11"/>
          </p:nvPr>
        </p:nvSpPr>
        <p:spPr>
          <a:ln/>
        </p:spPr>
        <p:txBody>
          <a:bodyPr/>
          <a:lstStyle>
            <a:lvl1pPr>
              <a:defRPr/>
            </a:lvl1pPr>
          </a:lstStyle>
          <a:p>
            <a:pPr>
              <a:defRPr/>
            </a:pPr>
            <a:fld id="{31AAD42C-D65E-7341-AB0E-6CCDEBF2AAD8}" type="slidenum">
              <a:rPr lang="en-US" altLang="en-US"/>
              <a:pPr>
                <a:defRPr/>
              </a:pPr>
              <a:t>‹#›</a:t>
            </a:fld>
            <a:endParaRPr lang="en-US" altLang="en-US"/>
          </a:p>
        </p:txBody>
      </p:sp>
    </p:spTree>
    <p:extLst>
      <p:ext uri="{BB962C8B-B14F-4D97-AF65-F5344CB8AC3E}">
        <p14:creationId xmlns:p14="http://schemas.microsoft.com/office/powerpoint/2010/main" val="1588664806"/>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824927922"/>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877DCE4-59DE-6842-9025-850FA35F2989}"/>
              </a:ext>
            </a:extLst>
          </p:cNvPr>
          <p:cNvSpPr txBox="1"/>
          <p:nvPr userDrawn="1"/>
        </p:nvSpPr>
        <p:spPr>
          <a:xfrm>
            <a:off x="8110845" y="6838002"/>
            <a:ext cx="184731" cy="369332"/>
          </a:xfrm>
          <a:prstGeom prst="rect">
            <a:avLst/>
          </a:prstGeom>
          <a:noFill/>
        </p:spPr>
        <p:txBody>
          <a:bodyPr wrap="none" rtlCol="0">
            <a:spAutoFit/>
          </a:bodyPr>
          <a:lstStyle/>
          <a:p>
            <a:endParaRPr lang="en-US" dirty="0">
              <a:latin typeface="Corbel" panose="020B0503020204020204" pitchFamily="34" charset="0"/>
            </a:endParaRP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289800" y="6557854"/>
            <a:ext cx="2286000" cy="307777"/>
          </a:xfrm>
          <a:prstGeom prst="rect">
            <a:avLst/>
          </a:prstGeom>
          <a:noFill/>
        </p:spPr>
        <p:txBody>
          <a:bodyPr wrap="square" rtlCol="0">
            <a:spAutoFit/>
          </a:bodyPr>
          <a:lstStyle/>
          <a:p>
            <a:r>
              <a:rPr lang="en-US" sz="1400" b="1" dirty="0">
                <a:solidFill>
                  <a:schemeClr val="bg1"/>
                </a:solidFill>
                <a:latin typeface="Corbel" panose="020B0503020204020204" pitchFamily="34" charset="0"/>
              </a:rPr>
              <a:t>Damla Senol Cali</a:t>
            </a:r>
          </a:p>
        </p:txBody>
      </p:sp>
      <p:pic>
        <p:nvPicPr>
          <p:cNvPr id="3" name="Picture 2">
            <a:extLst>
              <a:ext uri="{FF2B5EF4-FFF2-40B4-BE49-F238E27FC236}">
                <a16:creationId xmlns:a16="http://schemas.microsoft.com/office/drawing/2014/main" id="{4052A465-8F4F-ED47-B31D-D47AD03CD431}"/>
              </a:ext>
            </a:extLst>
          </p:cNvPr>
          <p:cNvPicPr>
            <a:picLocks noChangeAspect="1"/>
          </p:cNvPicPr>
          <p:nvPr userDrawn="1"/>
        </p:nvPicPr>
        <p:blipFill>
          <a:blip r:embed="rId2"/>
          <a:stretch>
            <a:fillRect/>
          </a:stretch>
        </p:blipFill>
        <p:spPr>
          <a:xfrm>
            <a:off x="4113778" y="6573165"/>
            <a:ext cx="916442" cy="270767"/>
          </a:xfrm>
          <a:prstGeom prst="rect">
            <a:avLst/>
          </a:prstGeom>
        </p:spPr>
      </p:pic>
    </p:spTree>
    <p:extLst>
      <p:ext uri="{BB962C8B-B14F-4D97-AF65-F5344CB8AC3E}">
        <p14:creationId xmlns:p14="http://schemas.microsoft.com/office/powerpoint/2010/main" val="418502177"/>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382064512"/>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6405158"/>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03993063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714371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058667415"/>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76089716"/>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88653745"/>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95643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03237762"/>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715765456"/>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7504525"/>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32728327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52417912"/>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68535269"/>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627277507"/>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433711968"/>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018602851"/>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155699080"/>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0148669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583846944"/>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380732871"/>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417271907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1419820670"/>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142551096"/>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758230398"/>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03393665"/>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0476204"/>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7370963"/>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4837191"/>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855326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2886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3636926"/>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20520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0263579"/>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700840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93542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97897"/>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9732020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827964849"/>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3080192644"/>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059206355"/>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9033450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75641804"/>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29100221"/>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3049199456"/>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17252375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481669943"/>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279437564"/>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968501109"/>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68341328"/>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75907787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72090177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338973600"/>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015007059"/>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448011139"/>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28080889"/>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4156852600"/>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23306975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829858875"/>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052489630"/>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410679727"/>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91417282"/>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950962108"/>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7337242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0237209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62304770"/>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4993492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149157026"/>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336896659"/>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36759296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998088648"/>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716761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968397"/>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67132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9832932"/>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583500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05249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6174579"/>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327829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2747650"/>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6410069"/>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272353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00014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91654704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0376759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774010717"/>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15139449"/>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7480462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73834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62729066"/>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54925515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284880897"/>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935805863"/>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818111463"/>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832675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521228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1471943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908386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0220166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6802881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0974540"/>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853793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0681136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0924540"/>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45285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8664683"/>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27476447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750429080"/>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067112857"/>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356007129"/>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49497263"/>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61893390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862140226"/>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55897265"/>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92505452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2279079"/>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21206808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9983918"/>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3353945"/>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771345413"/>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3468646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060465146"/>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197320993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1055318430"/>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367733022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89233305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99475536"/>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144256020"/>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584369426"/>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8655920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2246721928"/>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2899848938"/>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71187121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08936357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61805898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483927937"/>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8531967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032270016"/>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221204839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782460148"/>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95421689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87855536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1732393971"/>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98475452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2456906122"/>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546987"/>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4193616655"/>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260909890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3795870866"/>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378762112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4077449246"/>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260446665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84403043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769496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2345970584"/>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300666581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145012416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21974506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91461868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41957072"/>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627970822"/>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31691289"/>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39100576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5260644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0345636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266372512"/>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117443375"/>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93832082"/>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608700599"/>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78945172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3255479241"/>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30768055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182585957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1928352865"/>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2012276903"/>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38704502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1516159895"/>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2974886702"/>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2413690982"/>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3682796537"/>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1802399053"/>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1" name="Chord 10">
            <a:extLst>
              <a:ext uri="{FF2B5EF4-FFF2-40B4-BE49-F238E27FC236}">
                <a16:creationId xmlns:a16="http://schemas.microsoft.com/office/drawing/2014/main" id="{CDF63E9A-5109-68FC-9B53-BC09445F0295}"/>
              </a:ext>
            </a:extLst>
          </p:cNvPr>
          <p:cNvSpPr/>
          <p:nvPr userDrawn="1"/>
        </p:nvSpPr>
        <p:spPr>
          <a:xfrm>
            <a:off x="6041724" y="-6350"/>
            <a:ext cx="3102275" cy="2635108"/>
          </a:xfrm>
          <a:custGeom>
            <a:avLst/>
            <a:gdLst>
              <a:gd name="connsiteX0" fmla="*/ 3530778 w 3543066"/>
              <a:gd name="connsiteY0" fmla="*/ 1563242 h 3543066"/>
              <a:gd name="connsiteX1" fmla="*/ 2716974 w 3543066"/>
              <a:gd name="connsiteY1" fmla="*/ 3269689 h 3543066"/>
              <a:gd name="connsiteX2" fmla="*/ 826408 w 3543066"/>
              <a:gd name="connsiteY2" fmla="*/ 3269888 h 3543066"/>
              <a:gd name="connsiteX3" fmla="*/ 12245 w 3543066"/>
              <a:gd name="connsiteY3" fmla="*/ 1563612 h 3543066"/>
              <a:gd name="connsiteX4" fmla="*/ 3530778 w 3543066"/>
              <a:gd name="connsiteY4" fmla="*/ 1563242 h 3543066"/>
              <a:gd name="connsiteX0" fmla="*/ 3556111 w 3568436"/>
              <a:gd name="connsiteY0" fmla="*/ 0 h 1979824"/>
              <a:gd name="connsiteX1" fmla="*/ 2742307 w 3568436"/>
              <a:gd name="connsiteY1" fmla="*/ 1706447 h 1979824"/>
              <a:gd name="connsiteX2" fmla="*/ 851741 w 3568436"/>
              <a:gd name="connsiteY2" fmla="*/ 1706646 h 1979824"/>
              <a:gd name="connsiteX3" fmla="*/ 37578 w 3568436"/>
              <a:gd name="connsiteY3" fmla="*/ 370 h 1979824"/>
              <a:gd name="connsiteX4" fmla="*/ 1846003 w 3568436"/>
              <a:gd name="connsiteY4" fmla="*/ 1446 h 1979824"/>
              <a:gd name="connsiteX5" fmla="*/ 3556111 w 3568436"/>
              <a:gd name="connsiteY5" fmla="*/ 0 h 1979824"/>
              <a:gd name="connsiteX0" fmla="*/ 3528419 w 3540744"/>
              <a:gd name="connsiteY0" fmla="*/ 0 h 1979824"/>
              <a:gd name="connsiteX1" fmla="*/ 2714615 w 3540744"/>
              <a:gd name="connsiteY1" fmla="*/ 1706447 h 1979824"/>
              <a:gd name="connsiteX2" fmla="*/ 824049 w 3540744"/>
              <a:gd name="connsiteY2" fmla="*/ 1706646 h 1979824"/>
              <a:gd name="connsiteX3" fmla="*/ 9886 w 3540744"/>
              <a:gd name="connsiteY3" fmla="*/ 370 h 1979824"/>
              <a:gd name="connsiteX4" fmla="*/ 1818311 w 3540744"/>
              <a:gd name="connsiteY4" fmla="*/ 1446 h 1979824"/>
              <a:gd name="connsiteX5" fmla="*/ 3528419 w 3540744"/>
              <a:gd name="connsiteY5" fmla="*/ 0 h 1979824"/>
              <a:gd name="connsiteX0" fmla="*/ 3528419 w 3540744"/>
              <a:gd name="connsiteY0" fmla="*/ 0 h 1979824"/>
              <a:gd name="connsiteX1" fmla="*/ 2714615 w 3540744"/>
              <a:gd name="connsiteY1" fmla="*/ 1706447 h 1979824"/>
              <a:gd name="connsiteX2" fmla="*/ 824049 w 3540744"/>
              <a:gd name="connsiteY2" fmla="*/ 1706646 h 1979824"/>
              <a:gd name="connsiteX3" fmla="*/ 9886 w 3540744"/>
              <a:gd name="connsiteY3" fmla="*/ 370 h 1979824"/>
              <a:gd name="connsiteX4" fmla="*/ 3528419 w 3540744"/>
              <a:gd name="connsiteY4" fmla="*/ 0 h 1979824"/>
              <a:gd name="connsiteX0" fmla="*/ 3635533 w 3647858"/>
              <a:gd name="connsiteY0" fmla="*/ 0 h 1979824"/>
              <a:gd name="connsiteX1" fmla="*/ 2821729 w 3647858"/>
              <a:gd name="connsiteY1" fmla="*/ 1706447 h 1979824"/>
              <a:gd name="connsiteX2" fmla="*/ 931163 w 3647858"/>
              <a:gd name="connsiteY2" fmla="*/ 1706646 h 1979824"/>
              <a:gd name="connsiteX3" fmla="*/ 117000 w 3647858"/>
              <a:gd name="connsiteY3" fmla="*/ 370 h 1979824"/>
              <a:gd name="connsiteX4" fmla="*/ 3208315 w 3647858"/>
              <a:gd name="connsiteY4" fmla="*/ 95 h 1979824"/>
              <a:gd name="connsiteX5" fmla="*/ 3635533 w 3647858"/>
              <a:gd name="connsiteY5" fmla="*/ 0 h 1979824"/>
              <a:gd name="connsiteX0" fmla="*/ 3635533 w 3635533"/>
              <a:gd name="connsiteY0" fmla="*/ 0 h 1881439"/>
              <a:gd name="connsiteX1" fmla="*/ 3205934 w 3635533"/>
              <a:gd name="connsiteY1" fmla="*/ 1376458 h 1881439"/>
              <a:gd name="connsiteX2" fmla="*/ 2821729 w 3635533"/>
              <a:gd name="connsiteY2" fmla="*/ 1706447 h 1881439"/>
              <a:gd name="connsiteX3" fmla="*/ 931163 w 3635533"/>
              <a:gd name="connsiteY3" fmla="*/ 1706646 h 1881439"/>
              <a:gd name="connsiteX4" fmla="*/ 117000 w 3635533"/>
              <a:gd name="connsiteY4" fmla="*/ 370 h 1881439"/>
              <a:gd name="connsiteX5" fmla="*/ 3208315 w 3635533"/>
              <a:gd name="connsiteY5" fmla="*/ 95 h 1881439"/>
              <a:gd name="connsiteX6" fmla="*/ 3635533 w 3635533"/>
              <a:gd name="connsiteY6" fmla="*/ 0 h 1881439"/>
              <a:gd name="connsiteX0" fmla="*/ 3635533 w 3635533"/>
              <a:gd name="connsiteY0" fmla="*/ 0 h 1881439"/>
              <a:gd name="connsiteX1" fmla="*/ 3205934 w 3635533"/>
              <a:gd name="connsiteY1" fmla="*/ 1376458 h 1881439"/>
              <a:gd name="connsiteX2" fmla="*/ 2821729 w 3635533"/>
              <a:gd name="connsiteY2" fmla="*/ 1706447 h 1881439"/>
              <a:gd name="connsiteX3" fmla="*/ 931163 w 3635533"/>
              <a:gd name="connsiteY3" fmla="*/ 1706646 h 1881439"/>
              <a:gd name="connsiteX4" fmla="*/ 117000 w 3635533"/>
              <a:gd name="connsiteY4" fmla="*/ 370 h 1881439"/>
              <a:gd name="connsiteX5" fmla="*/ 3208315 w 3635533"/>
              <a:gd name="connsiteY5" fmla="*/ 95 h 1881439"/>
              <a:gd name="connsiteX6" fmla="*/ 3635533 w 3635533"/>
              <a:gd name="connsiteY6" fmla="*/ 0 h 1881439"/>
              <a:gd name="connsiteX0" fmla="*/ 3214052 w 3214052"/>
              <a:gd name="connsiteY0" fmla="*/ 271368 h 1881344"/>
              <a:gd name="connsiteX1" fmla="*/ 3205934 w 3214052"/>
              <a:gd name="connsiteY1" fmla="*/ 1376363 h 1881344"/>
              <a:gd name="connsiteX2" fmla="*/ 2821729 w 3214052"/>
              <a:gd name="connsiteY2" fmla="*/ 1706352 h 1881344"/>
              <a:gd name="connsiteX3" fmla="*/ 931163 w 3214052"/>
              <a:gd name="connsiteY3" fmla="*/ 1706551 h 1881344"/>
              <a:gd name="connsiteX4" fmla="*/ 117000 w 3214052"/>
              <a:gd name="connsiteY4" fmla="*/ 275 h 1881344"/>
              <a:gd name="connsiteX5" fmla="*/ 3208315 w 3214052"/>
              <a:gd name="connsiteY5" fmla="*/ 0 h 1881344"/>
              <a:gd name="connsiteX6" fmla="*/ 3214052 w 3214052"/>
              <a:gd name="connsiteY6" fmla="*/ 271368 h 1881344"/>
              <a:gd name="connsiteX0" fmla="*/ 3208315 w 3208315"/>
              <a:gd name="connsiteY0" fmla="*/ 0 h 1881344"/>
              <a:gd name="connsiteX1" fmla="*/ 3205934 w 3208315"/>
              <a:gd name="connsiteY1" fmla="*/ 1376363 h 1881344"/>
              <a:gd name="connsiteX2" fmla="*/ 2821729 w 3208315"/>
              <a:gd name="connsiteY2" fmla="*/ 1706352 h 1881344"/>
              <a:gd name="connsiteX3" fmla="*/ 931163 w 3208315"/>
              <a:gd name="connsiteY3" fmla="*/ 1706551 h 1881344"/>
              <a:gd name="connsiteX4" fmla="*/ 117000 w 3208315"/>
              <a:gd name="connsiteY4" fmla="*/ 275 h 1881344"/>
              <a:gd name="connsiteX5" fmla="*/ 3208315 w 3208315"/>
              <a:gd name="connsiteY5" fmla="*/ 0 h 1881344"/>
              <a:gd name="connsiteX0" fmla="*/ 3208315 w 3208315"/>
              <a:gd name="connsiteY0" fmla="*/ 0 h 1924768"/>
              <a:gd name="connsiteX1" fmla="*/ 3205934 w 3208315"/>
              <a:gd name="connsiteY1" fmla="*/ 1376363 h 1924768"/>
              <a:gd name="connsiteX2" fmla="*/ 2821729 w 3208315"/>
              <a:gd name="connsiteY2" fmla="*/ 1706352 h 1924768"/>
              <a:gd name="connsiteX3" fmla="*/ 931163 w 3208315"/>
              <a:gd name="connsiteY3" fmla="*/ 1706551 h 1924768"/>
              <a:gd name="connsiteX4" fmla="*/ 117000 w 3208315"/>
              <a:gd name="connsiteY4" fmla="*/ 275 h 1924768"/>
              <a:gd name="connsiteX5" fmla="*/ 3208315 w 3208315"/>
              <a:gd name="connsiteY5" fmla="*/ 0 h 1924768"/>
              <a:gd name="connsiteX0" fmla="*/ 3208315 w 3208315"/>
              <a:gd name="connsiteY0" fmla="*/ 0 h 1891149"/>
              <a:gd name="connsiteX1" fmla="*/ 3205934 w 3208315"/>
              <a:gd name="connsiteY1" fmla="*/ 1376363 h 1891149"/>
              <a:gd name="connsiteX2" fmla="*/ 2821729 w 3208315"/>
              <a:gd name="connsiteY2" fmla="*/ 1706352 h 1891149"/>
              <a:gd name="connsiteX3" fmla="*/ 931163 w 3208315"/>
              <a:gd name="connsiteY3" fmla="*/ 1706551 h 1891149"/>
              <a:gd name="connsiteX4" fmla="*/ 117000 w 3208315"/>
              <a:gd name="connsiteY4" fmla="*/ 275 h 1891149"/>
              <a:gd name="connsiteX5" fmla="*/ 3208315 w 3208315"/>
              <a:gd name="connsiteY5" fmla="*/ 0 h 1891149"/>
              <a:gd name="connsiteX0" fmla="*/ 3208315 w 3208315"/>
              <a:gd name="connsiteY0" fmla="*/ 0 h 1891149"/>
              <a:gd name="connsiteX1" fmla="*/ 3205934 w 3208315"/>
              <a:gd name="connsiteY1" fmla="*/ 1376363 h 1891149"/>
              <a:gd name="connsiteX2" fmla="*/ 2821729 w 3208315"/>
              <a:gd name="connsiteY2" fmla="*/ 1706352 h 1891149"/>
              <a:gd name="connsiteX3" fmla="*/ 931163 w 3208315"/>
              <a:gd name="connsiteY3" fmla="*/ 1706551 h 1891149"/>
              <a:gd name="connsiteX4" fmla="*/ 117000 w 3208315"/>
              <a:gd name="connsiteY4" fmla="*/ 275 h 1891149"/>
              <a:gd name="connsiteX5" fmla="*/ 3208315 w 3208315"/>
              <a:gd name="connsiteY5" fmla="*/ 0 h 1891149"/>
              <a:gd name="connsiteX0" fmla="*/ 3208315 w 3208315"/>
              <a:gd name="connsiteY0" fmla="*/ 0 h 1891149"/>
              <a:gd name="connsiteX1" fmla="*/ 3205934 w 3208315"/>
              <a:gd name="connsiteY1" fmla="*/ 1376363 h 1891149"/>
              <a:gd name="connsiteX2" fmla="*/ 2821729 w 3208315"/>
              <a:gd name="connsiteY2" fmla="*/ 1706352 h 1891149"/>
              <a:gd name="connsiteX3" fmla="*/ 931163 w 3208315"/>
              <a:gd name="connsiteY3" fmla="*/ 1706551 h 1891149"/>
              <a:gd name="connsiteX4" fmla="*/ 117000 w 3208315"/>
              <a:gd name="connsiteY4" fmla="*/ 275 h 1891149"/>
              <a:gd name="connsiteX5" fmla="*/ 3208315 w 3208315"/>
              <a:gd name="connsiteY5" fmla="*/ 0 h 1891149"/>
              <a:gd name="connsiteX0" fmla="*/ 3208315 w 3208315"/>
              <a:gd name="connsiteY0" fmla="*/ 0 h 1941316"/>
              <a:gd name="connsiteX1" fmla="*/ 3205934 w 3208315"/>
              <a:gd name="connsiteY1" fmla="*/ 1376363 h 1941316"/>
              <a:gd name="connsiteX2" fmla="*/ 2821729 w 3208315"/>
              <a:gd name="connsiteY2" fmla="*/ 1706352 h 1941316"/>
              <a:gd name="connsiteX3" fmla="*/ 931163 w 3208315"/>
              <a:gd name="connsiteY3" fmla="*/ 1706551 h 1941316"/>
              <a:gd name="connsiteX4" fmla="*/ 117000 w 3208315"/>
              <a:gd name="connsiteY4" fmla="*/ 275 h 1941316"/>
              <a:gd name="connsiteX5" fmla="*/ 3208315 w 3208315"/>
              <a:gd name="connsiteY5" fmla="*/ 0 h 1941316"/>
              <a:gd name="connsiteX0" fmla="*/ 3208315 w 3208315"/>
              <a:gd name="connsiteY0" fmla="*/ 0 h 1941316"/>
              <a:gd name="connsiteX1" fmla="*/ 3205934 w 3208315"/>
              <a:gd name="connsiteY1" fmla="*/ 1376363 h 1941316"/>
              <a:gd name="connsiteX2" fmla="*/ 2821729 w 3208315"/>
              <a:gd name="connsiteY2" fmla="*/ 1706352 h 1941316"/>
              <a:gd name="connsiteX3" fmla="*/ 931163 w 3208315"/>
              <a:gd name="connsiteY3" fmla="*/ 1706551 h 1941316"/>
              <a:gd name="connsiteX4" fmla="*/ 117000 w 3208315"/>
              <a:gd name="connsiteY4" fmla="*/ 275 h 1941316"/>
              <a:gd name="connsiteX5" fmla="*/ 3208315 w 3208315"/>
              <a:gd name="connsiteY5" fmla="*/ 0 h 1941316"/>
              <a:gd name="connsiteX0" fmla="*/ 3208315 w 3208315"/>
              <a:gd name="connsiteY0" fmla="*/ 0 h 2073676"/>
              <a:gd name="connsiteX1" fmla="*/ 3205934 w 3208315"/>
              <a:gd name="connsiteY1" fmla="*/ 1376363 h 2073676"/>
              <a:gd name="connsiteX2" fmla="*/ 2269279 w 3208315"/>
              <a:gd name="connsiteY2" fmla="*/ 1937333 h 2073676"/>
              <a:gd name="connsiteX3" fmla="*/ 931163 w 3208315"/>
              <a:gd name="connsiteY3" fmla="*/ 1706551 h 2073676"/>
              <a:gd name="connsiteX4" fmla="*/ 117000 w 3208315"/>
              <a:gd name="connsiteY4" fmla="*/ 275 h 2073676"/>
              <a:gd name="connsiteX5" fmla="*/ 3208315 w 3208315"/>
              <a:gd name="connsiteY5" fmla="*/ 0 h 2073676"/>
              <a:gd name="connsiteX0" fmla="*/ 3208315 w 3208315"/>
              <a:gd name="connsiteY0" fmla="*/ 0 h 2073676"/>
              <a:gd name="connsiteX1" fmla="*/ 3205934 w 3208315"/>
              <a:gd name="connsiteY1" fmla="*/ 1376363 h 2073676"/>
              <a:gd name="connsiteX2" fmla="*/ 2269279 w 3208315"/>
              <a:gd name="connsiteY2" fmla="*/ 1937333 h 2073676"/>
              <a:gd name="connsiteX3" fmla="*/ 931163 w 3208315"/>
              <a:gd name="connsiteY3" fmla="*/ 1706551 h 2073676"/>
              <a:gd name="connsiteX4" fmla="*/ 117000 w 3208315"/>
              <a:gd name="connsiteY4" fmla="*/ 275 h 2073676"/>
              <a:gd name="connsiteX5" fmla="*/ 3208315 w 3208315"/>
              <a:gd name="connsiteY5" fmla="*/ 0 h 2073676"/>
              <a:gd name="connsiteX0" fmla="*/ 3208315 w 3208315"/>
              <a:gd name="connsiteY0" fmla="*/ 0 h 1978624"/>
              <a:gd name="connsiteX1" fmla="*/ 3205934 w 3208315"/>
              <a:gd name="connsiteY1" fmla="*/ 1376363 h 1978624"/>
              <a:gd name="connsiteX2" fmla="*/ 2269279 w 3208315"/>
              <a:gd name="connsiteY2" fmla="*/ 1937333 h 1978624"/>
              <a:gd name="connsiteX3" fmla="*/ 931163 w 3208315"/>
              <a:gd name="connsiteY3" fmla="*/ 1706551 h 1978624"/>
              <a:gd name="connsiteX4" fmla="*/ 117000 w 3208315"/>
              <a:gd name="connsiteY4" fmla="*/ 275 h 1978624"/>
              <a:gd name="connsiteX5" fmla="*/ 3208315 w 3208315"/>
              <a:gd name="connsiteY5" fmla="*/ 0 h 1978624"/>
              <a:gd name="connsiteX0" fmla="*/ 3208315 w 3208315"/>
              <a:gd name="connsiteY0" fmla="*/ 0 h 1978624"/>
              <a:gd name="connsiteX1" fmla="*/ 3205934 w 3208315"/>
              <a:gd name="connsiteY1" fmla="*/ 1376363 h 1978624"/>
              <a:gd name="connsiteX2" fmla="*/ 2269279 w 3208315"/>
              <a:gd name="connsiteY2" fmla="*/ 1937333 h 1978624"/>
              <a:gd name="connsiteX3" fmla="*/ 931163 w 3208315"/>
              <a:gd name="connsiteY3" fmla="*/ 1706551 h 1978624"/>
              <a:gd name="connsiteX4" fmla="*/ 117000 w 3208315"/>
              <a:gd name="connsiteY4" fmla="*/ 275 h 1978624"/>
              <a:gd name="connsiteX5" fmla="*/ 3208315 w 3208315"/>
              <a:gd name="connsiteY5" fmla="*/ 0 h 1978624"/>
              <a:gd name="connsiteX0" fmla="*/ 3208315 w 3208315"/>
              <a:gd name="connsiteY0" fmla="*/ 0 h 1965344"/>
              <a:gd name="connsiteX1" fmla="*/ 3205934 w 3208315"/>
              <a:gd name="connsiteY1" fmla="*/ 1376363 h 1965344"/>
              <a:gd name="connsiteX2" fmla="*/ 2374054 w 3208315"/>
              <a:gd name="connsiteY2" fmla="*/ 1915902 h 1965344"/>
              <a:gd name="connsiteX3" fmla="*/ 931163 w 3208315"/>
              <a:gd name="connsiteY3" fmla="*/ 1706551 h 1965344"/>
              <a:gd name="connsiteX4" fmla="*/ 117000 w 3208315"/>
              <a:gd name="connsiteY4" fmla="*/ 275 h 1965344"/>
              <a:gd name="connsiteX5" fmla="*/ 3208315 w 3208315"/>
              <a:gd name="connsiteY5" fmla="*/ 0 h 1965344"/>
              <a:gd name="connsiteX0" fmla="*/ 3208315 w 3208315"/>
              <a:gd name="connsiteY0" fmla="*/ 0 h 1976331"/>
              <a:gd name="connsiteX1" fmla="*/ 3205934 w 3208315"/>
              <a:gd name="connsiteY1" fmla="*/ 1376363 h 1976331"/>
              <a:gd name="connsiteX2" fmla="*/ 2374054 w 3208315"/>
              <a:gd name="connsiteY2" fmla="*/ 1915902 h 1976331"/>
              <a:gd name="connsiteX3" fmla="*/ 931163 w 3208315"/>
              <a:gd name="connsiteY3" fmla="*/ 1706551 h 1976331"/>
              <a:gd name="connsiteX4" fmla="*/ 117000 w 3208315"/>
              <a:gd name="connsiteY4" fmla="*/ 275 h 1976331"/>
              <a:gd name="connsiteX5" fmla="*/ 3208315 w 3208315"/>
              <a:gd name="connsiteY5" fmla="*/ 0 h 1976331"/>
              <a:gd name="connsiteX0" fmla="*/ 3208315 w 3208315"/>
              <a:gd name="connsiteY0" fmla="*/ 0 h 1976331"/>
              <a:gd name="connsiteX1" fmla="*/ 3205934 w 3208315"/>
              <a:gd name="connsiteY1" fmla="*/ 1376363 h 1976331"/>
              <a:gd name="connsiteX2" fmla="*/ 2374054 w 3208315"/>
              <a:gd name="connsiteY2" fmla="*/ 1915902 h 1976331"/>
              <a:gd name="connsiteX3" fmla="*/ 931163 w 3208315"/>
              <a:gd name="connsiteY3" fmla="*/ 1706551 h 1976331"/>
              <a:gd name="connsiteX4" fmla="*/ 117000 w 3208315"/>
              <a:gd name="connsiteY4" fmla="*/ 275 h 1976331"/>
              <a:gd name="connsiteX5" fmla="*/ 3208315 w 3208315"/>
              <a:gd name="connsiteY5" fmla="*/ 0 h 1976331"/>
              <a:gd name="connsiteX0" fmla="*/ 3208315 w 3208315"/>
              <a:gd name="connsiteY0" fmla="*/ 0 h 1976331"/>
              <a:gd name="connsiteX1" fmla="*/ 3205934 w 3208315"/>
              <a:gd name="connsiteY1" fmla="*/ 1376363 h 1976331"/>
              <a:gd name="connsiteX2" fmla="*/ 2374054 w 3208315"/>
              <a:gd name="connsiteY2" fmla="*/ 1915902 h 1976331"/>
              <a:gd name="connsiteX3" fmla="*/ 931163 w 3208315"/>
              <a:gd name="connsiteY3" fmla="*/ 1706551 h 1976331"/>
              <a:gd name="connsiteX4" fmla="*/ 117000 w 3208315"/>
              <a:gd name="connsiteY4" fmla="*/ 275 h 1976331"/>
              <a:gd name="connsiteX5" fmla="*/ 3208315 w 3208315"/>
              <a:gd name="connsiteY5" fmla="*/ 0 h 1976331"/>
              <a:gd name="connsiteX0" fmla="*/ 3208315 w 3208315"/>
              <a:gd name="connsiteY0" fmla="*/ 0 h 1976331"/>
              <a:gd name="connsiteX1" fmla="*/ 3205934 w 3208315"/>
              <a:gd name="connsiteY1" fmla="*/ 1383507 h 1976331"/>
              <a:gd name="connsiteX2" fmla="*/ 2374054 w 3208315"/>
              <a:gd name="connsiteY2" fmla="*/ 1915902 h 1976331"/>
              <a:gd name="connsiteX3" fmla="*/ 931163 w 3208315"/>
              <a:gd name="connsiteY3" fmla="*/ 1706551 h 1976331"/>
              <a:gd name="connsiteX4" fmla="*/ 117000 w 3208315"/>
              <a:gd name="connsiteY4" fmla="*/ 275 h 1976331"/>
              <a:gd name="connsiteX5" fmla="*/ 3208315 w 3208315"/>
              <a:gd name="connsiteY5" fmla="*/ 0 h 1976331"/>
              <a:gd name="connsiteX0" fmla="*/ 3102275 w 3102275"/>
              <a:gd name="connsiteY0" fmla="*/ 0 h 1976331"/>
              <a:gd name="connsiteX1" fmla="*/ 3099894 w 3102275"/>
              <a:gd name="connsiteY1" fmla="*/ 1383507 h 1976331"/>
              <a:gd name="connsiteX2" fmla="*/ 2268014 w 3102275"/>
              <a:gd name="connsiteY2" fmla="*/ 1915902 h 1976331"/>
              <a:gd name="connsiteX3" fmla="*/ 825123 w 3102275"/>
              <a:gd name="connsiteY3" fmla="*/ 1706551 h 1976331"/>
              <a:gd name="connsiteX4" fmla="*/ 10960 w 3102275"/>
              <a:gd name="connsiteY4" fmla="*/ 275 h 1976331"/>
              <a:gd name="connsiteX5" fmla="*/ 3102275 w 3102275"/>
              <a:gd name="connsiteY5" fmla="*/ 0 h 197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2275" h="1976331">
                <a:moveTo>
                  <a:pt x="3102275" y="0"/>
                </a:moveTo>
                <a:cubicBezTo>
                  <a:pt x="3101481" y="458788"/>
                  <a:pt x="3100688" y="924719"/>
                  <a:pt x="3099894" y="1383507"/>
                </a:cubicBezTo>
                <a:cubicBezTo>
                  <a:pt x="2995216" y="1517896"/>
                  <a:pt x="2747155" y="1772765"/>
                  <a:pt x="2268014" y="1915902"/>
                </a:cubicBezTo>
                <a:cubicBezTo>
                  <a:pt x="2017472" y="1982840"/>
                  <a:pt x="1402681" y="2070860"/>
                  <a:pt x="825123" y="1706551"/>
                </a:cubicBezTo>
                <a:cubicBezTo>
                  <a:pt x="247565" y="1342241"/>
                  <a:pt x="-63765" y="710944"/>
                  <a:pt x="10960" y="275"/>
                </a:cubicBezTo>
                <a:lnTo>
                  <a:pt x="3102275"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Diagonal Corners Rounded 8">
            <a:extLst>
              <a:ext uri="{FF2B5EF4-FFF2-40B4-BE49-F238E27FC236}">
                <a16:creationId xmlns:a16="http://schemas.microsoft.com/office/drawing/2014/main" id="{D9D73D50-6C40-4EC9-413C-4601E2C492C4}"/>
              </a:ext>
            </a:extLst>
          </p:cNvPr>
          <p:cNvSpPr/>
          <p:nvPr userDrawn="1"/>
        </p:nvSpPr>
        <p:spPr>
          <a:xfrm>
            <a:off x="1245327" y="801188"/>
            <a:ext cx="5939245" cy="5437632"/>
          </a:xfrm>
          <a:custGeom>
            <a:avLst/>
            <a:gdLst>
              <a:gd name="connsiteX0" fmla="*/ 1689894 w 5939245"/>
              <a:gd name="connsiteY0" fmla="*/ 0 h 4078224"/>
              <a:gd name="connsiteX1" fmla="*/ 5939245 w 5939245"/>
              <a:gd name="connsiteY1" fmla="*/ 0 h 4078224"/>
              <a:gd name="connsiteX2" fmla="*/ 5939245 w 5939245"/>
              <a:gd name="connsiteY2" fmla="*/ 0 h 4078224"/>
              <a:gd name="connsiteX3" fmla="*/ 5939245 w 5939245"/>
              <a:gd name="connsiteY3" fmla="*/ 2388330 h 4078224"/>
              <a:gd name="connsiteX4" fmla="*/ 4249351 w 5939245"/>
              <a:gd name="connsiteY4" fmla="*/ 4078224 h 4078224"/>
              <a:gd name="connsiteX5" fmla="*/ 0 w 5939245"/>
              <a:gd name="connsiteY5" fmla="*/ 4078224 h 4078224"/>
              <a:gd name="connsiteX6" fmla="*/ 0 w 5939245"/>
              <a:gd name="connsiteY6" fmla="*/ 4078224 h 4078224"/>
              <a:gd name="connsiteX7" fmla="*/ 0 w 5939245"/>
              <a:gd name="connsiteY7" fmla="*/ 1689894 h 4078224"/>
              <a:gd name="connsiteX8" fmla="*/ 1689894 w 5939245"/>
              <a:gd name="connsiteY8" fmla="*/ 0 h 4078224"/>
              <a:gd name="connsiteX0" fmla="*/ 1689894 w 5939245"/>
              <a:gd name="connsiteY0" fmla="*/ 17417 h 4095641"/>
              <a:gd name="connsiteX1" fmla="*/ 3675017 w 5939245"/>
              <a:gd name="connsiteY1" fmla="*/ 0 h 4095641"/>
              <a:gd name="connsiteX2" fmla="*/ 5939245 w 5939245"/>
              <a:gd name="connsiteY2" fmla="*/ 17417 h 4095641"/>
              <a:gd name="connsiteX3" fmla="*/ 5939245 w 5939245"/>
              <a:gd name="connsiteY3" fmla="*/ 17417 h 4095641"/>
              <a:gd name="connsiteX4" fmla="*/ 5939245 w 5939245"/>
              <a:gd name="connsiteY4" fmla="*/ 2405747 h 4095641"/>
              <a:gd name="connsiteX5" fmla="*/ 4249351 w 5939245"/>
              <a:gd name="connsiteY5" fmla="*/ 4095641 h 4095641"/>
              <a:gd name="connsiteX6" fmla="*/ 0 w 5939245"/>
              <a:gd name="connsiteY6" fmla="*/ 4095641 h 4095641"/>
              <a:gd name="connsiteX7" fmla="*/ 0 w 5939245"/>
              <a:gd name="connsiteY7" fmla="*/ 4095641 h 4095641"/>
              <a:gd name="connsiteX8" fmla="*/ 0 w 5939245"/>
              <a:gd name="connsiteY8" fmla="*/ 1707311 h 4095641"/>
              <a:gd name="connsiteX9" fmla="*/ 1689894 w 5939245"/>
              <a:gd name="connsiteY9" fmla="*/ 17417 h 4095641"/>
              <a:gd name="connsiteX0" fmla="*/ 1689894 w 5939245"/>
              <a:gd name="connsiteY0" fmla="*/ 0 h 4078224"/>
              <a:gd name="connsiteX1" fmla="*/ 5939245 w 5939245"/>
              <a:gd name="connsiteY1" fmla="*/ 0 h 4078224"/>
              <a:gd name="connsiteX2" fmla="*/ 5939245 w 5939245"/>
              <a:gd name="connsiteY2" fmla="*/ 0 h 4078224"/>
              <a:gd name="connsiteX3" fmla="*/ 5939245 w 5939245"/>
              <a:gd name="connsiteY3" fmla="*/ 2388330 h 4078224"/>
              <a:gd name="connsiteX4" fmla="*/ 4249351 w 5939245"/>
              <a:gd name="connsiteY4" fmla="*/ 4078224 h 4078224"/>
              <a:gd name="connsiteX5" fmla="*/ 0 w 5939245"/>
              <a:gd name="connsiteY5" fmla="*/ 4078224 h 4078224"/>
              <a:gd name="connsiteX6" fmla="*/ 0 w 5939245"/>
              <a:gd name="connsiteY6" fmla="*/ 4078224 h 4078224"/>
              <a:gd name="connsiteX7" fmla="*/ 0 w 5939245"/>
              <a:gd name="connsiteY7" fmla="*/ 1689894 h 4078224"/>
              <a:gd name="connsiteX8" fmla="*/ 1689894 w 5939245"/>
              <a:gd name="connsiteY8" fmla="*/ 0 h 4078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9245" h="4078224">
                <a:moveTo>
                  <a:pt x="1689894" y="0"/>
                </a:moveTo>
                <a:lnTo>
                  <a:pt x="5939245" y="0"/>
                </a:lnTo>
                <a:lnTo>
                  <a:pt x="5939245" y="0"/>
                </a:lnTo>
                <a:lnTo>
                  <a:pt x="5939245" y="2388330"/>
                </a:lnTo>
                <a:cubicBezTo>
                  <a:pt x="5939245" y="3321633"/>
                  <a:pt x="5182654" y="4078224"/>
                  <a:pt x="4249351" y="4078224"/>
                </a:cubicBezTo>
                <a:lnTo>
                  <a:pt x="0" y="4078224"/>
                </a:lnTo>
                <a:lnTo>
                  <a:pt x="0" y="4078224"/>
                </a:lnTo>
                <a:lnTo>
                  <a:pt x="0" y="1689894"/>
                </a:lnTo>
                <a:cubicBezTo>
                  <a:pt x="0" y="756591"/>
                  <a:pt x="756591" y="0"/>
                  <a:pt x="1689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hasCustomPrompt="1"/>
          </p:nvPr>
        </p:nvSpPr>
        <p:spPr>
          <a:xfrm>
            <a:off x="1744564" y="3009023"/>
            <a:ext cx="5361631" cy="1301513"/>
          </a:xfrm>
        </p:spPr>
        <p:txBody>
          <a:bodyPr anchor="t">
            <a:noAutofit/>
          </a:bodyPr>
          <a:lstStyle>
            <a:lvl1pPr algn="l">
              <a:defRPr sz="5400"/>
            </a:lvl1pPr>
          </a:lstStyle>
          <a:p>
            <a:r>
              <a:rPr lang="en-US"/>
              <a:t>Move Forward</a:t>
            </a:r>
          </a:p>
        </p:txBody>
      </p:sp>
      <p:sp>
        <p:nvSpPr>
          <p:cNvPr id="3" name="Subtitle 2"/>
          <p:cNvSpPr>
            <a:spLocks noGrp="1"/>
          </p:cNvSpPr>
          <p:nvPr>
            <p:ph type="subTitle" idx="1" hasCustomPrompt="1"/>
          </p:nvPr>
        </p:nvSpPr>
        <p:spPr>
          <a:xfrm>
            <a:off x="1789798" y="2032002"/>
            <a:ext cx="5316397" cy="845137"/>
          </a:xfrm>
          <a:prstGeom prst="rect">
            <a:avLst/>
          </a:prstGeom>
        </p:spPr>
        <p:txBody>
          <a:bodyPr anchor="b"/>
          <a:lstStyle>
            <a:lvl1pPr marL="0" indent="0" algn="l">
              <a:lnSpc>
                <a:spcPct val="100000"/>
              </a:lnSpc>
              <a:buNone/>
              <a:defRPr sz="2400" b="1">
                <a:solidFill>
                  <a:schemeClr val="accent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BIONANO AT AGBT 2023</a:t>
            </a:r>
          </a:p>
        </p:txBody>
      </p:sp>
      <p:sp>
        <p:nvSpPr>
          <p:cNvPr id="7" name="Text Placeholder 6">
            <a:extLst>
              <a:ext uri="{FF2B5EF4-FFF2-40B4-BE49-F238E27FC236}">
                <a16:creationId xmlns:a16="http://schemas.microsoft.com/office/drawing/2014/main" id="{5F49A940-CC1E-8358-9A91-7827D7A6CC9F}"/>
              </a:ext>
            </a:extLst>
          </p:cNvPr>
          <p:cNvSpPr>
            <a:spLocks noGrp="1"/>
          </p:cNvSpPr>
          <p:nvPr>
            <p:ph type="body" sz="quarter" idx="10" hasCustomPrompt="1"/>
          </p:nvPr>
        </p:nvSpPr>
        <p:spPr>
          <a:xfrm>
            <a:off x="1786668" y="4461870"/>
            <a:ext cx="2794000" cy="577609"/>
          </a:xfrm>
          <a:prstGeom prst="rect">
            <a:avLst/>
          </a:prstGeom>
        </p:spPr>
        <p:txBody>
          <a:bodyPr/>
          <a:lstStyle>
            <a:lvl1pPr>
              <a:lnSpc>
                <a:spcPct val="100000"/>
              </a:lnSpc>
              <a:defRPr sz="1500"/>
            </a:lvl1pPr>
          </a:lstStyle>
          <a:p>
            <a:pPr lvl="0"/>
            <a:r>
              <a:rPr lang="en-US"/>
              <a:t>Month XX, 20XX</a:t>
            </a:r>
          </a:p>
        </p:txBody>
      </p:sp>
      <p:pic>
        <p:nvPicPr>
          <p:cNvPr id="8" name="Graphic 7">
            <a:extLst>
              <a:ext uri="{FF2B5EF4-FFF2-40B4-BE49-F238E27FC236}">
                <a16:creationId xmlns:a16="http://schemas.microsoft.com/office/drawing/2014/main" id="{813EA088-D0D8-8344-97C1-8C20759ABDE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38493" y="5897894"/>
            <a:ext cx="1401667" cy="380988"/>
          </a:xfrm>
          <a:prstGeom prst="rect">
            <a:avLst/>
          </a:prstGeom>
        </p:spPr>
      </p:pic>
      <p:sp>
        <p:nvSpPr>
          <p:cNvPr id="13" name="Chord 12">
            <a:extLst>
              <a:ext uri="{FF2B5EF4-FFF2-40B4-BE49-F238E27FC236}">
                <a16:creationId xmlns:a16="http://schemas.microsoft.com/office/drawing/2014/main" id="{6ED11493-5018-A675-6767-9BFD1778E46A}"/>
              </a:ext>
            </a:extLst>
          </p:cNvPr>
          <p:cNvSpPr/>
          <p:nvPr userDrawn="1"/>
        </p:nvSpPr>
        <p:spPr>
          <a:xfrm>
            <a:off x="-2225" y="5174267"/>
            <a:ext cx="2744308" cy="1689823"/>
          </a:xfrm>
          <a:custGeom>
            <a:avLst/>
            <a:gdLst>
              <a:gd name="connsiteX0" fmla="*/ 18147 w 3011887"/>
              <a:gd name="connsiteY0" fmla="*/ 1267366 h 2998886"/>
              <a:gd name="connsiteX1" fmla="*/ 1504969 w 3011887"/>
              <a:gd name="connsiteY1" fmla="*/ 0 h 2998886"/>
              <a:gd name="connsiteX2" fmla="*/ 2993435 w 3011887"/>
              <a:gd name="connsiteY2" fmla="*/ 1265433 h 2998886"/>
              <a:gd name="connsiteX3" fmla="*/ 18147 w 3011887"/>
              <a:gd name="connsiteY3" fmla="*/ 1267366 h 2998886"/>
              <a:gd name="connsiteX0" fmla="*/ 199675 w 3174963"/>
              <a:gd name="connsiteY0" fmla="*/ 1279559 h 1279559"/>
              <a:gd name="connsiteX1" fmla="*/ 428547 w 3174963"/>
              <a:gd name="connsiteY1" fmla="*/ 673156 h 1279559"/>
              <a:gd name="connsiteX2" fmla="*/ 1686497 w 3174963"/>
              <a:gd name="connsiteY2" fmla="*/ 12193 h 1279559"/>
              <a:gd name="connsiteX3" fmla="*/ 3174963 w 3174963"/>
              <a:gd name="connsiteY3" fmla="*/ 1277626 h 1279559"/>
              <a:gd name="connsiteX4" fmla="*/ 199675 w 3174963"/>
              <a:gd name="connsiteY4" fmla="*/ 1279559 h 1279559"/>
              <a:gd name="connsiteX0" fmla="*/ 275750 w 3008354"/>
              <a:gd name="connsiteY0" fmla="*/ 1279559 h 1279559"/>
              <a:gd name="connsiteX1" fmla="*/ 261938 w 3008354"/>
              <a:gd name="connsiteY1" fmla="*/ 673156 h 1279559"/>
              <a:gd name="connsiteX2" fmla="*/ 1519888 w 3008354"/>
              <a:gd name="connsiteY2" fmla="*/ 12193 h 1279559"/>
              <a:gd name="connsiteX3" fmla="*/ 3008354 w 3008354"/>
              <a:gd name="connsiteY3" fmla="*/ 1277626 h 1279559"/>
              <a:gd name="connsiteX4" fmla="*/ 275750 w 3008354"/>
              <a:gd name="connsiteY4" fmla="*/ 1279559 h 1279559"/>
              <a:gd name="connsiteX0" fmla="*/ 121972 w 2854576"/>
              <a:gd name="connsiteY0" fmla="*/ 1279559 h 1279559"/>
              <a:gd name="connsiteX1" fmla="*/ 108160 w 2854576"/>
              <a:gd name="connsiteY1" fmla="*/ 673156 h 1279559"/>
              <a:gd name="connsiteX2" fmla="*/ 1366110 w 2854576"/>
              <a:gd name="connsiteY2" fmla="*/ 12193 h 1279559"/>
              <a:gd name="connsiteX3" fmla="*/ 2854576 w 2854576"/>
              <a:gd name="connsiteY3" fmla="*/ 1277626 h 1279559"/>
              <a:gd name="connsiteX4" fmla="*/ 121972 w 2854576"/>
              <a:gd name="connsiteY4" fmla="*/ 1279559 h 1279559"/>
              <a:gd name="connsiteX0" fmla="*/ 16694 w 2749298"/>
              <a:gd name="connsiteY0" fmla="*/ 1279559 h 1279559"/>
              <a:gd name="connsiteX1" fmla="*/ 2882 w 2749298"/>
              <a:gd name="connsiteY1" fmla="*/ 673156 h 1279559"/>
              <a:gd name="connsiteX2" fmla="*/ 1260832 w 2749298"/>
              <a:gd name="connsiteY2" fmla="*/ 12193 h 1279559"/>
              <a:gd name="connsiteX3" fmla="*/ 2749298 w 2749298"/>
              <a:gd name="connsiteY3" fmla="*/ 1277626 h 1279559"/>
              <a:gd name="connsiteX4" fmla="*/ 16694 w 2749298"/>
              <a:gd name="connsiteY4" fmla="*/ 1279559 h 1279559"/>
              <a:gd name="connsiteX0" fmla="*/ 13812 w 2746416"/>
              <a:gd name="connsiteY0" fmla="*/ 1279559 h 1279559"/>
              <a:gd name="connsiteX1" fmla="*/ 0 w 2746416"/>
              <a:gd name="connsiteY1" fmla="*/ 673156 h 1279559"/>
              <a:gd name="connsiteX2" fmla="*/ 1257950 w 2746416"/>
              <a:gd name="connsiteY2" fmla="*/ 12193 h 1279559"/>
              <a:gd name="connsiteX3" fmla="*/ 2746416 w 2746416"/>
              <a:gd name="connsiteY3" fmla="*/ 1277626 h 1279559"/>
              <a:gd name="connsiteX4" fmla="*/ 13812 w 2746416"/>
              <a:gd name="connsiteY4" fmla="*/ 1279559 h 1279559"/>
              <a:gd name="connsiteX0" fmla="*/ 13812 w 2746416"/>
              <a:gd name="connsiteY0" fmla="*/ 1280154 h 1280154"/>
              <a:gd name="connsiteX1" fmla="*/ 0 w 2746416"/>
              <a:gd name="connsiteY1" fmla="*/ 673751 h 1280154"/>
              <a:gd name="connsiteX2" fmla="*/ 1257950 w 2746416"/>
              <a:gd name="connsiteY2" fmla="*/ 12788 h 1280154"/>
              <a:gd name="connsiteX3" fmla="*/ 2746416 w 2746416"/>
              <a:gd name="connsiteY3" fmla="*/ 1278221 h 1280154"/>
              <a:gd name="connsiteX4" fmla="*/ 13812 w 2746416"/>
              <a:gd name="connsiteY4" fmla="*/ 1280154 h 1280154"/>
              <a:gd name="connsiteX0" fmla="*/ 13812 w 2746416"/>
              <a:gd name="connsiteY0" fmla="*/ 1267418 h 1267418"/>
              <a:gd name="connsiteX1" fmla="*/ 0 w 2746416"/>
              <a:gd name="connsiteY1" fmla="*/ 661015 h 1267418"/>
              <a:gd name="connsiteX2" fmla="*/ 1257950 w 2746416"/>
              <a:gd name="connsiteY2" fmla="*/ 52 h 1267418"/>
              <a:gd name="connsiteX3" fmla="*/ 2746416 w 2746416"/>
              <a:gd name="connsiteY3" fmla="*/ 1265485 h 1267418"/>
              <a:gd name="connsiteX4" fmla="*/ 13812 w 2746416"/>
              <a:gd name="connsiteY4" fmla="*/ 1267418 h 1267418"/>
              <a:gd name="connsiteX0" fmla="*/ 13812 w 2746416"/>
              <a:gd name="connsiteY0" fmla="*/ 1267418 h 1267418"/>
              <a:gd name="connsiteX1" fmla="*/ 0 w 2746416"/>
              <a:gd name="connsiteY1" fmla="*/ 661015 h 1267418"/>
              <a:gd name="connsiteX2" fmla="*/ 1257950 w 2746416"/>
              <a:gd name="connsiteY2" fmla="*/ 52 h 1267418"/>
              <a:gd name="connsiteX3" fmla="*/ 2746416 w 2746416"/>
              <a:gd name="connsiteY3" fmla="*/ 1265485 h 1267418"/>
              <a:gd name="connsiteX4" fmla="*/ 13812 w 2746416"/>
              <a:gd name="connsiteY4" fmla="*/ 1267418 h 1267418"/>
              <a:gd name="connsiteX0" fmla="*/ 13812 w 2746416"/>
              <a:gd name="connsiteY0" fmla="*/ 1267415 h 1267415"/>
              <a:gd name="connsiteX1" fmla="*/ 0 w 2746416"/>
              <a:gd name="connsiteY1" fmla="*/ 661012 h 1267415"/>
              <a:gd name="connsiteX2" fmla="*/ 1257950 w 2746416"/>
              <a:gd name="connsiteY2" fmla="*/ 49 h 1267415"/>
              <a:gd name="connsiteX3" fmla="*/ 2746416 w 2746416"/>
              <a:gd name="connsiteY3" fmla="*/ 1265482 h 1267415"/>
              <a:gd name="connsiteX4" fmla="*/ 13812 w 2746416"/>
              <a:gd name="connsiteY4" fmla="*/ 1267415 h 1267415"/>
              <a:gd name="connsiteX0" fmla="*/ 13812 w 2746416"/>
              <a:gd name="connsiteY0" fmla="*/ 1267367 h 1267367"/>
              <a:gd name="connsiteX1" fmla="*/ 0 w 2746416"/>
              <a:gd name="connsiteY1" fmla="*/ 660964 h 1267367"/>
              <a:gd name="connsiteX2" fmla="*/ 1257950 w 2746416"/>
              <a:gd name="connsiteY2" fmla="*/ 1 h 1267367"/>
              <a:gd name="connsiteX3" fmla="*/ 2746416 w 2746416"/>
              <a:gd name="connsiteY3" fmla="*/ 1265434 h 1267367"/>
              <a:gd name="connsiteX4" fmla="*/ 13812 w 2746416"/>
              <a:gd name="connsiteY4" fmla="*/ 1267367 h 1267367"/>
              <a:gd name="connsiteX0" fmla="*/ 13812 w 2746416"/>
              <a:gd name="connsiteY0" fmla="*/ 1267367 h 1267367"/>
              <a:gd name="connsiteX1" fmla="*/ 0 w 2746416"/>
              <a:gd name="connsiteY1" fmla="*/ 660964 h 1267367"/>
              <a:gd name="connsiteX2" fmla="*/ 1257950 w 2746416"/>
              <a:gd name="connsiteY2" fmla="*/ 1 h 1267367"/>
              <a:gd name="connsiteX3" fmla="*/ 2746416 w 2746416"/>
              <a:gd name="connsiteY3" fmla="*/ 1265434 h 1267367"/>
              <a:gd name="connsiteX4" fmla="*/ 13812 w 2746416"/>
              <a:gd name="connsiteY4" fmla="*/ 1267367 h 1267367"/>
              <a:gd name="connsiteX0" fmla="*/ 13935 w 2746539"/>
              <a:gd name="connsiteY0" fmla="*/ 1267367 h 1267367"/>
              <a:gd name="connsiteX1" fmla="*/ 123 w 2746539"/>
              <a:gd name="connsiteY1" fmla="*/ 660964 h 1267367"/>
              <a:gd name="connsiteX2" fmla="*/ 1258073 w 2746539"/>
              <a:gd name="connsiteY2" fmla="*/ 1 h 1267367"/>
              <a:gd name="connsiteX3" fmla="*/ 2746539 w 2746539"/>
              <a:gd name="connsiteY3" fmla="*/ 1265434 h 1267367"/>
              <a:gd name="connsiteX4" fmla="*/ 13935 w 2746539"/>
              <a:gd name="connsiteY4" fmla="*/ 1267367 h 1267367"/>
              <a:gd name="connsiteX0" fmla="*/ 5329 w 2747458"/>
              <a:gd name="connsiteY0" fmla="*/ 1267367 h 1267367"/>
              <a:gd name="connsiteX1" fmla="*/ 1042 w 2747458"/>
              <a:gd name="connsiteY1" fmla="*/ 660964 h 1267367"/>
              <a:gd name="connsiteX2" fmla="*/ 1258992 w 2747458"/>
              <a:gd name="connsiteY2" fmla="*/ 1 h 1267367"/>
              <a:gd name="connsiteX3" fmla="*/ 2747458 w 2747458"/>
              <a:gd name="connsiteY3" fmla="*/ 1265434 h 1267367"/>
              <a:gd name="connsiteX4" fmla="*/ 5329 w 2747458"/>
              <a:gd name="connsiteY4" fmla="*/ 1267367 h 1267367"/>
              <a:gd name="connsiteX0" fmla="*/ 4460 w 2746589"/>
              <a:gd name="connsiteY0" fmla="*/ 1267367 h 1267367"/>
              <a:gd name="connsiteX1" fmla="*/ 173 w 2746589"/>
              <a:gd name="connsiteY1" fmla="*/ 660964 h 1267367"/>
              <a:gd name="connsiteX2" fmla="*/ 1258123 w 2746589"/>
              <a:gd name="connsiteY2" fmla="*/ 1 h 1267367"/>
              <a:gd name="connsiteX3" fmla="*/ 2746589 w 2746589"/>
              <a:gd name="connsiteY3" fmla="*/ 1265434 h 1267367"/>
              <a:gd name="connsiteX4" fmla="*/ 4460 w 2746589"/>
              <a:gd name="connsiteY4" fmla="*/ 1267367 h 1267367"/>
              <a:gd name="connsiteX0" fmla="*/ 2179 w 2744308"/>
              <a:gd name="connsiteY0" fmla="*/ 1267367 h 1267367"/>
              <a:gd name="connsiteX1" fmla="*/ 274 w 2744308"/>
              <a:gd name="connsiteY1" fmla="*/ 663345 h 1267367"/>
              <a:gd name="connsiteX2" fmla="*/ 1255842 w 2744308"/>
              <a:gd name="connsiteY2" fmla="*/ 1 h 1267367"/>
              <a:gd name="connsiteX3" fmla="*/ 2744308 w 2744308"/>
              <a:gd name="connsiteY3" fmla="*/ 1265434 h 1267367"/>
              <a:gd name="connsiteX4" fmla="*/ 2179 w 2744308"/>
              <a:gd name="connsiteY4" fmla="*/ 1267367 h 12673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4308" h="1267367">
                <a:moveTo>
                  <a:pt x="2179" y="1267367"/>
                </a:moveTo>
                <a:cubicBezTo>
                  <a:pt x="2286" y="969226"/>
                  <a:pt x="-940" y="911341"/>
                  <a:pt x="274" y="663345"/>
                </a:cubicBezTo>
                <a:cubicBezTo>
                  <a:pt x="148596" y="457501"/>
                  <a:pt x="517604" y="6502"/>
                  <a:pt x="1255842" y="1"/>
                </a:cubicBezTo>
                <a:cubicBezTo>
                  <a:pt x="1997187" y="-477"/>
                  <a:pt x="2628610" y="536333"/>
                  <a:pt x="2744308" y="1265434"/>
                </a:cubicBezTo>
                <a:lnTo>
                  <a:pt x="2179" y="126736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81725275"/>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showMasterSp="0" preserve="1" userDrawn="1">
  <p:cSld name="Divider Slider 1">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3463C72-9FC1-D3BD-A406-324FB2EBAC9C}"/>
              </a:ext>
            </a:extLst>
          </p:cNvPr>
          <p:cNvSpPr/>
          <p:nvPr userDrawn="1"/>
        </p:nvSpPr>
        <p:spPr>
          <a:xfrm>
            <a:off x="3850185" y="0"/>
            <a:ext cx="5293816" cy="6858000"/>
          </a:xfrm>
          <a:custGeom>
            <a:avLst/>
            <a:gdLst>
              <a:gd name="connsiteX0" fmla="*/ 0 w 5289569"/>
              <a:gd name="connsiteY0" fmla="*/ 0 h 5143500"/>
              <a:gd name="connsiteX1" fmla="*/ 5289569 w 5289569"/>
              <a:gd name="connsiteY1" fmla="*/ 0 h 5143500"/>
              <a:gd name="connsiteX2" fmla="*/ 5289569 w 5289569"/>
              <a:gd name="connsiteY2" fmla="*/ 5143500 h 5143500"/>
              <a:gd name="connsiteX3" fmla="*/ 0 w 5289569"/>
              <a:gd name="connsiteY3" fmla="*/ 5143500 h 5143500"/>
              <a:gd name="connsiteX4" fmla="*/ 0 w 5289569"/>
              <a:gd name="connsiteY4" fmla="*/ 0 h 5143500"/>
              <a:gd name="connsiteX0" fmla="*/ 0 w 5289569"/>
              <a:gd name="connsiteY0" fmla="*/ 17417 h 5160917"/>
              <a:gd name="connsiteX1" fmla="*/ 4293325 w 5289569"/>
              <a:gd name="connsiteY1" fmla="*/ 0 h 5160917"/>
              <a:gd name="connsiteX2" fmla="*/ 5289569 w 5289569"/>
              <a:gd name="connsiteY2" fmla="*/ 17417 h 5160917"/>
              <a:gd name="connsiteX3" fmla="*/ 5289569 w 5289569"/>
              <a:gd name="connsiteY3" fmla="*/ 5160917 h 5160917"/>
              <a:gd name="connsiteX4" fmla="*/ 0 w 5289569"/>
              <a:gd name="connsiteY4" fmla="*/ 5160917 h 5160917"/>
              <a:gd name="connsiteX5" fmla="*/ 0 w 5289569"/>
              <a:gd name="connsiteY5" fmla="*/ 17417 h 5160917"/>
              <a:gd name="connsiteX0" fmla="*/ 0 w 5289569"/>
              <a:gd name="connsiteY0" fmla="*/ 17417 h 5160917"/>
              <a:gd name="connsiteX1" fmla="*/ 4293325 w 5289569"/>
              <a:gd name="connsiteY1" fmla="*/ 0 h 5160917"/>
              <a:gd name="connsiteX2" fmla="*/ 5289569 w 5289569"/>
              <a:gd name="connsiteY2" fmla="*/ 17417 h 5160917"/>
              <a:gd name="connsiteX3" fmla="*/ 5289569 w 5289569"/>
              <a:gd name="connsiteY3" fmla="*/ 5160917 h 5160917"/>
              <a:gd name="connsiteX4" fmla="*/ 0 w 5289569"/>
              <a:gd name="connsiteY4" fmla="*/ 5160917 h 5160917"/>
              <a:gd name="connsiteX5" fmla="*/ 0 w 5289569"/>
              <a:gd name="connsiteY5" fmla="*/ 17417 h 5160917"/>
              <a:gd name="connsiteX0" fmla="*/ 0 w 5289569"/>
              <a:gd name="connsiteY0" fmla="*/ 17417 h 5160917"/>
              <a:gd name="connsiteX1" fmla="*/ 4293325 w 5289569"/>
              <a:gd name="connsiteY1" fmla="*/ 0 h 5160917"/>
              <a:gd name="connsiteX2" fmla="*/ 5289569 w 5289569"/>
              <a:gd name="connsiteY2" fmla="*/ 17417 h 5160917"/>
              <a:gd name="connsiteX3" fmla="*/ 5289569 w 5289569"/>
              <a:gd name="connsiteY3" fmla="*/ 5160917 h 5160917"/>
              <a:gd name="connsiteX4" fmla="*/ 0 w 5289569"/>
              <a:gd name="connsiteY4" fmla="*/ 5160917 h 5160917"/>
              <a:gd name="connsiteX5" fmla="*/ 0 w 5289569"/>
              <a:gd name="connsiteY5" fmla="*/ 17417 h 5160917"/>
              <a:gd name="connsiteX0" fmla="*/ 0 w 5289569"/>
              <a:gd name="connsiteY0" fmla="*/ 0 h 5143500"/>
              <a:gd name="connsiteX1" fmla="*/ 4293325 w 5289569"/>
              <a:gd name="connsiteY1" fmla="*/ 4014 h 5143500"/>
              <a:gd name="connsiteX2" fmla="*/ 5289569 w 5289569"/>
              <a:gd name="connsiteY2" fmla="*/ 0 h 5143500"/>
              <a:gd name="connsiteX3" fmla="*/ 5289569 w 5289569"/>
              <a:gd name="connsiteY3" fmla="*/ 5143500 h 5143500"/>
              <a:gd name="connsiteX4" fmla="*/ 0 w 5289569"/>
              <a:gd name="connsiteY4" fmla="*/ 5143500 h 5143500"/>
              <a:gd name="connsiteX5" fmla="*/ 0 w 5289569"/>
              <a:gd name="connsiteY5" fmla="*/ 0 h 5143500"/>
              <a:gd name="connsiteX0" fmla="*/ 0 w 5289569"/>
              <a:gd name="connsiteY0" fmla="*/ 0 h 5143500"/>
              <a:gd name="connsiteX1" fmla="*/ 4293325 w 5289569"/>
              <a:gd name="connsiteY1" fmla="*/ 1633 h 5143500"/>
              <a:gd name="connsiteX2" fmla="*/ 5289569 w 5289569"/>
              <a:gd name="connsiteY2" fmla="*/ 0 h 5143500"/>
              <a:gd name="connsiteX3" fmla="*/ 5289569 w 5289569"/>
              <a:gd name="connsiteY3" fmla="*/ 5143500 h 5143500"/>
              <a:gd name="connsiteX4" fmla="*/ 0 w 5289569"/>
              <a:gd name="connsiteY4" fmla="*/ 5143500 h 5143500"/>
              <a:gd name="connsiteX5" fmla="*/ 0 w 5289569"/>
              <a:gd name="connsiteY5" fmla="*/ 0 h 5143500"/>
              <a:gd name="connsiteX0" fmla="*/ 0 w 5289569"/>
              <a:gd name="connsiteY0" fmla="*/ 0 h 5143500"/>
              <a:gd name="connsiteX1" fmla="*/ 4293325 w 5289569"/>
              <a:gd name="connsiteY1" fmla="*/ 1633 h 5143500"/>
              <a:gd name="connsiteX2" fmla="*/ 5289569 w 5289569"/>
              <a:gd name="connsiteY2" fmla="*/ 0 h 5143500"/>
              <a:gd name="connsiteX3" fmla="*/ 5289569 w 5289569"/>
              <a:gd name="connsiteY3" fmla="*/ 5143500 h 5143500"/>
              <a:gd name="connsiteX4" fmla="*/ 0 w 5289569"/>
              <a:gd name="connsiteY4" fmla="*/ 5143500 h 5143500"/>
              <a:gd name="connsiteX5" fmla="*/ 0 w 5289569"/>
              <a:gd name="connsiteY5" fmla="*/ 0 h 5143500"/>
              <a:gd name="connsiteX0" fmla="*/ 0 w 5289569"/>
              <a:gd name="connsiteY0" fmla="*/ 5143500 h 5143500"/>
              <a:gd name="connsiteX1" fmla="*/ 4293325 w 5289569"/>
              <a:gd name="connsiteY1" fmla="*/ 1633 h 5143500"/>
              <a:gd name="connsiteX2" fmla="*/ 5289569 w 5289569"/>
              <a:gd name="connsiteY2" fmla="*/ 0 h 5143500"/>
              <a:gd name="connsiteX3" fmla="*/ 5289569 w 5289569"/>
              <a:gd name="connsiteY3" fmla="*/ 5143500 h 5143500"/>
              <a:gd name="connsiteX4" fmla="*/ 0 w 5289569"/>
              <a:gd name="connsiteY4" fmla="*/ 5143500 h 5143500"/>
              <a:gd name="connsiteX0" fmla="*/ 0 w 5289569"/>
              <a:gd name="connsiteY0" fmla="*/ 5143500 h 5143500"/>
              <a:gd name="connsiteX1" fmla="*/ 4293325 w 5289569"/>
              <a:gd name="connsiteY1" fmla="*/ 1633 h 5143500"/>
              <a:gd name="connsiteX2" fmla="*/ 5289569 w 5289569"/>
              <a:gd name="connsiteY2" fmla="*/ 0 h 5143500"/>
              <a:gd name="connsiteX3" fmla="*/ 5289569 w 5289569"/>
              <a:gd name="connsiteY3" fmla="*/ 5143500 h 5143500"/>
              <a:gd name="connsiteX4" fmla="*/ 0 w 5289569"/>
              <a:gd name="connsiteY4" fmla="*/ 5143500 h 5143500"/>
              <a:gd name="connsiteX0" fmla="*/ 4689 w 5294258"/>
              <a:gd name="connsiteY0" fmla="*/ 5143500 h 5143500"/>
              <a:gd name="connsiteX1" fmla="*/ 4298014 w 5294258"/>
              <a:gd name="connsiteY1" fmla="*/ 1633 h 5143500"/>
              <a:gd name="connsiteX2" fmla="*/ 5294258 w 5294258"/>
              <a:gd name="connsiteY2" fmla="*/ 0 h 5143500"/>
              <a:gd name="connsiteX3" fmla="*/ 5294258 w 5294258"/>
              <a:gd name="connsiteY3" fmla="*/ 5143500 h 5143500"/>
              <a:gd name="connsiteX4" fmla="*/ 4689 w 5294258"/>
              <a:gd name="connsiteY4" fmla="*/ 5143500 h 5143500"/>
              <a:gd name="connsiteX0" fmla="*/ 5023 w 5294592"/>
              <a:gd name="connsiteY0" fmla="*/ 5143500 h 5143500"/>
              <a:gd name="connsiteX1" fmla="*/ 4298348 w 5294592"/>
              <a:gd name="connsiteY1" fmla="*/ 1633 h 5143500"/>
              <a:gd name="connsiteX2" fmla="*/ 5294592 w 5294592"/>
              <a:gd name="connsiteY2" fmla="*/ 0 h 5143500"/>
              <a:gd name="connsiteX3" fmla="*/ 5294592 w 5294592"/>
              <a:gd name="connsiteY3" fmla="*/ 5143500 h 5143500"/>
              <a:gd name="connsiteX4" fmla="*/ 5023 w 5294592"/>
              <a:gd name="connsiteY4" fmla="*/ 5143500 h 5143500"/>
              <a:gd name="connsiteX0" fmla="*/ 2869 w 5292438"/>
              <a:gd name="connsiteY0" fmla="*/ 5143500 h 5143500"/>
              <a:gd name="connsiteX1" fmla="*/ 4296194 w 5292438"/>
              <a:gd name="connsiteY1" fmla="*/ 1633 h 5143500"/>
              <a:gd name="connsiteX2" fmla="*/ 5292438 w 5292438"/>
              <a:gd name="connsiteY2" fmla="*/ 0 h 5143500"/>
              <a:gd name="connsiteX3" fmla="*/ 5292438 w 5292438"/>
              <a:gd name="connsiteY3" fmla="*/ 5143500 h 5143500"/>
              <a:gd name="connsiteX4" fmla="*/ 2869 w 5292438"/>
              <a:gd name="connsiteY4" fmla="*/ 5143500 h 5143500"/>
              <a:gd name="connsiteX0" fmla="*/ 7684 w 5297253"/>
              <a:gd name="connsiteY0" fmla="*/ 5143500 h 5143500"/>
              <a:gd name="connsiteX1" fmla="*/ 4301009 w 5297253"/>
              <a:gd name="connsiteY1" fmla="*/ 1633 h 5143500"/>
              <a:gd name="connsiteX2" fmla="*/ 5297253 w 5297253"/>
              <a:gd name="connsiteY2" fmla="*/ 0 h 5143500"/>
              <a:gd name="connsiteX3" fmla="*/ 5297253 w 5297253"/>
              <a:gd name="connsiteY3" fmla="*/ 5143500 h 5143500"/>
              <a:gd name="connsiteX4" fmla="*/ 7684 w 5297253"/>
              <a:gd name="connsiteY4" fmla="*/ 5143500 h 5143500"/>
              <a:gd name="connsiteX0" fmla="*/ 7684 w 5297253"/>
              <a:gd name="connsiteY0" fmla="*/ 5143500 h 5143500"/>
              <a:gd name="connsiteX1" fmla="*/ 4301009 w 5297253"/>
              <a:gd name="connsiteY1" fmla="*/ 1633 h 5143500"/>
              <a:gd name="connsiteX2" fmla="*/ 5297253 w 5297253"/>
              <a:gd name="connsiteY2" fmla="*/ 0 h 5143500"/>
              <a:gd name="connsiteX3" fmla="*/ 5297253 w 5297253"/>
              <a:gd name="connsiteY3" fmla="*/ 5143500 h 5143500"/>
              <a:gd name="connsiteX4" fmla="*/ 7684 w 5297253"/>
              <a:gd name="connsiteY4" fmla="*/ 5143500 h 5143500"/>
              <a:gd name="connsiteX0" fmla="*/ 4247 w 5293816"/>
              <a:gd name="connsiteY0" fmla="*/ 5143500 h 5143500"/>
              <a:gd name="connsiteX1" fmla="*/ 4297572 w 5293816"/>
              <a:gd name="connsiteY1" fmla="*/ 1633 h 5143500"/>
              <a:gd name="connsiteX2" fmla="*/ 5293816 w 5293816"/>
              <a:gd name="connsiteY2" fmla="*/ 0 h 5143500"/>
              <a:gd name="connsiteX3" fmla="*/ 5293816 w 5293816"/>
              <a:gd name="connsiteY3" fmla="*/ 5143500 h 5143500"/>
              <a:gd name="connsiteX4" fmla="*/ 4247 w 5293816"/>
              <a:gd name="connsiteY4" fmla="*/ 5143500 h 514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3816" h="5143500">
                <a:moveTo>
                  <a:pt x="4247" y="5143500"/>
                </a:moveTo>
                <a:cubicBezTo>
                  <a:pt x="-88645" y="3168286"/>
                  <a:pt x="1342465" y="470264"/>
                  <a:pt x="4297572" y="1633"/>
                </a:cubicBezTo>
                <a:lnTo>
                  <a:pt x="5293816" y="0"/>
                </a:lnTo>
                <a:lnTo>
                  <a:pt x="5293816" y="5143500"/>
                </a:lnTo>
                <a:lnTo>
                  <a:pt x="4247" y="51435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Oval 10">
            <a:extLst>
              <a:ext uri="{FF2B5EF4-FFF2-40B4-BE49-F238E27FC236}">
                <a16:creationId xmlns:a16="http://schemas.microsoft.com/office/drawing/2014/main" id="{200E204D-731A-170E-AB33-D6D245E73DAD}"/>
              </a:ext>
            </a:extLst>
          </p:cNvPr>
          <p:cNvSpPr/>
          <p:nvPr userDrawn="1"/>
        </p:nvSpPr>
        <p:spPr>
          <a:xfrm>
            <a:off x="272445" y="278676"/>
            <a:ext cx="1332412" cy="177654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5240083" y="3471224"/>
            <a:ext cx="3516552" cy="2072640"/>
          </a:xfrm>
        </p:spPr>
        <p:txBody>
          <a:bodyPr anchor="b">
            <a:noAutofit/>
          </a:bodyPr>
          <a:lstStyle>
            <a:lvl1pPr>
              <a:defRPr sz="3200">
                <a:solidFill>
                  <a:schemeClr val="bg1"/>
                </a:solidFill>
              </a:defRPr>
            </a:lvl1pPr>
          </a:lstStyle>
          <a:p>
            <a:r>
              <a:rPr lang="en-US"/>
              <a:t>Divider Slide Title Text Goes Here</a:t>
            </a:r>
          </a:p>
        </p:txBody>
      </p:sp>
      <p:pic>
        <p:nvPicPr>
          <p:cNvPr id="8" name="Graphic 7">
            <a:extLst>
              <a:ext uri="{FF2B5EF4-FFF2-40B4-BE49-F238E27FC236}">
                <a16:creationId xmlns:a16="http://schemas.microsoft.com/office/drawing/2014/main" id="{1CB987A0-C782-7E84-235B-375E0ED46C7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38493" y="5897894"/>
            <a:ext cx="1401667" cy="380988"/>
          </a:xfrm>
          <a:prstGeom prst="rect">
            <a:avLst/>
          </a:prstGeom>
        </p:spPr>
      </p:pic>
      <p:sp>
        <p:nvSpPr>
          <p:cNvPr id="10" name="Picture Placeholder 9">
            <a:extLst>
              <a:ext uri="{FF2B5EF4-FFF2-40B4-BE49-F238E27FC236}">
                <a16:creationId xmlns:a16="http://schemas.microsoft.com/office/drawing/2014/main" id="{400C4609-C44F-C914-A6B7-07CBA1668271}"/>
              </a:ext>
            </a:extLst>
          </p:cNvPr>
          <p:cNvSpPr>
            <a:spLocks noGrp="1"/>
          </p:cNvSpPr>
          <p:nvPr>
            <p:ph type="pic" sz="quarter" idx="10"/>
          </p:nvPr>
        </p:nvSpPr>
        <p:spPr>
          <a:xfrm>
            <a:off x="602391" y="975725"/>
            <a:ext cx="3995737" cy="5325533"/>
          </a:xfrm>
          <a:custGeom>
            <a:avLst/>
            <a:gdLst>
              <a:gd name="connsiteX0" fmla="*/ 1658491 w 3995737"/>
              <a:gd name="connsiteY0" fmla="*/ 0 h 3994150"/>
              <a:gd name="connsiteX1" fmla="*/ 3995737 w 3995737"/>
              <a:gd name="connsiteY1" fmla="*/ 0 h 3994150"/>
              <a:gd name="connsiteX2" fmla="*/ 3995737 w 3995737"/>
              <a:gd name="connsiteY2" fmla="*/ 0 h 3994150"/>
              <a:gd name="connsiteX3" fmla="*/ 3995737 w 3995737"/>
              <a:gd name="connsiteY3" fmla="*/ 2335659 h 3994150"/>
              <a:gd name="connsiteX4" fmla="*/ 2337246 w 3995737"/>
              <a:gd name="connsiteY4" fmla="*/ 3994150 h 3994150"/>
              <a:gd name="connsiteX5" fmla="*/ 0 w 3995737"/>
              <a:gd name="connsiteY5" fmla="*/ 3994150 h 3994150"/>
              <a:gd name="connsiteX6" fmla="*/ 0 w 3995737"/>
              <a:gd name="connsiteY6" fmla="*/ 3994150 h 3994150"/>
              <a:gd name="connsiteX7" fmla="*/ 0 w 3995737"/>
              <a:gd name="connsiteY7" fmla="*/ 1658491 h 3994150"/>
              <a:gd name="connsiteX8" fmla="*/ 1658491 w 3995737"/>
              <a:gd name="connsiteY8" fmla="*/ 0 h 3994150"/>
              <a:gd name="connsiteX0" fmla="*/ 1658491 w 3995737"/>
              <a:gd name="connsiteY0" fmla="*/ 8982 h 4003132"/>
              <a:gd name="connsiteX1" fmla="*/ 3011667 w 3995737"/>
              <a:gd name="connsiteY1" fmla="*/ 0 h 4003132"/>
              <a:gd name="connsiteX2" fmla="*/ 3995737 w 3995737"/>
              <a:gd name="connsiteY2" fmla="*/ 8982 h 4003132"/>
              <a:gd name="connsiteX3" fmla="*/ 3995737 w 3995737"/>
              <a:gd name="connsiteY3" fmla="*/ 8982 h 4003132"/>
              <a:gd name="connsiteX4" fmla="*/ 3995737 w 3995737"/>
              <a:gd name="connsiteY4" fmla="*/ 2344641 h 4003132"/>
              <a:gd name="connsiteX5" fmla="*/ 2337246 w 3995737"/>
              <a:gd name="connsiteY5" fmla="*/ 4003132 h 4003132"/>
              <a:gd name="connsiteX6" fmla="*/ 0 w 3995737"/>
              <a:gd name="connsiteY6" fmla="*/ 4003132 h 4003132"/>
              <a:gd name="connsiteX7" fmla="*/ 0 w 3995737"/>
              <a:gd name="connsiteY7" fmla="*/ 4003132 h 4003132"/>
              <a:gd name="connsiteX8" fmla="*/ 0 w 3995737"/>
              <a:gd name="connsiteY8" fmla="*/ 1667473 h 4003132"/>
              <a:gd name="connsiteX9" fmla="*/ 1658491 w 3995737"/>
              <a:gd name="connsiteY9" fmla="*/ 8982 h 4003132"/>
              <a:gd name="connsiteX0" fmla="*/ 1658491 w 3995737"/>
              <a:gd name="connsiteY0" fmla="*/ 0 h 3994150"/>
              <a:gd name="connsiteX1" fmla="*/ 3995737 w 3995737"/>
              <a:gd name="connsiteY1" fmla="*/ 0 h 3994150"/>
              <a:gd name="connsiteX2" fmla="*/ 3995737 w 3995737"/>
              <a:gd name="connsiteY2" fmla="*/ 0 h 3994150"/>
              <a:gd name="connsiteX3" fmla="*/ 3995737 w 3995737"/>
              <a:gd name="connsiteY3" fmla="*/ 2335659 h 3994150"/>
              <a:gd name="connsiteX4" fmla="*/ 2337246 w 3995737"/>
              <a:gd name="connsiteY4" fmla="*/ 3994150 h 3994150"/>
              <a:gd name="connsiteX5" fmla="*/ 0 w 3995737"/>
              <a:gd name="connsiteY5" fmla="*/ 3994150 h 3994150"/>
              <a:gd name="connsiteX6" fmla="*/ 0 w 3995737"/>
              <a:gd name="connsiteY6" fmla="*/ 3994150 h 3994150"/>
              <a:gd name="connsiteX7" fmla="*/ 0 w 3995737"/>
              <a:gd name="connsiteY7" fmla="*/ 1658491 h 3994150"/>
              <a:gd name="connsiteX8" fmla="*/ 1658491 w 3995737"/>
              <a:gd name="connsiteY8" fmla="*/ 0 h 399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5737" h="3994150">
                <a:moveTo>
                  <a:pt x="1658491" y="0"/>
                </a:moveTo>
                <a:lnTo>
                  <a:pt x="3995737" y="0"/>
                </a:lnTo>
                <a:lnTo>
                  <a:pt x="3995737" y="0"/>
                </a:lnTo>
                <a:lnTo>
                  <a:pt x="3995737" y="2335659"/>
                </a:lnTo>
                <a:cubicBezTo>
                  <a:pt x="3995737" y="3251618"/>
                  <a:pt x="3253205" y="3994150"/>
                  <a:pt x="2337246" y="3994150"/>
                </a:cubicBezTo>
                <a:lnTo>
                  <a:pt x="0" y="3994150"/>
                </a:lnTo>
                <a:lnTo>
                  <a:pt x="0" y="3994150"/>
                </a:lnTo>
                <a:lnTo>
                  <a:pt x="0" y="1658491"/>
                </a:lnTo>
                <a:cubicBezTo>
                  <a:pt x="0" y="742532"/>
                  <a:pt x="742532" y="0"/>
                  <a:pt x="1658491" y="0"/>
                </a:cubicBezTo>
                <a:close/>
              </a:path>
            </a:pathLst>
          </a:custGeom>
          <a:solidFill>
            <a:schemeClr val="bg2"/>
          </a:solidFill>
          <a:ln>
            <a:noFill/>
          </a:ln>
        </p:spPr>
        <p:txBody>
          <a:bodyPr anchor="ctr"/>
          <a:lstStyle>
            <a:lvl1pPr algn="ctr">
              <a:lnSpc>
                <a:spcPct val="100000"/>
              </a:lnSpc>
              <a:defRPr sz="1000"/>
            </a:lvl1pPr>
          </a:lstStyle>
          <a:p>
            <a:endParaRPr lang="en-US"/>
          </a:p>
        </p:txBody>
      </p:sp>
    </p:spTree>
    <p:extLst>
      <p:ext uri="{BB962C8B-B14F-4D97-AF65-F5344CB8AC3E}">
        <p14:creationId xmlns:p14="http://schemas.microsoft.com/office/powerpoint/2010/main" val="146282636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showMasterSp="0" preserve="1" userDrawn="1">
  <p:cSld name="Divider Slider 2">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0500DA8D-751B-28A4-E6EF-2959101FFD40}"/>
              </a:ext>
            </a:extLst>
          </p:cNvPr>
          <p:cNvSpPr/>
          <p:nvPr userDrawn="1"/>
        </p:nvSpPr>
        <p:spPr>
          <a:xfrm>
            <a:off x="1" y="454934"/>
            <a:ext cx="1526449" cy="2487023"/>
          </a:xfrm>
          <a:custGeom>
            <a:avLst/>
            <a:gdLst>
              <a:gd name="connsiteX0" fmla="*/ 0 w 1497874"/>
              <a:gd name="connsiteY0" fmla="*/ 1846217 h 1846217"/>
              <a:gd name="connsiteX1" fmla="*/ 1497874 w 1497874"/>
              <a:gd name="connsiteY1" fmla="*/ 1846217 h 1846217"/>
              <a:gd name="connsiteX2" fmla="*/ 583474 w 1497874"/>
              <a:gd name="connsiteY2" fmla="*/ 0 h 1846217"/>
              <a:gd name="connsiteX3" fmla="*/ 0 w 1497874"/>
              <a:gd name="connsiteY3" fmla="*/ 1193074 h 1846217"/>
              <a:gd name="connsiteX4" fmla="*/ 0 w 1497874"/>
              <a:gd name="connsiteY4" fmla="*/ 1846217 h 1846217"/>
              <a:gd name="connsiteX0" fmla="*/ 9525 w 1507399"/>
              <a:gd name="connsiteY0" fmla="*/ 1846217 h 1846217"/>
              <a:gd name="connsiteX1" fmla="*/ 1507399 w 1507399"/>
              <a:gd name="connsiteY1" fmla="*/ 1846217 h 1846217"/>
              <a:gd name="connsiteX2" fmla="*/ 592999 w 1507399"/>
              <a:gd name="connsiteY2" fmla="*/ 0 h 1846217"/>
              <a:gd name="connsiteX3" fmla="*/ 0 w 1507399"/>
              <a:gd name="connsiteY3" fmla="*/ 1178787 h 1846217"/>
              <a:gd name="connsiteX4" fmla="*/ 9525 w 1507399"/>
              <a:gd name="connsiteY4" fmla="*/ 1846217 h 1846217"/>
              <a:gd name="connsiteX0" fmla="*/ 0 w 1507399"/>
              <a:gd name="connsiteY0" fmla="*/ 1858123 h 1858123"/>
              <a:gd name="connsiteX1" fmla="*/ 1507399 w 1507399"/>
              <a:gd name="connsiteY1" fmla="*/ 1846217 h 1858123"/>
              <a:gd name="connsiteX2" fmla="*/ 592999 w 1507399"/>
              <a:gd name="connsiteY2" fmla="*/ 0 h 1858123"/>
              <a:gd name="connsiteX3" fmla="*/ 0 w 1507399"/>
              <a:gd name="connsiteY3" fmla="*/ 1178787 h 1858123"/>
              <a:gd name="connsiteX4" fmla="*/ 0 w 1507399"/>
              <a:gd name="connsiteY4" fmla="*/ 1858123 h 1858123"/>
              <a:gd name="connsiteX0" fmla="*/ 0 w 1526449"/>
              <a:gd name="connsiteY0" fmla="*/ 1858123 h 1858123"/>
              <a:gd name="connsiteX1" fmla="*/ 1526449 w 1526449"/>
              <a:gd name="connsiteY1" fmla="*/ 1850980 h 1858123"/>
              <a:gd name="connsiteX2" fmla="*/ 592999 w 1526449"/>
              <a:gd name="connsiteY2" fmla="*/ 0 h 1858123"/>
              <a:gd name="connsiteX3" fmla="*/ 0 w 1526449"/>
              <a:gd name="connsiteY3" fmla="*/ 1178787 h 1858123"/>
              <a:gd name="connsiteX4" fmla="*/ 0 w 1526449"/>
              <a:gd name="connsiteY4" fmla="*/ 1858123 h 1858123"/>
              <a:gd name="connsiteX0" fmla="*/ 0 w 1526449"/>
              <a:gd name="connsiteY0" fmla="*/ 1858123 h 1858123"/>
              <a:gd name="connsiteX1" fmla="*/ 1526449 w 1526449"/>
              <a:gd name="connsiteY1" fmla="*/ 1858123 h 1858123"/>
              <a:gd name="connsiteX2" fmla="*/ 592999 w 1526449"/>
              <a:gd name="connsiteY2" fmla="*/ 0 h 1858123"/>
              <a:gd name="connsiteX3" fmla="*/ 0 w 1526449"/>
              <a:gd name="connsiteY3" fmla="*/ 1178787 h 1858123"/>
              <a:gd name="connsiteX4" fmla="*/ 0 w 1526449"/>
              <a:gd name="connsiteY4" fmla="*/ 1858123 h 1858123"/>
              <a:gd name="connsiteX0" fmla="*/ 0 w 1526449"/>
              <a:gd name="connsiteY0" fmla="*/ 1855742 h 1855742"/>
              <a:gd name="connsiteX1" fmla="*/ 1526449 w 1526449"/>
              <a:gd name="connsiteY1" fmla="*/ 1855742 h 1855742"/>
              <a:gd name="connsiteX2" fmla="*/ 597762 w 1526449"/>
              <a:gd name="connsiteY2" fmla="*/ 0 h 1855742"/>
              <a:gd name="connsiteX3" fmla="*/ 0 w 1526449"/>
              <a:gd name="connsiteY3" fmla="*/ 1176406 h 1855742"/>
              <a:gd name="connsiteX4" fmla="*/ 0 w 1526449"/>
              <a:gd name="connsiteY4" fmla="*/ 1855742 h 1855742"/>
              <a:gd name="connsiteX0" fmla="*/ 0 w 1526449"/>
              <a:gd name="connsiteY0" fmla="*/ 1865267 h 1865267"/>
              <a:gd name="connsiteX1" fmla="*/ 1526449 w 1526449"/>
              <a:gd name="connsiteY1" fmla="*/ 1865267 h 1865267"/>
              <a:gd name="connsiteX2" fmla="*/ 595381 w 1526449"/>
              <a:gd name="connsiteY2" fmla="*/ 0 h 1865267"/>
              <a:gd name="connsiteX3" fmla="*/ 0 w 1526449"/>
              <a:gd name="connsiteY3" fmla="*/ 1185931 h 1865267"/>
              <a:gd name="connsiteX4" fmla="*/ 0 w 1526449"/>
              <a:gd name="connsiteY4" fmla="*/ 1865267 h 1865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449" h="1865267">
                <a:moveTo>
                  <a:pt x="0" y="1865267"/>
                </a:moveTo>
                <a:lnTo>
                  <a:pt x="1526449" y="1865267"/>
                </a:lnTo>
                <a:lnTo>
                  <a:pt x="595381" y="0"/>
                </a:lnTo>
                <a:lnTo>
                  <a:pt x="0" y="1185931"/>
                </a:lnTo>
                <a:lnTo>
                  <a:pt x="0" y="186526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6B7459E5-C705-F483-5410-0F1FA8E8F9B4}"/>
              </a:ext>
            </a:extLst>
          </p:cNvPr>
          <p:cNvSpPr/>
          <p:nvPr userDrawn="1"/>
        </p:nvSpPr>
        <p:spPr>
          <a:xfrm>
            <a:off x="3239590" y="-3811"/>
            <a:ext cx="5899169" cy="6861811"/>
          </a:xfrm>
          <a:custGeom>
            <a:avLst/>
            <a:gdLst>
              <a:gd name="connsiteX0" fmla="*/ 0 w 5899169"/>
              <a:gd name="connsiteY0" fmla="*/ 0 h 5143500"/>
              <a:gd name="connsiteX1" fmla="*/ 5899169 w 5899169"/>
              <a:gd name="connsiteY1" fmla="*/ 0 h 5143500"/>
              <a:gd name="connsiteX2" fmla="*/ 5899169 w 5899169"/>
              <a:gd name="connsiteY2" fmla="*/ 5143500 h 5143500"/>
              <a:gd name="connsiteX3" fmla="*/ 0 w 5899169"/>
              <a:gd name="connsiteY3" fmla="*/ 5143500 h 5143500"/>
              <a:gd name="connsiteX4" fmla="*/ 0 w 5899169"/>
              <a:gd name="connsiteY4" fmla="*/ 0 h 5143500"/>
              <a:gd name="connsiteX0" fmla="*/ 2583180 w 5899169"/>
              <a:gd name="connsiteY0" fmla="*/ 0 h 5146358"/>
              <a:gd name="connsiteX1" fmla="*/ 5899169 w 5899169"/>
              <a:gd name="connsiteY1" fmla="*/ 2858 h 5146358"/>
              <a:gd name="connsiteX2" fmla="*/ 5899169 w 5899169"/>
              <a:gd name="connsiteY2" fmla="*/ 5146358 h 5146358"/>
              <a:gd name="connsiteX3" fmla="*/ 0 w 5899169"/>
              <a:gd name="connsiteY3" fmla="*/ 5146358 h 5146358"/>
              <a:gd name="connsiteX4" fmla="*/ 2583180 w 5899169"/>
              <a:gd name="connsiteY4" fmla="*/ 0 h 5146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9169" h="5146358">
                <a:moveTo>
                  <a:pt x="2583180" y="0"/>
                </a:moveTo>
                <a:lnTo>
                  <a:pt x="5899169" y="2858"/>
                </a:lnTo>
                <a:lnTo>
                  <a:pt x="5899169" y="5146358"/>
                </a:lnTo>
                <a:lnTo>
                  <a:pt x="0" y="5146358"/>
                </a:lnTo>
                <a:lnTo>
                  <a:pt x="258318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5240083" y="3471224"/>
            <a:ext cx="3516552" cy="2072640"/>
          </a:xfrm>
        </p:spPr>
        <p:txBody>
          <a:bodyPr anchor="b">
            <a:noAutofit/>
          </a:bodyPr>
          <a:lstStyle>
            <a:lvl1pPr>
              <a:defRPr sz="3200">
                <a:solidFill>
                  <a:schemeClr val="bg1"/>
                </a:solidFill>
              </a:defRPr>
            </a:lvl1pPr>
          </a:lstStyle>
          <a:p>
            <a:r>
              <a:rPr lang="en-US"/>
              <a:t>Divider Slide Title Text Goes Here</a:t>
            </a:r>
          </a:p>
        </p:txBody>
      </p:sp>
      <p:pic>
        <p:nvPicPr>
          <p:cNvPr id="8" name="Graphic 7">
            <a:extLst>
              <a:ext uri="{FF2B5EF4-FFF2-40B4-BE49-F238E27FC236}">
                <a16:creationId xmlns:a16="http://schemas.microsoft.com/office/drawing/2014/main" id="{1CB987A0-C782-7E84-235B-375E0ED46C7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38493" y="5897894"/>
            <a:ext cx="1401667" cy="380988"/>
          </a:xfrm>
          <a:prstGeom prst="rect">
            <a:avLst/>
          </a:prstGeom>
        </p:spPr>
      </p:pic>
      <p:sp>
        <p:nvSpPr>
          <p:cNvPr id="13" name="Picture Placeholder 12">
            <a:extLst>
              <a:ext uri="{FF2B5EF4-FFF2-40B4-BE49-F238E27FC236}">
                <a16:creationId xmlns:a16="http://schemas.microsoft.com/office/drawing/2014/main" id="{48F8DFBF-60D4-728A-0297-FB37AF6E0526}"/>
              </a:ext>
            </a:extLst>
          </p:cNvPr>
          <p:cNvSpPr>
            <a:spLocks noGrp="1" noChangeAspect="1"/>
          </p:cNvSpPr>
          <p:nvPr>
            <p:ph type="pic" sz="quarter" idx="10"/>
          </p:nvPr>
        </p:nvSpPr>
        <p:spPr>
          <a:xfrm>
            <a:off x="369927" y="786372"/>
            <a:ext cx="4169664" cy="5559552"/>
          </a:xfrm>
          <a:prstGeom prst="ellipse">
            <a:avLst/>
          </a:prstGeom>
          <a:solidFill>
            <a:schemeClr val="bg2"/>
          </a:solidFill>
        </p:spPr>
        <p:txBody>
          <a:bodyPr anchor="ctr"/>
          <a:lstStyle>
            <a:lvl1pPr algn="ctr">
              <a:defRPr sz="1000"/>
            </a:lvl1pPr>
          </a:lstStyle>
          <a:p>
            <a:endParaRPr lang="en-US"/>
          </a:p>
        </p:txBody>
      </p:sp>
    </p:spTree>
    <p:extLst>
      <p:ext uri="{BB962C8B-B14F-4D97-AF65-F5344CB8AC3E}">
        <p14:creationId xmlns:p14="http://schemas.microsoft.com/office/powerpoint/2010/main" val="814584780"/>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showMasterSp="0" preserve="1" userDrawn="1">
  <p:cSld name="Divider Slider 3">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9121330-66FF-C5A9-8FA3-2EC943771DEA}"/>
              </a:ext>
            </a:extLst>
          </p:cNvPr>
          <p:cNvSpPr/>
          <p:nvPr userDrawn="1"/>
        </p:nvSpPr>
        <p:spPr>
          <a:xfrm>
            <a:off x="4032070" y="1232174"/>
            <a:ext cx="5106689" cy="56258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Diagonal Corners Rounded 4">
            <a:extLst>
              <a:ext uri="{FF2B5EF4-FFF2-40B4-BE49-F238E27FC236}">
                <a16:creationId xmlns:a16="http://schemas.microsoft.com/office/drawing/2014/main" id="{EC68A128-CF03-F787-AD11-7868115EAEA3}"/>
              </a:ext>
            </a:extLst>
          </p:cNvPr>
          <p:cNvSpPr/>
          <p:nvPr userDrawn="1"/>
        </p:nvSpPr>
        <p:spPr>
          <a:xfrm>
            <a:off x="243841" y="325120"/>
            <a:ext cx="1698171" cy="2275840"/>
          </a:xfrm>
          <a:custGeom>
            <a:avLst/>
            <a:gdLst>
              <a:gd name="connsiteX0" fmla="*/ 735885 w 1698171"/>
              <a:gd name="connsiteY0" fmla="*/ 0 h 1706880"/>
              <a:gd name="connsiteX1" fmla="*/ 1698171 w 1698171"/>
              <a:gd name="connsiteY1" fmla="*/ 0 h 1706880"/>
              <a:gd name="connsiteX2" fmla="*/ 1698171 w 1698171"/>
              <a:gd name="connsiteY2" fmla="*/ 0 h 1706880"/>
              <a:gd name="connsiteX3" fmla="*/ 1698171 w 1698171"/>
              <a:gd name="connsiteY3" fmla="*/ 970995 h 1706880"/>
              <a:gd name="connsiteX4" fmla="*/ 962286 w 1698171"/>
              <a:gd name="connsiteY4" fmla="*/ 1706880 h 1706880"/>
              <a:gd name="connsiteX5" fmla="*/ 0 w 1698171"/>
              <a:gd name="connsiteY5" fmla="*/ 1706880 h 1706880"/>
              <a:gd name="connsiteX6" fmla="*/ 0 w 1698171"/>
              <a:gd name="connsiteY6" fmla="*/ 1706880 h 1706880"/>
              <a:gd name="connsiteX7" fmla="*/ 0 w 1698171"/>
              <a:gd name="connsiteY7" fmla="*/ 735885 h 1706880"/>
              <a:gd name="connsiteX8" fmla="*/ 735885 w 1698171"/>
              <a:gd name="connsiteY8" fmla="*/ 0 h 1706880"/>
              <a:gd name="connsiteX0" fmla="*/ 735885 w 1698171"/>
              <a:gd name="connsiteY0" fmla="*/ 0 h 1706880"/>
              <a:gd name="connsiteX1" fmla="*/ 1323703 w 1698171"/>
              <a:gd name="connsiteY1" fmla="*/ 0 h 1706880"/>
              <a:gd name="connsiteX2" fmla="*/ 1698171 w 1698171"/>
              <a:gd name="connsiteY2" fmla="*/ 0 h 1706880"/>
              <a:gd name="connsiteX3" fmla="*/ 1698171 w 1698171"/>
              <a:gd name="connsiteY3" fmla="*/ 0 h 1706880"/>
              <a:gd name="connsiteX4" fmla="*/ 1698171 w 1698171"/>
              <a:gd name="connsiteY4" fmla="*/ 970995 h 1706880"/>
              <a:gd name="connsiteX5" fmla="*/ 962286 w 1698171"/>
              <a:gd name="connsiteY5" fmla="*/ 1706880 h 1706880"/>
              <a:gd name="connsiteX6" fmla="*/ 0 w 1698171"/>
              <a:gd name="connsiteY6" fmla="*/ 1706880 h 1706880"/>
              <a:gd name="connsiteX7" fmla="*/ 0 w 1698171"/>
              <a:gd name="connsiteY7" fmla="*/ 1706880 h 1706880"/>
              <a:gd name="connsiteX8" fmla="*/ 0 w 1698171"/>
              <a:gd name="connsiteY8" fmla="*/ 735885 h 1706880"/>
              <a:gd name="connsiteX9" fmla="*/ 735885 w 1698171"/>
              <a:gd name="connsiteY9" fmla="*/ 0 h 1706880"/>
              <a:gd name="connsiteX0" fmla="*/ 735885 w 1698171"/>
              <a:gd name="connsiteY0" fmla="*/ 0 h 1706880"/>
              <a:gd name="connsiteX1" fmla="*/ 1698171 w 1698171"/>
              <a:gd name="connsiteY1" fmla="*/ 0 h 1706880"/>
              <a:gd name="connsiteX2" fmla="*/ 1698171 w 1698171"/>
              <a:gd name="connsiteY2" fmla="*/ 0 h 1706880"/>
              <a:gd name="connsiteX3" fmla="*/ 1698171 w 1698171"/>
              <a:gd name="connsiteY3" fmla="*/ 970995 h 1706880"/>
              <a:gd name="connsiteX4" fmla="*/ 962286 w 1698171"/>
              <a:gd name="connsiteY4" fmla="*/ 1706880 h 1706880"/>
              <a:gd name="connsiteX5" fmla="*/ 0 w 1698171"/>
              <a:gd name="connsiteY5" fmla="*/ 1706880 h 1706880"/>
              <a:gd name="connsiteX6" fmla="*/ 0 w 1698171"/>
              <a:gd name="connsiteY6" fmla="*/ 1706880 h 1706880"/>
              <a:gd name="connsiteX7" fmla="*/ 0 w 1698171"/>
              <a:gd name="connsiteY7" fmla="*/ 735885 h 1706880"/>
              <a:gd name="connsiteX8" fmla="*/ 735885 w 1698171"/>
              <a:gd name="connsiteY8" fmla="*/ 0 h 170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8171" h="1706880">
                <a:moveTo>
                  <a:pt x="735885" y="0"/>
                </a:moveTo>
                <a:lnTo>
                  <a:pt x="1698171" y="0"/>
                </a:lnTo>
                <a:lnTo>
                  <a:pt x="1698171" y="0"/>
                </a:lnTo>
                <a:lnTo>
                  <a:pt x="1698171" y="970995"/>
                </a:lnTo>
                <a:cubicBezTo>
                  <a:pt x="1698171" y="1377413"/>
                  <a:pt x="1368704" y="1706880"/>
                  <a:pt x="962286" y="1706880"/>
                </a:cubicBezTo>
                <a:lnTo>
                  <a:pt x="0" y="1706880"/>
                </a:lnTo>
                <a:lnTo>
                  <a:pt x="0" y="1706880"/>
                </a:lnTo>
                <a:lnTo>
                  <a:pt x="0" y="735885"/>
                </a:lnTo>
                <a:cubicBezTo>
                  <a:pt x="0" y="329467"/>
                  <a:pt x="329467" y="0"/>
                  <a:pt x="73588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5240083" y="3471224"/>
            <a:ext cx="3516552" cy="2072640"/>
          </a:xfrm>
        </p:spPr>
        <p:txBody>
          <a:bodyPr anchor="b">
            <a:noAutofit/>
          </a:bodyPr>
          <a:lstStyle>
            <a:lvl1pPr>
              <a:defRPr sz="3200">
                <a:solidFill>
                  <a:schemeClr val="bg1"/>
                </a:solidFill>
              </a:defRPr>
            </a:lvl1pPr>
          </a:lstStyle>
          <a:p>
            <a:r>
              <a:rPr lang="en-US"/>
              <a:t>Divider Slide Title Text Goes Here</a:t>
            </a:r>
          </a:p>
        </p:txBody>
      </p:sp>
      <p:pic>
        <p:nvPicPr>
          <p:cNvPr id="8" name="Graphic 7">
            <a:extLst>
              <a:ext uri="{FF2B5EF4-FFF2-40B4-BE49-F238E27FC236}">
                <a16:creationId xmlns:a16="http://schemas.microsoft.com/office/drawing/2014/main" id="{1CB987A0-C782-7E84-235B-375E0ED46C7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38493" y="5897894"/>
            <a:ext cx="1401667" cy="380988"/>
          </a:xfrm>
          <a:prstGeom prst="rect">
            <a:avLst/>
          </a:prstGeom>
        </p:spPr>
      </p:pic>
      <p:sp>
        <p:nvSpPr>
          <p:cNvPr id="11" name="Picture Placeholder 10">
            <a:extLst>
              <a:ext uri="{FF2B5EF4-FFF2-40B4-BE49-F238E27FC236}">
                <a16:creationId xmlns:a16="http://schemas.microsoft.com/office/drawing/2014/main" id="{92FEFE24-D71F-914F-3790-7D173DF1EB9C}"/>
              </a:ext>
            </a:extLst>
          </p:cNvPr>
          <p:cNvSpPr>
            <a:spLocks noGrp="1"/>
          </p:cNvSpPr>
          <p:nvPr>
            <p:ph type="pic" sz="quarter" idx="10"/>
          </p:nvPr>
        </p:nvSpPr>
        <p:spPr>
          <a:xfrm>
            <a:off x="704850" y="846668"/>
            <a:ext cx="3989388" cy="5329767"/>
          </a:xfrm>
          <a:prstGeom prst="rect">
            <a:avLst/>
          </a:prstGeom>
          <a:solidFill>
            <a:schemeClr val="bg2"/>
          </a:solidFill>
        </p:spPr>
        <p:txBody>
          <a:bodyPr anchor="ctr"/>
          <a:lstStyle>
            <a:lvl1pPr algn="ctr">
              <a:lnSpc>
                <a:spcPct val="100000"/>
              </a:lnSpc>
              <a:defRPr/>
            </a:lvl1pPr>
          </a:lstStyle>
          <a:p>
            <a:endParaRPr lang="en-US"/>
          </a:p>
        </p:txBody>
      </p:sp>
    </p:spTree>
    <p:extLst>
      <p:ext uri="{BB962C8B-B14F-4D97-AF65-F5344CB8AC3E}">
        <p14:creationId xmlns:p14="http://schemas.microsoft.com/office/powerpoint/2010/main" val="2052605243"/>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showMasterSp="0" preserve="1" userDrawn="1">
  <p:cSld name="Divider Slider 4">
    <p:bg>
      <p:bgPr>
        <a:solidFill>
          <a:schemeClr val="bg1"/>
        </a:solidFill>
        <a:effectLst/>
      </p:bgPr>
    </p:bg>
    <p:spTree>
      <p:nvGrpSpPr>
        <p:cNvPr id="1" name=""/>
        <p:cNvGrpSpPr/>
        <p:nvPr/>
      </p:nvGrpSpPr>
      <p:grpSpPr>
        <a:xfrm>
          <a:off x="0" y="0"/>
          <a:ext cx="0" cy="0"/>
          <a:chOff x="0" y="0"/>
          <a:chExt cx="0" cy="0"/>
        </a:xfrm>
      </p:grpSpPr>
      <p:sp>
        <p:nvSpPr>
          <p:cNvPr id="7" name="Isosceles Triangle 6">
            <a:extLst>
              <a:ext uri="{FF2B5EF4-FFF2-40B4-BE49-F238E27FC236}">
                <a16:creationId xmlns:a16="http://schemas.microsoft.com/office/drawing/2014/main" id="{049CFDA6-0F50-5DA0-9840-79436DCC6813}"/>
              </a:ext>
            </a:extLst>
          </p:cNvPr>
          <p:cNvSpPr/>
          <p:nvPr userDrawn="1"/>
        </p:nvSpPr>
        <p:spPr>
          <a:xfrm>
            <a:off x="687979" y="1045028"/>
            <a:ext cx="1846217" cy="2462784"/>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Single Corner Rounded 5">
            <a:extLst>
              <a:ext uri="{FF2B5EF4-FFF2-40B4-BE49-F238E27FC236}">
                <a16:creationId xmlns:a16="http://schemas.microsoft.com/office/drawing/2014/main" id="{0EDF059A-7C87-25AB-E661-FBBCDC59BE42}"/>
              </a:ext>
            </a:extLst>
          </p:cNvPr>
          <p:cNvSpPr/>
          <p:nvPr userDrawn="1"/>
        </p:nvSpPr>
        <p:spPr>
          <a:xfrm flipH="1">
            <a:off x="3309257" y="928916"/>
            <a:ext cx="5829501" cy="5929085"/>
          </a:xfrm>
          <a:custGeom>
            <a:avLst/>
            <a:gdLst>
              <a:gd name="connsiteX0" fmla="*/ 0 w 5829501"/>
              <a:gd name="connsiteY0" fmla="*/ 0 h 4446814"/>
              <a:gd name="connsiteX1" fmla="*/ 3606094 w 5829501"/>
              <a:gd name="connsiteY1" fmla="*/ 0 h 4446814"/>
              <a:gd name="connsiteX2" fmla="*/ 5829501 w 5829501"/>
              <a:gd name="connsiteY2" fmla="*/ 2223407 h 4446814"/>
              <a:gd name="connsiteX3" fmla="*/ 5829501 w 5829501"/>
              <a:gd name="connsiteY3" fmla="*/ 4446814 h 4446814"/>
              <a:gd name="connsiteX4" fmla="*/ 0 w 5829501"/>
              <a:gd name="connsiteY4" fmla="*/ 4446814 h 4446814"/>
              <a:gd name="connsiteX5" fmla="*/ 0 w 5829501"/>
              <a:gd name="connsiteY5" fmla="*/ 0 h 4446814"/>
              <a:gd name="connsiteX0" fmla="*/ 0 w 5829501"/>
              <a:gd name="connsiteY0" fmla="*/ 0 h 4446814"/>
              <a:gd name="connsiteX1" fmla="*/ 3196791 w 5829501"/>
              <a:gd name="connsiteY1" fmla="*/ 0 h 4446814"/>
              <a:gd name="connsiteX2" fmla="*/ 5829501 w 5829501"/>
              <a:gd name="connsiteY2" fmla="*/ 2223407 h 4446814"/>
              <a:gd name="connsiteX3" fmla="*/ 5829501 w 5829501"/>
              <a:gd name="connsiteY3" fmla="*/ 4446814 h 4446814"/>
              <a:gd name="connsiteX4" fmla="*/ 0 w 5829501"/>
              <a:gd name="connsiteY4" fmla="*/ 4446814 h 4446814"/>
              <a:gd name="connsiteX5" fmla="*/ 0 w 5829501"/>
              <a:gd name="connsiteY5" fmla="*/ 0 h 4446814"/>
              <a:gd name="connsiteX0" fmla="*/ 0 w 5829501"/>
              <a:gd name="connsiteY0" fmla="*/ 0 h 4446814"/>
              <a:gd name="connsiteX1" fmla="*/ 3196791 w 5829501"/>
              <a:gd name="connsiteY1" fmla="*/ 0 h 4446814"/>
              <a:gd name="connsiteX2" fmla="*/ 5829501 w 5829501"/>
              <a:gd name="connsiteY2" fmla="*/ 2502081 h 4446814"/>
              <a:gd name="connsiteX3" fmla="*/ 5829501 w 5829501"/>
              <a:gd name="connsiteY3" fmla="*/ 4446814 h 4446814"/>
              <a:gd name="connsiteX4" fmla="*/ 0 w 5829501"/>
              <a:gd name="connsiteY4" fmla="*/ 4446814 h 4446814"/>
              <a:gd name="connsiteX5" fmla="*/ 0 w 5829501"/>
              <a:gd name="connsiteY5" fmla="*/ 0 h 4446814"/>
              <a:gd name="connsiteX0" fmla="*/ 0 w 5829501"/>
              <a:gd name="connsiteY0" fmla="*/ 0 h 4446814"/>
              <a:gd name="connsiteX1" fmla="*/ 3196791 w 5829501"/>
              <a:gd name="connsiteY1" fmla="*/ 0 h 4446814"/>
              <a:gd name="connsiteX2" fmla="*/ 5829501 w 5829501"/>
              <a:gd name="connsiteY2" fmla="*/ 2502081 h 4446814"/>
              <a:gd name="connsiteX3" fmla="*/ 5829501 w 5829501"/>
              <a:gd name="connsiteY3" fmla="*/ 4446814 h 4446814"/>
              <a:gd name="connsiteX4" fmla="*/ 0 w 5829501"/>
              <a:gd name="connsiteY4" fmla="*/ 4446814 h 4446814"/>
              <a:gd name="connsiteX5" fmla="*/ 0 w 5829501"/>
              <a:gd name="connsiteY5" fmla="*/ 0 h 4446814"/>
              <a:gd name="connsiteX0" fmla="*/ 0 w 5829501"/>
              <a:gd name="connsiteY0" fmla="*/ 0 h 4446814"/>
              <a:gd name="connsiteX1" fmla="*/ 3196791 w 5829501"/>
              <a:gd name="connsiteY1" fmla="*/ 0 h 4446814"/>
              <a:gd name="connsiteX2" fmla="*/ 5829501 w 5829501"/>
              <a:gd name="connsiteY2" fmla="*/ 2519498 h 4446814"/>
              <a:gd name="connsiteX3" fmla="*/ 5829501 w 5829501"/>
              <a:gd name="connsiteY3" fmla="*/ 4446814 h 4446814"/>
              <a:gd name="connsiteX4" fmla="*/ 0 w 5829501"/>
              <a:gd name="connsiteY4" fmla="*/ 4446814 h 4446814"/>
              <a:gd name="connsiteX5" fmla="*/ 0 w 5829501"/>
              <a:gd name="connsiteY5" fmla="*/ 0 h 4446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9501" h="4446814">
                <a:moveTo>
                  <a:pt x="0" y="0"/>
                </a:moveTo>
                <a:lnTo>
                  <a:pt x="3196791" y="0"/>
                </a:lnTo>
                <a:cubicBezTo>
                  <a:pt x="4677294" y="17417"/>
                  <a:pt x="5829501" y="1291544"/>
                  <a:pt x="5829501" y="2519498"/>
                </a:cubicBezTo>
                <a:lnTo>
                  <a:pt x="5829501" y="4446814"/>
                </a:lnTo>
                <a:lnTo>
                  <a:pt x="0" y="4446814"/>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4911635" y="3471224"/>
            <a:ext cx="3845001" cy="2072640"/>
          </a:xfrm>
        </p:spPr>
        <p:txBody>
          <a:bodyPr anchor="b">
            <a:noAutofit/>
          </a:bodyPr>
          <a:lstStyle>
            <a:lvl1pPr>
              <a:defRPr sz="3200">
                <a:solidFill>
                  <a:schemeClr val="bg1"/>
                </a:solidFill>
              </a:defRPr>
            </a:lvl1pPr>
          </a:lstStyle>
          <a:p>
            <a:r>
              <a:rPr lang="en-US"/>
              <a:t>Divider Slide Title Text Goes Here</a:t>
            </a:r>
          </a:p>
        </p:txBody>
      </p:sp>
      <p:pic>
        <p:nvPicPr>
          <p:cNvPr id="8" name="Graphic 7">
            <a:extLst>
              <a:ext uri="{FF2B5EF4-FFF2-40B4-BE49-F238E27FC236}">
                <a16:creationId xmlns:a16="http://schemas.microsoft.com/office/drawing/2014/main" id="{1CB987A0-C782-7E84-235B-375E0ED46C7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38493" y="5897894"/>
            <a:ext cx="1401667" cy="380988"/>
          </a:xfrm>
          <a:prstGeom prst="rect">
            <a:avLst/>
          </a:prstGeom>
        </p:spPr>
      </p:pic>
      <p:sp>
        <p:nvSpPr>
          <p:cNvPr id="12" name="Picture Placeholder 11">
            <a:extLst>
              <a:ext uri="{FF2B5EF4-FFF2-40B4-BE49-F238E27FC236}">
                <a16:creationId xmlns:a16="http://schemas.microsoft.com/office/drawing/2014/main" id="{4F6D2726-50C3-D2A3-0557-0058692DEC6A}"/>
              </a:ext>
            </a:extLst>
          </p:cNvPr>
          <p:cNvSpPr>
            <a:spLocks noGrp="1"/>
          </p:cNvSpPr>
          <p:nvPr>
            <p:ph type="pic" sz="quarter" idx="10"/>
          </p:nvPr>
        </p:nvSpPr>
        <p:spPr>
          <a:xfrm>
            <a:off x="687389" y="660396"/>
            <a:ext cx="3971925" cy="5293783"/>
          </a:xfrm>
          <a:prstGeom prst="triangle">
            <a:avLst/>
          </a:prstGeom>
          <a:solidFill>
            <a:schemeClr val="bg2"/>
          </a:solidFill>
        </p:spPr>
        <p:txBody>
          <a:bodyPr anchor="ctr"/>
          <a:lstStyle>
            <a:lvl1pPr algn="ctr">
              <a:defRPr/>
            </a:lvl1pPr>
          </a:lstStyle>
          <a:p>
            <a:endParaRPr lang="en-US"/>
          </a:p>
        </p:txBody>
      </p:sp>
    </p:spTree>
    <p:extLst>
      <p:ext uri="{BB962C8B-B14F-4D97-AF65-F5344CB8AC3E}">
        <p14:creationId xmlns:p14="http://schemas.microsoft.com/office/powerpoint/2010/main" val="6126325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showMasterSp="0" preserve="1" userDrawn="1">
  <p:cSld name="1_Divider Slider 2">
    <p:spTree>
      <p:nvGrpSpPr>
        <p:cNvPr id="1" name=""/>
        <p:cNvGrpSpPr/>
        <p:nvPr/>
      </p:nvGrpSpPr>
      <p:grpSpPr>
        <a:xfrm>
          <a:off x="0" y="0"/>
          <a:ext cx="0" cy="0"/>
          <a:chOff x="0" y="0"/>
          <a:chExt cx="0" cy="0"/>
        </a:xfrm>
      </p:grpSpPr>
      <p:sp>
        <p:nvSpPr>
          <p:cNvPr id="40" name="Rectangle: Single Corner Rounded 6"/>
          <p:cNvSpPr/>
          <p:nvPr/>
        </p:nvSpPr>
        <p:spPr>
          <a:xfrm flipH="1">
            <a:off x="431800" y="595780"/>
            <a:ext cx="8712200" cy="62622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58" y="0"/>
                </a:lnTo>
                <a:cubicBezTo>
                  <a:pt x="19343" y="0"/>
                  <a:pt x="21600" y="4187"/>
                  <a:pt x="21600" y="9352"/>
                </a:cubicBezTo>
                <a:lnTo>
                  <a:pt x="21600" y="21600"/>
                </a:lnTo>
                <a:lnTo>
                  <a:pt x="0" y="21600"/>
                </a:lnTo>
                <a:close/>
              </a:path>
            </a:pathLst>
          </a:custGeom>
          <a:solidFill>
            <a:schemeClr val="accent1"/>
          </a:solidFill>
          <a:ln w="12700">
            <a:miter lim="400000"/>
          </a:ln>
        </p:spPr>
        <p:txBody>
          <a:bodyPr lIns="45719" rIns="45719" anchor="ctr"/>
          <a:lstStyle/>
          <a:p>
            <a:pPr algn="ctr">
              <a:defRPr>
                <a:solidFill>
                  <a:srgbClr val="FFFFFF"/>
                </a:solidFill>
              </a:defRPr>
            </a:pPr>
            <a:endParaRPr sz="1800"/>
          </a:p>
        </p:txBody>
      </p:sp>
      <p:sp>
        <p:nvSpPr>
          <p:cNvPr id="41" name="Divider Slide Title Text Goes Here"/>
          <p:cNvSpPr txBox="1">
            <a:spLocks noGrp="1"/>
          </p:cNvSpPr>
          <p:nvPr>
            <p:ph type="title" hasCustomPrompt="1"/>
          </p:nvPr>
        </p:nvSpPr>
        <p:spPr>
          <a:xfrm>
            <a:off x="912864" y="3331942"/>
            <a:ext cx="4776736" cy="533759"/>
          </a:xfrm>
          <a:prstGeom prst="rect">
            <a:avLst/>
          </a:prstGeom>
        </p:spPr>
        <p:txBody>
          <a:bodyPr/>
          <a:lstStyle>
            <a:lvl1pPr>
              <a:defRPr sz="2000">
                <a:solidFill>
                  <a:srgbClr val="FFFFFF"/>
                </a:solidFill>
              </a:defRPr>
            </a:lvl1pPr>
          </a:lstStyle>
          <a:p>
            <a:r>
              <a:rPr lang="en-US"/>
              <a:t>Presenter Name(s)</a:t>
            </a:r>
            <a:endParaRPr/>
          </a:p>
        </p:txBody>
      </p:sp>
      <p:pic>
        <p:nvPicPr>
          <p:cNvPr id="42" name="Graphic 4" descr="Graphic 4"/>
          <p:cNvPicPr>
            <a:picLocks noChangeAspect="1"/>
          </p:cNvPicPr>
          <p:nvPr/>
        </p:nvPicPr>
        <p:blipFill>
          <a:blip r:embed="rId2"/>
          <a:stretch>
            <a:fillRect/>
          </a:stretch>
        </p:blipFill>
        <p:spPr>
          <a:xfrm>
            <a:off x="922656" y="5897893"/>
            <a:ext cx="1401668" cy="380989"/>
          </a:xfrm>
          <a:prstGeom prst="rect">
            <a:avLst/>
          </a:prstGeom>
          <a:ln w="12700">
            <a:miter lim="400000"/>
          </a:ln>
        </p:spPr>
      </p:pic>
      <p:sp>
        <p:nvSpPr>
          <p:cNvPr id="43" name="Picture Placeholder 11"/>
          <p:cNvSpPr>
            <a:spLocks noGrp="1"/>
          </p:cNvSpPr>
          <p:nvPr>
            <p:ph type="pic" sz="half" idx="21"/>
          </p:nvPr>
        </p:nvSpPr>
        <p:spPr>
          <a:xfrm>
            <a:off x="5689600" y="846665"/>
            <a:ext cx="3454400" cy="5277944"/>
          </a:xfrm>
          <a:prstGeom prst="rect">
            <a:avLst/>
          </a:prstGeom>
        </p:spPr>
        <p:txBody>
          <a:bodyPr lIns="91439" tIns="45719" rIns="91439" bIns="45719"/>
          <a:lstStyle/>
          <a:p>
            <a:endParaRPr/>
          </a:p>
        </p:txBody>
      </p:sp>
      <p:sp>
        <p:nvSpPr>
          <p:cNvPr id="44" name="Oval 9"/>
          <p:cNvSpPr/>
          <p:nvPr/>
        </p:nvSpPr>
        <p:spPr>
          <a:xfrm>
            <a:off x="668020" y="568959"/>
            <a:ext cx="1150621" cy="1534160"/>
          </a:xfrm>
          <a:prstGeom prst="ellipse">
            <a:avLst/>
          </a:prstGeom>
          <a:solidFill>
            <a:schemeClr val="accent2"/>
          </a:solidFill>
          <a:ln w="12700">
            <a:miter lim="400000"/>
          </a:ln>
        </p:spPr>
        <p:txBody>
          <a:bodyPr lIns="45719" rIns="45719" anchor="ctr"/>
          <a:lstStyle/>
          <a:p>
            <a:pPr algn="ctr">
              <a:defRPr>
                <a:solidFill>
                  <a:srgbClr val="FFFFFF"/>
                </a:solidFill>
              </a:defRPr>
            </a:pPr>
            <a:endParaRPr sz="1800"/>
          </a:p>
        </p:txBody>
      </p:sp>
      <p:sp>
        <p:nvSpPr>
          <p:cNvPr id="4" name="Text Placeholder 2">
            <a:extLst>
              <a:ext uri="{FF2B5EF4-FFF2-40B4-BE49-F238E27FC236}">
                <a16:creationId xmlns:a16="http://schemas.microsoft.com/office/drawing/2014/main" id="{64FADCF9-664F-5DBD-2604-12979BD21FD8}"/>
              </a:ext>
            </a:extLst>
          </p:cNvPr>
          <p:cNvSpPr>
            <a:spLocks noGrp="1"/>
          </p:cNvSpPr>
          <p:nvPr>
            <p:ph type="body" idx="1" hasCustomPrompt="1"/>
          </p:nvPr>
        </p:nvSpPr>
        <p:spPr>
          <a:xfrm>
            <a:off x="912864" y="3811888"/>
            <a:ext cx="4375828" cy="487680"/>
          </a:xfrm>
          <a:prstGeom prst="rect">
            <a:avLst/>
          </a:prstGeom>
        </p:spPr>
        <p:txBody>
          <a:bodyPr lIns="0" rIns="0" anchor="t">
            <a:noAutofit/>
          </a:bodyPr>
          <a:lstStyle>
            <a:lvl1pPr marL="0" indent="0">
              <a:buNone/>
              <a:defRPr sz="1600" b="0">
                <a:solidFill>
                  <a:schemeClr val="bg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Title</a:t>
            </a:r>
          </a:p>
        </p:txBody>
      </p:sp>
      <p:sp>
        <p:nvSpPr>
          <p:cNvPr id="5" name="Text Placeholder 2">
            <a:extLst>
              <a:ext uri="{FF2B5EF4-FFF2-40B4-BE49-F238E27FC236}">
                <a16:creationId xmlns:a16="http://schemas.microsoft.com/office/drawing/2014/main" id="{7ABFED30-CEA2-2113-9916-E27FEACBB33C}"/>
              </a:ext>
            </a:extLst>
          </p:cNvPr>
          <p:cNvSpPr>
            <a:spLocks noGrp="1"/>
          </p:cNvSpPr>
          <p:nvPr>
            <p:ph type="body" idx="22" hasCustomPrompt="1"/>
          </p:nvPr>
        </p:nvSpPr>
        <p:spPr>
          <a:xfrm>
            <a:off x="912864" y="4548080"/>
            <a:ext cx="4375828" cy="487680"/>
          </a:xfrm>
          <a:prstGeom prst="rect">
            <a:avLst/>
          </a:prstGeom>
        </p:spPr>
        <p:txBody>
          <a:bodyPr lIns="0" rIns="0" anchor="t">
            <a:noAutofit/>
          </a:bodyPr>
          <a:lstStyle>
            <a:lvl1pPr marL="0" indent="0">
              <a:buNone/>
              <a:defRPr sz="1600" b="0">
                <a:solidFill>
                  <a:schemeClr val="bg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Title of Presentation</a:t>
            </a:r>
          </a:p>
        </p:txBody>
      </p:sp>
    </p:spTree>
    <p:extLst>
      <p:ext uri="{BB962C8B-B14F-4D97-AF65-F5344CB8AC3E}">
        <p14:creationId xmlns:p14="http://schemas.microsoft.com/office/powerpoint/2010/main" val="1799410493"/>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showMasterSp="0" preserve="1" userDrawn="1">
  <p:cSld name="2_Divider Slider 2">
    <p:bg>
      <p:bgRef idx="1001">
        <a:schemeClr val="bg2"/>
      </p:bgRef>
    </p:bg>
    <p:spTree>
      <p:nvGrpSpPr>
        <p:cNvPr id="1" name=""/>
        <p:cNvGrpSpPr/>
        <p:nvPr/>
      </p:nvGrpSpPr>
      <p:grpSpPr>
        <a:xfrm>
          <a:off x="0" y="0"/>
          <a:ext cx="0" cy="0"/>
          <a:chOff x="0" y="0"/>
          <a:chExt cx="0" cy="0"/>
        </a:xfrm>
      </p:grpSpPr>
      <p:sp>
        <p:nvSpPr>
          <p:cNvPr id="40" name="Rectangle: Single Corner Rounded 6"/>
          <p:cNvSpPr/>
          <p:nvPr/>
        </p:nvSpPr>
        <p:spPr>
          <a:xfrm flipH="1">
            <a:off x="431800" y="595780"/>
            <a:ext cx="8712200" cy="62622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58" y="0"/>
                </a:lnTo>
                <a:cubicBezTo>
                  <a:pt x="19343" y="0"/>
                  <a:pt x="21600" y="4187"/>
                  <a:pt x="21600" y="9352"/>
                </a:cubicBezTo>
                <a:lnTo>
                  <a:pt x="21600" y="21600"/>
                </a:lnTo>
                <a:lnTo>
                  <a:pt x="0" y="21600"/>
                </a:lnTo>
                <a:close/>
              </a:path>
            </a:pathLst>
          </a:custGeom>
          <a:solidFill>
            <a:schemeClr val="accent1"/>
          </a:solidFill>
          <a:ln w="12700">
            <a:miter lim="400000"/>
          </a:ln>
        </p:spPr>
        <p:txBody>
          <a:bodyPr lIns="45719" rIns="45719" anchor="ctr"/>
          <a:lstStyle/>
          <a:p>
            <a:pPr algn="ctr">
              <a:defRPr>
                <a:solidFill>
                  <a:srgbClr val="FFFFFF"/>
                </a:solidFill>
              </a:defRPr>
            </a:pPr>
            <a:endParaRPr sz="1800"/>
          </a:p>
        </p:txBody>
      </p:sp>
      <p:sp>
        <p:nvSpPr>
          <p:cNvPr id="41" name="Divider Slide Title Text Goes Here"/>
          <p:cNvSpPr txBox="1">
            <a:spLocks noGrp="1"/>
          </p:cNvSpPr>
          <p:nvPr>
            <p:ph type="title" hasCustomPrompt="1"/>
          </p:nvPr>
        </p:nvSpPr>
        <p:spPr>
          <a:xfrm>
            <a:off x="912864" y="3331942"/>
            <a:ext cx="4776736" cy="533759"/>
          </a:xfrm>
          <a:prstGeom prst="rect">
            <a:avLst/>
          </a:prstGeom>
        </p:spPr>
        <p:txBody>
          <a:bodyPr/>
          <a:lstStyle>
            <a:lvl1pPr>
              <a:defRPr sz="2000">
                <a:solidFill>
                  <a:srgbClr val="FFFFFF"/>
                </a:solidFill>
              </a:defRPr>
            </a:lvl1pPr>
          </a:lstStyle>
          <a:p>
            <a:r>
              <a:rPr lang="en-US"/>
              <a:t>Presenter Name(s)</a:t>
            </a:r>
            <a:endParaRPr/>
          </a:p>
        </p:txBody>
      </p:sp>
      <p:pic>
        <p:nvPicPr>
          <p:cNvPr id="42" name="Graphic 4" descr="Graphic 4"/>
          <p:cNvPicPr>
            <a:picLocks noChangeAspect="1"/>
          </p:cNvPicPr>
          <p:nvPr/>
        </p:nvPicPr>
        <p:blipFill>
          <a:blip r:embed="rId2"/>
          <a:stretch>
            <a:fillRect/>
          </a:stretch>
        </p:blipFill>
        <p:spPr>
          <a:xfrm>
            <a:off x="922656" y="5897893"/>
            <a:ext cx="1401668" cy="380989"/>
          </a:xfrm>
          <a:prstGeom prst="rect">
            <a:avLst/>
          </a:prstGeom>
          <a:ln w="12700">
            <a:miter lim="400000"/>
          </a:ln>
        </p:spPr>
      </p:pic>
      <p:sp>
        <p:nvSpPr>
          <p:cNvPr id="43" name="Picture Placeholder 11"/>
          <p:cNvSpPr>
            <a:spLocks noGrp="1"/>
          </p:cNvSpPr>
          <p:nvPr>
            <p:ph type="pic" sz="half" idx="21"/>
          </p:nvPr>
        </p:nvSpPr>
        <p:spPr>
          <a:xfrm>
            <a:off x="5689600" y="846665"/>
            <a:ext cx="3454400" cy="5277944"/>
          </a:xfrm>
          <a:prstGeom prst="rect">
            <a:avLst/>
          </a:prstGeom>
        </p:spPr>
        <p:txBody>
          <a:bodyPr lIns="91439" tIns="45719" rIns="91439" bIns="45719"/>
          <a:lstStyle/>
          <a:p>
            <a:endParaRPr/>
          </a:p>
        </p:txBody>
      </p:sp>
      <p:sp>
        <p:nvSpPr>
          <p:cNvPr id="4" name="Isosceles Triangle 7">
            <a:extLst>
              <a:ext uri="{FF2B5EF4-FFF2-40B4-BE49-F238E27FC236}">
                <a16:creationId xmlns:a16="http://schemas.microsoft.com/office/drawing/2014/main" id="{A6106DF8-C9D1-7A92-2875-2142E470A606}"/>
              </a:ext>
            </a:extLst>
          </p:cNvPr>
          <p:cNvSpPr/>
          <p:nvPr userDrawn="1"/>
        </p:nvSpPr>
        <p:spPr>
          <a:xfrm>
            <a:off x="357187" y="451193"/>
            <a:ext cx="1301222" cy="1723683"/>
          </a:xfrm>
          <a:prstGeom prst="triangle">
            <a:avLst/>
          </a:prstGeom>
          <a:solidFill>
            <a:schemeClr val="accent6"/>
          </a:solidFill>
          <a:ln w="12700">
            <a:miter lim="400000"/>
          </a:ln>
        </p:spPr>
        <p:txBody>
          <a:bodyPr lIns="45719" rIns="45719" anchor="ctr"/>
          <a:lstStyle/>
          <a:p>
            <a:pPr algn="ctr">
              <a:defRPr>
                <a:solidFill>
                  <a:srgbClr val="FFFFFF"/>
                </a:solidFill>
              </a:defRPr>
            </a:pPr>
            <a:endParaRPr sz="1800"/>
          </a:p>
        </p:txBody>
      </p:sp>
      <p:sp>
        <p:nvSpPr>
          <p:cNvPr id="5" name="Text Placeholder 2">
            <a:extLst>
              <a:ext uri="{FF2B5EF4-FFF2-40B4-BE49-F238E27FC236}">
                <a16:creationId xmlns:a16="http://schemas.microsoft.com/office/drawing/2014/main" id="{D5ED49C9-E1EF-F3EC-9237-5A236A725329}"/>
              </a:ext>
            </a:extLst>
          </p:cNvPr>
          <p:cNvSpPr>
            <a:spLocks noGrp="1"/>
          </p:cNvSpPr>
          <p:nvPr>
            <p:ph type="body" idx="1" hasCustomPrompt="1"/>
          </p:nvPr>
        </p:nvSpPr>
        <p:spPr>
          <a:xfrm>
            <a:off x="912864" y="3811888"/>
            <a:ext cx="4375828" cy="487680"/>
          </a:xfrm>
          <a:prstGeom prst="rect">
            <a:avLst/>
          </a:prstGeom>
        </p:spPr>
        <p:txBody>
          <a:bodyPr lIns="0" rIns="0" anchor="t">
            <a:noAutofit/>
          </a:bodyPr>
          <a:lstStyle>
            <a:lvl1pPr marL="0" indent="0">
              <a:buNone/>
              <a:defRPr sz="1600" b="0">
                <a:solidFill>
                  <a:schemeClr val="bg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Title</a:t>
            </a:r>
          </a:p>
        </p:txBody>
      </p:sp>
      <p:sp>
        <p:nvSpPr>
          <p:cNvPr id="6" name="Text Placeholder 2">
            <a:extLst>
              <a:ext uri="{FF2B5EF4-FFF2-40B4-BE49-F238E27FC236}">
                <a16:creationId xmlns:a16="http://schemas.microsoft.com/office/drawing/2014/main" id="{0ABB7561-61F3-9B03-29FC-681B03B1487A}"/>
              </a:ext>
            </a:extLst>
          </p:cNvPr>
          <p:cNvSpPr>
            <a:spLocks noGrp="1"/>
          </p:cNvSpPr>
          <p:nvPr>
            <p:ph type="body" idx="22" hasCustomPrompt="1"/>
          </p:nvPr>
        </p:nvSpPr>
        <p:spPr>
          <a:xfrm>
            <a:off x="912864" y="4548080"/>
            <a:ext cx="4375828" cy="487680"/>
          </a:xfrm>
          <a:prstGeom prst="rect">
            <a:avLst/>
          </a:prstGeom>
        </p:spPr>
        <p:txBody>
          <a:bodyPr lIns="0" rIns="0" anchor="t">
            <a:noAutofit/>
          </a:bodyPr>
          <a:lstStyle>
            <a:lvl1pPr marL="0" indent="0">
              <a:buNone/>
              <a:defRPr sz="1600" b="0">
                <a:solidFill>
                  <a:schemeClr val="bg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Title of Presentation</a:t>
            </a:r>
          </a:p>
        </p:txBody>
      </p:sp>
    </p:spTree>
    <p:extLst>
      <p:ext uri="{BB962C8B-B14F-4D97-AF65-F5344CB8AC3E}">
        <p14:creationId xmlns:p14="http://schemas.microsoft.com/office/powerpoint/2010/main" val="1154075546"/>
      </p:ext>
    </p:extLst>
  </p:cSld>
  <p:clrMapOvr>
    <a:overrideClrMapping bg1="dk1" tx1="lt1" bg2="dk2" tx2="lt2" accent1="accent1" accent2="accent2" accent3="accent3" accent4="accent4" accent5="accent5" accent6="accent6" hlink="hlink" folHlink="folHlink"/>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showMasterSp="0" preserve="1" userDrawn="1">
  <p:cSld name="3_Divider Slider 2">
    <p:spTree>
      <p:nvGrpSpPr>
        <p:cNvPr id="1" name=""/>
        <p:cNvGrpSpPr/>
        <p:nvPr/>
      </p:nvGrpSpPr>
      <p:grpSpPr>
        <a:xfrm>
          <a:off x="0" y="0"/>
          <a:ext cx="0" cy="0"/>
          <a:chOff x="0" y="0"/>
          <a:chExt cx="0" cy="0"/>
        </a:xfrm>
      </p:grpSpPr>
      <p:sp>
        <p:nvSpPr>
          <p:cNvPr id="40" name="Rectangle: Single Corner Rounded 6"/>
          <p:cNvSpPr/>
          <p:nvPr/>
        </p:nvSpPr>
        <p:spPr>
          <a:xfrm flipH="1">
            <a:off x="431800" y="595780"/>
            <a:ext cx="8712200" cy="62622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58" y="0"/>
                </a:lnTo>
                <a:cubicBezTo>
                  <a:pt x="19343" y="0"/>
                  <a:pt x="21600" y="4187"/>
                  <a:pt x="21600" y="9352"/>
                </a:cubicBezTo>
                <a:lnTo>
                  <a:pt x="21600" y="21600"/>
                </a:lnTo>
                <a:lnTo>
                  <a:pt x="0" y="21600"/>
                </a:lnTo>
                <a:close/>
              </a:path>
            </a:pathLst>
          </a:custGeom>
          <a:solidFill>
            <a:schemeClr val="accent1"/>
          </a:solidFill>
          <a:ln w="12700">
            <a:miter lim="400000"/>
          </a:ln>
        </p:spPr>
        <p:txBody>
          <a:bodyPr lIns="45719" rIns="45719" anchor="ctr"/>
          <a:lstStyle/>
          <a:p>
            <a:pPr algn="ctr">
              <a:defRPr>
                <a:solidFill>
                  <a:srgbClr val="FFFFFF"/>
                </a:solidFill>
              </a:defRPr>
            </a:pPr>
            <a:endParaRPr sz="1800"/>
          </a:p>
        </p:txBody>
      </p:sp>
      <p:sp>
        <p:nvSpPr>
          <p:cNvPr id="41" name="Divider Slide Title Text Goes Here"/>
          <p:cNvSpPr txBox="1">
            <a:spLocks noGrp="1"/>
          </p:cNvSpPr>
          <p:nvPr>
            <p:ph type="title" hasCustomPrompt="1"/>
          </p:nvPr>
        </p:nvSpPr>
        <p:spPr>
          <a:xfrm>
            <a:off x="912864" y="2747362"/>
            <a:ext cx="4776736" cy="533759"/>
          </a:xfrm>
          <a:prstGeom prst="rect">
            <a:avLst/>
          </a:prstGeom>
        </p:spPr>
        <p:txBody>
          <a:bodyPr/>
          <a:lstStyle>
            <a:lvl1pPr>
              <a:defRPr sz="2400" b="1">
                <a:solidFill>
                  <a:srgbClr val="FFFFFF"/>
                </a:solidFill>
              </a:defRPr>
            </a:lvl1pPr>
          </a:lstStyle>
          <a:p>
            <a:r>
              <a:rPr lang="en-US"/>
              <a:t>Title of Presentation</a:t>
            </a:r>
            <a:endParaRPr/>
          </a:p>
        </p:txBody>
      </p:sp>
      <p:pic>
        <p:nvPicPr>
          <p:cNvPr id="42" name="Graphic 4" descr="Graphic 4"/>
          <p:cNvPicPr>
            <a:picLocks noChangeAspect="1"/>
          </p:cNvPicPr>
          <p:nvPr/>
        </p:nvPicPr>
        <p:blipFill>
          <a:blip r:embed="rId2"/>
          <a:stretch>
            <a:fillRect/>
          </a:stretch>
        </p:blipFill>
        <p:spPr>
          <a:xfrm>
            <a:off x="922656" y="5897893"/>
            <a:ext cx="1401668" cy="380989"/>
          </a:xfrm>
          <a:prstGeom prst="rect">
            <a:avLst/>
          </a:prstGeom>
          <a:ln w="12700">
            <a:miter lim="400000"/>
          </a:ln>
        </p:spPr>
      </p:pic>
      <p:sp>
        <p:nvSpPr>
          <p:cNvPr id="43" name="Picture Placeholder 11"/>
          <p:cNvSpPr>
            <a:spLocks noGrp="1"/>
          </p:cNvSpPr>
          <p:nvPr>
            <p:ph type="pic" sz="half" idx="21"/>
          </p:nvPr>
        </p:nvSpPr>
        <p:spPr>
          <a:xfrm>
            <a:off x="5689600" y="846665"/>
            <a:ext cx="3454400" cy="5277944"/>
          </a:xfrm>
          <a:prstGeom prst="rect">
            <a:avLst/>
          </a:prstGeom>
        </p:spPr>
        <p:txBody>
          <a:bodyPr lIns="91439" tIns="45719" rIns="91439" bIns="45719"/>
          <a:lstStyle/>
          <a:p>
            <a:endParaRPr/>
          </a:p>
        </p:txBody>
      </p:sp>
      <p:sp>
        <p:nvSpPr>
          <p:cNvPr id="5" name="Oval 9">
            <a:extLst>
              <a:ext uri="{FF2B5EF4-FFF2-40B4-BE49-F238E27FC236}">
                <a16:creationId xmlns:a16="http://schemas.microsoft.com/office/drawing/2014/main" id="{A723610D-08BE-4250-A951-9C1C20EC92C9}"/>
              </a:ext>
            </a:extLst>
          </p:cNvPr>
          <p:cNvSpPr/>
          <p:nvPr userDrawn="1"/>
        </p:nvSpPr>
        <p:spPr>
          <a:xfrm>
            <a:off x="668020" y="568959"/>
            <a:ext cx="1150621" cy="1534160"/>
          </a:xfrm>
          <a:prstGeom prst="ellipse">
            <a:avLst/>
          </a:prstGeom>
          <a:solidFill>
            <a:schemeClr val="accent4"/>
          </a:solidFill>
          <a:ln w="12700">
            <a:miter lim="400000"/>
          </a:ln>
        </p:spPr>
        <p:txBody>
          <a:bodyPr lIns="45719" rIns="45719" anchor="ctr"/>
          <a:lstStyle/>
          <a:p>
            <a:pPr algn="ctr">
              <a:defRPr>
                <a:solidFill>
                  <a:srgbClr val="FFFFFF"/>
                </a:solidFill>
              </a:defRPr>
            </a:pPr>
            <a:endParaRPr sz="1800"/>
          </a:p>
        </p:txBody>
      </p:sp>
      <p:sp>
        <p:nvSpPr>
          <p:cNvPr id="4" name="Text Placeholder 2">
            <a:extLst>
              <a:ext uri="{FF2B5EF4-FFF2-40B4-BE49-F238E27FC236}">
                <a16:creationId xmlns:a16="http://schemas.microsoft.com/office/drawing/2014/main" id="{548C6238-806E-9E0E-2A69-19E0EBE41808}"/>
              </a:ext>
            </a:extLst>
          </p:cNvPr>
          <p:cNvSpPr>
            <a:spLocks noGrp="1"/>
          </p:cNvSpPr>
          <p:nvPr>
            <p:ph type="body" idx="1" hasCustomPrompt="1"/>
          </p:nvPr>
        </p:nvSpPr>
        <p:spPr>
          <a:xfrm>
            <a:off x="912864" y="4224744"/>
            <a:ext cx="4375828" cy="487680"/>
          </a:xfrm>
          <a:prstGeom prst="rect">
            <a:avLst/>
          </a:prstGeom>
        </p:spPr>
        <p:txBody>
          <a:bodyPr lIns="0" rIns="0" anchor="t">
            <a:noAutofit/>
          </a:bodyPr>
          <a:lstStyle>
            <a:lvl1pPr marL="0" indent="0">
              <a:buNone/>
              <a:defRPr sz="1800" b="0">
                <a:solidFill>
                  <a:schemeClr val="bg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Presenter’s Name</a:t>
            </a:r>
          </a:p>
        </p:txBody>
      </p:sp>
      <p:sp>
        <p:nvSpPr>
          <p:cNvPr id="6" name="Text Placeholder 2">
            <a:extLst>
              <a:ext uri="{FF2B5EF4-FFF2-40B4-BE49-F238E27FC236}">
                <a16:creationId xmlns:a16="http://schemas.microsoft.com/office/drawing/2014/main" id="{45201BFE-418E-92AC-FF2F-DABE04B5DB7C}"/>
              </a:ext>
            </a:extLst>
          </p:cNvPr>
          <p:cNvSpPr>
            <a:spLocks noGrp="1"/>
          </p:cNvSpPr>
          <p:nvPr>
            <p:ph type="body" idx="22" hasCustomPrompt="1"/>
          </p:nvPr>
        </p:nvSpPr>
        <p:spPr>
          <a:xfrm>
            <a:off x="912864" y="4945020"/>
            <a:ext cx="4375828" cy="487680"/>
          </a:xfrm>
          <a:prstGeom prst="rect">
            <a:avLst/>
          </a:prstGeom>
        </p:spPr>
        <p:txBody>
          <a:bodyPr lIns="0" rIns="0" anchor="t">
            <a:noAutofit/>
          </a:bodyPr>
          <a:lstStyle>
            <a:lvl1pPr marL="0" indent="0">
              <a:buNone/>
              <a:defRPr sz="1400" b="0">
                <a:solidFill>
                  <a:schemeClr val="bg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Title</a:t>
            </a:r>
          </a:p>
        </p:txBody>
      </p:sp>
    </p:spTree>
    <p:extLst>
      <p:ext uri="{BB962C8B-B14F-4D97-AF65-F5344CB8AC3E}">
        <p14:creationId xmlns:p14="http://schemas.microsoft.com/office/powerpoint/2010/main" val="3275346553"/>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6360614"/>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preserve="1" userDrawn="1">
  <p:cSld name="New Mai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F120A-C2A7-EE75-7136-9FDE356CED2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26607302"/>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preserve="1" userDrawn="1">
  <p:cSld name="Text Slide 2">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68871" y="975360"/>
            <a:ext cx="8412478" cy="487680"/>
          </a:xfrm>
          <a:prstGeom prst="rect">
            <a:avLst/>
          </a:prstGeom>
        </p:spPr>
        <p:txBody>
          <a:bodyPr lIns="91440" rIns="91440" anchor="t">
            <a:noAutofit/>
          </a:bodyPr>
          <a:lstStyle>
            <a:lvl1pPr marL="0" indent="0">
              <a:buNone/>
              <a:defRPr sz="1400" b="0">
                <a:solidFill>
                  <a:schemeClr val="accent4"/>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
        <p:nvSpPr>
          <p:cNvPr id="10" name="Title 9">
            <a:extLst>
              <a:ext uri="{FF2B5EF4-FFF2-40B4-BE49-F238E27FC236}">
                <a16:creationId xmlns:a16="http://schemas.microsoft.com/office/drawing/2014/main" id="{F050037C-EAF4-7E34-73C1-D12BCBA07E91}"/>
              </a:ext>
            </a:extLst>
          </p:cNvPr>
          <p:cNvSpPr>
            <a:spLocks noGrp="1"/>
          </p:cNvSpPr>
          <p:nvPr>
            <p:ph type="title" hasCustomPrompt="1"/>
          </p:nvPr>
        </p:nvSpPr>
        <p:spPr/>
        <p:txBody>
          <a:bodyPr/>
          <a:lstStyle>
            <a:lvl1pPr>
              <a:defRPr>
                <a:solidFill>
                  <a:schemeClr val="bg1"/>
                </a:solidFill>
              </a:defRPr>
            </a:lvl1pPr>
          </a:lstStyle>
          <a:p>
            <a:r>
              <a:rPr lang="en-US"/>
              <a:t>Text Slide Title Text Goes Here</a:t>
            </a:r>
          </a:p>
        </p:txBody>
      </p:sp>
      <p:sp>
        <p:nvSpPr>
          <p:cNvPr id="12" name="Text Placeholder 11">
            <a:extLst>
              <a:ext uri="{FF2B5EF4-FFF2-40B4-BE49-F238E27FC236}">
                <a16:creationId xmlns:a16="http://schemas.microsoft.com/office/drawing/2014/main" id="{2A1839C8-BAEF-365B-81C7-B28B510F6A66}"/>
              </a:ext>
            </a:extLst>
          </p:cNvPr>
          <p:cNvSpPr>
            <a:spLocks noGrp="1"/>
          </p:cNvSpPr>
          <p:nvPr>
            <p:ph type="body" sz="quarter" idx="13" hasCustomPrompt="1"/>
          </p:nvPr>
        </p:nvSpPr>
        <p:spPr>
          <a:xfrm>
            <a:off x="368301" y="1584960"/>
            <a:ext cx="8407400" cy="3962400"/>
          </a:xfrm>
          <a:prstGeom prst="rect">
            <a:avLst/>
          </a:prstGeom>
        </p:spPr>
        <p:txBody>
          <a:bodyPr/>
          <a:lstStyle>
            <a:lvl1pPr>
              <a:spcAft>
                <a:spcPts val="0"/>
              </a:spcAft>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lvl5pPr>
          </a:lstStyle>
          <a:p>
            <a:pPr lvl="0"/>
            <a:r>
              <a:rPr lang="en-US"/>
              <a:t>Intro copy text goes here</a:t>
            </a:r>
          </a:p>
          <a:p>
            <a:pPr lvl="0"/>
            <a:endParaRPr lang="en-US"/>
          </a:p>
          <a:p>
            <a:pPr lvl="1"/>
            <a:r>
              <a:rPr lang="en-US"/>
              <a:t>First level bullet text goes here</a:t>
            </a:r>
          </a:p>
          <a:p>
            <a:pPr lvl="2"/>
            <a:r>
              <a:rPr lang="en-US"/>
              <a:t>Second level bullet text goes here</a:t>
            </a:r>
          </a:p>
          <a:p>
            <a:pPr lvl="3"/>
            <a:r>
              <a:rPr lang="en-US"/>
              <a:t>Third level bullet text goes here</a:t>
            </a:r>
          </a:p>
        </p:txBody>
      </p:sp>
      <p:pic>
        <p:nvPicPr>
          <p:cNvPr id="6" name="Graphic 5">
            <a:extLst>
              <a:ext uri="{FF2B5EF4-FFF2-40B4-BE49-F238E27FC236}">
                <a16:creationId xmlns:a16="http://schemas.microsoft.com/office/drawing/2014/main" id="{093B76B5-0E37-B5B6-CC1B-A7BE04507C0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4" name="TextBox 3">
            <a:extLst>
              <a:ext uri="{FF2B5EF4-FFF2-40B4-BE49-F238E27FC236}">
                <a16:creationId xmlns:a16="http://schemas.microsoft.com/office/drawing/2014/main" id="{E5106D33-74DD-6927-FE9E-59A945859328}"/>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
        <p:nvSpPr>
          <p:cNvPr id="5" name="TextBox 4">
            <a:extLst>
              <a:ext uri="{FF2B5EF4-FFF2-40B4-BE49-F238E27FC236}">
                <a16:creationId xmlns:a16="http://schemas.microsoft.com/office/drawing/2014/main" id="{1CD417AF-F7B6-CE32-6E39-C397AB6B3769}"/>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solidFill>
                  <a:schemeClr val="bg1"/>
                </a:solidFill>
              </a:rPr>
              <a:t> © 2023, </a:t>
            </a:r>
            <a:r>
              <a:rPr lang="en-US" sz="800" err="1">
                <a:solidFill>
                  <a:schemeClr val="bg1"/>
                </a:solidFill>
              </a:rPr>
              <a:t>Bionano</a:t>
            </a:r>
            <a:r>
              <a:rPr lang="en-US" sz="800">
                <a:solidFill>
                  <a:schemeClr val="bg1"/>
                </a:solidFill>
              </a:rPr>
              <a:t> Genomics, Inc.</a:t>
            </a:r>
          </a:p>
        </p:txBody>
      </p:sp>
      <p:sp>
        <p:nvSpPr>
          <p:cNvPr id="7" name="TextBox 6">
            <a:extLst>
              <a:ext uri="{FF2B5EF4-FFF2-40B4-BE49-F238E27FC236}">
                <a16:creationId xmlns:a16="http://schemas.microsoft.com/office/drawing/2014/main" id="{C14E05E7-AF72-DDFE-E58D-B96F8DBD8721}"/>
              </a:ext>
            </a:extLst>
          </p:cNvPr>
          <p:cNvSpPr txBox="1"/>
          <p:nvPr userDrawn="1"/>
        </p:nvSpPr>
        <p:spPr>
          <a:xfrm>
            <a:off x="8550534" y="6416305"/>
            <a:ext cx="245773" cy="123111"/>
          </a:xfrm>
          <a:prstGeom prst="rect">
            <a:avLst/>
          </a:prstGeom>
          <a:noFill/>
        </p:spPr>
        <p:txBody>
          <a:bodyPr wrap="square" lIns="0" tIns="0" rIns="0" bIns="0" rtlCol="0">
            <a:spAutoFit/>
          </a:bodyPr>
          <a:lstStyle/>
          <a:p>
            <a:pPr algn="r"/>
            <a:fld id="{719AFE47-D076-4F1F-90CC-6958DAE0E184}"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2427823818"/>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preserve="1" userDrawn="1">
  <p:cSld name="1_Text Slide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68871" y="975360"/>
            <a:ext cx="8412478" cy="487680"/>
          </a:xfrm>
          <a:prstGeom prst="rect">
            <a:avLst/>
          </a:prstGeom>
        </p:spPr>
        <p:txBody>
          <a:bodyPr anchor="t">
            <a:noAutofit/>
          </a:bodyPr>
          <a:lstStyle>
            <a:lvl1pPr marL="0" indent="0">
              <a:buNone/>
              <a:defRPr sz="1400" b="0">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
        <p:nvSpPr>
          <p:cNvPr id="10" name="Title 9">
            <a:extLst>
              <a:ext uri="{FF2B5EF4-FFF2-40B4-BE49-F238E27FC236}">
                <a16:creationId xmlns:a16="http://schemas.microsoft.com/office/drawing/2014/main" id="{F050037C-EAF4-7E34-73C1-D12BCBA07E91}"/>
              </a:ext>
            </a:extLst>
          </p:cNvPr>
          <p:cNvSpPr>
            <a:spLocks noGrp="1"/>
          </p:cNvSpPr>
          <p:nvPr>
            <p:ph type="title" hasCustomPrompt="1"/>
          </p:nvPr>
        </p:nvSpPr>
        <p:spPr/>
        <p:txBody>
          <a:bodyPr/>
          <a:lstStyle>
            <a:lvl1pPr>
              <a:defRPr>
                <a:solidFill>
                  <a:schemeClr val="tx1"/>
                </a:solidFill>
              </a:defRPr>
            </a:lvl1pPr>
          </a:lstStyle>
          <a:p>
            <a:r>
              <a:rPr lang="en-US"/>
              <a:t>Text Slide Title Text Goes Here</a:t>
            </a:r>
          </a:p>
        </p:txBody>
      </p:sp>
      <p:sp>
        <p:nvSpPr>
          <p:cNvPr id="12" name="Text Placeholder 11">
            <a:extLst>
              <a:ext uri="{FF2B5EF4-FFF2-40B4-BE49-F238E27FC236}">
                <a16:creationId xmlns:a16="http://schemas.microsoft.com/office/drawing/2014/main" id="{2A1839C8-BAEF-365B-81C7-B28B510F6A66}"/>
              </a:ext>
            </a:extLst>
          </p:cNvPr>
          <p:cNvSpPr>
            <a:spLocks noGrp="1"/>
          </p:cNvSpPr>
          <p:nvPr>
            <p:ph type="body" sz="quarter" idx="13" hasCustomPrompt="1"/>
          </p:nvPr>
        </p:nvSpPr>
        <p:spPr>
          <a:xfrm>
            <a:off x="368301" y="1584960"/>
            <a:ext cx="8407400" cy="3962400"/>
          </a:xfrm>
          <a:prstGeom prst="rect">
            <a:avLst/>
          </a:prstGeom>
        </p:spPr>
        <p:txBody>
          <a:bodyPr/>
          <a:lstStyle>
            <a:lvl1pPr>
              <a:spcAft>
                <a:spcPts val="0"/>
              </a:spcAft>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lvl5pPr>
          </a:lstStyle>
          <a:p>
            <a:pPr lvl="0"/>
            <a:r>
              <a:rPr lang="en-US"/>
              <a:t>Intro copy text goes here</a:t>
            </a:r>
          </a:p>
          <a:p>
            <a:pPr lvl="0"/>
            <a:endParaRPr lang="en-US"/>
          </a:p>
          <a:p>
            <a:pPr lvl="1"/>
            <a:r>
              <a:rPr lang="en-US"/>
              <a:t>First level bullet text goes here</a:t>
            </a:r>
          </a:p>
          <a:p>
            <a:pPr lvl="2"/>
            <a:r>
              <a:rPr lang="en-US"/>
              <a:t>Second level bullet text goes here</a:t>
            </a:r>
          </a:p>
          <a:p>
            <a:pPr lvl="3"/>
            <a:r>
              <a:rPr lang="en-US"/>
              <a:t>Third level bullet text goes here</a:t>
            </a:r>
          </a:p>
        </p:txBody>
      </p:sp>
    </p:spTree>
    <p:extLst>
      <p:ext uri="{BB962C8B-B14F-4D97-AF65-F5344CB8AC3E}">
        <p14:creationId xmlns:p14="http://schemas.microsoft.com/office/powerpoint/2010/main" val="2331479724"/>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preserve="1" userDrawn="1">
  <p:cSld name="Chart Slide 1">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816E63CC-166F-5069-2DD0-C41D6D1A2D74}"/>
              </a:ext>
            </a:extLst>
          </p:cNvPr>
          <p:cNvSpPr>
            <a:spLocks noGrp="1"/>
          </p:cNvSpPr>
          <p:nvPr>
            <p:ph type="chart" sz="quarter" idx="14"/>
          </p:nvPr>
        </p:nvSpPr>
        <p:spPr>
          <a:xfrm>
            <a:off x="4148657" y="2148496"/>
            <a:ext cx="4769327" cy="3861587"/>
          </a:xfrm>
          <a:prstGeom prst="rect">
            <a:avLst/>
          </a:prstGeom>
        </p:spPr>
        <p:txBody>
          <a:bodyPr anchor="ctr">
            <a:normAutofit/>
          </a:bodyPr>
          <a:lstStyle>
            <a:lvl1pPr algn="ctr">
              <a:lnSpc>
                <a:spcPct val="100000"/>
              </a:lnSpc>
              <a:defRPr sz="1000"/>
            </a:lvl1pPr>
          </a:lstStyle>
          <a:p>
            <a:endParaRPr lang="en-US"/>
          </a:p>
        </p:txBody>
      </p:sp>
      <p:sp>
        <p:nvSpPr>
          <p:cNvPr id="8" name="Text Placeholder 2">
            <a:extLst>
              <a:ext uri="{FF2B5EF4-FFF2-40B4-BE49-F238E27FC236}">
                <a16:creationId xmlns:a16="http://schemas.microsoft.com/office/drawing/2014/main" id="{A07EE80B-B9B1-E1D0-D436-9ABF7A37F7C5}"/>
              </a:ext>
            </a:extLst>
          </p:cNvPr>
          <p:cNvSpPr>
            <a:spLocks noGrp="1"/>
          </p:cNvSpPr>
          <p:nvPr>
            <p:ph type="body" idx="1" hasCustomPrompt="1"/>
          </p:nvPr>
        </p:nvSpPr>
        <p:spPr>
          <a:xfrm>
            <a:off x="368871" y="975360"/>
            <a:ext cx="8322456" cy="487680"/>
          </a:xfrm>
          <a:prstGeom prst="rect">
            <a:avLst/>
          </a:prstGeom>
        </p:spPr>
        <p:txBody>
          <a:bodyPr anchor="t">
            <a:noAutofit/>
          </a:bodyPr>
          <a:lstStyle>
            <a:lvl1pPr marL="0" indent="0">
              <a:buNone/>
              <a:defRPr sz="1400" b="0">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
        <p:nvSpPr>
          <p:cNvPr id="11" name="Title 9">
            <a:extLst>
              <a:ext uri="{FF2B5EF4-FFF2-40B4-BE49-F238E27FC236}">
                <a16:creationId xmlns:a16="http://schemas.microsoft.com/office/drawing/2014/main" id="{5FA7C6F3-4E61-D158-4422-8B56B1375E80}"/>
              </a:ext>
            </a:extLst>
          </p:cNvPr>
          <p:cNvSpPr>
            <a:spLocks noGrp="1"/>
          </p:cNvSpPr>
          <p:nvPr>
            <p:ph type="title" hasCustomPrompt="1"/>
          </p:nvPr>
        </p:nvSpPr>
        <p:spPr>
          <a:xfrm>
            <a:off x="368871" y="344179"/>
            <a:ext cx="8322456" cy="487680"/>
          </a:xfrm>
        </p:spPr>
        <p:txBody>
          <a:bodyPr/>
          <a:lstStyle>
            <a:lvl1pPr>
              <a:defRPr/>
            </a:lvl1pPr>
          </a:lstStyle>
          <a:p>
            <a:r>
              <a:rPr lang="en-US"/>
              <a:t>Chart Slide Title Text Goes Here</a:t>
            </a:r>
          </a:p>
        </p:txBody>
      </p:sp>
      <p:sp>
        <p:nvSpPr>
          <p:cNvPr id="13" name="Text Placeholder 11">
            <a:extLst>
              <a:ext uri="{FF2B5EF4-FFF2-40B4-BE49-F238E27FC236}">
                <a16:creationId xmlns:a16="http://schemas.microsoft.com/office/drawing/2014/main" id="{FCB00FF0-9866-A87F-DADE-C58A3485B9AF}"/>
              </a:ext>
            </a:extLst>
          </p:cNvPr>
          <p:cNvSpPr>
            <a:spLocks noGrp="1"/>
          </p:cNvSpPr>
          <p:nvPr>
            <p:ph type="body" sz="quarter" idx="13" hasCustomPrompt="1"/>
          </p:nvPr>
        </p:nvSpPr>
        <p:spPr>
          <a:xfrm>
            <a:off x="368300" y="2148496"/>
            <a:ext cx="3657600" cy="3861587"/>
          </a:xfrm>
          <a:prstGeom prst="rect">
            <a:avLst/>
          </a:prstGeom>
        </p:spPr>
        <p:txBody>
          <a:bodyPr/>
          <a:lstStyle>
            <a:lvl1pPr>
              <a:spcAft>
                <a:spcPts val="0"/>
              </a:spcAft>
              <a:defRPr/>
            </a:lvl1pPr>
            <a:lvl2pPr>
              <a:defRPr/>
            </a:lvl2pPr>
            <a:lvl3pPr>
              <a:defRPr/>
            </a:lvl3pPr>
            <a:lvl4pPr>
              <a:defRPr/>
            </a:lvl4pPr>
            <a:lvl5pPr>
              <a:defRPr/>
            </a:lvl5pPr>
          </a:lstStyle>
          <a:p>
            <a:pPr lvl="0"/>
            <a:r>
              <a:rPr lang="en-US"/>
              <a:t>Intro copy text goes here </a:t>
            </a:r>
          </a:p>
          <a:p>
            <a:pPr lvl="0"/>
            <a:endParaRPr lang="en-US"/>
          </a:p>
          <a:p>
            <a:pPr lvl="1"/>
            <a:r>
              <a:rPr lang="en-US"/>
              <a:t>First level bullet</a:t>
            </a:r>
          </a:p>
          <a:p>
            <a:pPr lvl="2"/>
            <a:r>
              <a:rPr lang="en-US"/>
              <a:t>Second level bullet</a:t>
            </a:r>
          </a:p>
          <a:p>
            <a:pPr lvl="3"/>
            <a:r>
              <a:rPr lang="en-US"/>
              <a:t>Third level bullet</a:t>
            </a:r>
          </a:p>
          <a:p>
            <a:pPr lvl="4"/>
            <a:r>
              <a:rPr lang="en-US"/>
              <a:t>Fourth level bullet</a:t>
            </a:r>
          </a:p>
        </p:txBody>
      </p:sp>
    </p:spTree>
    <p:extLst>
      <p:ext uri="{BB962C8B-B14F-4D97-AF65-F5344CB8AC3E}">
        <p14:creationId xmlns:p14="http://schemas.microsoft.com/office/powerpoint/2010/main" val="4210960562"/>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showMasterSp="0" preserve="1" userDrawn="1">
  <p:cSld name="Chart Slid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E26C13-6C5D-4F82-826A-8B256702C71F}"/>
              </a:ext>
            </a:extLst>
          </p:cNvPr>
          <p:cNvSpPr/>
          <p:nvPr userDrawn="1"/>
        </p:nvSpPr>
        <p:spPr>
          <a:xfrm>
            <a:off x="0" y="0"/>
            <a:ext cx="356616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hasCustomPrompt="1"/>
          </p:nvPr>
        </p:nvSpPr>
        <p:spPr>
          <a:xfrm>
            <a:off x="368871" y="1477935"/>
            <a:ext cx="3017520" cy="487680"/>
          </a:xfrm>
          <a:prstGeom prst="rect">
            <a:avLst/>
          </a:prstGeom>
        </p:spPr>
        <p:txBody>
          <a:bodyPr anchor="t">
            <a:noAutofit/>
          </a:bodyPr>
          <a:lstStyle>
            <a:lvl1pPr marL="0" indent="0">
              <a:buNone/>
              <a:defRPr sz="1400" b="0">
                <a:solidFill>
                  <a:schemeClr val="accent4"/>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
        <p:nvSpPr>
          <p:cNvPr id="6" name="Chart Placeholder 5">
            <a:extLst>
              <a:ext uri="{FF2B5EF4-FFF2-40B4-BE49-F238E27FC236}">
                <a16:creationId xmlns:a16="http://schemas.microsoft.com/office/drawing/2014/main" id="{816E63CC-166F-5069-2DD0-C41D6D1A2D74}"/>
              </a:ext>
            </a:extLst>
          </p:cNvPr>
          <p:cNvSpPr>
            <a:spLocks noGrp="1"/>
          </p:cNvSpPr>
          <p:nvPr>
            <p:ph type="chart" sz="quarter" idx="14"/>
          </p:nvPr>
        </p:nvSpPr>
        <p:spPr>
          <a:xfrm>
            <a:off x="4067176" y="1965617"/>
            <a:ext cx="4769327" cy="3861587"/>
          </a:xfrm>
          <a:prstGeom prst="rect">
            <a:avLst/>
          </a:prstGeom>
        </p:spPr>
        <p:txBody>
          <a:bodyPr anchor="ctr">
            <a:normAutofit/>
          </a:bodyPr>
          <a:lstStyle>
            <a:lvl1pPr algn="ctr">
              <a:lnSpc>
                <a:spcPct val="100000"/>
              </a:lnSpc>
              <a:defRPr sz="1000"/>
            </a:lvl1pPr>
          </a:lstStyle>
          <a:p>
            <a:endParaRPr lang="en-US"/>
          </a:p>
        </p:txBody>
      </p:sp>
      <p:pic>
        <p:nvPicPr>
          <p:cNvPr id="4" name="Graphic 3">
            <a:extLst>
              <a:ext uri="{FF2B5EF4-FFF2-40B4-BE49-F238E27FC236}">
                <a16:creationId xmlns:a16="http://schemas.microsoft.com/office/drawing/2014/main" id="{3F401E28-5DAE-D032-33A9-67B2668CA59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7" name="TextBox 6">
            <a:extLst>
              <a:ext uri="{FF2B5EF4-FFF2-40B4-BE49-F238E27FC236}">
                <a16:creationId xmlns:a16="http://schemas.microsoft.com/office/drawing/2014/main" id="{C715705C-475F-F806-1B80-7BDEAF928F5B}"/>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t> © 2023, </a:t>
            </a:r>
            <a:r>
              <a:rPr lang="en-US" sz="800" err="1"/>
              <a:t>Bionano</a:t>
            </a:r>
            <a:r>
              <a:rPr lang="en-US" sz="800"/>
              <a:t> Genomics, Inc.</a:t>
            </a:r>
          </a:p>
        </p:txBody>
      </p:sp>
      <p:sp>
        <p:nvSpPr>
          <p:cNvPr id="8" name="TextBox 7">
            <a:extLst>
              <a:ext uri="{FF2B5EF4-FFF2-40B4-BE49-F238E27FC236}">
                <a16:creationId xmlns:a16="http://schemas.microsoft.com/office/drawing/2014/main" id="{E188EB66-4DC2-6256-0319-A03029D12E29}"/>
              </a:ext>
            </a:extLst>
          </p:cNvPr>
          <p:cNvSpPr txBox="1"/>
          <p:nvPr userDrawn="1"/>
        </p:nvSpPr>
        <p:spPr>
          <a:xfrm>
            <a:off x="8633910" y="6416306"/>
            <a:ext cx="162396" cy="123111"/>
          </a:xfrm>
          <a:prstGeom prst="rect">
            <a:avLst/>
          </a:prstGeom>
          <a:noFill/>
        </p:spPr>
        <p:txBody>
          <a:bodyPr wrap="square" lIns="0" tIns="0" rIns="0" bIns="0" rtlCol="0">
            <a:spAutoFit/>
          </a:bodyPr>
          <a:lstStyle/>
          <a:p>
            <a:pPr algn="r"/>
            <a:fld id="{719AFE47-D076-4F1F-90CC-6958DAE0E184}" type="slidenum">
              <a:rPr lang="en-US" sz="800" smtClean="0"/>
              <a:pPr algn="r"/>
              <a:t>‹#›</a:t>
            </a:fld>
            <a:endParaRPr lang="en-US" sz="800"/>
          </a:p>
        </p:txBody>
      </p:sp>
      <p:sp>
        <p:nvSpPr>
          <p:cNvPr id="13" name="Text Placeholder 11">
            <a:extLst>
              <a:ext uri="{FF2B5EF4-FFF2-40B4-BE49-F238E27FC236}">
                <a16:creationId xmlns:a16="http://schemas.microsoft.com/office/drawing/2014/main" id="{FCFD593B-BDCF-71F2-D0C1-406222F357FA}"/>
              </a:ext>
            </a:extLst>
          </p:cNvPr>
          <p:cNvSpPr>
            <a:spLocks noGrp="1"/>
          </p:cNvSpPr>
          <p:nvPr>
            <p:ph type="body" sz="quarter" idx="13" hasCustomPrompt="1"/>
          </p:nvPr>
        </p:nvSpPr>
        <p:spPr>
          <a:xfrm>
            <a:off x="368300" y="2091960"/>
            <a:ext cx="3017520" cy="3962400"/>
          </a:xfrm>
          <a:prstGeom prst="rect">
            <a:avLst/>
          </a:prstGeom>
        </p:spPr>
        <p:txBody>
          <a:bodyPr/>
          <a:lstStyle>
            <a:lvl1pPr>
              <a:spcAft>
                <a:spcPts val="0"/>
              </a:spcAft>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lvl5pPr>
          </a:lstStyle>
          <a:p>
            <a:pPr lvl="0"/>
            <a:r>
              <a:rPr lang="en-US"/>
              <a:t>Intro copy text goes here</a:t>
            </a:r>
          </a:p>
          <a:p>
            <a:pPr lvl="0"/>
            <a:endParaRPr lang="en-US"/>
          </a:p>
          <a:p>
            <a:pPr lvl="1"/>
            <a:r>
              <a:rPr lang="en-US"/>
              <a:t>First level bullet text goes here</a:t>
            </a:r>
          </a:p>
          <a:p>
            <a:pPr lvl="2"/>
            <a:r>
              <a:rPr lang="en-US"/>
              <a:t>Second level bullet text goes here</a:t>
            </a:r>
          </a:p>
          <a:p>
            <a:pPr lvl="3"/>
            <a:r>
              <a:rPr lang="en-US"/>
              <a:t>Third level bullet text goes here</a:t>
            </a:r>
          </a:p>
        </p:txBody>
      </p:sp>
      <p:sp>
        <p:nvSpPr>
          <p:cNvPr id="14" name="Title 9">
            <a:extLst>
              <a:ext uri="{FF2B5EF4-FFF2-40B4-BE49-F238E27FC236}">
                <a16:creationId xmlns:a16="http://schemas.microsoft.com/office/drawing/2014/main" id="{1F13E348-AEE4-AACE-705C-5D1501D48DB8}"/>
              </a:ext>
            </a:extLst>
          </p:cNvPr>
          <p:cNvSpPr>
            <a:spLocks noGrp="1"/>
          </p:cNvSpPr>
          <p:nvPr>
            <p:ph type="title" hasCustomPrompt="1"/>
          </p:nvPr>
        </p:nvSpPr>
        <p:spPr>
          <a:xfrm>
            <a:off x="368872" y="344178"/>
            <a:ext cx="3016949" cy="802932"/>
          </a:xfrm>
        </p:spPr>
        <p:txBody>
          <a:bodyPr/>
          <a:lstStyle>
            <a:lvl1pPr>
              <a:defRPr>
                <a:solidFill>
                  <a:schemeClr val="bg1"/>
                </a:solidFill>
              </a:defRPr>
            </a:lvl1pPr>
          </a:lstStyle>
          <a:p>
            <a:r>
              <a:rPr lang="en-US"/>
              <a:t>Chart Slide Title Text Goes Here</a:t>
            </a:r>
          </a:p>
        </p:txBody>
      </p:sp>
      <p:sp>
        <p:nvSpPr>
          <p:cNvPr id="5" name="TextBox 4">
            <a:extLst>
              <a:ext uri="{FF2B5EF4-FFF2-40B4-BE49-F238E27FC236}">
                <a16:creationId xmlns:a16="http://schemas.microsoft.com/office/drawing/2014/main" id="{0CD75A66-F843-F198-2DD0-28A258104556}"/>
              </a:ext>
            </a:extLst>
          </p:cNvPr>
          <p:cNvSpPr txBox="1"/>
          <p:nvPr userDrawn="1"/>
        </p:nvSpPr>
        <p:spPr>
          <a:xfrm>
            <a:off x="1136392" y="6458687"/>
            <a:ext cx="2429768" cy="76944"/>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500">
                <a:solidFill>
                  <a:schemeClr val="bg1"/>
                </a:solidFill>
              </a:rPr>
              <a:t>FOR RESEARCH USE ONLY. NOT FOR USE IN DIAGNOSTIC PROCEDURES.</a:t>
            </a:r>
          </a:p>
        </p:txBody>
      </p:sp>
    </p:spTree>
    <p:extLst>
      <p:ext uri="{BB962C8B-B14F-4D97-AF65-F5344CB8AC3E}">
        <p14:creationId xmlns:p14="http://schemas.microsoft.com/office/powerpoint/2010/main" val="171989253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preserve="1" userDrawn="1">
  <p:cSld name="Image Slide 1">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68871" y="1477935"/>
            <a:ext cx="3657600" cy="487680"/>
          </a:xfrm>
          <a:prstGeom prst="rect">
            <a:avLst/>
          </a:prstGeom>
        </p:spPr>
        <p:txBody>
          <a:bodyPr anchor="t">
            <a:noAutofit/>
          </a:bodyPr>
          <a:lstStyle>
            <a:lvl1pPr marL="0" indent="0">
              <a:buNone/>
              <a:defRPr sz="1400" b="0">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
        <p:nvSpPr>
          <p:cNvPr id="10" name="Title 9">
            <a:extLst>
              <a:ext uri="{FF2B5EF4-FFF2-40B4-BE49-F238E27FC236}">
                <a16:creationId xmlns:a16="http://schemas.microsoft.com/office/drawing/2014/main" id="{F050037C-EAF4-7E34-73C1-D12BCBA07E91}"/>
              </a:ext>
            </a:extLst>
          </p:cNvPr>
          <p:cNvSpPr>
            <a:spLocks noGrp="1"/>
          </p:cNvSpPr>
          <p:nvPr>
            <p:ph type="title" hasCustomPrompt="1"/>
          </p:nvPr>
        </p:nvSpPr>
        <p:spPr>
          <a:xfrm>
            <a:off x="368871" y="344179"/>
            <a:ext cx="3657600" cy="876864"/>
          </a:xfrm>
        </p:spPr>
        <p:txBody>
          <a:bodyPr/>
          <a:lstStyle>
            <a:lvl1pPr>
              <a:defRPr/>
            </a:lvl1pPr>
          </a:lstStyle>
          <a:p>
            <a:r>
              <a:rPr lang="en-US"/>
              <a:t>Image Slide Title Text </a:t>
            </a:r>
            <a:br>
              <a:rPr lang="en-US"/>
            </a:br>
            <a:r>
              <a:rPr lang="en-US"/>
              <a:t>Goes Here</a:t>
            </a:r>
          </a:p>
        </p:txBody>
      </p:sp>
      <p:sp>
        <p:nvSpPr>
          <p:cNvPr id="12" name="Text Placeholder 11">
            <a:extLst>
              <a:ext uri="{FF2B5EF4-FFF2-40B4-BE49-F238E27FC236}">
                <a16:creationId xmlns:a16="http://schemas.microsoft.com/office/drawing/2014/main" id="{2A1839C8-BAEF-365B-81C7-B28B510F6A66}"/>
              </a:ext>
            </a:extLst>
          </p:cNvPr>
          <p:cNvSpPr>
            <a:spLocks noGrp="1"/>
          </p:cNvSpPr>
          <p:nvPr>
            <p:ph type="body" sz="quarter" idx="13" hasCustomPrompt="1"/>
          </p:nvPr>
        </p:nvSpPr>
        <p:spPr>
          <a:xfrm>
            <a:off x="368300" y="2047681"/>
            <a:ext cx="3657600" cy="3962400"/>
          </a:xfrm>
          <a:prstGeom prst="rect">
            <a:avLst/>
          </a:prstGeom>
        </p:spPr>
        <p:txBody>
          <a:bodyPr/>
          <a:lstStyle>
            <a:lvl1pPr>
              <a:spcAft>
                <a:spcPts val="0"/>
              </a:spcAft>
              <a:defRPr/>
            </a:lvl1pPr>
            <a:lvl2pPr>
              <a:defRPr/>
            </a:lvl2pPr>
            <a:lvl3pPr>
              <a:defRPr/>
            </a:lvl3pPr>
            <a:lvl4pPr>
              <a:defRPr/>
            </a:lvl4pPr>
            <a:lvl5pPr>
              <a:defRPr/>
            </a:lvl5pPr>
          </a:lstStyle>
          <a:p>
            <a:pPr lvl="0"/>
            <a:r>
              <a:rPr lang="en-US"/>
              <a:t>Intro copy text goes here </a:t>
            </a:r>
          </a:p>
          <a:p>
            <a:pPr lvl="0"/>
            <a:endParaRPr lang="en-US"/>
          </a:p>
          <a:p>
            <a:pPr lvl="1"/>
            <a:r>
              <a:rPr lang="en-US"/>
              <a:t>First level bullet</a:t>
            </a:r>
          </a:p>
          <a:p>
            <a:pPr lvl="2"/>
            <a:r>
              <a:rPr lang="en-US"/>
              <a:t>Second level bullet</a:t>
            </a:r>
          </a:p>
          <a:p>
            <a:pPr lvl="3"/>
            <a:r>
              <a:rPr lang="en-US"/>
              <a:t>Third level bullet</a:t>
            </a:r>
          </a:p>
          <a:p>
            <a:pPr lvl="4"/>
            <a:r>
              <a:rPr lang="en-US"/>
              <a:t>Fourth level bullet</a:t>
            </a:r>
          </a:p>
        </p:txBody>
      </p:sp>
      <p:sp>
        <p:nvSpPr>
          <p:cNvPr id="7" name="Picture Placeholder 6">
            <a:extLst>
              <a:ext uri="{FF2B5EF4-FFF2-40B4-BE49-F238E27FC236}">
                <a16:creationId xmlns:a16="http://schemas.microsoft.com/office/drawing/2014/main" id="{66D7091E-B02D-DF2D-3EF0-6BCD4AF6F552}"/>
              </a:ext>
            </a:extLst>
          </p:cNvPr>
          <p:cNvSpPr>
            <a:spLocks noGrp="1"/>
          </p:cNvSpPr>
          <p:nvPr>
            <p:ph type="pic" sz="quarter" idx="14"/>
          </p:nvPr>
        </p:nvSpPr>
        <p:spPr>
          <a:xfrm>
            <a:off x="4572000" y="431802"/>
            <a:ext cx="4203700" cy="5577417"/>
          </a:xfrm>
          <a:prstGeom prst="rect">
            <a:avLst/>
          </a:prstGeom>
          <a:solidFill>
            <a:schemeClr val="bg2"/>
          </a:solidFill>
        </p:spPr>
        <p:txBody>
          <a:bodyPr anchor="ctr">
            <a:normAutofit/>
          </a:bodyPr>
          <a:lstStyle>
            <a:lvl1pPr algn="ctr">
              <a:lnSpc>
                <a:spcPct val="100000"/>
              </a:lnSpc>
              <a:defRPr sz="1000">
                <a:solidFill>
                  <a:schemeClr val="tx1"/>
                </a:solidFill>
              </a:defRPr>
            </a:lvl1pPr>
          </a:lstStyle>
          <a:p>
            <a:endParaRPr lang="en-US"/>
          </a:p>
        </p:txBody>
      </p:sp>
    </p:spTree>
    <p:extLst>
      <p:ext uri="{BB962C8B-B14F-4D97-AF65-F5344CB8AC3E}">
        <p14:creationId xmlns:p14="http://schemas.microsoft.com/office/powerpoint/2010/main" val="179232753"/>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preserve="1" userDrawn="1">
  <p:cSld name="Image Slide 2">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5118671" y="1477935"/>
            <a:ext cx="3657600" cy="487680"/>
          </a:xfrm>
          <a:prstGeom prst="rect">
            <a:avLst/>
          </a:prstGeom>
        </p:spPr>
        <p:txBody>
          <a:bodyPr anchor="t">
            <a:noAutofit/>
          </a:bodyPr>
          <a:lstStyle>
            <a:lvl1pPr marL="0" indent="0">
              <a:buNone/>
              <a:defRPr sz="1400" b="0">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
        <p:nvSpPr>
          <p:cNvPr id="10" name="Title 9">
            <a:extLst>
              <a:ext uri="{FF2B5EF4-FFF2-40B4-BE49-F238E27FC236}">
                <a16:creationId xmlns:a16="http://schemas.microsoft.com/office/drawing/2014/main" id="{F050037C-EAF4-7E34-73C1-D12BCBA07E91}"/>
              </a:ext>
            </a:extLst>
          </p:cNvPr>
          <p:cNvSpPr>
            <a:spLocks noGrp="1"/>
          </p:cNvSpPr>
          <p:nvPr>
            <p:ph type="title" hasCustomPrompt="1"/>
          </p:nvPr>
        </p:nvSpPr>
        <p:spPr>
          <a:xfrm>
            <a:off x="5118671" y="344179"/>
            <a:ext cx="3657600" cy="876864"/>
          </a:xfrm>
        </p:spPr>
        <p:txBody>
          <a:bodyPr/>
          <a:lstStyle>
            <a:lvl1pPr>
              <a:defRPr/>
            </a:lvl1pPr>
          </a:lstStyle>
          <a:p>
            <a:r>
              <a:rPr lang="en-US"/>
              <a:t>Image Slide Title Text </a:t>
            </a:r>
            <a:br>
              <a:rPr lang="en-US"/>
            </a:br>
            <a:r>
              <a:rPr lang="en-US"/>
              <a:t>Goes Here</a:t>
            </a:r>
          </a:p>
        </p:txBody>
      </p:sp>
      <p:sp>
        <p:nvSpPr>
          <p:cNvPr id="12" name="Text Placeholder 11">
            <a:extLst>
              <a:ext uri="{FF2B5EF4-FFF2-40B4-BE49-F238E27FC236}">
                <a16:creationId xmlns:a16="http://schemas.microsoft.com/office/drawing/2014/main" id="{2A1839C8-BAEF-365B-81C7-B28B510F6A66}"/>
              </a:ext>
            </a:extLst>
          </p:cNvPr>
          <p:cNvSpPr>
            <a:spLocks noGrp="1"/>
          </p:cNvSpPr>
          <p:nvPr>
            <p:ph type="body" sz="quarter" idx="13" hasCustomPrompt="1"/>
          </p:nvPr>
        </p:nvSpPr>
        <p:spPr>
          <a:xfrm>
            <a:off x="5118100" y="2047681"/>
            <a:ext cx="3657600" cy="3962400"/>
          </a:xfrm>
          <a:prstGeom prst="rect">
            <a:avLst/>
          </a:prstGeom>
        </p:spPr>
        <p:txBody>
          <a:bodyPr/>
          <a:lstStyle>
            <a:lvl1pPr>
              <a:spcAft>
                <a:spcPts val="0"/>
              </a:spcAft>
              <a:defRPr/>
            </a:lvl1pPr>
            <a:lvl2pPr>
              <a:buClr>
                <a:schemeClr val="accent1"/>
              </a:buClr>
              <a:defRPr/>
            </a:lvl2pPr>
            <a:lvl3pPr marL="420614" indent="-128013">
              <a:buClr>
                <a:schemeClr val="accent1"/>
              </a:buClr>
              <a:buFont typeface="Arial" panose="020B0604020202020204" pitchFamily="34" charset="0"/>
              <a:buChar char="–"/>
              <a:defRPr/>
            </a:lvl3pPr>
            <a:lvl4pPr>
              <a:buClr>
                <a:schemeClr val="accent1"/>
              </a:buClr>
              <a:defRPr/>
            </a:lvl4pPr>
            <a:lvl5pPr>
              <a:buClr>
                <a:schemeClr val="accent1"/>
              </a:buClr>
              <a:defRPr/>
            </a:lvl5pPr>
          </a:lstStyle>
          <a:p>
            <a:pPr lvl="0"/>
            <a:r>
              <a:rPr lang="en-US"/>
              <a:t>Intro copy text goes here</a:t>
            </a:r>
          </a:p>
          <a:p>
            <a:pPr lvl="0"/>
            <a:endParaRPr lang="en-US"/>
          </a:p>
          <a:p>
            <a:pPr lvl="1"/>
            <a:r>
              <a:rPr lang="en-US"/>
              <a:t>First level bullet</a:t>
            </a:r>
          </a:p>
          <a:p>
            <a:pPr lvl="2"/>
            <a:r>
              <a:rPr lang="en-US"/>
              <a:t>Second level bullet</a:t>
            </a:r>
          </a:p>
          <a:p>
            <a:pPr lvl="3"/>
            <a:r>
              <a:rPr lang="en-US"/>
              <a:t>Third level bullet</a:t>
            </a:r>
          </a:p>
          <a:p>
            <a:pPr lvl="4"/>
            <a:r>
              <a:rPr lang="en-US"/>
              <a:t>Fourth level bullet</a:t>
            </a:r>
          </a:p>
        </p:txBody>
      </p:sp>
      <p:sp>
        <p:nvSpPr>
          <p:cNvPr id="7" name="Picture Placeholder 6">
            <a:extLst>
              <a:ext uri="{FF2B5EF4-FFF2-40B4-BE49-F238E27FC236}">
                <a16:creationId xmlns:a16="http://schemas.microsoft.com/office/drawing/2014/main" id="{66D7091E-B02D-DF2D-3EF0-6BCD4AF6F552}"/>
              </a:ext>
            </a:extLst>
          </p:cNvPr>
          <p:cNvSpPr>
            <a:spLocks noGrp="1"/>
          </p:cNvSpPr>
          <p:nvPr>
            <p:ph type="pic" sz="quarter" idx="14"/>
          </p:nvPr>
        </p:nvSpPr>
        <p:spPr>
          <a:xfrm>
            <a:off x="367730" y="431802"/>
            <a:ext cx="4203700" cy="5577417"/>
          </a:xfrm>
          <a:prstGeom prst="rect">
            <a:avLst/>
          </a:prstGeom>
          <a:solidFill>
            <a:schemeClr val="bg2"/>
          </a:solidFill>
        </p:spPr>
        <p:txBody>
          <a:bodyPr anchor="ctr">
            <a:normAutofit/>
          </a:bodyPr>
          <a:lstStyle>
            <a:lvl1pPr algn="ctr">
              <a:lnSpc>
                <a:spcPct val="100000"/>
              </a:lnSpc>
              <a:defRPr sz="1000">
                <a:solidFill>
                  <a:schemeClr val="tx1"/>
                </a:solidFill>
              </a:defRPr>
            </a:lvl1pPr>
          </a:lstStyle>
          <a:p>
            <a:endParaRPr lang="en-US"/>
          </a:p>
        </p:txBody>
      </p:sp>
    </p:spTree>
    <p:extLst>
      <p:ext uri="{BB962C8B-B14F-4D97-AF65-F5344CB8AC3E}">
        <p14:creationId xmlns:p14="http://schemas.microsoft.com/office/powerpoint/2010/main" val="1975495809"/>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7826DFD-5A55-1429-4781-66CA29C2DEE4}"/>
              </a:ext>
            </a:extLst>
          </p:cNvPr>
          <p:cNvSpPr>
            <a:spLocks noGrp="1"/>
          </p:cNvSpPr>
          <p:nvPr>
            <p:ph type="body" sz="quarter" idx="14" hasCustomPrompt="1"/>
          </p:nvPr>
        </p:nvSpPr>
        <p:spPr>
          <a:xfrm>
            <a:off x="368300" y="1483784"/>
            <a:ext cx="8412479" cy="954616"/>
          </a:xfrm>
          <a:prstGeom prst="rect">
            <a:avLst/>
          </a:prstGeom>
        </p:spPr>
        <p:txBody>
          <a:bodyPr>
            <a:noAutofit/>
          </a:bodyPr>
          <a:lstStyle>
            <a:lvl1pPr>
              <a:defRPr/>
            </a:lvl1pPr>
          </a:lstStyle>
          <a:p>
            <a:pPr lvl="0"/>
            <a:r>
              <a:rPr lang="en-US"/>
              <a:t>Intro copy text goes here</a:t>
            </a:r>
          </a:p>
        </p:txBody>
      </p:sp>
      <p:sp>
        <p:nvSpPr>
          <p:cNvPr id="2" name="Title 1"/>
          <p:cNvSpPr>
            <a:spLocks noGrp="1"/>
          </p:cNvSpPr>
          <p:nvPr>
            <p:ph type="title" hasCustomPrompt="1"/>
          </p:nvPr>
        </p:nvSpPr>
        <p:spPr/>
        <p:txBody>
          <a:bodyPr/>
          <a:lstStyle>
            <a:lvl1pPr>
              <a:defRPr/>
            </a:lvl1pPr>
          </a:lstStyle>
          <a:p>
            <a:r>
              <a:rPr lang="en-US"/>
              <a:t>Table Slide Title Text Goes Here</a:t>
            </a:r>
          </a:p>
        </p:txBody>
      </p:sp>
      <p:sp>
        <p:nvSpPr>
          <p:cNvPr id="11" name="Table Placeholder 10">
            <a:extLst>
              <a:ext uri="{FF2B5EF4-FFF2-40B4-BE49-F238E27FC236}">
                <a16:creationId xmlns:a16="http://schemas.microsoft.com/office/drawing/2014/main" id="{45E43062-0205-8555-325A-789EE83E4961}"/>
              </a:ext>
            </a:extLst>
          </p:cNvPr>
          <p:cNvSpPr>
            <a:spLocks noGrp="1"/>
          </p:cNvSpPr>
          <p:nvPr>
            <p:ph type="tbl" sz="quarter" idx="13"/>
          </p:nvPr>
        </p:nvSpPr>
        <p:spPr>
          <a:xfrm>
            <a:off x="368301" y="2546352"/>
            <a:ext cx="8413750" cy="3462867"/>
          </a:xfrm>
          <a:prstGeom prst="rect">
            <a:avLst/>
          </a:prstGeom>
        </p:spPr>
        <p:txBody>
          <a:bodyPr anchor="ctr">
            <a:noAutofit/>
          </a:bodyPr>
          <a:lstStyle>
            <a:lvl1pPr algn="ctr">
              <a:lnSpc>
                <a:spcPct val="100000"/>
              </a:lnSpc>
              <a:defRPr sz="1000"/>
            </a:lvl1pPr>
          </a:lstStyle>
          <a:p>
            <a:endParaRPr lang="en-US"/>
          </a:p>
        </p:txBody>
      </p:sp>
      <p:sp>
        <p:nvSpPr>
          <p:cNvPr id="4" name="Text Placeholder 2">
            <a:extLst>
              <a:ext uri="{FF2B5EF4-FFF2-40B4-BE49-F238E27FC236}">
                <a16:creationId xmlns:a16="http://schemas.microsoft.com/office/drawing/2014/main" id="{D34B3FCD-8899-D3FB-FE0E-A5B4C024CD47}"/>
              </a:ext>
            </a:extLst>
          </p:cNvPr>
          <p:cNvSpPr>
            <a:spLocks noGrp="1"/>
          </p:cNvSpPr>
          <p:nvPr>
            <p:ph type="body" idx="1" hasCustomPrompt="1"/>
          </p:nvPr>
        </p:nvSpPr>
        <p:spPr>
          <a:xfrm>
            <a:off x="368871" y="975360"/>
            <a:ext cx="8322456" cy="487680"/>
          </a:xfrm>
          <a:prstGeom prst="rect">
            <a:avLst/>
          </a:prstGeom>
        </p:spPr>
        <p:txBody>
          <a:bodyPr anchor="t">
            <a:noAutofit/>
          </a:bodyPr>
          <a:lstStyle>
            <a:lvl1pPr marL="0" indent="0">
              <a:buNone/>
              <a:defRPr sz="1400" b="0">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Tree>
    <p:extLst>
      <p:ext uri="{BB962C8B-B14F-4D97-AF65-F5344CB8AC3E}">
        <p14:creationId xmlns:p14="http://schemas.microsoft.com/office/powerpoint/2010/main" val="1991656945"/>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preserve="1" userDrawn="1">
  <p:cSld name="Infographic Slide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Infographic Slide Title Text Goes Here</a:t>
            </a:r>
          </a:p>
        </p:txBody>
      </p:sp>
      <p:sp>
        <p:nvSpPr>
          <p:cNvPr id="7" name="Content Placeholder 6">
            <a:extLst>
              <a:ext uri="{FF2B5EF4-FFF2-40B4-BE49-F238E27FC236}">
                <a16:creationId xmlns:a16="http://schemas.microsoft.com/office/drawing/2014/main" id="{22883C92-2B6F-68AB-4D6B-24661CBF0D6E}"/>
              </a:ext>
            </a:extLst>
          </p:cNvPr>
          <p:cNvSpPr>
            <a:spLocks noGrp="1"/>
          </p:cNvSpPr>
          <p:nvPr>
            <p:ph sz="quarter" idx="13" hasCustomPrompt="1"/>
          </p:nvPr>
        </p:nvSpPr>
        <p:spPr>
          <a:xfrm>
            <a:off x="687494" y="1910731"/>
            <a:ext cx="1878012" cy="2501900"/>
          </a:xfrm>
          <a:prstGeom prst="rect">
            <a:avLst/>
          </a:prstGeom>
        </p:spPr>
        <p:txBody>
          <a:bodyPr anchor="ctr">
            <a:normAutofit/>
          </a:bodyPr>
          <a:lstStyle>
            <a:lvl1pPr algn="ctr">
              <a:lnSpc>
                <a:spcPct val="100000"/>
              </a:lnSpc>
              <a:defRPr sz="1000"/>
            </a:lvl1pPr>
          </a:lstStyle>
          <a:p>
            <a:pPr lvl="0"/>
            <a:r>
              <a:rPr lang="en-US"/>
              <a:t>Comparison object goes here</a:t>
            </a:r>
          </a:p>
        </p:txBody>
      </p:sp>
      <p:sp>
        <p:nvSpPr>
          <p:cNvPr id="9" name="Text Placeholder 8">
            <a:extLst>
              <a:ext uri="{FF2B5EF4-FFF2-40B4-BE49-F238E27FC236}">
                <a16:creationId xmlns:a16="http://schemas.microsoft.com/office/drawing/2014/main" id="{CAA6AB87-8788-D433-FED1-12579449824B}"/>
              </a:ext>
            </a:extLst>
          </p:cNvPr>
          <p:cNvSpPr>
            <a:spLocks noGrp="1"/>
          </p:cNvSpPr>
          <p:nvPr>
            <p:ph type="body" sz="quarter" idx="14" hasCustomPrompt="1"/>
          </p:nvPr>
        </p:nvSpPr>
        <p:spPr>
          <a:xfrm>
            <a:off x="542167" y="4618250"/>
            <a:ext cx="2168666" cy="1521883"/>
          </a:xfrm>
          <a:prstGeom prst="rect">
            <a:avLst/>
          </a:prstGeom>
        </p:spPr>
        <p:txBody>
          <a:bodyPr/>
          <a:lstStyle>
            <a:lvl1pPr algn="ctr">
              <a:lnSpc>
                <a:spcPct val="120000"/>
              </a:lnSpc>
              <a:spcAft>
                <a:spcPts val="0"/>
              </a:spcAft>
              <a:defRPr b="1">
                <a:solidFill>
                  <a:schemeClr val="tx1"/>
                </a:solidFill>
              </a:defRPr>
            </a:lvl1pPr>
            <a:lvl2pPr marL="0" indent="0" algn="ctr">
              <a:lnSpc>
                <a:spcPct val="120000"/>
              </a:lnSpc>
              <a:spcAft>
                <a:spcPts val="0"/>
              </a:spcAft>
              <a:buNone/>
              <a:defRPr sz="1000">
                <a:solidFill>
                  <a:schemeClr val="tx1"/>
                </a:solidFill>
              </a:defRPr>
            </a:lvl2pPr>
            <a:lvl3pPr marL="126997" indent="-126997">
              <a:defRPr/>
            </a:lvl3pPr>
            <a:lvl4pPr marL="339716" indent="-126997">
              <a:defRPr/>
            </a:lvl4pPr>
            <a:lvl5pPr marL="574661" indent="-126997">
              <a:defRPr/>
            </a:lvl5pPr>
          </a:lstStyle>
          <a:p>
            <a:pPr lvl="0"/>
            <a:r>
              <a:rPr lang="en-US"/>
              <a:t>TITLE</a:t>
            </a:r>
          </a:p>
          <a:p>
            <a:pPr lvl="1"/>
            <a:r>
              <a:rPr lang="en-US"/>
              <a:t>Description text goes here</a:t>
            </a:r>
          </a:p>
        </p:txBody>
      </p:sp>
      <p:sp>
        <p:nvSpPr>
          <p:cNvPr id="10" name="Content Placeholder 6">
            <a:extLst>
              <a:ext uri="{FF2B5EF4-FFF2-40B4-BE49-F238E27FC236}">
                <a16:creationId xmlns:a16="http://schemas.microsoft.com/office/drawing/2014/main" id="{BA5DAA02-4968-A256-F44B-7A1D8691A304}"/>
              </a:ext>
            </a:extLst>
          </p:cNvPr>
          <p:cNvSpPr>
            <a:spLocks noGrp="1"/>
          </p:cNvSpPr>
          <p:nvPr>
            <p:ph sz="quarter" idx="15" hasCustomPrompt="1"/>
          </p:nvPr>
        </p:nvSpPr>
        <p:spPr>
          <a:xfrm>
            <a:off x="3632994" y="1910731"/>
            <a:ext cx="1878012" cy="2501900"/>
          </a:xfrm>
          <a:prstGeom prst="rect">
            <a:avLst/>
          </a:prstGeom>
        </p:spPr>
        <p:txBody>
          <a:bodyPr anchor="ctr">
            <a:normAutofit/>
          </a:bodyPr>
          <a:lstStyle>
            <a:lvl1pPr algn="ctr">
              <a:lnSpc>
                <a:spcPct val="100000"/>
              </a:lnSpc>
              <a:defRPr sz="1000"/>
            </a:lvl1pPr>
          </a:lstStyle>
          <a:p>
            <a:pPr lvl="0"/>
            <a:r>
              <a:rPr lang="en-US"/>
              <a:t>Comparison object goes here</a:t>
            </a:r>
          </a:p>
        </p:txBody>
      </p:sp>
      <p:sp>
        <p:nvSpPr>
          <p:cNvPr id="11" name="Text Placeholder 8">
            <a:extLst>
              <a:ext uri="{FF2B5EF4-FFF2-40B4-BE49-F238E27FC236}">
                <a16:creationId xmlns:a16="http://schemas.microsoft.com/office/drawing/2014/main" id="{E2D5D48F-C031-28A8-EB52-7A2C70F3AF72}"/>
              </a:ext>
            </a:extLst>
          </p:cNvPr>
          <p:cNvSpPr>
            <a:spLocks noGrp="1"/>
          </p:cNvSpPr>
          <p:nvPr>
            <p:ph type="body" sz="quarter" idx="16" hasCustomPrompt="1"/>
          </p:nvPr>
        </p:nvSpPr>
        <p:spPr>
          <a:xfrm>
            <a:off x="3487668" y="4618250"/>
            <a:ext cx="2168666" cy="1521883"/>
          </a:xfrm>
          <a:prstGeom prst="rect">
            <a:avLst/>
          </a:prstGeom>
        </p:spPr>
        <p:txBody>
          <a:bodyPr/>
          <a:lstStyle>
            <a:lvl1pPr algn="ctr">
              <a:lnSpc>
                <a:spcPct val="120000"/>
              </a:lnSpc>
              <a:spcAft>
                <a:spcPts val="0"/>
              </a:spcAft>
              <a:defRPr b="1">
                <a:solidFill>
                  <a:schemeClr val="tx1"/>
                </a:solidFill>
              </a:defRPr>
            </a:lvl1pPr>
            <a:lvl2pPr marL="0" indent="0" algn="ctr">
              <a:lnSpc>
                <a:spcPct val="120000"/>
              </a:lnSpc>
              <a:spcAft>
                <a:spcPts val="0"/>
              </a:spcAft>
              <a:buNone/>
              <a:defRPr sz="1000">
                <a:solidFill>
                  <a:schemeClr val="tx1"/>
                </a:solidFill>
              </a:defRPr>
            </a:lvl2pPr>
            <a:lvl3pPr marL="126997" indent="-126997">
              <a:defRPr/>
            </a:lvl3pPr>
            <a:lvl4pPr marL="339716" indent="-126997">
              <a:defRPr/>
            </a:lvl4pPr>
            <a:lvl5pPr marL="574661" indent="-126997">
              <a:defRPr/>
            </a:lvl5pPr>
          </a:lstStyle>
          <a:p>
            <a:pPr lvl="0"/>
            <a:r>
              <a:rPr lang="en-US"/>
              <a:t>TITLE</a:t>
            </a:r>
          </a:p>
          <a:p>
            <a:pPr lvl="1"/>
            <a:r>
              <a:rPr lang="en-US"/>
              <a:t>Description text goes here </a:t>
            </a:r>
          </a:p>
        </p:txBody>
      </p:sp>
      <p:sp>
        <p:nvSpPr>
          <p:cNvPr id="12" name="Content Placeholder 6">
            <a:extLst>
              <a:ext uri="{FF2B5EF4-FFF2-40B4-BE49-F238E27FC236}">
                <a16:creationId xmlns:a16="http://schemas.microsoft.com/office/drawing/2014/main" id="{FC5C85CC-496A-5426-3EC5-317DCA011469}"/>
              </a:ext>
            </a:extLst>
          </p:cNvPr>
          <p:cNvSpPr>
            <a:spLocks noGrp="1"/>
          </p:cNvSpPr>
          <p:nvPr>
            <p:ph sz="quarter" idx="17" hasCustomPrompt="1"/>
          </p:nvPr>
        </p:nvSpPr>
        <p:spPr>
          <a:xfrm>
            <a:off x="6578494" y="1910731"/>
            <a:ext cx="1878012" cy="2501900"/>
          </a:xfrm>
          <a:prstGeom prst="rect">
            <a:avLst/>
          </a:prstGeom>
        </p:spPr>
        <p:txBody>
          <a:bodyPr anchor="ctr">
            <a:normAutofit/>
          </a:bodyPr>
          <a:lstStyle>
            <a:lvl1pPr algn="ctr">
              <a:lnSpc>
                <a:spcPct val="100000"/>
              </a:lnSpc>
              <a:defRPr sz="1000"/>
            </a:lvl1pPr>
          </a:lstStyle>
          <a:p>
            <a:pPr lvl="0"/>
            <a:r>
              <a:rPr lang="en-US"/>
              <a:t>Comparison object goes here</a:t>
            </a:r>
          </a:p>
        </p:txBody>
      </p:sp>
      <p:sp>
        <p:nvSpPr>
          <p:cNvPr id="13" name="Text Placeholder 8">
            <a:extLst>
              <a:ext uri="{FF2B5EF4-FFF2-40B4-BE49-F238E27FC236}">
                <a16:creationId xmlns:a16="http://schemas.microsoft.com/office/drawing/2014/main" id="{F246F166-2ACA-C73F-1EE4-DB0CA828F679}"/>
              </a:ext>
            </a:extLst>
          </p:cNvPr>
          <p:cNvSpPr>
            <a:spLocks noGrp="1"/>
          </p:cNvSpPr>
          <p:nvPr>
            <p:ph type="body" sz="quarter" idx="18" hasCustomPrompt="1"/>
          </p:nvPr>
        </p:nvSpPr>
        <p:spPr>
          <a:xfrm>
            <a:off x="6433168" y="4618250"/>
            <a:ext cx="2168666" cy="1521883"/>
          </a:xfrm>
          <a:prstGeom prst="rect">
            <a:avLst/>
          </a:prstGeom>
        </p:spPr>
        <p:txBody>
          <a:bodyPr/>
          <a:lstStyle>
            <a:lvl1pPr algn="ctr">
              <a:lnSpc>
                <a:spcPct val="120000"/>
              </a:lnSpc>
              <a:spcAft>
                <a:spcPts val="0"/>
              </a:spcAft>
              <a:defRPr b="1">
                <a:solidFill>
                  <a:schemeClr val="tx1"/>
                </a:solidFill>
              </a:defRPr>
            </a:lvl1pPr>
            <a:lvl2pPr marL="0" indent="0" algn="ctr">
              <a:lnSpc>
                <a:spcPct val="120000"/>
              </a:lnSpc>
              <a:spcAft>
                <a:spcPts val="0"/>
              </a:spcAft>
              <a:buNone/>
              <a:defRPr sz="1000">
                <a:solidFill>
                  <a:schemeClr val="tx1"/>
                </a:solidFill>
              </a:defRPr>
            </a:lvl2pPr>
            <a:lvl3pPr marL="126997" indent="-126997">
              <a:defRPr/>
            </a:lvl3pPr>
            <a:lvl4pPr marL="339716" indent="-126997">
              <a:defRPr/>
            </a:lvl4pPr>
            <a:lvl5pPr marL="574661" indent="-126997">
              <a:defRPr/>
            </a:lvl5pPr>
          </a:lstStyle>
          <a:p>
            <a:pPr lvl="0"/>
            <a:r>
              <a:rPr lang="en-US"/>
              <a:t>TITLE</a:t>
            </a:r>
          </a:p>
          <a:p>
            <a:pPr lvl="1"/>
            <a:r>
              <a:rPr lang="en-US"/>
              <a:t>Description text goes here </a:t>
            </a:r>
          </a:p>
        </p:txBody>
      </p:sp>
      <p:sp>
        <p:nvSpPr>
          <p:cNvPr id="4" name="Text Placeholder 2">
            <a:extLst>
              <a:ext uri="{FF2B5EF4-FFF2-40B4-BE49-F238E27FC236}">
                <a16:creationId xmlns:a16="http://schemas.microsoft.com/office/drawing/2014/main" id="{E9DC2C1F-B41A-6593-DA66-4115E96C2833}"/>
              </a:ext>
            </a:extLst>
          </p:cNvPr>
          <p:cNvSpPr>
            <a:spLocks noGrp="1"/>
          </p:cNvSpPr>
          <p:nvPr>
            <p:ph type="body" idx="1" hasCustomPrompt="1"/>
          </p:nvPr>
        </p:nvSpPr>
        <p:spPr>
          <a:xfrm>
            <a:off x="368871" y="975360"/>
            <a:ext cx="8322456" cy="487680"/>
          </a:xfrm>
          <a:prstGeom prst="rect">
            <a:avLst/>
          </a:prstGeom>
        </p:spPr>
        <p:txBody>
          <a:bodyPr anchor="t">
            <a:noAutofit/>
          </a:bodyPr>
          <a:lstStyle>
            <a:lvl1pPr marL="0" indent="0">
              <a:buNone/>
              <a:defRPr sz="1400" b="0">
                <a:solidFill>
                  <a:schemeClr val="accent1"/>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Tree>
    <p:extLst>
      <p:ext uri="{BB962C8B-B14F-4D97-AF65-F5344CB8AC3E}">
        <p14:creationId xmlns:p14="http://schemas.microsoft.com/office/powerpoint/2010/main" val="3402843629"/>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showMasterSp="0" preserve="1" userDrawn="1">
  <p:cSld name="Key Metrics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ECFC33-4EC2-5E08-6832-2F6AA178264F}"/>
              </a:ext>
            </a:extLst>
          </p:cNvPr>
          <p:cNvSpPr/>
          <p:nvPr userDrawn="1"/>
        </p:nvSpPr>
        <p:spPr>
          <a:xfrm>
            <a:off x="0" y="0"/>
            <a:ext cx="356616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 Placeholder 20">
            <a:extLst>
              <a:ext uri="{FF2B5EF4-FFF2-40B4-BE49-F238E27FC236}">
                <a16:creationId xmlns:a16="http://schemas.microsoft.com/office/drawing/2014/main" id="{8E4BFF6C-82DB-A585-6CB3-ECF7BF1413CF}"/>
              </a:ext>
            </a:extLst>
          </p:cNvPr>
          <p:cNvSpPr>
            <a:spLocks noGrp="1"/>
          </p:cNvSpPr>
          <p:nvPr>
            <p:ph type="body" sz="quarter" idx="17" hasCustomPrompt="1"/>
          </p:nvPr>
        </p:nvSpPr>
        <p:spPr>
          <a:xfrm>
            <a:off x="240030" y="2223009"/>
            <a:ext cx="3086100" cy="940467"/>
          </a:xfrm>
          <a:prstGeom prst="rect">
            <a:avLst/>
          </a:prstGeom>
        </p:spPr>
        <p:txBody>
          <a:bodyPr anchor="b"/>
          <a:lstStyle>
            <a:lvl1pPr algn="ctr">
              <a:lnSpc>
                <a:spcPct val="100000"/>
              </a:lnSpc>
              <a:defRPr sz="35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Key Metrics</a:t>
            </a:r>
          </a:p>
        </p:txBody>
      </p:sp>
      <p:sp>
        <p:nvSpPr>
          <p:cNvPr id="2" name="Title 1">
            <a:extLst>
              <a:ext uri="{FF2B5EF4-FFF2-40B4-BE49-F238E27FC236}">
                <a16:creationId xmlns:a16="http://schemas.microsoft.com/office/drawing/2014/main" id="{DE1422A9-6AB8-4A72-ACE5-E41380257EB3}"/>
              </a:ext>
            </a:extLst>
          </p:cNvPr>
          <p:cNvSpPr>
            <a:spLocks noGrp="1"/>
          </p:cNvSpPr>
          <p:nvPr>
            <p:ph type="title" hasCustomPrompt="1"/>
          </p:nvPr>
        </p:nvSpPr>
        <p:spPr>
          <a:xfrm>
            <a:off x="4143375" y="344179"/>
            <a:ext cx="4637976" cy="876864"/>
          </a:xfrm>
        </p:spPr>
        <p:txBody>
          <a:bodyPr/>
          <a:lstStyle/>
          <a:p>
            <a:r>
              <a:rPr lang="en-US"/>
              <a:t>Key Metrics Slide Title Text </a:t>
            </a:r>
            <a:br>
              <a:rPr lang="en-US"/>
            </a:br>
            <a:r>
              <a:rPr lang="en-US"/>
              <a:t>Goes Here</a:t>
            </a:r>
          </a:p>
        </p:txBody>
      </p:sp>
      <p:pic>
        <p:nvPicPr>
          <p:cNvPr id="7" name="Graphic 6">
            <a:extLst>
              <a:ext uri="{FF2B5EF4-FFF2-40B4-BE49-F238E27FC236}">
                <a16:creationId xmlns:a16="http://schemas.microsoft.com/office/drawing/2014/main" id="{8BD302D0-4035-7D52-5B6F-DBC1234CA2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9" name="Text Placeholder 8">
            <a:extLst>
              <a:ext uri="{FF2B5EF4-FFF2-40B4-BE49-F238E27FC236}">
                <a16:creationId xmlns:a16="http://schemas.microsoft.com/office/drawing/2014/main" id="{3D29C95C-D5BF-60F1-659A-41C629FC4CEF}"/>
              </a:ext>
            </a:extLst>
          </p:cNvPr>
          <p:cNvSpPr>
            <a:spLocks noGrp="1"/>
          </p:cNvSpPr>
          <p:nvPr>
            <p:ph type="body" sz="quarter" idx="11" hasCustomPrompt="1"/>
          </p:nvPr>
        </p:nvSpPr>
        <p:spPr>
          <a:xfrm>
            <a:off x="4167188" y="2095503"/>
            <a:ext cx="519112" cy="692149"/>
          </a:xfrm>
          <a:prstGeom prst="ellipse">
            <a:avLst/>
          </a:prstGeom>
          <a:solidFill>
            <a:schemeClr val="accent1"/>
          </a:solidFill>
        </p:spPr>
        <p:txBody>
          <a:bodyPr anchor="ctr"/>
          <a:lstStyle>
            <a:lvl1pPr algn="ctr">
              <a:lnSpc>
                <a:spcPct val="100000"/>
              </a:lnSpc>
              <a:defRPr sz="2000" b="1">
                <a:solidFill>
                  <a:schemeClr val="bg1"/>
                </a:solidFill>
              </a:defRPr>
            </a:lvl1pPr>
          </a:lstStyle>
          <a:p>
            <a:pPr lvl="0"/>
            <a:r>
              <a:rPr lang="en-US"/>
              <a:t>1</a:t>
            </a:r>
          </a:p>
        </p:txBody>
      </p:sp>
      <p:sp>
        <p:nvSpPr>
          <p:cNvPr id="11" name="Text Placeholder 10">
            <a:extLst>
              <a:ext uri="{FF2B5EF4-FFF2-40B4-BE49-F238E27FC236}">
                <a16:creationId xmlns:a16="http://schemas.microsoft.com/office/drawing/2014/main" id="{AE5E8CAA-7269-8FAB-9DA6-676B895885E2}"/>
              </a:ext>
            </a:extLst>
          </p:cNvPr>
          <p:cNvSpPr>
            <a:spLocks noGrp="1"/>
          </p:cNvSpPr>
          <p:nvPr>
            <p:ph type="body" sz="quarter" idx="12"/>
          </p:nvPr>
        </p:nvSpPr>
        <p:spPr>
          <a:xfrm>
            <a:off x="4914199" y="1995380"/>
            <a:ext cx="3867150" cy="1065320"/>
          </a:xfrm>
          <a:prstGeom prst="rect">
            <a:avLst/>
          </a:prstGeom>
        </p:spPr>
        <p:txBody>
          <a:bodyPr/>
          <a:lstStyle>
            <a:lvl1pPr>
              <a:defRPr b="0"/>
            </a:lvl1pPr>
          </a:lstStyle>
          <a:p>
            <a:pPr lvl="0"/>
            <a:r>
              <a:rPr lang="en-US"/>
              <a:t>Click to edit Master text styles</a:t>
            </a:r>
          </a:p>
        </p:txBody>
      </p:sp>
      <p:cxnSp>
        <p:nvCxnSpPr>
          <p:cNvPr id="15" name="Straight Connector 14">
            <a:extLst>
              <a:ext uri="{FF2B5EF4-FFF2-40B4-BE49-F238E27FC236}">
                <a16:creationId xmlns:a16="http://schemas.microsoft.com/office/drawing/2014/main" id="{71712EC2-E514-41B0-5369-BBFB62523BB6}"/>
              </a:ext>
            </a:extLst>
          </p:cNvPr>
          <p:cNvCxnSpPr>
            <a:cxnSpLocks/>
          </p:cNvCxnSpPr>
          <p:nvPr userDrawn="1"/>
        </p:nvCxnSpPr>
        <p:spPr>
          <a:xfrm>
            <a:off x="548640" y="3358691"/>
            <a:ext cx="246888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6" name="Text Placeholder 8">
            <a:extLst>
              <a:ext uri="{FF2B5EF4-FFF2-40B4-BE49-F238E27FC236}">
                <a16:creationId xmlns:a16="http://schemas.microsoft.com/office/drawing/2014/main" id="{1237B897-1C1F-6306-B7F3-EC32823F32D3}"/>
              </a:ext>
            </a:extLst>
          </p:cNvPr>
          <p:cNvSpPr>
            <a:spLocks noGrp="1"/>
          </p:cNvSpPr>
          <p:nvPr>
            <p:ph type="body" sz="quarter" idx="13" hasCustomPrompt="1"/>
          </p:nvPr>
        </p:nvSpPr>
        <p:spPr>
          <a:xfrm>
            <a:off x="4167188" y="3425052"/>
            <a:ext cx="519112" cy="692149"/>
          </a:xfrm>
          <a:prstGeom prst="ellipse">
            <a:avLst/>
          </a:prstGeom>
          <a:solidFill>
            <a:schemeClr val="accent1"/>
          </a:solidFill>
        </p:spPr>
        <p:txBody>
          <a:bodyPr anchor="ctr"/>
          <a:lstStyle>
            <a:lvl1pPr algn="ctr">
              <a:lnSpc>
                <a:spcPct val="100000"/>
              </a:lnSpc>
              <a:defRPr sz="2000" b="1">
                <a:solidFill>
                  <a:schemeClr val="bg1"/>
                </a:solidFill>
              </a:defRPr>
            </a:lvl1pPr>
          </a:lstStyle>
          <a:p>
            <a:pPr lvl="0"/>
            <a:r>
              <a:rPr lang="en-US"/>
              <a:t>2</a:t>
            </a:r>
          </a:p>
        </p:txBody>
      </p:sp>
      <p:sp>
        <p:nvSpPr>
          <p:cNvPr id="17" name="Text Placeholder 10">
            <a:extLst>
              <a:ext uri="{FF2B5EF4-FFF2-40B4-BE49-F238E27FC236}">
                <a16:creationId xmlns:a16="http://schemas.microsoft.com/office/drawing/2014/main" id="{EBB08FDD-3DB9-EC74-3FB9-E23C4181F371}"/>
              </a:ext>
            </a:extLst>
          </p:cNvPr>
          <p:cNvSpPr>
            <a:spLocks noGrp="1"/>
          </p:cNvSpPr>
          <p:nvPr>
            <p:ph type="body" sz="quarter" idx="14"/>
          </p:nvPr>
        </p:nvSpPr>
        <p:spPr>
          <a:xfrm>
            <a:off x="4914199" y="3324929"/>
            <a:ext cx="3867150" cy="1065320"/>
          </a:xfrm>
          <a:prstGeom prst="rect">
            <a:avLst/>
          </a:prstGeom>
        </p:spPr>
        <p:txBody>
          <a:bodyPr/>
          <a:lstStyle>
            <a:lvl1pPr>
              <a:defRPr b="0"/>
            </a:lvl1pPr>
          </a:lstStyle>
          <a:p>
            <a:pPr lvl="0"/>
            <a:r>
              <a:rPr lang="en-US"/>
              <a:t>Click to edit Master text styles</a:t>
            </a:r>
          </a:p>
        </p:txBody>
      </p:sp>
      <p:sp>
        <p:nvSpPr>
          <p:cNvPr id="18" name="Text Placeholder 8">
            <a:extLst>
              <a:ext uri="{FF2B5EF4-FFF2-40B4-BE49-F238E27FC236}">
                <a16:creationId xmlns:a16="http://schemas.microsoft.com/office/drawing/2014/main" id="{36B2F83D-1C0D-FDEE-F547-336093E52A1B}"/>
              </a:ext>
            </a:extLst>
          </p:cNvPr>
          <p:cNvSpPr>
            <a:spLocks noGrp="1"/>
          </p:cNvSpPr>
          <p:nvPr>
            <p:ph type="body" sz="quarter" idx="15" hasCustomPrompt="1"/>
          </p:nvPr>
        </p:nvSpPr>
        <p:spPr>
          <a:xfrm>
            <a:off x="4167188" y="4754601"/>
            <a:ext cx="519112" cy="692149"/>
          </a:xfrm>
          <a:prstGeom prst="ellipse">
            <a:avLst/>
          </a:prstGeom>
          <a:solidFill>
            <a:schemeClr val="accent1"/>
          </a:solidFill>
        </p:spPr>
        <p:txBody>
          <a:bodyPr anchor="ctr"/>
          <a:lstStyle>
            <a:lvl1pPr algn="ctr">
              <a:lnSpc>
                <a:spcPct val="100000"/>
              </a:lnSpc>
              <a:defRPr sz="2000" b="1">
                <a:solidFill>
                  <a:schemeClr val="bg1"/>
                </a:solidFill>
              </a:defRPr>
            </a:lvl1pPr>
          </a:lstStyle>
          <a:p>
            <a:pPr lvl="0"/>
            <a:r>
              <a:rPr lang="en-US"/>
              <a:t>3</a:t>
            </a:r>
          </a:p>
        </p:txBody>
      </p:sp>
      <p:sp>
        <p:nvSpPr>
          <p:cNvPr id="19" name="Text Placeholder 10">
            <a:extLst>
              <a:ext uri="{FF2B5EF4-FFF2-40B4-BE49-F238E27FC236}">
                <a16:creationId xmlns:a16="http://schemas.microsoft.com/office/drawing/2014/main" id="{BC312210-782F-8088-6DCC-7C0FA20EF529}"/>
              </a:ext>
            </a:extLst>
          </p:cNvPr>
          <p:cNvSpPr>
            <a:spLocks noGrp="1"/>
          </p:cNvSpPr>
          <p:nvPr>
            <p:ph type="body" sz="quarter" idx="16"/>
          </p:nvPr>
        </p:nvSpPr>
        <p:spPr>
          <a:xfrm>
            <a:off x="4914199" y="4654479"/>
            <a:ext cx="3867150" cy="1065320"/>
          </a:xfrm>
          <a:prstGeom prst="rect">
            <a:avLst/>
          </a:prstGeom>
        </p:spPr>
        <p:txBody>
          <a:bodyPr/>
          <a:lstStyle>
            <a:lvl1pPr>
              <a:defRPr b="0"/>
            </a:lvl1pPr>
          </a:lstStyle>
          <a:p>
            <a:pPr lvl="0"/>
            <a:r>
              <a:rPr lang="en-US"/>
              <a:t>Click to edit Master text styles</a:t>
            </a:r>
          </a:p>
        </p:txBody>
      </p:sp>
      <p:sp>
        <p:nvSpPr>
          <p:cNvPr id="22" name="Text Placeholder 20">
            <a:extLst>
              <a:ext uri="{FF2B5EF4-FFF2-40B4-BE49-F238E27FC236}">
                <a16:creationId xmlns:a16="http://schemas.microsoft.com/office/drawing/2014/main" id="{8B5EAF93-E2D6-7CF7-9682-A501E855890E}"/>
              </a:ext>
            </a:extLst>
          </p:cNvPr>
          <p:cNvSpPr>
            <a:spLocks noGrp="1"/>
          </p:cNvSpPr>
          <p:nvPr>
            <p:ph type="body" sz="quarter" idx="18" hasCustomPrompt="1"/>
          </p:nvPr>
        </p:nvSpPr>
        <p:spPr>
          <a:xfrm>
            <a:off x="240030" y="3382790"/>
            <a:ext cx="3086100" cy="825803"/>
          </a:xfrm>
          <a:prstGeom prst="rect">
            <a:avLst/>
          </a:prstGeom>
        </p:spPr>
        <p:txBody>
          <a:bodyPr anchor="ctr"/>
          <a:lstStyle>
            <a:lvl1pPr algn="ctr">
              <a:lnSpc>
                <a:spcPct val="100000"/>
              </a:lnSpc>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Descriptor</a:t>
            </a:r>
          </a:p>
        </p:txBody>
      </p:sp>
      <p:sp>
        <p:nvSpPr>
          <p:cNvPr id="5" name="TextBox 4">
            <a:extLst>
              <a:ext uri="{FF2B5EF4-FFF2-40B4-BE49-F238E27FC236}">
                <a16:creationId xmlns:a16="http://schemas.microsoft.com/office/drawing/2014/main" id="{DCA64B96-2DD4-CC8D-4F02-C57263827BAC}"/>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t> © 2023, </a:t>
            </a:r>
            <a:r>
              <a:rPr lang="en-US" sz="800" err="1"/>
              <a:t>Bionano</a:t>
            </a:r>
            <a:r>
              <a:rPr lang="en-US" sz="800"/>
              <a:t> Genomics, Inc.</a:t>
            </a:r>
          </a:p>
        </p:txBody>
      </p:sp>
      <p:sp>
        <p:nvSpPr>
          <p:cNvPr id="8" name="TextBox 7">
            <a:extLst>
              <a:ext uri="{FF2B5EF4-FFF2-40B4-BE49-F238E27FC236}">
                <a16:creationId xmlns:a16="http://schemas.microsoft.com/office/drawing/2014/main" id="{D91F18FC-CBAD-1440-C5EC-FDF091D14F98}"/>
              </a:ext>
            </a:extLst>
          </p:cNvPr>
          <p:cNvSpPr txBox="1"/>
          <p:nvPr userDrawn="1"/>
        </p:nvSpPr>
        <p:spPr>
          <a:xfrm>
            <a:off x="8633910" y="6416306"/>
            <a:ext cx="162396" cy="123111"/>
          </a:xfrm>
          <a:prstGeom prst="rect">
            <a:avLst/>
          </a:prstGeom>
          <a:noFill/>
        </p:spPr>
        <p:txBody>
          <a:bodyPr wrap="square" lIns="0" tIns="0" rIns="0" bIns="0" rtlCol="0">
            <a:spAutoFit/>
          </a:bodyPr>
          <a:lstStyle/>
          <a:p>
            <a:pPr algn="r"/>
            <a:fld id="{719AFE47-D076-4F1F-90CC-6958DAE0E184}" type="slidenum">
              <a:rPr lang="en-US" sz="800" smtClean="0"/>
              <a:pPr algn="r"/>
              <a:t>‹#›</a:t>
            </a:fld>
            <a:endParaRPr lang="en-US" sz="800"/>
          </a:p>
        </p:txBody>
      </p:sp>
      <p:sp>
        <p:nvSpPr>
          <p:cNvPr id="3" name="TextBox 2">
            <a:extLst>
              <a:ext uri="{FF2B5EF4-FFF2-40B4-BE49-F238E27FC236}">
                <a16:creationId xmlns:a16="http://schemas.microsoft.com/office/drawing/2014/main" id="{6AAB9FE9-E26B-E192-1DDA-A80527D811F5}"/>
              </a:ext>
            </a:extLst>
          </p:cNvPr>
          <p:cNvSpPr txBox="1"/>
          <p:nvPr userDrawn="1"/>
        </p:nvSpPr>
        <p:spPr>
          <a:xfrm>
            <a:off x="1136392" y="6458687"/>
            <a:ext cx="2429768" cy="76944"/>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500">
                <a:solidFill>
                  <a:schemeClr val="bg1"/>
                </a:solidFill>
              </a:rPr>
              <a:t>FOR RESEARCH USE ONLY. NOT FOR USE IN DIAGNOSTIC PROCEDURES.</a:t>
            </a:r>
          </a:p>
        </p:txBody>
      </p:sp>
    </p:spTree>
    <p:extLst>
      <p:ext uri="{BB962C8B-B14F-4D97-AF65-F5344CB8AC3E}">
        <p14:creationId xmlns:p14="http://schemas.microsoft.com/office/powerpoint/2010/main" val="52957638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showMasterSp="0" preserve="1" userDrawn="1">
  <p:cSld name="Key Metrics Slid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ECFC33-4EC2-5E08-6832-2F6AA178264F}"/>
              </a:ext>
            </a:extLst>
          </p:cNvPr>
          <p:cNvSpPr/>
          <p:nvPr userDrawn="1"/>
        </p:nvSpPr>
        <p:spPr>
          <a:xfrm>
            <a:off x="0" y="0"/>
            <a:ext cx="356616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 Placeholder 20">
            <a:extLst>
              <a:ext uri="{FF2B5EF4-FFF2-40B4-BE49-F238E27FC236}">
                <a16:creationId xmlns:a16="http://schemas.microsoft.com/office/drawing/2014/main" id="{8E4BFF6C-82DB-A585-6CB3-ECF7BF1413CF}"/>
              </a:ext>
            </a:extLst>
          </p:cNvPr>
          <p:cNvSpPr>
            <a:spLocks noGrp="1"/>
          </p:cNvSpPr>
          <p:nvPr>
            <p:ph type="body" sz="quarter" idx="17" hasCustomPrompt="1"/>
          </p:nvPr>
        </p:nvSpPr>
        <p:spPr>
          <a:xfrm>
            <a:off x="240030" y="2430665"/>
            <a:ext cx="3086100" cy="732811"/>
          </a:xfrm>
          <a:prstGeom prst="rect">
            <a:avLst/>
          </a:prstGeom>
        </p:spPr>
        <p:txBody>
          <a:bodyPr anchor="b"/>
          <a:lstStyle>
            <a:lvl1pPr algn="ctr">
              <a:lnSpc>
                <a:spcPct val="100000"/>
              </a:lnSpc>
              <a:defRPr sz="35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Key Metrics</a:t>
            </a:r>
          </a:p>
        </p:txBody>
      </p:sp>
      <p:pic>
        <p:nvPicPr>
          <p:cNvPr id="7" name="Graphic 6">
            <a:extLst>
              <a:ext uri="{FF2B5EF4-FFF2-40B4-BE49-F238E27FC236}">
                <a16:creationId xmlns:a16="http://schemas.microsoft.com/office/drawing/2014/main" id="{8BD302D0-4035-7D52-5B6F-DBC1234CA2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9" name="Text Placeholder 8">
            <a:extLst>
              <a:ext uri="{FF2B5EF4-FFF2-40B4-BE49-F238E27FC236}">
                <a16:creationId xmlns:a16="http://schemas.microsoft.com/office/drawing/2014/main" id="{3D29C95C-D5BF-60F1-659A-41C629FC4CEF}"/>
              </a:ext>
            </a:extLst>
          </p:cNvPr>
          <p:cNvSpPr>
            <a:spLocks noGrp="1"/>
          </p:cNvSpPr>
          <p:nvPr>
            <p:ph type="body" sz="quarter" idx="11" hasCustomPrompt="1"/>
          </p:nvPr>
        </p:nvSpPr>
        <p:spPr>
          <a:xfrm>
            <a:off x="4167188" y="1649616"/>
            <a:ext cx="519112" cy="692149"/>
          </a:xfrm>
          <a:prstGeom prst="ellipse">
            <a:avLst/>
          </a:prstGeom>
          <a:solidFill>
            <a:schemeClr val="accent1"/>
          </a:solidFill>
        </p:spPr>
        <p:txBody>
          <a:bodyPr anchor="ctr"/>
          <a:lstStyle>
            <a:lvl1pPr algn="ctr">
              <a:lnSpc>
                <a:spcPct val="100000"/>
              </a:lnSpc>
              <a:defRPr sz="2000" b="1">
                <a:solidFill>
                  <a:schemeClr val="bg1"/>
                </a:solidFill>
              </a:defRPr>
            </a:lvl1pPr>
          </a:lstStyle>
          <a:p>
            <a:pPr lvl="0"/>
            <a:r>
              <a:rPr lang="en-US"/>
              <a:t>1</a:t>
            </a:r>
          </a:p>
        </p:txBody>
      </p:sp>
      <p:sp>
        <p:nvSpPr>
          <p:cNvPr id="11" name="Text Placeholder 10">
            <a:extLst>
              <a:ext uri="{FF2B5EF4-FFF2-40B4-BE49-F238E27FC236}">
                <a16:creationId xmlns:a16="http://schemas.microsoft.com/office/drawing/2014/main" id="{AE5E8CAA-7269-8FAB-9DA6-676B895885E2}"/>
              </a:ext>
            </a:extLst>
          </p:cNvPr>
          <p:cNvSpPr>
            <a:spLocks noGrp="1"/>
          </p:cNvSpPr>
          <p:nvPr>
            <p:ph type="body" sz="quarter" idx="12"/>
          </p:nvPr>
        </p:nvSpPr>
        <p:spPr>
          <a:xfrm>
            <a:off x="4914199" y="1549493"/>
            <a:ext cx="3867150" cy="1065320"/>
          </a:xfrm>
          <a:prstGeom prst="rect">
            <a:avLst/>
          </a:prstGeom>
        </p:spPr>
        <p:txBody>
          <a:bodyPr/>
          <a:lstStyle>
            <a:lvl1pPr>
              <a:defRPr b="0"/>
            </a:lvl1pPr>
          </a:lstStyle>
          <a:p>
            <a:pPr lvl="0"/>
            <a:r>
              <a:rPr lang="en-US"/>
              <a:t>Click to edit Master text styles</a:t>
            </a:r>
          </a:p>
        </p:txBody>
      </p:sp>
      <p:cxnSp>
        <p:nvCxnSpPr>
          <p:cNvPr id="15" name="Straight Connector 14">
            <a:extLst>
              <a:ext uri="{FF2B5EF4-FFF2-40B4-BE49-F238E27FC236}">
                <a16:creationId xmlns:a16="http://schemas.microsoft.com/office/drawing/2014/main" id="{71712EC2-E514-41B0-5369-BBFB62523BB6}"/>
              </a:ext>
            </a:extLst>
          </p:cNvPr>
          <p:cNvCxnSpPr>
            <a:cxnSpLocks/>
          </p:cNvCxnSpPr>
          <p:nvPr userDrawn="1"/>
        </p:nvCxnSpPr>
        <p:spPr>
          <a:xfrm>
            <a:off x="548640" y="3358691"/>
            <a:ext cx="246888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6" name="Text Placeholder 8">
            <a:extLst>
              <a:ext uri="{FF2B5EF4-FFF2-40B4-BE49-F238E27FC236}">
                <a16:creationId xmlns:a16="http://schemas.microsoft.com/office/drawing/2014/main" id="{1237B897-1C1F-6306-B7F3-EC32823F32D3}"/>
              </a:ext>
            </a:extLst>
          </p:cNvPr>
          <p:cNvSpPr>
            <a:spLocks noGrp="1"/>
          </p:cNvSpPr>
          <p:nvPr>
            <p:ph type="body" sz="quarter" idx="13" hasCustomPrompt="1"/>
          </p:nvPr>
        </p:nvSpPr>
        <p:spPr>
          <a:xfrm>
            <a:off x="4167188" y="2979165"/>
            <a:ext cx="519112" cy="692149"/>
          </a:xfrm>
          <a:prstGeom prst="ellipse">
            <a:avLst/>
          </a:prstGeom>
          <a:solidFill>
            <a:schemeClr val="accent1"/>
          </a:solidFill>
        </p:spPr>
        <p:txBody>
          <a:bodyPr anchor="ctr"/>
          <a:lstStyle>
            <a:lvl1pPr algn="ctr">
              <a:lnSpc>
                <a:spcPct val="100000"/>
              </a:lnSpc>
              <a:defRPr sz="2000" b="1">
                <a:solidFill>
                  <a:schemeClr val="bg1"/>
                </a:solidFill>
              </a:defRPr>
            </a:lvl1pPr>
          </a:lstStyle>
          <a:p>
            <a:pPr lvl="0"/>
            <a:r>
              <a:rPr lang="en-US"/>
              <a:t>2</a:t>
            </a:r>
          </a:p>
        </p:txBody>
      </p:sp>
      <p:sp>
        <p:nvSpPr>
          <p:cNvPr id="17" name="Text Placeholder 10">
            <a:extLst>
              <a:ext uri="{FF2B5EF4-FFF2-40B4-BE49-F238E27FC236}">
                <a16:creationId xmlns:a16="http://schemas.microsoft.com/office/drawing/2014/main" id="{EBB08FDD-3DB9-EC74-3FB9-E23C4181F371}"/>
              </a:ext>
            </a:extLst>
          </p:cNvPr>
          <p:cNvSpPr>
            <a:spLocks noGrp="1"/>
          </p:cNvSpPr>
          <p:nvPr>
            <p:ph type="body" sz="quarter" idx="14"/>
          </p:nvPr>
        </p:nvSpPr>
        <p:spPr>
          <a:xfrm>
            <a:off x="4914199" y="2879043"/>
            <a:ext cx="3867150" cy="1065320"/>
          </a:xfrm>
          <a:prstGeom prst="rect">
            <a:avLst/>
          </a:prstGeom>
        </p:spPr>
        <p:txBody>
          <a:bodyPr/>
          <a:lstStyle>
            <a:lvl1pPr>
              <a:defRPr b="0"/>
            </a:lvl1pPr>
          </a:lstStyle>
          <a:p>
            <a:pPr lvl="0"/>
            <a:r>
              <a:rPr lang="en-US"/>
              <a:t>Click to edit Master text styles</a:t>
            </a:r>
          </a:p>
        </p:txBody>
      </p:sp>
      <p:sp>
        <p:nvSpPr>
          <p:cNvPr id="18" name="Text Placeholder 8">
            <a:extLst>
              <a:ext uri="{FF2B5EF4-FFF2-40B4-BE49-F238E27FC236}">
                <a16:creationId xmlns:a16="http://schemas.microsoft.com/office/drawing/2014/main" id="{36B2F83D-1C0D-FDEE-F547-336093E52A1B}"/>
              </a:ext>
            </a:extLst>
          </p:cNvPr>
          <p:cNvSpPr>
            <a:spLocks noGrp="1"/>
          </p:cNvSpPr>
          <p:nvPr>
            <p:ph type="body" sz="quarter" idx="15" hasCustomPrompt="1"/>
          </p:nvPr>
        </p:nvSpPr>
        <p:spPr>
          <a:xfrm>
            <a:off x="4167188" y="4308715"/>
            <a:ext cx="519112" cy="692149"/>
          </a:xfrm>
          <a:prstGeom prst="ellipse">
            <a:avLst/>
          </a:prstGeom>
          <a:solidFill>
            <a:schemeClr val="accent1"/>
          </a:solidFill>
        </p:spPr>
        <p:txBody>
          <a:bodyPr anchor="ctr"/>
          <a:lstStyle>
            <a:lvl1pPr algn="ctr">
              <a:lnSpc>
                <a:spcPct val="100000"/>
              </a:lnSpc>
              <a:defRPr sz="2000" b="1">
                <a:solidFill>
                  <a:schemeClr val="bg1"/>
                </a:solidFill>
              </a:defRPr>
            </a:lvl1pPr>
          </a:lstStyle>
          <a:p>
            <a:pPr lvl="0"/>
            <a:r>
              <a:rPr lang="en-US"/>
              <a:t>3</a:t>
            </a:r>
          </a:p>
        </p:txBody>
      </p:sp>
      <p:sp>
        <p:nvSpPr>
          <p:cNvPr id="19" name="Text Placeholder 10">
            <a:extLst>
              <a:ext uri="{FF2B5EF4-FFF2-40B4-BE49-F238E27FC236}">
                <a16:creationId xmlns:a16="http://schemas.microsoft.com/office/drawing/2014/main" id="{BC312210-782F-8088-6DCC-7C0FA20EF529}"/>
              </a:ext>
            </a:extLst>
          </p:cNvPr>
          <p:cNvSpPr>
            <a:spLocks noGrp="1"/>
          </p:cNvSpPr>
          <p:nvPr>
            <p:ph type="body" sz="quarter" idx="16"/>
          </p:nvPr>
        </p:nvSpPr>
        <p:spPr>
          <a:xfrm>
            <a:off x="4914199" y="4208592"/>
            <a:ext cx="3867150" cy="1065320"/>
          </a:xfrm>
          <a:prstGeom prst="rect">
            <a:avLst/>
          </a:prstGeom>
        </p:spPr>
        <p:txBody>
          <a:bodyPr/>
          <a:lstStyle>
            <a:lvl1pPr>
              <a:defRPr b="0"/>
            </a:lvl1pPr>
          </a:lstStyle>
          <a:p>
            <a:pPr lvl="0"/>
            <a:r>
              <a:rPr lang="en-US"/>
              <a:t>Click to edit Master text styles</a:t>
            </a:r>
          </a:p>
        </p:txBody>
      </p:sp>
      <p:sp>
        <p:nvSpPr>
          <p:cNvPr id="22" name="Text Placeholder 20">
            <a:extLst>
              <a:ext uri="{FF2B5EF4-FFF2-40B4-BE49-F238E27FC236}">
                <a16:creationId xmlns:a16="http://schemas.microsoft.com/office/drawing/2014/main" id="{8B5EAF93-E2D6-7CF7-9682-A501E855890E}"/>
              </a:ext>
            </a:extLst>
          </p:cNvPr>
          <p:cNvSpPr>
            <a:spLocks noGrp="1"/>
          </p:cNvSpPr>
          <p:nvPr>
            <p:ph type="body" sz="quarter" idx="18" hasCustomPrompt="1"/>
          </p:nvPr>
        </p:nvSpPr>
        <p:spPr>
          <a:xfrm>
            <a:off x="240030" y="3382790"/>
            <a:ext cx="3086100" cy="825803"/>
          </a:xfrm>
          <a:prstGeom prst="rect">
            <a:avLst/>
          </a:prstGeom>
        </p:spPr>
        <p:txBody>
          <a:bodyPr anchor="ctr"/>
          <a:lstStyle>
            <a:lvl1pPr algn="ctr">
              <a:lnSpc>
                <a:spcPct val="100000"/>
              </a:lnSpc>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Descriptor</a:t>
            </a:r>
          </a:p>
        </p:txBody>
      </p:sp>
      <p:sp>
        <p:nvSpPr>
          <p:cNvPr id="5" name="Picture Placeholder 4">
            <a:extLst>
              <a:ext uri="{FF2B5EF4-FFF2-40B4-BE49-F238E27FC236}">
                <a16:creationId xmlns:a16="http://schemas.microsoft.com/office/drawing/2014/main" id="{581FAA6B-147B-C6F8-30A7-6A98B9595E7B}"/>
              </a:ext>
            </a:extLst>
          </p:cNvPr>
          <p:cNvSpPr>
            <a:spLocks noGrp="1"/>
          </p:cNvSpPr>
          <p:nvPr>
            <p:ph type="pic" sz="quarter" idx="19"/>
          </p:nvPr>
        </p:nvSpPr>
        <p:spPr>
          <a:xfrm>
            <a:off x="1216343" y="1108054"/>
            <a:ext cx="1133475" cy="1322611"/>
          </a:xfrm>
          <a:prstGeom prst="rect">
            <a:avLst/>
          </a:prstGeom>
        </p:spPr>
        <p:txBody>
          <a:bodyPr anchor="ctr"/>
          <a:lstStyle>
            <a:lvl1pPr algn="ctr">
              <a:defRPr sz="1000">
                <a:solidFill>
                  <a:schemeClr val="bg1"/>
                </a:solidFill>
              </a:defRPr>
            </a:lvl1pPr>
          </a:lstStyle>
          <a:p>
            <a:endParaRPr lang="en-US"/>
          </a:p>
        </p:txBody>
      </p:sp>
      <p:sp>
        <p:nvSpPr>
          <p:cNvPr id="4" name="TextBox 3">
            <a:extLst>
              <a:ext uri="{FF2B5EF4-FFF2-40B4-BE49-F238E27FC236}">
                <a16:creationId xmlns:a16="http://schemas.microsoft.com/office/drawing/2014/main" id="{9A669FC4-996F-94BB-F445-7A57EE96B23F}"/>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t> © 2023, </a:t>
            </a:r>
            <a:r>
              <a:rPr lang="en-US" sz="800" err="1"/>
              <a:t>Bionano</a:t>
            </a:r>
            <a:r>
              <a:rPr lang="en-US" sz="800"/>
              <a:t> Genomics, Inc.</a:t>
            </a:r>
          </a:p>
        </p:txBody>
      </p:sp>
      <p:sp>
        <p:nvSpPr>
          <p:cNvPr id="8" name="TextBox 7">
            <a:extLst>
              <a:ext uri="{FF2B5EF4-FFF2-40B4-BE49-F238E27FC236}">
                <a16:creationId xmlns:a16="http://schemas.microsoft.com/office/drawing/2014/main" id="{17F0E95C-AFF1-FA29-0BA3-F7016B53125A}"/>
              </a:ext>
            </a:extLst>
          </p:cNvPr>
          <p:cNvSpPr txBox="1"/>
          <p:nvPr userDrawn="1"/>
        </p:nvSpPr>
        <p:spPr>
          <a:xfrm>
            <a:off x="8633910" y="6416306"/>
            <a:ext cx="162396" cy="123111"/>
          </a:xfrm>
          <a:prstGeom prst="rect">
            <a:avLst/>
          </a:prstGeom>
          <a:noFill/>
        </p:spPr>
        <p:txBody>
          <a:bodyPr wrap="square" lIns="0" tIns="0" rIns="0" bIns="0" rtlCol="0">
            <a:spAutoFit/>
          </a:bodyPr>
          <a:lstStyle/>
          <a:p>
            <a:pPr algn="r"/>
            <a:fld id="{719AFE47-D076-4F1F-90CC-6958DAE0E184}" type="slidenum">
              <a:rPr lang="en-US" sz="800" smtClean="0"/>
              <a:pPr algn="r"/>
              <a:t>‹#›</a:t>
            </a:fld>
            <a:endParaRPr lang="en-US" sz="800"/>
          </a:p>
        </p:txBody>
      </p:sp>
      <p:sp>
        <p:nvSpPr>
          <p:cNvPr id="10" name="Title 1">
            <a:extLst>
              <a:ext uri="{FF2B5EF4-FFF2-40B4-BE49-F238E27FC236}">
                <a16:creationId xmlns:a16="http://schemas.microsoft.com/office/drawing/2014/main" id="{86CFC6BC-CC1B-831F-0319-314ABD52AF3F}"/>
              </a:ext>
            </a:extLst>
          </p:cNvPr>
          <p:cNvSpPr>
            <a:spLocks noGrp="1"/>
          </p:cNvSpPr>
          <p:nvPr>
            <p:ph type="title" hasCustomPrompt="1"/>
          </p:nvPr>
        </p:nvSpPr>
        <p:spPr>
          <a:xfrm>
            <a:off x="4143375" y="344179"/>
            <a:ext cx="4637976" cy="876864"/>
          </a:xfrm>
        </p:spPr>
        <p:txBody>
          <a:bodyPr/>
          <a:lstStyle/>
          <a:p>
            <a:r>
              <a:rPr lang="en-US"/>
              <a:t>Key Metrics Slide Title Text </a:t>
            </a:r>
            <a:br>
              <a:rPr lang="en-US"/>
            </a:br>
            <a:r>
              <a:rPr lang="en-US"/>
              <a:t>Goes Here</a:t>
            </a:r>
          </a:p>
        </p:txBody>
      </p:sp>
      <p:sp>
        <p:nvSpPr>
          <p:cNvPr id="2" name="TextBox 1">
            <a:extLst>
              <a:ext uri="{FF2B5EF4-FFF2-40B4-BE49-F238E27FC236}">
                <a16:creationId xmlns:a16="http://schemas.microsoft.com/office/drawing/2014/main" id="{D3E65646-B43C-3EC6-8C01-0A98EBC6A1CF}"/>
              </a:ext>
            </a:extLst>
          </p:cNvPr>
          <p:cNvSpPr txBox="1"/>
          <p:nvPr userDrawn="1"/>
        </p:nvSpPr>
        <p:spPr>
          <a:xfrm>
            <a:off x="1136392" y="6458687"/>
            <a:ext cx="2429768" cy="76944"/>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500">
                <a:solidFill>
                  <a:schemeClr val="bg1"/>
                </a:solidFill>
              </a:rPr>
              <a:t>FOR RESEARCH USE ONLY. NOT FOR USE IN DIAGNOSTIC PROCEDURES.</a:t>
            </a:r>
          </a:p>
        </p:txBody>
      </p:sp>
    </p:spTree>
    <p:extLst>
      <p:ext uri="{BB962C8B-B14F-4D97-AF65-F5344CB8AC3E}">
        <p14:creationId xmlns:p14="http://schemas.microsoft.com/office/powerpoint/2010/main" val="882838963"/>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preserve="1" userDrawn="1">
  <p:cSld name="Key Metrics Slide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ECFC33-4EC2-5E08-6832-2F6AA178264F}"/>
              </a:ext>
            </a:extLst>
          </p:cNvPr>
          <p:cNvSpPr/>
          <p:nvPr userDrawn="1"/>
        </p:nvSpPr>
        <p:spPr>
          <a:xfrm>
            <a:off x="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Oval 23">
            <a:extLst>
              <a:ext uri="{FF2B5EF4-FFF2-40B4-BE49-F238E27FC236}">
                <a16:creationId xmlns:a16="http://schemas.microsoft.com/office/drawing/2014/main" id="{26182C2F-C3FB-BA3B-06CD-5EFD792B3914}"/>
              </a:ext>
            </a:extLst>
          </p:cNvPr>
          <p:cNvSpPr/>
          <p:nvPr userDrawn="1"/>
        </p:nvSpPr>
        <p:spPr>
          <a:xfrm>
            <a:off x="800489" y="1359936"/>
            <a:ext cx="2971024" cy="3961365"/>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 Placeholder 20">
            <a:extLst>
              <a:ext uri="{FF2B5EF4-FFF2-40B4-BE49-F238E27FC236}">
                <a16:creationId xmlns:a16="http://schemas.microsoft.com/office/drawing/2014/main" id="{8E4BFF6C-82DB-A585-6CB3-ECF7BF1413CF}"/>
              </a:ext>
            </a:extLst>
          </p:cNvPr>
          <p:cNvSpPr>
            <a:spLocks noGrp="1"/>
          </p:cNvSpPr>
          <p:nvPr>
            <p:ph type="body" sz="quarter" idx="17" hasCustomPrompt="1"/>
          </p:nvPr>
        </p:nvSpPr>
        <p:spPr>
          <a:xfrm>
            <a:off x="742950" y="2604009"/>
            <a:ext cx="3086100" cy="940467"/>
          </a:xfrm>
          <a:prstGeom prst="rect">
            <a:avLst/>
          </a:prstGeom>
        </p:spPr>
        <p:txBody>
          <a:bodyPr anchor="b"/>
          <a:lstStyle>
            <a:lvl1pPr algn="ctr">
              <a:lnSpc>
                <a:spcPct val="100000"/>
              </a:lnSpc>
              <a:defRPr sz="35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Key Metrics</a:t>
            </a:r>
          </a:p>
        </p:txBody>
      </p:sp>
      <p:sp>
        <p:nvSpPr>
          <p:cNvPr id="2" name="Title 1">
            <a:extLst>
              <a:ext uri="{FF2B5EF4-FFF2-40B4-BE49-F238E27FC236}">
                <a16:creationId xmlns:a16="http://schemas.microsoft.com/office/drawing/2014/main" id="{DE1422A9-6AB8-4A72-ACE5-E41380257EB3}"/>
              </a:ext>
            </a:extLst>
          </p:cNvPr>
          <p:cNvSpPr>
            <a:spLocks noGrp="1"/>
          </p:cNvSpPr>
          <p:nvPr>
            <p:ph type="title" hasCustomPrompt="1"/>
          </p:nvPr>
        </p:nvSpPr>
        <p:spPr>
          <a:xfrm>
            <a:off x="5048251" y="344179"/>
            <a:ext cx="3733098" cy="876864"/>
          </a:xfrm>
        </p:spPr>
        <p:txBody>
          <a:bodyPr/>
          <a:lstStyle/>
          <a:p>
            <a:r>
              <a:rPr lang="en-US"/>
              <a:t>Key Metrics Slide Title Text </a:t>
            </a:r>
            <a:br>
              <a:rPr lang="en-US"/>
            </a:br>
            <a:r>
              <a:rPr lang="en-US"/>
              <a:t>Goes Here</a:t>
            </a:r>
          </a:p>
        </p:txBody>
      </p:sp>
      <p:pic>
        <p:nvPicPr>
          <p:cNvPr id="7" name="Graphic 6">
            <a:extLst>
              <a:ext uri="{FF2B5EF4-FFF2-40B4-BE49-F238E27FC236}">
                <a16:creationId xmlns:a16="http://schemas.microsoft.com/office/drawing/2014/main" id="{8BD302D0-4035-7D52-5B6F-DBC1234CA2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11" name="Text Placeholder 10">
            <a:extLst>
              <a:ext uri="{FF2B5EF4-FFF2-40B4-BE49-F238E27FC236}">
                <a16:creationId xmlns:a16="http://schemas.microsoft.com/office/drawing/2014/main" id="{AE5E8CAA-7269-8FAB-9DA6-676B895885E2}"/>
              </a:ext>
            </a:extLst>
          </p:cNvPr>
          <p:cNvSpPr>
            <a:spLocks noGrp="1"/>
          </p:cNvSpPr>
          <p:nvPr>
            <p:ph type="body" sz="quarter" idx="12"/>
          </p:nvPr>
        </p:nvSpPr>
        <p:spPr>
          <a:xfrm>
            <a:off x="5828599" y="1995380"/>
            <a:ext cx="2952750" cy="1065320"/>
          </a:xfrm>
          <a:prstGeom prst="rect">
            <a:avLst/>
          </a:prstGeom>
        </p:spPr>
        <p:txBody>
          <a:bodyPr/>
          <a:lstStyle>
            <a:lvl1pPr>
              <a:defRPr b="0"/>
            </a:lvl1pPr>
          </a:lstStyle>
          <a:p>
            <a:pPr lvl="0"/>
            <a:r>
              <a:rPr lang="en-US"/>
              <a:t>Click to edit Master text styles</a:t>
            </a:r>
          </a:p>
        </p:txBody>
      </p:sp>
      <p:sp>
        <p:nvSpPr>
          <p:cNvPr id="22" name="Text Placeholder 20">
            <a:extLst>
              <a:ext uri="{FF2B5EF4-FFF2-40B4-BE49-F238E27FC236}">
                <a16:creationId xmlns:a16="http://schemas.microsoft.com/office/drawing/2014/main" id="{8B5EAF93-E2D6-7CF7-9682-A501E855890E}"/>
              </a:ext>
            </a:extLst>
          </p:cNvPr>
          <p:cNvSpPr>
            <a:spLocks noGrp="1"/>
          </p:cNvSpPr>
          <p:nvPr>
            <p:ph type="body" sz="quarter" idx="18" hasCustomPrompt="1"/>
          </p:nvPr>
        </p:nvSpPr>
        <p:spPr>
          <a:xfrm>
            <a:off x="742950" y="3611390"/>
            <a:ext cx="3086100" cy="825803"/>
          </a:xfrm>
          <a:prstGeom prst="rect">
            <a:avLst/>
          </a:prstGeom>
        </p:spPr>
        <p:txBody>
          <a:bodyPr anchor="ctr"/>
          <a:lstStyle>
            <a:lvl1pPr algn="ctr">
              <a:lnSpc>
                <a:spcPct val="100000"/>
              </a:lnSpc>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Descriptor</a:t>
            </a:r>
          </a:p>
        </p:txBody>
      </p:sp>
      <p:sp>
        <p:nvSpPr>
          <p:cNvPr id="12" name="Picture Placeholder 11">
            <a:extLst>
              <a:ext uri="{FF2B5EF4-FFF2-40B4-BE49-F238E27FC236}">
                <a16:creationId xmlns:a16="http://schemas.microsoft.com/office/drawing/2014/main" id="{44063C87-BC7E-03CD-A8E1-81327E9C6C96}"/>
              </a:ext>
            </a:extLst>
          </p:cNvPr>
          <p:cNvSpPr>
            <a:spLocks noGrp="1"/>
          </p:cNvSpPr>
          <p:nvPr>
            <p:ph type="pic" sz="quarter" idx="19" hasCustomPrompt="1"/>
          </p:nvPr>
        </p:nvSpPr>
        <p:spPr>
          <a:xfrm>
            <a:off x="5067302" y="2092514"/>
            <a:ext cx="572536" cy="763380"/>
          </a:xfrm>
          <a:prstGeom prst="ellipse">
            <a:avLst/>
          </a:prstGeom>
        </p:spPr>
        <p:txBody>
          <a:bodyPr anchor="ctr"/>
          <a:lstStyle>
            <a:lvl1pPr algn="ctr">
              <a:lnSpc>
                <a:spcPct val="100000"/>
              </a:lnSpc>
              <a:defRPr sz="1000"/>
            </a:lvl1pPr>
          </a:lstStyle>
          <a:p>
            <a:r>
              <a:rPr lang="en-US"/>
              <a:t>Add Icon</a:t>
            </a:r>
          </a:p>
        </p:txBody>
      </p:sp>
      <p:sp>
        <p:nvSpPr>
          <p:cNvPr id="13" name="Text Placeholder 10">
            <a:extLst>
              <a:ext uri="{FF2B5EF4-FFF2-40B4-BE49-F238E27FC236}">
                <a16:creationId xmlns:a16="http://schemas.microsoft.com/office/drawing/2014/main" id="{C7DA9FE0-F5FC-D527-7D89-708AA6C6CF2E}"/>
              </a:ext>
            </a:extLst>
          </p:cNvPr>
          <p:cNvSpPr>
            <a:spLocks noGrp="1"/>
          </p:cNvSpPr>
          <p:nvPr>
            <p:ph type="body" sz="quarter" idx="20"/>
          </p:nvPr>
        </p:nvSpPr>
        <p:spPr>
          <a:xfrm>
            <a:off x="5828599" y="3313620"/>
            <a:ext cx="2952750" cy="1065320"/>
          </a:xfrm>
          <a:prstGeom prst="rect">
            <a:avLst/>
          </a:prstGeom>
        </p:spPr>
        <p:txBody>
          <a:bodyPr/>
          <a:lstStyle>
            <a:lvl1pPr>
              <a:defRPr b="0"/>
            </a:lvl1pPr>
          </a:lstStyle>
          <a:p>
            <a:pPr lvl="0"/>
            <a:r>
              <a:rPr lang="en-US"/>
              <a:t>Click to edit Master text styles</a:t>
            </a:r>
          </a:p>
        </p:txBody>
      </p:sp>
      <p:sp>
        <p:nvSpPr>
          <p:cNvPr id="14" name="Picture Placeholder 11">
            <a:extLst>
              <a:ext uri="{FF2B5EF4-FFF2-40B4-BE49-F238E27FC236}">
                <a16:creationId xmlns:a16="http://schemas.microsoft.com/office/drawing/2014/main" id="{395C42FC-0D7C-1B24-9828-3B4AFE25F95A}"/>
              </a:ext>
            </a:extLst>
          </p:cNvPr>
          <p:cNvSpPr>
            <a:spLocks noGrp="1"/>
          </p:cNvSpPr>
          <p:nvPr>
            <p:ph type="pic" sz="quarter" idx="21" hasCustomPrompt="1"/>
          </p:nvPr>
        </p:nvSpPr>
        <p:spPr>
          <a:xfrm>
            <a:off x="5067302" y="3410754"/>
            <a:ext cx="572536" cy="763380"/>
          </a:xfrm>
          <a:prstGeom prst="ellipse">
            <a:avLst/>
          </a:prstGeom>
        </p:spPr>
        <p:txBody>
          <a:bodyPr anchor="ctr"/>
          <a:lstStyle>
            <a:lvl1pPr algn="ctr">
              <a:lnSpc>
                <a:spcPct val="100000"/>
              </a:lnSpc>
              <a:defRPr sz="1000"/>
            </a:lvl1pPr>
          </a:lstStyle>
          <a:p>
            <a:r>
              <a:rPr lang="en-US"/>
              <a:t>Add Icon</a:t>
            </a:r>
          </a:p>
        </p:txBody>
      </p:sp>
      <p:sp>
        <p:nvSpPr>
          <p:cNvPr id="20" name="Text Placeholder 10">
            <a:extLst>
              <a:ext uri="{FF2B5EF4-FFF2-40B4-BE49-F238E27FC236}">
                <a16:creationId xmlns:a16="http://schemas.microsoft.com/office/drawing/2014/main" id="{08E03D5A-B971-DE6D-54E1-DAEECC9BE6B1}"/>
              </a:ext>
            </a:extLst>
          </p:cNvPr>
          <p:cNvSpPr>
            <a:spLocks noGrp="1"/>
          </p:cNvSpPr>
          <p:nvPr>
            <p:ph type="body" sz="quarter" idx="22"/>
          </p:nvPr>
        </p:nvSpPr>
        <p:spPr>
          <a:xfrm>
            <a:off x="5828599" y="4655553"/>
            <a:ext cx="2952750" cy="1065320"/>
          </a:xfrm>
          <a:prstGeom prst="rect">
            <a:avLst/>
          </a:prstGeom>
        </p:spPr>
        <p:txBody>
          <a:bodyPr/>
          <a:lstStyle>
            <a:lvl1pPr>
              <a:defRPr b="0"/>
            </a:lvl1pPr>
          </a:lstStyle>
          <a:p>
            <a:pPr lvl="0"/>
            <a:r>
              <a:rPr lang="en-US"/>
              <a:t>Click to edit Master text styles</a:t>
            </a:r>
          </a:p>
        </p:txBody>
      </p:sp>
      <p:sp>
        <p:nvSpPr>
          <p:cNvPr id="23" name="Picture Placeholder 11">
            <a:extLst>
              <a:ext uri="{FF2B5EF4-FFF2-40B4-BE49-F238E27FC236}">
                <a16:creationId xmlns:a16="http://schemas.microsoft.com/office/drawing/2014/main" id="{DC122CAA-D654-D19A-F729-932DADD43460}"/>
              </a:ext>
            </a:extLst>
          </p:cNvPr>
          <p:cNvSpPr>
            <a:spLocks noGrp="1"/>
          </p:cNvSpPr>
          <p:nvPr>
            <p:ph type="pic" sz="quarter" idx="23" hasCustomPrompt="1"/>
          </p:nvPr>
        </p:nvSpPr>
        <p:spPr>
          <a:xfrm>
            <a:off x="5067302" y="4752687"/>
            <a:ext cx="572536" cy="763380"/>
          </a:xfrm>
          <a:prstGeom prst="ellipse">
            <a:avLst/>
          </a:prstGeom>
        </p:spPr>
        <p:txBody>
          <a:bodyPr anchor="ctr"/>
          <a:lstStyle>
            <a:lvl1pPr algn="ctr">
              <a:lnSpc>
                <a:spcPct val="100000"/>
              </a:lnSpc>
              <a:defRPr sz="1000"/>
            </a:lvl1pPr>
          </a:lstStyle>
          <a:p>
            <a:r>
              <a:rPr lang="en-US"/>
              <a:t>Add Icon</a:t>
            </a:r>
          </a:p>
        </p:txBody>
      </p:sp>
      <p:sp>
        <p:nvSpPr>
          <p:cNvPr id="5" name="TextBox 4">
            <a:extLst>
              <a:ext uri="{FF2B5EF4-FFF2-40B4-BE49-F238E27FC236}">
                <a16:creationId xmlns:a16="http://schemas.microsoft.com/office/drawing/2014/main" id="{67345D38-917F-B129-4B77-43A8ACA9D910}"/>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Tree>
    <p:extLst>
      <p:ext uri="{BB962C8B-B14F-4D97-AF65-F5344CB8AC3E}">
        <p14:creationId xmlns:p14="http://schemas.microsoft.com/office/powerpoint/2010/main" val="1901137645"/>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Key Metrics Slide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ECFC33-4EC2-5E08-6832-2F6AA178264F}"/>
              </a:ext>
            </a:extLst>
          </p:cNvPr>
          <p:cNvSpPr/>
          <p:nvPr userDrawn="1"/>
        </p:nvSpPr>
        <p:spPr>
          <a:xfrm>
            <a:off x="0" y="0"/>
            <a:ext cx="457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Oval 23">
            <a:extLst>
              <a:ext uri="{FF2B5EF4-FFF2-40B4-BE49-F238E27FC236}">
                <a16:creationId xmlns:a16="http://schemas.microsoft.com/office/drawing/2014/main" id="{26182C2F-C3FB-BA3B-06CD-5EFD792B3914}"/>
              </a:ext>
            </a:extLst>
          </p:cNvPr>
          <p:cNvSpPr/>
          <p:nvPr userDrawn="1"/>
        </p:nvSpPr>
        <p:spPr>
          <a:xfrm>
            <a:off x="800489" y="1359936"/>
            <a:ext cx="2971024" cy="396136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 Placeholder 20">
            <a:extLst>
              <a:ext uri="{FF2B5EF4-FFF2-40B4-BE49-F238E27FC236}">
                <a16:creationId xmlns:a16="http://schemas.microsoft.com/office/drawing/2014/main" id="{8E4BFF6C-82DB-A585-6CB3-ECF7BF1413CF}"/>
              </a:ext>
            </a:extLst>
          </p:cNvPr>
          <p:cNvSpPr>
            <a:spLocks noGrp="1"/>
          </p:cNvSpPr>
          <p:nvPr>
            <p:ph type="body" sz="quarter" idx="17" hasCustomPrompt="1"/>
          </p:nvPr>
        </p:nvSpPr>
        <p:spPr>
          <a:xfrm>
            <a:off x="742950" y="2604009"/>
            <a:ext cx="3086100" cy="940467"/>
          </a:xfrm>
          <a:prstGeom prst="rect">
            <a:avLst/>
          </a:prstGeom>
        </p:spPr>
        <p:txBody>
          <a:bodyPr anchor="b"/>
          <a:lstStyle>
            <a:lvl1pPr algn="ctr">
              <a:lnSpc>
                <a:spcPct val="100000"/>
              </a:lnSpc>
              <a:defRPr sz="3500" b="1">
                <a:solidFill>
                  <a:schemeClr val="accent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Key Metrics</a:t>
            </a:r>
          </a:p>
        </p:txBody>
      </p:sp>
      <p:pic>
        <p:nvPicPr>
          <p:cNvPr id="7" name="Graphic 6">
            <a:extLst>
              <a:ext uri="{FF2B5EF4-FFF2-40B4-BE49-F238E27FC236}">
                <a16:creationId xmlns:a16="http://schemas.microsoft.com/office/drawing/2014/main" id="{8BD302D0-4035-7D52-5B6F-DBC1234CA2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11" name="Text Placeholder 10">
            <a:extLst>
              <a:ext uri="{FF2B5EF4-FFF2-40B4-BE49-F238E27FC236}">
                <a16:creationId xmlns:a16="http://schemas.microsoft.com/office/drawing/2014/main" id="{AE5E8CAA-7269-8FAB-9DA6-676B895885E2}"/>
              </a:ext>
            </a:extLst>
          </p:cNvPr>
          <p:cNvSpPr>
            <a:spLocks noGrp="1"/>
          </p:cNvSpPr>
          <p:nvPr>
            <p:ph type="body" sz="quarter" idx="12"/>
          </p:nvPr>
        </p:nvSpPr>
        <p:spPr>
          <a:xfrm>
            <a:off x="5828599" y="1545007"/>
            <a:ext cx="2952750" cy="1065320"/>
          </a:xfrm>
          <a:prstGeom prst="rect">
            <a:avLst/>
          </a:prstGeom>
        </p:spPr>
        <p:txBody>
          <a:bodyPr/>
          <a:lstStyle>
            <a:lvl1pPr>
              <a:defRPr b="0"/>
            </a:lvl1pPr>
          </a:lstStyle>
          <a:p>
            <a:pPr lvl="0"/>
            <a:r>
              <a:rPr lang="en-US"/>
              <a:t>Click to edit Master text styles</a:t>
            </a:r>
          </a:p>
        </p:txBody>
      </p:sp>
      <p:sp>
        <p:nvSpPr>
          <p:cNvPr id="22" name="Text Placeholder 20">
            <a:extLst>
              <a:ext uri="{FF2B5EF4-FFF2-40B4-BE49-F238E27FC236}">
                <a16:creationId xmlns:a16="http://schemas.microsoft.com/office/drawing/2014/main" id="{8B5EAF93-E2D6-7CF7-9682-A501E855890E}"/>
              </a:ext>
            </a:extLst>
          </p:cNvPr>
          <p:cNvSpPr>
            <a:spLocks noGrp="1"/>
          </p:cNvSpPr>
          <p:nvPr>
            <p:ph type="body" sz="quarter" idx="18" hasCustomPrompt="1"/>
          </p:nvPr>
        </p:nvSpPr>
        <p:spPr>
          <a:xfrm>
            <a:off x="742950" y="3611390"/>
            <a:ext cx="3086100" cy="825803"/>
          </a:xfrm>
          <a:prstGeom prst="rect">
            <a:avLst/>
          </a:prstGeom>
        </p:spPr>
        <p:txBody>
          <a:bodyPr anchor="ctr"/>
          <a:lstStyle>
            <a:lvl1pPr algn="ctr">
              <a:lnSpc>
                <a:spcPct val="100000"/>
              </a:lnSpc>
              <a:defRPr sz="1800" b="1">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Descriptor</a:t>
            </a:r>
          </a:p>
        </p:txBody>
      </p:sp>
      <p:sp>
        <p:nvSpPr>
          <p:cNvPr id="12" name="Picture Placeholder 11">
            <a:extLst>
              <a:ext uri="{FF2B5EF4-FFF2-40B4-BE49-F238E27FC236}">
                <a16:creationId xmlns:a16="http://schemas.microsoft.com/office/drawing/2014/main" id="{44063C87-BC7E-03CD-A8E1-81327E9C6C96}"/>
              </a:ext>
            </a:extLst>
          </p:cNvPr>
          <p:cNvSpPr>
            <a:spLocks noGrp="1"/>
          </p:cNvSpPr>
          <p:nvPr>
            <p:ph type="pic" sz="quarter" idx="19" hasCustomPrompt="1"/>
          </p:nvPr>
        </p:nvSpPr>
        <p:spPr>
          <a:xfrm>
            <a:off x="5067302" y="1642141"/>
            <a:ext cx="572536" cy="763380"/>
          </a:xfrm>
          <a:prstGeom prst="ellipse">
            <a:avLst/>
          </a:prstGeom>
        </p:spPr>
        <p:txBody>
          <a:bodyPr anchor="ctr"/>
          <a:lstStyle>
            <a:lvl1pPr algn="ctr">
              <a:lnSpc>
                <a:spcPct val="100000"/>
              </a:lnSpc>
              <a:defRPr sz="1000"/>
            </a:lvl1pPr>
          </a:lstStyle>
          <a:p>
            <a:r>
              <a:rPr lang="en-US"/>
              <a:t>Add Icon</a:t>
            </a:r>
          </a:p>
        </p:txBody>
      </p:sp>
      <p:sp>
        <p:nvSpPr>
          <p:cNvPr id="13" name="Text Placeholder 10">
            <a:extLst>
              <a:ext uri="{FF2B5EF4-FFF2-40B4-BE49-F238E27FC236}">
                <a16:creationId xmlns:a16="http://schemas.microsoft.com/office/drawing/2014/main" id="{C7DA9FE0-F5FC-D527-7D89-708AA6C6CF2E}"/>
              </a:ext>
            </a:extLst>
          </p:cNvPr>
          <p:cNvSpPr>
            <a:spLocks noGrp="1"/>
          </p:cNvSpPr>
          <p:nvPr>
            <p:ph type="body" sz="quarter" idx="20"/>
          </p:nvPr>
        </p:nvSpPr>
        <p:spPr>
          <a:xfrm>
            <a:off x="5828599" y="2863247"/>
            <a:ext cx="2952750" cy="1065320"/>
          </a:xfrm>
          <a:prstGeom prst="rect">
            <a:avLst/>
          </a:prstGeom>
        </p:spPr>
        <p:txBody>
          <a:bodyPr/>
          <a:lstStyle>
            <a:lvl1pPr>
              <a:defRPr b="0"/>
            </a:lvl1pPr>
          </a:lstStyle>
          <a:p>
            <a:pPr lvl="0"/>
            <a:r>
              <a:rPr lang="en-US"/>
              <a:t>Click to edit Master text styles</a:t>
            </a:r>
          </a:p>
        </p:txBody>
      </p:sp>
      <p:sp>
        <p:nvSpPr>
          <p:cNvPr id="14" name="Picture Placeholder 11">
            <a:extLst>
              <a:ext uri="{FF2B5EF4-FFF2-40B4-BE49-F238E27FC236}">
                <a16:creationId xmlns:a16="http://schemas.microsoft.com/office/drawing/2014/main" id="{395C42FC-0D7C-1B24-9828-3B4AFE25F95A}"/>
              </a:ext>
            </a:extLst>
          </p:cNvPr>
          <p:cNvSpPr>
            <a:spLocks noGrp="1"/>
          </p:cNvSpPr>
          <p:nvPr>
            <p:ph type="pic" sz="quarter" idx="21" hasCustomPrompt="1"/>
          </p:nvPr>
        </p:nvSpPr>
        <p:spPr>
          <a:xfrm>
            <a:off x="5067302" y="2960381"/>
            <a:ext cx="572536" cy="763380"/>
          </a:xfrm>
          <a:prstGeom prst="ellipse">
            <a:avLst/>
          </a:prstGeom>
        </p:spPr>
        <p:txBody>
          <a:bodyPr anchor="ctr"/>
          <a:lstStyle>
            <a:lvl1pPr algn="ctr">
              <a:lnSpc>
                <a:spcPct val="100000"/>
              </a:lnSpc>
              <a:defRPr sz="1000"/>
            </a:lvl1pPr>
          </a:lstStyle>
          <a:p>
            <a:r>
              <a:rPr lang="en-US"/>
              <a:t>Add Icon</a:t>
            </a:r>
          </a:p>
        </p:txBody>
      </p:sp>
      <p:sp>
        <p:nvSpPr>
          <p:cNvPr id="20" name="Text Placeholder 10">
            <a:extLst>
              <a:ext uri="{FF2B5EF4-FFF2-40B4-BE49-F238E27FC236}">
                <a16:creationId xmlns:a16="http://schemas.microsoft.com/office/drawing/2014/main" id="{08E03D5A-B971-DE6D-54E1-DAEECC9BE6B1}"/>
              </a:ext>
            </a:extLst>
          </p:cNvPr>
          <p:cNvSpPr>
            <a:spLocks noGrp="1"/>
          </p:cNvSpPr>
          <p:nvPr>
            <p:ph type="body" sz="quarter" idx="22"/>
          </p:nvPr>
        </p:nvSpPr>
        <p:spPr>
          <a:xfrm>
            <a:off x="5828599" y="4205180"/>
            <a:ext cx="2952750" cy="1065320"/>
          </a:xfrm>
          <a:prstGeom prst="rect">
            <a:avLst/>
          </a:prstGeom>
        </p:spPr>
        <p:txBody>
          <a:bodyPr/>
          <a:lstStyle>
            <a:lvl1pPr>
              <a:defRPr b="0"/>
            </a:lvl1pPr>
          </a:lstStyle>
          <a:p>
            <a:pPr lvl="0"/>
            <a:r>
              <a:rPr lang="en-US"/>
              <a:t>Click to edit Master text styles</a:t>
            </a:r>
          </a:p>
        </p:txBody>
      </p:sp>
      <p:sp>
        <p:nvSpPr>
          <p:cNvPr id="23" name="Picture Placeholder 11">
            <a:extLst>
              <a:ext uri="{FF2B5EF4-FFF2-40B4-BE49-F238E27FC236}">
                <a16:creationId xmlns:a16="http://schemas.microsoft.com/office/drawing/2014/main" id="{DC122CAA-D654-D19A-F729-932DADD43460}"/>
              </a:ext>
            </a:extLst>
          </p:cNvPr>
          <p:cNvSpPr>
            <a:spLocks noGrp="1"/>
          </p:cNvSpPr>
          <p:nvPr>
            <p:ph type="pic" sz="quarter" idx="23" hasCustomPrompt="1"/>
          </p:nvPr>
        </p:nvSpPr>
        <p:spPr>
          <a:xfrm>
            <a:off x="5067302" y="4302314"/>
            <a:ext cx="572536" cy="763380"/>
          </a:xfrm>
          <a:prstGeom prst="ellipse">
            <a:avLst/>
          </a:prstGeom>
        </p:spPr>
        <p:txBody>
          <a:bodyPr anchor="ctr"/>
          <a:lstStyle>
            <a:lvl1pPr algn="ctr">
              <a:lnSpc>
                <a:spcPct val="100000"/>
              </a:lnSpc>
              <a:defRPr sz="1000"/>
            </a:lvl1pPr>
          </a:lstStyle>
          <a:p>
            <a:r>
              <a:rPr lang="en-US"/>
              <a:t>Add Icon</a:t>
            </a:r>
          </a:p>
        </p:txBody>
      </p:sp>
      <p:sp>
        <p:nvSpPr>
          <p:cNvPr id="4" name="TextBox 3">
            <a:extLst>
              <a:ext uri="{FF2B5EF4-FFF2-40B4-BE49-F238E27FC236}">
                <a16:creationId xmlns:a16="http://schemas.microsoft.com/office/drawing/2014/main" id="{AD5F33D5-5BDE-0C98-4BB7-E08542D7C684}"/>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
        <p:nvSpPr>
          <p:cNvPr id="5" name="Title 1">
            <a:extLst>
              <a:ext uri="{FF2B5EF4-FFF2-40B4-BE49-F238E27FC236}">
                <a16:creationId xmlns:a16="http://schemas.microsoft.com/office/drawing/2014/main" id="{19AE441B-AAF3-568A-F78C-2ABF514092ED}"/>
              </a:ext>
            </a:extLst>
          </p:cNvPr>
          <p:cNvSpPr>
            <a:spLocks noGrp="1"/>
          </p:cNvSpPr>
          <p:nvPr>
            <p:ph type="title" hasCustomPrompt="1"/>
          </p:nvPr>
        </p:nvSpPr>
        <p:spPr>
          <a:xfrm>
            <a:off x="5048251" y="344179"/>
            <a:ext cx="3733098" cy="876864"/>
          </a:xfrm>
        </p:spPr>
        <p:txBody>
          <a:bodyPr/>
          <a:lstStyle/>
          <a:p>
            <a:r>
              <a:rPr lang="en-US"/>
              <a:t>Key Metrics Slide Title Text </a:t>
            </a:r>
            <a:br>
              <a:rPr lang="en-US"/>
            </a:br>
            <a:r>
              <a:rPr lang="en-US"/>
              <a:t>Goes Here</a:t>
            </a:r>
          </a:p>
        </p:txBody>
      </p:sp>
    </p:spTree>
    <p:extLst>
      <p:ext uri="{BB962C8B-B14F-4D97-AF65-F5344CB8AC3E}">
        <p14:creationId xmlns:p14="http://schemas.microsoft.com/office/powerpoint/2010/main" val="987205752"/>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showMasterSp="0" preserve="1" userDrawn="1">
  <p:cSld name="Infographic Slide 2">
    <p:bg>
      <p:bgPr>
        <a:solidFill>
          <a:schemeClr val="tx1"/>
        </a:solidFill>
        <a:effectLst/>
      </p:bgPr>
    </p:bg>
    <p:spTree>
      <p:nvGrpSpPr>
        <p:cNvPr id="1" name=""/>
        <p:cNvGrpSpPr/>
        <p:nvPr/>
      </p:nvGrpSpPr>
      <p:grpSpPr>
        <a:xfrm>
          <a:off x="0" y="0"/>
          <a:ext cx="0" cy="0"/>
          <a:chOff x="0" y="0"/>
          <a:chExt cx="0" cy="0"/>
        </a:xfrm>
      </p:grpSpPr>
      <p:sp>
        <p:nvSpPr>
          <p:cNvPr id="34" name="Text Placeholder 25">
            <a:extLst>
              <a:ext uri="{FF2B5EF4-FFF2-40B4-BE49-F238E27FC236}">
                <a16:creationId xmlns:a16="http://schemas.microsoft.com/office/drawing/2014/main" id="{0BB8099E-4D06-6335-38F1-FBA83507D344}"/>
              </a:ext>
            </a:extLst>
          </p:cNvPr>
          <p:cNvSpPr>
            <a:spLocks noGrp="1"/>
          </p:cNvSpPr>
          <p:nvPr>
            <p:ph type="body" sz="quarter" idx="26"/>
          </p:nvPr>
        </p:nvSpPr>
        <p:spPr>
          <a:xfrm>
            <a:off x="7030257" y="2004890"/>
            <a:ext cx="1146175" cy="1526116"/>
          </a:xfrm>
          <a:prstGeom prst="ellipse">
            <a:avLst/>
          </a:prstGeom>
          <a:solidFill>
            <a:schemeClr val="accent1"/>
          </a:solidFill>
        </p:spPr>
        <p:txBody>
          <a:bodyPr anchor="ctr"/>
          <a:lstStyle>
            <a:lvl1pPr algn="ctr">
              <a:defRPr sz="100">
                <a:solidFill>
                  <a:schemeClr val="accent1"/>
                </a:solidFill>
              </a:defRPr>
            </a:lvl1pPr>
          </a:lstStyle>
          <a:p>
            <a:pPr lvl="0"/>
            <a:r>
              <a:rPr lang="en-US"/>
              <a:t>Click to edit Master text styles</a:t>
            </a:r>
          </a:p>
        </p:txBody>
      </p:sp>
      <p:sp>
        <p:nvSpPr>
          <p:cNvPr id="35" name="Picture Placeholder 13">
            <a:extLst>
              <a:ext uri="{FF2B5EF4-FFF2-40B4-BE49-F238E27FC236}">
                <a16:creationId xmlns:a16="http://schemas.microsoft.com/office/drawing/2014/main" id="{0FA8BE3D-6854-8DD1-947C-3FBC5B4FF0C3}"/>
              </a:ext>
            </a:extLst>
          </p:cNvPr>
          <p:cNvSpPr>
            <a:spLocks noGrp="1"/>
          </p:cNvSpPr>
          <p:nvPr>
            <p:ph type="pic" sz="quarter" idx="27"/>
          </p:nvPr>
        </p:nvSpPr>
        <p:spPr>
          <a:xfrm>
            <a:off x="7233537" y="2274873"/>
            <a:ext cx="739615" cy="986153"/>
          </a:xfrm>
          <a:prstGeom prst="ellipse">
            <a:avLst/>
          </a:prstGeom>
          <a:noFill/>
        </p:spPr>
        <p:txBody>
          <a:bodyPr anchor="ctr"/>
          <a:lstStyle>
            <a:lvl1pPr algn="ctr">
              <a:defRPr sz="1000">
                <a:solidFill>
                  <a:schemeClr val="bg1"/>
                </a:solidFill>
              </a:defRPr>
            </a:lvl1pPr>
          </a:lstStyle>
          <a:p>
            <a:endParaRPr lang="en-US"/>
          </a:p>
        </p:txBody>
      </p:sp>
      <p:sp>
        <p:nvSpPr>
          <p:cNvPr id="36" name="Text Placeholder 25">
            <a:extLst>
              <a:ext uri="{FF2B5EF4-FFF2-40B4-BE49-F238E27FC236}">
                <a16:creationId xmlns:a16="http://schemas.microsoft.com/office/drawing/2014/main" id="{68945BAA-96C9-49D9-8442-43DCE0DB0F9D}"/>
              </a:ext>
            </a:extLst>
          </p:cNvPr>
          <p:cNvSpPr>
            <a:spLocks noGrp="1"/>
          </p:cNvSpPr>
          <p:nvPr>
            <p:ph type="body" sz="quarter" idx="28"/>
          </p:nvPr>
        </p:nvSpPr>
        <p:spPr>
          <a:xfrm>
            <a:off x="4866649" y="2004890"/>
            <a:ext cx="1146175" cy="1526116"/>
          </a:xfrm>
          <a:prstGeom prst="ellipse">
            <a:avLst/>
          </a:prstGeom>
          <a:solidFill>
            <a:schemeClr val="accent1"/>
          </a:solidFill>
        </p:spPr>
        <p:txBody>
          <a:bodyPr anchor="ctr"/>
          <a:lstStyle>
            <a:lvl1pPr algn="ctr">
              <a:defRPr sz="100">
                <a:solidFill>
                  <a:schemeClr val="accent1"/>
                </a:solidFill>
              </a:defRPr>
            </a:lvl1pPr>
          </a:lstStyle>
          <a:p>
            <a:pPr lvl="0"/>
            <a:r>
              <a:rPr lang="en-US"/>
              <a:t>Click to edit Master text styles</a:t>
            </a:r>
          </a:p>
        </p:txBody>
      </p:sp>
      <p:sp>
        <p:nvSpPr>
          <p:cNvPr id="37" name="Picture Placeholder 13">
            <a:extLst>
              <a:ext uri="{FF2B5EF4-FFF2-40B4-BE49-F238E27FC236}">
                <a16:creationId xmlns:a16="http://schemas.microsoft.com/office/drawing/2014/main" id="{857BB03D-7221-DD78-DDF3-C7FFF3DB0374}"/>
              </a:ext>
            </a:extLst>
          </p:cNvPr>
          <p:cNvSpPr>
            <a:spLocks noGrp="1"/>
          </p:cNvSpPr>
          <p:nvPr>
            <p:ph type="pic" sz="quarter" idx="29"/>
          </p:nvPr>
        </p:nvSpPr>
        <p:spPr>
          <a:xfrm>
            <a:off x="5069929" y="2274873"/>
            <a:ext cx="739615" cy="986153"/>
          </a:xfrm>
          <a:prstGeom prst="ellipse">
            <a:avLst/>
          </a:prstGeom>
          <a:noFill/>
        </p:spPr>
        <p:txBody>
          <a:bodyPr anchor="ctr"/>
          <a:lstStyle>
            <a:lvl1pPr algn="ctr">
              <a:defRPr sz="1000">
                <a:solidFill>
                  <a:schemeClr val="bg1"/>
                </a:solidFill>
              </a:defRPr>
            </a:lvl1pPr>
          </a:lstStyle>
          <a:p>
            <a:endParaRPr lang="en-US"/>
          </a:p>
        </p:txBody>
      </p:sp>
      <p:sp>
        <p:nvSpPr>
          <p:cNvPr id="32" name="Text Placeholder 25">
            <a:extLst>
              <a:ext uri="{FF2B5EF4-FFF2-40B4-BE49-F238E27FC236}">
                <a16:creationId xmlns:a16="http://schemas.microsoft.com/office/drawing/2014/main" id="{F0E53CB9-A717-C1CE-4C1B-3AC653A15EC2}"/>
              </a:ext>
            </a:extLst>
          </p:cNvPr>
          <p:cNvSpPr>
            <a:spLocks noGrp="1"/>
          </p:cNvSpPr>
          <p:nvPr>
            <p:ph type="body" sz="quarter" idx="24"/>
          </p:nvPr>
        </p:nvSpPr>
        <p:spPr>
          <a:xfrm>
            <a:off x="2703291" y="2004890"/>
            <a:ext cx="1146175" cy="1526116"/>
          </a:xfrm>
          <a:prstGeom prst="ellipse">
            <a:avLst/>
          </a:prstGeom>
          <a:solidFill>
            <a:schemeClr val="accent1"/>
          </a:solidFill>
        </p:spPr>
        <p:txBody>
          <a:bodyPr anchor="ctr"/>
          <a:lstStyle>
            <a:lvl1pPr algn="ctr">
              <a:defRPr sz="100">
                <a:solidFill>
                  <a:schemeClr val="accent1"/>
                </a:solidFill>
              </a:defRPr>
            </a:lvl1pPr>
          </a:lstStyle>
          <a:p>
            <a:pPr lvl="0"/>
            <a:r>
              <a:rPr lang="en-US"/>
              <a:t>Click to edit Master text styles</a:t>
            </a:r>
          </a:p>
        </p:txBody>
      </p:sp>
      <p:sp>
        <p:nvSpPr>
          <p:cNvPr id="33" name="Picture Placeholder 13">
            <a:extLst>
              <a:ext uri="{FF2B5EF4-FFF2-40B4-BE49-F238E27FC236}">
                <a16:creationId xmlns:a16="http://schemas.microsoft.com/office/drawing/2014/main" id="{3F539BAC-1529-7E05-3BA0-68D5E9BA6F1E}"/>
              </a:ext>
            </a:extLst>
          </p:cNvPr>
          <p:cNvSpPr>
            <a:spLocks noGrp="1"/>
          </p:cNvSpPr>
          <p:nvPr>
            <p:ph type="pic" sz="quarter" idx="25"/>
          </p:nvPr>
        </p:nvSpPr>
        <p:spPr>
          <a:xfrm>
            <a:off x="2906571" y="2274873"/>
            <a:ext cx="739615" cy="986153"/>
          </a:xfrm>
          <a:prstGeom prst="ellipse">
            <a:avLst/>
          </a:prstGeom>
          <a:noFill/>
        </p:spPr>
        <p:txBody>
          <a:bodyPr anchor="ctr"/>
          <a:lstStyle>
            <a:lvl1pPr algn="ctr">
              <a:defRPr sz="1000">
                <a:solidFill>
                  <a:schemeClr val="bg1"/>
                </a:solidFill>
              </a:defRPr>
            </a:lvl1pPr>
          </a:lstStyle>
          <a:p>
            <a:endParaRPr lang="en-US"/>
          </a:p>
        </p:txBody>
      </p:sp>
      <p:sp>
        <p:nvSpPr>
          <p:cNvPr id="26" name="Text Placeholder 25">
            <a:extLst>
              <a:ext uri="{FF2B5EF4-FFF2-40B4-BE49-F238E27FC236}">
                <a16:creationId xmlns:a16="http://schemas.microsoft.com/office/drawing/2014/main" id="{A2F1075F-007C-3389-7038-05CD7F0D8116}"/>
              </a:ext>
            </a:extLst>
          </p:cNvPr>
          <p:cNvSpPr>
            <a:spLocks noGrp="1"/>
          </p:cNvSpPr>
          <p:nvPr>
            <p:ph type="body" sz="quarter" idx="23"/>
          </p:nvPr>
        </p:nvSpPr>
        <p:spPr>
          <a:xfrm>
            <a:off x="539683" y="2004890"/>
            <a:ext cx="1146175" cy="1526116"/>
          </a:xfrm>
          <a:prstGeom prst="ellipse">
            <a:avLst/>
          </a:prstGeom>
          <a:solidFill>
            <a:schemeClr val="accent1"/>
          </a:solidFill>
        </p:spPr>
        <p:txBody>
          <a:bodyPr anchor="ctr"/>
          <a:lstStyle>
            <a:lvl1pPr algn="ctr">
              <a:defRPr sz="100">
                <a:solidFill>
                  <a:schemeClr val="accent1"/>
                </a:solidFill>
              </a:defRPr>
            </a:lvl1pPr>
          </a:lstStyle>
          <a:p>
            <a:pPr lvl="0"/>
            <a:r>
              <a:rPr lang="en-US"/>
              <a:t>Click to edit Master text styles</a:t>
            </a:r>
          </a:p>
        </p:txBody>
      </p:sp>
      <p:sp>
        <p:nvSpPr>
          <p:cNvPr id="2" name="Title 1"/>
          <p:cNvSpPr>
            <a:spLocks noGrp="1"/>
          </p:cNvSpPr>
          <p:nvPr>
            <p:ph type="title" hasCustomPrompt="1"/>
          </p:nvPr>
        </p:nvSpPr>
        <p:spPr/>
        <p:txBody>
          <a:bodyPr/>
          <a:lstStyle>
            <a:lvl1pPr>
              <a:defRPr>
                <a:solidFill>
                  <a:schemeClr val="bg1"/>
                </a:solidFill>
              </a:defRPr>
            </a:lvl1pPr>
          </a:lstStyle>
          <a:p>
            <a:r>
              <a:rPr lang="en-US"/>
              <a:t>Infographic Slide Title Text Goes Here</a:t>
            </a:r>
          </a:p>
        </p:txBody>
      </p:sp>
      <p:sp>
        <p:nvSpPr>
          <p:cNvPr id="9" name="Text Placeholder 8">
            <a:extLst>
              <a:ext uri="{FF2B5EF4-FFF2-40B4-BE49-F238E27FC236}">
                <a16:creationId xmlns:a16="http://schemas.microsoft.com/office/drawing/2014/main" id="{CAA6AB87-8788-D433-FED1-12579449824B}"/>
              </a:ext>
            </a:extLst>
          </p:cNvPr>
          <p:cNvSpPr>
            <a:spLocks noGrp="1"/>
          </p:cNvSpPr>
          <p:nvPr>
            <p:ph type="body" sz="quarter" idx="14" hasCustomPrompt="1"/>
          </p:nvPr>
        </p:nvSpPr>
        <p:spPr>
          <a:xfrm>
            <a:off x="457366" y="3747721"/>
            <a:ext cx="1737360" cy="2233040"/>
          </a:xfrm>
          <a:prstGeom prst="rect">
            <a:avLst/>
          </a:prstGeom>
        </p:spPr>
        <p:txBody>
          <a:bodyPr/>
          <a:lstStyle>
            <a:lvl1pPr algn="l">
              <a:lnSpc>
                <a:spcPct val="130000"/>
              </a:lnSpc>
              <a:spcAft>
                <a:spcPts val="0"/>
              </a:spcAft>
              <a:defRPr sz="1000" b="0">
                <a:solidFill>
                  <a:schemeClr val="bg1"/>
                </a:solidFill>
              </a:defRPr>
            </a:lvl1pPr>
            <a:lvl2pPr marL="128013" indent="-128013" algn="ctr">
              <a:spcAft>
                <a:spcPts val="0"/>
              </a:spcAft>
              <a:buFont typeface="Arial" panose="020B0604020202020204" pitchFamily="34" charset="0"/>
              <a:buChar char="•"/>
              <a:defRPr sz="1000">
                <a:solidFill>
                  <a:schemeClr val="bg1"/>
                </a:solidFill>
              </a:defRPr>
            </a:lvl2pPr>
            <a:lvl3pPr marL="126997" indent="-126997">
              <a:defRPr/>
            </a:lvl3pPr>
            <a:lvl4pPr marL="339716" indent="-126997">
              <a:defRPr/>
            </a:lvl4pPr>
            <a:lvl5pPr marL="574661" indent="-126997">
              <a:defRPr/>
            </a:lvl5pPr>
          </a:lstStyle>
          <a:p>
            <a:pPr lvl="0"/>
            <a:r>
              <a:rPr lang="en-US"/>
              <a:t>Description text goes here</a:t>
            </a:r>
          </a:p>
        </p:txBody>
      </p:sp>
      <p:pic>
        <p:nvPicPr>
          <p:cNvPr id="22" name="Graphic 21">
            <a:extLst>
              <a:ext uri="{FF2B5EF4-FFF2-40B4-BE49-F238E27FC236}">
                <a16:creationId xmlns:a16="http://schemas.microsoft.com/office/drawing/2014/main" id="{045FD860-4EB8-3F55-ED0E-D61069276A8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7" name="Text Placeholder 8">
            <a:extLst>
              <a:ext uri="{FF2B5EF4-FFF2-40B4-BE49-F238E27FC236}">
                <a16:creationId xmlns:a16="http://schemas.microsoft.com/office/drawing/2014/main" id="{F140358B-63F6-658D-3378-976EC1C1B333}"/>
              </a:ext>
            </a:extLst>
          </p:cNvPr>
          <p:cNvSpPr>
            <a:spLocks noGrp="1"/>
          </p:cNvSpPr>
          <p:nvPr>
            <p:ph type="body" sz="quarter" idx="17" hasCustomPrompt="1"/>
          </p:nvPr>
        </p:nvSpPr>
        <p:spPr>
          <a:xfrm>
            <a:off x="2620724" y="3747721"/>
            <a:ext cx="1737360" cy="2233040"/>
          </a:xfrm>
          <a:prstGeom prst="rect">
            <a:avLst/>
          </a:prstGeom>
        </p:spPr>
        <p:txBody>
          <a:bodyPr/>
          <a:lstStyle>
            <a:lvl1pPr algn="l">
              <a:lnSpc>
                <a:spcPct val="130000"/>
              </a:lnSpc>
              <a:spcAft>
                <a:spcPts val="0"/>
              </a:spcAft>
              <a:defRPr sz="1000" b="0">
                <a:solidFill>
                  <a:schemeClr val="bg1"/>
                </a:solidFill>
              </a:defRPr>
            </a:lvl1pPr>
            <a:lvl2pPr marL="128013" indent="-128013" algn="ctr">
              <a:spcAft>
                <a:spcPts val="0"/>
              </a:spcAft>
              <a:buFont typeface="Arial" panose="020B0604020202020204" pitchFamily="34" charset="0"/>
              <a:buChar char="•"/>
              <a:defRPr sz="1000">
                <a:solidFill>
                  <a:schemeClr val="bg1"/>
                </a:solidFill>
              </a:defRPr>
            </a:lvl2pPr>
            <a:lvl3pPr marL="126997" indent="-126997">
              <a:defRPr/>
            </a:lvl3pPr>
            <a:lvl4pPr marL="339716" indent="-126997">
              <a:defRPr/>
            </a:lvl4pPr>
            <a:lvl5pPr marL="574661" indent="-126997">
              <a:defRPr/>
            </a:lvl5pPr>
          </a:lstStyle>
          <a:p>
            <a:pPr lvl="0"/>
            <a:r>
              <a:rPr lang="en-US"/>
              <a:t>Description text goes here</a:t>
            </a:r>
          </a:p>
        </p:txBody>
      </p:sp>
      <p:sp>
        <p:nvSpPr>
          <p:cNvPr id="10" name="Text Placeholder 8">
            <a:extLst>
              <a:ext uri="{FF2B5EF4-FFF2-40B4-BE49-F238E27FC236}">
                <a16:creationId xmlns:a16="http://schemas.microsoft.com/office/drawing/2014/main" id="{83E3BAAF-925E-F4D2-3EDE-42E4725FF7B0}"/>
              </a:ext>
            </a:extLst>
          </p:cNvPr>
          <p:cNvSpPr>
            <a:spLocks noGrp="1"/>
          </p:cNvSpPr>
          <p:nvPr>
            <p:ph type="body" sz="quarter" idx="19" hasCustomPrompt="1"/>
          </p:nvPr>
        </p:nvSpPr>
        <p:spPr>
          <a:xfrm>
            <a:off x="4784082" y="3747721"/>
            <a:ext cx="1737360" cy="2233040"/>
          </a:xfrm>
          <a:prstGeom prst="rect">
            <a:avLst/>
          </a:prstGeom>
        </p:spPr>
        <p:txBody>
          <a:bodyPr/>
          <a:lstStyle>
            <a:lvl1pPr algn="l">
              <a:lnSpc>
                <a:spcPct val="130000"/>
              </a:lnSpc>
              <a:spcAft>
                <a:spcPts val="0"/>
              </a:spcAft>
              <a:defRPr sz="1000" b="0">
                <a:solidFill>
                  <a:schemeClr val="bg1"/>
                </a:solidFill>
              </a:defRPr>
            </a:lvl1pPr>
            <a:lvl2pPr marL="128013" indent="-128013" algn="ctr">
              <a:spcAft>
                <a:spcPts val="0"/>
              </a:spcAft>
              <a:buFont typeface="Arial" panose="020B0604020202020204" pitchFamily="34" charset="0"/>
              <a:buChar char="•"/>
              <a:defRPr sz="1000">
                <a:solidFill>
                  <a:schemeClr val="bg1"/>
                </a:solidFill>
              </a:defRPr>
            </a:lvl2pPr>
            <a:lvl3pPr marL="126997" indent="-126997">
              <a:defRPr/>
            </a:lvl3pPr>
            <a:lvl4pPr marL="339716" indent="-126997">
              <a:defRPr/>
            </a:lvl4pPr>
            <a:lvl5pPr marL="574661" indent="-126997">
              <a:defRPr/>
            </a:lvl5pPr>
          </a:lstStyle>
          <a:p>
            <a:pPr lvl="0"/>
            <a:r>
              <a:rPr lang="en-US"/>
              <a:t>Description text goes here</a:t>
            </a:r>
          </a:p>
        </p:txBody>
      </p:sp>
      <p:sp>
        <p:nvSpPr>
          <p:cNvPr id="12" name="Text Placeholder 8">
            <a:extLst>
              <a:ext uri="{FF2B5EF4-FFF2-40B4-BE49-F238E27FC236}">
                <a16:creationId xmlns:a16="http://schemas.microsoft.com/office/drawing/2014/main" id="{39833862-6D3B-6B6A-7CD2-2410706EC8EE}"/>
              </a:ext>
            </a:extLst>
          </p:cNvPr>
          <p:cNvSpPr>
            <a:spLocks noGrp="1"/>
          </p:cNvSpPr>
          <p:nvPr>
            <p:ph type="body" sz="quarter" idx="21" hasCustomPrompt="1"/>
          </p:nvPr>
        </p:nvSpPr>
        <p:spPr>
          <a:xfrm>
            <a:off x="6947440" y="3747721"/>
            <a:ext cx="1737360" cy="2233040"/>
          </a:xfrm>
          <a:prstGeom prst="rect">
            <a:avLst/>
          </a:prstGeom>
        </p:spPr>
        <p:txBody>
          <a:bodyPr/>
          <a:lstStyle>
            <a:lvl1pPr algn="l">
              <a:lnSpc>
                <a:spcPct val="130000"/>
              </a:lnSpc>
              <a:spcAft>
                <a:spcPts val="0"/>
              </a:spcAft>
              <a:defRPr sz="1000" b="0">
                <a:solidFill>
                  <a:schemeClr val="bg1"/>
                </a:solidFill>
              </a:defRPr>
            </a:lvl1pPr>
            <a:lvl2pPr marL="128013" indent="-128013" algn="ctr">
              <a:spcAft>
                <a:spcPts val="0"/>
              </a:spcAft>
              <a:buFont typeface="Arial" panose="020B0604020202020204" pitchFamily="34" charset="0"/>
              <a:buChar char="•"/>
              <a:defRPr sz="1000">
                <a:solidFill>
                  <a:schemeClr val="bg1"/>
                </a:solidFill>
              </a:defRPr>
            </a:lvl2pPr>
            <a:lvl3pPr marL="126997" indent="-126997">
              <a:defRPr/>
            </a:lvl3pPr>
            <a:lvl4pPr marL="339716" indent="-126997">
              <a:defRPr/>
            </a:lvl4pPr>
            <a:lvl5pPr marL="574661" indent="-126997">
              <a:defRPr/>
            </a:lvl5pPr>
          </a:lstStyle>
          <a:p>
            <a:pPr lvl="0"/>
            <a:r>
              <a:rPr lang="en-US"/>
              <a:t>Description text goes here</a:t>
            </a:r>
          </a:p>
        </p:txBody>
      </p:sp>
      <p:sp>
        <p:nvSpPr>
          <p:cNvPr id="15" name="Picture Placeholder 13">
            <a:extLst>
              <a:ext uri="{FF2B5EF4-FFF2-40B4-BE49-F238E27FC236}">
                <a16:creationId xmlns:a16="http://schemas.microsoft.com/office/drawing/2014/main" id="{B8A420CE-1E8B-B6EB-2FD2-24C78F33B592}"/>
              </a:ext>
            </a:extLst>
          </p:cNvPr>
          <p:cNvSpPr>
            <a:spLocks noGrp="1"/>
          </p:cNvSpPr>
          <p:nvPr>
            <p:ph type="pic" sz="quarter" idx="16"/>
          </p:nvPr>
        </p:nvSpPr>
        <p:spPr>
          <a:xfrm>
            <a:off x="742963" y="2274873"/>
            <a:ext cx="739615" cy="986153"/>
          </a:xfrm>
          <a:prstGeom prst="ellipse">
            <a:avLst/>
          </a:prstGeom>
          <a:noFill/>
        </p:spPr>
        <p:txBody>
          <a:bodyPr anchor="ctr"/>
          <a:lstStyle>
            <a:lvl1pPr algn="ctr">
              <a:defRPr sz="1000">
                <a:solidFill>
                  <a:schemeClr val="bg1"/>
                </a:solidFill>
              </a:defRPr>
            </a:lvl1pPr>
          </a:lstStyle>
          <a:p>
            <a:endParaRPr lang="en-US"/>
          </a:p>
        </p:txBody>
      </p:sp>
      <p:sp>
        <p:nvSpPr>
          <p:cNvPr id="3" name="TextBox 2">
            <a:extLst>
              <a:ext uri="{FF2B5EF4-FFF2-40B4-BE49-F238E27FC236}">
                <a16:creationId xmlns:a16="http://schemas.microsoft.com/office/drawing/2014/main" id="{0D57F0F6-5D7C-6644-9ABD-DD916D3B9ACA}"/>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
        <p:nvSpPr>
          <p:cNvPr id="4" name="TextBox 3">
            <a:extLst>
              <a:ext uri="{FF2B5EF4-FFF2-40B4-BE49-F238E27FC236}">
                <a16:creationId xmlns:a16="http://schemas.microsoft.com/office/drawing/2014/main" id="{73A92E33-631E-36EF-B1D4-463A9CA3B047}"/>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solidFill>
                  <a:schemeClr val="bg1"/>
                </a:solidFill>
              </a:rPr>
              <a:t> © 2023, </a:t>
            </a:r>
            <a:r>
              <a:rPr lang="en-US" sz="800" err="1">
                <a:solidFill>
                  <a:schemeClr val="bg1"/>
                </a:solidFill>
              </a:rPr>
              <a:t>Bionano</a:t>
            </a:r>
            <a:r>
              <a:rPr lang="en-US" sz="800">
                <a:solidFill>
                  <a:schemeClr val="bg1"/>
                </a:solidFill>
              </a:rPr>
              <a:t> Genomics, Inc.</a:t>
            </a:r>
          </a:p>
        </p:txBody>
      </p:sp>
      <p:sp>
        <p:nvSpPr>
          <p:cNvPr id="6" name="TextBox 5">
            <a:extLst>
              <a:ext uri="{FF2B5EF4-FFF2-40B4-BE49-F238E27FC236}">
                <a16:creationId xmlns:a16="http://schemas.microsoft.com/office/drawing/2014/main" id="{AA2AEB84-4ECE-5B65-3875-BF34CDB326B8}"/>
              </a:ext>
            </a:extLst>
          </p:cNvPr>
          <p:cNvSpPr txBox="1"/>
          <p:nvPr userDrawn="1"/>
        </p:nvSpPr>
        <p:spPr>
          <a:xfrm>
            <a:off x="8550534" y="6416305"/>
            <a:ext cx="245773" cy="123111"/>
          </a:xfrm>
          <a:prstGeom prst="rect">
            <a:avLst/>
          </a:prstGeom>
          <a:noFill/>
        </p:spPr>
        <p:txBody>
          <a:bodyPr wrap="square" lIns="0" tIns="0" rIns="0" bIns="0" rtlCol="0">
            <a:spAutoFit/>
          </a:bodyPr>
          <a:lstStyle/>
          <a:p>
            <a:pPr algn="r"/>
            <a:fld id="{719AFE47-D076-4F1F-90CC-6958DAE0E184}" type="slidenum">
              <a:rPr lang="en-US" sz="800" smtClean="0">
                <a:solidFill>
                  <a:schemeClr val="bg1"/>
                </a:solidFill>
              </a:rPr>
              <a:pPr algn="r"/>
              <a:t>‹#›</a:t>
            </a:fld>
            <a:endParaRPr lang="en-US" sz="800">
              <a:solidFill>
                <a:schemeClr val="bg1"/>
              </a:solidFill>
            </a:endParaRPr>
          </a:p>
        </p:txBody>
      </p:sp>
      <p:sp>
        <p:nvSpPr>
          <p:cNvPr id="8" name="Text Placeholder 2">
            <a:extLst>
              <a:ext uri="{FF2B5EF4-FFF2-40B4-BE49-F238E27FC236}">
                <a16:creationId xmlns:a16="http://schemas.microsoft.com/office/drawing/2014/main" id="{BEBFAFB0-15E0-241C-F6DF-B0D5265D52CB}"/>
              </a:ext>
            </a:extLst>
          </p:cNvPr>
          <p:cNvSpPr>
            <a:spLocks noGrp="1"/>
          </p:cNvSpPr>
          <p:nvPr>
            <p:ph type="body" idx="1" hasCustomPrompt="1"/>
          </p:nvPr>
        </p:nvSpPr>
        <p:spPr>
          <a:xfrm>
            <a:off x="368871" y="975360"/>
            <a:ext cx="8412478" cy="487680"/>
          </a:xfrm>
          <a:prstGeom prst="rect">
            <a:avLst/>
          </a:prstGeom>
        </p:spPr>
        <p:txBody>
          <a:bodyPr lIns="91440" rIns="91440" anchor="t">
            <a:noAutofit/>
          </a:bodyPr>
          <a:lstStyle>
            <a:lvl1pPr marL="0" indent="0">
              <a:buNone/>
              <a:defRPr sz="1400" b="0">
                <a:solidFill>
                  <a:schemeClr val="accent4"/>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Tree>
    <p:extLst>
      <p:ext uri="{BB962C8B-B14F-4D97-AF65-F5344CB8AC3E}">
        <p14:creationId xmlns:p14="http://schemas.microsoft.com/office/powerpoint/2010/main" val="313195270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showMasterSp="0" preserve="1" userDrawn="1">
  <p:cSld name="Infographic Slide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userDrawn="1">
            <p:ph type="title" hasCustomPrompt="1"/>
          </p:nvPr>
        </p:nvSpPr>
        <p:spPr/>
        <p:txBody>
          <a:bodyPr/>
          <a:lstStyle>
            <a:lvl1pPr>
              <a:defRPr>
                <a:solidFill>
                  <a:schemeClr val="bg1"/>
                </a:solidFill>
              </a:defRPr>
            </a:lvl1pPr>
          </a:lstStyle>
          <a:p>
            <a:r>
              <a:rPr lang="en-US"/>
              <a:t>Infographic Slide Title Text Goes Here</a:t>
            </a:r>
          </a:p>
        </p:txBody>
      </p:sp>
      <p:sp>
        <p:nvSpPr>
          <p:cNvPr id="9" name="Text Placeholder 8">
            <a:extLst>
              <a:ext uri="{FF2B5EF4-FFF2-40B4-BE49-F238E27FC236}">
                <a16:creationId xmlns:a16="http://schemas.microsoft.com/office/drawing/2014/main" id="{CAA6AB87-8788-D433-FED1-12579449824B}"/>
              </a:ext>
            </a:extLst>
          </p:cNvPr>
          <p:cNvSpPr>
            <a:spLocks noGrp="1"/>
          </p:cNvSpPr>
          <p:nvPr userDrawn="1">
            <p:ph type="body" sz="quarter" idx="14" hasCustomPrompt="1"/>
          </p:nvPr>
        </p:nvSpPr>
        <p:spPr>
          <a:xfrm>
            <a:off x="437201" y="5171607"/>
            <a:ext cx="2331718" cy="716464"/>
          </a:xfrm>
          <a:prstGeom prst="rect">
            <a:avLst/>
          </a:prstGeom>
        </p:spPr>
        <p:txBody>
          <a:bodyPr/>
          <a:lstStyle>
            <a:lvl1pPr algn="ctr">
              <a:lnSpc>
                <a:spcPct val="100000"/>
              </a:lnSpc>
              <a:spcAft>
                <a:spcPts val="0"/>
              </a:spcAft>
              <a:defRPr sz="1600" b="1">
                <a:solidFill>
                  <a:schemeClr val="bg1"/>
                </a:solidFill>
              </a:defRPr>
            </a:lvl1pPr>
            <a:lvl2pPr marL="128013" indent="-128013" algn="ctr">
              <a:spcAft>
                <a:spcPts val="0"/>
              </a:spcAft>
              <a:buFont typeface="Arial" panose="020B0604020202020204" pitchFamily="34" charset="0"/>
              <a:buChar char="•"/>
              <a:defRPr sz="1000">
                <a:solidFill>
                  <a:schemeClr val="bg1"/>
                </a:solidFill>
              </a:defRPr>
            </a:lvl2pPr>
            <a:lvl3pPr marL="126997" indent="-126997">
              <a:defRPr/>
            </a:lvl3pPr>
            <a:lvl4pPr marL="339716" indent="-126997">
              <a:defRPr/>
            </a:lvl4pPr>
            <a:lvl5pPr marL="574661" indent="-126997">
              <a:defRPr/>
            </a:lvl5pPr>
          </a:lstStyle>
          <a:p>
            <a:pPr lvl="0"/>
            <a:r>
              <a:rPr lang="en-US"/>
              <a:t>Description text</a:t>
            </a:r>
          </a:p>
        </p:txBody>
      </p:sp>
      <p:pic>
        <p:nvPicPr>
          <p:cNvPr id="22" name="Graphic 21">
            <a:extLst>
              <a:ext uri="{FF2B5EF4-FFF2-40B4-BE49-F238E27FC236}">
                <a16:creationId xmlns:a16="http://schemas.microsoft.com/office/drawing/2014/main" id="{045FD860-4EB8-3F55-ED0E-D61069276A8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23" name="Picture Placeholder 22">
            <a:extLst>
              <a:ext uri="{FF2B5EF4-FFF2-40B4-BE49-F238E27FC236}">
                <a16:creationId xmlns:a16="http://schemas.microsoft.com/office/drawing/2014/main" id="{AE7A942B-F354-9E69-1E54-E44BE9CEEFED}"/>
              </a:ext>
            </a:extLst>
          </p:cNvPr>
          <p:cNvSpPr>
            <a:spLocks noGrp="1" noChangeAspect="1"/>
          </p:cNvSpPr>
          <p:nvPr userDrawn="1">
            <p:ph type="pic" sz="quarter" idx="15"/>
          </p:nvPr>
        </p:nvSpPr>
        <p:spPr>
          <a:xfrm>
            <a:off x="437200" y="1841500"/>
            <a:ext cx="2331719" cy="3108960"/>
          </a:xfrm>
          <a:custGeom>
            <a:avLst/>
            <a:gdLst>
              <a:gd name="connsiteX0" fmla="*/ 1002033 w 2331719"/>
              <a:gd name="connsiteY0" fmla="*/ 0 h 2331720"/>
              <a:gd name="connsiteX1" fmla="*/ 2331719 w 2331719"/>
              <a:gd name="connsiteY1" fmla="*/ 0 h 2331720"/>
              <a:gd name="connsiteX2" fmla="*/ 2331719 w 2331719"/>
              <a:gd name="connsiteY2" fmla="*/ 0 h 2331720"/>
              <a:gd name="connsiteX3" fmla="*/ 2331719 w 2331719"/>
              <a:gd name="connsiteY3" fmla="*/ 1329687 h 2331720"/>
              <a:gd name="connsiteX4" fmla="*/ 1329686 w 2331719"/>
              <a:gd name="connsiteY4" fmla="*/ 2331720 h 2331720"/>
              <a:gd name="connsiteX5" fmla="*/ 0 w 2331719"/>
              <a:gd name="connsiteY5" fmla="*/ 2331720 h 2331720"/>
              <a:gd name="connsiteX6" fmla="*/ 0 w 2331719"/>
              <a:gd name="connsiteY6" fmla="*/ 2331720 h 2331720"/>
              <a:gd name="connsiteX7" fmla="*/ 0 w 2331719"/>
              <a:gd name="connsiteY7" fmla="*/ 1002033 h 2331720"/>
              <a:gd name="connsiteX8" fmla="*/ 1002033 w 2331719"/>
              <a:gd name="connsiteY8" fmla="*/ 0 h 2331720"/>
              <a:gd name="connsiteX0" fmla="*/ 1002033 w 2331719"/>
              <a:gd name="connsiteY0" fmla="*/ 1905 h 2333625"/>
              <a:gd name="connsiteX1" fmla="*/ 1692591 w 2331719"/>
              <a:gd name="connsiteY1" fmla="*/ 0 h 2333625"/>
              <a:gd name="connsiteX2" fmla="*/ 2331719 w 2331719"/>
              <a:gd name="connsiteY2" fmla="*/ 1905 h 2333625"/>
              <a:gd name="connsiteX3" fmla="*/ 2331719 w 2331719"/>
              <a:gd name="connsiteY3" fmla="*/ 1905 h 2333625"/>
              <a:gd name="connsiteX4" fmla="*/ 2331719 w 2331719"/>
              <a:gd name="connsiteY4" fmla="*/ 1331592 h 2333625"/>
              <a:gd name="connsiteX5" fmla="*/ 1329686 w 2331719"/>
              <a:gd name="connsiteY5" fmla="*/ 2333625 h 2333625"/>
              <a:gd name="connsiteX6" fmla="*/ 0 w 2331719"/>
              <a:gd name="connsiteY6" fmla="*/ 2333625 h 2333625"/>
              <a:gd name="connsiteX7" fmla="*/ 0 w 2331719"/>
              <a:gd name="connsiteY7" fmla="*/ 2333625 h 2333625"/>
              <a:gd name="connsiteX8" fmla="*/ 0 w 2331719"/>
              <a:gd name="connsiteY8" fmla="*/ 1003938 h 2333625"/>
              <a:gd name="connsiteX9" fmla="*/ 1002033 w 2331719"/>
              <a:gd name="connsiteY9" fmla="*/ 1905 h 2333625"/>
              <a:gd name="connsiteX0" fmla="*/ 1002033 w 2331719"/>
              <a:gd name="connsiteY0" fmla="*/ 0 h 2331720"/>
              <a:gd name="connsiteX1" fmla="*/ 2331719 w 2331719"/>
              <a:gd name="connsiteY1" fmla="*/ 0 h 2331720"/>
              <a:gd name="connsiteX2" fmla="*/ 2331719 w 2331719"/>
              <a:gd name="connsiteY2" fmla="*/ 0 h 2331720"/>
              <a:gd name="connsiteX3" fmla="*/ 2331719 w 2331719"/>
              <a:gd name="connsiteY3" fmla="*/ 1329687 h 2331720"/>
              <a:gd name="connsiteX4" fmla="*/ 1329686 w 2331719"/>
              <a:gd name="connsiteY4" fmla="*/ 2331720 h 2331720"/>
              <a:gd name="connsiteX5" fmla="*/ 0 w 2331719"/>
              <a:gd name="connsiteY5" fmla="*/ 2331720 h 2331720"/>
              <a:gd name="connsiteX6" fmla="*/ 0 w 2331719"/>
              <a:gd name="connsiteY6" fmla="*/ 2331720 h 2331720"/>
              <a:gd name="connsiteX7" fmla="*/ 0 w 2331719"/>
              <a:gd name="connsiteY7" fmla="*/ 1002033 h 2331720"/>
              <a:gd name="connsiteX8" fmla="*/ 1002033 w 2331719"/>
              <a:gd name="connsiteY8" fmla="*/ 0 h 233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1719" h="2331720">
                <a:moveTo>
                  <a:pt x="1002033" y="0"/>
                </a:moveTo>
                <a:lnTo>
                  <a:pt x="2331719" y="0"/>
                </a:lnTo>
                <a:lnTo>
                  <a:pt x="2331719" y="0"/>
                </a:lnTo>
                <a:lnTo>
                  <a:pt x="2331719" y="1329687"/>
                </a:lnTo>
                <a:cubicBezTo>
                  <a:pt x="2331719" y="1883095"/>
                  <a:pt x="1883094" y="2331720"/>
                  <a:pt x="1329686" y="2331720"/>
                </a:cubicBezTo>
                <a:lnTo>
                  <a:pt x="0" y="2331720"/>
                </a:lnTo>
                <a:lnTo>
                  <a:pt x="0" y="2331720"/>
                </a:lnTo>
                <a:lnTo>
                  <a:pt x="0" y="1002033"/>
                </a:lnTo>
                <a:cubicBezTo>
                  <a:pt x="0" y="448625"/>
                  <a:pt x="448625" y="0"/>
                  <a:pt x="1002033" y="0"/>
                </a:cubicBezTo>
                <a:close/>
              </a:path>
            </a:pathLst>
          </a:custGeom>
          <a:solidFill>
            <a:schemeClr val="bg2"/>
          </a:solidFill>
        </p:spPr>
        <p:txBody>
          <a:bodyPr anchor="ctr"/>
          <a:lstStyle>
            <a:lvl1pPr algn="ctr">
              <a:defRPr sz="1000"/>
            </a:lvl1pPr>
          </a:lstStyle>
          <a:p>
            <a:endParaRPr lang="en-US"/>
          </a:p>
        </p:txBody>
      </p:sp>
      <p:sp>
        <p:nvSpPr>
          <p:cNvPr id="24" name="Text Placeholder 8">
            <a:extLst>
              <a:ext uri="{FF2B5EF4-FFF2-40B4-BE49-F238E27FC236}">
                <a16:creationId xmlns:a16="http://schemas.microsoft.com/office/drawing/2014/main" id="{17C5D821-D24D-2908-224C-B9144A0E4E71}"/>
              </a:ext>
            </a:extLst>
          </p:cNvPr>
          <p:cNvSpPr>
            <a:spLocks noGrp="1"/>
          </p:cNvSpPr>
          <p:nvPr userDrawn="1">
            <p:ph type="body" sz="quarter" idx="16" hasCustomPrompt="1"/>
          </p:nvPr>
        </p:nvSpPr>
        <p:spPr>
          <a:xfrm>
            <a:off x="3406142" y="5171607"/>
            <a:ext cx="2331718" cy="716464"/>
          </a:xfrm>
          <a:prstGeom prst="rect">
            <a:avLst/>
          </a:prstGeom>
        </p:spPr>
        <p:txBody>
          <a:bodyPr/>
          <a:lstStyle>
            <a:lvl1pPr algn="ctr">
              <a:lnSpc>
                <a:spcPct val="100000"/>
              </a:lnSpc>
              <a:spcAft>
                <a:spcPts val="0"/>
              </a:spcAft>
              <a:defRPr sz="1600" b="1">
                <a:solidFill>
                  <a:schemeClr val="bg1"/>
                </a:solidFill>
              </a:defRPr>
            </a:lvl1pPr>
            <a:lvl2pPr marL="128013" indent="-128013" algn="ctr">
              <a:spcAft>
                <a:spcPts val="0"/>
              </a:spcAft>
              <a:buFont typeface="Arial" panose="020B0604020202020204" pitchFamily="34" charset="0"/>
              <a:buChar char="•"/>
              <a:defRPr sz="1000">
                <a:solidFill>
                  <a:schemeClr val="bg1"/>
                </a:solidFill>
              </a:defRPr>
            </a:lvl2pPr>
            <a:lvl3pPr marL="126997" indent="-126997">
              <a:defRPr/>
            </a:lvl3pPr>
            <a:lvl4pPr marL="339716" indent="-126997">
              <a:defRPr/>
            </a:lvl4pPr>
            <a:lvl5pPr marL="574661" indent="-126997">
              <a:defRPr/>
            </a:lvl5pPr>
          </a:lstStyle>
          <a:p>
            <a:pPr lvl="0"/>
            <a:r>
              <a:rPr lang="en-US"/>
              <a:t>Description text</a:t>
            </a:r>
          </a:p>
        </p:txBody>
      </p:sp>
      <p:sp>
        <p:nvSpPr>
          <p:cNvPr id="25" name="Picture Placeholder 22">
            <a:extLst>
              <a:ext uri="{FF2B5EF4-FFF2-40B4-BE49-F238E27FC236}">
                <a16:creationId xmlns:a16="http://schemas.microsoft.com/office/drawing/2014/main" id="{1CCAF880-1CEC-FF78-DE0F-528C42E876EE}"/>
              </a:ext>
            </a:extLst>
          </p:cNvPr>
          <p:cNvSpPr>
            <a:spLocks noGrp="1" noChangeAspect="1"/>
          </p:cNvSpPr>
          <p:nvPr userDrawn="1">
            <p:ph type="pic" sz="quarter" idx="17"/>
          </p:nvPr>
        </p:nvSpPr>
        <p:spPr>
          <a:xfrm>
            <a:off x="3406141" y="1841500"/>
            <a:ext cx="2331719" cy="3108960"/>
          </a:xfrm>
          <a:custGeom>
            <a:avLst/>
            <a:gdLst>
              <a:gd name="connsiteX0" fmla="*/ 1002033 w 2331719"/>
              <a:gd name="connsiteY0" fmla="*/ 0 h 2331720"/>
              <a:gd name="connsiteX1" fmla="*/ 2331719 w 2331719"/>
              <a:gd name="connsiteY1" fmla="*/ 0 h 2331720"/>
              <a:gd name="connsiteX2" fmla="*/ 2331719 w 2331719"/>
              <a:gd name="connsiteY2" fmla="*/ 0 h 2331720"/>
              <a:gd name="connsiteX3" fmla="*/ 2331719 w 2331719"/>
              <a:gd name="connsiteY3" fmla="*/ 1329687 h 2331720"/>
              <a:gd name="connsiteX4" fmla="*/ 1329686 w 2331719"/>
              <a:gd name="connsiteY4" fmla="*/ 2331720 h 2331720"/>
              <a:gd name="connsiteX5" fmla="*/ 0 w 2331719"/>
              <a:gd name="connsiteY5" fmla="*/ 2331720 h 2331720"/>
              <a:gd name="connsiteX6" fmla="*/ 0 w 2331719"/>
              <a:gd name="connsiteY6" fmla="*/ 2331720 h 2331720"/>
              <a:gd name="connsiteX7" fmla="*/ 0 w 2331719"/>
              <a:gd name="connsiteY7" fmla="*/ 1002033 h 2331720"/>
              <a:gd name="connsiteX8" fmla="*/ 1002033 w 2331719"/>
              <a:gd name="connsiteY8" fmla="*/ 0 h 2331720"/>
              <a:gd name="connsiteX0" fmla="*/ 1002033 w 2331719"/>
              <a:gd name="connsiteY0" fmla="*/ 1905 h 2333625"/>
              <a:gd name="connsiteX1" fmla="*/ 1692591 w 2331719"/>
              <a:gd name="connsiteY1" fmla="*/ 0 h 2333625"/>
              <a:gd name="connsiteX2" fmla="*/ 2331719 w 2331719"/>
              <a:gd name="connsiteY2" fmla="*/ 1905 h 2333625"/>
              <a:gd name="connsiteX3" fmla="*/ 2331719 w 2331719"/>
              <a:gd name="connsiteY3" fmla="*/ 1905 h 2333625"/>
              <a:gd name="connsiteX4" fmla="*/ 2331719 w 2331719"/>
              <a:gd name="connsiteY4" fmla="*/ 1331592 h 2333625"/>
              <a:gd name="connsiteX5" fmla="*/ 1329686 w 2331719"/>
              <a:gd name="connsiteY5" fmla="*/ 2333625 h 2333625"/>
              <a:gd name="connsiteX6" fmla="*/ 0 w 2331719"/>
              <a:gd name="connsiteY6" fmla="*/ 2333625 h 2333625"/>
              <a:gd name="connsiteX7" fmla="*/ 0 w 2331719"/>
              <a:gd name="connsiteY7" fmla="*/ 2333625 h 2333625"/>
              <a:gd name="connsiteX8" fmla="*/ 0 w 2331719"/>
              <a:gd name="connsiteY8" fmla="*/ 1003938 h 2333625"/>
              <a:gd name="connsiteX9" fmla="*/ 1002033 w 2331719"/>
              <a:gd name="connsiteY9" fmla="*/ 1905 h 2333625"/>
              <a:gd name="connsiteX0" fmla="*/ 1002033 w 2331719"/>
              <a:gd name="connsiteY0" fmla="*/ 0 h 2331720"/>
              <a:gd name="connsiteX1" fmla="*/ 2331719 w 2331719"/>
              <a:gd name="connsiteY1" fmla="*/ 0 h 2331720"/>
              <a:gd name="connsiteX2" fmla="*/ 2331719 w 2331719"/>
              <a:gd name="connsiteY2" fmla="*/ 0 h 2331720"/>
              <a:gd name="connsiteX3" fmla="*/ 2331719 w 2331719"/>
              <a:gd name="connsiteY3" fmla="*/ 1329687 h 2331720"/>
              <a:gd name="connsiteX4" fmla="*/ 1329686 w 2331719"/>
              <a:gd name="connsiteY4" fmla="*/ 2331720 h 2331720"/>
              <a:gd name="connsiteX5" fmla="*/ 0 w 2331719"/>
              <a:gd name="connsiteY5" fmla="*/ 2331720 h 2331720"/>
              <a:gd name="connsiteX6" fmla="*/ 0 w 2331719"/>
              <a:gd name="connsiteY6" fmla="*/ 2331720 h 2331720"/>
              <a:gd name="connsiteX7" fmla="*/ 0 w 2331719"/>
              <a:gd name="connsiteY7" fmla="*/ 1002033 h 2331720"/>
              <a:gd name="connsiteX8" fmla="*/ 1002033 w 2331719"/>
              <a:gd name="connsiteY8" fmla="*/ 0 h 233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1719" h="2331720">
                <a:moveTo>
                  <a:pt x="1002033" y="0"/>
                </a:moveTo>
                <a:lnTo>
                  <a:pt x="2331719" y="0"/>
                </a:lnTo>
                <a:lnTo>
                  <a:pt x="2331719" y="0"/>
                </a:lnTo>
                <a:lnTo>
                  <a:pt x="2331719" y="1329687"/>
                </a:lnTo>
                <a:cubicBezTo>
                  <a:pt x="2331719" y="1883095"/>
                  <a:pt x="1883094" y="2331720"/>
                  <a:pt x="1329686" y="2331720"/>
                </a:cubicBezTo>
                <a:lnTo>
                  <a:pt x="0" y="2331720"/>
                </a:lnTo>
                <a:lnTo>
                  <a:pt x="0" y="2331720"/>
                </a:lnTo>
                <a:lnTo>
                  <a:pt x="0" y="1002033"/>
                </a:lnTo>
                <a:cubicBezTo>
                  <a:pt x="0" y="448625"/>
                  <a:pt x="448625" y="0"/>
                  <a:pt x="1002033" y="0"/>
                </a:cubicBezTo>
                <a:close/>
              </a:path>
            </a:pathLst>
          </a:custGeom>
          <a:solidFill>
            <a:schemeClr val="bg2"/>
          </a:solidFill>
        </p:spPr>
        <p:txBody>
          <a:bodyPr anchor="ctr"/>
          <a:lstStyle>
            <a:lvl1pPr algn="ctr">
              <a:defRPr sz="1000"/>
            </a:lvl1pPr>
          </a:lstStyle>
          <a:p>
            <a:endParaRPr lang="en-US"/>
          </a:p>
        </p:txBody>
      </p:sp>
      <p:sp>
        <p:nvSpPr>
          <p:cNvPr id="26" name="Text Placeholder 8">
            <a:extLst>
              <a:ext uri="{FF2B5EF4-FFF2-40B4-BE49-F238E27FC236}">
                <a16:creationId xmlns:a16="http://schemas.microsoft.com/office/drawing/2014/main" id="{DFA2854A-F0D6-0338-54A4-4D8ED3C49720}"/>
              </a:ext>
            </a:extLst>
          </p:cNvPr>
          <p:cNvSpPr>
            <a:spLocks noGrp="1"/>
          </p:cNvSpPr>
          <p:nvPr userDrawn="1">
            <p:ph type="body" sz="quarter" idx="18" hasCustomPrompt="1"/>
          </p:nvPr>
        </p:nvSpPr>
        <p:spPr>
          <a:xfrm>
            <a:off x="6375083" y="5171607"/>
            <a:ext cx="2331718" cy="716464"/>
          </a:xfrm>
          <a:prstGeom prst="rect">
            <a:avLst/>
          </a:prstGeom>
        </p:spPr>
        <p:txBody>
          <a:bodyPr/>
          <a:lstStyle>
            <a:lvl1pPr algn="ctr">
              <a:lnSpc>
                <a:spcPct val="100000"/>
              </a:lnSpc>
              <a:spcAft>
                <a:spcPts val="0"/>
              </a:spcAft>
              <a:defRPr sz="1600" b="1">
                <a:solidFill>
                  <a:schemeClr val="bg1"/>
                </a:solidFill>
              </a:defRPr>
            </a:lvl1pPr>
            <a:lvl2pPr marL="128013" indent="-128013" algn="ctr">
              <a:spcAft>
                <a:spcPts val="0"/>
              </a:spcAft>
              <a:buFont typeface="Arial" panose="020B0604020202020204" pitchFamily="34" charset="0"/>
              <a:buChar char="•"/>
              <a:defRPr sz="1000">
                <a:solidFill>
                  <a:schemeClr val="bg1"/>
                </a:solidFill>
              </a:defRPr>
            </a:lvl2pPr>
            <a:lvl3pPr marL="126997" indent="-126997">
              <a:defRPr/>
            </a:lvl3pPr>
            <a:lvl4pPr marL="339716" indent="-126997">
              <a:defRPr/>
            </a:lvl4pPr>
            <a:lvl5pPr marL="574661" indent="-126997">
              <a:defRPr/>
            </a:lvl5pPr>
          </a:lstStyle>
          <a:p>
            <a:pPr lvl="0"/>
            <a:r>
              <a:rPr lang="en-US"/>
              <a:t>Description text</a:t>
            </a:r>
          </a:p>
        </p:txBody>
      </p:sp>
      <p:sp>
        <p:nvSpPr>
          <p:cNvPr id="27" name="Picture Placeholder 22">
            <a:extLst>
              <a:ext uri="{FF2B5EF4-FFF2-40B4-BE49-F238E27FC236}">
                <a16:creationId xmlns:a16="http://schemas.microsoft.com/office/drawing/2014/main" id="{0DDBC18B-3584-E73E-72CD-59F6456682D9}"/>
              </a:ext>
            </a:extLst>
          </p:cNvPr>
          <p:cNvSpPr>
            <a:spLocks noGrp="1" noChangeAspect="1"/>
          </p:cNvSpPr>
          <p:nvPr userDrawn="1">
            <p:ph type="pic" sz="quarter" idx="19"/>
          </p:nvPr>
        </p:nvSpPr>
        <p:spPr>
          <a:xfrm>
            <a:off x="6375082" y="1841500"/>
            <a:ext cx="2331719" cy="3108960"/>
          </a:xfrm>
          <a:custGeom>
            <a:avLst/>
            <a:gdLst>
              <a:gd name="connsiteX0" fmla="*/ 1002033 w 2331719"/>
              <a:gd name="connsiteY0" fmla="*/ 0 h 2331720"/>
              <a:gd name="connsiteX1" fmla="*/ 2331719 w 2331719"/>
              <a:gd name="connsiteY1" fmla="*/ 0 h 2331720"/>
              <a:gd name="connsiteX2" fmla="*/ 2331719 w 2331719"/>
              <a:gd name="connsiteY2" fmla="*/ 0 h 2331720"/>
              <a:gd name="connsiteX3" fmla="*/ 2331719 w 2331719"/>
              <a:gd name="connsiteY3" fmla="*/ 1329687 h 2331720"/>
              <a:gd name="connsiteX4" fmla="*/ 1329686 w 2331719"/>
              <a:gd name="connsiteY4" fmla="*/ 2331720 h 2331720"/>
              <a:gd name="connsiteX5" fmla="*/ 0 w 2331719"/>
              <a:gd name="connsiteY5" fmla="*/ 2331720 h 2331720"/>
              <a:gd name="connsiteX6" fmla="*/ 0 w 2331719"/>
              <a:gd name="connsiteY6" fmla="*/ 2331720 h 2331720"/>
              <a:gd name="connsiteX7" fmla="*/ 0 w 2331719"/>
              <a:gd name="connsiteY7" fmla="*/ 1002033 h 2331720"/>
              <a:gd name="connsiteX8" fmla="*/ 1002033 w 2331719"/>
              <a:gd name="connsiteY8" fmla="*/ 0 h 2331720"/>
              <a:gd name="connsiteX0" fmla="*/ 1002033 w 2331719"/>
              <a:gd name="connsiteY0" fmla="*/ 1905 h 2333625"/>
              <a:gd name="connsiteX1" fmla="*/ 1692591 w 2331719"/>
              <a:gd name="connsiteY1" fmla="*/ 0 h 2333625"/>
              <a:gd name="connsiteX2" fmla="*/ 2331719 w 2331719"/>
              <a:gd name="connsiteY2" fmla="*/ 1905 h 2333625"/>
              <a:gd name="connsiteX3" fmla="*/ 2331719 w 2331719"/>
              <a:gd name="connsiteY3" fmla="*/ 1905 h 2333625"/>
              <a:gd name="connsiteX4" fmla="*/ 2331719 w 2331719"/>
              <a:gd name="connsiteY4" fmla="*/ 1331592 h 2333625"/>
              <a:gd name="connsiteX5" fmla="*/ 1329686 w 2331719"/>
              <a:gd name="connsiteY5" fmla="*/ 2333625 h 2333625"/>
              <a:gd name="connsiteX6" fmla="*/ 0 w 2331719"/>
              <a:gd name="connsiteY6" fmla="*/ 2333625 h 2333625"/>
              <a:gd name="connsiteX7" fmla="*/ 0 w 2331719"/>
              <a:gd name="connsiteY7" fmla="*/ 2333625 h 2333625"/>
              <a:gd name="connsiteX8" fmla="*/ 0 w 2331719"/>
              <a:gd name="connsiteY8" fmla="*/ 1003938 h 2333625"/>
              <a:gd name="connsiteX9" fmla="*/ 1002033 w 2331719"/>
              <a:gd name="connsiteY9" fmla="*/ 1905 h 2333625"/>
              <a:gd name="connsiteX0" fmla="*/ 1002033 w 2331719"/>
              <a:gd name="connsiteY0" fmla="*/ 0 h 2331720"/>
              <a:gd name="connsiteX1" fmla="*/ 2331719 w 2331719"/>
              <a:gd name="connsiteY1" fmla="*/ 0 h 2331720"/>
              <a:gd name="connsiteX2" fmla="*/ 2331719 w 2331719"/>
              <a:gd name="connsiteY2" fmla="*/ 0 h 2331720"/>
              <a:gd name="connsiteX3" fmla="*/ 2331719 w 2331719"/>
              <a:gd name="connsiteY3" fmla="*/ 1329687 h 2331720"/>
              <a:gd name="connsiteX4" fmla="*/ 1329686 w 2331719"/>
              <a:gd name="connsiteY4" fmla="*/ 2331720 h 2331720"/>
              <a:gd name="connsiteX5" fmla="*/ 0 w 2331719"/>
              <a:gd name="connsiteY5" fmla="*/ 2331720 h 2331720"/>
              <a:gd name="connsiteX6" fmla="*/ 0 w 2331719"/>
              <a:gd name="connsiteY6" fmla="*/ 2331720 h 2331720"/>
              <a:gd name="connsiteX7" fmla="*/ 0 w 2331719"/>
              <a:gd name="connsiteY7" fmla="*/ 1002033 h 2331720"/>
              <a:gd name="connsiteX8" fmla="*/ 1002033 w 2331719"/>
              <a:gd name="connsiteY8" fmla="*/ 0 h 233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31719" h="2331720">
                <a:moveTo>
                  <a:pt x="1002033" y="0"/>
                </a:moveTo>
                <a:lnTo>
                  <a:pt x="2331719" y="0"/>
                </a:lnTo>
                <a:lnTo>
                  <a:pt x="2331719" y="0"/>
                </a:lnTo>
                <a:lnTo>
                  <a:pt x="2331719" y="1329687"/>
                </a:lnTo>
                <a:cubicBezTo>
                  <a:pt x="2331719" y="1883095"/>
                  <a:pt x="1883094" y="2331720"/>
                  <a:pt x="1329686" y="2331720"/>
                </a:cubicBezTo>
                <a:lnTo>
                  <a:pt x="0" y="2331720"/>
                </a:lnTo>
                <a:lnTo>
                  <a:pt x="0" y="2331720"/>
                </a:lnTo>
                <a:lnTo>
                  <a:pt x="0" y="1002033"/>
                </a:lnTo>
                <a:cubicBezTo>
                  <a:pt x="0" y="448625"/>
                  <a:pt x="448625" y="0"/>
                  <a:pt x="1002033" y="0"/>
                </a:cubicBezTo>
                <a:close/>
              </a:path>
            </a:pathLst>
          </a:custGeom>
          <a:solidFill>
            <a:schemeClr val="bg2"/>
          </a:solidFill>
        </p:spPr>
        <p:txBody>
          <a:bodyPr anchor="ctr"/>
          <a:lstStyle>
            <a:lvl1pPr algn="ctr">
              <a:defRPr sz="1000"/>
            </a:lvl1pPr>
          </a:lstStyle>
          <a:p>
            <a:endParaRPr lang="en-US"/>
          </a:p>
        </p:txBody>
      </p:sp>
      <p:sp>
        <p:nvSpPr>
          <p:cNvPr id="4" name="TextBox 3">
            <a:extLst>
              <a:ext uri="{FF2B5EF4-FFF2-40B4-BE49-F238E27FC236}">
                <a16:creationId xmlns:a16="http://schemas.microsoft.com/office/drawing/2014/main" id="{6C94F34E-D568-5D3C-33A7-8F1DA7EDB813}"/>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
        <p:nvSpPr>
          <p:cNvPr id="6" name="TextBox 5">
            <a:extLst>
              <a:ext uri="{FF2B5EF4-FFF2-40B4-BE49-F238E27FC236}">
                <a16:creationId xmlns:a16="http://schemas.microsoft.com/office/drawing/2014/main" id="{A934C409-A435-360E-1B0D-EE58350A1CD0}"/>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solidFill>
                  <a:schemeClr val="bg1"/>
                </a:solidFill>
              </a:rPr>
              <a:t> © 2023, </a:t>
            </a:r>
            <a:r>
              <a:rPr lang="en-US" sz="800" err="1">
                <a:solidFill>
                  <a:schemeClr val="bg1"/>
                </a:solidFill>
              </a:rPr>
              <a:t>Bionano</a:t>
            </a:r>
            <a:r>
              <a:rPr lang="en-US" sz="800">
                <a:solidFill>
                  <a:schemeClr val="bg1"/>
                </a:solidFill>
              </a:rPr>
              <a:t> Genomics, Inc.</a:t>
            </a:r>
          </a:p>
        </p:txBody>
      </p:sp>
      <p:sp>
        <p:nvSpPr>
          <p:cNvPr id="7" name="TextBox 6">
            <a:extLst>
              <a:ext uri="{FF2B5EF4-FFF2-40B4-BE49-F238E27FC236}">
                <a16:creationId xmlns:a16="http://schemas.microsoft.com/office/drawing/2014/main" id="{95A8C8F0-6A45-8F6E-404D-D14141719AD3}"/>
              </a:ext>
            </a:extLst>
          </p:cNvPr>
          <p:cNvSpPr txBox="1"/>
          <p:nvPr userDrawn="1"/>
        </p:nvSpPr>
        <p:spPr>
          <a:xfrm>
            <a:off x="8550534" y="6416305"/>
            <a:ext cx="245773" cy="123111"/>
          </a:xfrm>
          <a:prstGeom prst="rect">
            <a:avLst/>
          </a:prstGeom>
          <a:noFill/>
        </p:spPr>
        <p:txBody>
          <a:bodyPr wrap="square" lIns="0" tIns="0" rIns="0" bIns="0" rtlCol="0">
            <a:spAutoFit/>
          </a:bodyPr>
          <a:lstStyle/>
          <a:p>
            <a:pPr algn="r"/>
            <a:fld id="{719AFE47-D076-4F1F-90CC-6958DAE0E184}" type="slidenum">
              <a:rPr lang="en-US" sz="800" smtClean="0">
                <a:solidFill>
                  <a:schemeClr val="bg1"/>
                </a:solidFill>
              </a:rPr>
              <a:pPr algn="r"/>
              <a:t>‹#›</a:t>
            </a:fld>
            <a:endParaRPr lang="en-US" sz="800">
              <a:solidFill>
                <a:schemeClr val="bg1"/>
              </a:solidFill>
            </a:endParaRPr>
          </a:p>
        </p:txBody>
      </p:sp>
      <p:sp>
        <p:nvSpPr>
          <p:cNvPr id="8" name="Text Placeholder 2">
            <a:extLst>
              <a:ext uri="{FF2B5EF4-FFF2-40B4-BE49-F238E27FC236}">
                <a16:creationId xmlns:a16="http://schemas.microsoft.com/office/drawing/2014/main" id="{8DE15859-533E-7F91-48A9-2EA236C60527}"/>
              </a:ext>
            </a:extLst>
          </p:cNvPr>
          <p:cNvSpPr>
            <a:spLocks noGrp="1"/>
          </p:cNvSpPr>
          <p:nvPr>
            <p:ph type="body" idx="1" hasCustomPrompt="1"/>
          </p:nvPr>
        </p:nvSpPr>
        <p:spPr>
          <a:xfrm>
            <a:off x="368871" y="975360"/>
            <a:ext cx="8412478" cy="487680"/>
          </a:xfrm>
          <a:prstGeom prst="rect">
            <a:avLst/>
          </a:prstGeom>
        </p:spPr>
        <p:txBody>
          <a:bodyPr lIns="91440" rIns="91440" anchor="t">
            <a:noAutofit/>
          </a:bodyPr>
          <a:lstStyle>
            <a:lvl1pPr marL="0" indent="0">
              <a:buNone/>
              <a:defRPr sz="1400" b="0">
                <a:solidFill>
                  <a:schemeClr val="accent4"/>
                </a:solidFill>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Subtitle text goes here</a:t>
            </a:r>
          </a:p>
        </p:txBody>
      </p:sp>
    </p:spTree>
    <p:extLst>
      <p:ext uri="{BB962C8B-B14F-4D97-AF65-F5344CB8AC3E}">
        <p14:creationId xmlns:p14="http://schemas.microsoft.com/office/powerpoint/2010/main" val="2594665765"/>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showMasterSp="0" preserve="1" userDrawn="1">
  <p:cSld name="Bio Slide">
    <p:bg>
      <p:bgPr>
        <a:solidFill>
          <a:schemeClr val="tx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750723FB-492D-4D62-6E5E-BB37563FDE9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5" name="TextBox 4">
            <a:extLst>
              <a:ext uri="{FF2B5EF4-FFF2-40B4-BE49-F238E27FC236}">
                <a16:creationId xmlns:a16="http://schemas.microsoft.com/office/drawing/2014/main" id="{76267413-861D-4429-1526-2098DE0FFDCF}"/>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
        <p:nvSpPr>
          <p:cNvPr id="6" name="TextBox 5">
            <a:extLst>
              <a:ext uri="{FF2B5EF4-FFF2-40B4-BE49-F238E27FC236}">
                <a16:creationId xmlns:a16="http://schemas.microsoft.com/office/drawing/2014/main" id="{510970D4-02FE-1AF0-FDDE-A2E850EA3C49}"/>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solidFill>
                  <a:schemeClr val="bg1"/>
                </a:solidFill>
              </a:rPr>
              <a:t> © 2023, </a:t>
            </a:r>
            <a:r>
              <a:rPr lang="en-US" sz="800" err="1">
                <a:solidFill>
                  <a:schemeClr val="bg1"/>
                </a:solidFill>
              </a:rPr>
              <a:t>Bionano</a:t>
            </a:r>
            <a:r>
              <a:rPr lang="en-US" sz="800">
                <a:solidFill>
                  <a:schemeClr val="bg1"/>
                </a:solidFill>
              </a:rPr>
              <a:t> Genomics, Inc.</a:t>
            </a:r>
          </a:p>
        </p:txBody>
      </p:sp>
      <p:sp>
        <p:nvSpPr>
          <p:cNvPr id="7" name="TextBox 6">
            <a:extLst>
              <a:ext uri="{FF2B5EF4-FFF2-40B4-BE49-F238E27FC236}">
                <a16:creationId xmlns:a16="http://schemas.microsoft.com/office/drawing/2014/main" id="{7F9E650B-170C-31E4-E25C-5ED1230B66B3}"/>
              </a:ext>
            </a:extLst>
          </p:cNvPr>
          <p:cNvSpPr txBox="1"/>
          <p:nvPr userDrawn="1"/>
        </p:nvSpPr>
        <p:spPr>
          <a:xfrm>
            <a:off x="8550534" y="6416305"/>
            <a:ext cx="245773" cy="123111"/>
          </a:xfrm>
          <a:prstGeom prst="rect">
            <a:avLst/>
          </a:prstGeom>
          <a:noFill/>
        </p:spPr>
        <p:txBody>
          <a:bodyPr wrap="square" lIns="0" tIns="0" rIns="0" bIns="0" rtlCol="0">
            <a:spAutoFit/>
          </a:bodyPr>
          <a:lstStyle/>
          <a:p>
            <a:pPr algn="r"/>
            <a:fld id="{719AFE47-D076-4F1F-90CC-6958DAE0E184}"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4206502435"/>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showMasterSp="0" preserve="1" userDrawn="1">
  <p:cSld name="1_Bio Slide">
    <p:bg>
      <p:bgPr>
        <a:solidFill>
          <a:schemeClr val="tx1"/>
        </a:solidFill>
        <a:effectLst/>
      </p:bgPr>
    </p:bg>
    <p:spTree>
      <p:nvGrpSpPr>
        <p:cNvPr id="1" name=""/>
        <p:cNvGrpSpPr/>
        <p:nvPr/>
      </p:nvGrpSpPr>
      <p:grpSpPr>
        <a:xfrm>
          <a:off x="0" y="0"/>
          <a:ext cx="0" cy="0"/>
          <a:chOff x="0" y="0"/>
          <a:chExt cx="0" cy="0"/>
        </a:xfrm>
      </p:grpSpPr>
      <p:sp>
        <p:nvSpPr>
          <p:cNvPr id="8" name="Isosceles Triangle 7">
            <a:extLst>
              <a:ext uri="{FF2B5EF4-FFF2-40B4-BE49-F238E27FC236}">
                <a16:creationId xmlns:a16="http://schemas.microsoft.com/office/drawing/2014/main" id="{A8C14C94-A973-44AE-C423-F3CB50ED17AD}"/>
              </a:ext>
            </a:extLst>
          </p:cNvPr>
          <p:cNvSpPr/>
          <p:nvPr userDrawn="1"/>
        </p:nvSpPr>
        <p:spPr>
          <a:xfrm>
            <a:off x="2382" y="303806"/>
            <a:ext cx="1087865" cy="1658972"/>
          </a:xfrm>
          <a:custGeom>
            <a:avLst/>
            <a:gdLst>
              <a:gd name="connsiteX0" fmla="*/ 0 w 1261068"/>
              <a:gd name="connsiteY0" fmla="*/ 1244229 h 1244229"/>
              <a:gd name="connsiteX1" fmla="*/ 630534 w 1261068"/>
              <a:gd name="connsiteY1" fmla="*/ 0 h 1244229"/>
              <a:gd name="connsiteX2" fmla="*/ 1261068 w 1261068"/>
              <a:gd name="connsiteY2" fmla="*/ 1244229 h 1244229"/>
              <a:gd name="connsiteX3" fmla="*/ 0 w 1261068"/>
              <a:gd name="connsiteY3" fmla="*/ 1244229 h 1244229"/>
              <a:gd name="connsiteX0" fmla="*/ 0 w 1261068"/>
              <a:gd name="connsiteY0" fmla="*/ 1244229 h 1244229"/>
              <a:gd name="connsiteX1" fmla="*/ 173203 w 1261068"/>
              <a:gd name="connsiteY1" fmla="*/ 896096 h 1244229"/>
              <a:gd name="connsiteX2" fmla="*/ 630534 w 1261068"/>
              <a:gd name="connsiteY2" fmla="*/ 0 h 1244229"/>
              <a:gd name="connsiteX3" fmla="*/ 1261068 w 1261068"/>
              <a:gd name="connsiteY3" fmla="*/ 1244229 h 1244229"/>
              <a:gd name="connsiteX4" fmla="*/ 0 w 1261068"/>
              <a:gd name="connsiteY4" fmla="*/ 1244229 h 1244229"/>
              <a:gd name="connsiteX0" fmla="*/ 0 w 1261068"/>
              <a:gd name="connsiteY0" fmla="*/ 1244229 h 1244229"/>
              <a:gd name="connsiteX1" fmla="*/ 173203 w 1261068"/>
              <a:gd name="connsiteY1" fmla="*/ 896096 h 1244229"/>
              <a:gd name="connsiteX2" fmla="*/ 630534 w 1261068"/>
              <a:gd name="connsiteY2" fmla="*/ 0 h 1244229"/>
              <a:gd name="connsiteX3" fmla="*/ 1261068 w 1261068"/>
              <a:gd name="connsiteY3" fmla="*/ 1244229 h 1244229"/>
              <a:gd name="connsiteX4" fmla="*/ 175585 w 1261068"/>
              <a:gd name="connsiteY4" fmla="*/ 1243759 h 1244229"/>
              <a:gd name="connsiteX5" fmla="*/ 0 w 1261068"/>
              <a:gd name="connsiteY5" fmla="*/ 1244229 h 1244229"/>
              <a:gd name="connsiteX0" fmla="*/ 2382 w 1087865"/>
              <a:gd name="connsiteY0" fmla="*/ 1243759 h 1244229"/>
              <a:gd name="connsiteX1" fmla="*/ 0 w 1087865"/>
              <a:gd name="connsiteY1" fmla="*/ 896096 h 1244229"/>
              <a:gd name="connsiteX2" fmla="*/ 457331 w 1087865"/>
              <a:gd name="connsiteY2" fmla="*/ 0 h 1244229"/>
              <a:gd name="connsiteX3" fmla="*/ 1087865 w 1087865"/>
              <a:gd name="connsiteY3" fmla="*/ 1244229 h 1244229"/>
              <a:gd name="connsiteX4" fmla="*/ 2382 w 1087865"/>
              <a:gd name="connsiteY4" fmla="*/ 1243759 h 1244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865" h="1244229">
                <a:moveTo>
                  <a:pt x="2382" y="1243759"/>
                </a:moveTo>
                <a:lnTo>
                  <a:pt x="0" y="896096"/>
                </a:lnTo>
                <a:lnTo>
                  <a:pt x="457331" y="0"/>
                </a:lnTo>
                <a:lnTo>
                  <a:pt x="1087865" y="1244229"/>
                </a:lnTo>
                <a:lnTo>
                  <a:pt x="2382" y="124375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Picture Placeholder 8">
            <a:extLst>
              <a:ext uri="{FF2B5EF4-FFF2-40B4-BE49-F238E27FC236}">
                <a16:creationId xmlns:a16="http://schemas.microsoft.com/office/drawing/2014/main" id="{52CFAC5A-2173-A1A7-DBE5-7D5D7D6A48CE}"/>
              </a:ext>
            </a:extLst>
          </p:cNvPr>
          <p:cNvSpPr>
            <a:spLocks noGrp="1"/>
          </p:cNvSpPr>
          <p:nvPr>
            <p:ph type="pic" sz="quarter" idx="11"/>
          </p:nvPr>
        </p:nvSpPr>
        <p:spPr>
          <a:xfrm>
            <a:off x="6098380" y="685798"/>
            <a:ext cx="1576388" cy="2101851"/>
          </a:xfrm>
          <a:prstGeom prst="ellipse">
            <a:avLst/>
          </a:prstGeom>
          <a:solidFill>
            <a:schemeClr val="bg2">
              <a:alpha val="95000"/>
            </a:schemeClr>
          </a:solidFill>
        </p:spPr>
        <p:txBody>
          <a:bodyPr anchor="ctr"/>
          <a:lstStyle>
            <a:lvl1pPr algn="ctr">
              <a:defRPr sz="1000"/>
            </a:lvl1pPr>
          </a:lstStyle>
          <a:p>
            <a:endParaRPr lang="en-US"/>
          </a:p>
        </p:txBody>
      </p:sp>
      <p:pic>
        <p:nvPicPr>
          <p:cNvPr id="12" name="Graphic 11">
            <a:extLst>
              <a:ext uri="{FF2B5EF4-FFF2-40B4-BE49-F238E27FC236}">
                <a16:creationId xmlns:a16="http://schemas.microsoft.com/office/drawing/2014/main" id="{750723FB-492D-4D62-6E5E-BB37563FDE9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4904" y="6385186"/>
            <a:ext cx="621792" cy="169009"/>
          </a:xfrm>
          <a:prstGeom prst="rect">
            <a:avLst/>
          </a:prstGeom>
        </p:spPr>
      </p:pic>
      <p:sp>
        <p:nvSpPr>
          <p:cNvPr id="4" name="Text Placeholder 3">
            <a:extLst>
              <a:ext uri="{FF2B5EF4-FFF2-40B4-BE49-F238E27FC236}">
                <a16:creationId xmlns:a16="http://schemas.microsoft.com/office/drawing/2014/main" id="{08A6354F-0083-E56F-70AA-5F29523BF73F}"/>
              </a:ext>
            </a:extLst>
          </p:cNvPr>
          <p:cNvSpPr>
            <a:spLocks noGrp="1"/>
          </p:cNvSpPr>
          <p:nvPr>
            <p:ph type="body" sz="quarter" idx="17" hasCustomPrompt="1"/>
          </p:nvPr>
        </p:nvSpPr>
        <p:spPr>
          <a:xfrm>
            <a:off x="5393408" y="3158069"/>
            <a:ext cx="3017520" cy="2798233"/>
          </a:xfrm>
          <a:prstGeom prst="rect">
            <a:avLst/>
          </a:prstGeom>
        </p:spPr>
        <p:txBody>
          <a:bodyPr/>
          <a:lstStyle>
            <a:lvl1pPr>
              <a:lnSpc>
                <a:spcPct val="140000"/>
              </a:lnSpc>
              <a:defRPr sz="1000">
                <a:solidFill>
                  <a:schemeClr val="bg1"/>
                </a:solidFill>
              </a:defRPr>
            </a:lvl1pPr>
            <a:lvl2pPr>
              <a:defRPr sz="1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Description text goes here</a:t>
            </a:r>
          </a:p>
        </p:txBody>
      </p:sp>
      <p:sp>
        <p:nvSpPr>
          <p:cNvPr id="14" name="Text Placeholder 13">
            <a:extLst>
              <a:ext uri="{FF2B5EF4-FFF2-40B4-BE49-F238E27FC236}">
                <a16:creationId xmlns:a16="http://schemas.microsoft.com/office/drawing/2014/main" id="{F78BBA9C-4ADA-B936-0561-F5B44868A3B4}"/>
              </a:ext>
            </a:extLst>
          </p:cNvPr>
          <p:cNvSpPr>
            <a:spLocks noGrp="1"/>
          </p:cNvSpPr>
          <p:nvPr>
            <p:ph type="body" sz="quarter" idx="18"/>
          </p:nvPr>
        </p:nvSpPr>
        <p:spPr>
          <a:xfrm>
            <a:off x="374650" y="1047752"/>
            <a:ext cx="4121150" cy="4684183"/>
          </a:xfrm>
          <a:prstGeom prst="rect">
            <a:avLst/>
          </a:prstGeom>
          <a:solidFill>
            <a:schemeClr val="accent1"/>
          </a:solidFill>
        </p:spPr>
        <p:txBody>
          <a:bodyPr lIns="594360" rIns="548640" anchor="ctr"/>
          <a:lstStyle>
            <a:lvl1pPr algn="l">
              <a:lnSpc>
                <a:spcPct val="100000"/>
              </a:lnSpc>
              <a:defRPr sz="2000" b="1">
                <a:solidFill>
                  <a:schemeClr val="bg1"/>
                </a:solidFill>
              </a:defRPr>
            </a:lvl1pPr>
          </a:lstStyle>
          <a:p>
            <a:pPr lvl="0"/>
            <a:r>
              <a:rPr lang="en-US"/>
              <a:t>Click to edit Master text styles</a:t>
            </a:r>
          </a:p>
        </p:txBody>
      </p:sp>
      <p:sp>
        <p:nvSpPr>
          <p:cNvPr id="13" name="Text Placeholder 12">
            <a:extLst>
              <a:ext uri="{FF2B5EF4-FFF2-40B4-BE49-F238E27FC236}">
                <a16:creationId xmlns:a16="http://schemas.microsoft.com/office/drawing/2014/main" id="{2006F852-3D9B-F5E7-7D86-1AD5919F3180}"/>
              </a:ext>
            </a:extLst>
          </p:cNvPr>
          <p:cNvSpPr>
            <a:spLocks noGrp="1"/>
          </p:cNvSpPr>
          <p:nvPr>
            <p:ph type="body" sz="quarter" idx="16"/>
          </p:nvPr>
        </p:nvSpPr>
        <p:spPr>
          <a:xfrm>
            <a:off x="3648679" y="4394000"/>
            <a:ext cx="1355988" cy="1814999"/>
          </a:xfrm>
          <a:prstGeom prst="triangle">
            <a:avLst/>
          </a:prstGeom>
          <a:solidFill>
            <a:schemeClr val="accent4"/>
          </a:solidFill>
          <a:ln>
            <a:noFill/>
          </a:ln>
        </p:spPr>
        <p:txBody>
          <a:bodyPr anchor="ctr"/>
          <a:lstStyle>
            <a:lvl1pPr algn="ctr">
              <a:defRPr sz="100">
                <a:solidFill>
                  <a:schemeClr val="accent4"/>
                </a:solidFill>
              </a:defRPr>
            </a:lvl1pPr>
          </a:lstStyle>
          <a:p>
            <a:pPr lvl="0"/>
            <a:r>
              <a:rPr lang="en-US"/>
              <a:t>Click to edit Master text styles</a:t>
            </a:r>
          </a:p>
        </p:txBody>
      </p:sp>
      <p:sp>
        <p:nvSpPr>
          <p:cNvPr id="5" name="TextBox 4">
            <a:extLst>
              <a:ext uri="{FF2B5EF4-FFF2-40B4-BE49-F238E27FC236}">
                <a16:creationId xmlns:a16="http://schemas.microsoft.com/office/drawing/2014/main" id="{76267413-861D-4429-1526-2098DE0FFDCF}"/>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solidFill>
                  <a:schemeClr val="bg1"/>
                </a:solidFill>
              </a:rPr>
              <a:t>FOR RESEARCH USE ONLY. NOT FOR USE IN DIAGNOSTIC PROCEDURES.</a:t>
            </a:r>
          </a:p>
        </p:txBody>
      </p:sp>
      <p:sp>
        <p:nvSpPr>
          <p:cNvPr id="6" name="TextBox 5">
            <a:extLst>
              <a:ext uri="{FF2B5EF4-FFF2-40B4-BE49-F238E27FC236}">
                <a16:creationId xmlns:a16="http://schemas.microsoft.com/office/drawing/2014/main" id="{510970D4-02FE-1AF0-FDDE-A2E850EA3C49}"/>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solidFill>
                  <a:schemeClr val="bg1"/>
                </a:solidFill>
              </a:rPr>
              <a:t> © 2023, </a:t>
            </a:r>
            <a:r>
              <a:rPr lang="en-US" sz="800" err="1">
                <a:solidFill>
                  <a:schemeClr val="bg1"/>
                </a:solidFill>
              </a:rPr>
              <a:t>Bionano</a:t>
            </a:r>
            <a:r>
              <a:rPr lang="en-US" sz="800">
                <a:solidFill>
                  <a:schemeClr val="bg1"/>
                </a:solidFill>
              </a:rPr>
              <a:t> Genomics, Inc.</a:t>
            </a:r>
          </a:p>
        </p:txBody>
      </p:sp>
      <p:sp>
        <p:nvSpPr>
          <p:cNvPr id="7" name="TextBox 6">
            <a:extLst>
              <a:ext uri="{FF2B5EF4-FFF2-40B4-BE49-F238E27FC236}">
                <a16:creationId xmlns:a16="http://schemas.microsoft.com/office/drawing/2014/main" id="{7F9E650B-170C-31E4-E25C-5ED1230B66B3}"/>
              </a:ext>
            </a:extLst>
          </p:cNvPr>
          <p:cNvSpPr txBox="1"/>
          <p:nvPr userDrawn="1"/>
        </p:nvSpPr>
        <p:spPr>
          <a:xfrm>
            <a:off x="8550534" y="6416305"/>
            <a:ext cx="245773" cy="123111"/>
          </a:xfrm>
          <a:prstGeom prst="rect">
            <a:avLst/>
          </a:prstGeom>
          <a:noFill/>
        </p:spPr>
        <p:txBody>
          <a:bodyPr wrap="square" lIns="0" tIns="0" rIns="0" bIns="0" rtlCol="0">
            <a:spAutoFit/>
          </a:bodyPr>
          <a:lstStyle/>
          <a:p>
            <a:pPr algn="r"/>
            <a:fld id="{719AFE47-D076-4F1F-90CC-6958DAE0E184}" type="slidenum">
              <a:rPr lang="en-US" sz="800" smtClean="0">
                <a:solidFill>
                  <a:schemeClr val="bg1"/>
                </a:solidFill>
              </a:rPr>
              <a:pPr algn="r"/>
              <a:t>‹#›</a:t>
            </a:fld>
            <a:endParaRPr lang="en-US" sz="800">
              <a:solidFill>
                <a:schemeClr val="bg1"/>
              </a:solidFill>
            </a:endParaRPr>
          </a:p>
        </p:txBody>
      </p:sp>
    </p:spTree>
    <p:extLst>
      <p:ext uri="{BB962C8B-B14F-4D97-AF65-F5344CB8AC3E}">
        <p14:creationId xmlns:p14="http://schemas.microsoft.com/office/powerpoint/2010/main" val="1375741760"/>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1"/>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90EB986-D447-2DFF-6C7D-A0BE13DD3B38}"/>
              </a:ext>
            </a:extLst>
          </p:cNvPr>
          <p:cNvSpPr>
            <a:spLocks noGrp="1"/>
          </p:cNvSpPr>
          <p:nvPr>
            <p:ph type="body" sz="quarter" idx="20"/>
          </p:nvPr>
        </p:nvSpPr>
        <p:spPr>
          <a:xfrm>
            <a:off x="5865756" y="359"/>
            <a:ext cx="2495304" cy="1801349"/>
          </a:xfrm>
          <a:custGeom>
            <a:avLst/>
            <a:gdLst>
              <a:gd name="connsiteX0" fmla="*/ 2494657 w 2498725"/>
              <a:gd name="connsiteY0" fmla="*/ 1148624 h 2498726"/>
              <a:gd name="connsiteX1" fmla="*/ 1902667 w 2498725"/>
              <a:gd name="connsiteY1" fmla="*/ 2314305 h 2498726"/>
              <a:gd name="connsiteX2" fmla="*/ 595279 w 2498725"/>
              <a:gd name="connsiteY2" fmla="*/ 2313827 h 2498726"/>
              <a:gd name="connsiteX3" fmla="*/ 4141 w 2498725"/>
              <a:gd name="connsiteY3" fmla="*/ 1147714 h 2498726"/>
              <a:gd name="connsiteX4" fmla="*/ 2494657 w 2498725"/>
              <a:gd name="connsiteY4" fmla="*/ 1148624 h 2498726"/>
              <a:gd name="connsiteX0" fmla="*/ 2507562 w 2511644"/>
              <a:gd name="connsiteY0" fmla="*/ 10703 h 1360805"/>
              <a:gd name="connsiteX1" fmla="*/ 1915572 w 2511644"/>
              <a:gd name="connsiteY1" fmla="*/ 1176384 h 1360805"/>
              <a:gd name="connsiteX2" fmla="*/ 608184 w 2511644"/>
              <a:gd name="connsiteY2" fmla="*/ 1175906 h 1360805"/>
              <a:gd name="connsiteX3" fmla="*/ 17046 w 2511644"/>
              <a:gd name="connsiteY3" fmla="*/ 9793 h 1360805"/>
              <a:gd name="connsiteX4" fmla="*/ 1151459 w 2511644"/>
              <a:gd name="connsiteY4" fmla="*/ 0 h 1360805"/>
              <a:gd name="connsiteX5" fmla="*/ 2507562 w 2511644"/>
              <a:gd name="connsiteY5" fmla="*/ 10703 h 1360805"/>
              <a:gd name="connsiteX0" fmla="*/ 2507562 w 2511644"/>
              <a:gd name="connsiteY0" fmla="*/ 910 h 1351012"/>
              <a:gd name="connsiteX1" fmla="*/ 1915572 w 2511644"/>
              <a:gd name="connsiteY1" fmla="*/ 1166591 h 1351012"/>
              <a:gd name="connsiteX2" fmla="*/ 608184 w 2511644"/>
              <a:gd name="connsiteY2" fmla="*/ 1166113 h 1351012"/>
              <a:gd name="connsiteX3" fmla="*/ 17046 w 2511644"/>
              <a:gd name="connsiteY3" fmla="*/ 0 h 1351012"/>
              <a:gd name="connsiteX4" fmla="*/ 2507562 w 2511644"/>
              <a:gd name="connsiteY4" fmla="*/ 910 h 1351012"/>
              <a:gd name="connsiteX0" fmla="*/ 2491222 w 2495304"/>
              <a:gd name="connsiteY0" fmla="*/ 910 h 1351012"/>
              <a:gd name="connsiteX1" fmla="*/ 1899232 w 2495304"/>
              <a:gd name="connsiteY1" fmla="*/ 1166591 h 1351012"/>
              <a:gd name="connsiteX2" fmla="*/ 591844 w 2495304"/>
              <a:gd name="connsiteY2" fmla="*/ 1166113 h 1351012"/>
              <a:gd name="connsiteX3" fmla="*/ 706 w 2495304"/>
              <a:gd name="connsiteY3" fmla="*/ 0 h 1351012"/>
              <a:gd name="connsiteX4" fmla="*/ 2491222 w 2495304"/>
              <a:gd name="connsiteY4" fmla="*/ 910 h 1351012"/>
              <a:gd name="connsiteX0" fmla="*/ 2491222 w 2495304"/>
              <a:gd name="connsiteY0" fmla="*/ 910 h 1351012"/>
              <a:gd name="connsiteX1" fmla="*/ 1899232 w 2495304"/>
              <a:gd name="connsiteY1" fmla="*/ 1166591 h 1351012"/>
              <a:gd name="connsiteX2" fmla="*/ 591844 w 2495304"/>
              <a:gd name="connsiteY2" fmla="*/ 1166113 h 1351012"/>
              <a:gd name="connsiteX3" fmla="*/ 706 w 2495304"/>
              <a:gd name="connsiteY3" fmla="*/ 0 h 1351012"/>
              <a:gd name="connsiteX4" fmla="*/ 2491222 w 2495304"/>
              <a:gd name="connsiteY4" fmla="*/ 910 h 13510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5304" h="1351012">
                <a:moveTo>
                  <a:pt x="2491222" y="910"/>
                </a:moveTo>
                <a:cubicBezTo>
                  <a:pt x="2529165" y="469950"/>
                  <a:pt x="2300342" y="920524"/>
                  <a:pt x="1899232" y="1166591"/>
                </a:cubicBezTo>
                <a:cubicBezTo>
                  <a:pt x="1498122" y="1412658"/>
                  <a:pt x="992774" y="1412473"/>
                  <a:pt x="591844" y="1166113"/>
                </a:cubicBezTo>
                <a:cubicBezTo>
                  <a:pt x="190914" y="919753"/>
                  <a:pt x="-13640" y="462684"/>
                  <a:pt x="706" y="0"/>
                </a:cubicBezTo>
                <a:lnTo>
                  <a:pt x="2491222" y="910"/>
                </a:lnTo>
                <a:close/>
              </a:path>
            </a:pathLst>
          </a:custGeom>
          <a:solidFill>
            <a:schemeClr val="accent5"/>
          </a:solidFill>
        </p:spPr>
        <p:txBody>
          <a:bodyPr/>
          <a:lstStyle>
            <a:lvl1pPr algn="ctr">
              <a:defRPr sz="100">
                <a:solidFill>
                  <a:schemeClr val="accent5"/>
                </a:solidFill>
              </a:defRPr>
            </a:lvl1pPr>
          </a:lstStyle>
          <a:p>
            <a:pPr lvl="0"/>
            <a:endParaRPr lang="en-US"/>
          </a:p>
        </p:txBody>
      </p:sp>
      <p:sp>
        <p:nvSpPr>
          <p:cNvPr id="7" name="Text Placeholder 6">
            <a:extLst>
              <a:ext uri="{FF2B5EF4-FFF2-40B4-BE49-F238E27FC236}">
                <a16:creationId xmlns:a16="http://schemas.microsoft.com/office/drawing/2014/main" id="{D5C78ADC-27E1-B2EF-2144-2E322269889E}"/>
              </a:ext>
            </a:extLst>
          </p:cNvPr>
          <p:cNvSpPr>
            <a:spLocks noGrp="1"/>
          </p:cNvSpPr>
          <p:nvPr>
            <p:ph type="body" sz="quarter" idx="19"/>
          </p:nvPr>
        </p:nvSpPr>
        <p:spPr>
          <a:xfrm>
            <a:off x="2332039" y="3969455"/>
            <a:ext cx="1911350" cy="2556933"/>
          </a:xfrm>
          <a:custGeom>
            <a:avLst/>
            <a:gdLst>
              <a:gd name="connsiteX0" fmla="*/ 0 w 1911350"/>
              <a:gd name="connsiteY0" fmla="*/ 1917700 h 1917700"/>
              <a:gd name="connsiteX1" fmla="*/ 955675 w 1911350"/>
              <a:gd name="connsiteY1" fmla="*/ 0 h 1917700"/>
              <a:gd name="connsiteX2" fmla="*/ 1911350 w 1911350"/>
              <a:gd name="connsiteY2" fmla="*/ 1917700 h 1917700"/>
              <a:gd name="connsiteX3" fmla="*/ 0 w 1911350"/>
              <a:gd name="connsiteY3" fmla="*/ 1917700 h 1917700"/>
              <a:gd name="connsiteX0" fmla="*/ 0 w 1911350"/>
              <a:gd name="connsiteY0" fmla="*/ 1917700 h 1917700"/>
              <a:gd name="connsiteX1" fmla="*/ 955675 w 1911350"/>
              <a:gd name="connsiteY1" fmla="*/ 0 h 1917700"/>
              <a:gd name="connsiteX2" fmla="*/ 1911350 w 1911350"/>
              <a:gd name="connsiteY2" fmla="*/ 1917700 h 1917700"/>
              <a:gd name="connsiteX3" fmla="*/ 706437 w 1911350"/>
              <a:gd name="connsiteY3" fmla="*/ 1909235 h 1917700"/>
              <a:gd name="connsiteX4" fmla="*/ 0 w 1911350"/>
              <a:gd name="connsiteY4" fmla="*/ 1917700 h 1917700"/>
              <a:gd name="connsiteX0" fmla="*/ 0 w 1911350"/>
              <a:gd name="connsiteY0" fmla="*/ 1917700 h 1917700"/>
              <a:gd name="connsiteX1" fmla="*/ 955675 w 1911350"/>
              <a:gd name="connsiteY1" fmla="*/ 0 h 1917700"/>
              <a:gd name="connsiteX2" fmla="*/ 1911350 w 1911350"/>
              <a:gd name="connsiteY2" fmla="*/ 1917700 h 1917700"/>
              <a:gd name="connsiteX3" fmla="*/ 0 w 1911350"/>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1911350" h="1917700">
                <a:moveTo>
                  <a:pt x="0" y="1917700"/>
                </a:moveTo>
                <a:lnTo>
                  <a:pt x="955675" y="0"/>
                </a:lnTo>
                <a:lnTo>
                  <a:pt x="1911350" y="1917700"/>
                </a:lnTo>
                <a:lnTo>
                  <a:pt x="0" y="1917700"/>
                </a:lnTo>
                <a:close/>
              </a:path>
            </a:pathLst>
          </a:custGeom>
          <a:solidFill>
            <a:schemeClr val="accent2"/>
          </a:solidFill>
        </p:spPr>
        <p:txBody>
          <a:bodyPr/>
          <a:lstStyle>
            <a:lvl1pPr algn="ctr">
              <a:defRPr sz="200">
                <a:solidFill>
                  <a:schemeClr val="accent2"/>
                </a:solidFill>
              </a:defRPr>
            </a:lvl1pPr>
          </a:lstStyle>
          <a:p>
            <a:pPr lvl="0"/>
            <a:endParaRPr lang="en-US"/>
          </a:p>
        </p:txBody>
      </p:sp>
      <p:sp>
        <p:nvSpPr>
          <p:cNvPr id="17" name="Text Placeholder 16">
            <a:extLst>
              <a:ext uri="{FF2B5EF4-FFF2-40B4-BE49-F238E27FC236}">
                <a16:creationId xmlns:a16="http://schemas.microsoft.com/office/drawing/2014/main" id="{4598B101-535A-9C14-AEA2-6C39A341F0B6}"/>
              </a:ext>
            </a:extLst>
          </p:cNvPr>
          <p:cNvSpPr>
            <a:spLocks noGrp="1"/>
          </p:cNvSpPr>
          <p:nvPr>
            <p:ph type="body" sz="quarter" idx="21" hasCustomPrompt="1"/>
          </p:nvPr>
        </p:nvSpPr>
        <p:spPr>
          <a:xfrm>
            <a:off x="3198814" y="935567"/>
            <a:ext cx="3781425" cy="5041900"/>
          </a:xfrm>
          <a:custGeom>
            <a:avLst/>
            <a:gdLst>
              <a:gd name="connsiteX0" fmla="*/ 1629340 w 3781425"/>
              <a:gd name="connsiteY0" fmla="*/ 0 h 3781425"/>
              <a:gd name="connsiteX1" fmla="*/ 3781425 w 3781425"/>
              <a:gd name="connsiteY1" fmla="*/ 0 h 3781425"/>
              <a:gd name="connsiteX2" fmla="*/ 3781425 w 3781425"/>
              <a:gd name="connsiteY2" fmla="*/ 0 h 3781425"/>
              <a:gd name="connsiteX3" fmla="*/ 3781425 w 3781425"/>
              <a:gd name="connsiteY3" fmla="*/ 2152085 h 3781425"/>
              <a:gd name="connsiteX4" fmla="*/ 2152085 w 3781425"/>
              <a:gd name="connsiteY4" fmla="*/ 3781425 h 3781425"/>
              <a:gd name="connsiteX5" fmla="*/ 0 w 3781425"/>
              <a:gd name="connsiteY5" fmla="*/ 3781425 h 3781425"/>
              <a:gd name="connsiteX6" fmla="*/ 0 w 3781425"/>
              <a:gd name="connsiteY6" fmla="*/ 3781425 h 3781425"/>
              <a:gd name="connsiteX7" fmla="*/ 0 w 3781425"/>
              <a:gd name="connsiteY7" fmla="*/ 1629340 h 3781425"/>
              <a:gd name="connsiteX8" fmla="*/ 1629340 w 3781425"/>
              <a:gd name="connsiteY8" fmla="*/ 0 h 3781425"/>
              <a:gd name="connsiteX0" fmla="*/ 1629340 w 3781425"/>
              <a:gd name="connsiteY0" fmla="*/ 2428 h 3783853"/>
              <a:gd name="connsiteX1" fmla="*/ 2456636 w 3781425"/>
              <a:gd name="connsiteY1" fmla="*/ 0 h 3783853"/>
              <a:gd name="connsiteX2" fmla="*/ 3781425 w 3781425"/>
              <a:gd name="connsiteY2" fmla="*/ 2428 h 3783853"/>
              <a:gd name="connsiteX3" fmla="*/ 3781425 w 3781425"/>
              <a:gd name="connsiteY3" fmla="*/ 2428 h 3783853"/>
              <a:gd name="connsiteX4" fmla="*/ 3781425 w 3781425"/>
              <a:gd name="connsiteY4" fmla="*/ 2154513 h 3783853"/>
              <a:gd name="connsiteX5" fmla="*/ 2152085 w 3781425"/>
              <a:gd name="connsiteY5" fmla="*/ 3783853 h 3783853"/>
              <a:gd name="connsiteX6" fmla="*/ 0 w 3781425"/>
              <a:gd name="connsiteY6" fmla="*/ 3783853 h 3783853"/>
              <a:gd name="connsiteX7" fmla="*/ 0 w 3781425"/>
              <a:gd name="connsiteY7" fmla="*/ 3783853 h 3783853"/>
              <a:gd name="connsiteX8" fmla="*/ 0 w 3781425"/>
              <a:gd name="connsiteY8" fmla="*/ 1631768 h 3783853"/>
              <a:gd name="connsiteX9" fmla="*/ 1629340 w 3781425"/>
              <a:gd name="connsiteY9" fmla="*/ 2428 h 3783853"/>
              <a:gd name="connsiteX0" fmla="*/ 1629340 w 3781425"/>
              <a:gd name="connsiteY0" fmla="*/ 0 h 3781425"/>
              <a:gd name="connsiteX1" fmla="*/ 3781425 w 3781425"/>
              <a:gd name="connsiteY1" fmla="*/ 0 h 3781425"/>
              <a:gd name="connsiteX2" fmla="*/ 3781425 w 3781425"/>
              <a:gd name="connsiteY2" fmla="*/ 0 h 3781425"/>
              <a:gd name="connsiteX3" fmla="*/ 3781425 w 3781425"/>
              <a:gd name="connsiteY3" fmla="*/ 2152085 h 3781425"/>
              <a:gd name="connsiteX4" fmla="*/ 2152085 w 3781425"/>
              <a:gd name="connsiteY4" fmla="*/ 3781425 h 3781425"/>
              <a:gd name="connsiteX5" fmla="*/ 0 w 3781425"/>
              <a:gd name="connsiteY5" fmla="*/ 3781425 h 3781425"/>
              <a:gd name="connsiteX6" fmla="*/ 0 w 3781425"/>
              <a:gd name="connsiteY6" fmla="*/ 3781425 h 3781425"/>
              <a:gd name="connsiteX7" fmla="*/ 0 w 3781425"/>
              <a:gd name="connsiteY7" fmla="*/ 1629340 h 3781425"/>
              <a:gd name="connsiteX8" fmla="*/ 1629340 w 3781425"/>
              <a:gd name="connsiteY8" fmla="*/ 0 h 378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5" h="3781425">
                <a:moveTo>
                  <a:pt x="1629340" y="0"/>
                </a:moveTo>
                <a:lnTo>
                  <a:pt x="3781425" y="0"/>
                </a:lnTo>
                <a:lnTo>
                  <a:pt x="3781425" y="0"/>
                </a:lnTo>
                <a:lnTo>
                  <a:pt x="3781425" y="2152085"/>
                </a:lnTo>
                <a:cubicBezTo>
                  <a:pt x="3781425" y="3051945"/>
                  <a:pt x="3051945" y="3781425"/>
                  <a:pt x="2152085" y="3781425"/>
                </a:cubicBezTo>
                <a:lnTo>
                  <a:pt x="0" y="3781425"/>
                </a:lnTo>
                <a:lnTo>
                  <a:pt x="0" y="3781425"/>
                </a:lnTo>
                <a:lnTo>
                  <a:pt x="0" y="1629340"/>
                </a:lnTo>
                <a:cubicBezTo>
                  <a:pt x="0" y="729480"/>
                  <a:pt x="729480" y="0"/>
                  <a:pt x="1629340" y="0"/>
                </a:cubicBezTo>
                <a:close/>
              </a:path>
            </a:pathLst>
          </a:custGeom>
          <a:solidFill>
            <a:schemeClr val="bg1"/>
          </a:solidFill>
        </p:spPr>
        <p:txBody>
          <a:bodyPr lIns="548640" rIns="548640" anchor="ctr"/>
          <a:lstStyle>
            <a:lvl1pPr algn="ctr">
              <a:defRPr sz="3600" b="1"/>
            </a:lvl1pPr>
          </a:lstStyle>
          <a:p>
            <a:pPr lvl="0"/>
            <a:r>
              <a:rPr lang="en-US"/>
              <a:t>Thank You.</a:t>
            </a:r>
          </a:p>
        </p:txBody>
      </p:sp>
      <p:pic>
        <p:nvPicPr>
          <p:cNvPr id="10" name="Graphic 9">
            <a:extLst>
              <a:ext uri="{FF2B5EF4-FFF2-40B4-BE49-F238E27FC236}">
                <a16:creationId xmlns:a16="http://schemas.microsoft.com/office/drawing/2014/main" id="{B294229F-971E-E7A0-E1F7-B222C7011B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5760" y="5715261"/>
            <a:ext cx="1213858" cy="329939"/>
          </a:xfrm>
          <a:prstGeom prst="rect">
            <a:avLst/>
          </a:prstGeom>
        </p:spPr>
      </p:pic>
    </p:spTree>
    <p:extLst>
      <p:ext uri="{BB962C8B-B14F-4D97-AF65-F5344CB8AC3E}">
        <p14:creationId xmlns:p14="http://schemas.microsoft.com/office/powerpoint/2010/main" val="1846873840"/>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13" name="Chord 10"/>
          <p:cNvSpPr/>
          <p:nvPr/>
        </p:nvSpPr>
        <p:spPr>
          <a:xfrm rot="17540526">
            <a:off x="-904520" y="-42137"/>
            <a:ext cx="4258540" cy="3134553"/>
          </a:xfrm>
          <a:custGeom>
            <a:avLst/>
            <a:gdLst/>
            <a:ahLst/>
            <a:cxnLst>
              <a:cxn ang="0">
                <a:pos x="wd2" y="hd2"/>
              </a:cxn>
              <a:cxn ang="5400000">
                <a:pos x="wd2" y="hd2"/>
              </a:cxn>
              <a:cxn ang="10800000">
                <a:pos x="wd2" y="hd2"/>
              </a:cxn>
              <a:cxn ang="16200000">
                <a:pos x="wd2" y="hd2"/>
              </a:cxn>
            </a:cxnLst>
            <a:rect l="0" t="0" r="r" b="b"/>
            <a:pathLst>
              <a:path w="20169" h="20671" extrusionOk="0">
                <a:moveTo>
                  <a:pt x="20169" y="16040"/>
                </a:moveTo>
                <a:cubicBezTo>
                  <a:pt x="16435" y="21600"/>
                  <a:pt x="9313" y="21283"/>
                  <a:pt x="6032" y="19566"/>
                </a:cubicBezTo>
                <a:cubicBezTo>
                  <a:pt x="2751" y="17848"/>
                  <a:pt x="-1431" y="12590"/>
                  <a:pt x="483" y="5735"/>
                </a:cubicBezTo>
                <a:lnTo>
                  <a:pt x="13873" y="0"/>
                </a:lnTo>
                <a:lnTo>
                  <a:pt x="20169" y="16040"/>
                </a:lnTo>
                <a:close/>
              </a:path>
            </a:pathLst>
          </a:custGeom>
          <a:solidFill>
            <a:schemeClr val="accent2"/>
          </a:solidFill>
          <a:ln w="12700">
            <a:miter lim="400000"/>
          </a:ln>
        </p:spPr>
        <p:txBody>
          <a:bodyPr lIns="45719" rIns="45719" anchor="ctr"/>
          <a:lstStyle/>
          <a:p>
            <a:pPr algn="ctr">
              <a:defRPr>
                <a:solidFill>
                  <a:srgbClr val="FFFFFF"/>
                </a:solidFill>
              </a:defRPr>
            </a:pPr>
            <a:endParaRPr sz="1800"/>
          </a:p>
        </p:txBody>
      </p:sp>
      <p:sp>
        <p:nvSpPr>
          <p:cNvPr id="14" name="Rectangle: Single Corner Rounded 8"/>
          <p:cNvSpPr/>
          <p:nvPr/>
        </p:nvSpPr>
        <p:spPr>
          <a:xfrm flipH="1">
            <a:off x="969875" y="889739"/>
            <a:ext cx="8174124" cy="596826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479" y="0"/>
                </a:lnTo>
                <a:cubicBezTo>
                  <a:pt x="19307" y="0"/>
                  <a:pt x="21600" y="4187"/>
                  <a:pt x="21600" y="9352"/>
                </a:cubicBezTo>
                <a:lnTo>
                  <a:pt x="21600" y="21600"/>
                </a:lnTo>
                <a:lnTo>
                  <a:pt x="0" y="21600"/>
                </a:lnTo>
                <a:close/>
              </a:path>
            </a:pathLst>
          </a:custGeom>
          <a:solidFill>
            <a:schemeClr val="accent1"/>
          </a:solidFill>
          <a:ln w="12700">
            <a:miter lim="400000"/>
          </a:ln>
        </p:spPr>
        <p:txBody>
          <a:bodyPr lIns="45719" rIns="45719" anchor="ctr"/>
          <a:lstStyle/>
          <a:p>
            <a:pPr algn="ctr">
              <a:defRPr>
                <a:solidFill>
                  <a:srgbClr val="FFFFFF"/>
                </a:solidFill>
              </a:defRPr>
            </a:pPr>
            <a:endParaRPr sz="1800"/>
          </a:p>
        </p:txBody>
      </p:sp>
      <p:grpSp>
        <p:nvGrpSpPr>
          <p:cNvPr id="17" name="Group 14"/>
          <p:cNvGrpSpPr/>
          <p:nvPr/>
        </p:nvGrpSpPr>
        <p:grpSpPr>
          <a:xfrm>
            <a:off x="7133413" y="1672696"/>
            <a:ext cx="2297285" cy="4467255"/>
            <a:chOff x="0" y="0"/>
            <a:chExt cx="2297284" cy="3350439"/>
          </a:xfrm>
        </p:grpSpPr>
        <p:sp>
          <p:nvSpPr>
            <p:cNvPr id="15" name="Chord 12"/>
            <p:cNvSpPr/>
            <p:nvPr/>
          </p:nvSpPr>
          <p:spPr>
            <a:xfrm rot="17495920">
              <a:off x="483862" y="3773"/>
              <a:ext cx="1329560" cy="1944396"/>
            </a:xfrm>
            <a:custGeom>
              <a:avLst/>
              <a:gdLst/>
              <a:ahLst/>
              <a:cxnLst>
                <a:cxn ang="0">
                  <a:pos x="wd2" y="hd2"/>
                </a:cxn>
                <a:cxn ang="5400000">
                  <a:pos x="wd2" y="hd2"/>
                </a:cxn>
                <a:cxn ang="10800000">
                  <a:pos x="wd2" y="hd2"/>
                </a:cxn>
                <a:cxn ang="16200000">
                  <a:pos x="wd2" y="hd2"/>
                </a:cxn>
              </a:cxnLst>
              <a:rect l="0" t="0" r="r" b="b"/>
              <a:pathLst>
                <a:path w="19310" h="21600" extrusionOk="0">
                  <a:moveTo>
                    <a:pt x="19310" y="18175"/>
                  </a:moveTo>
                  <a:lnTo>
                    <a:pt x="7998" y="21600"/>
                  </a:lnTo>
                  <a:cubicBezTo>
                    <a:pt x="5272" y="20196"/>
                    <a:pt x="3082" y="19197"/>
                    <a:pt x="1127" y="15558"/>
                  </a:cubicBezTo>
                  <a:cubicBezTo>
                    <a:pt x="-2290" y="9191"/>
                    <a:pt x="2478" y="2032"/>
                    <a:pt x="9874" y="0"/>
                  </a:cubicBezTo>
                  <a:lnTo>
                    <a:pt x="19310" y="18175"/>
                  </a:lnTo>
                  <a:close/>
                </a:path>
              </a:pathLst>
            </a:custGeom>
            <a:solidFill>
              <a:schemeClr val="accent5"/>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sz="1800"/>
            </a:p>
          </p:txBody>
        </p:sp>
        <p:sp>
          <p:nvSpPr>
            <p:cNvPr id="16" name="Chord 12"/>
            <p:cNvSpPr/>
            <p:nvPr/>
          </p:nvSpPr>
          <p:spPr>
            <a:xfrm rot="14904080" flipH="1">
              <a:off x="483862" y="1402271"/>
              <a:ext cx="1329560" cy="1944396"/>
            </a:xfrm>
            <a:custGeom>
              <a:avLst/>
              <a:gdLst/>
              <a:ahLst/>
              <a:cxnLst>
                <a:cxn ang="0">
                  <a:pos x="wd2" y="hd2"/>
                </a:cxn>
                <a:cxn ang="5400000">
                  <a:pos x="wd2" y="hd2"/>
                </a:cxn>
                <a:cxn ang="10800000">
                  <a:pos x="wd2" y="hd2"/>
                </a:cxn>
                <a:cxn ang="16200000">
                  <a:pos x="wd2" y="hd2"/>
                </a:cxn>
              </a:cxnLst>
              <a:rect l="0" t="0" r="r" b="b"/>
              <a:pathLst>
                <a:path w="19310" h="21600" extrusionOk="0">
                  <a:moveTo>
                    <a:pt x="19310" y="18175"/>
                  </a:moveTo>
                  <a:lnTo>
                    <a:pt x="7998" y="21600"/>
                  </a:lnTo>
                  <a:cubicBezTo>
                    <a:pt x="5272" y="20196"/>
                    <a:pt x="3082" y="19197"/>
                    <a:pt x="1127" y="15558"/>
                  </a:cubicBezTo>
                  <a:cubicBezTo>
                    <a:pt x="-2290" y="9191"/>
                    <a:pt x="2478" y="2032"/>
                    <a:pt x="9874" y="0"/>
                  </a:cubicBezTo>
                  <a:lnTo>
                    <a:pt x="19310" y="18175"/>
                  </a:lnTo>
                  <a:close/>
                </a:path>
              </a:pathLst>
            </a:custGeom>
            <a:solidFill>
              <a:schemeClr val="accent5"/>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sz="1800"/>
            </a:p>
          </p:txBody>
        </p:sp>
      </p:grpSp>
      <p:sp>
        <p:nvSpPr>
          <p:cNvPr id="18" name="Title Goes Here"/>
          <p:cNvSpPr txBox="1">
            <a:spLocks noGrp="1"/>
          </p:cNvSpPr>
          <p:nvPr>
            <p:ph type="title" hasCustomPrompt="1"/>
          </p:nvPr>
        </p:nvSpPr>
        <p:spPr>
          <a:xfrm>
            <a:off x="2515884" y="3305283"/>
            <a:ext cx="5713718" cy="1921879"/>
          </a:xfrm>
          <a:prstGeom prst="rect">
            <a:avLst/>
          </a:prstGeom>
        </p:spPr>
        <p:txBody>
          <a:bodyPr/>
          <a:lstStyle>
            <a:lvl1pPr>
              <a:defRPr sz="5400">
                <a:solidFill>
                  <a:srgbClr val="FFFFFF"/>
                </a:solidFill>
              </a:defRPr>
            </a:lvl1pPr>
          </a:lstStyle>
          <a:p>
            <a:r>
              <a:t>Title Goes Here</a:t>
            </a:r>
          </a:p>
        </p:txBody>
      </p:sp>
      <p:sp>
        <p:nvSpPr>
          <p:cNvPr id="19" name="Body Level One…"/>
          <p:cNvSpPr txBox="1">
            <a:spLocks noGrp="1"/>
          </p:cNvSpPr>
          <p:nvPr>
            <p:ph type="body" sz="quarter" idx="1" hasCustomPrompt="1"/>
          </p:nvPr>
        </p:nvSpPr>
        <p:spPr>
          <a:xfrm>
            <a:off x="2515883" y="5236014"/>
            <a:ext cx="3099915" cy="697745"/>
          </a:xfrm>
          <a:prstGeom prst="rect">
            <a:avLst/>
          </a:prstGeom>
        </p:spPr>
        <p:txBody>
          <a:bodyPr>
            <a:normAutofit/>
          </a:bodyPr>
          <a:lstStyle>
            <a:lvl1pPr>
              <a:defRPr sz="1600">
                <a:solidFill>
                  <a:srgbClr val="FFFFFF"/>
                </a:solidFill>
              </a:defRPr>
            </a:lvl1pPr>
            <a:lvl2pPr marL="0" indent="342892">
              <a:buSzTx/>
              <a:buNone/>
              <a:defRPr sz="1600">
                <a:solidFill>
                  <a:srgbClr val="FFFFFF"/>
                </a:solidFill>
              </a:defRPr>
            </a:lvl2pPr>
            <a:lvl3pPr marL="0" indent="685783">
              <a:buSzTx/>
              <a:buNone/>
              <a:defRPr sz="1600">
                <a:solidFill>
                  <a:srgbClr val="FFFFFF"/>
                </a:solidFill>
              </a:defRPr>
            </a:lvl3pPr>
            <a:lvl4pPr marL="0" indent="1028675">
              <a:buSzTx/>
              <a:buNone/>
              <a:defRPr sz="1600">
                <a:solidFill>
                  <a:srgbClr val="FFFFFF"/>
                </a:solidFill>
              </a:defRPr>
            </a:lvl4pPr>
            <a:lvl5pPr marL="0" indent="1371566">
              <a:buSzTx/>
              <a:buNone/>
              <a:defRPr sz="1600">
                <a:solidFill>
                  <a:srgbClr val="FFFFFF"/>
                </a:solidFill>
              </a:defRPr>
            </a:lvl5pPr>
          </a:lstStyle>
          <a:p>
            <a:r>
              <a:t>Month XX, 20XX</a:t>
            </a:r>
          </a:p>
          <a:p>
            <a:pPr lvl="1"/>
            <a:endParaRPr/>
          </a:p>
          <a:p>
            <a:pPr lvl="2"/>
            <a:endParaRPr/>
          </a:p>
          <a:p>
            <a:pPr lvl="3"/>
            <a:endParaRPr/>
          </a:p>
          <a:p>
            <a:pPr lvl="4"/>
            <a:endParaRPr/>
          </a:p>
        </p:txBody>
      </p:sp>
      <p:pic>
        <p:nvPicPr>
          <p:cNvPr id="20" name="Graphic 5" descr="Graphic 5"/>
          <p:cNvPicPr>
            <a:picLocks noChangeAspect="1"/>
          </p:cNvPicPr>
          <p:nvPr/>
        </p:nvPicPr>
        <p:blipFill>
          <a:blip r:embed="rId2"/>
          <a:stretch>
            <a:fillRect/>
          </a:stretch>
        </p:blipFill>
        <p:spPr>
          <a:xfrm>
            <a:off x="2535478" y="2412577"/>
            <a:ext cx="1401668" cy="380989"/>
          </a:xfrm>
          <a:prstGeom prst="rect">
            <a:avLst/>
          </a:prstGeom>
          <a:ln w="12700">
            <a:miter lim="400000"/>
          </a:ln>
        </p:spPr>
      </p:pic>
      <p:sp>
        <p:nvSpPr>
          <p:cNvPr id="21" name="Slide Number"/>
          <p:cNvSpPr txBox="1">
            <a:spLocks noGrp="1"/>
          </p:cNvSpPr>
          <p:nvPr>
            <p:ph type="sldNum" sz="quarter" idx="2"/>
          </p:nvPr>
        </p:nvSpPr>
        <p:spPr>
          <a:xfrm>
            <a:off x="4419600" y="5983818"/>
            <a:ext cx="2133600" cy="37253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16259649"/>
      </p:ext>
    </p:extLst>
  </p:cSld>
  <p:clrMapOvr>
    <a:masterClrMapping/>
  </p:clrMapOvr>
  <p:transition spd="med"/>
</p:sldLayout>
</file>

<file path=ppt/slideLayouts/slideLayout655.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13" name="Chord 10"/>
          <p:cNvSpPr/>
          <p:nvPr/>
        </p:nvSpPr>
        <p:spPr>
          <a:xfrm rot="17540526">
            <a:off x="-904520" y="-42137"/>
            <a:ext cx="4258540" cy="3134553"/>
          </a:xfrm>
          <a:custGeom>
            <a:avLst/>
            <a:gdLst/>
            <a:ahLst/>
            <a:cxnLst>
              <a:cxn ang="0">
                <a:pos x="wd2" y="hd2"/>
              </a:cxn>
              <a:cxn ang="5400000">
                <a:pos x="wd2" y="hd2"/>
              </a:cxn>
              <a:cxn ang="10800000">
                <a:pos x="wd2" y="hd2"/>
              </a:cxn>
              <a:cxn ang="16200000">
                <a:pos x="wd2" y="hd2"/>
              </a:cxn>
            </a:cxnLst>
            <a:rect l="0" t="0" r="r" b="b"/>
            <a:pathLst>
              <a:path w="20169" h="20671" extrusionOk="0">
                <a:moveTo>
                  <a:pt x="20169" y="16040"/>
                </a:moveTo>
                <a:cubicBezTo>
                  <a:pt x="16435" y="21600"/>
                  <a:pt x="9313" y="21283"/>
                  <a:pt x="6032" y="19566"/>
                </a:cubicBezTo>
                <a:cubicBezTo>
                  <a:pt x="2751" y="17848"/>
                  <a:pt x="-1431" y="12590"/>
                  <a:pt x="483" y="5735"/>
                </a:cubicBezTo>
                <a:lnTo>
                  <a:pt x="13873" y="0"/>
                </a:lnTo>
                <a:lnTo>
                  <a:pt x="20169" y="16040"/>
                </a:lnTo>
                <a:close/>
              </a:path>
            </a:pathLst>
          </a:custGeom>
          <a:solidFill>
            <a:schemeClr val="accent2"/>
          </a:solidFill>
          <a:ln w="12700">
            <a:miter lim="400000"/>
          </a:ln>
        </p:spPr>
        <p:txBody>
          <a:bodyPr lIns="45719" rIns="45719" anchor="ctr"/>
          <a:lstStyle/>
          <a:p>
            <a:pPr algn="ctr">
              <a:defRPr>
                <a:solidFill>
                  <a:srgbClr val="FFFFFF"/>
                </a:solidFill>
              </a:defRPr>
            </a:pPr>
            <a:endParaRPr sz="1800"/>
          </a:p>
        </p:txBody>
      </p:sp>
      <p:sp>
        <p:nvSpPr>
          <p:cNvPr id="14" name="Rectangle: Single Corner Rounded 8"/>
          <p:cNvSpPr/>
          <p:nvPr/>
        </p:nvSpPr>
        <p:spPr>
          <a:xfrm flipH="1">
            <a:off x="642027" y="508749"/>
            <a:ext cx="8501974" cy="63492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479" y="0"/>
                </a:lnTo>
                <a:cubicBezTo>
                  <a:pt x="19307" y="0"/>
                  <a:pt x="21600" y="4187"/>
                  <a:pt x="21600" y="9352"/>
                </a:cubicBezTo>
                <a:lnTo>
                  <a:pt x="21600" y="21600"/>
                </a:lnTo>
                <a:lnTo>
                  <a:pt x="0" y="21600"/>
                </a:lnTo>
                <a:close/>
              </a:path>
            </a:pathLst>
          </a:custGeom>
          <a:solidFill>
            <a:schemeClr val="accent1"/>
          </a:solidFill>
          <a:ln w="12700">
            <a:miter lim="400000"/>
          </a:ln>
        </p:spPr>
        <p:txBody>
          <a:bodyPr lIns="45719" rIns="45719" anchor="ctr"/>
          <a:lstStyle/>
          <a:p>
            <a:pPr algn="ctr">
              <a:defRPr>
                <a:solidFill>
                  <a:srgbClr val="FFFFFF"/>
                </a:solidFill>
              </a:defRPr>
            </a:pPr>
            <a:endParaRPr sz="1800"/>
          </a:p>
        </p:txBody>
      </p:sp>
      <p:pic>
        <p:nvPicPr>
          <p:cNvPr id="20" name="Graphic 5" descr="Graphic 5"/>
          <p:cNvPicPr>
            <a:picLocks noChangeAspect="1"/>
          </p:cNvPicPr>
          <p:nvPr/>
        </p:nvPicPr>
        <p:blipFill>
          <a:blip r:embed="rId2"/>
          <a:stretch>
            <a:fillRect/>
          </a:stretch>
        </p:blipFill>
        <p:spPr>
          <a:xfrm>
            <a:off x="7454761" y="6059056"/>
            <a:ext cx="1401668" cy="380989"/>
          </a:xfrm>
          <a:prstGeom prst="rect">
            <a:avLst/>
          </a:prstGeom>
          <a:ln w="12700">
            <a:miter lim="400000"/>
          </a:ln>
        </p:spPr>
      </p:pic>
    </p:spTree>
    <p:extLst>
      <p:ext uri="{BB962C8B-B14F-4D97-AF65-F5344CB8AC3E}">
        <p14:creationId xmlns:p14="http://schemas.microsoft.com/office/powerpoint/2010/main" val="974201327"/>
      </p:ext>
    </p:extLst>
  </p:cSld>
  <p:clrMapOvr>
    <a:masterClrMapping/>
  </p:clrMapOvr>
  <p:transition spd="med"/>
</p:sldLayout>
</file>

<file path=ppt/slideLayouts/slideLayout656.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13" name="Chord 10"/>
          <p:cNvSpPr/>
          <p:nvPr/>
        </p:nvSpPr>
        <p:spPr>
          <a:xfrm rot="4059474" flipH="1">
            <a:off x="5817294" y="-42140"/>
            <a:ext cx="4258540" cy="3134553"/>
          </a:xfrm>
          <a:custGeom>
            <a:avLst/>
            <a:gdLst/>
            <a:ahLst/>
            <a:cxnLst>
              <a:cxn ang="0">
                <a:pos x="wd2" y="hd2"/>
              </a:cxn>
              <a:cxn ang="5400000">
                <a:pos x="wd2" y="hd2"/>
              </a:cxn>
              <a:cxn ang="10800000">
                <a:pos x="wd2" y="hd2"/>
              </a:cxn>
              <a:cxn ang="16200000">
                <a:pos x="wd2" y="hd2"/>
              </a:cxn>
            </a:cxnLst>
            <a:rect l="0" t="0" r="r" b="b"/>
            <a:pathLst>
              <a:path w="20169" h="20671" extrusionOk="0">
                <a:moveTo>
                  <a:pt x="20169" y="16040"/>
                </a:moveTo>
                <a:cubicBezTo>
                  <a:pt x="16435" y="21600"/>
                  <a:pt x="9313" y="21283"/>
                  <a:pt x="6032" y="19566"/>
                </a:cubicBezTo>
                <a:cubicBezTo>
                  <a:pt x="2751" y="17848"/>
                  <a:pt x="-1431" y="12590"/>
                  <a:pt x="483" y="5735"/>
                </a:cubicBezTo>
                <a:lnTo>
                  <a:pt x="13873" y="0"/>
                </a:lnTo>
                <a:lnTo>
                  <a:pt x="20169" y="16040"/>
                </a:lnTo>
                <a:close/>
              </a:path>
            </a:pathLst>
          </a:custGeom>
          <a:solidFill>
            <a:schemeClr val="accent2"/>
          </a:solidFill>
          <a:ln w="12700">
            <a:miter lim="400000"/>
          </a:ln>
        </p:spPr>
        <p:txBody>
          <a:bodyPr lIns="45719" rIns="45719" anchor="ctr"/>
          <a:lstStyle/>
          <a:p>
            <a:pPr algn="ctr">
              <a:defRPr>
                <a:solidFill>
                  <a:srgbClr val="FFFFFF"/>
                </a:solidFill>
              </a:defRPr>
            </a:pPr>
            <a:endParaRPr sz="1800"/>
          </a:p>
        </p:txBody>
      </p:sp>
      <p:sp>
        <p:nvSpPr>
          <p:cNvPr id="14" name="Rectangle: Single Corner Rounded 8"/>
          <p:cNvSpPr/>
          <p:nvPr/>
        </p:nvSpPr>
        <p:spPr>
          <a:xfrm>
            <a:off x="0" y="508749"/>
            <a:ext cx="8501974" cy="63492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479" y="0"/>
                </a:lnTo>
                <a:cubicBezTo>
                  <a:pt x="19307" y="0"/>
                  <a:pt x="21600" y="4187"/>
                  <a:pt x="21600" y="9352"/>
                </a:cubicBezTo>
                <a:lnTo>
                  <a:pt x="21600" y="21600"/>
                </a:lnTo>
                <a:lnTo>
                  <a:pt x="0" y="21600"/>
                </a:lnTo>
                <a:close/>
              </a:path>
            </a:pathLst>
          </a:custGeom>
          <a:solidFill>
            <a:schemeClr val="accent1"/>
          </a:solidFill>
          <a:ln w="12700">
            <a:miter lim="400000"/>
          </a:ln>
        </p:spPr>
        <p:txBody>
          <a:bodyPr lIns="45719" rIns="45719" anchor="ctr"/>
          <a:lstStyle/>
          <a:p>
            <a:pPr algn="ctr">
              <a:defRPr>
                <a:solidFill>
                  <a:srgbClr val="FFFFFF"/>
                </a:solidFill>
              </a:defRPr>
            </a:pPr>
            <a:endParaRPr sz="1800"/>
          </a:p>
        </p:txBody>
      </p:sp>
      <p:pic>
        <p:nvPicPr>
          <p:cNvPr id="20" name="Graphic 5" descr="Graphic 5"/>
          <p:cNvPicPr>
            <a:picLocks noChangeAspect="1"/>
          </p:cNvPicPr>
          <p:nvPr/>
        </p:nvPicPr>
        <p:blipFill>
          <a:blip r:embed="rId2"/>
          <a:stretch>
            <a:fillRect/>
          </a:stretch>
        </p:blipFill>
        <p:spPr>
          <a:xfrm>
            <a:off x="6632445" y="5999400"/>
            <a:ext cx="1401668" cy="380989"/>
          </a:xfrm>
          <a:prstGeom prst="rect">
            <a:avLst/>
          </a:prstGeom>
          <a:ln w="12700">
            <a:miter lim="400000"/>
          </a:ln>
        </p:spPr>
      </p:pic>
    </p:spTree>
    <p:extLst>
      <p:ext uri="{BB962C8B-B14F-4D97-AF65-F5344CB8AC3E}">
        <p14:creationId xmlns:p14="http://schemas.microsoft.com/office/powerpoint/2010/main" val="1844973331"/>
      </p:ext>
    </p:extLst>
  </p:cSld>
  <p:clrMapOvr>
    <a:masterClrMapping/>
  </p:clrMapOvr>
  <p:transition spd="med"/>
</p:sldLayout>
</file>

<file path=ppt/slideLayouts/slideLayout657.xml><?xml version="1.0" encoding="utf-8"?>
<p:sldLayout xmlns:a="http://schemas.openxmlformats.org/drawingml/2006/main" xmlns:r="http://schemas.openxmlformats.org/officeDocument/2006/relationships" xmlns:p="http://schemas.openxmlformats.org/presentationml/2006/main" showMasterSp="0" type="tx">
  <p:cSld name="1_Divider Slider 3">
    <p:spTree>
      <p:nvGrpSpPr>
        <p:cNvPr id="1" name=""/>
        <p:cNvGrpSpPr/>
        <p:nvPr/>
      </p:nvGrpSpPr>
      <p:grpSpPr>
        <a:xfrm>
          <a:off x="0" y="0"/>
          <a:ext cx="0" cy="0"/>
          <a:chOff x="0" y="0"/>
          <a:chExt cx="0" cy="0"/>
        </a:xfrm>
      </p:grpSpPr>
      <p:sp>
        <p:nvSpPr>
          <p:cNvPr id="52" name="Rectangle: Single Corner Rounded 6"/>
          <p:cNvSpPr/>
          <p:nvPr/>
        </p:nvSpPr>
        <p:spPr>
          <a:xfrm flipH="1">
            <a:off x="431800" y="595780"/>
            <a:ext cx="8712200" cy="62622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558" y="0"/>
                </a:lnTo>
                <a:cubicBezTo>
                  <a:pt x="19343" y="0"/>
                  <a:pt x="21600" y="4187"/>
                  <a:pt x="21600" y="9352"/>
                </a:cubicBezTo>
                <a:lnTo>
                  <a:pt x="21600" y="21600"/>
                </a:lnTo>
                <a:lnTo>
                  <a:pt x="0" y="21600"/>
                </a:lnTo>
                <a:close/>
              </a:path>
            </a:pathLst>
          </a:custGeom>
          <a:solidFill>
            <a:schemeClr val="accent1"/>
          </a:solidFill>
          <a:ln w="12700">
            <a:miter lim="400000"/>
          </a:ln>
        </p:spPr>
        <p:txBody>
          <a:bodyPr lIns="45719" rIns="45719" anchor="ctr"/>
          <a:lstStyle/>
          <a:p>
            <a:pPr algn="ctr">
              <a:defRPr>
                <a:solidFill>
                  <a:srgbClr val="FFFFFF"/>
                </a:solidFill>
              </a:defRPr>
            </a:pPr>
            <a:endParaRPr sz="1800"/>
          </a:p>
        </p:txBody>
      </p:sp>
      <p:sp>
        <p:nvSpPr>
          <p:cNvPr id="53" name="Divider Slide Title Text Goes Here"/>
          <p:cNvSpPr txBox="1">
            <a:spLocks noGrp="1"/>
          </p:cNvSpPr>
          <p:nvPr>
            <p:ph type="title" hasCustomPrompt="1"/>
          </p:nvPr>
        </p:nvSpPr>
        <p:spPr>
          <a:xfrm>
            <a:off x="912864" y="3331941"/>
            <a:ext cx="4776736" cy="2072643"/>
          </a:xfrm>
          <a:prstGeom prst="rect">
            <a:avLst/>
          </a:prstGeom>
        </p:spPr>
        <p:txBody>
          <a:bodyPr/>
          <a:lstStyle>
            <a:lvl1pPr>
              <a:defRPr sz="3200">
                <a:solidFill>
                  <a:srgbClr val="FFFFFF"/>
                </a:solidFill>
              </a:defRPr>
            </a:lvl1pPr>
          </a:lstStyle>
          <a:p>
            <a:r>
              <a:t>Divider Slide Title Text Goes Here</a:t>
            </a:r>
          </a:p>
        </p:txBody>
      </p:sp>
      <p:pic>
        <p:nvPicPr>
          <p:cNvPr id="54" name="Graphic 4" descr="Graphic 4"/>
          <p:cNvPicPr>
            <a:picLocks noChangeAspect="1"/>
          </p:cNvPicPr>
          <p:nvPr/>
        </p:nvPicPr>
        <p:blipFill>
          <a:blip r:embed="rId2"/>
          <a:stretch>
            <a:fillRect/>
          </a:stretch>
        </p:blipFill>
        <p:spPr>
          <a:xfrm>
            <a:off x="922656" y="5897893"/>
            <a:ext cx="1401668" cy="380989"/>
          </a:xfrm>
          <a:prstGeom prst="rect">
            <a:avLst/>
          </a:prstGeom>
          <a:ln w="12700">
            <a:miter lim="400000"/>
          </a:ln>
        </p:spPr>
      </p:pic>
      <p:sp>
        <p:nvSpPr>
          <p:cNvPr id="55" name="Picture Placeholder 6"/>
          <p:cNvSpPr>
            <a:spLocks noGrp="1"/>
          </p:cNvSpPr>
          <p:nvPr>
            <p:ph type="pic" sz="half" idx="21"/>
          </p:nvPr>
        </p:nvSpPr>
        <p:spPr>
          <a:xfrm>
            <a:off x="5676390" y="1222436"/>
            <a:ext cx="3467611" cy="5002883"/>
          </a:xfrm>
          <a:prstGeom prst="rect">
            <a:avLst/>
          </a:prstGeom>
        </p:spPr>
        <p:txBody>
          <a:bodyPr lIns="91439" tIns="45719" rIns="91439" bIns="45719"/>
          <a:lstStyle/>
          <a:p>
            <a:endParaRPr/>
          </a:p>
        </p:txBody>
      </p:sp>
      <p:sp>
        <p:nvSpPr>
          <p:cNvPr id="56" name="Isosceles Triangle 7"/>
          <p:cNvSpPr/>
          <p:nvPr/>
        </p:nvSpPr>
        <p:spPr>
          <a:xfrm>
            <a:off x="357187" y="451193"/>
            <a:ext cx="1301222" cy="1723683"/>
          </a:xfrm>
          <a:prstGeom prst="triangle">
            <a:avLst/>
          </a:prstGeom>
          <a:solidFill>
            <a:schemeClr val="accent6"/>
          </a:solidFill>
          <a:ln w="12700">
            <a:miter lim="400000"/>
          </a:ln>
        </p:spPr>
        <p:txBody>
          <a:bodyPr lIns="45719" rIns="45719" anchor="ctr"/>
          <a:lstStyle/>
          <a:p>
            <a:pPr algn="ctr">
              <a:defRPr>
                <a:solidFill>
                  <a:srgbClr val="FFFFFF"/>
                </a:solidFill>
              </a:defRPr>
            </a:pPr>
            <a:endParaRPr sz="1800"/>
          </a:p>
        </p:txBody>
      </p:sp>
      <p:sp>
        <p:nvSpPr>
          <p:cNvPr id="57" name="Slide Number"/>
          <p:cNvSpPr txBox="1">
            <a:spLocks noGrp="1"/>
          </p:cNvSpPr>
          <p:nvPr>
            <p:ph type="sldNum" sz="quarter" idx="2"/>
          </p:nvPr>
        </p:nvSpPr>
        <p:spPr>
          <a:xfrm>
            <a:off x="4419600" y="5983818"/>
            <a:ext cx="2133600" cy="37253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05773948"/>
      </p:ext>
    </p:extLst>
  </p:cSld>
  <p:clrMapOvr>
    <a:masterClrMapping/>
  </p:clrMapOvr>
  <p:transition spd="med"/>
</p:sldLayout>
</file>

<file path=ppt/slideLayouts/slideLayout65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69604" y="1440000"/>
            <a:ext cx="8416950" cy="4374141"/>
          </a:xfrm>
          <a:prstGeom prst="rect">
            <a:avLst/>
          </a:prstGeom>
        </p:spPr>
        <p:txBody>
          <a:bodyPr lIns="0" tIns="0" rIns="0" bIns="0"/>
          <a:lstStyle>
            <a:lvl1pPr marL="199993" marR="0" indent="-199993" algn="l" defTabSz="799972" rtl="0" eaLnBrk="1" fontAlgn="base" latinLnBrk="0" hangingPunct="1">
              <a:lnSpc>
                <a:spcPct val="100000"/>
              </a:lnSpc>
              <a:spcBef>
                <a:spcPts val="0"/>
              </a:spcBef>
              <a:spcAft>
                <a:spcPts val="200"/>
              </a:spcAft>
              <a:buClr>
                <a:schemeClr val="accent1"/>
              </a:buClr>
              <a:buSzPct val="120000"/>
              <a:buFont typeface="Arial" charset="0"/>
              <a:buChar char="•"/>
              <a:tabLst/>
              <a:defRPr sz="1200" b="0">
                <a:solidFill>
                  <a:schemeClr val="tx1"/>
                </a:solidFill>
              </a:defRPr>
            </a:lvl1pPr>
            <a:lvl2pPr marL="399987" indent="-183328">
              <a:spcBef>
                <a:spcPts val="251"/>
              </a:spcBef>
              <a:buSzPct val="100000"/>
              <a:buFont typeface=".AppleSystemUIFont" charset="-120"/>
              <a:buChar char="–"/>
              <a:tabLst/>
              <a:defRPr sz="1050" b="0">
                <a:solidFill>
                  <a:srgbClr val="36393E"/>
                </a:solidFill>
              </a:defRPr>
            </a:lvl2pPr>
            <a:lvl3pPr marL="601368" marR="0" indent="-201382" algn="l" defTabSz="799972" rtl="0" eaLnBrk="1" fontAlgn="base" latinLnBrk="0" hangingPunct="1">
              <a:lnSpc>
                <a:spcPct val="100000"/>
              </a:lnSpc>
              <a:spcBef>
                <a:spcPct val="20000"/>
              </a:spcBef>
              <a:spcAft>
                <a:spcPct val="5000"/>
              </a:spcAft>
              <a:buClr>
                <a:schemeClr val="accent1"/>
              </a:buClr>
              <a:buSzPct val="100000"/>
              <a:buFont typeface="Arial" charset="0"/>
              <a:buChar char="•"/>
              <a:tabLst/>
              <a:defRPr sz="1050">
                <a:solidFill>
                  <a:srgbClr val="36393E"/>
                </a:solidFill>
              </a:defRPr>
            </a:lvl3pPr>
            <a:lvl4pPr marL="751364" indent="-149996">
              <a:buSzPct val="100000"/>
              <a:buFont typeface=".AppleSystemUIFont" charset="-120"/>
              <a:buChar char="–"/>
              <a:tabLst/>
              <a:defRPr sz="853" baseline="0">
                <a:solidFill>
                  <a:srgbClr val="36393E"/>
                </a:solidFill>
              </a:defRPr>
            </a:lvl4pPr>
            <a:lvl5pPr marL="901358" indent="-166662">
              <a:buSzPct val="100000"/>
              <a:buFont typeface="Arial" charset="0"/>
              <a:buChar char="•"/>
              <a:tabLst/>
              <a:defRPr sz="853">
                <a:solidFill>
                  <a:srgbClr val="36393E"/>
                </a:solidFill>
              </a:defRPr>
            </a:lvl5pPr>
            <a:lvl6pPr marL="901358" indent="-149996">
              <a:buFont typeface=".AppleSystemUIFont" charset="-120"/>
              <a:buChar char="–"/>
              <a:tabLst/>
              <a:defRPr sz="853"/>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p:cNvSpPr>
            <a:spLocks noGrp="1"/>
          </p:cNvSpPr>
          <p:nvPr>
            <p:ph type="title"/>
          </p:nvPr>
        </p:nvSpPr>
        <p:spPr>
          <a:xfrm>
            <a:off x="360000" y="384001"/>
            <a:ext cx="8416950" cy="718491"/>
          </a:xfrm>
          <a:prstGeom prst="rect">
            <a:avLst/>
          </a:prstGeom>
        </p:spPr>
        <p:txBody>
          <a:bodyPr lIns="0" tIns="0" rIns="0" bIns="0"/>
          <a:lstStyle>
            <a:lvl1pPr>
              <a:lnSpc>
                <a:spcPct val="100000"/>
              </a:lnSpc>
              <a:defRPr sz="2000" b="1" i="0" baseline="0">
                <a:solidFill>
                  <a:schemeClr val="accent1"/>
                </a:solidFill>
                <a:latin typeface="Arial" charset="0"/>
                <a:ea typeface="Arial" charset="0"/>
                <a:cs typeface="Arial" charset="0"/>
              </a:defRPr>
            </a:lvl1pPr>
          </a:lstStyle>
          <a:p>
            <a:r>
              <a:rPr lang="en-US"/>
              <a:t>Click to edit Master title style</a:t>
            </a:r>
          </a:p>
        </p:txBody>
      </p:sp>
    </p:spTree>
    <p:extLst>
      <p:ext uri="{BB962C8B-B14F-4D97-AF65-F5344CB8AC3E}">
        <p14:creationId xmlns:p14="http://schemas.microsoft.com/office/powerpoint/2010/main" val="200570711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216">
          <p15:clr>
            <a:srgbClr val="FBAE40"/>
          </p15:clr>
        </p15:guide>
      </p15:sldGuideLst>
    </p:ext>
  </p:extLst>
</p:sldLayout>
</file>

<file path=ppt/slideLayouts/slideLayout659.xml><?xml version="1.0" encoding="utf-8"?>
<p:sldLayout xmlns:a="http://schemas.openxmlformats.org/drawingml/2006/main" xmlns:r="http://schemas.openxmlformats.org/officeDocument/2006/relationships" xmlns:p="http://schemas.openxmlformats.org/presentationml/2006/main" showMasterSp="0" userDrawn="1">
  <p:cSld name="2_Divider Slider 3">
    <p:bg>
      <p:bgPr>
        <a:solidFill>
          <a:schemeClr val="tx1"/>
        </a:solidFill>
        <a:effectLst/>
      </p:bgPr>
    </p:bg>
    <p:spTree>
      <p:nvGrpSpPr>
        <p:cNvPr id="1" name=""/>
        <p:cNvGrpSpPr/>
        <p:nvPr/>
      </p:nvGrpSpPr>
      <p:grpSpPr>
        <a:xfrm>
          <a:off x="0" y="0"/>
          <a:ext cx="0" cy="0"/>
          <a:chOff x="0" y="0"/>
          <a:chExt cx="0" cy="0"/>
        </a:xfrm>
      </p:grpSpPr>
      <p:sp>
        <p:nvSpPr>
          <p:cNvPr id="7" name="Rectangle: Single Corner Rounded 6">
            <a:extLst>
              <a:ext uri="{FF2B5EF4-FFF2-40B4-BE49-F238E27FC236}">
                <a16:creationId xmlns:a16="http://schemas.microsoft.com/office/drawing/2014/main" id="{49B5C4A5-3B7B-C895-067D-80695255149A}"/>
              </a:ext>
            </a:extLst>
          </p:cNvPr>
          <p:cNvSpPr/>
          <p:nvPr userDrawn="1"/>
        </p:nvSpPr>
        <p:spPr>
          <a:xfrm flipH="1">
            <a:off x="431801" y="595780"/>
            <a:ext cx="8712199" cy="6262221"/>
          </a:xfrm>
          <a:prstGeom prst="round1Rect">
            <a:avLst>
              <a:gd name="adj" fmla="val 4329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912864" y="3331941"/>
            <a:ext cx="4776736" cy="2072640"/>
          </a:xfrm>
        </p:spPr>
        <p:txBody>
          <a:bodyPr anchor="t">
            <a:noAutofit/>
          </a:bodyPr>
          <a:lstStyle>
            <a:lvl1pPr>
              <a:defRPr sz="3200">
                <a:solidFill>
                  <a:schemeClr val="bg1"/>
                </a:solidFill>
              </a:defRPr>
            </a:lvl1pPr>
          </a:lstStyle>
          <a:p>
            <a:r>
              <a:rPr lang="en-US"/>
              <a:t>Divider Slide Title Text Goes Here</a:t>
            </a:r>
          </a:p>
        </p:txBody>
      </p:sp>
      <p:pic>
        <p:nvPicPr>
          <p:cNvPr id="5" name="Graphic 4">
            <a:extLst>
              <a:ext uri="{FF2B5EF4-FFF2-40B4-BE49-F238E27FC236}">
                <a16:creationId xmlns:a16="http://schemas.microsoft.com/office/drawing/2014/main" id="{AA3E59EA-6032-98B6-CF29-50518CF0A1C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2657" y="5897894"/>
            <a:ext cx="1401667" cy="380988"/>
          </a:xfrm>
          <a:prstGeom prst="rect">
            <a:avLst/>
          </a:prstGeom>
        </p:spPr>
      </p:pic>
      <p:sp>
        <p:nvSpPr>
          <p:cNvPr id="3" name="Picture Placeholder 6">
            <a:extLst>
              <a:ext uri="{FF2B5EF4-FFF2-40B4-BE49-F238E27FC236}">
                <a16:creationId xmlns:a16="http://schemas.microsoft.com/office/drawing/2014/main" id="{D63E3BC3-8C36-E341-AA85-58131EF48BD5}"/>
              </a:ext>
            </a:extLst>
          </p:cNvPr>
          <p:cNvSpPr>
            <a:spLocks noGrp="1"/>
          </p:cNvSpPr>
          <p:nvPr>
            <p:ph type="pic" sz="quarter" idx="13"/>
          </p:nvPr>
        </p:nvSpPr>
        <p:spPr>
          <a:xfrm>
            <a:off x="5676390" y="1222436"/>
            <a:ext cx="3467610" cy="5002880"/>
          </a:xfrm>
          <a:custGeom>
            <a:avLst/>
            <a:gdLst>
              <a:gd name="connsiteX0" fmla="*/ 0 w 3903242"/>
              <a:gd name="connsiteY0" fmla="*/ 0 h 3899574"/>
              <a:gd name="connsiteX1" fmla="*/ 3903242 w 3903242"/>
              <a:gd name="connsiteY1" fmla="*/ 0 h 3899574"/>
              <a:gd name="connsiteX2" fmla="*/ 3903242 w 3903242"/>
              <a:gd name="connsiteY2" fmla="*/ 3899574 h 3899574"/>
              <a:gd name="connsiteX3" fmla="*/ 0 w 3903242"/>
              <a:gd name="connsiteY3" fmla="*/ 3899574 h 3899574"/>
              <a:gd name="connsiteX4" fmla="*/ 0 w 3903242"/>
              <a:gd name="connsiteY4" fmla="*/ 0 h 3899574"/>
              <a:gd name="connsiteX0" fmla="*/ 0 w 3903242"/>
              <a:gd name="connsiteY0" fmla="*/ 0 h 3899574"/>
              <a:gd name="connsiteX1" fmla="*/ 3903242 w 3903242"/>
              <a:gd name="connsiteY1" fmla="*/ 0 h 3899574"/>
              <a:gd name="connsiteX2" fmla="*/ 3903242 w 3903242"/>
              <a:gd name="connsiteY2" fmla="*/ 3899574 h 3899574"/>
              <a:gd name="connsiteX3" fmla="*/ 0 w 3903242"/>
              <a:gd name="connsiteY3" fmla="*/ 3899574 h 3899574"/>
              <a:gd name="connsiteX4" fmla="*/ 517 w 3903242"/>
              <a:gd name="connsiteY4" fmla="*/ 1948751 h 3899574"/>
              <a:gd name="connsiteX5" fmla="*/ 0 w 3903242"/>
              <a:gd name="connsiteY5" fmla="*/ 0 h 3899574"/>
              <a:gd name="connsiteX0" fmla="*/ 0 w 3903386"/>
              <a:gd name="connsiteY0" fmla="*/ 0 h 3899574"/>
              <a:gd name="connsiteX1" fmla="*/ 3903242 w 3903386"/>
              <a:gd name="connsiteY1" fmla="*/ 0 h 3899574"/>
              <a:gd name="connsiteX2" fmla="*/ 3903386 w 3903386"/>
              <a:gd name="connsiteY2" fmla="*/ 1946370 h 3899574"/>
              <a:gd name="connsiteX3" fmla="*/ 3903242 w 3903386"/>
              <a:gd name="connsiteY3" fmla="*/ 3899574 h 3899574"/>
              <a:gd name="connsiteX4" fmla="*/ 0 w 3903386"/>
              <a:gd name="connsiteY4" fmla="*/ 3899574 h 3899574"/>
              <a:gd name="connsiteX5" fmla="*/ 517 w 3903386"/>
              <a:gd name="connsiteY5" fmla="*/ 1948751 h 3899574"/>
              <a:gd name="connsiteX6" fmla="*/ 0 w 3903386"/>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517 w 3903242"/>
              <a:gd name="connsiteY5" fmla="*/ 1948751 h 3899574"/>
              <a:gd name="connsiteX6" fmla="*/ 0 w 3903242"/>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1853130 w 3903242"/>
              <a:gd name="connsiteY5" fmla="*/ 1946370 h 3899574"/>
              <a:gd name="connsiteX6" fmla="*/ 0 w 3903242"/>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1853130 w 3903242"/>
              <a:gd name="connsiteY5" fmla="*/ 1946370 h 3899574"/>
              <a:gd name="connsiteX6" fmla="*/ 0 w 3903242"/>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1853130 w 3903242"/>
              <a:gd name="connsiteY5" fmla="*/ 1946370 h 3899574"/>
              <a:gd name="connsiteX6" fmla="*/ 0 w 3903242"/>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1853130 w 3903242"/>
              <a:gd name="connsiteY5" fmla="*/ 1946370 h 3899574"/>
              <a:gd name="connsiteX6" fmla="*/ 0 w 3903242"/>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1853130 w 3903242"/>
              <a:gd name="connsiteY5" fmla="*/ 1946370 h 3899574"/>
              <a:gd name="connsiteX6" fmla="*/ 0 w 3903242"/>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1853130 w 3903242"/>
              <a:gd name="connsiteY5" fmla="*/ 1946370 h 3899574"/>
              <a:gd name="connsiteX6" fmla="*/ 0 w 3903242"/>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1853130 w 3903242"/>
              <a:gd name="connsiteY5" fmla="*/ 1946370 h 3899574"/>
              <a:gd name="connsiteX6" fmla="*/ 0 w 3903242"/>
              <a:gd name="connsiteY6" fmla="*/ 0 h 3899574"/>
              <a:gd name="connsiteX0" fmla="*/ 0 w 3903242"/>
              <a:gd name="connsiteY0" fmla="*/ 0 h 3899574"/>
              <a:gd name="connsiteX1" fmla="*/ 3903242 w 3903242"/>
              <a:gd name="connsiteY1" fmla="*/ 0 h 3899574"/>
              <a:gd name="connsiteX2" fmla="*/ 2036486 w 3903242"/>
              <a:gd name="connsiteY2" fmla="*/ 1948751 h 3899574"/>
              <a:gd name="connsiteX3" fmla="*/ 3903242 w 3903242"/>
              <a:gd name="connsiteY3" fmla="*/ 3899574 h 3899574"/>
              <a:gd name="connsiteX4" fmla="*/ 0 w 3903242"/>
              <a:gd name="connsiteY4" fmla="*/ 3899574 h 3899574"/>
              <a:gd name="connsiteX5" fmla="*/ 1853130 w 3903242"/>
              <a:gd name="connsiteY5" fmla="*/ 1946370 h 3899574"/>
              <a:gd name="connsiteX6" fmla="*/ 0 w 3903242"/>
              <a:gd name="connsiteY6" fmla="*/ 0 h 3899574"/>
              <a:gd name="connsiteX0" fmla="*/ 53 w 3903295"/>
              <a:gd name="connsiteY0" fmla="*/ 0 h 3899574"/>
              <a:gd name="connsiteX1" fmla="*/ 3903295 w 3903295"/>
              <a:gd name="connsiteY1" fmla="*/ 0 h 3899574"/>
              <a:gd name="connsiteX2" fmla="*/ 2036539 w 3903295"/>
              <a:gd name="connsiteY2" fmla="*/ 1948751 h 3899574"/>
              <a:gd name="connsiteX3" fmla="*/ 3903295 w 3903295"/>
              <a:gd name="connsiteY3" fmla="*/ 3899574 h 3899574"/>
              <a:gd name="connsiteX4" fmla="*/ 53 w 3903295"/>
              <a:gd name="connsiteY4" fmla="*/ 3899574 h 3899574"/>
              <a:gd name="connsiteX5" fmla="*/ 1853183 w 3903295"/>
              <a:gd name="connsiteY5" fmla="*/ 1946370 h 3899574"/>
              <a:gd name="connsiteX6" fmla="*/ 53 w 3903295"/>
              <a:gd name="connsiteY6" fmla="*/ 0 h 3899574"/>
              <a:gd name="connsiteX0" fmla="*/ 53 w 3903295"/>
              <a:gd name="connsiteY0" fmla="*/ 0 h 3899574"/>
              <a:gd name="connsiteX1" fmla="*/ 3903295 w 3903295"/>
              <a:gd name="connsiteY1" fmla="*/ 0 h 3899574"/>
              <a:gd name="connsiteX2" fmla="*/ 2036539 w 3903295"/>
              <a:gd name="connsiteY2" fmla="*/ 1948751 h 3899574"/>
              <a:gd name="connsiteX3" fmla="*/ 3903295 w 3903295"/>
              <a:gd name="connsiteY3" fmla="*/ 3899574 h 3899574"/>
              <a:gd name="connsiteX4" fmla="*/ 53 w 3903295"/>
              <a:gd name="connsiteY4" fmla="*/ 3899574 h 3899574"/>
              <a:gd name="connsiteX5" fmla="*/ 1853183 w 3903295"/>
              <a:gd name="connsiteY5" fmla="*/ 1946370 h 3899574"/>
              <a:gd name="connsiteX6" fmla="*/ 53 w 3903295"/>
              <a:gd name="connsiteY6"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903295 w 4165367"/>
              <a:gd name="connsiteY4" fmla="*/ 3899574 h 3899574"/>
              <a:gd name="connsiteX5" fmla="*/ 53 w 4165367"/>
              <a:gd name="connsiteY5" fmla="*/ 3899574 h 3899574"/>
              <a:gd name="connsiteX6" fmla="*/ 1853183 w 4165367"/>
              <a:gd name="connsiteY6" fmla="*/ 1946370 h 3899574"/>
              <a:gd name="connsiteX7" fmla="*/ 53 w 4165367"/>
              <a:gd name="connsiteY7"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3 w 4165367"/>
              <a:gd name="connsiteY4" fmla="*/ 2883649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3 w 4165367"/>
              <a:gd name="connsiteY4" fmla="*/ 2883649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3 w 4165367"/>
              <a:gd name="connsiteY4" fmla="*/ 2883649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3 w 4165367"/>
              <a:gd name="connsiteY4" fmla="*/ 2883649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3 w 4165367"/>
              <a:gd name="connsiteY4" fmla="*/ 2883649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3 w 4165367"/>
              <a:gd name="connsiteY4" fmla="*/ 2883649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6520 w 4165367"/>
              <a:gd name="connsiteY4" fmla="*/ 2872942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6520 w 4165367"/>
              <a:gd name="connsiteY4" fmla="*/ 2872942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6520 w 4165367"/>
              <a:gd name="connsiteY4" fmla="*/ 2872942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6520 w 4165367"/>
              <a:gd name="connsiteY4" fmla="*/ 2872942 h 3899574"/>
              <a:gd name="connsiteX5" fmla="*/ 3903295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6520 w 4165367"/>
              <a:gd name="connsiteY4" fmla="*/ 2872942 h 3899574"/>
              <a:gd name="connsiteX5" fmla="*/ 3606151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6520 w 4165367"/>
              <a:gd name="connsiteY4" fmla="*/ 2872942 h 3899574"/>
              <a:gd name="connsiteX5" fmla="*/ 3606151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4 w 4165367"/>
              <a:gd name="connsiteY4" fmla="*/ 2872942 h 3899574"/>
              <a:gd name="connsiteX5" fmla="*/ 3606151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4 w 4165367"/>
              <a:gd name="connsiteY4" fmla="*/ 2872942 h 3899574"/>
              <a:gd name="connsiteX5" fmla="*/ 3606151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4 w 4165367"/>
              <a:gd name="connsiteY4" fmla="*/ 2872942 h 3899574"/>
              <a:gd name="connsiteX5" fmla="*/ 3606151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4 w 4165367"/>
              <a:gd name="connsiteY4" fmla="*/ 2872942 h 3899574"/>
              <a:gd name="connsiteX5" fmla="*/ 3606151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4 w 4165367"/>
              <a:gd name="connsiteY4" fmla="*/ 2872942 h 3899574"/>
              <a:gd name="connsiteX5" fmla="*/ 3603474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5367"/>
              <a:gd name="connsiteY0" fmla="*/ 0 h 3899574"/>
              <a:gd name="connsiteX1" fmla="*/ 3903295 w 4165367"/>
              <a:gd name="connsiteY1" fmla="*/ 0 h 3899574"/>
              <a:gd name="connsiteX2" fmla="*/ 3612644 w 4165367"/>
              <a:gd name="connsiteY2" fmla="*/ 1026996 h 3899574"/>
              <a:gd name="connsiteX3" fmla="*/ 2036539 w 4165367"/>
              <a:gd name="connsiteY3" fmla="*/ 1948751 h 3899574"/>
              <a:gd name="connsiteX4" fmla="*/ 3603844 w 4165367"/>
              <a:gd name="connsiteY4" fmla="*/ 2872942 h 3899574"/>
              <a:gd name="connsiteX5" fmla="*/ 3603474 w 4165367"/>
              <a:gd name="connsiteY5" fmla="*/ 3899574 h 3899574"/>
              <a:gd name="connsiteX6" fmla="*/ 53 w 4165367"/>
              <a:gd name="connsiteY6" fmla="*/ 3899574 h 3899574"/>
              <a:gd name="connsiteX7" fmla="*/ 1853183 w 4165367"/>
              <a:gd name="connsiteY7" fmla="*/ 1946370 h 3899574"/>
              <a:gd name="connsiteX8" fmla="*/ 53 w 4165367"/>
              <a:gd name="connsiteY8" fmla="*/ 0 h 3899574"/>
              <a:gd name="connsiteX0" fmla="*/ 53 w 4162246"/>
              <a:gd name="connsiteY0" fmla="*/ 0 h 3899574"/>
              <a:gd name="connsiteX1" fmla="*/ 3903295 w 4162246"/>
              <a:gd name="connsiteY1" fmla="*/ 0 h 3899574"/>
              <a:gd name="connsiteX2" fmla="*/ 3599259 w 4162246"/>
              <a:gd name="connsiteY2" fmla="*/ 1043058 h 3899574"/>
              <a:gd name="connsiteX3" fmla="*/ 2036539 w 4162246"/>
              <a:gd name="connsiteY3" fmla="*/ 1948751 h 3899574"/>
              <a:gd name="connsiteX4" fmla="*/ 3603844 w 4162246"/>
              <a:gd name="connsiteY4" fmla="*/ 2872942 h 3899574"/>
              <a:gd name="connsiteX5" fmla="*/ 3603474 w 4162246"/>
              <a:gd name="connsiteY5" fmla="*/ 3899574 h 3899574"/>
              <a:gd name="connsiteX6" fmla="*/ 53 w 4162246"/>
              <a:gd name="connsiteY6" fmla="*/ 3899574 h 3899574"/>
              <a:gd name="connsiteX7" fmla="*/ 1853183 w 4162246"/>
              <a:gd name="connsiteY7" fmla="*/ 1946370 h 3899574"/>
              <a:gd name="connsiteX8" fmla="*/ 53 w 4162246"/>
              <a:gd name="connsiteY8" fmla="*/ 0 h 3899574"/>
              <a:gd name="connsiteX0" fmla="*/ 53 w 4162246"/>
              <a:gd name="connsiteY0" fmla="*/ 0 h 3899574"/>
              <a:gd name="connsiteX1" fmla="*/ 3903295 w 4162246"/>
              <a:gd name="connsiteY1" fmla="*/ 0 h 3899574"/>
              <a:gd name="connsiteX2" fmla="*/ 3599259 w 4162246"/>
              <a:gd name="connsiteY2" fmla="*/ 1043058 h 3899574"/>
              <a:gd name="connsiteX3" fmla="*/ 2036539 w 4162246"/>
              <a:gd name="connsiteY3" fmla="*/ 1948751 h 3899574"/>
              <a:gd name="connsiteX4" fmla="*/ 3603844 w 4162246"/>
              <a:gd name="connsiteY4" fmla="*/ 2872942 h 3899574"/>
              <a:gd name="connsiteX5" fmla="*/ 3603474 w 4162246"/>
              <a:gd name="connsiteY5" fmla="*/ 3899574 h 3899574"/>
              <a:gd name="connsiteX6" fmla="*/ 53 w 4162246"/>
              <a:gd name="connsiteY6" fmla="*/ 3899574 h 3899574"/>
              <a:gd name="connsiteX7" fmla="*/ 1853183 w 4162246"/>
              <a:gd name="connsiteY7" fmla="*/ 1946370 h 3899574"/>
              <a:gd name="connsiteX8" fmla="*/ 53 w 4162246"/>
              <a:gd name="connsiteY8" fmla="*/ 0 h 3899574"/>
              <a:gd name="connsiteX0" fmla="*/ 53 w 4162246"/>
              <a:gd name="connsiteY0" fmla="*/ 0 h 3899574"/>
              <a:gd name="connsiteX1" fmla="*/ 3903295 w 4162246"/>
              <a:gd name="connsiteY1" fmla="*/ 0 h 3899574"/>
              <a:gd name="connsiteX2" fmla="*/ 3599259 w 4162246"/>
              <a:gd name="connsiteY2" fmla="*/ 1043058 h 3899574"/>
              <a:gd name="connsiteX3" fmla="*/ 2036539 w 4162246"/>
              <a:gd name="connsiteY3" fmla="*/ 1948751 h 3899574"/>
              <a:gd name="connsiteX4" fmla="*/ 3603844 w 4162246"/>
              <a:gd name="connsiteY4" fmla="*/ 2872942 h 3899574"/>
              <a:gd name="connsiteX5" fmla="*/ 3603474 w 4162246"/>
              <a:gd name="connsiteY5" fmla="*/ 3899574 h 3899574"/>
              <a:gd name="connsiteX6" fmla="*/ 53 w 4162246"/>
              <a:gd name="connsiteY6" fmla="*/ 3899574 h 3899574"/>
              <a:gd name="connsiteX7" fmla="*/ 1853183 w 4162246"/>
              <a:gd name="connsiteY7" fmla="*/ 1946370 h 3899574"/>
              <a:gd name="connsiteX8" fmla="*/ 53 w 4162246"/>
              <a:gd name="connsiteY8" fmla="*/ 0 h 3899574"/>
              <a:gd name="connsiteX0" fmla="*/ 53 w 4109136"/>
              <a:gd name="connsiteY0" fmla="*/ 0 h 3899574"/>
              <a:gd name="connsiteX1" fmla="*/ 3903295 w 4109136"/>
              <a:gd name="connsiteY1" fmla="*/ 0 h 3899574"/>
              <a:gd name="connsiteX2" fmla="*/ 3599259 w 4109136"/>
              <a:gd name="connsiteY2" fmla="*/ 1043058 h 3899574"/>
              <a:gd name="connsiteX3" fmla="*/ 2036539 w 4109136"/>
              <a:gd name="connsiteY3" fmla="*/ 1948751 h 3899574"/>
              <a:gd name="connsiteX4" fmla="*/ 3603844 w 4109136"/>
              <a:gd name="connsiteY4" fmla="*/ 2872942 h 3899574"/>
              <a:gd name="connsiteX5" fmla="*/ 3603474 w 4109136"/>
              <a:gd name="connsiteY5" fmla="*/ 3899574 h 3899574"/>
              <a:gd name="connsiteX6" fmla="*/ 53 w 4109136"/>
              <a:gd name="connsiteY6" fmla="*/ 3899574 h 3899574"/>
              <a:gd name="connsiteX7" fmla="*/ 1853183 w 4109136"/>
              <a:gd name="connsiteY7" fmla="*/ 1946370 h 3899574"/>
              <a:gd name="connsiteX8" fmla="*/ 53 w 4109136"/>
              <a:gd name="connsiteY8" fmla="*/ 0 h 3899574"/>
              <a:gd name="connsiteX0" fmla="*/ 53 w 3874933"/>
              <a:gd name="connsiteY0" fmla="*/ 0 h 3899574"/>
              <a:gd name="connsiteX1" fmla="*/ 3611505 w 3874933"/>
              <a:gd name="connsiteY1" fmla="*/ 0 h 3899574"/>
              <a:gd name="connsiteX2" fmla="*/ 3599259 w 3874933"/>
              <a:gd name="connsiteY2" fmla="*/ 1043058 h 3899574"/>
              <a:gd name="connsiteX3" fmla="*/ 2036539 w 3874933"/>
              <a:gd name="connsiteY3" fmla="*/ 1948751 h 3899574"/>
              <a:gd name="connsiteX4" fmla="*/ 3603844 w 3874933"/>
              <a:gd name="connsiteY4" fmla="*/ 2872942 h 3899574"/>
              <a:gd name="connsiteX5" fmla="*/ 3603474 w 3874933"/>
              <a:gd name="connsiteY5" fmla="*/ 3899574 h 3899574"/>
              <a:gd name="connsiteX6" fmla="*/ 53 w 3874933"/>
              <a:gd name="connsiteY6" fmla="*/ 3899574 h 3899574"/>
              <a:gd name="connsiteX7" fmla="*/ 1853183 w 3874933"/>
              <a:gd name="connsiteY7" fmla="*/ 1946370 h 3899574"/>
              <a:gd name="connsiteX8" fmla="*/ 53 w 3874933"/>
              <a:gd name="connsiteY8" fmla="*/ 0 h 3899574"/>
              <a:gd name="connsiteX0" fmla="*/ 53 w 3611505"/>
              <a:gd name="connsiteY0" fmla="*/ 0 h 3899574"/>
              <a:gd name="connsiteX1" fmla="*/ 3611505 w 3611505"/>
              <a:gd name="connsiteY1" fmla="*/ 0 h 3899574"/>
              <a:gd name="connsiteX2" fmla="*/ 3599259 w 3611505"/>
              <a:gd name="connsiteY2" fmla="*/ 1043058 h 3899574"/>
              <a:gd name="connsiteX3" fmla="*/ 2036539 w 3611505"/>
              <a:gd name="connsiteY3" fmla="*/ 1948751 h 3899574"/>
              <a:gd name="connsiteX4" fmla="*/ 3603844 w 3611505"/>
              <a:gd name="connsiteY4" fmla="*/ 2872942 h 3899574"/>
              <a:gd name="connsiteX5" fmla="*/ 3603474 w 3611505"/>
              <a:gd name="connsiteY5" fmla="*/ 3899574 h 3899574"/>
              <a:gd name="connsiteX6" fmla="*/ 53 w 3611505"/>
              <a:gd name="connsiteY6" fmla="*/ 3899574 h 3899574"/>
              <a:gd name="connsiteX7" fmla="*/ 1853183 w 3611505"/>
              <a:gd name="connsiteY7" fmla="*/ 1946370 h 3899574"/>
              <a:gd name="connsiteX8" fmla="*/ 53 w 3611505"/>
              <a:gd name="connsiteY8" fmla="*/ 0 h 3899574"/>
              <a:gd name="connsiteX0" fmla="*/ 53 w 3603844"/>
              <a:gd name="connsiteY0" fmla="*/ 0 h 3899574"/>
              <a:gd name="connsiteX1" fmla="*/ 3600797 w 3603844"/>
              <a:gd name="connsiteY1" fmla="*/ 0 h 3899574"/>
              <a:gd name="connsiteX2" fmla="*/ 3599259 w 3603844"/>
              <a:gd name="connsiteY2" fmla="*/ 1043058 h 3899574"/>
              <a:gd name="connsiteX3" fmla="*/ 2036539 w 3603844"/>
              <a:gd name="connsiteY3" fmla="*/ 1948751 h 3899574"/>
              <a:gd name="connsiteX4" fmla="*/ 3603844 w 3603844"/>
              <a:gd name="connsiteY4" fmla="*/ 2872942 h 3899574"/>
              <a:gd name="connsiteX5" fmla="*/ 3603474 w 3603844"/>
              <a:gd name="connsiteY5" fmla="*/ 3899574 h 3899574"/>
              <a:gd name="connsiteX6" fmla="*/ 53 w 3603844"/>
              <a:gd name="connsiteY6" fmla="*/ 3899574 h 3899574"/>
              <a:gd name="connsiteX7" fmla="*/ 1853183 w 3603844"/>
              <a:gd name="connsiteY7" fmla="*/ 1946370 h 3899574"/>
              <a:gd name="connsiteX8" fmla="*/ 53 w 3603844"/>
              <a:gd name="connsiteY8" fmla="*/ 0 h 3899574"/>
              <a:gd name="connsiteX0" fmla="*/ 53 w 3603844"/>
              <a:gd name="connsiteY0" fmla="*/ 0 h 3899574"/>
              <a:gd name="connsiteX1" fmla="*/ 3600797 w 3603844"/>
              <a:gd name="connsiteY1" fmla="*/ 0 h 3899574"/>
              <a:gd name="connsiteX2" fmla="*/ 3599259 w 3603844"/>
              <a:gd name="connsiteY2" fmla="*/ 1043058 h 3899574"/>
              <a:gd name="connsiteX3" fmla="*/ 2036539 w 3603844"/>
              <a:gd name="connsiteY3" fmla="*/ 1948751 h 3899574"/>
              <a:gd name="connsiteX4" fmla="*/ 3603844 w 3603844"/>
              <a:gd name="connsiteY4" fmla="*/ 2872942 h 3899574"/>
              <a:gd name="connsiteX5" fmla="*/ 3603474 w 3603844"/>
              <a:gd name="connsiteY5" fmla="*/ 3899574 h 3899574"/>
              <a:gd name="connsiteX6" fmla="*/ 53 w 3603844"/>
              <a:gd name="connsiteY6" fmla="*/ 3899574 h 3899574"/>
              <a:gd name="connsiteX7" fmla="*/ 1853183 w 3603844"/>
              <a:gd name="connsiteY7" fmla="*/ 1946370 h 3899574"/>
              <a:gd name="connsiteX8" fmla="*/ 53 w 3603844"/>
              <a:gd name="connsiteY8" fmla="*/ 0 h 3899574"/>
              <a:gd name="connsiteX0" fmla="*/ 53 w 3603844"/>
              <a:gd name="connsiteY0" fmla="*/ 0 h 3899574"/>
              <a:gd name="connsiteX1" fmla="*/ 3600797 w 3603844"/>
              <a:gd name="connsiteY1" fmla="*/ 0 h 3899574"/>
              <a:gd name="connsiteX2" fmla="*/ 3599259 w 3603844"/>
              <a:gd name="connsiteY2" fmla="*/ 1043058 h 3899574"/>
              <a:gd name="connsiteX3" fmla="*/ 2036539 w 3603844"/>
              <a:gd name="connsiteY3" fmla="*/ 1948751 h 3899574"/>
              <a:gd name="connsiteX4" fmla="*/ 3603844 w 3603844"/>
              <a:gd name="connsiteY4" fmla="*/ 2872942 h 3899574"/>
              <a:gd name="connsiteX5" fmla="*/ 3603474 w 3603844"/>
              <a:gd name="connsiteY5" fmla="*/ 3899574 h 3899574"/>
              <a:gd name="connsiteX6" fmla="*/ 53 w 3603844"/>
              <a:gd name="connsiteY6" fmla="*/ 3899574 h 3899574"/>
              <a:gd name="connsiteX7" fmla="*/ 1853183 w 3603844"/>
              <a:gd name="connsiteY7" fmla="*/ 1946370 h 3899574"/>
              <a:gd name="connsiteX8" fmla="*/ 53 w 3603844"/>
              <a:gd name="connsiteY8" fmla="*/ 0 h 389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3844" h="3899574">
                <a:moveTo>
                  <a:pt x="53" y="0"/>
                </a:moveTo>
                <a:lnTo>
                  <a:pt x="3600797" y="0"/>
                </a:lnTo>
                <a:cubicBezTo>
                  <a:pt x="3595224" y="473664"/>
                  <a:pt x="3602533" y="584419"/>
                  <a:pt x="3599259" y="1043058"/>
                </a:cubicBezTo>
                <a:cubicBezTo>
                  <a:pt x="3360412" y="1413358"/>
                  <a:pt x="2857160" y="1917715"/>
                  <a:pt x="2036539" y="1948751"/>
                </a:cubicBezTo>
                <a:cubicBezTo>
                  <a:pt x="2859578" y="1982466"/>
                  <a:pt x="3410505" y="2537097"/>
                  <a:pt x="3603844" y="2872942"/>
                </a:cubicBezTo>
                <a:cubicBezTo>
                  <a:pt x="3601764" y="3275710"/>
                  <a:pt x="3604463" y="3417047"/>
                  <a:pt x="3603474" y="3899574"/>
                </a:cubicBezTo>
                <a:lnTo>
                  <a:pt x="53" y="3899574"/>
                </a:lnTo>
                <a:cubicBezTo>
                  <a:pt x="-7867" y="2868974"/>
                  <a:pt x="862324" y="1946660"/>
                  <a:pt x="1853183" y="1946370"/>
                </a:cubicBezTo>
                <a:cubicBezTo>
                  <a:pt x="862411" y="1949248"/>
                  <a:pt x="225" y="1046094"/>
                  <a:pt x="53" y="0"/>
                </a:cubicBezTo>
                <a:close/>
              </a:path>
            </a:pathLst>
          </a:custGeom>
          <a:solidFill>
            <a:schemeClr val="bg2"/>
          </a:solidFill>
          <a:ln>
            <a:noFill/>
          </a:ln>
        </p:spPr>
        <p:txBody>
          <a:bodyPr anchor="ctr">
            <a:normAutofit/>
          </a:bodyPr>
          <a:lstStyle>
            <a:lvl1pPr algn="ctr">
              <a:defRPr sz="1000">
                <a:solidFill>
                  <a:schemeClr val="tx1"/>
                </a:solidFill>
              </a:defRPr>
            </a:lvl1pPr>
          </a:lstStyle>
          <a:p>
            <a:endParaRPr lang="en-US"/>
          </a:p>
        </p:txBody>
      </p:sp>
      <p:sp>
        <p:nvSpPr>
          <p:cNvPr id="8" name="Isosceles Triangle 7">
            <a:extLst>
              <a:ext uri="{FF2B5EF4-FFF2-40B4-BE49-F238E27FC236}">
                <a16:creationId xmlns:a16="http://schemas.microsoft.com/office/drawing/2014/main" id="{E6D46A1B-5D51-5F6C-0B45-9C6444D4AB98}"/>
              </a:ext>
            </a:extLst>
          </p:cNvPr>
          <p:cNvSpPr/>
          <p:nvPr userDrawn="1"/>
        </p:nvSpPr>
        <p:spPr>
          <a:xfrm>
            <a:off x="357188" y="451193"/>
            <a:ext cx="1301221" cy="1723683"/>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20764790"/>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showMasterSp="0" userDrawn="1">
  <p:cSld name="1_Image Slide 1">
    <p:spTree>
      <p:nvGrpSpPr>
        <p:cNvPr id="1" name=""/>
        <p:cNvGrpSpPr/>
        <p:nvPr/>
      </p:nvGrpSpPr>
      <p:grpSpPr>
        <a:xfrm>
          <a:off x="0" y="0"/>
          <a:ext cx="0" cy="0"/>
          <a:chOff x="0" y="0"/>
          <a:chExt cx="0" cy="0"/>
        </a:xfrm>
      </p:grpSpPr>
      <p:sp>
        <p:nvSpPr>
          <p:cNvPr id="128" name="Body Level One…"/>
          <p:cNvSpPr txBox="1">
            <a:spLocks noGrp="1"/>
          </p:cNvSpPr>
          <p:nvPr>
            <p:ph type="body" sz="quarter" idx="1" hasCustomPrompt="1"/>
          </p:nvPr>
        </p:nvSpPr>
        <p:spPr>
          <a:xfrm>
            <a:off x="368871" y="1477937"/>
            <a:ext cx="3657601" cy="487681"/>
          </a:xfrm>
          <a:prstGeom prst="rect">
            <a:avLst/>
          </a:prstGeom>
        </p:spPr>
        <p:txBody>
          <a:bodyPr>
            <a:normAutofit/>
          </a:bodyPr>
          <a:lstStyle>
            <a:lvl1pPr>
              <a:defRPr sz="1400">
                <a:solidFill>
                  <a:schemeClr val="accent1"/>
                </a:solidFill>
              </a:defRPr>
            </a:lvl1pPr>
            <a:lvl2pPr marL="0" indent="342892">
              <a:buSzTx/>
              <a:buNone/>
              <a:defRPr sz="1400">
                <a:solidFill>
                  <a:schemeClr val="accent1"/>
                </a:solidFill>
              </a:defRPr>
            </a:lvl2pPr>
            <a:lvl3pPr marL="0" indent="685783">
              <a:buSzTx/>
              <a:buNone/>
              <a:defRPr sz="1400">
                <a:solidFill>
                  <a:schemeClr val="accent1"/>
                </a:solidFill>
              </a:defRPr>
            </a:lvl3pPr>
            <a:lvl4pPr marL="0" indent="1028675">
              <a:buSzTx/>
              <a:buNone/>
              <a:defRPr sz="1400">
                <a:solidFill>
                  <a:schemeClr val="accent1"/>
                </a:solidFill>
              </a:defRPr>
            </a:lvl4pPr>
            <a:lvl5pPr marL="0" indent="1371566">
              <a:buSzTx/>
              <a:buNone/>
              <a:defRPr sz="1400">
                <a:solidFill>
                  <a:schemeClr val="accent1"/>
                </a:solidFill>
              </a:defRPr>
            </a:lvl5pPr>
          </a:lstStyle>
          <a:p>
            <a:r>
              <a:t>Subtitle text goes here</a:t>
            </a:r>
          </a:p>
          <a:p>
            <a:pPr lvl="1"/>
            <a:endParaRPr/>
          </a:p>
          <a:p>
            <a:pPr lvl="2"/>
            <a:endParaRPr/>
          </a:p>
          <a:p>
            <a:pPr lvl="3"/>
            <a:endParaRPr/>
          </a:p>
          <a:p>
            <a:pPr lvl="4"/>
            <a:endParaRPr/>
          </a:p>
        </p:txBody>
      </p:sp>
      <p:sp>
        <p:nvSpPr>
          <p:cNvPr id="130" name="Image Slide Title Text Goes Here"/>
          <p:cNvSpPr txBox="1">
            <a:spLocks noGrp="1"/>
          </p:cNvSpPr>
          <p:nvPr>
            <p:ph type="title" hasCustomPrompt="1"/>
          </p:nvPr>
        </p:nvSpPr>
        <p:spPr>
          <a:xfrm>
            <a:off x="368871" y="344179"/>
            <a:ext cx="3657601" cy="876864"/>
          </a:xfrm>
          <a:prstGeom prst="rect">
            <a:avLst/>
          </a:prstGeom>
        </p:spPr>
        <p:txBody>
          <a:bodyPr/>
          <a:lstStyle/>
          <a:p>
            <a:r>
              <a:t>Image Slide Title Text Goes Here</a:t>
            </a:r>
          </a:p>
        </p:txBody>
      </p:sp>
      <p:sp>
        <p:nvSpPr>
          <p:cNvPr id="131" name="Text Placeholder 11"/>
          <p:cNvSpPr>
            <a:spLocks noGrp="1"/>
          </p:cNvSpPr>
          <p:nvPr>
            <p:ph type="body" sz="half" idx="21" hasCustomPrompt="1"/>
          </p:nvPr>
        </p:nvSpPr>
        <p:spPr>
          <a:xfrm>
            <a:off x="368300" y="2047683"/>
            <a:ext cx="3657600" cy="3962401"/>
          </a:xfrm>
          <a:prstGeom prst="rect">
            <a:avLst/>
          </a:prstGeom>
        </p:spPr>
        <p:txBody>
          <a:bodyPr>
            <a:normAutofit/>
          </a:bodyPr>
          <a:lstStyle>
            <a:lvl1pPr>
              <a:spcBef>
                <a:spcPts val="0"/>
              </a:spcBef>
            </a:lvl1pPr>
          </a:lstStyle>
          <a:p>
            <a:r>
              <a:t>Intro copy text goes here 
First level bullet
Second level bullet
Third level bullet
Fourth level bullet</a:t>
            </a:r>
          </a:p>
        </p:txBody>
      </p:sp>
      <p:sp>
        <p:nvSpPr>
          <p:cNvPr id="132" name="Picture Placeholder 6"/>
          <p:cNvSpPr>
            <a:spLocks noGrp="1"/>
          </p:cNvSpPr>
          <p:nvPr>
            <p:ph type="pic" sz="half" idx="22"/>
          </p:nvPr>
        </p:nvSpPr>
        <p:spPr>
          <a:xfrm>
            <a:off x="4572000" y="431802"/>
            <a:ext cx="4203700" cy="5577417"/>
          </a:xfrm>
          <a:prstGeom prst="rect">
            <a:avLst/>
          </a:prstGeom>
        </p:spPr>
        <p:txBody>
          <a:bodyPr lIns="91439" tIns="45719" rIns="91439" bIns="45719"/>
          <a:lstStyle/>
          <a:p>
            <a:endParaRPr/>
          </a:p>
        </p:txBody>
      </p:sp>
      <p:pic>
        <p:nvPicPr>
          <p:cNvPr id="6" name="Graphic 11" descr="Graphic 11">
            <a:extLst>
              <a:ext uri="{FF2B5EF4-FFF2-40B4-BE49-F238E27FC236}">
                <a16:creationId xmlns:a16="http://schemas.microsoft.com/office/drawing/2014/main" id="{0A4EDAFA-6460-EB2C-29F7-BF9522D32C4D}"/>
              </a:ext>
            </a:extLst>
          </p:cNvPr>
          <p:cNvPicPr>
            <a:picLocks noChangeAspect="1"/>
          </p:cNvPicPr>
          <p:nvPr userDrawn="1"/>
        </p:nvPicPr>
        <p:blipFill>
          <a:blip r:embed="rId2"/>
          <a:stretch>
            <a:fillRect/>
          </a:stretch>
        </p:blipFill>
        <p:spPr>
          <a:xfrm>
            <a:off x="374904" y="6385184"/>
            <a:ext cx="621792" cy="169011"/>
          </a:xfrm>
          <a:prstGeom prst="rect">
            <a:avLst/>
          </a:prstGeom>
          <a:ln w="12700">
            <a:miter lim="400000"/>
          </a:ln>
        </p:spPr>
      </p:pic>
      <p:sp>
        <p:nvSpPr>
          <p:cNvPr id="7" name="TextBox 13">
            <a:extLst>
              <a:ext uri="{FF2B5EF4-FFF2-40B4-BE49-F238E27FC236}">
                <a16:creationId xmlns:a16="http://schemas.microsoft.com/office/drawing/2014/main" id="{1F8B147B-F142-4110-7187-D310A7D1933D}"/>
              </a:ext>
            </a:extLst>
          </p:cNvPr>
          <p:cNvSpPr txBox="1"/>
          <p:nvPr userDrawn="1"/>
        </p:nvSpPr>
        <p:spPr>
          <a:xfrm>
            <a:off x="5236463" y="6477712"/>
            <a:ext cx="3209926"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spAutoFit/>
          </a:bodyPr>
          <a:lstStyle>
            <a:lvl1pPr algn="r">
              <a:defRPr sz="700">
                <a:solidFill>
                  <a:schemeClr val="accent1"/>
                </a:solidFill>
              </a:defRPr>
            </a:lvl1pPr>
          </a:lstStyle>
          <a:p>
            <a:r>
              <a:rPr sz="700"/>
              <a:t>BIONANO STRATEGY DAY</a:t>
            </a:r>
          </a:p>
        </p:txBody>
      </p:sp>
      <p:sp>
        <p:nvSpPr>
          <p:cNvPr id="8" name="Slide Number">
            <a:extLst>
              <a:ext uri="{FF2B5EF4-FFF2-40B4-BE49-F238E27FC236}">
                <a16:creationId xmlns:a16="http://schemas.microsoft.com/office/drawing/2014/main" id="{E551D526-903C-3B0F-6DD9-577DAD9BFB13}"/>
              </a:ext>
            </a:extLst>
          </p:cNvPr>
          <p:cNvSpPr txBox="1">
            <a:spLocks noGrp="1"/>
          </p:cNvSpPr>
          <p:nvPr>
            <p:ph type="sldNum" sz="quarter" idx="2"/>
          </p:nvPr>
        </p:nvSpPr>
        <p:spPr>
          <a:xfrm>
            <a:off x="8656317" y="6459352"/>
            <a:ext cx="125034" cy="123111"/>
          </a:xfrm>
          <a:prstGeom prst="rect">
            <a:avLst/>
          </a:prstGeom>
          <a:ln w="12700">
            <a:miter lim="400000"/>
          </a:ln>
        </p:spPr>
        <p:txBody>
          <a:bodyPr wrap="none" lIns="0" tIns="0" rIns="0" bIns="0" anchor="b">
            <a:spAutoFit/>
          </a:bodyPr>
          <a:lstStyle>
            <a:lvl1pPr algn="r">
              <a:defRPr sz="800"/>
            </a:lvl1pPr>
          </a:lstStyle>
          <a:p>
            <a:fld id="{86CB4B4D-7CA3-9044-876B-883B54F8677D}" type="slidenum">
              <a:t>‹#›</a:t>
            </a:fld>
            <a:endParaRPr/>
          </a:p>
        </p:txBody>
      </p:sp>
      <p:sp>
        <p:nvSpPr>
          <p:cNvPr id="9" name="Body Level One…">
            <a:extLst>
              <a:ext uri="{FF2B5EF4-FFF2-40B4-BE49-F238E27FC236}">
                <a16:creationId xmlns:a16="http://schemas.microsoft.com/office/drawing/2014/main" id="{61D40EC0-FBDF-8057-303C-90D08D1FFB69}"/>
              </a:ext>
            </a:extLst>
          </p:cNvPr>
          <p:cNvSpPr txBox="1">
            <a:spLocks noGrp="1"/>
          </p:cNvSpPr>
          <p:nvPr>
            <p:ph idx="23"/>
          </p:nvPr>
        </p:nvSpPr>
        <p:spPr>
          <a:xfrm>
            <a:off x="1329946" y="6422826"/>
            <a:ext cx="3243475" cy="243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rPr lang="en-US"/>
              <a:t>For Research Use Only. Not for use in Diagnostic Procedures.</a:t>
            </a:r>
          </a:p>
        </p:txBody>
      </p:sp>
    </p:spTree>
    <p:extLst>
      <p:ext uri="{BB962C8B-B14F-4D97-AF65-F5344CB8AC3E}">
        <p14:creationId xmlns:p14="http://schemas.microsoft.com/office/powerpoint/2010/main" val="315371129"/>
      </p:ext>
    </p:extLst>
  </p:cSld>
  <p:clrMapOvr>
    <a:masterClrMapping/>
  </p:clrMapOvr>
  <p:transition spd="med"/>
</p:sldLayout>
</file>

<file path=ppt/slideLayouts/slideLayout6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69BCB7-ACF0-3529-5E07-A0E6135BE2B5}"/>
              </a:ext>
            </a:extLst>
          </p:cNvPr>
          <p:cNvSpPr/>
          <p:nvPr userDrawn="1"/>
        </p:nvSpPr>
        <p:spPr>
          <a:xfrm>
            <a:off x="-13800" y="6172200"/>
            <a:ext cx="1995000" cy="68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3665041"/>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1"/>
                </a:solidFill>
                <a:latin typeface="Nunito" pitchFamily="2" charset="0"/>
              </a:defRPr>
            </a:lvl1pPr>
            <a:lvl2pPr>
              <a:defRPr>
                <a:solidFill>
                  <a:schemeClr val="tx1"/>
                </a:solidFill>
                <a:latin typeface="Nunito" pitchFamily="2" charset="0"/>
              </a:defRPr>
            </a:lvl2pPr>
            <a:lvl3pPr>
              <a:defRPr>
                <a:solidFill>
                  <a:schemeClr val="tx1"/>
                </a:solidFill>
                <a:latin typeface="Nunito" pitchFamily="2" charset="0"/>
              </a:defRPr>
            </a:lvl3pPr>
            <a:lvl4pPr>
              <a:defRPr>
                <a:solidFill>
                  <a:schemeClr val="tx1"/>
                </a:solidFill>
                <a:latin typeface="Nunito" pitchFamily="2" charset="0"/>
              </a:defRPr>
            </a:lvl4pPr>
            <a:lvl5pPr>
              <a:defRPr>
                <a:solidFill>
                  <a:schemeClr val="tx1"/>
                </a:solidFill>
                <a:latin typeface="Nunito"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3416D22C-426A-744D-94E9-F455C0DB2A46}"/>
              </a:ext>
            </a:extLst>
          </p:cNvPr>
          <p:cNvSpPr>
            <a:spLocks noGrp="1"/>
          </p:cNvSpPr>
          <p:nvPr>
            <p:ph type="title"/>
          </p:nvPr>
        </p:nvSpPr>
        <p:spPr>
          <a:xfrm>
            <a:off x="0" y="139377"/>
            <a:ext cx="9144000" cy="429389"/>
          </a:xfrm>
        </p:spPr>
        <p:txBody>
          <a:bodyPr/>
          <a:lstStyle>
            <a:lvl1pPr>
              <a:defRPr>
                <a:latin typeface="Nunito" pitchFamily="2"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FFE2E504-213E-B41A-04E7-66085EAFDE18}"/>
              </a:ext>
            </a:extLst>
          </p:cNvPr>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spTree>
    <p:extLst>
      <p:ext uri="{BB962C8B-B14F-4D97-AF65-F5344CB8AC3E}">
        <p14:creationId xmlns:p14="http://schemas.microsoft.com/office/powerpoint/2010/main" val="464077994"/>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C4B2877-3D4E-EAD4-A55B-BA4E1ABCCE1D}"/>
              </a:ext>
            </a:extLst>
          </p:cNvPr>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spTree>
    <p:extLst>
      <p:ext uri="{BB962C8B-B14F-4D97-AF65-F5344CB8AC3E}">
        <p14:creationId xmlns:p14="http://schemas.microsoft.com/office/powerpoint/2010/main" val="258679604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3737333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13747285"/>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322286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94436945"/>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487735610"/>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54717333"/>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3773303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894653679"/>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3320616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35592364"/>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4087013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The American university of beirut: Challenges and opportunities.">
            <a:extLst>
              <a:ext uri="{FF2B5EF4-FFF2-40B4-BE49-F238E27FC236}">
                <a16:creationId xmlns:a16="http://schemas.microsoft.com/office/drawing/2014/main" id="{606DF6D3-5B79-C8AD-9141-7B61139E4DE9}"/>
              </a:ext>
            </a:extLst>
          </p:cNvPr>
          <p:cNvSpPr txBox="1"/>
          <p:nvPr userDrawn="1"/>
        </p:nvSpPr>
        <p:spPr>
          <a:xfrm>
            <a:off x="7012307" y="614663"/>
            <a:ext cx="1510030" cy="1077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spAutoFit/>
          </a:bodyPr>
          <a:lstStyle/>
          <a:p>
            <a:pPr algn="r">
              <a:defRPr sz="2300">
                <a:solidFill>
                  <a:srgbClr val="000000"/>
                </a:solidFill>
                <a:latin typeface="Proxima Nova Rg"/>
                <a:ea typeface="Proxima Nova Rg"/>
                <a:cs typeface="Proxima Nova Rg"/>
                <a:sym typeface="Proxima Nova"/>
              </a:defRPr>
            </a:pPr>
            <a:r>
              <a:rPr lang="en-LB" sz="450" b="1" i="0" dirty="0">
                <a:solidFill>
                  <a:srgbClr val="929292"/>
                </a:solidFill>
                <a:effectLst/>
                <a:latin typeface="Helvetica" pitchFamily="2" charset="0"/>
              </a:rPr>
              <a:t>ⓒ</a:t>
            </a:r>
            <a:r>
              <a:rPr lang="en-LB" sz="450" b="0" i="0" dirty="0">
                <a:solidFill>
                  <a:srgbClr val="929292"/>
                </a:solidFill>
                <a:effectLst/>
                <a:latin typeface="Helvetica" pitchFamily="2" charset="0"/>
              </a:rPr>
              <a:t> </a:t>
            </a:r>
            <a:r>
              <a:rPr lang="en-US" sz="450" dirty="0">
                <a:solidFill>
                  <a:srgbClr val="929292"/>
                </a:solidFill>
                <a:latin typeface="Helvetica" pitchFamily="2" charset="0"/>
              </a:rPr>
              <a:t>All rights reserved. American University of Beirut 2023.</a:t>
            </a:r>
            <a:endParaRPr sz="450" dirty="0">
              <a:solidFill>
                <a:srgbClr val="929292"/>
              </a:solidFill>
              <a:latin typeface="Helvetica" pitchFamily="2" charset="0"/>
              <a:ea typeface="Proxima Nova Lt"/>
              <a:cs typeface="Proxima Nova Lt"/>
              <a:sym typeface="Proxima Nova Semibold"/>
            </a:endParaRPr>
          </a:p>
        </p:txBody>
      </p:sp>
      <p:sp>
        <p:nvSpPr>
          <p:cNvPr id="10" name="Line">
            <a:extLst>
              <a:ext uri="{FF2B5EF4-FFF2-40B4-BE49-F238E27FC236}">
                <a16:creationId xmlns:a16="http://schemas.microsoft.com/office/drawing/2014/main" id="{F84AC768-427F-8E14-15D3-89F6E9B223DC}"/>
              </a:ext>
            </a:extLst>
          </p:cNvPr>
          <p:cNvSpPr/>
          <p:nvPr userDrawn="1"/>
        </p:nvSpPr>
        <p:spPr>
          <a:xfrm>
            <a:off x="5984946" y="567029"/>
            <a:ext cx="2532492" cy="0"/>
          </a:xfrm>
          <a:prstGeom prst="line">
            <a:avLst/>
          </a:prstGeom>
          <a:ln w="25400">
            <a:solidFill>
              <a:schemeClr val="tx1">
                <a:lumMod val="60000"/>
                <a:lumOff val="40000"/>
              </a:schemeClr>
            </a:solidFill>
            <a:miter lim="400000"/>
          </a:ln>
        </p:spPr>
        <p:txBody>
          <a:bodyPr lIns="19050" tIns="19050" rIns="19050" bIns="19050" anchor="ctr"/>
          <a:lstStyle/>
          <a:p>
            <a:endParaRPr sz="675" dirty="0"/>
          </a:p>
        </p:txBody>
      </p:sp>
      <p:pic>
        <p:nvPicPr>
          <p:cNvPr id="11" name="Picture 10">
            <a:extLst>
              <a:ext uri="{FF2B5EF4-FFF2-40B4-BE49-F238E27FC236}">
                <a16:creationId xmlns:a16="http://schemas.microsoft.com/office/drawing/2014/main" id="{B4C1D1F4-C3B9-D6B0-C2FB-C2861092CDB3}"/>
              </a:ext>
            </a:extLst>
          </p:cNvPr>
          <p:cNvPicPr>
            <a:picLocks noChangeAspect="1"/>
          </p:cNvPicPr>
          <p:nvPr userDrawn="1"/>
        </p:nvPicPr>
        <p:blipFill>
          <a:blip r:embed="rId2"/>
          <a:stretch>
            <a:fillRect/>
          </a:stretch>
        </p:blipFill>
        <p:spPr>
          <a:xfrm>
            <a:off x="8597757" y="334366"/>
            <a:ext cx="339258" cy="452344"/>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D2465328-713A-3437-1DA2-C638CEF8C2D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6984" y="261516"/>
            <a:ext cx="1903484" cy="616014"/>
          </a:xfrm>
          <a:prstGeom prst="rect">
            <a:avLst/>
          </a:prstGeom>
        </p:spPr>
      </p:pic>
      <p:sp>
        <p:nvSpPr>
          <p:cNvPr id="12" name="Content Placeholder 2">
            <a:extLst>
              <a:ext uri="{FF2B5EF4-FFF2-40B4-BE49-F238E27FC236}">
                <a16:creationId xmlns:a16="http://schemas.microsoft.com/office/drawing/2014/main" id="{F9FE9DBA-8BF0-4EAC-A73E-96E1891F07D4}"/>
              </a:ext>
            </a:extLst>
          </p:cNvPr>
          <p:cNvSpPr>
            <a:spLocks noGrp="1"/>
          </p:cNvSpPr>
          <p:nvPr>
            <p:ph sz="quarter" idx="10"/>
          </p:nvPr>
        </p:nvSpPr>
        <p:spPr>
          <a:xfrm>
            <a:off x="77787" y="1476225"/>
            <a:ext cx="8988426" cy="5264991"/>
          </a:xfrm>
          <a:prstGeom prst="rect">
            <a:avLst/>
          </a:prstGeom>
        </p:spPr>
        <p:txBody>
          <a:bodyPr/>
          <a:lstStyle>
            <a:lvl1pPr marL="171450" indent="-171450">
              <a:buClr>
                <a:schemeClr val="tx1"/>
              </a:buClr>
              <a:defRPr sz="1500"/>
            </a:lvl1pPr>
            <a:lvl2pPr marL="342900" indent="-171450">
              <a:buClr>
                <a:schemeClr val="tx1"/>
              </a:buClr>
              <a:defRPr sz="1350"/>
            </a:lvl2pPr>
            <a:lvl3pPr marL="514350" indent="-171450">
              <a:buClr>
                <a:schemeClr val="tx1"/>
              </a:buClr>
              <a:defRPr sz="1200"/>
            </a:lvl3pPr>
            <a:lvl4pPr marL="685800" indent="-171450">
              <a:buClr>
                <a:schemeClr val="tx1"/>
              </a:buClr>
              <a:defRPr sz="1050"/>
            </a:lvl4pPr>
            <a:lvl5pPr marL="857250" indent="-171450">
              <a:buClr>
                <a:schemeClr val="tx1"/>
              </a:buClr>
              <a:defRPr sz="105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74E84130-4E40-4C11-A874-A4991F5BF7B0}"/>
              </a:ext>
            </a:extLst>
          </p:cNvPr>
          <p:cNvSpPr>
            <a:spLocks noGrp="1"/>
          </p:cNvSpPr>
          <p:nvPr>
            <p:ph type="body" sz="quarter" idx="11"/>
          </p:nvPr>
        </p:nvSpPr>
        <p:spPr>
          <a:xfrm>
            <a:off x="77986" y="950659"/>
            <a:ext cx="8988028" cy="452438"/>
          </a:xfrm>
          <a:prstGeom prst="rect">
            <a:avLst/>
          </a:prstGeom>
        </p:spPr>
        <p:txBody>
          <a:bodyPr anchor="ctr" anchorCtr="0"/>
          <a:lstStyle>
            <a:lvl1pPr marL="0" indent="0" algn="ctr" rtl="0">
              <a:buNone/>
              <a:defRPr sz="2025" b="1"/>
            </a:lvl1pPr>
          </a:lstStyle>
          <a:p>
            <a:pPr lvl="0"/>
            <a:endParaRPr lang="en-US" dirty="0"/>
          </a:p>
        </p:txBody>
      </p:sp>
      <p:pic>
        <p:nvPicPr>
          <p:cNvPr id="13" name="Picture 2" descr="File:ETH Zürich Logo black.svg - Wikimedia Commons">
            <a:extLst>
              <a:ext uri="{FF2B5EF4-FFF2-40B4-BE49-F238E27FC236}">
                <a16:creationId xmlns:a16="http://schemas.microsoft.com/office/drawing/2014/main" id="{F3D97CE6-3648-CF48-9472-F89F15807B6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527023" y="205720"/>
            <a:ext cx="1639957" cy="3647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09AD705D-6014-B949-8087-854751C19DD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407319" y="187904"/>
            <a:ext cx="1208621" cy="639482"/>
          </a:xfrm>
          <a:prstGeom prst="rect">
            <a:avLst/>
          </a:prstGeom>
        </p:spPr>
      </p:pic>
    </p:spTree>
    <p:extLst>
      <p:ext uri="{BB962C8B-B14F-4D97-AF65-F5344CB8AC3E}">
        <p14:creationId xmlns:p14="http://schemas.microsoft.com/office/powerpoint/2010/main" val="353907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image" Target="../media/image1.png"/><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13" Type="http://schemas.openxmlformats.org/officeDocument/2006/relationships/theme" Target="../theme/theme42.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slideLayout" Target="../slideLayouts/slideLayout455.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3" Type="http://schemas.openxmlformats.org/officeDocument/2006/relationships/slideLayout" Target="../slideLayouts/slideLayout458.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5" Type="http://schemas.openxmlformats.org/officeDocument/2006/relationships/theme" Target="../theme/theme43.xml"/><Relationship Id="rId4" Type="http://schemas.openxmlformats.org/officeDocument/2006/relationships/slideLayout" Target="../slideLayouts/slideLayout459.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67.xml"/><Relationship Id="rId13" Type="http://schemas.openxmlformats.org/officeDocument/2006/relationships/theme" Target="../theme/theme44.xml"/><Relationship Id="rId3" Type="http://schemas.openxmlformats.org/officeDocument/2006/relationships/slideLayout" Target="../slideLayouts/slideLayout462.xml"/><Relationship Id="rId7" Type="http://schemas.openxmlformats.org/officeDocument/2006/relationships/slideLayout" Target="../slideLayouts/slideLayout466.xml"/><Relationship Id="rId12" Type="http://schemas.openxmlformats.org/officeDocument/2006/relationships/slideLayout" Target="../slideLayouts/slideLayout471.xml"/><Relationship Id="rId2" Type="http://schemas.openxmlformats.org/officeDocument/2006/relationships/slideLayout" Target="../slideLayouts/slideLayout461.xml"/><Relationship Id="rId1" Type="http://schemas.openxmlformats.org/officeDocument/2006/relationships/slideLayout" Target="../slideLayouts/slideLayout460.xml"/><Relationship Id="rId6" Type="http://schemas.openxmlformats.org/officeDocument/2006/relationships/slideLayout" Target="../slideLayouts/slideLayout465.xml"/><Relationship Id="rId11" Type="http://schemas.openxmlformats.org/officeDocument/2006/relationships/slideLayout" Target="../slideLayouts/slideLayout470.xml"/><Relationship Id="rId5" Type="http://schemas.openxmlformats.org/officeDocument/2006/relationships/slideLayout" Target="../slideLayouts/slideLayout464.xml"/><Relationship Id="rId10" Type="http://schemas.openxmlformats.org/officeDocument/2006/relationships/slideLayout" Target="../slideLayouts/slideLayout469.xml"/><Relationship Id="rId4" Type="http://schemas.openxmlformats.org/officeDocument/2006/relationships/slideLayout" Target="../slideLayouts/slideLayout463.xml"/><Relationship Id="rId9" Type="http://schemas.openxmlformats.org/officeDocument/2006/relationships/slideLayout" Target="../slideLayouts/slideLayout468.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79.xml"/><Relationship Id="rId13" Type="http://schemas.openxmlformats.org/officeDocument/2006/relationships/image" Target="../media/image1.png"/><Relationship Id="rId3" Type="http://schemas.openxmlformats.org/officeDocument/2006/relationships/slideLayout" Target="../slideLayouts/slideLayout474.xml"/><Relationship Id="rId7" Type="http://schemas.openxmlformats.org/officeDocument/2006/relationships/slideLayout" Target="../slideLayouts/slideLayout478.xml"/><Relationship Id="rId12" Type="http://schemas.openxmlformats.org/officeDocument/2006/relationships/theme" Target="../theme/theme45.xml"/><Relationship Id="rId2" Type="http://schemas.openxmlformats.org/officeDocument/2006/relationships/slideLayout" Target="../slideLayouts/slideLayout473.xml"/><Relationship Id="rId1" Type="http://schemas.openxmlformats.org/officeDocument/2006/relationships/slideLayout" Target="../slideLayouts/slideLayout472.xml"/><Relationship Id="rId6" Type="http://schemas.openxmlformats.org/officeDocument/2006/relationships/slideLayout" Target="../slideLayouts/slideLayout477.xml"/><Relationship Id="rId11" Type="http://schemas.openxmlformats.org/officeDocument/2006/relationships/slideLayout" Target="../slideLayouts/slideLayout482.xml"/><Relationship Id="rId5" Type="http://schemas.openxmlformats.org/officeDocument/2006/relationships/slideLayout" Target="../slideLayouts/slideLayout476.xml"/><Relationship Id="rId10" Type="http://schemas.openxmlformats.org/officeDocument/2006/relationships/slideLayout" Target="../slideLayouts/slideLayout481.xml"/><Relationship Id="rId4" Type="http://schemas.openxmlformats.org/officeDocument/2006/relationships/slideLayout" Target="../slideLayouts/slideLayout475.xml"/><Relationship Id="rId9" Type="http://schemas.openxmlformats.org/officeDocument/2006/relationships/slideLayout" Target="../slideLayouts/slideLayout480.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0.xml"/><Relationship Id="rId13" Type="http://schemas.openxmlformats.org/officeDocument/2006/relationships/theme" Target="../theme/theme46.xml"/><Relationship Id="rId3" Type="http://schemas.openxmlformats.org/officeDocument/2006/relationships/slideLayout" Target="../slideLayouts/slideLayout485.xml"/><Relationship Id="rId7" Type="http://schemas.openxmlformats.org/officeDocument/2006/relationships/slideLayout" Target="../slideLayouts/slideLayout489.xml"/><Relationship Id="rId12" Type="http://schemas.openxmlformats.org/officeDocument/2006/relationships/slideLayout" Target="../slideLayouts/slideLayout494.xml"/><Relationship Id="rId2" Type="http://schemas.openxmlformats.org/officeDocument/2006/relationships/slideLayout" Target="../slideLayouts/slideLayout484.xml"/><Relationship Id="rId1" Type="http://schemas.openxmlformats.org/officeDocument/2006/relationships/slideLayout" Target="../slideLayouts/slideLayout483.xml"/><Relationship Id="rId6" Type="http://schemas.openxmlformats.org/officeDocument/2006/relationships/slideLayout" Target="../slideLayouts/slideLayout488.xml"/><Relationship Id="rId11" Type="http://schemas.openxmlformats.org/officeDocument/2006/relationships/slideLayout" Target="../slideLayouts/slideLayout493.xml"/><Relationship Id="rId5" Type="http://schemas.openxmlformats.org/officeDocument/2006/relationships/slideLayout" Target="../slideLayouts/slideLayout487.xml"/><Relationship Id="rId10" Type="http://schemas.openxmlformats.org/officeDocument/2006/relationships/slideLayout" Target="../slideLayouts/slideLayout492.xml"/><Relationship Id="rId4" Type="http://schemas.openxmlformats.org/officeDocument/2006/relationships/slideLayout" Target="../slideLayouts/slideLayout486.xml"/><Relationship Id="rId9" Type="http://schemas.openxmlformats.org/officeDocument/2006/relationships/slideLayout" Target="../slideLayouts/slideLayout491.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2.xml"/><Relationship Id="rId13" Type="http://schemas.openxmlformats.org/officeDocument/2006/relationships/theme" Target="../theme/theme47.xml"/><Relationship Id="rId3" Type="http://schemas.openxmlformats.org/officeDocument/2006/relationships/slideLayout" Target="../slideLayouts/slideLayout497.xml"/><Relationship Id="rId7" Type="http://schemas.openxmlformats.org/officeDocument/2006/relationships/slideLayout" Target="../slideLayouts/slideLayout501.xml"/><Relationship Id="rId12" Type="http://schemas.openxmlformats.org/officeDocument/2006/relationships/slideLayout" Target="../slideLayouts/slideLayout506.xml"/><Relationship Id="rId2" Type="http://schemas.openxmlformats.org/officeDocument/2006/relationships/slideLayout" Target="../slideLayouts/slideLayout496.xml"/><Relationship Id="rId1" Type="http://schemas.openxmlformats.org/officeDocument/2006/relationships/slideLayout" Target="../slideLayouts/slideLayout495.xml"/><Relationship Id="rId6" Type="http://schemas.openxmlformats.org/officeDocument/2006/relationships/slideLayout" Target="../slideLayouts/slideLayout500.xml"/><Relationship Id="rId11" Type="http://schemas.openxmlformats.org/officeDocument/2006/relationships/slideLayout" Target="../slideLayouts/slideLayout505.xml"/><Relationship Id="rId5" Type="http://schemas.openxmlformats.org/officeDocument/2006/relationships/slideLayout" Target="../slideLayouts/slideLayout499.xml"/><Relationship Id="rId10" Type="http://schemas.openxmlformats.org/officeDocument/2006/relationships/slideLayout" Target="../slideLayouts/slideLayout504.xml"/><Relationship Id="rId4" Type="http://schemas.openxmlformats.org/officeDocument/2006/relationships/slideLayout" Target="../slideLayouts/slideLayout498.xml"/><Relationship Id="rId9" Type="http://schemas.openxmlformats.org/officeDocument/2006/relationships/slideLayout" Target="../slideLayouts/slideLayout503.xml"/><Relationship Id="rId14" Type="http://schemas.openxmlformats.org/officeDocument/2006/relationships/image" Target="../media/image1.png"/></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4.xml"/><Relationship Id="rId13" Type="http://schemas.openxmlformats.org/officeDocument/2006/relationships/image" Target="../media/image1.png"/><Relationship Id="rId3" Type="http://schemas.openxmlformats.org/officeDocument/2006/relationships/slideLayout" Target="../slideLayouts/slideLayout509.xml"/><Relationship Id="rId7" Type="http://schemas.openxmlformats.org/officeDocument/2006/relationships/slideLayout" Target="../slideLayouts/slideLayout513.xml"/><Relationship Id="rId12" Type="http://schemas.openxmlformats.org/officeDocument/2006/relationships/theme" Target="../theme/theme48.xml"/><Relationship Id="rId2" Type="http://schemas.openxmlformats.org/officeDocument/2006/relationships/slideLayout" Target="../slideLayouts/slideLayout508.xml"/><Relationship Id="rId1" Type="http://schemas.openxmlformats.org/officeDocument/2006/relationships/slideLayout" Target="../slideLayouts/slideLayout507.xml"/><Relationship Id="rId6" Type="http://schemas.openxmlformats.org/officeDocument/2006/relationships/slideLayout" Target="../slideLayouts/slideLayout512.xml"/><Relationship Id="rId11" Type="http://schemas.openxmlformats.org/officeDocument/2006/relationships/slideLayout" Target="../slideLayouts/slideLayout517.xml"/><Relationship Id="rId5" Type="http://schemas.openxmlformats.org/officeDocument/2006/relationships/slideLayout" Target="../slideLayouts/slideLayout511.xml"/><Relationship Id="rId10" Type="http://schemas.openxmlformats.org/officeDocument/2006/relationships/slideLayout" Target="../slideLayouts/slideLayout516.xml"/><Relationship Id="rId4" Type="http://schemas.openxmlformats.org/officeDocument/2006/relationships/slideLayout" Target="../slideLayouts/slideLayout510.xml"/><Relationship Id="rId9" Type="http://schemas.openxmlformats.org/officeDocument/2006/relationships/slideLayout" Target="../slideLayouts/slideLayout515.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5.xml"/><Relationship Id="rId13" Type="http://schemas.openxmlformats.org/officeDocument/2006/relationships/image" Target="../media/image1.png"/><Relationship Id="rId3" Type="http://schemas.openxmlformats.org/officeDocument/2006/relationships/slideLayout" Target="../slideLayouts/slideLayout520.xml"/><Relationship Id="rId7" Type="http://schemas.openxmlformats.org/officeDocument/2006/relationships/slideLayout" Target="../slideLayouts/slideLayout524.xml"/><Relationship Id="rId12" Type="http://schemas.openxmlformats.org/officeDocument/2006/relationships/theme" Target="../theme/theme49.xml"/><Relationship Id="rId2" Type="http://schemas.openxmlformats.org/officeDocument/2006/relationships/slideLayout" Target="../slideLayouts/slideLayout519.xml"/><Relationship Id="rId1" Type="http://schemas.openxmlformats.org/officeDocument/2006/relationships/slideLayout" Target="../slideLayouts/slideLayout518.xml"/><Relationship Id="rId6" Type="http://schemas.openxmlformats.org/officeDocument/2006/relationships/slideLayout" Target="../slideLayouts/slideLayout523.xml"/><Relationship Id="rId11" Type="http://schemas.openxmlformats.org/officeDocument/2006/relationships/slideLayout" Target="../slideLayouts/slideLayout528.xml"/><Relationship Id="rId5" Type="http://schemas.openxmlformats.org/officeDocument/2006/relationships/slideLayout" Target="../slideLayouts/slideLayout522.xml"/><Relationship Id="rId10" Type="http://schemas.openxmlformats.org/officeDocument/2006/relationships/slideLayout" Target="../slideLayouts/slideLayout527.xml"/><Relationship Id="rId4" Type="http://schemas.openxmlformats.org/officeDocument/2006/relationships/slideLayout" Target="../slideLayouts/slideLayout521.xml"/><Relationship Id="rId9" Type="http://schemas.openxmlformats.org/officeDocument/2006/relationships/slideLayout" Target="../slideLayouts/slideLayout526.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6.xml"/><Relationship Id="rId13" Type="http://schemas.openxmlformats.org/officeDocument/2006/relationships/image" Target="../media/image1.png"/><Relationship Id="rId3" Type="http://schemas.openxmlformats.org/officeDocument/2006/relationships/slideLayout" Target="../slideLayouts/slideLayout531.xml"/><Relationship Id="rId7" Type="http://schemas.openxmlformats.org/officeDocument/2006/relationships/slideLayout" Target="../slideLayouts/slideLayout535.xml"/><Relationship Id="rId12" Type="http://schemas.openxmlformats.org/officeDocument/2006/relationships/theme" Target="../theme/theme50.xml"/><Relationship Id="rId2" Type="http://schemas.openxmlformats.org/officeDocument/2006/relationships/slideLayout" Target="../slideLayouts/slideLayout530.xml"/><Relationship Id="rId1" Type="http://schemas.openxmlformats.org/officeDocument/2006/relationships/slideLayout" Target="../slideLayouts/slideLayout529.xml"/><Relationship Id="rId6" Type="http://schemas.openxmlformats.org/officeDocument/2006/relationships/slideLayout" Target="../slideLayouts/slideLayout534.xml"/><Relationship Id="rId11" Type="http://schemas.openxmlformats.org/officeDocument/2006/relationships/slideLayout" Target="../slideLayouts/slideLayout539.xml"/><Relationship Id="rId5" Type="http://schemas.openxmlformats.org/officeDocument/2006/relationships/slideLayout" Target="../slideLayouts/slideLayout533.xml"/><Relationship Id="rId10" Type="http://schemas.openxmlformats.org/officeDocument/2006/relationships/slideLayout" Target="../slideLayouts/slideLayout538.xml"/><Relationship Id="rId4" Type="http://schemas.openxmlformats.org/officeDocument/2006/relationships/slideLayout" Target="../slideLayouts/slideLayout532.xml"/><Relationship Id="rId9" Type="http://schemas.openxmlformats.org/officeDocument/2006/relationships/slideLayout" Target="../slideLayouts/slideLayout537.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7.xml"/><Relationship Id="rId13" Type="http://schemas.openxmlformats.org/officeDocument/2006/relationships/theme" Target="../theme/theme51.xml"/><Relationship Id="rId3" Type="http://schemas.openxmlformats.org/officeDocument/2006/relationships/slideLayout" Target="../slideLayouts/slideLayout542.xml"/><Relationship Id="rId7" Type="http://schemas.openxmlformats.org/officeDocument/2006/relationships/slideLayout" Target="../slideLayouts/slideLayout546.xml"/><Relationship Id="rId12" Type="http://schemas.openxmlformats.org/officeDocument/2006/relationships/slideLayout" Target="../slideLayouts/slideLayout551.xml"/><Relationship Id="rId2" Type="http://schemas.openxmlformats.org/officeDocument/2006/relationships/slideLayout" Target="../slideLayouts/slideLayout541.xml"/><Relationship Id="rId1" Type="http://schemas.openxmlformats.org/officeDocument/2006/relationships/slideLayout" Target="../slideLayouts/slideLayout540.xml"/><Relationship Id="rId6" Type="http://schemas.openxmlformats.org/officeDocument/2006/relationships/slideLayout" Target="../slideLayouts/slideLayout545.xml"/><Relationship Id="rId11" Type="http://schemas.openxmlformats.org/officeDocument/2006/relationships/slideLayout" Target="../slideLayouts/slideLayout550.xml"/><Relationship Id="rId5" Type="http://schemas.openxmlformats.org/officeDocument/2006/relationships/slideLayout" Target="../slideLayouts/slideLayout544.xml"/><Relationship Id="rId10" Type="http://schemas.openxmlformats.org/officeDocument/2006/relationships/slideLayout" Target="../slideLayouts/slideLayout549.xml"/><Relationship Id="rId4" Type="http://schemas.openxmlformats.org/officeDocument/2006/relationships/slideLayout" Target="../slideLayouts/slideLayout543.xml"/><Relationship Id="rId9" Type="http://schemas.openxmlformats.org/officeDocument/2006/relationships/slideLayout" Target="../slideLayouts/slideLayout548.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9.xml"/><Relationship Id="rId13" Type="http://schemas.openxmlformats.org/officeDocument/2006/relationships/theme" Target="../theme/theme52.xml"/><Relationship Id="rId3" Type="http://schemas.openxmlformats.org/officeDocument/2006/relationships/slideLayout" Target="../slideLayouts/slideLayout554.xml"/><Relationship Id="rId7" Type="http://schemas.openxmlformats.org/officeDocument/2006/relationships/slideLayout" Target="../slideLayouts/slideLayout558.xml"/><Relationship Id="rId12" Type="http://schemas.openxmlformats.org/officeDocument/2006/relationships/slideLayout" Target="../slideLayouts/slideLayout563.xml"/><Relationship Id="rId2" Type="http://schemas.openxmlformats.org/officeDocument/2006/relationships/slideLayout" Target="../slideLayouts/slideLayout553.xml"/><Relationship Id="rId1" Type="http://schemas.openxmlformats.org/officeDocument/2006/relationships/slideLayout" Target="../slideLayouts/slideLayout552.xml"/><Relationship Id="rId6" Type="http://schemas.openxmlformats.org/officeDocument/2006/relationships/slideLayout" Target="../slideLayouts/slideLayout557.xml"/><Relationship Id="rId11" Type="http://schemas.openxmlformats.org/officeDocument/2006/relationships/slideLayout" Target="../slideLayouts/slideLayout562.xml"/><Relationship Id="rId5" Type="http://schemas.openxmlformats.org/officeDocument/2006/relationships/slideLayout" Target="../slideLayouts/slideLayout556.xml"/><Relationship Id="rId10" Type="http://schemas.openxmlformats.org/officeDocument/2006/relationships/slideLayout" Target="../slideLayouts/slideLayout561.xml"/><Relationship Id="rId4" Type="http://schemas.openxmlformats.org/officeDocument/2006/relationships/slideLayout" Target="../slideLayouts/slideLayout555.xml"/><Relationship Id="rId9" Type="http://schemas.openxmlformats.org/officeDocument/2006/relationships/slideLayout" Target="../slideLayouts/slideLayout560.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5.xml"/><Relationship Id="rId1" Type="http://schemas.openxmlformats.org/officeDocument/2006/relationships/slideLayout" Target="../slideLayouts/slideLayout564.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3.xml"/><Relationship Id="rId13" Type="http://schemas.openxmlformats.org/officeDocument/2006/relationships/theme" Target="../theme/theme54.xml"/><Relationship Id="rId3" Type="http://schemas.openxmlformats.org/officeDocument/2006/relationships/slideLayout" Target="../slideLayouts/slideLayout568.xml"/><Relationship Id="rId7" Type="http://schemas.openxmlformats.org/officeDocument/2006/relationships/slideLayout" Target="../slideLayouts/slideLayout572.xml"/><Relationship Id="rId12" Type="http://schemas.openxmlformats.org/officeDocument/2006/relationships/slideLayout" Target="../slideLayouts/slideLayout577.xml"/><Relationship Id="rId2" Type="http://schemas.openxmlformats.org/officeDocument/2006/relationships/slideLayout" Target="../slideLayouts/slideLayout567.xml"/><Relationship Id="rId1" Type="http://schemas.openxmlformats.org/officeDocument/2006/relationships/slideLayout" Target="../slideLayouts/slideLayout566.xml"/><Relationship Id="rId6" Type="http://schemas.openxmlformats.org/officeDocument/2006/relationships/slideLayout" Target="../slideLayouts/slideLayout571.xml"/><Relationship Id="rId11" Type="http://schemas.openxmlformats.org/officeDocument/2006/relationships/slideLayout" Target="../slideLayouts/slideLayout576.xml"/><Relationship Id="rId5" Type="http://schemas.openxmlformats.org/officeDocument/2006/relationships/slideLayout" Target="../slideLayouts/slideLayout570.xml"/><Relationship Id="rId10" Type="http://schemas.openxmlformats.org/officeDocument/2006/relationships/slideLayout" Target="../slideLayouts/slideLayout575.xml"/><Relationship Id="rId4" Type="http://schemas.openxmlformats.org/officeDocument/2006/relationships/slideLayout" Target="../slideLayouts/slideLayout569.xml"/><Relationship Id="rId9"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5.xml"/><Relationship Id="rId13" Type="http://schemas.openxmlformats.org/officeDocument/2006/relationships/theme" Target="../theme/theme55.xml"/><Relationship Id="rId3" Type="http://schemas.openxmlformats.org/officeDocument/2006/relationships/slideLayout" Target="../slideLayouts/slideLayout580.xml"/><Relationship Id="rId7" Type="http://schemas.openxmlformats.org/officeDocument/2006/relationships/slideLayout" Target="../slideLayouts/slideLayout584.xml"/><Relationship Id="rId12" Type="http://schemas.openxmlformats.org/officeDocument/2006/relationships/slideLayout" Target="../slideLayouts/slideLayout589.xml"/><Relationship Id="rId2" Type="http://schemas.openxmlformats.org/officeDocument/2006/relationships/slideLayout" Target="../slideLayouts/slideLayout579.xml"/><Relationship Id="rId1" Type="http://schemas.openxmlformats.org/officeDocument/2006/relationships/slideLayout" Target="../slideLayouts/slideLayout578.xml"/><Relationship Id="rId6" Type="http://schemas.openxmlformats.org/officeDocument/2006/relationships/slideLayout" Target="../slideLayouts/slideLayout583.xml"/><Relationship Id="rId11" Type="http://schemas.openxmlformats.org/officeDocument/2006/relationships/slideLayout" Target="../slideLayouts/slideLayout588.xml"/><Relationship Id="rId5" Type="http://schemas.openxmlformats.org/officeDocument/2006/relationships/slideLayout" Target="../slideLayouts/slideLayout582.xml"/><Relationship Id="rId10" Type="http://schemas.openxmlformats.org/officeDocument/2006/relationships/slideLayout" Target="../slideLayouts/slideLayout587.xml"/><Relationship Id="rId4" Type="http://schemas.openxmlformats.org/officeDocument/2006/relationships/slideLayout" Target="../slideLayouts/slideLayout581.xml"/><Relationship Id="rId9" Type="http://schemas.openxmlformats.org/officeDocument/2006/relationships/slideLayout" Target="../slideLayouts/slideLayout586.xml"/></Relationships>
</file>

<file path=ppt/slideMasters/_rels/slideMaster56.xml.rels><?xml version="1.0" encoding="UTF-8" standalone="yes"?>
<Relationships xmlns="http://schemas.openxmlformats.org/package/2006/relationships"><Relationship Id="rId3" Type="http://schemas.openxmlformats.org/officeDocument/2006/relationships/theme" Target="../theme/theme56.xml"/><Relationship Id="rId2" Type="http://schemas.openxmlformats.org/officeDocument/2006/relationships/slideLayout" Target="../slideLayouts/slideLayout591.xml"/><Relationship Id="rId1" Type="http://schemas.openxmlformats.org/officeDocument/2006/relationships/slideLayout" Target="../slideLayouts/slideLayout59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theme" Target="../theme/theme57.xml"/><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slideLayout" Target="../slideLayouts/slideLayout603.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1.xml"/><Relationship Id="rId13" Type="http://schemas.openxmlformats.org/officeDocument/2006/relationships/image" Target="../media/image1.png"/><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theme" Target="../theme/theme58.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2.xml"/><Relationship Id="rId13" Type="http://schemas.openxmlformats.org/officeDocument/2006/relationships/theme" Target="../theme/theme59.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slideLayout" Target="../slideLayouts/slideLayout626.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13" Type="http://schemas.openxmlformats.org/officeDocument/2006/relationships/slideLayout" Target="../slideLayouts/slideLayout639.xml"/><Relationship Id="rId18" Type="http://schemas.openxmlformats.org/officeDocument/2006/relationships/slideLayout" Target="../slideLayouts/slideLayout644.xml"/><Relationship Id="rId26" Type="http://schemas.openxmlformats.org/officeDocument/2006/relationships/slideLayout" Target="../slideLayouts/slideLayout652.xml"/><Relationship Id="rId21" Type="http://schemas.openxmlformats.org/officeDocument/2006/relationships/slideLayout" Target="../slideLayouts/slideLayout647.xml"/><Relationship Id="rId34" Type="http://schemas.openxmlformats.org/officeDocument/2006/relationships/slideLayout" Target="../slideLayouts/slideLayout660.xml"/><Relationship Id="rId7" Type="http://schemas.openxmlformats.org/officeDocument/2006/relationships/slideLayout" Target="../slideLayouts/slideLayout633.xml"/><Relationship Id="rId12" Type="http://schemas.openxmlformats.org/officeDocument/2006/relationships/slideLayout" Target="../slideLayouts/slideLayout638.xml"/><Relationship Id="rId17" Type="http://schemas.openxmlformats.org/officeDocument/2006/relationships/slideLayout" Target="../slideLayouts/slideLayout643.xml"/><Relationship Id="rId25" Type="http://schemas.openxmlformats.org/officeDocument/2006/relationships/slideLayout" Target="../slideLayouts/slideLayout651.xml"/><Relationship Id="rId33" Type="http://schemas.openxmlformats.org/officeDocument/2006/relationships/slideLayout" Target="../slideLayouts/slideLayout659.xml"/><Relationship Id="rId2" Type="http://schemas.openxmlformats.org/officeDocument/2006/relationships/slideLayout" Target="../slideLayouts/slideLayout628.xml"/><Relationship Id="rId16" Type="http://schemas.openxmlformats.org/officeDocument/2006/relationships/slideLayout" Target="../slideLayouts/slideLayout642.xml"/><Relationship Id="rId20" Type="http://schemas.openxmlformats.org/officeDocument/2006/relationships/slideLayout" Target="../slideLayouts/slideLayout646.xml"/><Relationship Id="rId29" Type="http://schemas.openxmlformats.org/officeDocument/2006/relationships/slideLayout" Target="../slideLayouts/slideLayout655.xml"/><Relationship Id="rId1" Type="http://schemas.openxmlformats.org/officeDocument/2006/relationships/slideLayout" Target="../slideLayouts/slideLayout627.xml"/><Relationship Id="rId6" Type="http://schemas.openxmlformats.org/officeDocument/2006/relationships/slideLayout" Target="../slideLayouts/slideLayout632.xml"/><Relationship Id="rId11" Type="http://schemas.openxmlformats.org/officeDocument/2006/relationships/slideLayout" Target="../slideLayouts/slideLayout637.xml"/><Relationship Id="rId24" Type="http://schemas.openxmlformats.org/officeDocument/2006/relationships/slideLayout" Target="../slideLayouts/slideLayout650.xml"/><Relationship Id="rId32" Type="http://schemas.openxmlformats.org/officeDocument/2006/relationships/slideLayout" Target="../slideLayouts/slideLayout658.xml"/><Relationship Id="rId37" Type="http://schemas.openxmlformats.org/officeDocument/2006/relationships/image" Target="../media/image12.svg"/><Relationship Id="rId5" Type="http://schemas.openxmlformats.org/officeDocument/2006/relationships/slideLayout" Target="../slideLayouts/slideLayout631.xml"/><Relationship Id="rId15" Type="http://schemas.openxmlformats.org/officeDocument/2006/relationships/slideLayout" Target="../slideLayouts/slideLayout641.xml"/><Relationship Id="rId23" Type="http://schemas.openxmlformats.org/officeDocument/2006/relationships/slideLayout" Target="../slideLayouts/slideLayout649.xml"/><Relationship Id="rId28" Type="http://schemas.openxmlformats.org/officeDocument/2006/relationships/slideLayout" Target="../slideLayouts/slideLayout654.xml"/><Relationship Id="rId36" Type="http://schemas.openxmlformats.org/officeDocument/2006/relationships/image" Target="../media/image11.png"/><Relationship Id="rId10" Type="http://schemas.openxmlformats.org/officeDocument/2006/relationships/slideLayout" Target="../slideLayouts/slideLayout636.xml"/><Relationship Id="rId19" Type="http://schemas.openxmlformats.org/officeDocument/2006/relationships/slideLayout" Target="../slideLayouts/slideLayout645.xml"/><Relationship Id="rId31" Type="http://schemas.openxmlformats.org/officeDocument/2006/relationships/slideLayout" Target="../slideLayouts/slideLayout657.xml"/><Relationship Id="rId4" Type="http://schemas.openxmlformats.org/officeDocument/2006/relationships/slideLayout" Target="../slideLayouts/slideLayout630.xml"/><Relationship Id="rId9" Type="http://schemas.openxmlformats.org/officeDocument/2006/relationships/slideLayout" Target="../slideLayouts/slideLayout635.xml"/><Relationship Id="rId14" Type="http://schemas.openxmlformats.org/officeDocument/2006/relationships/slideLayout" Target="../slideLayouts/slideLayout640.xml"/><Relationship Id="rId22" Type="http://schemas.openxmlformats.org/officeDocument/2006/relationships/slideLayout" Target="../slideLayouts/slideLayout648.xml"/><Relationship Id="rId27" Type="http://schemas.openxmlformats.org/officeDocument/2006/relationships/slideLayout" Target="../slideLayouts/slideLayout653.xml"/><Relationship Id="rId30" Type="http://schemas.openxmlformats.org/officeDocument/2006/relationships/slideLayout" Target="../slideLayouts/slideLayout656.xml"/><Relationship Id="rId35" Type="http://schemas.openxmlformats.org/officeDocument/2006/relationships/theme" Target="../theme/theme60.xml"/><Relationship Id="rId8" Type="http://schemas.openxmlformats.org/officeDocument/2006/relationships/slideLayout" Target="../slideLayouts/slideLayout634.xml"/><Relationship Id="rId3" Type="http://schemas.openxmlformats.org/officeDocument/2006/relationships/slideLayout" Target="../slideLayouts/slideLayout629.xml"/></Relationships>
</file>

<file path=ppt/slideMasters/_rels/slideMaster61.xml.rels><?xml version="1.0" encoding="UTF-8" standalone="yes"?>
<Relationships xmlns="http://schemas.openxmlformats.org/package/2006/relationships"><Relationship Id="rId3" Type="http://schemas.openxmlformats.org/officeDocument/2006/relationships/slideLayout" Target="../slideLayouts/slideLayout663.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5" Type="http://schemas.openxmlformats.org/officeDocument/2006/relationships/image" Target="../media/image17.png"/><Relationship Id="rId4" Type="http://schemas.openxmlformats.org/officeDocument/2006/relationships/theme" Target="../theme/theme61.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1.xml"/><Relationship Id="rId13" Type="http://schemas.openxmlformats.org/officeDocument/2006/relationships/theme" Target="../theme/theme62.xml"/><Relationship Id="rId3" Type="http://schemas.openxmlformats.org/officeDocument/2006/relationships/slideLayout" Target="../slideLayouts/slideLayout666.xml"/><Relationship Id="rId7" Type="http://schemas.openxmlformats.org/officeDocument/2006/relationships/slideLayout" Target="../slideLayouts/slideLayout670.xml"/><Relationship Id="rId12" Type="http://schemas.openxmlformats.org/officeDocument/2006/relationships/slideLayout" Target="../slideLayouts/slideLayout675.xml"/><Relationship Id="rId2" Type="http://schemas.openxmlformats.org/officeDocument/2006/relationships/slideLayout" Target="../slideLayouts/slideLayout665.xml"/><Relationship Id="rId1" Type="http://schemas.openxmlformats.org/officeDocument/2006/relationships/slideLayout" Target="../slideLayouts/slideLayout664.xml"/><Relationship Id="rId6" Type="http://schemas.openxmlformats.org/officeDocument/2006/relationships/slideLayout" Target="../slideLayouts/slideLayout669.xml"/><Relationship Id="rId11" Type="http://schemas.openxmlformats.org/officeDocument/2006/relationships/slideLayout" Target="../slideLayouts/slideLayout674.xml"/><Relationship Id="rId5" Type="http://schemas.openxmlformats.org/officeDocument/2006/relationships/slideLayout" Target="../slideLayouts/slideLayout668.xml"/><Relationship Id="rId10" Type="http://schemas.openxmlformats.org/officeDocument/2006/relationships/slideLayout" Target="../slideLayouts/slideLayout673.xml"/><Relationship Id="rId4" Type="http://schemas.openxmlformats.org/officeDocument/2006/relationships/slideLayout" Target="../slideLayouts/slideLayout667.xml"/><Relationship Id="rId9" Type="http://schemas.openxmlformats.org/officeDocument/2006/relationships/slideLayout" Target="../slideLayouts/slideLayout67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2023. 7. 10.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7/10/23</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dirty="0">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dirty="0">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306102790"/>
      </p:ext>
    </p:extLst>
  </p:cSld>
  <p:clrMap bg1="lt1" tx1="dk1" bg2="lt2" tx2="dk2" accent1="accent1" accent2="accent2" accent3="accent3" accent4="accent4" accent5="accent5" accent6="accent6" hlink="hlink" folHlink="folHlink"/>
  <p:sldLayoutIdLst>
    <p:sldLayoutId id="2147488201" r:id="rId1"/>
    <p:sldLayoutId id="2147488202" r:id="rId2"/>
    <p:sldLayoutId id="2147488203" r:id="rId3"/>
    <p:sldLayoutId id="2147488204" r:id="rId4"/>
    <p:sldLayoutId id="2147488205" r:id="rId5"/>
    <p:sldLayoutId id="2147488206" r:id="rId6"/>
    <p:sldLayoutId id="2147488207" r:id="rId7"/>
    <p:sldLayoutId id="2147488208" r:id="rId8"/>
    <p:sldLayoutId id="2147488209" r:id="rId9"/>
    <p:sldLayoutId id="2147488210" r:id="rId10"/>
    <p:sldLayoutId id="2147488211" r:id="rId11"/>
    <p:sldLayoutId id="214748821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9858" name="Rectangle 1026">
            <a:extLst>
              <a:ext uri="{FF2B5EF4-FFF2-40B4-BE49-F238E27FC236}">
                <a16:creationId xmlns:a16="http://schemas.microsoft.com/office/drawing/2014/main" id="{69248EF4-3E69-B545-A84A-3629A8EF2DEA}"/>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49859" name="Rectangle 1027">
            <a:extLst>
              <a:ext uri="{FF2B5EF4-FFF2-40B4-BE49-F238E27FC236}">
                <a16:creationId xmlns:a16="http://schemas.microsoft.com/office/drawing/2014/main" id="{76028715-7B83-A94D-8964-AD03F51D6623}"/>
              </a:ext>
            </a:extLst>
          </p:cNvPr>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98DCC22-FAD6-A244-9758-A06739651DC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Garamond" pitchFamily="18" charset="0"/>
              </a:defRPr>
            </a:lvl1pPr>
          </a:lstStyle>
          <a:p>
            <a:pPr>
              <a:defRPr/>
            </a:pPr>
            <a:endParaRPr lang="en-US" altLang="en-US"/>
          </a:p>
        </p:txBody>
      </p:sp>
      <p:sp>
        <p:nvSpPr>
          <p:cNvPr id="100358" name="Rectangle 1030">
            <a:extLst>
              <a:ext uri="{FF2B5EF4-FFF2-40B4-BE49-F238E27FC236}">
                <a16:creationId xmlns:a16="http://schemas.microsoft.com/office/drawing/2014/main" id="{88BD0DCB-AF21-E243-BA84-578BB3062006}"/>
              </a:ext>
            </a:extLst>
          </p:cNvPr>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latin typeface="Garamond" pitchFamily="18" charset="0"/>
              </a:defRPr>
            </a:lvl1pPr>
          </a:lstStyle>
          <a:p>
            <a:pPr>
              <a:defRPr/>
            </a:pPr>
            <a:fld id="{80C0A34F-326B-4141-AEB1-5680B50808E3}" type="slidenum">
              <a:rPr lang="en-US" altLang="en-US"/>
              <a:pPr>
                <a:defRPr/>
              </a:pPr>
              <a:t>‹#›</a:t>
            </a:fld>
            <a:endParaRPr lang="en-US" altLang="en-US"/>
          </a:p>
        </p:txBody>
      </p:sp>
      <p:sp>
        <p:nvSpPr>
          <p:cNvPr id="249862" name="Line 1032">
            <a:extLst>
              <a:ext uri="{FF2B5EF4-FFF2-40B4-BE49-F238E27FC236}">
                <a16:creationId xmlns:a16="http://schemas.microsoft.com/office/drawing/2014/main" id="{5882E6FE-A590-4046-970B-5C757A356BB7}"/>
              </a:ext>
            </a:extLst>
          </p:cNvPr>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9863" name="Line 1033">
            <a:extLst>
              <a:ext uri="{FF2B5EF4-FFF2-40B4-BE49-F238E27FC236}">
                <a16:creationId xmlns:a16="http://schemas.microsoft.com/office/drawing/2014/main" id="{0DDADD4F-5184-5647-B349-2A12A9A3454A}"/>
              </a:ext>
            </a:extLst>
          </p:cNvPr>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49864" name="Picture 7" descr="safari.png">
            <a:extLst>
              <a:ext uri="{FF2B5EF4-FFF2-40B4-BE49-F238E27FC236}">
                <a16:creationId xmlns:a16="http://schemas.microsoft.com/office/drawing/2014/main" id="{6FA29B0F-0D97-7048-8D55-3A8259A54054}"/>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45207"/>
      </p:ext>
    </p:extLst>
  </p:cSld>
  <p:clrMap bg1="lt1" tx1="dk1" bg2="lt2" tx2="dk2" accent1="accent1" accent2="accent2" accent3="accent3" accent4="accent4" accent5="accent5" accent6="accent6" hlink="hlink" folHlink="folHlink"/>
  <p:sldLayoutIdLst>
    <p:sldLayoutId id="2147488214" r:id="rId1"/>
    <p:sldLayoutId id="2147488215" r:id="rId2"/>
    <p:sldLayoutId id="2147488216" r:id="rId3"/>
    <p:sldLayoutId id="2147488217" r:id="rId4"/>
    <p:sldLayoutId id="2147488218" r:id="rId5"/>
    <p:sldLayoutId id="2147488219" r:id="rId6"/>
    <p:sldLayoutId id="2147488220" r:id="rId7"/>
    <p:sldLayoutId id="2147488221" r:id="rId8"/>
    <p:sldLayoutId id="2147488222" r:id="rId9"/>
    <p:sldLayoutId id="2147488223" r:id="rId10"/>
    <p:sldLayoutId id="214748822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rgbClr val="7FC1F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Tree>
    <p:extLst>
      <p:ext uri="{BB962C8B-B14F-4D97-AF65-F5344CB8AC3E}">
        <p14:creationId xmlns:p14="http://schemas.microsoft.com/office/powerpoint/2010/main" val="1798587366"/>
      </p:ext>
    </p:extLst>
  </p:cSld>
  <p:clrMap bg1="lt1" tx1="dk1" bg2="lt2" tx2="dk2" accent1="accent1" accent2="accent2" accent3="accent3" accent4="accent4" accent5="accent5" accent6="accent6" hlink="hlink" folHlink="folHlink"/>
  <p:sldLayoutIdLst>
    <p:sldLayoutId id="2147488226" r:id="rId1"/>
    <p:sldLayoutId id="2147488227" r:id="rId2"/>
    <p:sldLayoutId id="2147488228" r:id="rId3"/>
    <p:sldLayoutId id="2147488229" r:id="rId4"/>
    <p:sldLayoutId id="2147488230" r:id="rId5"/>
    <p:sldLayoutId id="2147488231" r:id="rId6"/>
    <p:sldLayoutId id="2147488232" r:id="rId7"/>
    <p:sldLayoutId id="2147488233" r:id="rId8"/>
    <p:sldLayoutId id="2147488234" r:id="rId9"/>
    <p:sldLayoutId id="2147488235" r:id="rId10"/>
    <p:sldLayoutId id="2147488236" r:id="rId11"/>
    <p:sldLayoutId id="2147488237"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1383698"/>
      </p:ext>
    </p:extLst>
  </p:cSld>
  <p:clrMap bg1="lt1" tx1="dk1" bg2="lt2" tx2="dk2" accent1="accent1" accent2="accent2" accent3="accent3" accent4="accent4" accent5="accent5" accent6="accent6" hlink="hlink" folHlink="folHlink"/>
  <p:sldLayoutIdLst>
    <p:sldLayoutId id="2147488239" r:id="rId1"/>
    <p:sldLayoutId id="2147488240" r:id="rId2"/>
    <p:sldLayoutId id="2147488241" r:id="rId3"/>
    <p:sldLayoutId id="214748824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142842715"/>
      </p:ext>
    </p:extLst>
  </p:cSld>
  <p:clrMap bg1="lt1" tx1="dk1" bg2="lt2" tx2="dk2" accent1="accent1" accent2="accent2" accent3="accent3" accent4="accent4" accent5="accent5" accent6="accent6" hlink="hlink" folHlink="folHlink"/>
  <p:sldLayoutIdLst>
    <p:sldLayoutId id="2147488244" r:id="rId1"/>
    <p:sldLayoutId id="2147488245" r:id="rId2"/>
    <p:sldLayoutId id="2147488246" r:id="rId3"/>
    <p:sldLayoutId id="2147488247" r:id="rId4"/>
    <p:sldLayoutId id="2147488248" r:id="rId5"/>
    <p:sldLayoutId id="2147488249" r:id="rId6"/>
    <p:sldLayoutId id="2147488250" r:id="rId7"/>
    <p:sldLayoutId id="2147488251" r:id="rId8"/>
    <p:sldLayoutId id="2147488252" r:id="rId9"/>
    <p:sldLayoutId id="2147488253" r:id="rId10"/>
    <p:sldLayoutId id="2147488254" r:id="rId11"/>
    <p:sldLayoutId id="21474882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56657446"/>
      </p:ext>
    </p:extLst>
  </p:cSld>
  <p:clrMap bg1="lt1" tx1="dk1" bg2="lt2" tx2="dk2" accent1="accent1" accent2="accent2" accent3="accent3" accent4="accent4" accent5="accent5" accent6="accent6" hlink="hlink" folHlink="folHlink"/>
  <p:sldLayoutIdLst>
    <p:sldLayoutId id="2147488257" r:id="rId1"/>
    <p:sldLayoutId id="2147488258" r:id="rId2"/>
    <p:sldLayoutId id="2147488259" r:id="rId3"/>
    <p:sldLayoutId id="2147488260" r:id="rId4"/>
    <p:sldLayoutId id="2147488261" r:id="rId5"/>
    <p:sldLayoutId id="2147488262" r:id="rId6"/>
    <p:sldLayoutId id="2147488263" r:id="rId7"/>
    <p:sldLayoutId id="2147488264" r:id="rId8"/>
    <p:sldLayoutId id="2147488265" r:id="rId9"/>
    <p:sldLayoutId id="2147488266" r:id="rId10"/>
    <p:sldLayoutId id="214748826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87848796"/>
      </p:ext>
    </p:extLst>
  </p:cSld>
  <p:clrMap bg1="lt1" tx1="dk1" bg2="lt2" tx2="dk2" accent1="accent1" accent2="accent2" accent3="accent3" accent4="accent4" accent5="accent5" accent6="accent6" hlink="hlink" folHlink="folHlink"/>
  <p:sldLayoutIdLst>
    <p:sldLayoutId id="2147488269" r:id="rId1"/>
    <p:sldLayoutId id="2147488270" r:id="rId2"/>
    <p:sldLayoutId id="2147488271" r:id="rId3"/>
    <p:sldLayoutId id="2147488272" r:id="rId4"/>
    <p:sldLayoutId id="2147488273" r:id="rId5"/>
    <p:sldLayoutId id="2147488274" r:id="rId6"/>
    <p:sldLayoutId id="2147488275" r:id="rId7"/>
    <p:sldLayoutId id="2147488276" r:id="rId8"/>
    <p:sldLayoutId id="2147488277" r:id="rId9"/>
    <p:sldLayoutId id="2147488278" r:id="rId10"/>
    <p:sldLayoutId id="2147488279" r:id="rId11"/>
    <p:sldLayoutId id="2147488280"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629691858"/>
      </p:ext>
    </p:extLst>
  </p:cSld>
  <p:clrMap bg1="lt1" tx1="dk1" bg2="lt2" tx2="dk2" accent1="accent1" accent2="accent2" accent3="accent3" accent4="accent4" accent5="accent5" accent6="accent6" hlink="hlink" folHlink="folHlink"/>
  <p:sldLayoutIdLst>
    <p:sldLayoutId id="2147488282" r:id="rId1"/>
    <p:sldLayoutId id="2147488283" r:id="rId2"/>
    <p:sldLayoutId id="2147488284" r:id="rId3"/>
    <p:sldLayoutId id="2147488285" r:id="rId4"/>
    <p:sldLayoutId id="2147488286" r:id="rId5"/>
    <p:sldLayoutId id="2147488287" r:id="rId6"/>
    <p:sldLayoutId id="2147488288" r:id="rId7"/>
    <p:sldLayoutId id="2147488289" r:id="rId8"/>
    <p:sldLayoutId id="2147488290" r:id="rId9"/>
    <p:sldLayoutId id="2147488291" r:id="rId10"/>
    <p:sldLayoutId id="2147488292" r:id="rId11"/>
    <p:sldLayoutId id="214748829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25905354"/>
      </p:ext>
    </p:extLst>
  </p:cSld>
  <p:clrMap bg1="lt1" tx1="dk1" bg2="lt2" tx2="dk2" accent1="accent1" accent2="accent2" accent3="accent3" accent4="accent4" accent5="accent5" accent6="accent6" hlink="hlink" folHlink="folHlink"/>
  <p:sldLayoutIdLst>
    <p:sldLayoutId id="2147488295" r:id="rId1"/>
    <p:sldLayoutId id="2147488296" r:id="rId2"/>
    <p:sldLayoutId id="2147488297" r:id="rId3"/>
    <p:sldLayoutId id="2147488298" r:id="rId4"/>
    <p:sldLayoutId id="2147488299" r:id="rId5"/>
    <p:sldLayoutId id="2147488300" r:id="rId6"/>
    <p:sldLayoutId id="2147488301" r:id="rId7"/>
    <p:sldLayoutId id="2147488302" r:id="rId8"/>
    <p:sldLayoutId id="2147488303" r:id="rId9"/>
    <p:sldLayoutId id="2147488304" r:id="rId10"/>
    <p:sldLayoutId id="21474883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733970302"/>
      </p:ext>
    </p:extLst>
  </p:cSld>
  <p:clrMap bg1="lt1" tx1="dk1" bg2="lt2" tx2="dk2" accent1="accent1" accent2="accent2" accent3="accent3" accent4="accent4" accent5="accent5" accent6="accent6" hlink="hlink" folHlink="folHlink"/>
  <p:sldLayoutIdLst>
    <p:sldLayoutId id="214748830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 id="214748831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0768996"/>
      </p:ext>
    </p:extLst>
  </p:cSld>
  <p:clrMap bg1="lt1" tx1="dk1" bg2="lt2" tx2="dk2" accent1="accent1" accent2="accent2" accent3="accent3" accent4="accent4" accent5="accent5" accent6="accent6" hlink="hlink" folHlink="folHlink"/>
  <p:sldLayoutIdLst>
    <p:sldLayoutId id="2147488319" r:id="rId1"/>
    <p:sldLayoutId id="2147488320" r:id="rId2"/>
    <p:sldLayoutId id="2147488321" r:id="rId3"/>
    <p:sldLayoutId id="2147488322" r:id="rId4"/>
    <p:sldLayoutId id="2147488323" r:id="rId5"/>
    <p:sldLayoutId id="2147488324" r:id="rId6"/>
    <p:sldLayoutId id="2147488325" r:id="rId7"/>
    <p:sldLayoutId id="2147488326" r:id="rId8"/>
    <p:sldLayoutId id="2147488327" r:id="rId9"/>
    <p:sldLayoutId id="2147488328" r:id="rId10"/>
    <p:sldLayoutId id="214748832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995559"/>
      </p:ext>
    </p:extLst>
  </p:cSld>
  <p:clrMap bg1="lt1" tx1="dk1" bg2="lt2" tx2="dk2" accent1="accent1" accent2="accent2" accent3="accent3" accent4="accent4" accent5="accent5" accent6="accent6" hlink="hlink" folHlink="folHlink"/>
  <p:sldLayoutIdLst>
    <p:sldLayoutId id="2147488331" r:id="rId1"/>
    <p:sldLayoutId id="2147488332" r:id="rId2"/>
    <p:sldLayoutId id="2147488333" r:id="rId3"/>
    <p:sldLayoutId id="2147488334" r:id="rId4"/>
    <p:sldLayoutId id="2147488335" r:id="rId5"/>
    <p:sldLayoutId id="2147488336" r:id="rId6"/>
    <p:sldLayoutId id="2147488337" r:id="rId7"/>
    <p:sldLayoutId id="2147488338" r:id="rId8"/>
    <p:sldLayoutId id="2147488339" r:id="rId9"/>
    <p:sldLayoutId id="2147488340" r:id="rId10"/>
    <p:sldLayoutId id="2147488341" r:id="rId11"/>
    <p:sldLayoutId id="214748834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4551092"/>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79205"/>
      </p:ext>
    </p:extLst>
  </p:cSld>
  <p:clrMap bg1="lt1" tx1="dk1" bg2="lt2" tx2="dk2" accent1="accent1" accent2="accent2" accent3="accent3" accent4="accent4" accent5="accent5" accent6="accent6" hlink="hlink" folHlink="folHlink"/>
  <p:sldLayoutIdLst>
    <p:sldLayoutId id="2147488360" r:id="rId1"/>
    <p:sldLayoutId id="214748836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86719823"/>
      </p:ext>
    </p:extLst>
  </p:cSld>
  <p:clrMap bg1="lt1" tx1="dk1" bg2="lt2" tx2="dk2" accent1="accent1" accent2="accent2" accent3="accent3" accent4="accent4" accent5="accent5" accent6="accent6" hlink="hlink" folHlink="folHlink"/>
  <p:sldLayoutIdLst>
    <p:sldLayoutId id="2147488363" r:id="rId1"/>
    <p:sldLayoutId id="2147488364" r:id="rId2"/>
    <p:sldLayoutId id="2147488365" r:id="rId3"/>
    <p:sldLayoutId id="2147488366" r:id="rId4"/>
    <p:sldLayoutId id="2147488367" r:id="rId5"/>
    <p:sldLayoutId id="2147488368" r:id="rId6"/>
    <p:sldLayoutId id="2147488369" r:id="rId7"/>
    <p:sldLayoutId id="2147488370" r:id="rId8"/>
    <p:sldLayoutId id="2147488371" r:id="rId9"/>
    <p:sldLayoutId id="2147488372" r:id="rId10"/>
    <p:sldLayoutId id="2147488373" r:id="rId11"/>
    <p:sldLayoutId id="21474883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09720579"/>
      </p:ext>
    </p:extLst>
  </p:cSld>
  <p:clrMap bg1="lt1" tx1="dk1" bg2="lt2" tx2="dk2" accent1="accent1" accent2="accent2" accent3="accent3" accent4="accent4" accent5="accent5" accent6="accent6" hlink="hlink" folHlink="folHlink"/>
  <p:sldLayoutIdLst>
    <p:sldLayoutId id="2147488376" r:id="rId1"/>
    <p:sldLayoutId id="2147488377" r:id="rId2"/>
    <p:sldLayoutId id="2147488378" r:id="rId3"/>
    <p:sldLayoutId id="2147488379" r:id="rId4"/>
    <p:sldLayoutId id="2147488380" r:id="rId5"/>
    <p:sldLayoutId id="2147488381" r:id="rId6"/>
    <p:sldLayoutId id="2147488382" r:id="rId7"/>
    <p:sldLayoutId id="2147488383" r:id="rId8"/>
    <p:sldLayoutId id="2147488384" r:id="rId9"/>
    <p:sldLayoutId id="2147488385" r:id="rId10"/>
    <p:sldLayoutId id="2147488386" r:id="rId11"/>
    <p:sldLayoutId id="214748838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7/10/23</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115612957"/>
      </p:ext>
    </p:extLst>
  </p:cSld>
  <p:clrMap bg1="lt1" tx1="dk1" bg2="lt2" tx2="dk2" accent1="accent1" accent2="accent2" accent3="accent3" accent4="accent4" accent5="accent5" accent6="accent6" hlink="hlink" folHlink="folHlink"/>
  <p:sldLayoutIdLst>
    <p:sldLayoutId id="2147488389" r:id="rId1"/>
    <p:sldLayoutId id="2147488390"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36842945"/>
      </p:ext>
    </p:extLst>
  </p:cSld>
  <p:clrMap bg1="lt1" tx1="dk1" bg2="lt2" tx2="dk2" accent1="accent1" accent2="accent2" accent3="accent3" accent4="accent4" accent5="accent5" accent6="accent6" hlink="hlink" folHlink="folHlink"/>
  <p:sldLayoutIdLst>
    <p:sldLayoutId id="2147488395" r:id="rId1"/>
    <p:sldLayoutId id="2147488396" r:id="rId2"/>
    <p:sldLayoutId id="2147488397" r:id="rId3"/>
    <p:sldLayoutId id="2147488398" r:id="rId4"/>
    <p:sldLayoutId id="2147488399" r:id="rId5"/>
    <p:sldLayoutId id="2147488400" r:id="rId6"/>
    <p:sldLayoutId id="2147488401" r:id="rId7"/>
    <p:sldLayoutId id="2147488402" r:id="rId8"/>
    <p:sldLayoutId id="2147488403" r:id="rId9"/>
    <p:sldLayoutId id="2147488404" r:id="rId10"/>
    <p:sldLayoutId id="2147488405" r:id="rId11"/>
    <p:sldLayoutId id="214748840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4863066"/>
      </p:ext>
    </p:extLst>
  </p:cSld>
  <p:clrMap bg1="lt1" tx1="dk1" bg2="lt2" tx2="dk2" accent1="accent1" accent2="accent2" accent3="accent3" accent4="accent4" accent5="accent5" accent6="accent6" hlink="hlink" folHlink="folHlink"/>
  <p:sldLayoutIdLst>
    <p:sldLayoutId id="2147488408" r:id="rId1"/>
    <p:sldLayoutId id="2147488409" r:id="rId2"/>
    <p:sldLayoutId id="2147488410" r:id="rId3"/>
    <p:sldLayoutId id="2147488411" r:id="rId4"/>
    <p:sldLayoutId id="2147488412" r:id="rId5"/>
    <p:sldLayoutId id="2147488413" r:id="rId6"/>
    <p:sldLayoutId id="2147488414" r:id="rId7"/>
    <p:sldLayoutId id="2147488415" r:id="rId8"/>
    <p:sldLayoutId id="2147488416" r:id="rId9"/>
    <p:sldLayoutId id="2147488417" r:id="rId10"/>
    <p:sldLayoutId id="21474884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2251277"/>
      </p:ext>
    </p:extLst>
  </p:cSld>
  <p:clrMap bg1="lt1" tx1="dk1" bg2="lt2" tx2="dk2" accent1="accent1" accent2="accent2" accent3="accent3" accent4="accent4" accent5="accent5" accent6="accent6" hlink="hlink" folHlink="folHlink"/>
  <p:sldLayoutIdLst>
    <p:sldLayoutId id="2147488420" r:id="rId1"/>
    <p:sldLayoutId id="2147488421" r:id="rId2"/>
    <p:sldLayoutId id="2147488422" r:id="rId3"/>
    <p:sldLayoutId id="2147488423" r:id="rId4"/>
    <p:sldLayoutId id="2147488424" r:id="rId5"/>
    <p:sldLayoutId id="2147488425" r:id="rId6"/>
    <p:sldLayoutId id="2147488426" r:id="rId7"/>
    <p:sldLayoutId id="2147488427" r:id="rId8"/>
    <p:sldLayoutId id="2147488428" r:id="rId9"/>
    <p:sldLayoutId id="2147488429" r:id="rId10"/>
    <p:sldLayoutId id="2147488430" r:id="rId11"/>
    <p:sldLayoutId id="214748843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8871" y="344179"/>
            <a:ext cx="8412480" cy="499792"/>
          </a:xfrm>
          <a:prstGeom prst="rect">
            <a:avLst/>
          </a:prstGeom>
        </p:spPr>
        <p:txBody>
          <a:bodyPr vert="horz" lIns="0" tIns="0" rIns="0" bIns="0" rtlCol="0" anchor="t">
            <a:noAutofit/>
          </a:bodyPr>
          <a:lstStyle/>
          <a:p>
            <a:r>
              <a:rPr lang="en-US"/>
              <a:t>Click to edit Master title style</a:t>
            </a:r>
          </a:p>
        </p:txBody>
      </p:sp>
      <p:pic>
        <p:nvPicPr>
          <p:cNvPr id="12" name="Graphic 11">
            <a:extLst>
              <a:ext uri="{FF2B5EF4-FFF2-40B4-BE49-F238E27FC236}">
                <a16:creationId xmlns:a16="http://schemas.microsoft.com/office/drawing/2014/main" id="{300371EB-D4BC-8016-6A22-32F0ECAE1140}"/>
              </a:ext>
            </a:extLst>
          </p:cNvPr>
          <p:cNvPicPr>
            <a:picLocks noChangeAspect="1"/>
          </p:cNvPicPr>
          <p:nvPr userDrawn="1"/>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374904" y="6385186"/>
            <a:ext cx="621792" cy="169009"/>
          </a:xfrm>
          <a:prstGeom prst="rect">
            <a:avLst/>
          </a:prstGeom>
        </p:spPr>
      </p:pic>
      <p:sp>
        <p:nvSpPr>
          <p:cNvPr id="5" name="TextBox 4">
            <a:extLst>
              <a:ext uri="{FF2B5EF4-FFF2-40B4-BE49-F238E27FC236}">
                <a16:creationId xmlns:a16="http://schemas.microsoft.com/office/drawing/2014/main" id="{DB30B712-2234-5535-5960-E664F1D8ED67}"/>
              </a:ext>
            </a:extLst>
          </p:cNvPr>
          <p:cNvSpPr txBox="1"/>
          <p:nvPr userDrawn="1"/>
        </p:nvSpPr>
        <p:spPr>
          <a:xfrm>
            <a:off x="1125339" y="6426564"/>
            <a:ext cx="3435608" cy="107722"/>
          </a:xfrm>
          <a:prstGeom prst="rect">
            <a:avLst/>
          </a:prstGeom>
          <a:noFill/>
        </p:spPr>
        <p:txBody>
          <a:bodyPr wrap="square" lIns="0" tIns="0" rIns="0" bIns="0"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700"/>
              <a:t>FOR RESEARCH USE ONLY. NOT FOR USE IN DIAGNOSTIC PROCEDURES.</a:t>
            </a:r>
          </a:p>
        </p:txBody>
      </p:sp>
      <p:sp>
        <p:nvSpPr>
          <p:cNvPr id="8" name="TextBox 7">
            <a:extLst>
              <a:ext uri="{FF2B5EF4-FFF2-40B4-BE49-F238E27FC236}">
                <a16:creationId xmlns:a16="http://schemas.microsoft.com/office/drawing/2014/main" id="{F9DEB2BD-E734-E0DA-A8C8-BB709B5B8F0B}"/>
              </a:ext>
            </a:extLst>
          </p:cNvPr>
          <p:cNvSpPr txBox="1"/>
          <p:nvPr userDrawn="1"/>
        </p:nvSpPr>
        <p:spPr>
          <a:xfrm>
            <a:off x="5114926" y="6416307"/>
            <a:ext cx="3435608" cy="123111"/>
          </a:xfrm>
          <a:prstGeom prst="rect">
            <a:avLst/>
          </a:prstGeom>
          <a:noFill/>
        </p:spPr>
        <p:txBody>
          <a:bodyPr wrap="square" lIns="0" tIns="0" rIns="0" bIns="0" rtlCol="0">
            <a:spAutoFit/>
          </a:bodyPr>
          <a:lstStyle/>
          <a:p>
            <a:pPr lvl="0" algn="r"/>
            <a:r>
              <a:rPr lang="en-US" sz="800"/>
              <a:t> © 2023, </a:t>
            </a:r>
            <a:r>
              <a:rPr lang="en-US" sz="800" err="1"/>
              <a:t>Bionano</a:t>
            </a:r>
            <a:r>
              <a:rPr lang="en-US" sz="800"/>
              <a:t> Genomics, Inc.</a:t>
            </a:r>
          </a:p>
        </p:txBody>
      </p:sp>
      <p:sp>
        <p:nvSpPr>
          <p:cNvPr id="11" name="TextBox 10">
            <a:extLst>
              <a:ext uri="{FF2B5EF4-FFF2-40B4-BE49-F238E27FC236}">
                <a16:creationId xmlns:a16="http://schemas.microsoft.com/office/drawing/2014/main" id="{9D17D4A9-F3AC-23AA-4B66-9BC1FEB28E52}"/>
              </a:ext>
            </a:extLst>
          </p:cNvPr>
          <p:cNvSpPr txBox="1"/>
          <p:nvPr userDrawn="1"/>
        </p:nvSpPr>
        <p:spPr>
          <a:xfrm>
            <a:off x="8550534" y="6416305"/>
            <a:ext cx="245773" cy="123111"/>
          </a:xfrm>
          <a:prstGeom prst="rect">
            <a:avLst/>
          </a:prstGeom>
          <a:noFill/>
        </p:spPr>
        <p:txBody>
          <a:bodyPr wrap="square" lIns="0" tIns="0" rIns="0" bIns="0" rtlCol="0">
            <a:spAutoFit/>
          </a:bodyPr>
          <a:lstStyle/>
          <a:p>
            <a:pPr algn="r"/>
            <a:fld id="{719AFE47-D076-4F1F-90CC-6958DAE0E184}" type="slidenum">
              <a:rPr lang="en-US" sz="800" smtClean="0"/>
              <a:pPr algn="r"/>
              <a:t>‹#›</a:t>
            </a:fld>
            <a:endParaRPr lang="en-US" sz="800"/>
          </a:p>
        </p:txBody>
      </p:sp>
      <p:sp>
        <p:nvSpPr>
          <p:cNvPr id="15" name="Text Placeholder 14">
            <a:extLst>
              <a:ext uri="{FF2B5EF4-FFF2-40B4-BE49-F238E27FC236}">
                <a16:creationId xmlns:a16="http://schemas.microsoft.com/office/drawing/2014/main" id="{94BC108A-2344-6173-08FE-069F594A1712}"/>
              </a:ext>
            </a:extLst>
          </p:cNvPr>
          <p:cNvSpPr>
            <a:spLocks noGrp="1"/>
          </p:cNvSpPr>
          <p:nvPr>
            <p:ph type="body" idx="1"/>
          </p:nvPr>
        </p:nvSpPr>
        <p:spPr>
          <a:xfrm>
            <a:off x="383828" y="1624908"/>
            <a:ext cx="8412479" cy="2600043"/>
          </a:xfrm>
          <a:prstGeom prst="rect">
            <a:avLst/>
          </a:prstGeom>
        </p:spPr>
        <p:txBody>
          <a:bodyPr vert="horz" lIns="91440" tIns="45720" rIns="91440" bIns="45720" rtlCol="0">
            <a:normAutofit/>
          </a:bodyPr>
          <a:lstStyle/>
          <a:p>
            <a:pPr lvl="0"/>
            <a:r>
              <a:rPr lang="en-US"/>
              <a:t>Intro text goes here </a:t>
            </a:r>
          </a:p>
          <a:p>
            <a:pPr lvl="1"/>
            <a:r>
              <a:rPr lang="en-US"/>
              <a:t>First level bullet goes here</a:t>
            </a:r>
          </a:p>
          <a:p>
            <a:pPr lvl="2"/>
            <a:r>
              <a:rPr lang="en-US"/>
              <a:t>Second level bullet goes here</a:t>
            </a:r>
          </a:p>
          <a:p>
            <a:pPr lvl="3"/>
            <a:r>
              <a:rPr lang="en-US"/>
              <a:t>Third level bullet goes here</a:t>
            </a:r>
          </a:p>
        </p:txBody>
      </p:sp>
    </p:spTree>
    <p:extLst>
      <p:ext uri="{BB962C8B-B14F-4D97-AF65-F5344CB8AC3E}">
        <p14:creationId xmlns:p14="http://schemas.microsoft.com/office/powerpoint/2010/main" val="3918831413"/>
      </p:ext>
    </p:extLst>
  </p:cSld>
  <p:clrMap bg1="lt1" tx1="dk1" bg2="lt2" tx2="dk2" accent1="accent1" accent2="accent2" accent3="accent3" accent4="accent4" accent5="accent5" accent6="accent6" hlink="hlink" folHlink="folHlink"/>
  <p:sldLayoutIdLst>
    <p:sldLayoutId id="2147488433" r:id="rId1"/>
    <p:sldLayoutId id="2147488434" r:id="rId2"/>
    <p:sldLayoutId id="2147488435" r:id="rId3"/>
    <p:sldLayoutId id="2147488436" r:id="rId4"/>
    <p:sldLayoutId id="2147488437" r:id="rId5"/>
    <p:sldLayoutId id="2147488438" r:id="rId6"/>
    <p:sldLayoutId id="2147488439" r:id="rId7"/>
    <p:sldLayoutId id="2147488440" r:id="rId8"/>
    <p:sldLayoutId id="2147488441" r:id="rId9"/>
    <p:sldLayoutId id="2147488442" r:id="rId10"/>
    <p:sldLayoutId id="2147488443" r:id="rId11"/>
    <p:sldLayoutId id="2147488444" r:id="rId12"/>
    <p:sldLayoutId id="2147488445" r:id="rId13"/>
    <p:sldLayoutId id="2147488446" r:id="rId14"/>
    <p:sldLayoutId id="2147488447" r:id="rId15"/>
    <p:sldLayoutId id="2147488448" r:id="rId16"/>
    <p:sldLayoutId id="2147488449" r:id="rId17"/>
    <p:sldLayoutId id="2147488450" r:id="rId18"/>
    <p:sldLayoutId id="2147488451" r:id="rId19"/>
    <p:sldLayoutId id="2147488452" r:id="rId20"/>
    <p:sldLayoutId id="2147488453" r:id="rId21"/>
    <p:sldLayoutId id="2147488454" r:id="rId22"/>
    <p:sldLayoutId id="2147488455" r:id="rId23"/>
    <p:sldLayoutId id="2147488456" r:id="rId24"/>
    <p:sldLayoutId id="2147488457" r:id="rId25"/>
    <p:sldLayoutId id="2147488458" r:id="rId26"/>
    <p:sldLayoutId id="2147488459" r:id="rId27"/>
    <p:sldLayoutId id="2147488460" r:id="rId28"/>
    <p:sldLayoutId id="2147488461" r:id="rId29"/>
    <p:sldLayoutId id="2147488462" r:id="rId30"/>
    <p:sldLayoutId id="2147488463" r:id="rId31"/>
    <p:sldLayoutId id="2147488464" r:id="rId32"/>
    <p:sldLayoutId id="2147488465" r:id="rId33"/>
    <p:sldLayoutId id="2147488466" r:id="rId34"/>
  </p:sldLayoutIdLst>
  <p:hf hdr="0" dt="0"/>
  <p:txStyles>
    <p:titleStyle>
      <a:lvl1pPr algn="l" defTabSz="685783" rtl="0" eaLnBrk="1" latinLnBrk="0" hangingPunct="1">
        <a:lnSpc>
          <a:spcPct val="100000"/>
        </a:lnSpc>
        <a:spcBef>
          <a:spcPct val="0"/>
        </a:spcBef>
        <a:buNone/>
        <a:defRPr sz="2000" b="1" kern="1200">
          <a:solidFill>
            <a:schemeClr val="tx1"/>
          </a:solidFill>
          <a:latin typeface="+mj-lt"/>
          <a:ea typeface="+mj-ea"/>
          <a:cs typeface="+mj-cs"/>
        </a:defRPr>
      </a:lvl1pPr>
    </p:titleStyle>
    <p:bodyStyle>
      <a:lvl1pPr marL="0" indent="0" algn="l" defTabSz="685783" rtl="0" eaLnBrk="1" latinLnBrk="0" hangingPunct="1">
        <a:lnSpc>
          <a:spcPct val="120000"/>
        </a:lnSpc>
        <a:spcBef>
          <a:spcPts val="0"/>
        </a:spcBef>
        <a:spcAft>
          <a:spcPts val="300"/>
        </a:spcAft>
        <a:buFont typeface="Arial" panose="020B0604020202020204" pitchFamily="34" charset="0"/>
        <a:buNone/>
        <a:defRPr sz="1200" kern="1200">
          <a:solidFill>
            <a:schemeClr val="tx1"/>
          </a:solidFill>
          <a:latin typeface="+mn-lt"/>
          <a:ea typeface="+mn-ea"/>
          <a:cs typeface="+mn-cs"/>
        </a:defRPr>
      </a:lvl1pPr>
      <a:lvl2pPr marL="128013" indent="-128013" algn="l" defTabSz="685783" rtl="0" eaLnBrk="1" latinLnBrk="0" hangingPunct="1">
        <a:lnSpc>
          <a:spcPct val="120000"/>
        </a:lnSpc>
        <a:spcBef>
          <a:spcPts val="0"/>
        </a:spcBef>
        <a:spcAft>
          <a:spcPts val="300"/>
        </a:spcAft>
        <a:buClr>
          <a:schemeClr val="accent1"/>
        </a:buClr>
        <a:buFont typeface="Arial" panose="020B0604020202020204" pitchFamily="34" charset="0"/>
        <a:buChar char="•"/>
        <a:defRPr sz="1050" kern="1200">
          <a:solidFill>
            <a:schemeClr val="tx1"/>
          </a:solidFill>
          <a:latin typeface="+mn-lt"/>
          <a:ea typeface="+mn-ea"/>
          <a:cs typeface="+mn-cs"/>
        </a:defRPr>
      </a:lvl2pPr>
      <a:lvl3pPr marL="420614" indent="-128013" algn="l" defTabSz="685783" rtl="0" eaLnBrk="1" latinLnBrk="0" hangingPunct="1">
        <a:lnSpc>
          <a:spcPct val="120000"/>
        </a:lnSpc>
        <a:spcBef>
          <a:spcPts val="0"/>
        </a:spcBef>
        <a:spcAft>
          <a:spcPts val="300"/>
        </a:spcAft>
        <a:buClr>
          <a:schemeClr val="accent1"/>
        </a:buClr>
        <a:buFont typeface="Arial" panose="020B0604020202020204" pitchFamily="34" charset="0"/>
        <a:buChar char="–"/>
        <a:defRPr sz="950" kern="1200">
          <a:solidFill>
            <a:schemeClr val="tx1"/>
          </a:solidFill>
          <a:latin typeface="+mn-lt"/>
          <a:ea typeface="+mn-ea"/>
          <a:cs typeface="+mn-cs"/>
        </a:defRPr>
      </a:lvl3pPr>
      <a:lvl4pPr marL="704071" indent="-126997" algn="l" defTabSz="685783" rtl="0" eaLnBrk="1" latinLnBrk="0" hangingPunct="1">
        <a:lnSpc>
          <a:spcPct val="120000"/>
        </a:lnSpc>
        <a:spcBef>
          <a:spcPts val="0"/>
        </a:spcBef>
        <a:spcAft>
          <a:spcPts val="300"/>
        </a:spcAft>
        <a:buClr>
          <a:schemeClr val="accent1"/>
        </a:buClr>
        <a:buFont typeface="Arial" panose="020B0604020202020204" pitchFamily="34" charset="0"/>
        <a:buChar char="•"/>
        <a:defRPr sz="850" kern="1200">
          <a:solidFill>
            <a:schemeClr val="tx1"/>
          </a:solidFill>
          <a:latin typeface="+mn-lt"/>
          <a:ea typeface="+mn-ea"/>
          <a:cs typeface="+mn-cs"/>
        </a:defRPr>
      </a:lvl4pPr>
      <a:lvl5pPr marL="844529" indent="0" algn="l" defTabSz="685783" rtl="0" eaLnBrk="1" latinLnBrk="0" hangingPunct="1">
        <a:lnSpc>
          <a:spcPct val="120000"/>
        </a:lnSpc>
        <a:spcBef>
          <a:spcPts val="0"/>
        </a:spcBef>
        <a:spcAft>
          <a:spcPts val="300"/>
        </a:spcAft>
        <a:buFont typeface="Arial" panose="020B0604020202020204" pitchFamily="34" charset="0"/>
        <a:buNone/>
        <a:defRPr sz="8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39377"/>
            <a:ext cx="9144000" cy="429389"/>
          </a:xfrm>
          <a:prstGeom prst="rect">
            <a:avLst/>
          </a:prstGeom>
        </p:spPr>
        <p:txBody>
          <a:bodyPr vert="horz" lIns="45720" tIns="0" rIns="45720" bIns="45720" rtlCol="0" anchor="ctr">
            <a:noAutofit/>
          </a:bodyPr>
          <a:lstStyle/>
          <a:p>
            <a:r>
              <a:rPr lang="en-US"/>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7467600" y="6490023"/>
            <a:ext cx="1371600" cy="228600"/>
          </a:xfrm>
          <a:prstGeom prst="rect">
            <a:avLst/>
          </a:prstGeom>
        </p:spPr>
        <p:txBody>
          <a:bodyPr vert="horz" wrap="square" lIns="45720" tIns="0" rIns="45720" bIns="0" numCol="1" anchor="ctr" anchorCtr="0" compatLnSpc="1">
            <a:prstTxWarp prst="textNoShape">
              <a:avLst/>
            </a:prstTxWarp>
          </a:bodyPr>
          <a:lstStyle>
            <a:lvl1pPr>
              <a:defRPr lang="en-US" altLang="en-US" sz="1600" b="1" baseline="0" smtClean="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stStyle>
          <a:p>
            <a:pPr algn="r"/>
            <a:fld id="{BBF05047-ADC6-47BF-A318-424F854A849A}" type="slidenum">
              <a:rPr lang="en-US" smtClean="0"/>
              <a:pPr algn="r"/>
              <a:t>‹#›</a:t>
            </a:fld>
            <a:endParaRPr lang="en-US"/>
          </a:p>
        </p:txBody>
      </p:sp>
      <p:pic>
        <p:nvPicPr>
          <p:cNvPr id="3" name="Picture 2"/>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152400" y="6400801"/>
            <a:ext cx="1295400" cy="285696"/>
          </a:xfrm>
          <a:prstGeom prst="rect">
            <a:avLst/>
          </a:prstGeom>
        </p:spPr>
      </p:pic>
    </p:spTree>
    <p:extLst>
      <p:ext uri="{BB962C8B-B14F-4D97-AF65-F5344CB8AC3E}">
        <p14:creationId xmlns:p14="http://schemas.microsoft.com/office/powerpoint/2010/main" val="1252121770"/>
      </p:ext>
    </p:extLst>
  </p:cSld>
  <p:clrMap bg1="lt1" tx1="dk1" bg2="lt2" tx2="dk2" accent1="accent1" accent2="accent2" accent3="accent3" accent4="accent4" accent5="accent5" accent6="accent6" hlink="hlink" folHlink="folHlink"/>
  <p:sldLayoutIdLst>
    <p:sldLayoutId id="2147488468" r:id="rId1"/>
    <p:sldLayoutId id="2147488469" r:id="rId2"/>
    <p:sldLayoutId id="2147488470" r:id="rId3"/>
  </p:sldLayoutIdLst>
  <p:hf hdr="0" ftr="0" dt="0"/>
  <p:txStyles>
    <p:titleStyle>
      <a:lvl1pPr algn="l" rtl="0" eaLnBrk="1" fontAlgn="base" hangingPunct="1">
        <a:spcBef>
          <a:spcPct val="0"/>
        </a:spcBef>
        <a:spcAft>
          <a:spcPct val="0"/>
        </a:spcAft>
        <a:defRPr sz="4000" b="1" kern="1200" cap="none" spc="-100" baseline="0">
          <a:solidFill>
            <a:schemeClr val="tx1"/>
          </a:solidFill>
          <a:latin typeface="Nunito" pitchFamily="2"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514350" indent="-514350" algn="l" rtl="0" eaLnBrk="1" fontAlgn="base" hangingPunct="1">
        <a:spcBef>
          <a:spcPts val="450"/>
        </a:spcBef>
        <a:spcAft>
          <a:spcPct val="0"/>
        </a:spcAft>
        <a:buClr>
          <a:schemeClr val="tx1"/>
        </a:buClr>
        <a:buFont typeface="Arial" panose="020B0604020202020204" pitchFamily="34" charset="0"/>
        <a:buChar char="•"/>
        <a:defRPr sz="2600" b="1" kern="1200" baseline="0">
          <a:solidFill>
            <a:schemeClr val="tx1"/>
          </a:solidFill>
          <a:latin typeface="Nunito" pitchFamily="2" charset="0"/>
          <a:ea typeface="+mn-ea"/>
          <a:cs typeface="+mn-cs"/>
        </a:defRPr>
      </a:lvl1pPr>
      <a:lvl2pPr marL="765572" indent="-457200" algn="l" rtl="0" eaLnBrk="1" fontAlgn="base" hangingPunct="1">
        <a:spcBef>
          <a:spcPts val="300"/>
        </a:spcBef>
        <a:spcAft>
          <a:spcPct val="0"/>
        </a:spcAft>
        <a:buClr>
          <a:schemeClr val="tx1"/>
        </a:buClr>
        <a:buFont typeface="Arial" panose="020B0604020202020204" pitchFamily="34" charset="0"/>
        <a:buChar char="•"/>
        <a:defRPr sz="2200" kern="1200">
          <a:solidFill>
            <a:schemeClr val="tx1"/>
          </a:solidFill>
          <a:latin typeface="Nunito" pitchFamily="2" charset="0"/>
          <a:ea typeface="+mn-ea"/>
          <a:cs typeface="+mn-cs"/>
        </a:defRPr>
      </a:lvl2pPr>
      <a:lvl3pPr marL="1028700" indent="-342900" algn="l" rtl="0" eaLnBrk="1" fontAlgn="base" hangingPunct="1">
        <a:spcBef>
          <a:spcPts val="225"/>
        </a:spcBef>
        <a:spcAft>
          <a:spcPct val="0"/>
        </a:spcAft>
        <a:buClr>
          <a:schemeClr val="tx1"/>
        </a:buClr>
        <a:buFont typeface="Arial" panose="020B0604020202020204" pitchFamily="34" charset="0"/>
        <a:buChar char="•"/>
        <a:defRPr sz="1800" kern="1200">
          <a:solidFill>
            <a:schemeClr val="tx1"/>
          </a:solidFill>
          <a:latin typeface="Nunito" pitchFamily="2" charset="0"/>
          <a:ea typeface="+mn-ea"/>
          <a:cs typeface="+mn-cs"/>
        </a:defRPr>
      </a:lvl3pPr>
      <a:lvl4pPr marL="1371600" indent="-342900" algn="l" rtl="0" eaLnBrk="1" fontAlgn="base" hangingPunct="1">
        <a:spcBef>
          <a:spcPct val="20000"/>
        </a:spcBef>
        <a:spcAft>
          <a:spcPct val="0"/>
        </a:spcAft>
        <a:buClr>
          <a:schemeClr val="tx1"/>
        </a:buClr>
        <a:buFont typeface="Arial" panose="020B0604020202020204" pitchFamily="34" charset="0"/>
        <a:buChar char="•"/>
        <a:defRPr sz="1600" kern="1200">
          <a:solidFill>
            <a:schemeClr val="tx1"/>
          </a:solidFill>
          <a:latin typeface="Nunito" pitchFamily="2" charset="0"/>
          <a:ea typeface="+mn-ea"/>
          <a:cs typeface="+mn-cs"/>
        </a:defRPr>
      </a:lvl4pPr>
      <a:lvl5pPr marL="1714500" indent="-342900" algn="l"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Nunito" pitchFamily="2"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55858790"/>
      </p:ext>
    </p:extLst>
  </p:cSld>
  <p:clrMap bg1="lt1" tx1="dk1" bg2="lt2" tx2="dk2" accent1="accent1" accent2="accent2" accent3="accent3" accent4="accent4" accent5="accent5" accent6="accent6" hlink="hlink" folHlink="folHlink"/>
  <p:sldLayoutIdLst>
    <p:sldLayoutId id="2147488472" r:id="rId1"/>
    <p:sldLayoutId id="2147488473" r:id="rId2"/>
    <p:sldLayoutId id="2147488474" r:id="rId3"/>
    <p:sldLayoutId id="2147488475" r:id="rId4"/>
    <p:sldLayoutId id="2147488476" r:id="rId5"/>
    <p:sldLayoutId id="2147488477" r:id="rId6"/>
    <p:sldLayoutId id="2147488478" r:id="rId7"/>
    <p:sldLayoutId id="2147488479" r:id="rId8"/>
    <p:sldLayoutId id="2147488480" r:id="rId9"/>
    <p:sldLayoutId id="2147488481" r:id="rId10"/>
    <p:sldLayoutId id="2147488482" r:id="rId11"/>
    <p:sldLayoutId id="21474884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2.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553.xml"/><Relationship Id="rId6" Type="http://schemas.openxmlformats.org/officeDocument/2006/relationships/image" Target="../media/image27.jpeg"/><Relationship Id="rId5" Type="http://schemas.openxmlformats.org/officeDocument/2006/relationships/image" Target="../media/image26.tiff"/><Relationship Id="rId4" Type="http://schemas.openxmlformats.org/officeDocument/2006/relationships/image" Target="../media/image25.tiff"/></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56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2008.00961.pdf" TargetMode="External"/><Relationship Id="rId1" Type="http://schemas.openxmlformats.org/officeDocument/2006/relationships/slideLayout" Target="../slideLayouts/slideLayout557.xml"/></Relationships>
</file>

<file path=ppt/slides/_rels/slide7.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35.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github.com/CMU-SAFARI/Molecules2Variations" TargetMode="External"/><Relationship Id="rId2" Type="http://schemas.openxmlformats.org/officeDocument/2006/relationships/hyperlink" Target="https://arxiv.org/abs/2205.07957" TargetMode="External"/><Relationship Id="rId1" Type="http://schemas.openxmlformats.org/officeDocument/2006/relationships/slideLayout" Target="../slideLayouts/slideLayout553.xml"/><Relationship Id="rId5" Type="http://schemas.openxmlformats.org/officeDocument/2006/relationships/hyperlink" Target="https://arxiv.org/pdf/2205.07957.pdf" TargetMode="Externa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hyperlink" Target="https://www.dac.com/" TargetMode="External"/><Relationship Id="rId2" Type="http://schemas.openxmlformats.org/officeDocument/2006/relationships/hyperlink" Target="https://people.inf.ethz.ch/omutlu/pub/AcceleratingGenomeAnalysis_dac23.pdf" TargetMode="External"/><Relationship Id="rId1" Type="http://schemas.openxmlformats.org/officeDocument/2006/relationships/slideLayout" Target="../slideLayouts/slideLayout553.xml"/><Relationship Id="rId6" Type="http://schemas.openxmlformats.org/officeDocument/2006/relationships/image" Target="../media/image37.png"/><Relationship Id="rId5" Type="http://schemas.openxmlformats.org/officeDocument/2006/relationships/hyperlink" Target="https://arxiv.org/pdf/2305.00492.pdf" TargetMode="External"/><Relationship Id="rId4" Type="http://schemas.openxmlformats.org/officeDocument/2006/relationships/hyperlink" Target="https://arxiv.org/abs/2305.00492"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557.xml"/><Relationship Id="rId6" Type="http://schemas.openxmlformats.org/officeDocument/2006/relationships/image" Target="../media/image42.tiff"/><Relationship Id="rId5" Type="http://schemas.openxmlformats.org/officeDocument/2006/relationships/image" Target="../media/image41.tiff"/><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tiff"/><Relationship Id="rId3" Type="http://schemas.openxmlformats.org/officeDocument/2006/relationships/image" Target="../media/image45.jpeg"/><Relationship Id="rId7" Type="http://schemas.openxmlformats.org/officeDocument/2006/relationships/image" Target="../media/image49.jpeg"/><Relationship Id="rId12"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60.tiff"/><Relationship Id="rId3" Type="http://schemas.openxmlformats.org/officeDocument/2006/relationships/image" Target="../media/image56.jpeg"/><Relationship Id="rId7" Type="http://schemas.openxmlformats.org/officeDocument/2006/relationships/image" Target="../media/image59.tif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8.tiff"/><Relationship Id="rId5" Type="http://schemas.openxmlformats.org/officeDocument/2006/relationships/image" Target="../media/image57.png"/><Relationship Id="rId4" Type="http://schemas.openxmlformats.org/officeDocument/2006/relationships/image" Target="../media/image55.tiff"/><Relationship Id="rId9" Type="http://schemas.openxmlformats.org/officeDocument/2006/relationships/image" Target="../media/image61.tiff"/></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hyperlink" Target="https://arxiv.org/pdf/1711.08774.pdf" TargetMode="External"/><Relationship Id="rId7" Type="http://schemas.openxmlformats.org/officeDocument/2006/relationships/image" Target="../media/image62.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nature.com/articles/s41587-019-0217-9" TargetMode="External"/><Relationship Id="rId2" Type="http://schemas.openxmlformats.org/officeDocument/2006/relationships/notesSlide" Target="../notesSlides/notesSlide6.xml"/><Relationship Id="rId1" Type="http://schemas.openxmlformats.org/officeDocument/2006/relationships/slideLayout" Target="../slideLayouts/slideLayout553.xml"/><Relationship Id="rId6" Type="http://schemas.openxmlformats.org/officeDocument/2006/relationships/image" Target="../media/image63.tiff"/><Relationship Id="rId5" Type="http://schemas.openxmlformats.org/officeDocument/2006/relationships/hyperlink" Target="https://pacbio.gs.washington.edu/" TargetMode="External"/><Relationship Id="rId4" Type="http://schemas.openxmlformats.org/officeDocument/2006/relationships/hyperlink" Target="https://labs.wsu.edu/genomicscore/illumina-sequencing/"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389.xml"/><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image" Target="../media/image66.tiff"/><Relationship Id="rId1" Type="http://schemas.openxmlformats.org/officeDocument/2006/relationships/slideLayout" Target="../slideLayouts/slideLayout557.xml"/></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55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9.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3.xml"/><Relationship Id="rId1" Type="http://schemas.openxmlformats.org/officeDocument/2006/relationships/slideLayout" Target="../slideLayouts/slideLayout389.xml"/><Relationship Id="rId4" Type="http://schemas.openxmlformats.org/officeDocument/2006/relationships/image" Target="../media/image69.emf"/></Relationships>
</file>

<file path=ppt/slides/_rels/slide29.xml.rels><?xml version="1.0" encoding="UTF-8" standalone="yes"?>
<Relationships xmlns="http://schemas.openxmlformats.org/package/2006/relationships"><Relationship Id="rId3" Type="http://schemas.openxmlformats.org/officeDocument/2006/relationships/hyperlink" Target="https://arxiv.org/abs/1412.0348" TargetMode="External"/><Relationship Id="rId2" Type="http://schemas.openxmlformats.org/officeDocument/2006/relationships/image" Target="../media/image70.png"/><Relationship Id="rId1" Type="http://schemas.openxmlformats.org/officeDocument/2006/relationships/slideLayout" Target="../slideLayouts/slideLayout553.xml"/></Relationships>
</file>

<file path=ppt/slides/_rels/slide30.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553.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8" Type="http://schemas.openxmlformats.org/officeDocument/2006/relationships/image" Target="../media/image75.emf"/><Relationship Id="rId3" Type="http://schemas.openxmlformats.org/officeDocument/2006/relationships/image" Target="../media/image72.png"/><Relationship Id="rId7" Type="http://schemas.openxmlformats.org/officeDocument/2006/relationships/oleObject" Target="../embeddings/oleObject3.bin"/><Relationship Id="rId2" Type="http://schemas.openxmlformats.org/officeDocument/2006/relationships/notesSlide" Target="../notesSlides/notesSlide14.xml"/><Relationship Id="rId1" Type="http://schemas.openxmlformats.org/officeDocument/2006/relationships/slideLayout" Target="../slideLayouts/slideLayout383.xml"/><Relationship Id="rId6" Type="http://schemas.openxmlformats.org/officeDocument/2006/relationships/image" Target="../media/image74.emf"/><Relationship Id="rId5" Type="http://schemas.openxmlformats.org/officeDocument/2006/relationships/oleObject" Target="../embeddings/oleObject2.bin"/><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8" Type="http://schemas.openxmlformats.org/officeDocument/2006/relationships/image" Target="../media/image75.emf"/><Relationship Id="rId3" Type="http://schemas.openxmlformats.org/officeDocument/2006/relationships/image" Target="../media/image72.png"/><Relationship Id="rId7" Type="http://schemas.openxmlformats.org/officeDocument/2006/relationships/oleObject" Target="../embeddings/oleObject5.bin"/><Relationship Id="rId2" Type="http://schemas.openxmlformats.org/officeDocument/2006/relationships/notesSlide" Target="../notesSlides/notesSlide15.xml"/><Relationship Id="rId1" Type="http://schemas.openxmlformats.org/officeDocument/2006/relationships/slideLayout" Target="../slideLayouts/slideLayout383.xml"/><Relationship Id="rId6" Type="http://schemas.openxmlformats.org/officeDocument/2006/relationships/image" Target="../media/image74.emf"/><Relationship Id="rId5" Type="http://schemas.openxmlformats.org/officeDocument/2006/relationships/oleObject" Target="../embeddings/oleObject4.bin"/><Relationship Id="rId4" Type="http://schemas.openxmlformats.org/officeDocument/2006/relationships/image" Target="../media/image73.jpeg"/><Relationship Id="rId9" Type="http://schemas.openxmlformats.org/officeDocument/2006/relationships/image" Target="../media/image76.jpeg"/></Relationships>
</file>

<file path=ppt/slides/_rels/slide3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6.xml"/><Relationship Id="rId1" Type="http://schemas.openxmlformats.org/officeDocument/2006/relationships/slideLayout" Target="../slideLayouts/slideLayout338.xml"/></Relationships>
</file>

<file path=ppt/slides/_rels/slide3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www.scirp.org/journal/paperinformation.aspx?paperid=74603" TargetMode="External"/><Relationship Id="rId4" Type="http://schemas.openxmlformats.org/officeDocument/2006/relationships/chart" Target="../charts/chart1.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557.xml"/><Relationship Id="rId6" Type="http://schemas.openxmlformats.org/officeDocument/2006/relationships/image" Target="../media/image42.tiff"/><Relationship Id="rId5" Type="http://schemas.openxmlformats.org/officeDocument/2006/relationships/image" Target="../media/image41.tiff"/><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hyperlink" Target="https://arxiv.org/pdf/2008.00961.pdf" TargetMode="External"/><Relationship Id="rId2" Type="http://schemas.openxmlformats.org/officeDocument/2006/relationships/image" Target="../media/image78.png"/><Relationship Id="rId1" Type="http://schemas.openxmlformats.org/officeDocument/2006/relationships/slideLayout" Target="../slideLayouts/slideLayout553.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2008.00961.pdf" TargetMode="External"/><Relationship Id="rId1" Type="http://schemas.openxmlformats.org/officeDocument/2006/relationships/slideLayout" Target="../slideLayouts/slideLayout557.xml"/></Relationships>
</file>

<file path=ppt/slides/_rels/slide38.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DEL_5A_Y3TI&amp;list=PL5Q2soXY2Zi8NrPDgOR1yRU_Cxxjw-u18" TargetMode="External"/><Relationship Id="rId2" Type="http://schemas.openxmlformats.org/officeDocument/2006/relationships/hyperlink" Target="https://safari.ethz.ch/projects_and_seminars/fall2022/doku.php?id=bioinformatics" TargetMode="External"/><Relationship Id="rId1" Type="http://schemas.openxmlformats.org/officeDocument/2006/relationships/slideLayout" Target="../slideLayouts/slideLayout55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nA41964-9r8&amp;list=PL5Q2soXY2Zi8tFlQvdxOdizD_EhVAMVQV" TargetMode="External"/><Relationship Id="rId4" Type="http://schemas.openxmlformats.org/officeDocument/2006/relationships/hyperlink" Target="https://safari.ethz.ch/projects_and_seminars/spring2022/doku.php?id=bioinformatics" TargetMode="External"/><Relationship Id="rId9" Type="http://schemas.openxmlformats.org/officeDocument/2006/relationships/hyperlink" Target="https://www.youtube.com/onurmutlulectures"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2rCsb4-nLmg" TargetMode="External"/><Relationship Id="rId2" Type="http://schemas.openxmlformats.org/officeDocument/2006/relationships/hyperlink" Target="https://safari.ethz.ch/recomb23-arch-workshop/" TargetMode="External"/><Relationship Id="rId1" Type="http://schemas.openxmlformats.org/officeDocument/2006/relationships/slideLayout" Target="../slideLayouts/slideLayout422.xml"/><Relationship Id="rId5" Type="http://schemas.openxmlformats.org/officeDocument/2006/relationships/image" Target="../media/image81.png"/><Relationship Id="rId4" Type="http://schemas.openxmlformats.org/officeDocument/2006/relationships/image" Target="../media/image8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55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44.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hyperlink" Target="http://mrfast.sourceforge.net/" TargetMode="External"/><Relationship Id="rId1" Type="http://schemas.openxmlformats.org/officeDocument/2006/relationships/slideLayout" Target="../slideLayouts/slideLayout553.xml"/><Relationship Id="rId4" Type="http://schemas.openxmlformats.org/officeDocument/2006/relationships/hyperlink" Target="http://www.biomedcentral.com/1471-2164/14/S1/S13/"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83.tiff"/><Relationship Id="rId1" Type="http://schemas.openxmlformats.org/officeDocument/2006/relationships/slideLayout" Target="../slideLayouts/slideLayout553.xml"/></Relationships>
</file>

<file path=ppt/slides/_rels/slide46.xml.rels><?xml version="1.0" encoding="UTF-8" standalone="yes"?>
<Relationships xmlns="http://schemas.openxmlformats.org/package/2006/relationships"><Relationship Id="rId3" Type="http://schemas.openxmlformats.org/officeDocument/2006/relationships/image" Target="../media/image910.png"/><Relationship Id="rId2" Type="http://schemas.openxmlformats.org/officeDocument/2006/relationships/notesSlide" Target="../notesSlides/notesSlide19.xml"/><Relationship Id="rId1" Type="http://schemas.openxmlformats.org/officeDocument/2006/relationships/slideLayout" Target="../slideLayouts/slideLayout334.xml"/><Relationship Id="rId5" Type="http://schemas.microsoft.com/office/2007/relationships/hdphoto" Target="../media/hdphoto1.wdp"/><Relationship Id="rId4" Type="http://schemas.openxmlformats.org/officeDocument/2006/relationships/image" Target="../media/image84.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8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8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3.xml"/><Relationship Id="rId1" Type="http://schemas.openxmlformats.org/officeDocument/2006/relationships/slideLayout" Target="../slideLayouts/slideLayout389.xml"/><Relationship Id="rId4" Type="http://schemas.openxmlformats.org/officeDocument/2006/relationships/image" Target="../media/image85.emf"/></Relationships>
</file>

<file path=ppt/slides/_rels/slide51.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86.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7.emf"/></Relationships>
</file>

<file path=ppt/slides/_rels/slide5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oleObject" Target="../embeddings/oleObject8.bin"/><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github.com/BilkentCompGen/GateKeeper"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86.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34.xml"/></Relationships>
</file>

<file path=ppt/slides/_rels/slide58.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oleObject" Target="../embeddings/oleObject9.bin"/><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61.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553.xml"/></Relationships>
</file>

<file path=ppt/slides/_rels/slide6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tiff"/><Relationship Id="rId1" Type="http://schemas.openxmlformats.org/officeDocument/2006/relationships/slideLayout" Target="../slideLayouts/slideLayout2.xml"/><Relationship Id="rId4" Type="http://schemas.openxmlformats.org/officeDocument/2006/relationships/image" Target="../media/image95.tif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6.png"/><Relationship Id="rId7" Type="http://schemas.openxmlformats.org/officeDocument/2006/relationships/diagramColors" Target="../diagrams/colors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97.png"/></Relationships>
</file>

<file path=ppt/slides/_rels/slide65.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98.png"/></Relationships>
</file>

<file path=ppt/slides/_rels/slide6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94.png"/></Relationships>
</file>

<file path=ppt/slides/_rels/slide67.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00.png"/></Relationships>
</file>

<file path=ppt/slides/_rels/slide6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70.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91.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7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03.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84.xml"/><Relationship Id="rId1" Type="http://schemas.openxmlformats.org/officeDocument/2006/relationships/tags" Target="../tags/tag1.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84.xml"/><Relationship Id="rId1" Type="http://schemas.openxmlformats.org/officeDocument/2006/relationships/tags" Target="../tags/tag2.xml"/><Relationship Id="rId5" Type="http://schemas.openxmlformats.org/officeDocument/2006/relationships/image" Target="../media/image105.emf"/><Relationship Id="rId4" Type="http://schemas.openxmlformats.org/officeDocument/2006/relationships/image" Target="../media/image104.emf"/></Relationships>
</file>

<file path=ppt/slides/_rels/slide74.xml.rels><?xml version="1.0" encoding="UTF-8" standalone="yes"?>
<Relationships xmlns="http://schemas.openxmlformats.org/package/2006/relationships"><Relationship Id="rId8" Type="http://schemas.openxmlformats.org/officeDocument/2006/relationships/image" Target="../media/image110.emf"/><Relationship Id="rId3" Type="http://schemas.openxmlformats.org/officeDocument/2006/relationships/notesSlide" Target="../notesSlides/notesSlide31.xml"/><Relationship Id="rId7" Type="http://schemas.openxmlformats.org/officeDocument/2006/relationships/image" Target="../media/image109.emf"/><Relationship Id="rId2" Type="http://schemas.openxmlformats.org/officeDocument/2006/relationships/slideLayout" Target="../slideLayouts/slideLayout484.xml"/><Relationship Id="rId1" Type="http://schemas.openxmlformats.org/officeDocument/2006/relationships/tags" Target="../tags/tag3.xml"/><Relationship Id="rId6" Type="http://schemas.openxmlformats.org/officeDocument/2006/relationships/image" Target="../media/image108.emf"/><Relationship Id="rId5" Type="http://schemas.openxmlformats.org/officeDocument/2006/relationships/image" Target="../media/image107.emf"/><Relationship Id="rId4" Type="http://schemas.openxmlformats.org/officeDocument/2006/relationships/image" Target="../media/image106.emf"/></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84.xml"/><Relationship Id="rId1" Type="http://schemas.openxmlformats.org/officeDocument/2006/relationships/tags" Target="../tags/tag4.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84.xml"/><Relationship Id="rId1" Type="http://schemas.openxmlformats.org/officeDocument/2006/relationships/tags" Target="../tags/tag5.xml"/><Relationship Id="rId5" Type="http://schemas.openxmlformats.org/officeDocument/2006/relationships/image" Target="../media/image112.emf"/><Relationship Id="rId4" Type="http://schemas.openxmlformats.org/officeDocument/2006/relationships/image" Target="../media/image111.emf"/></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84.xml"/><Relationship Id="rId1" Type="http://schemas.openxmlformats.org/officeDocument/2006/relationships/tags" Target="../tags/tag6.xml"/><Relationship Id="rId5" Type="http://schemas.openxmlformats.org/officeDocument/2006/relationships/image" Target="../media/image112.emf"/><Relationship Id="rId4" Type="http://schemas.openxmlformats.org/officeDocument/2006/relationships/image" Target="../media/image111.emf"/></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84.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84.xml"/><Relationship Id="rId1" Type="http://schemas.openxmlformats.org/officeDocument/2006/relationships/tags" Target="../tags/tag7.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84.xml"/><Relationship Id="rId1" Type="http://schemas.openxmlformats.org/officeDocument/2006/relationships/tags" Target="../tags/tag8.xml"/></Relationships>
</file>

<file path=ppt/slides/_rels/slide8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03.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7" Type="http://schemas.openxmlformats.org/officeDocument/2006/relationships/image" Target="../media/image113.png"/><Relationship Id="rId2" Type="http://schemas.openxmlformats.org/officeDocument/2006/relationships/hyperlink" Target="https://arxiv.org/pdf/2208.09985.pdf" TargetMode="External"/><Relationship Id="rId1" Type="http://schemas.openxmlformats.org/officeDocument/2006/relationships/slideLayout" Target="../slideLayouts/slideLayout2.xml"/><Relationship Id="rId6" Type="http://schemas.openxmlformats.org/officeDocument/2006/relationships/hyperlink" Target="https://github.com/cmu-safari/scrooge" TargetMode="External"/><Relationship Id="rId5" Type="http://schemas.openxmlformats.org/officeDocument/2006/relationships/hyperlink" Target="https://arxiv.org/abs/2208.09985" TargetMode="External"/><Relationship Id="rId4" Type="http://schemas.openxmlformats.org/officeDocument/2006/relationships/hyperlink" Target="https://doi.org/10.1093/bioinformatics/btad151"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6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62.xml"/></Relationships>
</file>

<file path=ppt/slides/_rels/slide85.xml.rels><?xml version="1.0" encoding="UTF-8" standalone="yes"?>
<Relationships xmlns="http://schemas.openxmlformats.org/package/2006/relationships"><Relationship Id="rId3" Type="http://schemas.openxmlformats.org/officeDocument/2006/relationships/hyperlink" Target="https://github.com/CMU-SAFARI/Scrooge" TargetMode="External"/><Relationship Id="rId2" Type="http://schemas.openxmlformats.org/officeDocument/2006/relationships/image" Target="../media/image114.png"/><Relationship Id="rId1" Type="http://schemas.openxmlformats.org/officeDocument/2006/relationships/slideLayout" Target="../slideLayouts/slideLayout662.xml"/><Relationship Id="rId5" Type="http://schemas.openxmlformats.org/officeDocument/2006/relationships/image" Target="../media/image115.emf"/><Relationship Id="rId4" Type="http://schemas.openxmlformats.org/officeDocument/2006/relationships/oleObject" Target="../embeddings/oleObject10.bin"/></Relationships>
</file>

<file path=ppt/slides/_rels/slide8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www.youtube.com/watch?v=2rCsb4-nLmg&amp;t=20313s" TargetMode="External"/><Relationship Id="rId1" Type="http://schemas.openxmlformats.org/officeDocument/2006/relationships/slideLayout" Target="../slideLayouts/slideLayout605.xml"/></Relationships>
</file>

<file path=ppt/slides/_rels/slide87.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hyperlink" Target="https://arxiv.org/pdf/2205.05883.pdf" TargetMode="Externa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84.xml"/><Relationship Id="rId1" Type="http://schemas.openxmlformats.org/officeDocument/2006/relationships/tags" Target="../tags/tag9.xml"/><Relationship Id="rId4" Type="http://schemas.openxmlformats.org/officeDocument/2006/relationships/image" Target="../media/image118.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8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8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84.xml"/></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84.xml"/><Relationship Id="rId1" Type="http://schemas.openxmlformats.org/officeDocument/2006/relationships/tags" Target="../tags/tag10.xml"/></Relationships>
</file>

<file path=ppt/slides/_rels/slide9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s://www.youtube.com/watch?v=gyjqYoyDP9s" TargetMode="External"/><Relationship Id="rId1" Type="http://schemas.openxmlformats.org/officeDocument/2006/relationships/slideLayout" Target="../slideLayouts/slideLayout605.xml"/></Relationships>
</file>

<file path=ppt/slides/_rels/slide94.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hyperlink" Target="https://arxiv.org/pdf/2205.05883.pdf"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arxiv.org/pdf/2211.03079.pdf" TargetMode="External"/><Relationship Id="rId1" Type="http://schemas.openxmlformats.org/officeDocument/2006/relationships/slideLayout" Target="../slideLayouts/slideLayout2.xml"/><Relationship Id="rId4" Type="http://schemas.openxmlformats.org/officeDocument/2006/relationships/image" Target="../media/image121.gif"/></Relationships>
</file>

<file path=ppt/slides/_rels/slide96.xml.rels><?xml version="1.0" encoding="UTF-8" standalone="yes"?>
<Relationships xmlns="http://schemas.openxmlformats.org/package/2006/relationships"><Relationship Id="rId3" Type="http://schemas.openxmlformats.org/officeDocument/2006/relationships/hyperlink" Target="https://phys.org/news/2013-12-gene-sequencing-future.html" TargetMode="External"/><Relationship Id="rId2" Type="http://schemas.openxmlformats.org/officeDocument/2006/relationships/image" Target="../media/image122.tif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bioinformatics.csu.edu.cn/APBC2023/" TargetMode="External"/><Relationship Id="rId7" Type="http://schemas.openxmlformats.org/officeDocument/2006/relationships/hyperlink" Target="https://arxiv.org/pdf/2301.09200.pdf" TargetMode="External"/><Relationship Id="rId2" Type="http://schemas.openxmlformats.org/officeDocument/2006/relationships/hyperlink" Target="https://arxiv.org/pdf/2212.04953.pdf" TargetMode="External"/><Relationship Id="rId1" Type="http://schemas.openxmlformats.org/officeDocument/2006/relationships/slideLayout" Target="../slideLayouts/slideLayout2.xml"/><Relationship Id="rId6" Type="http://schemas.openxmlformats.org/officeDocument/2006/relationships/hyperlink" Target="https://www.youtube.com/watch?v=2rCsb4-nLmg&amp;t=21973s" TargetMode="External"/><Relationship Id="rId5" Type="http://schemas.openxmlformats.org/officeDocument/2006/relationships/hyperlink" Target="https://arxiv.org/abs/2212.04953" TargetMode="External"/><Relationship Id="rId4" Type="http://schemas.openxmlformats.org/officeDocument/2006/relationships/hyperlink" Target="https://github.com/cmu-safari/targetcall"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www.iscb.org/ismbeccb2023/" TargetMode="External"/><Relationship Id="rId2" Type="http://schemas.openxmlformats.org/officeDocument/2006/relationships/hyperlink" Target="https://arxiv.org/pdf/2301.09200.pdf" TargetMode="External"/><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hyperlink" Target="https://github.com/CMU-SAFARI/RawHash"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62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35.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53.xml"/></Relationships>
</file>

<file path=ppt/slides/_rels/slide10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127.jpeg"/></Relationships>
</file>

<file path=ppt/slides/_rels/slide106.xml.rels><?xml version="1.0" encoding="UTF-8" standalone="yes"?>
<Relationships xmlns="http://schemas.openxmlformats.org/package/2006/relationships"><Relationship Id="rId3" Type="http://schemas.openxmlformats.org/officeDocument/2006/relationships/image" Target="../media/image128.tiff"/><Relationship Id="rId2" Type="http://schemas.openxmlformats.org/officeDocument/2006/relationships/notesSlide" Target="../notesSlides/notesSlide44.xml"/><Relationship Id="rId1" Type="http://schemas.openxmlformats.org/officeDocument/2006/relationships/slideLayout" Target="../slideLayouts/slideLayout13.xml"/><Relationship Id="rId4" Type="http://schemas.openxmlformats.org/officeDocument/2006/relationships/image" Target="../media/image129.tiff"/></Relationships>
</file>

<file path=ppt/slides/_rels/slide107.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35.png"/><Relationship Id="rId1" Type="http://schemas.openxmlformats.org/officeDocument/2006/relationships/slideLayout" Target="../slideLayouts/slideLayout557.xml"/><Relationship Id="rId4" Type="http://schemas.openxmlformats.org/officeDocument/2006/relationships/hyperlink" Target="https://github.com/CMU-SAFARI/SneakySnake/tree/master/SneakySnake-HLS-HBM" TargetMode="External"/></Relationships>
</file>

<file path=ppt/slides/_rels/slide108.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30.png"/></Relationships>
</file>

<file path=ppt/slides/_rels/slide10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32.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65.xml"/><Relationship Id="rId1" Type="http://schemas.openxmlformats.org/officeDocument/2006/relationships/tags" Target="../tags/tag11.xml"/><Relationship Id="rId5" Type="http://schemas.openxmlformats.org/officeDocument/2006/relationships/image" Target="../media/image134.svg"/><Relationship Id="rId4" Type="http://schemas.openxmlformats.org/officeDocument/2006/relationships/image" Target="../media/image133.png"/></Relationships>
</file>

<file path=ppt/slides/_rels/slide112.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notesSlide" Target="../notesSlides/notesSlide46.xml"/><Relationship Id="rId7" Type="http://schemas.openxmlformats.org/officeDocument/2006/relationships/image" Target="../media/image138.svg"/><Relationship Id="rId2" Type="http://schemas.openxmlformats.org/officeDocument/2006/relationships/slideLayout" Target="../slideLayouts/slideLayout565.xml"/><Relationship Id="rId1" Type="http://schemas.openxmlformats.org/officeDocument/2006/relationships/tags" Target="../tags/tag12.xml"/><Relationship Id="rId6" Type="http://schemas.openxmlformats.org/officeDocument/2006/relationships/image" Target="../media/image137.png"/><Relationship Id="rId11" Type="http://schemas.openxmlformats.org/officeDocument/2006/relationships/image" Target="../media/image134.svg"/><Relationship Id="rId5" Type="http://schemas.openxmlformats.org/officeDocument/2006/relationships/image" Target="../media/image136.svg"/><Relationship Id="rId10" Type="http://schemas.openxmlformats.org/officeDocument/2006/relationships/image" Target="../media/image133.png"/><Relationship Id="rId4" Type="http://schemas.openxmlformats.org/officeDocument/2006/relationships/image" Target="../media/image135.png"/><Relationship Id="rId9" Type="http://schemas.openxmlformats.org/officeDocument/2006/relationships/image" Target="../media/image140.svg"/></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565.xml"/><Relationship Id="rId1" Type="http://schemas.openxmlformats.org/officeDocument/2006/relationships/tags" Target="../tags/tag13.xml"/><Relationship Id="rId5" Type="http://schemas.openxmlformats.org/officeDocument/2006/relationships/image" Target="../media/image142.svg"/><Relationship Id="rId4" Type="http://schemas.openxmlformats.org/officeDocument/2006/relationships/image" Target="../media/image141.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65.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65.xml"/><Relationship Id="rId1" Type="http://schemas.openxmlformats.org/officeDocument/2006/relationships/tags" Target="../tags/tag14.xml"/><Relationship Id="rId5" Type="http://schemas.openxmlformats.org/officeDocument/2006/relationships/image" Target="../media/image142.svg"/><Relationship Id="rId4" Type="http://schemas.openxmlformats.org/officeDocument/2006/relationships/image" Target="../media/image141.png"/></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65.xml"/><Relationship Id="rId1" Type="http://schemas.openxmlformats.org/officeDocument/2006/relationships/tags" Target="../tags/tag15.xml"/><Relationship Id="rId5" Type="http://schemas.openxmlformats.org/officeDocument/2006/relationships/image" Target="../media/image142.svg"/><Relationship Id="rId4" Type="http://schemas.openxmlformats.org/officeDocument/2006/relationships/image" Target="../media/image141.png"/></Relationships>
</file>

<file path=ppt/slides/_rels/slide117.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32.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1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422.xml"/><Relationship Id="rId5" Type="http://schemas.openxmlformats.org/officeDocument/2006/relationships/image" Target="../media/image143.png"/><Relationship Id="rId4" Type="http://schemas.openxmlformats.org/officeDocument/2006/relationships/hyperlink" Target="https://arxiv.org/pdf/1903.03988.pdf"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422.xml"/><Relationship Id="rId4" Type="http://schemas.openxmlformats.org/officeDocument/2006/relationships/image" Target="../media/image144.png"/></Relationships>
</file>

<file path=ppt/slides/_rels/slide12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2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45.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422.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www.youtube.com/onurmutlulectures" TargetMode="External"/><Relationship Id="rId1" Type="http://schemas.openxmlformats.org/officeDocument/2006/relationships/slideLayout" Target="../slideLayouts/slideLayout422.xml"/><Relationship Id="rId4" Type="http://schemas.openxmlformats.org/officeDocument/2006/relationships/hyperlink" Target="https://www.youtube.com/watch?v=4x9nujJtqjM" TargetMode="External"/></Relationships>
</file>

<file path=ppt/slides/_rels/slide123.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9e4Chnwdovo&amp;list=PL5Q2soXY2Zi-841fUYYUK9EsXKhQKRPyX" TargetMode="External"/><Relationship Id="rId2" Type="http://schemas.openxmlformats.org/officeDocument/2006/relationships/hyperlink" Target="https://safari.ethz.ch/projects_and_seminars/fall2022/doku.php?id=processing_in_memory" TargetMode="External"/><Relationship Id="rId1" Type="http://schemas.openxmlformats.org/officeDocument/2006/relationships/slideLayout" Target="../slideLayouts/slideLayout2.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QLL0wQ9I4Dw&amp;list=PL5Q2soXY2Zi8KzG2CQYRNQOVD0GOBrnKy" TargetMode="External"/><Relationship Id="rId4" Type="http://schemas.openxmlformats.org/officeDocument/2006/relationships/hyperlink" Target="https://safari.ethz.ch/projects_and_seminars/spring2022/doku.php?id=processing_in_memory" TargetMode="External"/><Relationship Id="rId9" Type="http://schemas.openxmlformats.org/officeDocument/2006/relationships/hyperlink" Target="https://www.youtube.com/onurmutlulectures" TargetMode="External"/></Relationships>
</file>

<file path=ppt/slides/_rels/slide124.xml.rels><?xml version="1.0" encoding="UTF-8" standalone="yes"?>
<Relationships xmlns="http://schemas.openxmlformats.org/package/2006/relationships"><Relationship Id="rId8" Type="http://schemas.openxmlformats.org/officeDocument/2006/relationships/image" Target="../media/image153.tiff"/><Relationship Id="rId3" Type="http://schemas.openxmlformats.org/officeDocument/2006/relationships/image" Target="../media/image131.png"/><Relationship Id="rId7" Type="http://schemas.openxmlformats.org/officeDocument/2006/relationships/image" Target="../media/image152.png"/><Relationship Id="rId2" Type="http://schemas.openxmlformats.org/officeDocument/2006/relationships/image" Target="../media/image148.png"/><Relationship Id="rId1" Type="http://schemas.openxmlformats.org/officeDocument/2006/relationships/slideLayout" Target="../slideLayouts/slideLayout422.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image" Target="../media/image149.png"/><Relationship Id="rId9" Type="http://schemas.openxmlformats.org/officeDocument/2006/relationships/image" Target="../media/image154.png"/></Relationships>
</file>

<file path=ppt/slides/_rels/slide12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55.tiff"/><Relationship Id="rId1" Type="http://schemas.openxmlformats.org/officeDocument/2006/relationships/slideLayout" Target="../slideLayouts/slideLayout579.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56.tiff"/></Relationships>
</file>

<file path=ppt/slides/_rels/slide126.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51.xml"/><Relationship Id="rId1" Type="http://schemas.openxmlformats.org/officeDocument/2006/relationships/slideLayout" Target="../slideLayouts/slideLayout591.xml"/><Relationship Id="rId4" Type="http://schemas.openxmlformats.org/officeDocument/2006/relationships/hyperlink" Target="http://www.upmem.com/" TargetMode="External"/></Relationships>
</file>

<file path=ppt/slides/_rels/slide127.xml.rels><?xml version="1.0" encoding="UTF-8" standalone="yes"?>
<Relationships xmlns="http://schemas.openxmlformats.org/package/2006/relationships"><Relationship Id="rId8" Type="http://schemas.openxmlformats.org/officeDocument/2006/relationships/image" Target="../media/image163.emf"/><Relationship Id="rId13" Type="http://schemas.openxmlformats.org/officeDocument/2006/relationships/hyperlink" Target="https://arxiv.org/pdf/2105.03814.pdf" TargetMode="External"/><Relationship Id="rId3" Type="http://schemas.openxmlformats.org/officeDocument/2006/relationships/image" Target="../media/image158.emf"/><Relationship Id="rId7" Type="http://schemas.openxmlformats.org/officeDocument/2006/relationships/image" Target="../media/image162.emf"/><Relationship Id="rId12" Type="http://schemas.openxmlformats.org/officeDocument/2006/relationships/image" Target="../media/image167.emf"/><Relationship Id="rId2" Type="http://schemas.openxmlformats.org/officeDocument/2006/relationships/notesSlide" Target="../notesSlides/notesSlide52.xml"/><Relationship Id="rId1" Type="http://schemas.openxmlformats.org/officeDocument/2006/relationships/slideLayout" Target="../slideLayouts/slideLayout579.xml"/><Relationship Id="rId6" Type="http://schemas.openxmlformats.org/officeDocument/2006/relationships/image" Target="../media/image161.emf"/><Relationship Id="rId11" Type="http://schemas.openxmlformats.org/officeDocument/2006/relationships/image" Target="../media/image166.emf"/><Relationship Id="rId5" Type="http://schemas.openxmlformats.org/officeDocument/2006/relationships/image" Target="../media/image160.emf"/><Relationship Id="rId10" Type="http://schemas.openxmlformats.org/officeDocument/2006/relationships/image" Target="../media/image165.emf"/><Relationship Id="rId4" Type="http://schemas.openxmlformats.org/officeDocument/2006/relationships/image" Target="../media/image159.emf"/><Relationship Id="rId9" Type="http://schemas.openxmlformats.org/officeDocument/2006/relationships/image" Target="../media/image164.emf"/><Relationship Id="rId14" Type="http://schemas.openxmlformats.org/officeDocument/2006/relationships/image" Target="../media/image168.png"/></Relationships>
</file>

<file path=ppt/slides/_rels/slide12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422.xml"/></Relationships>
</file>

<file path=ppt/slides/_rels/slide129.xml.rels><?xml version="1.0" encoding="UTF-8" standalone="yes"?>
<Relationships xmlns="http://schemas.openxmlformats.org/package/2006/relationships"><Relationship Id="rId3" Type="http://schemas.openxmlformats.org/officeDocument/2006/relationships/hyperlink" Target="https://arxiv.org/pdf/2207.07886.pdf" TargetMode="External"/><Relationship Id="rId7" Type="http://schemas.openxmlformats.org/officeDocument/2006/relationships/image" Target="../media/image172.png"/><Relationship Id="rId2" Type="http://schemas.openxmlformats.org/officeDocument/2006/relationships/hyperlink" Target="https://arxiv.org/pdf/2105.03814.pdf" TargetMode="External"/><Relationship Id="rId1" Type="http://schemas.openxmlformats.org/officeDocument/2006/relationships/slideLayout" Target="../slideLayouts/slideLayout2.xml"/><Relationship Id="rId6" Type="http://schemas.openxmlformats.org/officeDocument/2006/relationships/hyperlink" Target="https://www.youtube.com/watch?v=nphV36SrysA" TargetMode="External"/><Relationship Id="rId5" Type="http://schemas.openxmlformats.org/officeDocument/2006/relationships/image" Target="../media/image171.png"/><Relationship Id="rId4" Type="http://schemas.openxmlformats.org/officeDocument/2006/relationships/image" Target="../media/image170.jpeg"/></Relationships>
</file>

<file path=ppt/slides/_rels/slide130.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79.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73.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s://ispass.org/ispass2023/" TargetMode="External"/><Relationship Id="rId2" Type="http://schemas.openxmlformats.org/officeDocument/2006/relationships/hyperlink" Target="https://arxiv.org/pdf/2207.07886.pdf" TargetMode="External"/><Relationship Id="rId1" Type="http://schemas.openxmlformats.org/officeDocument/2006/relationships/slideLayout" Target="../slideLayouts/slideLayout605.xml"/><Relationship Id="rId6" Type="http://schemas.openxmlformats.org/officeDocument/2006/relationships/image" Target="../media/image174.png"/><Relationship Id="rId5" Type="http://schemas.openxmlformats.org/officeDocument/2006/relationships/hyperlink" Target="https://github.com/CMU-SAFARI/pim-ml" TargetMode="External"/><Relationship Id="rId4" Type="http://schemas.openxmlformats.org/officeDocument/2006/relationships/hyperlink" Target="https://arxiv.org/abs/2207.07886"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7" Type="http://schemas.openxmlformats.org/officeDocument/2006/relationships/image" Target="../media/image175.png"/><Relationship Id="rId2" Type="http://schemas.openxmlformats.org/officeDocument/2006/relationships/hyperlink" Target="https://arxiv.org/pdf/2208.01243.pdf" TargetMode="External"/><Relationship Id="rId1" Type="http://schemas.openxmlformats.org/officeDocument/2006/relationships/slideLayout" Target="../slideLayouts/slideLayout605.xml"/><Relationship Id="rId6" Type="http://schemas.openxmlformats.org/officeDocument/2006/relationships/hyperlink" Target="https://github.com/CMU-SAFARI/alignment-in-memory" TargetMode="External"/><Relationship Id="rId5" Type="http://schemas.openxmlformats.org/officeDocument/2006/relationships/hyperlink" Target="https://arxiv.org/abs/2208.01243" TargetMode="External"/><Relationship Id="rId4" Type="http://schemas.openxmlformats.org/officeDocument/2006/relationships/hyperlink" Target="https://doi.org/10.1093/bioinformatics/btad155" TargetMode="External"/></Relationships>
</file>

<file path=ppt/slides/_rels/slide133.xml.rels><?xml version="1.0" encoding="UTF-8" standalone="yes"?>
<Relationships xmlns="http://schemas.openxmlformats.org/package/2006/relationships"><Relationship Id="rId2" Type="http://schemas.openxmlformats.org/officeDocument/2006/relationships/hyperlink" Target="https://github.com/CMU-SAFARI/alignment-in-memory" TargetMode="External"/><Relationship Id="rId1" Type="http://schemas.openxmlformats.org/officeDocument/2006/relationships/slideLayout" Target="../slideLayouts/slideLayout675.xml"/></Relationships>
</file>

<file path=ppt/slides/_rels/slide134.xml.rels><?xml version="1.0" encoding="UTF-8" standalone="yes"?>
<Relationships xmlns="http://schemas.openxmlformats.org/package/2006/relationships"><Relationship Id="rId8" Type="http://schemas.openxmlformats.org/officeDocument/2006/relationships/hyperlink" Target="https://youtu.be/PWWBtrL60dQ?t=8290" TargetMode="External"/><Relationship Id="rId3" Type="http://schemas.openxmlformats.org/officeDocument/2006/relationships/hyperlink" Target="http://www.microarch.org/micro55/" TargetMode="External"/><Relationship Id="rId7" Type="http://schemas.openxmlformats.org/officeDocument/2006/relationships/hyperlink" Target="https://people.inf.ethz.ch/omutlu/pub/GenPIP_comparch22-lecture-slides.pdf" TargetMode="External"/><Relationship Id="rId2" Type="http://schemas.openxmlformats.org/officeDocument/2006/relationships/hyperlink" Target="https://arxiv.org/pdf/2209.0860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PIP_comparch22-lecture-slides.pptx" TargetMode="External"/><Relationship Id="rId5" Type="http://schemas.openxmlformats.org/officeDocument/2006/relationships/hyperlink" Target="https://people.inf.ethz.ch/omutlu/pub/GenPIP_micro22-talk.pdf" TargetMode="External"/><Relationship Id="rId10" Type="http://schemas.openxmlformats.org/officeDocument/2006/relationships/image" Target="../media/image176.png"/><Relationship Id="rId4" Type="http://schemas.openxmlformats.org/officeDocument/2006/relationships/hyperlink" Target="https://people.inf.ethz.ch/omutlu/pub/GenPIP_micro22-talk.pptx" TargetMode="External"/><Relationship Id="rId9" Type="http://schemas.openxmlformats.org/officeDocument/2006/relationships/hyperlink" Target="https://arxiv.org/abs/2209.08600" TargetMode="External"/></Relationships>
</file>

<file path=ppt/slides/_rels/slide135.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77.png"/><Relationship Id="rId7" Type="http://schemas.openxmlformats.org/officeDocument/2006/relationships/image" Target="../media/image181.png"/><Relationship Id="rId12" Type="http://schemas.openxmlformats.org/officeDocument/2006/relationships/image" Target="../media/image186.png"/><Relationship Id="rId2" Type="http://schemas.openxmlformats.org/officeDocument/2006/relationships/notesSlide" Target="../notesSlides/notesSlide53.xml"/><Relationship Id="rId1" Type="http://schemas.openxmlformats.org/officeDocument/2006/relationships/slideLayout" Target="../slideLayouts/slideLayout484.xml"/><Relationship Id="rId6" Type="http://schemas.openxmlformats.org/officeDocument/2006/relationships/image" Target="../media/image180.png"/><Relationship Id="rId11" Type="http://schemas.openxmlformats.org/officeDocument/2006/relationships/image" Target="../media/image185.png"/><Relationship Id="rId5" Type="http://schemas.openxmlformats.org/officeDocument/2006/relationships/image" Target="../media/image179.png"/><Relationship Id="rId10" Type="http://schemas.openxmlformats.org/officeDocument/2006/relationships/image" Target="../media/image184.png"/><Relationship Id="rId4" Type="http://schemas.openxmlformats.org/officeDocument/2006/relationships/image" Target="../media/image178.png"/><Relationship Id="rId9" Type="http://schemas.openxmlformats.org/officeDocument/2006/relationships/image" Target="../media/image183.pn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84.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84.xml"/></Relationships>
</file>

<file path=ppt/slides/_rels/slide138.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56.xml"/><Relationship Id="rId1" Type="http://schemas.openxmlformats.org/officeDocument/2006/relationships/slideLayout" Target="../slideLayouts/slideLayout484.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84.xml"/></Relationships>
</file>

<file path=ppt/slides/_rels/slide14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8.xml"/><Relationship Id="rId1" Type="http://schemas.openxmlformats.org/officeDocument/2006/relationships/slideLayout" Target="../slideLayouts/slideLayout48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hyperlink" Target="https://arxiv.org/pdf/1711.08774.pdf" TargetMode="External"/><Relationship Id="rId7" Type="http://schemas.openxmlformats.org/officeDocument/2006/relationships/image" Target="../media/image62.png"/><Relationship Id="rId2" Type="http://schemas.openxmlformats.org/officeDocument/2006/relationships/hyperlink" Target="https://www.ncbi.nlm.nih.gov/pubmed/29617724" TargetMode="External"/><Relationship Id="rId1" Type="http://schemas.openxmlformats.org/officeDocument/2006/relationships/slideLayout" Target="../slideLayouts/slideLayout2.xml"/><Relationship Id="rId6" Type="http://schemas.openxmlformats.org/officeDocument/2006/relationships/hyperlink" Target="https://www.youtube.com/watch?v=Zug8FonO8Vo" TargetMode="External"/><Relationship Id="rId5" Type="http://schemas.openxmlformats.org/officeDocument/2006/relationships/hyperlink" Target="https://people.inf.ethz.ch/omutlu/pub/nanopore-sequencing-technology-and-tools-for-genome-assembly-AACBB18-talk.pdf" TargetMode="External"/><Relationship Id="rId4" Type="http://schemas.openxmlformats.org/officeDocument/2006/relationships/hyperlink" Target="https://people.inf.ethz.ch/omutlu/pub/nanopore-sequencing-technology-and-tools-for-genome-assembly-AACBB18-talk.pptx"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hyperlink" Target="https://arxiv.org/pdf/2205.05883.pdf"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s://arxiv.org/pdf/1912.08735.pdf" TargetMode="External"/><Relationship Id="rId7" Type="http://schemas.openxmlformats.org/officeDocument/2006/relationships/image" Target="../media/image188.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hyperlink" Target="https://www.youtube.com/watch?v=nJKJK15t5YM" TargetMode="External"/><Relationship Id="rId5" Type="http://schemas.openxmlformats.org/officeDocument/2006/relationships/hyperlink" Target="https://github.com/CMU-SAFARI/AirLift" TargetMode="External"/><Relationship Id="rId4" Type="http://schemas.openxmlformats.org/officeDocument/2006/relationships/hyperlink" Target="http://bioinformatics.csu.edu.cn/APBC2023/" TargetMode="External"/></Relationships>
</file>

<file path=ppt/slides/_rels/slide145.xml.rels><?xml version="1.0" encoding="UTF-8" standalone="yes"?>
<Relationships xmlns="http://schemas.openxmlformats.org/package/2006/relationships"><Relationship Id="rId3" Type="http://schemas.openxmlformats.org/officeDocument/2006/relationships/hyperlink" Target="https://doi.org/10.1093/bioinformatics/btac554"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hyperlink" Target="https://arxiv.org/pdf/2201.06255.pdf" TargetMode="External"/><Relationship Id="rId5" Type="http://schemas.openxmlformats.org/officeDocument/2006/relationships/image" Target="../media/image189.png"/><Relationship Id="rId4" Type="http://schemas.openxmlformats.org/officeDocument/2006/relationships/hyperlink" Target="https://github.com/CMU-SAFARI/FastRemap"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s://www.iscb.org/ismbeccb2023/" TargetMode="External"/><Relationship Id="rId2" Type="http://schemas.openxmlformats.org/officeDocument/2006/relationships/hyperlink" Target="https://arxiv.org/pdf/2301.09200.pdf" TargetMode="External"/><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hyperlink" Target="https://github.com/CMU-SAFARI/RawHash" TargetMode="External"/></Relationships>
</file>

<file path=ppt/slides/_rels/slide147.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bioinformatics.csu.edu.cn/APBC2023/" TargetMode="External"/><Relationship Id="rId7" Type="http://schemas.openxmlformats.org/officeDocument/2006/relationships/hyperlink" Target="https://arxiv.org/pdf/2301.09200.pdf" TargetMode="External"/><Relationship Id="rId2" Type="http://schemas.openxmlformats.org/officeDocument/2006/relationships/hyperlink" Target="https://arxiv.org/pdf/2212.04953.pdf" TargetMode="External"/><Relationship Id="rId1" Type="http://schemas.openxmlformats.org/officeDocument/2006/relationships/slideLayout" Target="../slideLayouts/slideLayout2.xml"/><Relationship Id="rId6" Type="http://schemas.openxmlformats.org/officeDocument/2006/relationships/hyperlink" Target="https://www.youtube.com/watch?v=2rCsb4-nLmg&amp;t=21973s" TargetMode="External"/><Relationship Id="rId5" Type="http://schemas.openxmlformats.org/officeDocument/2006/relationships/hyperlink" Target="https://arxiv.org/abs/2212.04953" TargetMode="External"/><Relationship Id="rId4" Type="http://schemas.openxmlformats.org/officeDocument/2006/relationships/hyperlink" Target="https://github.com/cmu-safari/targetcall" TargetMode="External"/></Relationships>
</file>

<file path=ppt/slides/_rels/slide1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56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151.xml.rels><?xml version="1.0" encoding="UTF-8" standalone="yes"?>
<Relationships xmlns="http://schemas.openxmlformats.org/package/2006/relationships"><Relationship Id="rId3" Type="http://schemas.openxmlformats.org/officeDocument/2006/relationships/hyperlink" Target="https://emea.illumina.com/products/by-type/informatics-products/dragen-bio-it-platform.html" TargetMode="External"/><Relationship Id="rId2" Type="http://schemas.openxmlformats.org/officeDocument/2006/relationships/image" Target="../media/image190.png"/><Relationship Id="rId1" Type="http://schemas.openxmlformats.org/officeDocument/2006/relationships/slideLayout" Target="../slideLayouts/slideLayout553.xml"/><Relationship Id="rId4" Type="http://schemas.openxmlformats.org/officeDocument/2006/relationships/hyperlink" Target="https://emea.illumina.com/company/news-center/press-releases/2018/2349147.html" TargetMode="External"/></Relationships>
</file>

<file path=ppt/slides/_rels/slide152.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tiff"/><Relationship Id="rId1" Type="http://schemas.openxmlformats.org/officeDocument/2006/relationships/slideLayout" Target="../slideLayouts/slideLayout557.xml"/><Relationship Id="rId4" Type="http://schemas.openxmlformats.org/officeDocument/2006/relationships/hyperlink" Target="https://developer.nvidia.com/clara-parabricks"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s://blogs.nvidia.com/blog/2022/03/22/nvidia-hopper-accelerates-dynamic-programming-using-dpx-instructions/" TargetMode="External"/><Relationship Id="rId2" Type="http://schemas.openxmlformats.org/officeDocument/2006/relationships/image" Target="../media/image193.png"/><Relationship Id="rId1" Type="http://schemas.openxmlformats.org/officeDocument/2006/relationships/slideLayout" Target="../slideLayouts/slideLayout557.xml"/></Relationships>
</file>

<file path=ppt/slides/_rels/slide154.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image" Target="../media/image194.jpeg"/><Relationship Id="rId7" Type="http://schemas.openxmlformats.org/officeDocument/2006/relationships/image" Target="../media/image198.png"/><Relationship Id="rId2" Type="http://schemas.openxmlformats.org/officeDocument/2006/relationships/notesSlide" Target="../notesSlides/notesSlide61.xml"/><Relationship Id="rId1" Type="http://schemas.openxmlformats.org/officeDocument/2006/relationships/slideLayout" Target="../slideLayouts/slideLayout648.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56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arxiv.org/pdf/2008.00961.pdf" TargetMode="External"/></Relationships>
</file>

<file path=ppt/slides/_rels/slide158.xml.rels><?xml version="1.0" encoding="UTF-8" standalone="yes"?>
<Relationships xmlns="http://schemas.openxmlformats.org/package/2006/relationships"><Relationship Id="rId3" Type="http://schemas.openxmlformats.org/officeDocument/2006/relationships/hyperlink" Target="https://www.youtube.com/watch?v=NCagwf0ivT0" TargetMode="External"/><Relationship Id="rId2" Type="http://schemas.openxmlformats.org/officeDocument/2006/relationships/image" Target="../media/image200.png"/><Relationship Id="rId1" Type="http://schemas.openxmlformats.org/officeDocument/2006/relationships/slideLayout" Target="../slideLayouts/slideLayout567.xml"/></Relationships>
</file>

<file path=ppt/slides/_rels/slide159.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hyperlink" Target="https://www.youtube.com/watch?v=tVpg0XqU_c4" TargetMode="External"/><Relationship Id="rId1" Type="http://schemas.openxmlformats.org/officeDocument/2006/relationships/slideLayout" Target="../slideLayouts/slideLayout567.xml"/></Relationships>
</file>

<file path=ppt/slides/_rels/slide16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DEL_5A_Y3TI&amp;list=PL5Q2soXY2Zi8NrPDgOR1yRU_Cxxjw-u18" TargetMode="External"/><Relationship Id="rId2" Type="http://schemas.openxmlformats.org/officeDocument/2006/relationships/hyperlink" Target="https://safari.ethz.ch/projects_and_seminars/fall2022/doku.php?id=bioinformatics" TargetMode="External"/><Relationship Id="rId1" Type="http://schemas.openxmlformats.org/officeDocument/2006/relationships/slideLayout" Target="../slideLayouts/slideLayout55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nA41964-9r8&amp;list=PL5Q2soXY2Zi8tFlQvdxOdizD_EhVAMVQV" TargetMode="External"/><Relationship Id="rId4" Type="http://schemas.openxmlformats.org/officeDocument/2006/relationships/hyperlink" Target="https://safari.ethz.ch/projects_and_seminars/spring2022/doku.php?id=bioinformatics" TargetMode="External"/><Relationship Id="rId9" Type="http://schemas.openxmlformats.org/officeDocument/2006/relationships/hyperlink" Target="https://www.youtube.com/onurmutlulectures" TargetMode="External"/></Relationships>
</file>

<file path=ppt/slides/_rels/slide161.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9e4Chnwdovo&amp;list=PL5Q2soXY2Zi-841fUYYUK9EsXKhQKRPyX" TargetMode="External"/><Relationship Id="rId2" Type="http://schemas.openxmlformats.org/officeDocument/2006/relationships/hyperlink" Target="https://safari.ethz.ch/projects_and_seminars/fall2022/doku.php?id=processing_in_memory" TargetMode="External"/><Relationship Id="rId1" Type="http://schemas.openxmlformats.org/officeDocument/2006/relationships/slideLayout" Target="../slideLayouts/slideLayout2.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QLL0wQ9I4Dw&amp;list=PL5Q2soXY2Zi8KzG2CQYRNQOVD0GOBrnKy" TargetMode="External"/><Relationship Id="rId4" Type="http://schemas.openxmlformats.org/officeDocument/2006/relationships/hyperlink" Target="https://safari.ethz.ch/projects_and_seminars/spring2022/doku.php?id=processing_in_memory" TargetMode="External"/><Relationship Id="rId9" Type="http://schemas.openxmlformats.org/officeDocument/2006/relationships/hyperlink" Target="https://www.youtube.com/onurmutlulectures" TargetMode="External"/></Relationships>
</file>

<file path=ppt/slides/_rels/slide162.xml.rels><?xml version="1.0" encoding="UTF-8" standalone="yes"?>
<Relationships xmlns="http://schemas.openxmlformats.org/package/2006/relationships"><Relationship Id="rId8" Type="http://schemas.openxmlformats.org/officeDocument/2006/relationships/hyperlink" Target="https://www.youtube.com/watch?v=hqLrd-Uj0aU&amp;list=PL5Q2soXY2Zi9BJhenUq4JI5bwhAMpAp13&amp;pp=iAQB" TargetMode="External"/><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_q4rm71DsY4&amp;list=PL5Q2soXY2Zi8vabcse1kL22DEcgMl2RAq" TargetMode="External"/><Relationship Id="rId2" Type="http://schemas.openxmlformats.org/officeDocument/2006/relationships/hyperlink" Target="https://safari.ethz.ch/projects_and_seminars/spring2023/doku.php?id=modern_ssds" TargetMode="External"/><Relationship Id="rId1" Type="http://schemas.openxmlformats.org/officeDocument/2006/relationships/slideLayout" Target="../slideLayouts/slideLayout59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4VTwOMmsnJY&amp;list=PL5Q2soXY2Zi_8qOM5Icpp8hB2SHtm4z57&amp;pp=iAQB" TargetMode="External"/><Relationship Id="rId10" Type="http://schemas.openxmlformats.org/officeDocument/2006/relationships/image" Target="../media/image202.png"/><Relationship Id="rId4" Type="http://schemas.openxmlformats.org/officeDocument/2006/relationships/hyperlink" Target="https://safari.ethz.ch/projects_and_seminars/fall2022/doku.php?id=modern_ssds" TargetMode="External"/><Relationship Id="rId9" Type="http://schemas.openxmlformats.org/officeDocument/2006/relationships/hyperlink" Target="https://www.youtube.com/onurmutlulectures" TargetMode="External"/></Relationships>
</file>

<file path=ppt/slides/_rels/slide163.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62.xml"/><Relationship Id="rId1" Type="http://schemas.openxmlformats.org/officeDocument/2006/relationships/slideLayout" Target="../slideLayouts/slideLayout422.xml"/><Relationship Id="rId4" Type="http://schemas.openxmlformats.org/officeDocument/2006/relationships/hyperlink" Target="https://events.safari.ethz.ch/isca-pim-tutorial/" TargetMode="External"/></Relationships>
</file>

<file path=ppt/slides/_rels/slide164.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hyperlink" Target="https://youtube.com/playlist?list=PL5Q2soXY2Zi-841fUYYUK9EsXKhQKRPyX" TargetMode="External"/><Relationship Id="rId7" Type="http://schemas.openxmlformats.org/officeDocument/2006/relationships/image" Target="../media/image205.png"/><Relationship Id="rId2" Type="http://schemas.openxmlformats.org/officeDocument/2006/relationships/notesSlide" Target="../notesSlides/notesSlide63.xml"/><Relationship Id="rId1" Type="http://schemas.openxmlformats.org/officeDocument/2006/relationships/slideLayout" Target="../slideLayouts/slideLayout422.xml"/><Relationship Id="rId6" Type="http://schemas.openxmlformats.org/officeDocument/2006/relationships/image" Target="../media/image204.jpeg"/><Relationship Id="rId5" Type="http://schemas.openxmlformats.org/officeDocument/2006/relationships/hyperlink" Target="https://www.youtube.com/live/GIb5EgSrWk0" TargetMode="External"/><Relationship Id="rId4" Type="http://schemas.openxmlformats.org/officeDocument/2006/relationships/hyperlink" Target="https://events.safari.ethz.ch/isca-pim-tutorial/" TargetMode="External"/></Relationships>
</file>

<file path=ppt/slides/_rels/slide165.xml.rels><?xml version="1.0" encoding="UTF-8" standalone="yes"?>
<Relationships xmlns="http://schemas.openxmlformats.org/package/2006/relationships"><Relationship Id="rId8" Type="http://schemas.openxmlformats.org/officeDocument/2006/relationships/hyperlink" Target="https://www.youtube.com/watch?v=oYCaLcT0Kmo" TargetMode="External"/><Relationship Id="rId3" Type="http://schemas.openxmlformats.org/officeDocument/2006/relationships/hyperlink" Target="https://youtube.com/playlist?list=PL5Q2soXY2Zi-841fUYYUK9EsXKhQKRPyX" TargetMode="External"/><Relationship Id="rId7" Type="http://schemas.openxmlformats.org/officeDocument/2006/relationships/image" Target="../media/image209.png"/><Relationship Id="rId2" Type="http://schemas.openxmlformats.org/officeDocument/2006/relationships/notesSlide" Target="../notesSlides/notesSlide64.xml"/><Relationship Id="rId1" Type="http://schemas.openxmlformats.org/officeDocument/2006/relationships/slideLayout" Target="../slideLayouts/slideLayout422.xml"/><Relationship Id="rId6" Type="http://schemas.openxmlformats.org/officeDocument/2006/relationships/image" Target="../media/image208.png"/><Relationship Id="rId5" Type="http://schemas.openxmlformats.org/officeDocument/2006/relationships/image" Target="../media/image207.png"/><Relationship Id="rId4" Type="http://schemas.openxmlformats.org/officeDocument/2006/relationships/hyperlink" Target="https://events.safari.ethz.ch/asplos-pim-tutorial/" TargetMode="External"/></Relationships>
</file>

<file path=ppt/slides/_rels/slide166.xml.rels><?xml version="1.0" encoding="UTF-8" standalone="yes"?>
<Relationships xmlns="http://schemas.openxmlformats.org/package/2006/relationships"><Relationship Id="rId8" Type="http://schemas.openxmlformats.org/officeDocument/2006/relationships/hyperlink" Target="https://events.safari.ethz.ch/real-pim-tutorial/" TargetMode="External"/><Relationship Id="rId3" Type="http://schemas.openxmlformats.org/officeDocument/2006/relationships/image" Target="../media/image210.png"/><Relationship Id="rId7" Type="http://schemas.openxmlformats.org/officeDocument/2006/relationships/hyperlink" Target="https://www.youtube.com/watch?v=f5-nT1tbz5w" TargetMode="External"/><Relationship Id="rId2" Type="http://schemas.openxmlformats.org/officeDocument/2006/relationships/notesSlide" Target="../notesSlides/notesSlide65.xml"/><Relationship Id="rId1" Type="http://schemas.openxmlformats.org/officeDocument/2006/relationships/slideLayout" Target="../slideLayouts/slideLayout422.xml"/><Relationship Id="rId6" Type="http://schemas.openxmlformats.org/officeDocument/2006/relationships/hyperlink" Target="https://youtube.com/playlist?list=PL5Q2soXY2Zi-841fUYYUK9EsXKhQKRPyX" TargetMode="External"/><Relationship Id="rId5" Type="http://schemas.openxmlformats.org/officeDocument/2006/relationships/image" Target="../media/image212.png"/><Relationship Id="rId4" Type="http://schemas.openxmlformats.org/officeDocument/2006/relationships/image" Target="../media/image211.png"/></Relationships>
</file>

<file path=ppt/slides/_rels/slide167.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hyperlink" Target="http://www.safari.ethz.ch/" TargetMode="External"/><Relationship Id="rId1" Type="http://schemas.openxmlformats.org/officeDocument/2006/relationships/slideLayout" Target="../slideLayouts/slideLayout422.xml"/></Relationships>
</file>

<file path=ppt/slides/_rels/slide16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4.png"/><Relationship Id="rId1" Type="http://schemas.openxmlformats.org/officeDocument/2006/relationships/slideLayout" Target="../slideLayouts/slideLayout457.xml"/><Relationship Id="rId6" Type="http://schemas.openxmlformats.org/officeDocument/2006/relationships/hyperlink" Target="https://safari.ethz.ch/safari-newsletter-january-2021/" TargetMode="External"/><Relationship Id="rId5" Type="http://schemas.openxmlformats.org/officeDocument/2006/relationships/image" Target="../media/image215.jpeg"/><Relationship Id="rId4" Type="http://schemas.openxmlformats.org/officeDocument/2006/relationships/hyperlink" Target="http://www.safari.ethz.ch/"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461.xml"/></Relationships>
</file>

<file path=ppt/slides/_rels/slide170.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hyperlink" Target="https://safari.ethz.ch/safari-newsletter-june-2023/" TargetMode="External"/><Relationship Id="rId1" Type="http://schemas.openxmlformats.org/officeDocument/2006/relationships/slideLayout" Target="../slideLayouts/slideLayout461.xml"/></Relationships>
</file>

<file path=ppt/slides/_rels/slide171.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hyperlink" Target="https://www.youtube.com/watch?v=mV2OuB2djEs" TargetMode="External"/><Relationship Id="rId1" Type="http://schemas.openxmlformats.org/officeDocument/2006/relationships/slideLayout" Target="../slideLayouts/slideLayout457.xml"/><Relationship Id="rId4" Type="http://schemas.openxmlformats.org/officeDocument/2006/relationships/image" Target="../media/image218.png"/></Relationships>
</file>

<file path=ppt/slides/_rels/slide172.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496.xml"/></Relationships>
</file>

<file path=ppt/slides/_rels/slide173.xml.rels><?xml version="1.0" encoding="UTF-8" standalone="yes"?>
<Relationships xmlns="http://schemas.openxmlformats.org/package/2006/relationships"><Relationship Id="rId8" Type="http://schemas.openxmlformats.org/officeDocument/2006/relationships/image" Target="../media/image224.png"/><Relationship Id="rId3" Type="http://schemas.openxmlformats.org/officeDocument/2006/relationships/image" Target="../media/image219.png"/><Relationship Id="rId7" Type="http://schemas.openxmlformats.org/officeDocument/2006/relationships/image" Target="../media/image223.png"/><Relationship Id="rId2" Type="http://schemas.openxmlformats.org/officeDocument/2006/relationships/hyperlink" Target="https://github.com/CMU-SAFARI/" TargetMode="External"/><Relationship Id="rId1" Type="http://schemas.openxmlformats.org/officeDocument/2006/relationships/slideLayout" Target="../slideLayouts/slideLayout461.xml"/><Relationship Id="rId6" Type="http://schemas.openxmlformats.org/officeDocument/2006/relationships/image" Target="../media/image222.png"/><Relationship Id="rId5" Type="http://schemas.openxmlformats.org/officeDocument/2006/relationships/image" Target="../media/image221.png"/><Relationship Id="rId10" Type="http://schemas.openxmlformats.org/officeDocument/2006/relationships/image" Target="../media/image226.png"/><Relationship Id="rId4" Type="http://schemas.openxmlformats.org/officeDocument/2006/relationships/image" Target="../media/image220.png"/><Relationship Id="rId9" Type="http://schemas.openxmlformats.org/officeDocument/2006/relationships/image" Target="../media/image225.png"/></Relationships>
</file>

<file path=ppt/slides/_rels/slide17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23.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2.png"/><Relationship Id="rId4" Type="http://schemas.openxmlformats.org/officeDocument/2006/relationships/hyperlink" Target="https://people.inf.ethz.ch/omutlu" TargetMode="Externa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3" Type="http://schemas.openxmlformats.org/officeDocument/2006/relationships/image" Target="../media/image227.tiff"/><Relationship Id="rId2" Type="http://schemas.openxmlformats.org/officeDocument/2006/relationships/notesSlide" Target="../notesSlides/notesSlide68.xml"/><Relationship Id="rId1" Type="http://schemas.openxmlformats.org/officeDocument/2006/relationships/slideLayout" Target="../slideLayouts/slideLayout389.xml"/><Relationship Id="rId5" Type="http://schemas.openxmlformats.org/officeDocument/2006/relationships/hyperlink" Target="http://mrfast.sourceforge.net/" TargetMode="External"/><Relationship Id="rId4" Type="http://schemas.openxmlformats.org/officeDocument/2006/relationships/image" Target="../media/image228.tiff"/></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178.xml.rels><?xml version="1.0" encoding="UTF-8" standalone="yes"?>
<Relationships xmlns="http://schemas.openxmlformats.org/package/2006/relationships"><Relationship Id="rId3" Type="http://schemas.openxmlformats.org/officeDocument/2006/relationships/hyperlink" Target="https://www.youtube.com/watch?v=qeukNs5XI3g" TargetMode="External"/><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541.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80.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461.xml"/><Relationship Id="rId6" Type="http://schemas.openxmlformats.org/officeDocument/2006/relationships/image" Target="../media/image230.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181.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553.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182.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image" Target="../media/image232.png"/><Relationship Id="rId2" Type="http://schemas.openxmlformats.org/officeDocument/2006/relationships/hyperlink" Target="https://safari.ethz.ch/architecture_seminar/spring2022/doku.php?id=schedule" TargetMode="External"/><Relationship Id="rId1" Type="http://schemas.openxmlformats.org/officeDocument/2006/relationships/slideLayout" Target="../slideLayouts/slideLayout553.xml"/><Relationship Id="rId6" Type="http://schemas.openxmlformats.org/officeDocument/2006/relationships/hyperlink" Target="https://www.youtube.com/watch?v=4TcP297mdsI&amp;list=PL5Q2soXY2Zi_7UBNmC9B8Yr5JSwTG9yH4" TargetMode="External"/><Relationship Id="rId5" Type="http://schemas.openxmlformats.org/officeDocument/2006/relationships/hyperlink" Target="https://www.youtube.com/watch?v=rS9UPk509AQ&amp;list=PL5Q2soXY2Zi_hxizriwKmFHgcoe2Q8-m0" TargetMode="External"/><Relationship Id="rId4" Type="http://schemas.openxmlformats.org/officeDocument/2006/relationships/hyperlink" Target="https://safari.ethz.ch/architecture_seminar/fall2021/doku.php?id=schedule"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2" Type="http://schemas.openxmlformats.org/officeDocument/2006/relationships/hyperlink" Target="https://safari.ethz.ch/projects_and_seminars/spring2022/doku.php?id=heterogeneous_systems" TargetMode="External"/><Relationship Id="rId1" Type="http://schemas.openxmlformats.org/officeDocument/2006/relationships/slideLayout" Target="../slideLayouts/slideLayout593.xml"/><Relationship Id="rId6" Type="http://schemas.openxmlformats.org/officeDocument/2006/relationships/image" Target="../media/image233.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oFO5fTrgFIY&amp;list=PL5Q2soXY2Zi9XrgXR38IM_FTjmY6h7Gzm" TargetMode="External"/></Relationships>
</file>

<file path=ppt/slides/_rels/slide184.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234.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93.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3" Type="http://schemas.openxmlformats.org/officeDocument/2006/relationships/hyperlink" Target="https://arxiv.org/pdf/2112.08687.pdf" TargetMode="External"/><Relationship Id="rId2" Type="http://schemas.openxmlformats.org/officeDocument/2006/relationships/notesSlide" Target="../notesSlides/notesSlide70.xml"/><Relationship Id="rId1" Type="http://schemas.openxmlformats.org/officeDocument/2006/relationships/slideLayout" Target="../slideLayouts/slideLayout605.xml"/><Relationship Id="rId6" Type="http://schemas.openxmlformats.org/officeDocument/2006/relationships/image" Target="../media/image236.png"/><Relationship Id="rId5" Type="http://schemas.openxmlformats.org/officeDocument/2006/relationships/hyperlink" Target="https://github.com/CMU-SAFARI/BLEND" TargetMode="External"/><Relationship Id="rId4" Type="http://schemas.openxmlformats.org/officeDocument/2006/relationships/hyperlink" Target="https://arxiv.org/abs/2112.08687" TargetMode="External"/></Relationships>
</file>

<file path=ppt/slides/_rels/slide187.xml.rels><?xml version="1.0" encoding="UTF-8" standalone="yes"?>
<Relationships xmlns="http://schemas.openxmlformats.org/package/2006/relationships"><Relationship Id="rId3" Type="http://schemas.openxmlformats.org/officeDocument/2006/relationships/hyperlink" Target="https://arxiv.org/pdf/2207.09765.pdf" TargetMode="External"/><Relationship Id="rId2" Type="http://schemas.openxmlformats.org/officeDocument/2006/relationships/notesSlide" Target="../notesSlides/notesSlide71.xml"/><Relationship Id="rId1" Type="http://schemas.openxmlformats.org/officeDocument/2006/relationships/slideLayout" Target="../slideLayouts/slideLayout605.xml"/><Relationship Id="rId6" Type="http://schemas.openxmlformats.org/officeDocument/2006/relationships/image" Target="../media/image237.png"/><Relationship Id="rId5" Type="http://schemas.openxmlformats.org/officeDocument/2006/relationships/hyperlink" Target="https://github.com/CMU-SAFARI/ApHMM-GPU" TargetMode="External"/><Relationship Id="rId4" Type="http://schemas.openxmlformats.org/officeDocument/2006/relationships/hyperlink" Target="https://arxiv.org/abs/2207.09765" TargetMode="External"/></Relationships>
</file>

<file path=ppt/slides/_rels/slide188.xml.rels><?xml version="1.0" encoding="UTF-8" standalone="yes"?>
<Relationships xmlns="http://schemas.openxmlformats.org/package/2006/relationships"><Relationship Id="rId3" Type="http://schemas.openxmlformats.org/officeDocument/2006/relationships/hyperlink" Target="https://people.inf.ethz.ch/omutlu/pub/AirLift_genome-remapper_arxiv21.pdf" TargetMode="External"/><Relationship Id="rId7" Type="http://schemas.openxmlformats.org/officeDocument/2006/relationships/image" Target="../media/image188.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hyperlink" Target="https://github.com/CMU-SAFARI/AirLift" TargetMode="External"/><Relationship Id="rId5" Type="http://schemas.openxmlformats.org/officeDocument/2006/relationships/hyperlink" Target="https://doi.org/10.1101/2021.02.16.431517" TargetMode="External"/><Relationship Id="rId4" Type="http://schemas.openxmlformats.org/officeDocument/2006/relationships/hyperlink" Target="https://arxiv.org/abs/1912.08735" TargetMode="External"/></Relationships>
</file>

<file path=ppt/slides/_rels/slide189.xml.rels><?xml version="1.0" encoding="UTF-8" standalone="yes"?>
<Relationships xmlns="http://schemas.openxmlformats.org/package/2006/relationships"><Relationship Id="rId3" Type="http://schemas.openxmlformats.org/officeDocument/2006/relationships/hyperlink" Target="https://doi.org/10.1093/bioinformatics/btac554"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189.png"/><Relationship Id="rId4" Type="http://schemas.openxmlformats.org/officeDocument/2006/relationships/hyperlink" Target="https://github.com/CMU-SAFARI/FastRemap" TargetMode="External"/></Relationships>
</file>

<file path=ppt/slides/_rels/slide190.xml.rels><?xml version="1.0" encoding="UTF-8" standalone="yes"?>
<Relationships xmlns="http://schemas.openxmlformats.org/package/2006/relationships"><Relationship Id="rId3" Type="http://schemas.openxmlformats.org/officeDocument/2006/relationships/hyperlink" Target="https://github.com/CMU-SAFARI/COVIDHunter" TargetMode="External"/><Relationship Id="rId2" Type="http://schemas.openxmlformats.org/officeDocument/2006/relationships/hyperlink" Target="https://arxiv.org/pdf/2102.03667.pdf" TargetMode="External"/><Relationship Id="rId1" Type="http://schemas.openxmlformats.org/officeDocument/2006/relationships/slideLayout" Target="../slideLayouts/slideLayout553.xml"/><Relationship Id="rId4" Type="http://schemas.openxmlformats.org/officeDocument/2006/relationships/image" Target="../media/image238.png"/></Relationships>
</file>

<file path=ppt/slides/_rels/slide191.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hyperlink" Target="https://arxiv.org/pdf/2203.16261.pdf" TargetMode="External"/><Relationship Id="rId1" Type="http://schemas.openxmlformats.org/officeDocument/2006/relationships/slideLayout" Target="../slideLayouts/slideLayout553.xml"/></Relationships>
</file>

<file path=ppt/slides/_rels/slide19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arxiv.org/pdf/2206.01932.pdf" TargetMode="External"/><Relationship Id="rId1" Type="http://schemas.openxmlformats.org/officeDocument/2006/relationships/slideLayout" Target="../slideLayouts/slideLayout557.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July 2023</a:t>
            </a:r>
          </a:p>
          <a:p>
            <a:r>
              <a:rPr lang="en-US" sz="2200" dirty="0"/>
              <a:t>DAC 2023 Special Session Talk</a:t>
            </a:r>
          </a:p>
        </p:txBody>
      </p:sp>
      <p:sp>
        <p:nvSpPr>
          <p:cNvPr id="13" name="Title 1"/>
          <p:cNvSpPr>
            <a:spLocks noGrp="1"/>
          </p:cNvSpPr>
          <p:nvPr>
            <p:ph type="ctrTitle"/>
          </p:nvPr>
        </p:nvSpPr>
        <p:spPr>
          <a:xfrm>
            <a:off x="395536" y="1340768"/>
            <a:ext cx="8382000" cy="2201416"/>
          </a:xfrm>
        </p:spPr>
        <p:txBody>
          <a:bodyPr>
            <a:normAutofit fontScale="90000"/>
          </a:bodyPr>
          <a:lstStyle/>
          <a:p>
            <a:pPr algn="ctr"/>
            <a:r>
              <a:rPr lang="en-US" sz="5800" dirty="0"/>
              <a:t>Accelerating Genome Analysis</a:t>
            </a:r>
            <a:br>
              <a:rPr lang="en-US" sz="4400" dirty="0"/>
            </a:br>
            <a:br>
              <a:rPr lang="en-US" sz="800" dirty="0"/>
            </a:br>
            <a:r>
              <a:rPr lang="en-US" sz="4700" dirty="0">
                <a:solidFill>
                  <a:srgbClr val="C00000"/>
                </a:solidFill>
              </a:rPr>
              <a:t>via Algorithm-Architecture Co-Design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1026" name="Picture 2" descr="Design Automation Conference">
            <a:extLst>
              <a:ext uri="{FF2B5EF4-FFF2-40B4-BE49-F238E27FC236}">
                <a16:creationId xmlns:a16="http://schemas.microsoft.com/office/drawing/2014/main" id="{F39D66E5-D5B4-FD32-3AA4-2F92740F4F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4248" y="5661248"/>
            <a:ext cx="2278771" cy="936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2974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1052736"/>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Especially techniques for </a:t>
            </a:r>
            <a:r>
              <a:rPr lang="en-US" dirty="0">
                <a:solidFill>
                  <a:srgbClr val="FF0000"/>
                </a:solidFill>
              </a:rPr>
              <a:t>read mapping</a:t>
            </a:r>
          </a:p>
          <a:p>
            <a:endParaRPr lang="en-US" dirty="0"/>
          </a:p>
          <a:p>
            <a:r>
              <a:rPr lang="en-US" dirty="0">
                <a:solidFill>
                  <a:srgbClr val="7030A0"/>
                </a:solidFill>
              </a:rPr>
              <a:t>Many bottlenecks </a:t>
            </a:r>
            <a:r>
              <a:rPr lang="en-US" dirty="0"/>
              <a:t>exist in accessing and manipulating </a:t>
            </a:r>
            <a:r>
              <a:rPr lang="en-US" dirty="0">
                <a:solidFill>
                  <a:srgbClr val="7030A0"/>
                </a:solidFill>
              </a:rPr>
              <a:t>huge amounts of genomic data </a:t>
            </a:r>
            <a:r>
              <a:rPr lang="en-US" dirty="0"/>
              <a:t>during analysis</a:t>
            </a:r>
          </a:p>
          <a:p>
            <a:endParaRPr lang="en-US" dirty="0"/>
          </a:p>
          <a:p>
            <a:r>
              <a:rPr lang="en-US" dirty="0"/>
              <a:t>Many </a:t>
            </a:r>
            <a:r>
              <a:rPr lang="en-US" dirty="0">
                <a:solidFill>
                  <a:srgbClr val="0000FF"/>
                </a:solidFill>
              </a:rPr>
              <a:t>recent ideas to accelerate read mapping</a:t>
            </a:r>
          </a:p>
          <a:p>
            <a:pPr lvl="1"/>
            <a:r>
              <a:rPr lang="en-US" dirty="0"/>
              <a:t>My personal journey since September 2006</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2</a:t>
            </a:fld>
            <a:endParaRPr lang="en-US" altLang="en-US" dirty="0"/>
          </a:p>
        </p:txBody>
      </p:sp>
    </p:spTree>
    <p:extLst>
      <p:ext uri="{BB962C8B-B14F-4D97-AF65-F5344CB8AC3E}">
        <p14:creationId xmlns:p14="http://schemas.microsoft.com/office/powerpoint/2010/main" val="2411038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27926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D96F-9ED3-0E4C-BF7F-86EEEFB09540}"/>
              </a:ext>
            </a:extLst>
          </p:cNvPr>
          <p:cNvSpPr>
            <a:spLocks noGrp="1"/>
          </p:cNvSpPr>
          <p:nvPr>
            <p:ph type="title"/>
          </p:nvPr>
        </p:nvSpPr>
        <p:spPr>
          <a:xfrm>
            <a:off x="-36512" y="152400"/>
            <a:ext cx="9599984" cy="1066800"/>
          </a:xfrm>
        </p:spPr>
        <p:txBody>
          <a:bodyPr/>
          <a:lstStyle/>
          <a:p>
            <a:r>
              <a:rPr lang="en-US"/>
              <a:t>We Need Faster &amp; Scalable Genome Analysis</a:t>
            </a:r>
          </a:p>
        </p:txBody>
      </p:sp>
      <p:sp>
        <p:nvSpPr>
          <p:cNvPr id="4" name="Slide Number Placeholder 3">
            <a:extLst>
              <a:ext uri="{FF2B5EF4-FFF2-40B4-BE49-F238E27FC236}">
                <a16:creationId xmlns:a16="http://schemas.microsoft.com/office/drawing/2014/main" id="{6071BB7E-7845-6244-9D6F-DC2B6B02D6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9D8BA7B5-6057-0749-8D04-0E229A51C619}"/>
              </a:ext>
            </a:extLst>
          </p:cNvPr>
          <p:cNvPicPr>
            <a:picLocks noChangeAspect="1"/>
          </p:cNvPicPr>
          <p:nvPr/>
        </p:nvPicPr>
        <p:blipFill rotWithShape="1">
          <a:blip r:embed="rId3">
            <a:extLst>
              <a:ext uri="{28A0092B-C50C-407E-A947-70E740481C1C}">
                <a14:useLocalDpi xmlns:a14="http://schemas.microsoft.com/office/drawing/2010/main" val="0"/>
              </a:ext>
            </a:extLst>
          </a:blip>
          <a:srcRect t="17717" r="23484" b="7611"/>
          <a:stretch/>
        </p:blipFill>
        <p:spPr>
          <a:xfrm>
            <a:off x="741198" y="1024625"/>
            <a:ext cx="3423714" cy="2088232"/>
          </a:xfrm>
          <a:prstGeom prst="rect">
            <a:avLst/>
          </a:prstGeom>
        </p:spPr>
      </p:pic>
      <p:pic>
        <p:nvPicPr>
          <p:cNvPr id="7" name="Picture 6">
            <a:extLst>
              <a:ext uri="{FF2B5EF4-FFF2-40B4-BE49-F238E27FC236}">
                <a16:creationId xmlns:a16="http://schemas.microsoft.com/office/drawing/2014/main" id="{A3B519A5-07C0-6A4A-B80F-C4828F13C08E}"/>
              </a:ext>
            </a:extLst>
          </p:cNvPr>
          <p:cNvPicPr>
            <a:picLocks noChangeAspect="1"/>
          </p:cNvPicPr>
          <p:nvPr/>
        </p:nvPicPr>
        <p:blipFill>
          <a:blip r:embed="rId4"/>
          <a:stretch>
            <a:fillRect/>
          </a:stretch>
        </p:blipFill>
        <p:spPr>
          <a:xfrm rot="5400000">
            <a:off x="5686509" y="1014038"/>
            <a:ext cx="2156459" cy="2131671"/>
          </a:xfrm>
          <a:prstGeom prst="rect">
            <a:avLst/>
          </a:prstGeom>
        </p:spPr>
      </p:pic>
      <p:sp>
        <p:nvSpPr>
          <p:cNvPr id="9" name="Rectangle 8">
            <a:extLst>
              <a:ext uri="{FF2B5EF4-FFF2-40B4-BE49-F238E27FC236}">
                <a16:creationId xmlns:a16="http://schemas.microsoft.com/office/drawing/2014/main" id="{79A357C3-037A-FF4C-9649-5150C5A41046}"/>
              </a:ext>
            </a:extLst>
          </p:cNvPr>
          <p:cNvSpPr/>
          <p:nvPr/>
        </p:nvSpPr>
        <p:spPr>
          <a:xfrm>
            <a:off x="4932040" y="3112857"/>
            <a:ext cx="410380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Predicting the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presence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relative abundance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of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microbes</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in a sample</a:t>
            </a:r>
          </a:p>
        </p:txBody>
      </p:sp>
      <p:sp>
        <p:nvSpPr>
          <p:cNvPr id="10" name="Rectangle 9">
            <a:extLst>
              <a:ext uri="{FF2B5EF4-FFF2-40B4-BE49-F238E27FC236}">
                <a16:creationId xmlns:a16="http://schemas.microsoft.com/office/drawing/2014/main" id="{B76B1D94-3169-C94C-81E6-31FAA4873F93}"/>
              </a:ext>
            </a:extLst>
          </p:cNvPr>
          <p:cNvSpPr/>
          <p:nvPr/>
        </p:nvSpPr>
        <p:spPr>
          <a:xfrm>
            <a:off x="539552" y="3131676"/>
            <a:ext cx="392392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Understanding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genetic variations, species, evolution, …</a:t>
            </a:r>
          </a:p>
        </p:txBody>
      </p:sp>
      <p:sp>
        <p:nvSpPr>
          <p:cNvPr id="13" name="Rectangle 12">
            <a:extLst>
              <a:ext uri="{FF2B5EF4-FFF2-40B4-BE49-F238E27FC236}">
                <a16:creationId xmlns:a16="http://schemas.microsoft.com/office/drawing/2014/main" id="{3A223A29-6644-0347-8D71-6121991CBC37}"/>
              </a:ext>
            </a:extLst>
          </p:cNvPr>
          <p:cNvSpPr/>
          <p:nvPr/>
        </p:nvSpPr>
        <p:spPr>
          <a:xfrm>
            <a:off x="144016" y="5879013"/>
            <a:ext cx="4572000" cy="36933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Rapid surveillance of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disease outbreaks</a:t>
            </a:r>
          </a:p>
        </p:txBody>
      </p:sp>
      <p:pic>
        <p:nvPicPr>
          <p:cNvPr id="16" name="Picture 15">
            <a:extLst>
              <a:ext uri="{FF2B5EF4-FFF2-40B4-BE49-F238E27FC236}">
                <a16:creationId xmlns:a16="http://schemas.microsoft.com/office/drawing/2014/main" id="{065DED78-1DA1-334F-BE4E-C478633C9CCD}"/>
              </a:ext>
            </a:extLst>
          </p:cNvPr>
          <p:cNvPicPr>
            <a:picLocks noChangeAspect="1"/>
          </p:cNvPicPr>
          <p:nvPr/>
        </p:nvPicPr>
        <p:blipFill>
          <a:blip r:embed="rId5"/>
          <a:stretch>
            <a:fillRect/>
          </a:stretch>
        </p:blipFill>
        <p:spPr>
          <a:xfrm>
            <a:off x="688528" y="3914154"/>
            <a:ext cx="3476384" cy="1955466"/>
          </a:xfrm>
          <a:prstGeom prst="rect">
            <a:avLst/>
          </a:prstGeom>
        </p:spPr>
      </p:pic>
      <p:sp>
        <p:nvSpPr>
          <p:cNvPr id="17" name="Rectangle 16">
            <a:extLst>
              <a:ext uri="{FF2B5EF4-FFF2-40B4-BE49-F238E27FC236}">
                <a16:creationId xmlns:a16="http://schemas.microsoft.com/office/drawing/2014/main" id="{7BC48378-27E6-E74D-8EEF-1E75F9F5206F}"/>
              </a:ext>
            </a:extLst>
          </p:cNvPr>
          <p:cNvSpPr/>
          <p:nvPr/>
        </p:nvSpPr>
        <p:spPr>
          <a:xfrm>
            <a:off x="5004544" y="5874281"/>
            <a:ext cx="4031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Developing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personalized medicine</a:t>
            </a:r>
          </a:p>
        </p:txBody>
      </p:sp>
      <p:pic>
        <p:nvPicPr>
          <p:cNvPr id="22" name="Picture 20" descr="Related image">
            <a:extLst>
              <a:ext uri="{FF2B5EF4-FFF2-40B4-BE49-F238E27FC236}">
                <a16:creationId xmlns:a16="http://schemas.microsoft.com/office/drawing/2014/main" id="{A207574E-145E-3846-B1F1-469104C3B010}"/>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2942" t="50853" r="8530" b="12146"/>
          <a:stretch/>
        </p:blipFill>
        <p:spPr bwMode="auto">
          <a:xfrm>
            <a:off x="5923875" y="4922839"/>
            <a:ext cx="625218"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Related image">
            <a:extLst>
              <a:ext uri="{FF2B5EF4-FFF2-40B4-BE49-F238E27FC236}">
                <a16:creationId xmlns:a16="http://schemas.microsoft.com/office/drawing/2014/main" id="{66E8E7A2-C541-7E48-93B5-E3E2C2B8C2BA}"/>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8835" t="50853" r="50206" b="12146"/>
          <a:stretch/>
        </p:blipFill>
        <p:spPr bwMode="auto">
          <a:xfrm>
            <a:off x="6020445" y="3980147"/>
            <a:ext cx="707212"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Related image">
            <a:extLst>
              <a:ext uri="{FF2B5EF4-FFF2-40B4-BE49-F238E27FC236}">
                <a16:creationId xmlns:a16="http://schemas.microsoft.com/office/drawing/2014/main" id="{042EC2D7-9036-5049-B7B0-A612D0C670D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8740" t="50853" r="71287" b="12146"/>
          <a:stretch/>
        </p:blipFill>
        <p:spPr bwMode="auto">
          <a:xfrm>
            <a:off x="5635182" y="3899121"/>
            <a:ext cx="673957"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6" descr="Image result for medication icon">
            <a:extLst>
              <a:ext uri="{FF2B5EF4-FFF2-40B4-BE49-F238E27FC236}">
                <a16:creationId xmlns:a16="http://schemas.microsoft.com/office/drawing/2014/main" id="{E34AC37D-D314-9349-8E43-D3A56B0F770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306" t="2057" r="6476" b="59543"/>
          <a:stretch/>
        </p:blipFill>
        <p:spPr bwMode="auto">
          <a:xfrm>
            <a:off x="7446864" y="5116655"/>
            <a:ext cx="653528" cy="6742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6" descr="Image result for medication icon">
            <a:extLst>
              <a:ext uri="{FF2B5EF4-FFF2-40B4-BE49-F238E27FC236}">
                <a16:creationId xmlns:a16="http://schemas.microsoft.com/office/drawing/2014/main" id="{8D68DAFE-2E59-6C43-A4FF-ADCD82611D5C}"/>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663" t="2087" r="55824" b="60400"/>
          <a:stretch/>
        </p:blipFill>
        <p:spPr bwMode="auto">
          <a:xfrm>
            <a:off x="7301905" y="4219429"/>
            <a:ext cx="615574" cy="615574"/>
          </a:xfrm>
          <a:prstGeom prst="rect">
            <a:avLst/>
          </a:prstGeom>
          <a:noFill/>
          <a:extLst>
            <a:ext uri="{909E8E84-426E-40DD-AFC4-6F175D3DCCD1}">
              <a14:hiddenFill xmlns:a14="http://schemas.microsoft.com/office/drawing/2010/main">
                <a:solidFill>
                  <a:srgbClr val="FFFFFF"/>
                </a:solidFill>
              </a14:hiddenFill>
            </a:ext>
          </a:extLst>
        </p:spPr>
      </p:pic>
      <p:sp>
        <p:nvSpPr>
          <p:cNvPr id="29" name="Right Arrow 28">
            <a:extLst>
              <a:ext uri="{FF2B5EF4-FFF2-40B4-BE49-F238E27FC236}">
                <a16:creationId xmlns:a16="http://schemas.microsoft.com/office/drawing/2014/main" id="{F9FEAE5E-C06E-0842-AD47-E10909BBE084}"/>
              </a:ext>
            </a:extLst>
          </p:cNvPr>
          <p:cNvSpPr/>
          <p:nvPr/>
        </p:nvSpPr>
        <p:spPr>
          <a:xfrm flipH="1">
            <a:off x="6806446" y="4413471"/>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4" name="Right Arrow 33">
            <a:extLst>
              <a:ext uri="{FF2B5EF4-FFF2-40B4-BE49-F238E27FC236}">
                <a16:creationId xmlns:a16="http://schemas.microsoft.com/office/drawing/2014/main" id="{559D13C8-7445-4B4C-9F01-68BBD716A138}"/>
              </a:ext>
            </a:extLst>
          </p:cNvPr>
          <p:cNvSpPr/>
          <p:nvPr/>
        </p:nvSpPr>
        <p:spPr>
          <a:xfrm flipH="1">
            <a:off x="6810216" y="5342806"/>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5" name="Rectangle 34">
            <a:extLst>
              <a:ext uri="{FF2B5EF4-FFF2-40B4-BE49-F238E27FC236}">
                <a16:creationId xmlns:a16="http://schemas.microsoft.com/office/drawing/2014/main" id="{470B46ED-CFE3-1B42-9238-85E51E7AF537}"/>
              </a:ext>
            </a:extLst>
          </p:cNvPr>
          <p:cNvSpPr/>
          <p:nvPr/>
        </p:nvSpPr>
        <p:spPr>
          <a:xfrm>
            <a:off x="2267744" y="6434284"/>
            <a:ext cx="49685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And, many, many other applications …</a:t>
            </a:r>
          </a:p>
        </p:txBody>
      </p:sp>
    </p:spTree>
    <p:extLst>
      <p:ext uri="{BB962C8B-B14F-4D97-AF65-F5344CB8AC3E}">
        <p14:creationId xmlns:p14="http://schemas.microsoft.com/office/powerpoint/2010/main" val="395568054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66106261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a:xfrm>
            <a:off x="228600" y="152400"/>
            <a:ext cx="9067800" cy="1066800"/>
          </a:xfrm>
        </p:spPr>
        <p:txBody>
          <a:bodyPr/>
          <a:lstStyle/>
          <a:p>
            <a:r>
              <a:rPr lang="en-US" dirty="0"/>
              <a:t>A Few Overview Readings (I)</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Zülal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Bingöl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FF"/>
                </a:solidFill>
                <a:effectLst/>
                <a:uLnTx/>
                <a:uFillTx/>
                <a:latin typeface="Tahoma"/>
                <a:ea typeface="+mn-ea"/>
                <a:cs typeface="+mn-cs"/>
                <a:sym typeface="Calibri"/>
                <a:hlinkClick r:id="rId2">
                  <a:extLst>
                    <a:ext uri="{A12FA001-AC4F-418D-AE19-62706E023703}">
                      <ahyp:hlinkClr xmlns:ahyp="http://schemas.microsoft.com/office/drawing/2018/hyperlinkcolor" val="tx"/>
                    </a:ext>
                  </a:extLst>
                </a:hlinkClick>
              </a:rPr>
              <a:t>“Accelerating Genome Analysis: A Primer on an Ongoing Journey” </a:t>
            </a:r>
            <a:endParaRPr kumimoji="0" lang="en" sz="1800" b="1" i="0" u="none" strike="noStrike" kern="1200" cap="none" spc="0" normalizeH="0" baseline="0" noProof="0" dirty="0">
              <a:ln>
                <a:noFill/>
              </a:ln>
              <a:solidFill>
                <a:srgbClr val="0000FF"/>
              </a:solidFill>
              <a:effectLst/>
              <a:uLnTx/>
              <a:uFillTx/>
              <a:latin typeface="Tahoma"/>
              <a:ea typeface="+mn-ea"/>
              <a:cs typeface="+mn-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August 2020.</a:t>
            </a:r>
          </a:p>
        </p:txBody>
      </p:sp>
      <p:pic>
        <p:nvPicPr>
          <p:cNvPr id="7" name="Picture 6">
            <a:extLst>
              <a:ext uri="{FF2B5EF4-FFF2-40B4-BE49-F238E27FC236}">
                <a16:creationId xmlns:a16="http://schemas.microsoft.com/office/drawing/2014/main" id="{51B19457-CD9D-4B41-A6FA-F26BB5FC31AF}"/>
              </a:ext>
            </a:extLst>
          </p:cNvPr>
          <p:cNvPicPr>
            <a:picLocks noChangeAspect="1"/>
          </p:cNvPicPr>
          <p:nvPr/>
        </p:nvPicPr>
        <p:blipFill rotWithShape="1">
          <a:blip r:embed="rId3">
            <a:extLst>
              <a:ext uri="{28A0092B-C50C-407E-A947-70E740481C1C}">
                <a14:useLocalDpi xmlns:a14="http://schemas.microsoft.com/office/drawing/2010/main" val="0"/>
              </a:ext>
            </a:extLst>
          </a:blip>
          <a:srcRect l="3161" t="12560" r="35038" b="41460"/>
          <a:stretch/>
        </p:blipFill>
        <p:spPr>
          <a:xfrm>
            <a:off x="741821" y="2478316"/>
            <a:ext cx="7660358" cy="3678734"/>
          </a:xfrm>
          <a:prstGeom prst="rect">
            <a:avLst/>
          </a:prstGeom>
        </p:spPr>
      </p:pic>
      <p:sp>
        <p:nvSpPr>
          <p:cNvPr id="8" name="TextBox 7">
            <a:extLst>
              <a:ext uri="{FF2B5EF4-FFF2-40B4-BE49-F238E27FC236}">
                <a16:creationId xmlns:a16="http://schemas.microsoft.com/office/drawing/2014/main" id="{442EB977-07DC-5349-14CA-301FA1C34F91}"/>
              </a:ext>
            </a:extLst>
          </p:cNvPr>
          <p:cNvSpPr txBox="1"/>
          <p:nvPr/>
        </p:nvSpPr>
        <p:spPr>
          <a:xfrm>
            <a:off x="1475656"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https://arxiv.org/pdf/2008.00961.</a:t>
            </a: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31133570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A Few Overview Readings (II)</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
        <p:nvSpPr>
          <p:cNvPr id="7" name="TextBox 6">
            <a:extLst>
              <a:ext uri="{FF2B5EF4-FFF2-40B4-BE49-F238E27FC236}">
                <a16:creationId xmlns:a16="http://schemas.microsoft.com/office/drawing/2014/main" id="{B89120A8-600E-D9F2-1235-979E32ED77AE}"/>
              </a:ext>
            </a:extLst>
          </p:cNvPr>
          <p:cNvSpPr txBox="1"/>
          <p:nvPr/>
        </p:nvSpPr>
        <p:spPr>
          <a:xfrm>
            <a:off x="1475656"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3"/>
              </a:rPr>
              <a:t>https://arxiv.org/pdf/2106.06433.pdf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79978619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p:txBody>
          <a:bodyPr/>
          <a:lstStyle/>
          <a:p>
            <a:r>
              <a:rPr lang="en-US" dirty="0"/>
              <a:t>A Few Overview Readings (III)</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Joel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Lindegger</a:t>
            </a:r>
            <a:r>
              <a:rPr kumimoji="0" lang="en-US" sz="1800" b="0" i="0" u="none" strike="noStrike" kern="1200" cap="none" spc="0" normalizeH="0" baseline="0" noProof="0" dirty="0">
                <a:ln>
                  <a:noFill/>
                </a:ln>
                <a:solidFill>
                  <a:srgbClr val="000000"/>
                </a:solidFill>
                <a:effectLst/>
                <a:uLnTx/>
                <a:uFillTx/>
                <a:latin typeface="Tahoma"/>
                <a:ea typeface="+mn-ea"/>
                <a:cs typeface="+mn-cs"/>
              </a:rPr>
              <a:t>,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Haiyu</a:t>
            </a:r>
            <a:r>
              <a:rPr kumimoji="0" lang="en-US" sz="1800" b="0" i="0" u="none" strike="noStrike" kern="1200" cap="none" spc="0" normalizeH="0" baseline="0" noProof="0" dirty="0">
                <a:ln>
                  <a:noFill/>
                </a:ln>
                <a:solidFill>
                  <a:srgbClr val="000000"/>
                </a:solidFill>
                <a:effectLst/>
                <a:uLnTx/>
                <a:uFillTx/>
                <a:latin typeface="Tahoma"/>
                <a:ea typeface="+mn-ea"/>
                <a:cs typeface="+mn-cs"/>
              </a:rPr>
              <a:t> Mao, Gagandeep Singh, Juan Gomez-Luna,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From Molecules to Genomic Variations: Intelligent Algorithms and Architectures for Intelligent Genome Analysis</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Computational and Structural Biotechnology Journal,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10" name="Content Placeholder 9">
            <a:extLst>
              <a:ext uri="{FF2B5EF4-FFF2-40B4-BE49-F238E27FC236}">
                <a16:creationId xmlns:a16="http://schemas.microsoft.com/office/drawing/2014/main" id="{F45D9B22-CAE4-6040-89EE-CD3A1307D8E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852936"/>
            <a:ext cx="9144000" cy="3413760"/>
          </a:xfrm>
        </p:spPr>
      </p:pic>
      <p:sp>
        <p:nvSpPr>
          <p:cNvPr id="6" name="TextBox 5">
            <a:extLst>
              <a:ext uri="{FF2B5EF4-FFF2-40B4-BE49-F238E27FC236}">
                <a16:creationId xmlns:a16="http://schemas.microsoft.com/office/drawing/2014/main" id="{3CBD41D2-621F-D5F9-13B4-D39C618AB2B6}"/>
              </a:ext>
            </a:extLst>
          </p:cNvPr>
          <p:cNvSpPr txBox="1"/>
          <p:nvPr/>
        </p:nvSpPr>
        <p:spPr>
          <a:xfrm>
            <a:off x="1557121" y="6351711"/>
            <a:ext cx="6255239" cy="461665"/>
          </a:xfrm>
          <a:prstGeom prst="rect">
            <a:avLst/>
          </a:prstGeom>
          <a:noFill/>
        </p:spPr>
        <p:txBody>
          <a:bodyPr wrap="none" rtlCol="0">
            <a:spAutoFit/>
          </a:bodyPr>
          <a:lstStyle/>
          <a:p>
            <a:r>
              <a:rPr lang="en-US" sz="2400" b="1" dirty="0">
                <a:solidFill>
                  <a:srgbClr val="0000FF"/>
                </a:solidFill>
                <a:hlinkClick r:id="rId5">
                  <a:extLst>
                    <a:ext uri="{A12FA001-AC4F-418D-AE19-62706E023703}">
                      <ahyp:hlinkClr xmlns:ahyp="http://schemas.microsoft.com/office/drawing/2018/hyperlinkcolor" val="tx"/>
                    </a:ext>
                  </a:extLst>
                </a:hlinkClick>
              </a:rPr>
              <a:t>https://arxiv.org/pdf/2205.07957.pdf</a:t>
            </a:r>
            <a:r>
              <a:rPr lang="en-US" sz="2400" b="1" dirty="0">
                <a:solidFill>
                  <a:srgbClr val="0000FF"/>
                </a:solidFill>
              </a:rPr>
              <a:t> </a:t>
            </a:r>
          </a:p>
        </p:txBody>
      </p:sp>
    </p:spTree>
    <p:extLst>
      <p:ext uri="{BB962C8B-B14F-4D97-AF65-F5344CB8AC3E}">
        <p14:creationId xmlns:p14="http://schemas.microsoft.com/office/powerpoint/2010/main" val="323405615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kumimoji="0" lang="en-US" sz="4000" b="0" i="0" u="none" strike="noStrike" kern="0" cap="none" spc="0" normalizeH="0" baseline="0" noProof="0" dirty="0">
                <a:ln>
                  <a:noFill/>
                </a:ln>
                <a:solidFill>
                  <a:srgbClr val="006633"/>
                </a:solidFill>
                <a:effectLst/>
                <a:uLnTx/>
                <a:uFillTx/>
                <a:latin typeface="Garamond"/>
                <a:ea typeface="+mj-ea"/>
                <a:cs typeface="+mj-cs"/>
              </a:rPr>
              <a:t>Accelerating Genome Analysis </a:t>
            </a:r>
            <a:r>
              <a:rPr kumimoji="0" lang="en-US" sz="2200" b="1" i="0" u="none" strike="noStrike" kern="0" cap="none" spc="0" normalizeH="0" baseline="0" noProof="0" dirty="0">
                <a:ln>
                  <a:noFill/>
                </a:ln>
                <a:solidFill>
                  <a:srgbClr val="006633"/>
                </a:solidFill>
                <a:effectLst/>
                <a:uLnTx/>
                <a:uFillTx/>
                <a:latin typeface="Garamond"/>
                <a:ea typeface="+mj-ea"/>
                <a:cs typeface="+mj-cs"/>
              </a:rPr>
              <a:t>[DAC 2023]</a:t>
            </a:r>
            <a:endParaRPr lang="en-US" sz="38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1185664"/>
            <a:ext cx="8610600" cy="5267672"/>
          </a:xfrm>
        </p:spPr>
        <p:txBody>
          <a:bodyPr/>
          <a:lstStyle/>
          <a:p>
            <a:r>
              <a:rPr lang="en-US" sz="2100" b="0" i="0" dirty="0">
                <a:solidFill>
                  <a:srgbClr val="000000"/>
                </a:solidFill>
                <a:effectLst/>
              </a:rPr>
              <a:t>Onur Mutlu and Can </a:t>
            </a:r>
            <a:r>
              <a:rPr lang="en-US" sz="2100" b="0" i="0" dirty="0" err="1">
                <a:solidFill>
                  <a:srgbClr val="000000"/>
                </a:solidFill>
                <a:effectLst/>
              </a:rPr>
              <a:t>Firtina</a:t>
            </a:r>
            <a:r>
              <a:rPr lang="en-US" sz="2100" b="0" i="0" dirty="0">
                <a:solidFill>
                  <a:srgbClr val="000000"/>
                </a:solidFill>
                <a:effectLst/>
              </a:rPr>
              <a:t>,</a:t>
            </a:r>
            <a:br>
              <a:rPr lang="en-US" sz="2100" b="0" i="0" dirty="0">
                <a:solidFill>
                  <a:srgbClr val="000000"/>
                </a:solidFill>
                <a:effectLst/>
              </a:rPr>
            </a:br>
            <a:r>
              <a:rPr lang="en-US" sz="2100" b="1" i="0" dirty="0">
                <a:solidFill>
                  <a:srgbClr val="000000"/>
                </a:solidFill>
                <a:effectLst/>
                <a:hlinkClick r:id="rId2"/>
              </a:rPr>
              <a:t>"Accelerating Genome Analysis via Algorithm-Architecture Co-Design"</a:t>
            </a:r>
            <a:br>
              <a:rPr lang="en-US" sz="2100" b="0" i="0" dirty="0">
                <a:solidFill>
                  <a:srgbClr val="000000"/>
                </a:solidFill>
                <a:effectLst/>
              </a:rPr>
            </a:br>
            <a:r>
              <a:rPr lang="en-US" sz="2100" b="0" i="1" dirty="0">
                <a:solidFill>
                  <a:srgbClr val="000000"/>
                </a:solidFill>
                <a:effectLst/>
              </a:rPr>
              <a:t>Invited Special Session Paper in Proceedings of the </a:t>
            </a:r>
            <a:r>
              <a:rPr lang="en-US" sz="2100" b="0" i="1" dirty="0">
                <a:solidFill>
                  <a:srgbClr val="000000"/>
                </a:solidFill>
                <a:effectLst/>
                <a:hlinkClick r:id="rId3"/>
              </a:rPr>
              <a:t>60th Design Automation Conference</a:t>
            </a:r>
            <a:r>
              <a:rPr lang="en-US" sz="2100" b="0" i="1" dirty="0">
                <a:solidFill>
                  <a:srgbClr val="000000"/>
                </a:solidFill>
                <a:effectLst/>
              </a:rPr>
              <a:t> (</a:t>
            </a:r>
            <a:r>
              <a:rPr lang="en-US" sz="2100" b="1" i="1" dirty="0">
                <a:solidFill>
                  <a:srgbClr val="000000"/>
                </a:solidFill>
                <a:effectLst/>
              </a:rPr>
              <a:t>DAC</a:t>
            </a:r>
            <a:r>
              <a:rPr lang="en-US" sz="2100" b="0" i="1" dirty="0">
                <a:solidFill>
                  <a:srgbClr val="000000"/>
                </a:solidFill>
                <a:effectLst/>
              </a:rPr>
              <a:t>)</a:t>
            </a:r>
            <a:r>
              <a:rPr lang="en-US" sz="2100" b="0" i="0" dirty="0">
                <a:solidFill>
                  <a:srgbClr val="000000"/>
                </a:solidFill>
                <a:effectLst/>
              </a:rPr>
              <a:t>, San Francisco, CA, USA, July 2023.</a:t>
            </a:r>
            <a:br>
              <a:rPr lang="en-US" sz="2100" b="0" i="0" dirty="0">
                <a:solidFill>
                  <a:srgbClr val="000000"/>
                </a:solidFill>
                <a:effectLst/>
              </a:rPr>
            </a:br>
            <a:r>
              <a:rPr lang="en-US" sz="2100" b="0" i="0" dirty="0">
                <a:solidFill>
                  <a:srgbClr val="000000"/>
                </a:solidFill>
                <a:effectLst/>
              </a:rPr>
              <a:t>[</a:t>
            </a:r>
            <a:r>
              <a:rPr lang="en-US" sz="2100" b="0" i="0" dirty="0">
                <a:solidFill>
                  <a:srgbClr val="000000"/>
                </a:solidFill>
                <a:effectLst/>
                <a:hlinkClick r:id="rId4"/>
              </a:rPr>
              <a:t>arXiv version</a:t>
            </a:r>
            <a:r>
              <a:rPr lang="en-US" sz="2100" b="0" i="0" dirty="0">
                <a:solidFill>
                  <a:srgbClr val="000000"/>
                </a:solidFill>
                <a:effectLst/>
              </a:rPr>
              <a:t>]</a:t>
            </a:r>
          </a:p>
          <a:p>
            <a:pPr marL="0" indent="0">
              <a:buNone/>
            </a:pPr>
            <a:br>
              <a:rPr lang="en-US" sz="2100" dirty="0"/>
            </a:br>
            <a:br>
              <a:rPr lang="en-US" sz="2100" dirty="0"/>
            </a:br>
            <a:endParaRPr lang="en-US" sz="21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5"/>
              </a:rPr>
              <a:t>https://arxiv.org/pdf/2305.00492.pdf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4DB4C3F7-8C86-02E8-E2E2-7E2E9CF63DBB}"/>
              </a:ext>
            </a:extLst>
          </p:cNvPr>
          <p:cNvPicPr>
            <a:picLocks noChangeAspect="1"/>
          </p:cNvPicPr>
          <p:nvPr/>
        </p:nvPicPr>
        <p:blipFill>
          <a:blip r:embed="rId6"/>
          <a:stretch>
            <a:fillRect/>
          </a:stretch>
        </p:blipFill>
        <p:spPr>
          <a:xfrm>
            <a:off x="172395" y="3717032"/>
            <a:ext cx="8914319" cy="2042601"/>
          </a:xfrm>
          <a:prstGeom prst="rect">
            <a:avLst/>
          </a:prstGeom>
        </p:spPr>
      </p:pic>
    </p:spTree>
    <p:extLst>
      <p:ext uri="{BB962C8B-B14F-4D97-AF65-F5344CB8AC3E}">
        <p14:creationId xmlns:p14="http://schemas.microsoft.com/office/powerpoint/2010/main" val="113208529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 Problems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Generation</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661248"/>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 name="TextBox 18">
            <a:extLst>
              <a:ext uri="{FF2B5EF4-FFF2-40B4-BE49-F238E27FC236}">
                <a16:creationId xmlns:a16="http://schemas.microsoft.com/office/drawing/2014/main" id="{BBBEAA23-69D8-C5D9-EC3B-5818B11D43E9}"/>
              </a:ext>
            </a:extLst>
          </p:cNvPr>
          <p:cNvSpPr txBox="1"/>
          <p:nvPr/>
        </p:nvSpPr>
        <p:spPr>
          <a:xfrm>
            <a:off x="2339752" y="5960939"/>
            <a:ext cx="40991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Large amounts of data movement</a:t>
            </a:r>
          </a:p>
        </p:txBody>
      </p:sp>
    </p:spTree>
    <p:extLst>
      <p:ext uri="{BB962C8B-B14F-4D97-AF65-F5344CB8AC3E}">
        <p14:creationId xmlns:p14="http://schemas.microsoft.com/office/powerpoint/2010/main" val="328368367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a:extLst>
              <a:ext uri="{FF2B5EF4-FFF2-40B4-BE49-F238E27FC236}">
                <a16:creationId xmlns:a16="http://schemas.microsoft.com/office/drawing/2014/main" id="{C0BA9032-E454-4549-A5B5-ED2FFF9B48F6}"/>
              </a:ext>
            </a:extLst>
          </p:cNvPr>
          <p:cNvSpPr>
            <a:spLocks noGrp="1" noChangeArrowheads="1"/>
          </p:cNvSpPr>
          <p:nvPr>
            <p:ph type="title"/>
          </p:nvPr>
        </p:nvSpPr>
        <p:spPr>
          <a:xfrm>
            <a:off x="228600" y="152400"/>
            <a:ext cx="8915400" cy="1066800"/>
          </a:xfrm>
        </p:spPr>
        <p:txBody>
          <a:bodyPr/>
          <a:lstStyle/>
          <a:p>
            <a:r>
              <a:rPr lang="en-US" altLang="en-US" sz="3800" dirty="0"/>
              <a:t>Algorithm-Arch-Device Co-Design is Critical</a:t>
            </a:r>
          </a:p>
        </p:txBody>
      </p:sp>
      <p:sp>
        <p:nvSpPr>
          <p:cNvPr id="277506" name="Content Placeholder 2">
            <a:extLst>
              <a:ext uri="{FF2B5EF4-FFF2-40B4-BE49-F238E27FC236}">
                <a16:creationId xmlns:a16="http://schemas.microsoft.com/office/drawing/2014/main" id="{281812F4-8401-8A40-97FF-DB827DE7A4ED}"/>
              </a:ext>
            </a:extLst>
          </p:cNvPr>
          <p:cNvSpPr>
            <a:spLocks noGrp="1" noChangeArrowheads="1"/>
          </p:cNvSpPr>
          <p:nvPr>
            <p:ph idx="1"/>
          </p:nvPr>
        </p:nvSpPr>
        <p:spPr/>
        <p:txBody>
          <a:bodyPr/>
          <a:lstStyle/>
          <a:p>
            <a:endParaRPr lang="en-US" altLang="en-US"/>
          </a:p>
        </p:txBody>
      </p:sp>
      <p:sp>
        <p:nvSpPr>
          <p:cNvPr id="4" name="Slide Number Placeholder 3">
            <a:extLst>
              <a:ext uri="{FF2B5EF4-FFF2-40B4-BE49-F238E27FC236}">
                <a16:creationId xmlns:a16="http://schemas.microsoft.com/office/drawing/2014/main" id="{89B71706-8BED-F442-8971-B8568724DC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585D8F-B845-BB48-BA80-B7F93FEB1A49}"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959B9344-D19A-2D41-AE41-D62E609FC875}"/>
              </a:ext>
            </a:extLst>
          </p:cNvPr>
          <p:cNvSpPr txBox="1">
            <a:spLocks noChangeArrowheads="1"/>
          </p:cNvSpPr>
          <p:nvPr/>
        </p:nvSpPr>
        <p:spPr bwMode="auto">
          <a:xfrm>
            <a:off x="3248025" y="36909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7C4BD413-256F-804C-A912-33BF955D779D}"/>
              </a:ext>
            </a:extLst>
          </p:cNvPr>
          <p:cNvSpPr txBox="1">
            <a:spLocks noChangeAspect="1" noChangeArrowheads="1"/>
          </p:cNvSpPr>
          <p:nvPr/>
        </p:nvSpPr>
        <p:spPr bwMode="auto">
          <a:xfrm>
            <a:off x="3248025" y="33194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SW/HW Interface</a:t>
            </a:r>
          </a:p>
        </p:txBody>
      </p:sp>
      <p:sp>
        <p:nvSpPr>
          <p:cNvPr id="7" name="Text Box 19">
            <a:extLst>
              <a:ext uri="{FF2B5EF4-FFF2-40B4-BE49-F238E27FC236}">
                <a16:creationId xmlns:a16="http://schemas.microsoft.com/office/drawing/2014/main" id="{B9AA388C-D761-2E48-878A-F4413ABC67B1}"/>
              </a:ext>
            </a:extLst>
          </p:cNvPr>
          <p:cNvSpPr txBox="1">
            <a:spLocks noChangeAspect="1" noChangeArrowheads="1"/>
          </p:cNvSpPr>
          <p:nvPr/>
        </p:nvSpPr>
        <p:spPr bwMode="auto">
          <a:xfrm>
            <a:off x="3244850" y="26543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B8AE1440-B0CA-254A-8992-48EE47078E5D}"/>
              </a:ext>
            </a:extLst>
          </p:cNvPr>
          <p:cNvSpPr txBox="1">
            <a:spLocks noChangeAspect="1" noChangeArrowheads="1"/>
          </p:cNvSpPr>
          <p:nvPr/>
        </p:nvSpPr>
        <p:spPr bwMode="auto">
          <a:xfrm>
            <a:off x="3244850" y="22828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284B2756-DCD2-CB4A-A497-A7E3258D80D8}"/>
              </a:ext>
            </a:extLst>
          </p:cNvPr>
          <p:cNvSpPr txBox="1">
            <a:spLocks noChangeAspect="1" noChangeArrowheads="1"/>
          </p:cNvSpPr>
          <p:nvPr/>
        </p:nvSpPr>
        <p:spPr bwMode="auto">
          <a:xfrm>
            <a:off x="3244850" y="1916113"/>
            <a:ext cx="2043113" cy="366712"/>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4A5CD7D2-75F2-4340-AD85-3DA75A4D8BD3}"/>
              </a:ext>
            </a:extLst>
          </p:cNvPr>
          <p:cNvSpPr txBox="1">
            <a:spLocks noChangeAspect="1" noChangeArrowheads="1"/>
          </p:cNvSpPr>
          <p:nvPr/>
        </p:nvSpPr>
        <p:spPr bwMode="auto">
          <a:xfrm>
            <a:off x="3248025" y="40640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a:extLst>
              <a:ext uri="{FF2B5EF4-FFF2-40B4-BE49-F238E27FC236}">
                <a16:creationId xmlns:a16="http://schemas.microsoft.com/office/drawing/2014/main" id="{8FF071FC-8054-5545-9246-15BBD8947BE7}"/>
              </a:ext>
            </a:extLst>
          </p:cNvPr>
          <p:cNvSpPr txBox="1">
            <a:spLocks noChangeAspect="1" noChangeArrowheads="1"/>
          </p:cNvSpPr>
          <p:nvPr/>
        </p:nvSpPr>
        <p:spPr bwMode="auto">
          <a:xfrm>
            <a:off x="3248025" y="44354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B8807EAF-3E7A-2E4F-A579-A5C0F20A55C3}"/>
              </a:ext>
            </a:extLst>
          </p:cNvPr>
          <p:cNvSpPr txBox="1">
            <a:spLocks noChangeAspect="1" noChangeArrowheads="1"/>
          </p:cNvSpPr>
          <p:nvPr/>
        </p:nvSpPr>
        <p:spPr bwMode="auto">
          <a:xfrm>
            <a:off x="3248025" y="2997200"/>
            <a:ext cx="2041525" cy="3270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System Software</a:t>
            </a:r>
          </a:p>
        </p:txBody>
      </p:sp>
      <p:sp>
        <p:nvSpPr>
          <p:cNvPr id="14" name="Text Box 23">
            <a:extLst>
              <a:ext uri="{FF2B5EF4-FFF2-40B4-BE49-F238E27FC236}">
                <a16:creationId xmlns:a16="http://schemas.microsoft.com/office/drawing/2014/main" id="{91425FE6-E37E-7E4F-B0E3-BFAA7BB143C7}"/>
              </a:ext>
            </a:extLst>
          </p:cNvPr>
          <p:cNvSpPr txBox="1">
            <a:spLocks noChangeAspect="1" noChangeArrowheads="1"/>
          </p:cNvSpPr>
          <p:nvPr/>
        </p:nvSpPr>
        <p:spPr bwMode="auto">
          <a:xfrm>
            <a:off x="3249613" y="47910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6" name="Rounded Rectangle 15">
            <a:extLst>
              <a:ext uri="{FF2B5EF4-FFF2-40B4-BE49-F238E27FC236}">
                <a16:creationId xmlns:a16="http://schemas.microsoft.com/office/drawing/2014/main" id="{A71EA216-5C4D-3D45-839A-67809AE444B6}"/>
              </a:ext>
            </a:extLst>
          </p:cNvPr>
          <p:cNvSpPr>
            <a:spLocks noChangeArrowheads="1"/>
          </p:cNvSpPr>
          <p:nvPr/>
        </p:nvSpPr>
        <p:spPr bwMode="auto">
          <a:xfrm rot="5400000">
            <a:off x="3140075" y="2393951"/>
            <a:ext cx="2232025" cy="2286000"/>
          </a:xfrm>
          <a:prstGeom prst="roundRect">
            <a:avLst>
              <a:gd name="adj" fmla="val 16667"/>
            </a:avLst>
          </a:prstGeom>
          <a:noFill/>
          <a:ln w="44450">
            <a:solidFill>
              <a:srgbClr val="0000FF"/>
            </a:solidFill>
            <a:round/>
            <a:headEnd/>
            <a:tailEnd/>
          </a:ln>
          <a:extLst>
            <a:ext uri="{909E8E84-426E-40dd-AFC4-6F175D3DCCD1}"/>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a:extLst>
              <a:ext uri="{FF2B5EF4-FFF2-40B4-BE49-F238E27FC236}">
                <a16:creationId xmlns:a16="http://schemas.microsoft.com/office/drawing/2014/main" id="{8C58E4F8-1C59-F946-A9A5-CE2A86B0DDA5}"/>
              </a:ext>
            </a:extLst>
          </p:cNvPr>
          <p:cNvSpPr txBox="1">
            <a:spLocks noChangeArrowheads="1"/>
          </p:cNvSpPr>
          <p:nvPr/>
        </p:nvSpPr>
        <p:spPr bwMode="auto">
          <a:xfrm>
            <a:off x="-31750" y="3284538"/>
            <a:ext cx="3124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Computer Architecture (expanded view)</a:t>
            </a:r>
            <a:endPar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5265788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solidFill>
                  <a:srgbClr val="0000FF"/>
                </a:solidFill>
              </a:rPr>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spTree>
    <p:extLst>
      <p:ext uri="{BB962C8B-B14F-4D97-AF65-F5344CB8AC3E}">
        <p14:creationId xmlns:p14="http://schemas.microsoft.com/office/powerpoint/2010/main" val="241090871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prstClr val="black"/>
                </a:solidFill>
              </a:rPr>
              <a:pPr/>
              <a:t>13</a:t>
            </a:fld>
            <a:endParaRPr lang="en-US" altLang="en-US">
              <a:solidFill>
                <a:prstClr val="black"/>
              </a:solidFill>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r>
              <a:rPr lang="en-US" sz="2000" dirty="0"/>
              <a:t>human chromosome #12</a:t>
            </a:r>
          </a:p>
          <a:p>
            <a:r>
              <a:rPr lang="en-US" sz="2000" dirty="0"/>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56317302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3A186F-D6BE-304D-A68C-49A62CAD266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08674814-707A-5C48-96A6-1F9F2C707A89}"/>
              </a:ext>
            </a:extLst>
          </p:cNvPr>
          <p:cNvSpPr/>
          <p:nvPr/>
        </p:nvSpPr>
        <p:spPr>
          <a:xfrm>
            <a:off x="0" y="0"/>
            <a:ext cx="9144000" cy="6986528"/>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CCTCCTCAGTGCCACCCAGCCCACTGGCAGCTCCCAAACAGGCTCTTATTAAAACACCCTGTTCCCTGCCCCTTGGAGTGAGGTGTCAAGGACCTAAACTAAAAAAAAAAAAAGAAAAAGAAAAGAAAAAGAATTTAAAATTTAAGTAATTCTTTGAAAAAAACTAATTTCTAAGCTTCTTCATGTCAAGGACCTAATGTGCTAAACAGCACTTTT</a:t>
            </a:r>
            <a:r>
              <a:rPr kumimoji="0" lang="en-US" sz="3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TTGACCATTAT</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TTTGGATCTGAAAGAAATCAAGAATAAATGAAGGACTTGATACATTGGAAGAGGAGAGTCAAGGACCTACAGAAAAAAAAAAAAAAGAAAAAGAAAAGAAAAAGA</a:t>
            </a:r>
            <a:r>
              <a:rPr kumimoji="0" lang="en-US" sz="3200" b="1"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rPr>
              <a:t>A</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TTTAAAATTTAAGTAATTCTTTGAAAAAAACTAATTTCTAAGCTTCTT</a:t>
            </a:r>
            <a:r>
              <a:rPr kumimoji="0" lang="en-US" sz="32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C</a:t>
            </a: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ATGTCAAGGACCTAATGTCTGTGTTGCAGGTCTTCTTGCATTTCCCTGTCAAAAGAAAAAGAATTTAAAATTTAAGTAATTCTTTGAAAAAAACTAATTTCTAAGCTTCTTCATGTCAAGGACCTAATGTCAGGCC</a:t>
            </a:r>
            <a:endParaRPr kumimoji="0" lang="ar-SA"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GGCTCTTATTAAAACACCCTGTTCCCTGCCCCTTGGAGTG</a:t>
            </a:r>
          </a:p>
        </p:txBody>
      </p:sp>
    </p:spTree>
    <p:extLst>
      <p:ext uri="{BB962C8B-B14F-4D97-AF65-F5344CB8AC3E}">
        <p14:creationId xmlns:p14="http://schemas.microsoft.com/office/powerpoint/2010/main" val="375243698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solidFill>
                  <a:srgbClr val="0000FF"/>
                </a:solidFill>
              </a:rPr>
              <a:t>Find the complete sequence of A, C, G, T’s in an organism’s DNA</a:t>
            </a:r>
          </a:p>
          <a:p>
            <a:endParaRPr lang="en-US" dirty="0"/>
          </a:p>
          <a:p>
            <a:r>
              <a:rPr lang="en-US" dirty="0"/>
              <a:t>Challenge: </a:t>
            </a:r>
          </a:p>
          <a:p>
            <a:pPr lvl="1"/>
            <a:r>
              <a:rPr lang="en-US" dirty="0">
                <a:solidFill>
                  <a:srgbClr val="FF0000"/>
                </a:solidFill>
              </a:rPr>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a:p>
        </p:txBody>
      </p:sp>
    </p:spTree>
    <p:extLst>
      <p:ext uri="{BB962C8B-B14F-4D97-AF65-F5344CB8AC3E}">
        <p14:creationId xmlns:p14="http://schemas.microsoft.com/office/powerpoint/2010/main" val="1320254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006633"/>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80287192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5" name="Picture 8"/>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341074" y="2835506"/>
            <a:ext cx="2264883" cy="1315071"/>
          </a:xfrm>
          <a:prstGeom prst="rect">
            <a:avLst/>
          </a:prstGeom>
          <a:noFill/>
          <a:ln w="9525">
            <a:noFill/>
            <a:round/>
            <a:headEnd/>
            <a:tailEnd/>
          </a:ln>
        </p:spPr>
      </p:pic>
      <p:sp>
        <p:nvSpPr>
          <p:cNvPr id="4109" name="Text Box 12"/>
          <p:cNvSpPr txBox="1">
            <a:spLocks noChangeArrowheads="1"/>
          </p:cNvSpPr>
          <p:nvPr/>
        </p:nvSpPr>
        <p:spPr bwMode="auto">
          <a:xfrm>
            <a:off x="1707966" y="6018342"/>
            <a:ext cx="7383042" cy="420502"/>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2400" b="1" i="0" u="none" strike="noStrike" kern="1200" cap="none" spc="0" normalizeH="0" baseline="0" noProof="0">
                <a:ln>
                  <a:noFill/>
                </a:ln>
                <a:solidFill>
                  <a:srgbClr val="FF0000"/>
                </a:solidFill>
                <a:effectLst/>
                <a:uLnTx/>
                <a:uFillTx/>
                <a:latin typeface="Calibri" pitchFamily="34" charset="0"/>
                <a:ea typeface="+mn-ea"/>
                <a:cs typeface="+mn-cs"/>
              </a:rPr>
              <a:t>… and more! All produce data with different properties.</a:t>
            </a:r>
          </a:p>
        </p:txBody>
      </p:sp>
      <p:sp>
        <p:nvSpPr>
          <p:cNvPr id="4111" name="Text Box 14"/>
          <p:cNvSpPr txBox="1">
            <a:spLocks noChangeArrowheads="1"/>
          </p:cNvSpPr>
          <p:nvPr/>
        </p:nvSpPr>
        <p:spPr bwMode="auto">
          <a:xfrm>
            <a:off x="720389" y="249289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6149862" y="414068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Nanopore</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MinION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19" name="Text Box 22"/>
          <p:cNvSpPr txBox="1">
            <a:spLocks noChangeArrowheads="1"/>
          </p:cNvSpPr>
          <p:nvPr/>
        </p:nvSpPr>
        <p:spPr bwMode="auto">
          <a:xfrm>
            <a:off x="2975084" y="5796865"/>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Biosciences RS II</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rotWithShape="1">
          <a:blip r:embed="rId4">
            <a:extLst>
              <a:ext uri="{28A0092B-C50C-407E-A947-70E740481C1C}">
                <a14:useLocalDpi xmlns:a14="http://schemas.microsoft.com/office/drawing/2010/main"/>
              </a:ext>
            </a:extLst>
          </a:blip>
          <a:srcRect l="8748" t="4106"/>
          <a:stretch/>
        </p:blipFill>
        <p:spPr>
          <a:xfrm>
            <a:off x="659168" y="2865864"/>
            <a:ext cx="1522463" cy="2990331"/>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227637" y="5698152"/>
            <a:ext cx="2226045" cy="454485"/>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Illumina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NovaSeq</a:t>
            </a: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6000</a:t>
            </a:r>
          </a:p>
        </p:txBody>
      </p:sp>
      <p:pic>
        <p:nvPicPr>
          <p:cNvPr id="28" name="Picture 6" descr="SmidgION-2018.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20419971">
            <a:off x="5904311" y="4637310"/>
            <a:ext cx="2378084" cy="135502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7361099" y="4941168"/>
            <a:ext cx="138736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a:t>
            </a:r>
          </a:p>
          <a:p>
            <a:pPr marL="0" marR="0" lvl="0" indent="0" algn="ctr"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SmidgION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Title 5">
            <a:extLst>
              <a:ext uri="{FF2B5EF4-FFF2-40B4-BE49-F238E27FC236}">
                <a16:creationId xmlns:a16="http://schemas.microsoft.com/office/drawing/2014/main" id="{BB9ACE75-2A91-FF48-BB7A-B238CC199F0D}"/>
              </a:ext>
            </a:extLst>
          </p:cNvPr>
          <p:cNvSpPr>
            <a:spLocks noGrp="1"/>
          </p:cNvSpPr>
          <p:nvPr>
            <p:ph type="title"/>
          </p:nvPr>
        </p:nvSpPr>
        <p:spPr/>
        <p:txBody>
          <a:bodyPr/>
          <a:lstStyle/>
          <a:p>
            <a:r>
              <a:rPr lang="en-US"/>
              <a:t>High-Throughput Sequencers</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80604968-A48F-7F4C-8018-E4032C22CB1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813213" y="3655082"/>
            <a:ext cx="2826635" cy="2198457"/>
          </a:xfrm>
          <a:prstGeom prst="rect">
            <a:avLst/>
          </a:prstGeom>
        </p:spPr>
      </p:pic>
      <p:pic>
        <p:nvPicPr>
          <p:cNvPr id="5" name="Picture 4">
            <a:extLst>
              <a:ext uri="{FF2B5EF4-FFF2-40B4-BE49-F238E27FC236}">
                <a16:creationId xmlns:a16="http://schemas.microsoft.com/office/drawing/2014/main" id="{750A2965-1724-534D-BB34-BC89C68792B6}"/>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933433" y="869263"/>
            <a:ext cx="1854591" cy="2935859"/>
          </a:xfrm>
          <a:prstGeom prst="rect">
            <a:avLst/>
          </a:prstGeom>
        </p:spPr>
      </p:pic>
      <p:sp>
        <p:nvSpPr>
          <p:cNvPr id="7" name="Rectangle 6">
            <a:extLst>
              <a:ext uri="{FF2B5EF4-FFF2-40B4-BE49-F238E27FC236}">
                <a16:creationId xmlns:a16="http://schemas.microsoft.com/office/drawing/2014/main" id="{34E6AA61-728F-A647-A582-56CFE877C4B9}"/>
              </a:ext>
            </a:extLst>
          </p:cNvPr>
          <p:cNvSpPr/>
          <p:nvPr/>
        </p:nvSpPr>
        <p:spPr>
          <a:xfrm>
            <a:off x="4728805" y="2090916"/>
            <a:ext cx="1317990"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Pacific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Biosciences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Sequel II</a:t>
            </a:r>
          </a:p>
        </p:txBody>
      </p:sp>
      <p:pic>
        <p:nvPicPr>
          <p:cNvPr id="8" name="Picture 7">
            <a:extLst>
              <a:ext uri="{FF2B5EF4-FFF2-40B4-BE49-F238E27FC236}">
                <a16:creationId xmlns:a16="http://schemas.microsoft.com/office/drawing/2014/main" id="{23229967-EAD1-274A-AE95-6D6FC05060BD}"/>
              </a:ext>
            </a:extLst>
          </p:cNvPr>
          <p:cNvPicPr>
            <a:picLocks noChangeAspect="1"/>
          </p:cNvPicPr>
          <p:nvPr/>
        </p:nvPicPr>
        <p:blipFill>
          <a:blip r:embed="rId8"/>
          <a:stretch>
            <a:fillRect/>
          </a:stretch>
        </p:blipFill>
        <p:spPr>
          <a:xfrm>
            <a:off x="6125961" y="1108776"/>
            <a:ext cx="2559162" cy="1796468"/>
          </a:xfrm>
          <a:prstGeom prst="rect">
            <a:avLst/>
          </a:prstGeom>
        </p:spPr>
      </p:pic>
      <p:sp>
        <p:nvSpPr>
          <p:cNvPr id="9" name="Rectangle 8">
            <a:extLst>
              <a:ext uri="{FF2B5EF4-FFF2-40B4-BE49-F238E27FC236}">
                <a16:creationId xmlns:a16="http://schemas.microsoft.com/office/drawing/2014/main" id="{718B4294-5F14-AF42-94E3-9B5A8E6AF93F}"/>
              </a:ext>
            </a:extLst>
          </p:cNvPr>
          <p:cNvSpPr/>
          <p:nvPr/>
        </p:nvSpPr>
        <p:spPr>
          <a:xfrm>
            <a:off x="5931345" y="944360"/>
            <a:ext cx="1357936"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Oxford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Nanopore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Calibri" panose="020F0502020204030204" pitchFamily="34" charset="0"/>
              </a:rPr>
              <a:t>PromethION</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10" name="Picture 9">
            <a:extLst>
              <a:ext uri="{FF2B5EF4-FFF2-40B4-BE49-F238E27FC236}">
                <a16:creationId xmlns:a16="http://schemas.microsoft.com/office/drawing/2014/main" id="{EE071B56-2764-9D4E-8045-45BFB073568C}"/>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27637" y="836712"/>
            <a:ext cx="2601870" cy="1732710"/>
          </a:xfrm>
          <a:prstGeom prst="rect">
            <a:avLst/>
          </a:prstGeom>
        </p:spPr>
      </p:pic>
    </p:spTree>
    <p:extLst>
      <p:ext uri="{BB962C8B-B14F-4D97-AF65-F5344CB8AC3E}">
        <p14:creationId xmlns:p14="http://schemas.microsoft.com/office/powerpoint/2010/main" val="81548695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Open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Talk Video at AACBB 2019</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04266489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E753-3BD1-F240-B1CA-D616295175D8}"/>
              </a:ext>
            </a:extLst>
          </p:cNvPr>
          <p:cNvSpPr>
            <a:spLocks noGrp="1"/>
          </p:cNvSpPr>
          <p:nvPr>
            <p:ph type="title"/>
          </p:nvPr>
        </p:nvSpPr>
        <p:spPr/>
        <p:txBody>
          <a:bodyPr/>
          <a:lstStyle/>
          <a:p>
            <a:r>
              <a:rPr lang="en-US" dirty="0"/>
              <a:t>Types of Genomic Reads</a:t>
            </a:r>
          </a:p>
        </p:txBody>
      </p:sp>
      <p:sp>
        <p:nvSpPr>
          <p:cNvPr id="4" name="Slide Number Placeholder 3">
            <a:extLst>
              <a:ext uri="{FF2B5EF4-FFF2-40B4-BE49-F238E27FC236}">
                <a16:creationId xmlns:a16="http://schemas.microsoft.com/office/drawing/2014/main" id="{EEDD956A-0FDA-9E46-A86C-508969A86D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1" name="Rectangle 10">
            <a:extLst>
              <a:ext uri="{FF2B5EF4-FFF2-40B4-BE49-F238E27FC236}">
                <a16:creationId xmlns:a16="http://schemas.microsoft.com/office/drawing/2014/main" id="{23CC7E5D-9C72-1647-B5C4-D840E0679CE4}"/>
              </a:ext>
            </a:extLst>
          </p:cNvPr>
          <p:cNvSpPr/>
          <p:nvPr/>
        </p:nvSpPr>
        <p:spPr>
          <a:xfrm>
            <a:off x="475928" y="5589240"/>
            <a:ext cx="8363272"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Wenger+,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Accurate circular consensus long-read sequencing improves variant detection and assembly of a human genome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1" u="none" strike="noStrike" kern="1200" cap="none" spc="0" normalizeH="0" baseline="0" noProof="0" dirty="0">
                <a:ln>
                  <a:noFill/>
                </a:ln>
                <a:solidFill>
                  <a:srgbClr val="000000"/>
                </a:solidFill>
                <a:effectLst/>
                <a:uLnTx/>
                <a:uFillTx/>
                <a:latin typeface="Tahoma"/>
                <a:ea typeface="+mn-ea"/>
                <a:cs typeface="+mn-cs"/>
              </a:rPr>
              <a:t>Nature Biotechnology</a:t>
            </a:r>
            <a:r>
              <a:rPr kumimoji="0" lang="en-US" sz="1800" b="0" i="0" u="none" strike="noStrike" kern="1200" cap="none" spc="0" normalizeH="0" baseline="0" noProof="0" dirty="0">
                <a:ln>
                  <a:noFill/>
                </a:ln>
                <a:solidFill>
                  <a:srgbClr val="000000"/>
                </a:solidFill>
                <a:effectLst/>
                <a:uLnTx/>
                <a:uFillTx/>
                <a:latin typeface="Tahoma"/>
                <a:ea typeface="+mn-ea"/>
                <a:cs typeface="+mn-cs"/>
              </a:rPr>
              <a:t>, 2019</a:t>
            </a:r>
          </a:p>
        </p:txBody>
      </p:sp>
      <p:sp>
        <p:nvSpPr>
          <p:cNvPr id="12" name="TextBox 11">
            <a:extLst>
              <a:ext uri="{FF2B5EF4-FFF2-40B4-BE49-F238E27FC236}">
                <a16:creationId xmlns:a16="http://schemas.microsoft.com/office/drawing/2014/main" id="{5AFA460E-A818-8A45-A4D1-CCB1B1A713F3}"/>
              </a:ext>
            </a:extLst>
          </p:cNvPr>
          <p:cNvSpPr txBox="1"/>
          <p:nvPr/>
        </p:nvSpPr>
        <p:spPr>
          <a:xfrm>
            <a:off x="6645635" y="2067475"/>
            <a:ext cx="211317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BA50"/>
                </a:solidFill>
                <a:effectLst/>
                <a:uLnTx/>
                <a:uFillTx/>
                <a:latin typeface="Tahoma"/>
                <a:ea typeface="+mn-ea"/>
                <a:cs typeface="+mn-cs"/>
              </a:rPr>
              <a:t>But still very expensive!</a:t>
            </a:r>
          </a:p>
        </p:txBody>
      </p:sp>
      <p:sp>
        <p:nvSpPr>
          <p:cNvPr id="13" name="Rectangle 12">
            <a:extLst>
              <a:ext uri="{FF2B5EF4-FFF2-40B4-BE49-F238E27FC236}">
                <a16:creationId xmlns:a16="http://schemas.microsoft.com/office/drawing/2014/main" id="{4EBF03D7-5E6D-9746-8751-AB2079D255B3}"/>
              </a:ext>
            </a:extLst>
          </p:cNvPr>
          <p:cNvSpPr/>
          <p:nvPr/>
        </p:nvSpPr>
        <p:spPr>
          <a:xfrm>
            <a:off x="1219200" y="6352051"/>
            <a:ext cx="6377136"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4"/>
              </a:rPr>
              <a:t>https://labs.wsu.edu/genomicscore/illumina-sequencing/</a:t>
            </a:r>
            <a:endParaRPr kumimoji="0" lang="en-US" sz="14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Tahoma"/>
                <a:ea typeface="+mn-ea"/>
                <a:cs typeface="+mn-cs"/>
                <a:hlinkClick r:id="rId5"/>
              </a:rPr>
              <a:t>https://pacbio.gs.washington.edu/</a:t>
            </a:r>
            <a:r>
              <a:rPr kumimoji="0" lang="en-US" sz="1400" b="0" i="0" u="none" strike="noStrike" kern="1200" cap="none" spc="0" normalizeH="0" baseline="0" noProof="0">
                <a:ln>
                  <a:noFill/>
                </a:ln>
                <a:solidFill>
                  <a:srgbClr val="000000"/>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15A79167-9458-0C43-853A-65E75431222C}"/>
              </a:ext>
            </a:extLst>
          </p:cNvPr>
          <p:cNvPicPr>
            <a:picLocks noChangeAspect="1"/>
          </p:cNvPicPr>
          <p:nvPr/>
        </p:nvPicPr>
        <p:blipFill>
          <a:blip r:embed="rId6"/>
          <a:stretch>
            <a:fillRect/>
          </a:stretch>
        </p:blipFill>
        <p:spPr>
          <a:xfrm>
            <a:off x="585060" y="1484784"/>
            <a:ext cx="6507220" cy="3854397"/>
          </a:xfrm>
          <a:prstGeom prst="rect">
            <a:avLst/>
          </a:prstGeom>
        </p:spPr>
      </p:pic>
      <p:sp>
        <p:nvSpPr>
          <p:cNvPr id="5" name="TextBox 4">
            <a:extLst>
              <a:ext uri="{FF2B5EF4-FFF2-40B4-BE49-F238E27FC236}">
                <a16:creationId xmlns:a16="http://schemas.microsoft.com/office/drawing/2014/main" id="{A7E3689F-AAA7-EC48-9019-55F032C9CA21}"/>
              </a:ext>
            </a:extLst>
          </p:cNvPr>
          <p:cNvSpPr txBox="1"/>
          <p:nvPr/>
        </p:nvSpPr>
        <p:spPr>
          <a:xfrm>
            <a:off x="6742584" y="1136911"/>
            <a:ext cx="1944216" cy="969496"/>
          </a:xfrm>
          <a:prstGeom prst="rect">
            <a:avLst/>
          </a:prstGeom>
          <a:solidFill>
            <a:srgbClr val="00BA50"/>
          </a:solidFill>
          <a:ln w="28575">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Long: 10-20 kb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Accurate: 99.8%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Tahoma"/>
              <a:ea typeface="+mn-ea"/>
              <a:cs typeface="+mn-cs"/>
            </a:endParaRPr>
          </a:p>
        </p:txBody>
      </p:sp>
      <p:sp>
        <p:nvSpPr>
          <p:cNvPr id="7" name="Freeform 6">
            <a:extLst>
              <a:ext uri="{FF2B5EF4-FFF2-40B4-BE49-F238E27FC236}">
                <a16:creationId xmlns:a16="http://schemas.microsoft.com/office/drawing/2014/main" id="{D0C5C203-8167-9948-BD88-B14D2F36B4F3}"/>
              </a:ext>
            </a:extLst>
          </p:cNvPr>
          <p:cNvSpPr/>
          <p:nvPr/>
        </p:nvSpPr>
        <p:spPr>
          <a:xfrm>
            <a:off x="5891088" y="1547113"/>
            <a:ext cx="779488" cy="431446"/>
          </a:xfrm>
          <a:custGeom>
            <a:avLst/>
            <a:gdLst>
              <a:gd name="connsiteX0" fmla="*/ 779488 w 779488"/>
              <a:gd name="connsiteY0" fmla="*/ 71682 h 431446"/>
              <a:gd name="connsiteX1" fmla="*/ 239842 w 779488"/>
              <a:gd name="connsiteY1" fmla="*/ 26711 h 431446"/>
              <a:gd name="connsiteX2" fmla="*/ 0 w 779488"/>
              <a:gd name="connsiteY2" fmla="*/ 431446 h 431446"/>
              <a:gd name="connsiteX3" fmla="*/ 0 w 779488"/>
              <a:gd name="connsiteY3" fmla="*/ 431446 h 431446"/>
            </a:gdLst>
            <a:ahLst/>
            <a:cxnLst>
              <a:cxn ang="0">
                <a:pos x="connsiteX0" y="connsiteY0"/>
              </a:cxn>
              <a:cxn ang="0">
                <a:pos x="connsiteX1" y="connsiteY1"/>
              </a:cxn>
              <a:cxn ang="0">
                <a:pos x="connsiteX2" y="connsiteY2"/>
              </a:cxn>
              <a:cxn ang="0">
                <a:pos x="connsiteX3" y="connsiteY3"/>
              </a:cxn>
            </a:cxnLst>
            <a:rect l="l" t="t" r="r" b="b"/>
            <a:pathLst>
              <a:path w="779488" h="431446">
                <a:moveTo>
                  <a:pt x="779488" y="71682"/>
                </a:moveTo>
                <a:cubicBezTo>
                  <a:pt x="574622" y="19216"/>
                  <a:pt x="369757" y="-33250"/>
                  <a:pt x="239842" y="26711"/>
                </a:cubicBezTo>
                <a:cubicBezTo>
                  <a:pt x="109927" y="86672"/>
                  <a:pt x="0" y="431446"/>
                  <a:pt x="0" y="431446"/>
                </a:cubicBezTo>
                <a:lnTo>
                  <a:pt x="0" y="431446"/>
                </a:lnTo>
              </a:path>
            </a:pathLst>
          </a:custGeom>
          <a:noFill/>
          <a:ln w="38100">
            <a:solidFill>
              <a:srgbClr val="00BA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3910736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a:bodyPr>
          <a:lstStyle/>
          <a:p>
            <a:r>
              <a:rPr lang="en-US" dirty="0"/>
              <a:t>Genome Sequencing</a:t>
            </a:r>
          </a:p>
        </p:txBody>
      </p:sp>
    </p:spTree>
    <p:extLst>
      <p:ext uri="{BB962C8B-B14F-4D97-AF65-F5344CB8AC3E}">
        <p14:creationId xmlns:p14="http://schemas.microsoft.com/office/powerpoint/2010/main" val="621414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One Problem</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2204864"/>
            <a:ext cx="8610600" cy="5193723"/>
          </a:xfrm>
        </p:spPr>
        <p:txBody>
          <a:bodyPr/>
          <a:lstStyle/>
          <a:p>
            <a:pPr marL="0" indent="0" algn="ctr">
              <a:buNone/>
            </a:pPr>
            <a:r>
              <a:rPr lang="en-US" sz="4000" b="1" dirty="0">
                <a:solidFill>
                  <a:srgbClr val="0000FF"/>
                </a:solidFill>
              </a:rPr>
              <a:t>Need to construct </a:t>
            </a:r>
          </a:p>
          <a:p>
            <a:pPr marL="0" indent="0" algn="ctr">
              <a:buNone/>
            </a:pPr>
            <a:r>
              <a:rPr lang="en-US" sz="4000" b="1" dirty="0">
                <a:solidFill>
                  <a:srgbClr val="0000FF"/>
                </a:solidFill>
              </a:rPr>
              <a:t>the entire genome </a:t>
            </a:r>
          </a:p>
          <a:p>
            <a:pPr marL="0" indent="0" algn="ctr">
              <a:buNone/>
            </a:pPr>
            <a:r>
              <a:rPr lang="en-US" sz="4000" b="1" dirty="0">
                <a:solidFill>
                  <a:srgbClr val="0000FF"/>
                </a:solidFill>
              </a:rPr>
              <a:t>from many sequenced reads</a:t>
            </a: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3498487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42185856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 for Metagenomic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Freeform 7"/>
          <p:cNvSpPr/>
          <p:nvPr/>
        </p:nvSpPr>
        <p:spPr>
          <a:xfrm>
            <a:off x="3927425" y="16931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079825" y="18455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55634" y="174393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21843" y="2268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297652" y="210517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37807" y="23209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12342" y="24325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29476" y="250029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21843" y="27768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39670" y="265877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37807" y="282766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54360" y="29631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EC14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33382" y="112474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34728" y="3716064"/>
            <a:ext cx="432048" cy="44250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33382" y="113548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EC14CD"/>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5739892" y="5617089"/>
            <a:ext cx="132492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Reference Database</a:t>
            </a:r>
          </a:p>
        </p:txBody>
      </p:sp>
      <p:sp>
        <p:nvSpPr>
          <p:cNvPr id="5" name="TextBox 4"/>
          <p:cNvSpPr txBox="1"/>
          <p:nvPr/>
        </p:nvSpPr>
        <p:spPr>
          <a:xfrm>
            <a:off x="3491880" y="5585764"/>
            <a:ext cx="150695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 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“text format”</a:t>
            </a:r>
          </a:p>
        </p:txBody>
      </p:sp>
      <p:sp>
        <p:nvSpPr>
          <p:cNvPr id="6" name="TextBox 5"/>
          <p:cNvSpPr txBox="1"/>
          <p:nvPr/>
        </p:nvSpPr>
        <p:spPr>
          <a:xfrm>
            <a:off x="107504" y="5085184"/>
            <a:ext cx="297060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enetic</a:t>
            </a:r>
            <a:r>
              <a:rPr kumimoji="0" lang="en-US" sz="1800" b="0" i="0" u="none" strike="noStrike" kern="1200" cap="none" spc="0" normalizeH="0" baseline="0" noProof="0" dirty="0">
                <a:ln>
                  <a:noFill/>
                </a:ln>
                <a:solidFill>
                  <a:srgbClr val="000000"/>
                </a:solidFill>
                <a:effectLst/>
                <a:uLnTx/>
                <a:uFillTx/>
                <a:latin typeface="Tahoma"/>
                <a:ea typeface="+mn-ea"/>
                <a:cs typeface="+mn-cs"/>
              </a:rPr>
              <a:t> material recovered directly from environmental samples</a:t>
            </a:r>
          </a:p>
        </p:txBody>
      </p:sp>
      <p:sp>
        <p:nvSpPr>
          <p:cNvPr id="11" name="Freeform 10"/>
          <p:cNvSpPr/>
          <p:nvPr/>
        </p:nvSpPr>
        <p:spPr>
          <a:xfrm rot="17013983">
            <a:off x="1195313" y="2538240"/>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0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7" name="Freeform 46"/>
          <p:cNvSpPr/>
          <p:nvPr/>
        </p:nvSpPr>
        <p:spPr>
          <a:xfrm rot="1273582">
            <a:off x="1717304" y="2822142"/>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9BBB59"/>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8" name="Freeform 47"/>
          <p:cNvSpPr/>
          <p:nvPr/>
        </p:nvSpPr>
        <p:spPr>
          <a:xfrm rot="7029475">
            <a:off x="785547" y="3325973"/>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00B0F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49" name="Freeform 48"/>
          <p:cNvSpPr/>
          <p:nvPr/>
        </p:nvSpPr>
        <p:spPr>
          <a:xfrm rot="19725651" flipH="1">
            <a:off x="1216454" y="3580259"/>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FFC000"/>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50" name="Freeform 49"/>
          <p:cNvSpPr/>
          <p:nvPr/>
        </p:nvSpPr>
        <p:spPr>
          <a:xfrm flipH="1">
            <a:off x="673322" y="2495538"/>
            <a:ext cx="750429" cy="1335115"/>
          </a:xfrm>
          <a:custGeom>
            <a:avLst/>
            <a:gdLst>
              <a:gd name="connsiteX0" fmla="*/ 350916 w 573109"/>
              <a:gd name="connsiteY0" fmla="*/ 0 h 1019639"/>
              <a:gd name="connsiteX1" fmla="*/ 470557 w 573109"/>
              <a:gd name="connsiteY1" fmla="*/ 51275 h 1019639"/>
              <a:gd name="connsiteX2" fmla="*/ 496195 w 573109"/>
              <a:gd name="connsiteY2" fmla="*/ 85458 h 1019639"/>
              <a:gd name="connsiteX3" fmla="*/ 521832 w 573109"/>
              <a:gd name="connsiteY3" fmla="*/ 153825 h 1019639"/>
              <a:gd name="connsiteX4" fmla="*/ 368008 w 573109"/>
              <a:gd name="connsiteY4" fmla="*/ 444382 h 1019639"/>
              <a:gd name="connsiteX5" fmla="*/ 316733 w 573109"/>
              <a:gd name="connsiteY5" fmla="*/ 461473 h 1019639"/>
              <a:gd name="connsiteX6" fmla="*/ 248367 w 573109"/>
              <a:gd name="connsiteY6" fmla="*/ 239283 h 1019639"/>
              <a:gd name="connsiteX7" fmla="*/ 282550 w 573109"/>
              <a:gd name="connsiteY7" fmla="*/ 222191 h 1019639"/>
              <a:gd name="connsiteX8" fmla="*/ 419283 w 573109"/>
              <a:gd name="connsiteY8" fmla="*/ 230737 h 1019639"/>
              <a:gd name="connsiteX9" fmla="*/ 556015 w 573109"/>
              <a:gd name="connsiteY9" fmla="*/ 427290 h 1019639"/>
              <a:gd name="connsiteX10" fmla="*/ 530378 w 573109"/>
              <a:gd name="connsiteY10" fmla="*/ 700756 h 1019639"/>
              <a:gd name="connsiteX11" fmla="*/ 496195 w 573109"/>
              <a:gd name="connsiteY11" fmla="*/ 717847 h 1019639"/>
              <a:gd name="connsiteX12" fmla="*/ 419283 w 573109"/>
              <a:gd name="connsiteY12" fmla="*/ 726393 h 1019639"/>
              <a:gd name="connsiteX13" fmla="*/ 291096 w 573109"/>
              <a:gd name="connsiteY13" fmla="*/ 717847 h 1019639"/>
              <a:gd name="connsiteX14" fmla="*/ 282550 w 573109"/>
              <a:gd name="connsiteY14" fmla="*/ 692210 h 1019639"/>
              <a:gd name="connsiteX15" fmla="*/ 274004 w 573109"/>
              <a:gd name="connsiteY15" fmla="*/ 623843 h 1019639"/>
              <a:gd name="connsiteX16" fmla="*/ 308187 w 573109"/>
              <a:gd name="connsiteY16" fmla="*/ 572569 h 1019639"/>
              <a:gd name="connsiteX17" fmla="*/ 504741 w 573109"/>
              <a:gd name="connsiteY17" fmla="*/ 623843 h 1019639"/>
              <a:gd name="connsiteX18" fmla="*/ 564561 w 573109"/>
              <a:gd name="connsiteY18" fmla="*/ 726393 h 1019639"/>
              <a:gd name="connsiteX19" fmla="*/ 530378 w 573109"/>
              <a:gd name="connsiteY19" fmla="*/ 880217 h 1019639"/>
              <a:gd name="connsiteX20" fmla="*/ 470557 w 573109"/>
              <a:gd name="connsiteY20" fmla="*/ 914400 h 1019639"/>
              <a:gd name="connsiteX21" fmla="*/ 325279 w 573109"/>
              <a:gd name="connsiteY21" fmla="*/ 974221 h 1019639"/>
              <a:gd name="connsiteX22" fmla="*/ 77451 w 573109"/>
              <a:gd name="connsiteY22" fmla="*/ 888763 h 1019639"/>
              <a:gd name="connsiteX23" fmla="*/ 68905 w 573109"/>
              <a:gd name="connsiteY23" fmla="*/ 854580 h 1019639"/>
              <a:gd name="connsiteX24" fmla="*/ 77451 w 573109"/>
              <a:gd name="connsiteY24" fmla="*/ 717847 h 1019639"/>
              <a:gd name="connsiteX25" fmla="*/ 103088 w 573109"/>
              <a:gd name="connsiteY25" fmla="*/ 675118 h 1019639"/>
              <a:gd name="connsiteX26" fmla="*/ 197092 w 573109"/>
              <a:gd name="connsiteY26" fmla="*/ 683664 h 1019639"/>
              <a:gd name="connsiteX27" fmla="*/ 239821 w 573109"/>
              <a:gd name="connsiteY27" fmla="*/ 863126 h 1019639"/>
              <a:gd name="connsiteX28" fmla="*/ 222729 w 573109"/>
              <a:gd name="connsiteY28" fmla="*/ 897309 h 1019639"/>
              <a:gd name="connsiteX29" fmla="*/ 188546 w 573109"/>
              <a:gd name="connsiteY29" fmla="*/ 982767 h 1019639"/>
              <a:gd name="connsiteX30" fmla="*/ 171455 w 573109"/>
              <a:gd name="connsiteY30" fmla="*/ 1008404 h 1019639"/>
              <a:gd name="connsiteX31" fmla="*/ 128726 w 573109"/>
              <a:gd name="connsiteY31" fmla="*/ 1016950 h 1019639"/>
              <a:gd name="connsiteX32" fmla="*/ 43268 w 573109"/>
              <a:gd name="connsiteY32" fmla="*/ 1008404 h 1019639"/>
              <a:gd name="connsiteX33" fmla="*/ 9085 w 573109"/>
              <a:gd name="connsiteY33" fmla="*/ 734939 h 1019639"/>
              <a:gd name="connsiteX34" fmla="*/ 43268 w 573109"/>
              <a:gd name="connsiteY34" fmla="*/ 598206 h 1019639"/>
              <a:gd name="connsiteX35" fmla="*/ 60359 w 573109"/>
              <a:gd name="connsiteY35" fmla="*/ 589660 h 101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3109" h="1019639">
                <a:moveTo>
                  <a:pt x="350916" y="0"/>
                </a:moveTo>
                <a:cubicBezTo>
                  <a:pt x="411043" y="15032"/>
                  <a:pt x="424370" y="10220"/>
                  <a:pt x="470557" y="51275"/>
                </a:cubicBezTo>
                <a:cubicBezTo>
                  <a:pt x="481202" y="60738"/>
                  <a:pt x="487649" y="74064"/>
                  <a:pt x="496195" y="85458"/>
                </a:cubicBezTo>
                <a:cubicBezTo>
                  <a:pt x="504741" y="108247"/>
                  <a:pt x="524176" y="129600"/>
                  <a:pt x="521832" y="153825"/>
                </a:cubicBezTo>
                <a:cubicBezTo>
                  <a:pt x="505949" y="317944"/>
                  <a:pt x="488215" y="357566"/>
                  <a:pt x="368008" y="444382"/>
                </a:cubicBezTo>
                <a:cubicBezTo>
                  <a:pt x="353403" y="454930"/>
                  <a:pt x="333825" y="455776"/>
                  <a:pt x="316733" y="461473"/>
                </a:cubicBezTo>
                <a:cubicBezTo>
                  <a:pt x="163578" y="356180"/>
                  <a:pt x="133411" y="402137"/>
                  <a:pt x="248367" y="239283"/>
                </a:cubicBezTo>
                <a:cubicBezTo>
                  <a:pt x="255714" y="228875"/>
                  <a:pt x="271156" y="227888"/>
                  <a:pt x="282550" y="222191"/>
                </a:cubicBezTo>
                <a:cubicBezTo>
                  <a:pt x="328128" y="225040"/>
                  <a:pt x="376316" y="215269"/>
                  <a:pt x="419283" y="230737"/>
                </a:cubicBezTo>
                <a:cubicBezTo>
                  <a:pt x="498167" y="259135"/>
                  <a:pt x="527425" y="366024"/>
                  <a:pt x="556015" y="427290"/>
                </a:cubicBezTo>
                <a:cubicBezTo>
                  <a:pt x="572516" y="559297"/>
                  <a:pt x="593579" y="574354"/>
                  <a:pt x="530378" y="700756"/>
                </a:cubicBezTo>
                <a:cubicBezTo>
                  <a:pt x="524681" y="712150"/>
                  <a:pt x="508608" y="714983"/>
                  <a:pt x="496195" y="717847"/>
                </a:cubicBezTo>
                <a:cubicBezTo>
                  <a:pt x="471060" y="723647"/>
                  <a:pt x="444920" y="723544"/>
                  <a:pt x="419283" y="726393"/>
                </a:cubicBezTo>
                <a:cubicBezTo>
                  <a:pt x="376554" y="723544"/>
                  <a:pt x="332641" y="728233"/>
                  <a:pt x="291096" y="717847"/>
                </a:cubicBezTo>
                <a:cubicBezTo>
                  <a:pt x="282357" y="715662"/>
                  <a:pt x="284161" y="701073"/>
                  <a:pt x="282550" y="692210"/>
                </a:cubicBezTo>
                <a:cubicBezTo>
                  <a:pt x="278442" y="669614"/>
                  <a:pt x="276853" y="646632"/>
                  <a:pt x="274004" y="623843"/>
                </a:cubicBezTo>
                <a:cubicBezTo>
                  <a:pt x="285398" y="606752"/>
                  <a:pt x="287804" y="575117"/>
                  <a:pt x="308187" y="572569"/>
                </a:cubicBezTo>
                <a:cubicBezTo>
                  <a:pt x="362749" y="565749"/>
                  <a:pt x="465283" y="564656"/>
                  <a:pt x="504741" y="623843"/>
                </a:cubicBezTo>
                <a:cubicBezTo>
                  <a:pt x="526693" y="656771"/>
                  <a:pt x="544621" y="692210"/>
                  <a:pt x="564561" y="726393"/>
                </a:cubicBezTo>
                <a:cubicBezTo>
                  <a:pt x="553167" y="777668"/>
                  <a:pt x="553868" y="833237"/>
                  <a:pt x="530378" y="880217"/>
                </a:cubicBezTo>
                <a:cubicBezTo>
                  <a:pt x="520107" y="900759"/>
                  <a:pt x="491435" y="904831"/>
                  <a:pt x="470557" y="914400"/>
                </a:cubicBezTo>
                <a:cubicBezTo>
                  <a:pt x="422949" y="936221"/>
                  <a:pt x="373705" y="954281"/>
                  <a:pt x="325279" y="974221"/>
                </a:cubicBezTo>
                <a:cubicBezTo>
                  <a:pt x="242670" y="945735"/>
                  <a:pt x="156636" y="925716"/>
                  <a:pt x="77451" y="888763"/>
                </a:cubicBezTo>
                <a:cubicBezTo>
                  <a:pt x="66808" y="883796"/>
                  <a:pt x="68905" y="866325"/>
                  <a:pt x="68905" y="854580"/>
                </a:cubicBezTo>
                <a:cubicBezTo>
                  <a:pt x="68905" y="808913"/>
                  <a:pt x="68906" y="762707"/>
                  <a:pt x="77451" y="717847"/>
                </a:cubicBezTo>
                <a:cubicBezTo>
                  <a:pt x="80559" y="701530"/>
                  <a:pt x="94542" y="689361"/>
                  <a:pt x="103088" y="675118"/>
                </a:cubicBezTo>
                <a:cubicBezTo>
                  <a:pt x="134423" y="677967"/>
                  <a:pt x="170676" y="666571"/>
                  <a:pt x="197092" y="683664"/>
                </a:cubicBezTo>
                <a:cubicBezTo>
                  <a:pt x="263775" y="726812"/>
                  <a:pt x="252113" y="801665"/>
                  <a:pt x="239821" y="863126"/>
                </a:cubicBezTo>
                <a:cubicBezTo>
                  <a:pt x="237323" y="875618"/>
                  <a:pt x="227747" y="885600"/>
                  <a:pt x="222729" y="897309"/>
                </a:cubicBezTo>
                <a:cubicBezTo>
                  <a:pt x="210643" y="925509"/>
                  <a:pt x="201403" y="954910"/>
                  <a:pt x="188546" y="982767"/>
                </a:cubicBezTo>
                <a:cubicBezTo>
                  <a:pt x="184242" y="992092"/>
                  <a:pt x="180372" y="1003308"/>
                  <a:pt x="171455" y="1008404"/>
                </a:cubicBezTo>
                <a:cubicBezTo>
                  <a:pt x="158844" y="1015610"/>
                  <a:pt x="142969" y="1014101"/>
                  <a:pt x="128726" y="1016950"/>
                </a:cubicBezTo>
                <a:cubicBezTo>
                  <a:pt x="100240" y="1014101"/>
                  <a:pt x="62848" y="1029289"/>
                  <a:pt x="43268" y="1008404"/>
                </a:cubicBezTo>
                <a:cubicBezTo>
                  <a:pt x="-18162" y="942878"/>
                  <a:pt x="1514" y="808126"/>
                  <a:pt x="9085" y="734939"/>
                </a:cubicBezTo>
                <a:cubicBezTo>
                  <a:pt x="12013" y="706630"/>
                  <a:pt x="16654" y="631474"/>
                  <a:pt x="43268" y="598206"/>
                </a:cubicBezTo>
                <a:cubicBezTo>
                  <a:pt x="47247" y="593232"/>
                  <a:pt x="54662" y="592509"/>
                  <a:pt x="60359" y="589660"/>
                </a:cubicBezTo>
              </a:path>
            </a:pathLst>
          </a:custGeom>
          <a:noFill/>
          <a:ln w="38100">
            <a:solidFill>
              <a:srgbClr val="EC14CD"/>
            </a:solid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29" name="Freeform 28"/>
          <p:cNvSpPr/>
          <p:nvPr/>
        </p:nvSpPr>
        <p:spPr>
          <a:xfrm>
            <a:off x="4655051" y="26545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0" name="Freeform 29"/>
          <p:cNvSpPr/>
          <p:nvPr/>
        </p:nvSpPr>
        <p:spPr>
          <a:xfrm>
            <a:off x="4807451" y="28069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Freeform 30"/>
          <p:cNvSpPr/>
          <p:nvPr/>
        </p:nvSpPr>
        <p:spPr>
          <a:xfrm>
            <a:off x="5083260" y="2705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Freeform 32"/>
          <p:cNvSpPr/>
          <p:nvPr/>
        </p:nvSpPr>
        <p:spPr>
          <a:xfrm>
            <a:off x="4749469" y="3230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Freeform 33"/>
          <p:cNvSpPr/>
          <p:nvPr/>
        </p:nvSpPr>
        <p:spPr>
          <a:xfrm>
            <a:off x="5025278" y="3066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5" name="Freeform 34"/>
          <p:cNvSpPr/>
          <p:nvPr/>
        </p:nvSpPr>
        <p:spPr>
          <a:xfrm>
            <a:off x="4865433" y="328245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6" name="Freeform 35"/>
          <p:cNvSpPr/>
          <p:nvPr/>
        </p:nvSpPr>
        <p:spPr>
          <a:xfrm>
            <a:off x="5139968" y="339401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7" name="Freeform 36"/>
          <p:cNvSpPr/>
          <p:nvPr/>
        </p:nvSpPr>
        <p:spPr>
          <a:xfrm>
            <a:off x="5057102" y="346175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8" name="Freeform 37"/>
          <p:cNvSpPr/>
          <p:nvPr/>
        </p:nvSpPr>
        <p:spPr>
          <a:xfrm>
            <a:off x="4749469" y="37383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9" name="Freeform 38"/>
          <p:cNvSpPr/>
          <p:nvPr/>
        </p:nvSpPr>
        <p:spPr>
          <a:xfrm>
            <a:off x="4967296" y="362023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0" name="Freeform 39"/>
          <p:cNvSpPr/>
          <p:nvPr/>
        </p:nvSpPr>
        <p:spPr>
          <a:xfrm>
            <a:off x="4865433" y="378912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1" name="Freeform 40"/>
          <p:cNvSpPr/>
          <p:nvPr/>
        </p:nvSpPr>
        <p:spPr>
          <a:xfrm>
            <a:off x="5081986" y="392459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2" name="Freeform 41"/>
          <p:cNvSpPr/>
          <p:nvPr/>
        </p:nvSpPr>
        <p:spPr>
          <a:xfrm>
            <a:off x="7561008" y="208620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3" name="Freeform 42"/>
          <p:cNvSpPr/>
          <p:nvPr/>
        </p:nvSpPr>
        <p:spPr>
          <a:xfrm>
            <a:off x="7561008" y="209694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C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44" name="Freeform 43"/>
          <p:cNvSpPr/>
          <p:nvPr/>
        </p:nvSpPr>
        <p:spPr>
          <a:xfrm>
            <a:off x="3682447" y="34011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5" name="Freeform 44"/>
          <p:cNvSpPr/>
          <p:nvPr/>
        </p:nvSpPr>
        <p:spPr>
          <a:xfrm>
            <a:off x="3834847" y="35535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46" name="Freeform 45"/>
          <p:cNvSpPr/>
          <p:nvPr/>
        </p:nvSpPr>
        <p:spPr>
          <a:xfrm>
            <a:off x="4110656" y="345190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1" name="Freeform 50"/>
          <p:cNvSpPr/>
          <p:nvPr/>
        </p:nvSpPr>
        <p:spPr>
          <a:xfrm>
            <a:off x="3776865" y="3976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2" name="Freeform 51"/>
          <p:cNvSpPr/>
          <p:nvPr/>
        </p:nvSpPr>
        <p:spPr>
          <a:xfrm>
            <a:off x="4052674" y="381314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3" name="Freeform 52"/>
          <p:cNvSpPr/>
          <p:nvPr/>
        </p:nvSpPr>
        <p:spPr>
          <a:xfrm>
            <a:off x="3892829" y="402896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4" name="Freeform 53"/>
          <p:cNvSpPr/>
          <p:nvPr/>
        </p:nvSpPr>
        <p:spPr>
          <a:xfrm>
            <a:off x="4167364" y="414052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5" name="Freeform 54"/>
          <p:cNvSpPr/>
          <p:nvPr/>
        </p:nvSpPr>
        <p:spPr>
          <a:xfrm>
            <a:off x="4084498" y="420826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6" name="Freeform 55"/>
          <p:cNvSpPr/>
          <p:nvPr/>
        </p:nvSpPr>
        <p:spPr>
          <a:xfrm>
            <a:off x="3776865" y="44848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7" name="Freeform 56"/>
          <p:cNvSpPr/>
          <p:nvPr/>
        </p:nvSpPr>
        <p:spPr>
          <a:xfrm>
            <a:off x="3994692" y="436674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8" name="Freeform 57"/>
          <p:cNvSpPr/>
          <p:nvPr/>
        </p:nvSpPr>
        <p:spPr>
          <a:xfrm>
            <a:off x="3892829" y="453563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9" name="Freeform 58"/>
          <p:cNvSpPr/>
          <p:nvPr/>
        </p:nvSpPr>
        <p:spPr>
          <a:xfrm>
            <a:off x="4109382" y="467110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0" name="Freeform 59"/>
          <p:cNvSpPr/>
          <p:nvPr/>
        </p:nvSpPr>
        <p:spPr>
          <a:xfrm>
            <a:off x="6588404" y="283271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1" name="Freeform 60"/>
          <p:cNvSpPr/>
          <p:nvPr/>
        </p:nvSpPr>
        <p:spPr>
          <a:xfrm>
            <a:off x="6588404" y="284345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62" name="Freeform 61"/>
          <p:cNvSpPr/>
          <p:nvPr/>
        </p:nvSpPr>
        <p:spPr>
          <a:xfrm>
            <a:off x="4460661" y="37964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3" name="Freeform 62"/>
          <p:cNvSpPr/>
          <p:nvPr/>
        </p:nvSpPr>
        <p:spPr>
          <a:xfrm>
            <a:off x="4613061" y="39488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4" name="Freeform 63"/>
          <p:cNvSpPr/>
          <p:nvPr/>
        </p:nvSpPr>
        <p:spPr>
          <a:xfrm>
            <a:off x="4888870" y="384727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5" name="Freeform 64"/>
          <p:cNvSpPr/>
          <p:nvPr/>
        </p:nvSpPr>
        <p:spPr>
          <a:xfrm>
            <a:off x="4555079" y="4372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6" name="Freeform 65"/>
          <p:cNvSpPr/>
          <p:nvPr/>
        </p:nvSpPr>
        <p:spPr>
          <a:xfrm>
            <a:off x="4830888" y="420851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7" name="Freeform 66"/>
          <p:cNvSpPr/>
          <p:nvPr/>
        </p:nvSpPr>
        <p:spPr>
          <a:xfrm>
            <a:off x="4671043" y="442433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8" name="Freeform 67"/>
          <p:cNvSpPr/>
          <p:nvPr/>
        </p:nvSpPr>
        <p:spPr>
          <a:xfrm>
            <a:off x="4945578" y="4535897"/>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9" name="Freeform 68"/>
          <p:cNvSpPr/>
          <p:nvPr/>
        </p:nvSpPr>
        <p:spPr>
          <a:xfrm>
            <a:off x="4862712" y="460363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0" name="Freeform 69"/>
          <p:cNvSpPr/>
          <p:nvPr/>
        </p:nvSpPr>
        <p:spPr>
          <a:xfrm>
            <a:off x="4555079" y="48802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1" name="Freeform 70"/>
          <p:cNvSpPr/>
          <p:nvPr/>
        </p:nvSpPr>
        <p:spPr>
          <a:xfrm>
            <a:off x="4772906" y="4762112"/>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2" name="Freeform 71"/>
          <p:cNvSpPr/>
          <p:nvPr/>
        </p:nvSpPr>
        <p:spPr>
          <a:xfrm>
            <a:off x="4671043" y="4931009"/>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3" name="Freeform 72"/>
          <p:cNvSpPr/>
          <p:nvPr/>
        </p:nvSpPr>
        <p:spPr>
          <a:xfrm>
            <a:off x="4887596" y="506647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4" name="Freeform 73"/>
          <p:cNvSpPr/>
          <p:nvPr/>
        </p:nvSpPr>
        <p:spPr>
          <a:xfrm>
            <a:off x="7366618" y="3228084"/>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5" name="Freeform 74"/>
          <p:cNvSpPr/>
          <p:nvPr/>
        </p:nvSpPr>
        <p:spPr>
          <a:xfrm>
            <a:off x="7366618" y="3238821"/>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6" name="Freeform 75"/>
          <p:cNvSpPr/>
          <p:nvPr/>
        </p:nvSpPr>
        <p:spPr>
          <a:xfrm>
            <a:off x="7618990" y="2835483"/>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0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7" name="Freeform 76"/>
          <p:cNvSpPr/>
          <p:nvPr/>
        </p:nvSpPr>
        <p:spPr>
          <a:xfrm>
            <a:off x="6993213" y="3154092"/>
            <a:ext cx="356967" cy="895292"/>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 name="connsiteX0" fmla="*/ 14305 w 149772"/>
              <a:gd name="connsiteY0" fmla="*/ 0 h 733778"/>
              <a:gd name="connsiteX1" fmla="*/ 127194 w 149772"/>
              <a:gd name="connsiteY1" fmla="*/ 225778 h 733778"/>
              <a:gd name="connsiteX2" fmla="*/ 82 w 149772"/>
              <a:gd name="connsiteY2" fmla="*/ 510997 h 733778"/>
              <a:gd name="connsiteX3" fmla="*/ 149772 w 149772"/>
              <a:gd name="connsiteY3" fmla="*/ 733778 h 733778"/>
              <a:gd name="connsiteX0" fmla="*/ 14372 w 158194"/>
              <a:gd name="connsiteY0" fmla="*/ 0 h 728664"/>
              <a:gd name="connsiteX1" fmla="*/ 127261 w 158194"/>
              <a:gd name="connsiteY1" fmla="*/ 225778 h 728664"/>
              <a:gd name="connsiteX2" fmla="*/ 149 w 158194"/>
              <a:gd name="connsiteY2" fmla="*/ 510997 h 728664"/>
              <a:gd name="connsiteX3" fmla="*/ 158194 w 158194"/>
              <a:gd name="connsiteY3" fmla="*/ 728664 h 728664"/>
            </a:gdLst>
            <a:ahLst/>
            <a:cxnLst>
              <a:cxn ang="0">
                <a:pos x="connsiteX0" y="connsiteY0"/>
              </a:cxn>
              <a:cxn ang="0">
                <a:pos x="connsiteX1" y="connsiteY1"/>
              </a:cxn>
              <a:cxn ang="0">
                <a:pos x="connsiteX2" y="connsiteY2"/>
              </a:cxn>
              <a:cxn ang="0">
                <a:pos x="connsiteX3" y="connsiteY3"/>
              </a:cxn>
            </a:cxnLst>
            <a:rect l="l" t="t" r="r" b="b"/>
            <a:pathLst>
              <a:path w="158194" h="728664">
                <a:moveTo>
                  <a:pt x="14372" y="0"/>
                </a:moveTo>
                <a:cubicBezTo>
                  <a:pt x="21898" y="73378"/>
                  <a:pt x="129631" y="140612"/>
                  <a:pt x="127261" y="225778"/>
                </a:cubicBezTo>
                <a:cubicBezTo>
                  <a:pt x="124891" y="310944"/>
                  <a:pt x="-5006" y="427183"/>
                  <a:pt x="149" y="510997"/>
                </a:cubicBezTo>
                <a:cubicBezTo>
                  <a:pt x="5304" y="594811"/>
                  <a:pt x="150668" y="647760"/>
                  <a:pt x="158194" y="728664"/>
                </a:cubicBezTo>
              </a:path>
            </a:pathLst>
          </a:custGeom>
          <a:ln w="38100">
            <a:solidFill>
              <a:srgbClr val="00B0F0"/>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8" name="Freeform 77"/>
          <p:cNvSpPr/>
          <p:nvPr/>
        </p:nvSpPr>
        <p:spPr>
          <a:xfrm>
            <a:off x="7433193" y="4000547"/>
            <a:ext cx="356805" cy="901575"/>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 name="connsiteX0" fmla="*/ 0 w 226683"/>
              <a:gd name="connsiteY0" fmla="*/ 0 h 2528711"/>
              <a:gd name="connsiteX1" fmla="*/ 112889 w 226683"/>
              <a:gd name="connsiteY1" fmla="*/ 180622 h 2528711"/>
              <a:gd name="connsiteX2" fmla="*/ 45155 w 226683"/>
              <a:gd name="connsiteY2" fmla="*/ 395111 h 2528711"/>
              <a:gd name="connsiteX3" fmla="*/ 158044 w 226683"/>
              <a:gd name="connsiteY3" fmla="*/ 620889 h 2528711"/>
              <a:gd name="connsiteX4" fmla="*/ 22577 w 226683"/>
              <a:gd name="connsiteY4" fmla="*/ 880533 h 2528711"/>
              <a:gd name="connsiteX5" fmla="*/ 180622 w 226683"/>
              <a:gd name="connsiteY5" fmla="*/ 1128889 h 2528711"/>
              <a:gd name="connsiteX6" fmla="*/ 67733 w 226683"/>
              <a:gd name="connsiteY6" fmla="*/ 1365956 h 2528711"/>
              <a:gd name="connsiteX7" fmla="*/ 191911 w 226683"/>
              <a:gd name="connsiteY7" fmla="*/ 1648178 h 2528711"/>
              <a:gd name="connsiteX8" fmla="*/ 67733 w 226683"/>
              <a:gd name="connsiteY8" fmla="*/ 1930400 h 2528711"/>
              <a:gd name="connsiteX9" fmla="*/ 225777 w 226683"/>
              <a:gd name="connsiteY9" fmla="*/ 2144889 h 2528711"/>
              <a:gd name="connsiteX10" fmla="*/ 135466 w 226683"/>
              <a:gd name="connsiteY10" fmla="*/ 2404533 h 2528711"/>
              <a:gd name="connsiteX11" fmla="*/ 203200 w 226683"/>
              <a:gd name="connsiteY11" fmla="*/ 2528711 h 2528711"/>
              <a:gd name="connsiteX0" fmla="*/ 90389 w 204183"/>
              <a:gd name="connsiteY0" fmla="*/ 0 h 2348089"/>
              <a:gd name="connsiteX1" fmla="*/ 22655 w 204183"/>
              <a:gd name="connsiteY1" fmla="*/ 214489 h 2348089"/>
              <a:gd name="connsiteX2" fmla="*/ 135544 w 204183"/>
              <a:gd name="connsiteY2" fmla="*/ 440267 h 2348089"/>
              <a:gd name="connsiteX3" fmla="*/ 77 w 204183"/>
              <a:gd name="connsiteY3" fmla="*/ 699911 h 2348089"/>
              <a:gd name="connsiteX4" fmla="*/ 158122 w 204183"/>
              <a:gd name="connsiteY4" fmla="*/ 948267 h 2348089"/>
              <a:gd name="connsiteX5" fmla="*/ 45233 w 204183"/>
              <a:gd name="connsiteY5" fmla="*/ 1185334 h 2348089"/>
              <a:gd name="connsiteX6" fmla="*/ 169411 w 204183"/>
              <a:gd name="connsiteY6" fmla="*/ 1467556 h 2348089"/>
              <a:gd name="connsiteX7" fmla="*/ 45233 w 204183"/>
              <a:gd name="connsiteY7" fmla="*/ 1749778 h 2348089"/>
              <a:gd name="connsiteX8" fmla="*/ 203277 w 204183"/>
              <a:gd name="connsiteY8" fmla="*/ 1964267 h 2348089"/>
              <a:gd name="connsiteX9" fmla="*/ 112966 w 204183"/>
              <a:gd name="connsiteY9" fmla="*/ 2223911 h 2348089"/>
              <a:gd name="connsiteX10" fmla="*/ 180700 w 204183"/>
              <a:gd name="connsiteY10" fmla="*/ 2348089 h 2348089"/>
              <a:gd name="connsiteX0" fmla="*/ 22655 w 204183"/>
              <a:gd name="connsiteY0" fmla="*/ 0 h 2133600"/>
              <a:gd name="connsiteX1" fmla="*/ 135544 w 204183"/>
              <a:gd name="connsiteY1" fmla="*/ 225778 h 2133600"/>
              <a:gd name="connsiteX2" fmla="*/ 77 w 204183"/>
              <a:gd name="connsiteY2" fmla="*/ 485422 h 2133600"/>
              <a:gd name="connsiteX3" fmla="*/ 158122 w 204183"/>
              <a:gd name="connsiteY3" fmla="*/ 733778 h 2133600"/>
              <a:gd name="connsiteX4" fmla="*/ 45233 w 204183"/>
              <a:gd name="connsiteY4" fmla="*/ 970845 h 2133600"/>
              <a:gd name="connsiteX5" fmla="*/ 169411 w 204183"/>
              <a:gd name="connsiteY5" fmla="*/ 1253067 h 2133600"/>
              <a:gd name="connsiteX6" fmla="*/ 45233 w 204183"/>
              <a:gd name="connsiteY6" fmla="*/ 1535289 h 2133600"/>
              <a:gd name="connsiteX7" fmla="*/ 203277 w 204183"/>
              <a:gd name="connsiteY7" fmla="*/ 1749778 h 2133600"/>
              <a:gd name="connsiteX8" fmla="*/ 112966 w 204183"/>
              <a:gd name="connsiteY8" fmla="*/ 2009422 h 2133600"/>
              <a:gd name="connsiteX9" fmla="*/ 180700 w 204183"/>
              <a:gd name="connsiteY9" fmla="*/ 2133600 h 2133600"/>
              <a:gd name="connsiteX0" fmla="*/ 22655 w 204183"/>
              <a:gd name="connsiteY0" fmla="*/ 0 h 2009422"/>
              <a:gd name="connsiteX1" fmla="*/ 135544 w 204183"/>
              <a:gd name="connsiteY1" fmla="*/ 225778 h 2009422"/>
              <a:gd name="connsiteX2" fmla="*/ 77 w 204183"/>
              <a:gd name="connsiteY2" fmla="*/ 485422 h 2009422"/>
              <a:gd name="connsiteX3" fmla="*/ 158122 w 204183"/>
              <a:gd name="connsiteY3" fmla="*/ 733778 h 2009422"/>
              <a:gd name="connsiteX4" fmla="*/ 45233 w 204183"/>
              <a:gd name="connsiteY4" fmla="*/ 970845 h 2009422"/>
              <a:gd name="connsiteX5" fmla="*/ 169411 w 204183"/>
              <a:gd name="connsiteY5" fmla="*/ 1253067 h 2009422"/>
              <a:gd name="connsiteX6" fmla="*/ 45233 w 204183"/>
              <a:gd name="connsiteY6" fmla="*/ 1535289 h 2009422"/>
              <a:gd name="connsiteX7" fmla="*/ 203277 w 204183"/>
              <a:gd name="connsiteY7" fmla="*/ 1749778 h 2009422"/>
              <a:gd name="connsiteX8" fmla="*/ 112966 w 204183"/>
              <a:gd name="connsiteY8" fmla="*/ 2009422 h 2009422"/>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45233 w 203277"/>
              <a:gd name="connsiteY6" fmla="*/ 1535289 h 1749778"/>
              <a:gd name="connsiteX7" fmla="*/ 203277 w 203277"/>
              <a:gd name="connsiteY7" fmla="*/ 1749778 h 1749778"/>
              <a:gd name="connsiteX0" fmla="*/ 22655 w 203277"/>
              <a:gd name="connsiteY0" fmla="*/ 0 h 1749778"/>
              <a:gd name="connsiteX1" fmla="*/ 135544 w 203277"/>
              <a:gd name="connsiteY1" fmla="*/ 225778 h 1749778"/>
              <a:gd name="connsiteX2" fmla="*/ 77 w 203277"/>
              <a:gd name="connsiteY2" fmla="*/ 485422 h 1749778"/>
              <a:gd name="connsiteX3" fmla="*/ 158122 w 203277"/>
              <a:gd name="connsiteY3" fmla="*/ 733778 h 1749778"/>
              <a:gd name="connsiteX4" fmla="*/ 45233 w 203277"/>
              <a:gd name="connsiteY4" fmla="*/ 970845 h 1749778"/>
              <a:gd name="connsiteX5" fmla="*/ 169411 w 203277"/>
              <a:gd name="connsiteY5" fmla="*/ 1253067 h 1749778"/>
              <a:gd name="connsiteX6" fmla="*/ 203277 w 203277"/>
              <a:gd name="connsiteY6" fmla="*/ 1749778 h 1749778"/>
              <a:gd name="connsiteX0" fmla="*/ 22655 w 169411"/>
              <a:gd name="connsiteY0" fmla="*/ 0 h 1253067"/>
              <a:gd name="connsiteX1" fmla="*/ 135544 w 169411"/>
              <a:gd name="connsiteY1" fmla="*/ 225778 h 1253067"/>
              <a:gd name="connsiteX2" fmla="*/ 77 w 169411"/>
              <a:gd name="connsiteY2" fmla="*/ 485422 h 1253067"/>
              <a:gd name="connsiteX3" fmla="*/ 158122 w 169411"/>
              <a:gd name="connsiteY3" fmla="*/ 733778 h 1253067"/>
              <a:gd name="connsiteX4" fmla="*/ 45233 w 169411"/>
              <a:gd name="connsiteY4" fmla="*/ 970845 h 1253067"/>
              <a:gd name="connsiteX5" fmla="*/ 169411 w 169411"/>
              <a:gd name="connsiteY5" fmla="*/ 1253067 h 1253067"/>
              <a:gd name="connsiteX0" fmla="*/ 22655 w 158455"/>
              <a:gd name="connsiteY0" fmla="*/ 0 h 970845"/>
              <a:gd name="connsiteX1" fmla="*/ 135544 w 158455"/>
              <a:gd name="connsiteY1" fmla="*/ 225778 h 970845"/>
              <a:gd name="connsiteX2" fmla="*/ 77 w 158455"/>
              <a:gd name="connsiteY2" fmla="*/ 485422 h 970845"/>
              <a:gd name="connsiteX3" fmla="*/ 158122 w 158455"/>
              <a:gd name="connsiteY3" fmla="*/ 733778 h 970845"/>
              <a:gd name="connsiteX4" fmla="*/ 45233 w 158455"/>
              <a:gd name="connsiteY4" fmla="*/ 970845 h 970845"/>
              <a:gd name="connsiteX0" fmla="*/ 22655 w 158122"/>
              <a:gd name="connsiteY0" fmla="*/ 0 h 733778"/>
              <a:gd name="connsiteX1" fmla="*/ 135544 w 158122"/>
              <a:gd name="connsiteY1" fmla="*/ 225778 h 733778"/>
              <a:gd name="connsiteX2" fmla="*/ 77 w 158122"/>
              <a:gd name="connsiteY2" fmla="*/ 485422 h 733778"/>
              <a:gd name="connsiteX3" fmla="*/ 158122 w 158122"/>
              <a:gd name="connsiteY3" fmla="*/ 733778 h 733778"/>
            </a:gdLst>
            <a:ahLst/>
            <a:cxnLst>
              <a:cxn ang="0">
                <a:pos x="connsiteX0" y="connsiteY0"/>
              </a:cxn>
              <a:cxn ang="0">
                <a:pos x="connsiteX1" y="connsiteY1"/>
              </a:cxn>
              <a:cxn ang="0">
                <a:pos x="connsiteX2" y="connsiteY2"/>
              </a:cxn>
              <a:cxn ang="0">
                <a:pos x="connsiteX3" y="connsiteY3"/>
              </a:cxn>
            </a:cxnLst>
            <a:rect l="l" t="t" r="r" b="b"/>
            <a:pathLst>
              <a:path w="158122" h="733778">
                <a:moveTo>
                  <a:pt x="22655" y="0"/>
                </a:moveTo>
                <a:cubicBezTo>
                  <a:pt x="30181" y="73378"/>
                  <a:pt x="139307" y="144874"/>
                  <a:pt x="135544" y="225778"/>
                </a:cubicBezTo>
                <a:cubicBezTo>
                  <a:pt x="131781" y="306682"/>
                  <a:pt x="-3686" y="400755"/>
                  <a:pt x="77" y="485422"/>
                </a:cubicBezTo>
                <a:cubicBezTo>
                  <a:pt x="3840" y="570089"/>
                  <a:pt x="150596" y="652874"/>
                  <a:pt x="158122" y="733778"/>
                </a:cubicBezTo>
              </a:path>
            </a:pathLst>
          </a:custGeom>
          <a:ln w="38100">
            <a:solidFill>
              <a:srgbClr val="FF00C4"/>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7" name="Rectangle 6"/>
          <p:cNvSpPr/>
          <p:nvPr/>
        </p:nvSpPr>
        <p:spPr>
          <a:xfrm>
            <a:off x="106895" y="908720"/>
            <a:ext cx="6337313" cy="788910"/>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Tahoma"/>
                <a:ea typeface="+mn-ea"/>
                <a:cs typeface="+mn-cs"/>
              </a:rPr>
              <a:t>Reads from different </a:t>
            </a:r>
            <a:r>
              <a:rPr kumimoji="0" lang="en-US" sz="2000" b="0" i="0" u="none" strike="noStrike" kern="1200" cap="none" spc="0" normalizeH="0" baseline="0" noProof="0">
                <a:ln>
                  <a:noFill/>
                </a:ln>
                <a:solidFill>
                  <a:srgbClr val="0000FF"/>
                </a:solidFill>
                <a:effectLst/>
                <a:uLnTx/>
                <a:uFillTx/>
                <a:latin typeface="Tahoma"/>
                <a:ea typeface="+mn-ea"/>
                <a:cs typeface="+mn-cs"/>
              </a:rPr>
              <a:t>unknown</a:t>
            </a:r>
            <a:r>
              <a:rPr kumimoji="0" lang="en-US" sz="2000" b="0" i="0" u="none" strike="noStrike" kern="1200" cap="none" spc="0" normalizeH="0" baseline="0" noProof="0">
                <a:ln>
                  <a:noFill/>
                </a:ln>
                <a:solidFill>
                  <a:srgbClr val="000000"/>
                </a:solidFill>
                <a:effectLst/>
                <a:uLnTx/>
                <a:uFillTx/>
                <a:latin typeface="Tahoma"/>
                <a:ea typeface="+mn-ea"/>
                <a:cs typeface="+mn-cs"/>
              </a:rPr>
              <a:t> donors at sequencing time are mapped to </a:t>
            </a:r>
            <a:r>
              <a:rPr kumimoji="0" lang="en-US" sz="2000" b="0" i="0" u="none" strike="noStrike" kern="1200" cap="none" spc="0" normalizeH="0" baseline="0" noProof="0">
                <a:ln>
                  <a:noFill/>
                </a:ln>
                <a:solidFill>
                  <a:srgbClr val="0000FF"/>
                </a:solidFill>
                <a:effectLst/>
                <a:uLnTx/>
                <a:uFillTx/>
                <a:latin typeface="Tahoma"/>
                <a:ea typeface="+mn-ea"/>
                <a:cs typeface="+mn-cs"/>
              </a:rPr>
              <a:t>many known reference </a:t>
            </a:r>
            <a:r>
              <a:rPr kumimoji="0" lang="en-US" sz="2000" b="0" i="0" u="none" strike="noStrike" kern="1200" cap="none" spc="0" normalizeH="0" baseline="0" noProof="0">
                <a:ln>
                  <a:noFill/>
                </a:ln>
                <a:solidFill>
                  <a:srgbClr val="000000"/>
                </a:solidFill>
                <a:effectLst/>
                <a:uLnTx/>
                <a:uFillTx/>
                <a:latin typeface="Tahoma"/>
                <a:ea typeface="+mn-ea"/>
                <a:cs typeface="+mn-cs"/>
              </a:rPr>
              <a:t>genomes</a:t>
            </a:r>
            <a:endParaRPr kumimoji="0" lang="en-US" sz="14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379887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animEffect transition="in" filter="fade">
                                      <p:cBhvr>
                                        <p:cTn id="9" dur="500"/>
                                        <p:tgtEl>
                                          <p:spTgt spid="5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par>
                                <p:cTn id="48" presetID="1" presetClass="entr" presetSubtype="0" fill="hold" grpId="1" nodeType="withEffect">
                                  <p:stCondLst>
                                    <p:cond delay="0"/>
                                  </p:stCondLst>
                                  <p:childTnLst>
                                    <p:set>
                                      <p:cBhvr>
                                        <p:cTn id="49" dur="1" fill="hold">
                                          <p:stCondLst>
                                            <p:cond delay="0"/>
                                          </p:stCondLst>
                                        </p:cTn>
                                        <p:tgtEl>
                                          <p:spTgt spid="3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5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58"/>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46"/>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62"/>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5"/>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6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6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64"/>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6"/>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9"/>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20"/>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21"/>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22"/>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23"/>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2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25"/>
                                        </p:tgtEl>
                                        <p:attrNameLst>
                                          <p:attrName>style.visibility</p:attrName>
                                        </p:attrNameLst>
                                      </p:cBhvr>
                                      <p:to>
                                        <p:strVal val="visible"/>
                                      </p:to>
                                    </p:set>
                                  </p:childTnLst>
                                </p:cTn>
                              </p:par>
                              <p:par>
                                <p:cTn id="120" presetID="1" presetClass="entr" presetSubtype="0" fill="hold" grpId="1" nodeType="withEffect">
                                  <p:stCondLst>
                                    <p:cond delay="0"/>
                                  </p:stCondLst>
                                  <p:childTnLst>
                                    <p:set>
                                      <p:cBhvr>
                                        <p:cTn id="121" dur="1" fill="hold">
                                          <p:stCondLst>
                                            <p:cond delay="0"/>
                                          </p:stCondLst>
                                        </p:cTn>
                                        <p:tgtEl>
                                          <p:spTgt spid="17"/>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26"/>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32"/>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5"/>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42"/>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74"/>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60"/>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10"/>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28"/>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42" presetClass="path" presetSubtype="0" accel="50000" decel="50000" fill="hold" grpId="0" nodeType="clickEffect">
                                  <p:stCondLst>
                                    <p:cond delay="0"/>
                                  </p:stCondLst>
                                  <p:childTnLst>
                                    <p:animMotion origin="layout" path="M 3.61111E-6 -4.44444E-6 L 0.27569 -0.01481 " pathEditMode="relative" rAng="0" ptsTypes="AA">
                                      <p:cBhvr>
                                        <p:cTn id="143" dur="2000" fill="hold"/>
                                        <p:tgtEl>
                                          <p:spTgt spid="17"/>
                                        </p:tgtEl>
                                        <p:attrNameLst>
                                          <p:attrName>ppt_x</p:attrName>
                                          <p:attrName>ppt_y</p:attrName>
                                        </p:attrNameLst>
                                      </p:cBhvr>
                                      <p:rCtr x="13785" y="-741"/>
                                    </p:animMotion>
                                  </p:childTnLst>
                                </p:cTn>
                              </p:par>
                              <p:par>
                                <p:cTn id="144" presetID="42" presetClass="path" presetSubtype="0" accel="50000" decel="50000" fill="hold" grpId="1" nodeType="withEffect">
                                  <p:stCondLst>
                                    <p:cond delay="0"/>
                                  </p:stCondLst>
                                  <p:childTnLst>
                                    <p:animMotion origin="layout" path="M -2.77778E-6 -7.40741E-7 L 0.27413 -0.16204 " pathEditMode="relative" rAng="0" ptsTypes="AA">
                                      <p:cBhvr>
                                        <p:cTn id="145" dur="2000" fill="hold"/>
                                        <p:tgtEl>
                                          <p:spTgt spid="19"/>
                                        </p:tgtEl>
                                        <p:attrNameLst>
                                          <p:attrName>ppt_x</p:attrName>
                                          <p:attrName>ppt_y</p:attrName>
                                        </p:attrNameLst>
                                      </p:cBhvr>
                                      <p:rCtr x="13698" y="-8102"/>
                                    </p:animMotion>
                                  </p:childTnLst>
                                </p:cTn>
                              </p:par>
                              <p:par>
                                <p:cTn id="146" presetID="42" presetClass="path" presetSubtype="0" accel="50000" decel="50000" fill="hold" grpId="1" nodeType="withEffect">
                                  <p:stCondLst>
                                    <p:cond delay="0"/>
                                  </p:stCondLst>
                                  <p:childTnLst>
                                    <p:animMotion origin="layout" path="M -2.77778E-6 4.07407E-6 L 0.28525 -0.1676 " pathEditMode="relative" rAng="0" ptsTypes="AA">
                                      <p:cBhvr>
                                        <p:cTn id="147" dur="2000" fill="hold"/>
                                        <p:tgtEl>
                                          <p:spTgt spid="21"/>
                                        </p:tgtEl>
                                        <p:attrNameLst>
                                          <p:attrName>ppt_x</p:attrName>
                                          <p:attrName>ppt_y</p:attrName>
                                        </p:attrNameLst>
                                      </p:cBhvr>
                                      <p:rCtr x="14253" y="-8380"/>
                                    </p:animMotion>
                                  </p:childTnLst>
                                </p:cTn>
                              </p:par>
                              <p:par>
                                <p:cTn id="148" presetID="42" presetClass="path" presetSubtype="0" accel="50000" decel="50000" fill="hold" grpId="1" nodeType="withEffect">
                                  <p:stCondLst>
                                    <p:cond delay="0"/>
                                  </p:stCondLst>
                                  <p:childTnLst>
                                    <p:animMotion origin="layout" path="M -2.77778E-6 -2.22222E-6 L 0.2915 0.06991 " pathEditMode="relative" rAng="0" ptsTypes="AA">
                                      <p:cBhvr>
                                        <p:cTn id="149" dur="2000" fill="hold"/>
                                        <p:tgtEl>
                                          <p:spTgt spid="26"/>
                                        </p:tgtEl>
                                        <p:attrNameLst>
                                          <p:attrName>ppt_x</p:attrName>
                                          <p:attrName>ppt_y</p:attrName>
                                        </p:attrNameLst>
                                      </p:cBhvr>
                                      <p:rCtr x="14566" y="3495"/>
                                    </p:animMotion>
                                  </p:childTnLst>
                                </p:cTn>
                              </p:par>
                              <p:par>
                                <p:cTn id="150" presetID="42" presetClass="path" presetSubtype="0" accel="50000" decel="50000" fill="hold" grpId="1" nodeType="withEffect">
                                  <p:stCondLst>
                                    <p:cond delay="0"/>
                                  </p:stCondLst>
                                  <p:childTnLst>
                                    <p:animMotion origin="layout" path="M 5E-6 3.7037E-7 L 0.3099 0.10579 " pathEditMode="relative" rAng="0" ptsTypes="AA">
                                      <p:cBhvr>
                                        <p:cTn id="151" dur="2000" fill="hold"/>
                                        <p:tgtEl>
                                          <p:spTgt spid="22"/>
                                        </p:tgtEl>
                                        <p:attrNameLst>
                                          <p:attrName>ppt_x</p:attrName>
                                          <p:attrName>ppt_y</p:attrName>
                                        </p:attrNameLst>
                                      </p:cBhvr>
                                      <p:rCtr x="15486" y="5278"/>
                                    </p:animMotion>
                                  </p:childTnLst>
                                </p:cTn>
                              </p:par>
                              <p:par>
                                <p:cTn id="152" presetID="42" presetClass="path" presetSubtype="0" accel="50000" decel="50000" fill="hold" grpId="1" nodeType="withEffect">
                                  <p:stCondLst>
                                    <p:cond delay="0"/>
                                  </p:stCondLst>
                                  <p:childTnLst>
                                    <p:animMotion origin="layout" path="M -2.77778E-6 2.22222E-6 L 0.32275 -0.11922 " pathEditMode="relative" rAng="0" ptsTypes="AA">
                                      <p:cBhvr>
                                        <p:cTn id="153" dur="2000" fill="hold"/>
                                        <p:tgtEl>
                                          <p:spTgt spid="24"/>
                                        </p:tgtEl>
                                        <p:attrNameLst>
                                          <p:attrName>ppt_x</p:attrName>
                                          <p:attrName>ppt_y</p:attrName>
                                        </p:attrNameLst>
                                      </p:cBhvr>
                                      <p:rCtr x="16128" y="-5972"/>
                                    </p:animMotion>
                                  </p:childTnLst>
                                </p:cTn>
                              </p:par>
                              <p:par>
                                <p:cTn id="154" presetID="42" presetClass="path" presetSubtype="0" accel="50000" decel="50000" fill="hold" grpId="1" nodeType="withEffect">
                                  <p:stCondLst>
                                    <p:cond delay="0"/>
                                  </p:stCondLst>
                                  <p:childTnLst>
                                    <p:animMotion origin="layout" path="M 1.94444E-6 7.40741E-7 L 0.30573 0.04398 " pathEditMode="relative" rAng="0" ptsTypes="AA">
                                      <p:cBhvr>
                                        <p:cTn id="155" dur="2000" fill="hold"/>
                                        <p:tgtEl>
                                          <p:spTgt spid="16"/>
                                        </p:tgtEl>
                                        <p:attrNameLst>
                                          <p:attrName>ppt_x</p:attrName>
                                          <p:attrName>ppt_y</p:attrName>
                                        </p:attrNameLst>
                                      </p:cBhvr>
                                      <p:rCtr x="15278" y="2199"/>
                                    </p:animMotion>
                                  </p:childTnLst>
                                </p:cTn>
                              </p:par>
                              <p:par>
                                <p:cTn id="156" presetID="42" presetClass="path" presetSubtype="0" accel="50000" decel="50000" fill="hold" grpId="1" nodeType="withEffect">
                                  <p:stCondLst>
                                    <p:cond delay="0"/>
                                  </p:stCondLst>
                                  <p:childTnLst>
                                    <p:animMotion origin="layout" path="M 1.94444E-6 -2.22222E-6 L 0.31528 0.00602 " pathEditMode="relative" rAng="0" ptsTypes="AA">
                                      <p:cBhvr>
                                        <p:cTn id="157" dur="2000" fill="hold"/>
                                        <p:tgtEl>
                                          <p:spTgt spid="20"/>
                                        </p:tgtEl>
                                        <p:attrNameLst>
                                          <p:attrName>ppt_x</p:attrName>
                                          <p:attrName>ppt_y</p:attrName>
                                        </p:attrNameLst>
                                      </p:cBhvr>
                                      <p:rCtr x="15764" y="301"/>
                                    </p:animMotion>
                                  </p:childTnLst>
                                </p:cTn>
                              </p:par>
                              <p:par>
                                <p:cTn id="158" presetID="42" presetClass="path" presetSubtype="0" accel="50000" decel="50000" fill="hold" grpId="1" nodeType="withEffect">
                                  <p:stCondLst>
                                    <p:cond delay="0"/>
                                  </p:stCondLst>
                                  <p:childTnLst>
                                    <p:animMotion origin="layout" path="M -1.38889E-6 2.96296E-6 L 0.34601 0.13958 " pathEditMode="relative" rAng="0" ptsTypes="AA">
                                      <p:cBhvr>
                                        <p:cTn id="159" dur="2000" fill="hold"/>
                                        <p:tgtEl>
                                          <p:spTgt spid="8"/>
                                        </p:tgtEl>
                                        <p:attrNameLst>
                                          <p:attrName>ppt_x</p:attrName>
                                          <p:attrName>ppt_y</p:attrName>
                                        </p:attrNameLst>
                                      </p:cBhvr>
                                      <p:rCtr x="17292" y="6968"/>
                                    </p:animMotion>
                                  </p:childTnLst>
                                </p:cTn>
                              </p:par>
                              <p:par>
                                <p:cTn id="160" presetID="42" presetClass="path" presetSubtype="0" accel="50000" decel="50000" fill="hold" grpId="1" nodeType="withEffect">
                                  <p:stCondLst>
                                    <p:cond delay="0"/>
                                  </p:stCondLst>
                                  <p:childTnLst>
                                    <p:animMotion origin="layout" path="M -4.44444E-6 -3.33333E-6 L 0.33577 0.09769 " pathEditMode="relative" rAng="0" ptsTypes="AA">
                                      <p:cBhvr>
                                        <p:cTn id="161" dur="2000" fill="hold"/>
                                        <p:tgtEl>
                                          <p:spTgt spid="18"/>
                                        </p:tgtEl>
                                        <p:attrNameLst>
                                          <p:attrName>ppt_x</p:attrName>
                                          <p:attrName>ppt_y</p:attrName>
                                        </p:attrNameLst>
                                      </p:cBhvr>
                                      <p:rCtr x="16788" y="4884"/>
                                    </p:animMotion>
                                  </p:childTnLst>
                                </p:cTn>
                              </p:par>
                              <p:par>
                                <p:cTn id="162" presetID="42" presetClass="path" presetSubtype="0" accel="50000" decel="50000" fill="hold" grpId="1" nodeType="withEffect">
                                  <p:stCondLst>
                                    <p:cond delay="0"/>
                                  </p:stCondLst>
                                  <p:childTnLst>
                                    <p:animMotion origin="layout" path="M -4.44444E-6 2.59259E-6 L 0.38646 0.10069 " pathEditMode="relative" rAng="0" ptsTypes="AA">
                                      <p:cBhvr>
                                        <p:cTn id="163" dur="2000" fill="hold"/>
                                        <p:tgtEl>
                                          <p:spTgt spid="23"/>
                                        </p:tgtEl>
                                        <p:attrNameLst>
                                          <p:attrName>ppt_x</p:attrName>
                                          <p:attrName>ppt_y</p:attrName>
                                        </p:attrNameLst>
                                      </p:cBhvr>
                                      <p:rCtr x="19323" y="5023"/>
                                    </p:animMotion>
                                  </p:childTnLst>
                                </p:cTn>
                              </p:par>
                              <p:par>
                                <p:cTn id="164" presetID="42" presetClass="path" presetSubtype="0" accel="50000" decel="50000" fill="hold" grpId="1" nodeType="withEffect">
                                  <p:stCondLst>
                                    <p:cond delay="0"/>
                                  </p:stCondLst>
                                  <p:childTnLst>
                                    <p:animMotion origin="layout" path="M 1.94444E-6 -4.81481E-6 L 0.3309 0.17362 " pathEditMode="relative" rAng="0" ptsTypes="AA">
                                      <p:cBhvr>
                                        <p:cTn id="165" dur="2000" fill="hold"/>
                                        <p:tgtEl>
                                          <p:spTgt spid="25"/>
                                        </p:tgtEl>
                                        <p:attrNameLst>
                                          <p:attrName>ppt_x</p:attrName>
                                          <p:attrName>ppt_y</p:attrName>
                                        </p:attrNameLst>
                                      </p:cBhvr>
                                      <p:rCtr x="16545" y="8681"/>
                                    </p:animMotion>
                                  </p:childTnLst>
                                </p:cTn>
                              </p:par>
                            </p:childTnLst>
                          </p:cTn>
                        </p:par>
                        <p:par>
                          <p:cTn id="166" fill="hold">
                            <p:stCondLst>
                              <p:cond delay="2000"/>
                            </p:stCondLst>
                            <p:childTnLst>
                              <p:par>
                                <p:cTn id="167" presetID="42" presetClass="path" presetSubtype="0" accel="50000" decel="50000" fill="hold" grpId="0" nodeType="afterEffect">
                                  <p:stCondLst>
                                    <p:cond delay="0"/>
                                  </p:stCondLst>
                                  <p:childTnLst>
                                    <p:animMotion origin="layout" path="M 2.77778E-7 4.07407E-6 L 0.27569 -0.01482 " pathEditMode="relative" rAng="0" ptsTypes="AA">
                                      <p:cBhvr>
                                        <p:cTn id="168" dur="2000" fill="hold"/>
                                        <p:tgtEl>
                                          <p:spTgt spid="64"/>
                                        </p:tgtEl>
                                        <p:attrNameLst>
                                          <p:attrName>ppt_x</p:attrName>
                                          <p:attrName>ppt_y</p:attrName>
                                        </p:attrNameLst>
                                      </p:cBhvr>
                                      <p:rCtr x="13785" y="-741"/>
                                    </p:animMotion>
                                  </p:childTnLst>
                                </p:cTn>
                              </p:par>
                              <p:par>
                                <p:cTn id="169" presetID="42" presetClass="path" presetSubtype="0" accel="50000" decel="50000" fill="hold" grpId="1" nodeType="withEffect">
                                  <p:stCondLst>
                                    <p:cond delay="0"/>
                                  </p:stCondLst>
                                  <p:childTnLst>
                                    <p:animMotion origin="layout" path="M 3.88889E-6 -3.7037E-6 L 0.27413 -0.16203 " pathEditMode="relative" rAng="0" ptsTypes="AA">
                                      <p:cBhvr>
                                        <p:cTn id="170" dur="2000" fill="hold"/>
                                        <p:tgtEl>
                                          <p:spTgt spid="66"/>
                                        </p:tgtEl>
                                        <p:attrNameLst>
                                          <p:attrName>ppt_x</p:attrName>
                                          <p:attrName>ppt_y</p:attrName>
                                        </p:attrNameLst>
                                      </p:cBhvr>
                                      <p:rCtr x="13698" y="-8102"/>
                                    </p:animMotion>
                                  </p:childTnLst>
                                </p:cTn>
                              </p:par>
                              <p:par>
                                <p:cTn id="171" presetID="42" presetClass="path" presetSubtype="0" accel="50000" decel="50000" fill="hold" grpId="1" nodeType="withEffect">
                                  <p:stCondLst>
                                    <p:cond delay="0"/>
                                  </p:stCondLst>
                                  <p:childTnLst>
                                    <p:animMotion origin="layout" path="M 3.88889E-6 1.11111E-6 L 0.25503 -0.10695 " pathEditMode="relative" rAng="0" ptsTypes="AA">
                                      <p:cBhvr>
                                        <p:cTn id="172" dur="2000" fill="hold"/>
                                        <p:tgtEl>
                                          <p:spTgt spid="68"/>
                                        </p:tgtEl>
                                        <p:attrNameLst>
                                          <p:attrName>ppt_x</p:attrName>
                                          <p:attrName>ppt_y</p:attrName>
                                        </p:attrNameLst>
                                      </p:cBhvr>
                                      <p:rCtr x="12743" y="-5347"/>
                                    </p:animMotion>
                                  </p:childTnLst>
                                </p:cTn>
                              </p:par>
                              <p:par>
                                <p:cTn id="173" presetID="42" presetClass="path" presetSubtype="0" accel="50000" decel="50000" fill="hold" grpId="1" nodeType="withEffect">
                                  <p:stCondLst>
                                    <p:cond delay="0"/>
                                  </p:stCondLst>
                                  <p:childTnLst>
                                    <p:animMotion origin="layout" path="M 3.88889E-6 -3.7037E-6 L 0.29149 0.06991 " pathEditMode="relative" rAng="0" ptsTypes="AA">
                                      <p:cBhvr>
                                        <p:cTn id="174" dur="2000" fill="hold"/>
                                        <p:tgtEl>
                                          <p:spTgt spid="73"/>
                                        </p:tgtEl>
                                        <p:attrNameLst>
                                          <p:attrName>ppt_x</p:attrName>
                                          <p:attrName>ppt_y</p:attrName>
                                        </p:attrNameLst>
                                      </p:cBhvr>
                                      <p:rCtr x="14566" y="3495"/>
                                    </p:animMotion>
                                  </p:childTnLst>
                                </p:cTn>
                              </p:par>
                              <p:par>
                                <p:cTn id="175" presetID="42" presetClass="path" presetSubtype="0" accel="50000" decel="50000" fill="hold" grpId="1" nodeType="withEffect">
                                  <p:stCondLst>
                                    <p:cond delay="0"/>
                                  </p:stCondLst>
                                  <p:childTnLst>
                                    <p:animMotion origin="layout" path="M 1.66667E-6 -2.59259E-6 L 0.30989 0.10579 " pathEditMode="relative" rAng="0" ptsTypes="AA">
                                      <p:cBhvr>
                                        <p:cTn id="176" dur="2000" fill="hold"/>
                                        <p:tgtEl>
                                          <p:spTgt spid="69"/>
                                        </p:tgtEl>
                                        <p:attrNameLst>
                                          <p:attrName>ppt_x</p:attrName>
                                          <p:attrName>ppt_y</p:attrName>
                                        </p:attrNameLst>
                                      </p:cBhvr>
                                      <p:rCtr x="15486" y="5278"/>
                                    </p:animMotion>
                                  </p:childTnLst>
                                </p:cTn>
                              </p:par>
                              <p:par>
                                <p:cTn id="177" presetID="42" presetClass="path" presetSubtype="0" accel="50000" decel="50000" fill="hold" grpId="1" nodeType="withEffect">
                                  <p:stCondLst>
                                    <p:cond delay="0"/>
                                  </p:stCondLst>
                                  <p:childTnLst>
                                    <p:animMotion origin="layout" path="M 3.88889E-6 -7.40741E-7 L 0.32274 -0.11921 " pathEditMode="relative" rAng="0" ptsTypes="AA">
                                      <p:cBhvr>
                                        <p:cTn id="178" dur="2000" fill="hold"/>
                                        <p:tgtEl>
                                          <p:spTgt spid="71"/>
                                        </p:tgtEl>
                                        <p:attrNameLst>
                                          <p:attrName>ppt_x</p:attrName>
                                          <p:attrName>ppt_y</p:attrName>
                                        </p:attrNameLst>
                                      </p:cBhvr>
                                      <p:rCtr x="16128" y="-5972"/>
                                    </p:animMotion>
                                  </p:childTnLst>
                                </p:cTn>
                              </p:par>
                              <p:par>
                                <p:cTn id="179" presetID="42" presetClass="path" presetSubtype="0" accel="50000" decel="50000" fill="hold" grpId="1" nodeType="withEffect">
                                  <p:stCondLst>
                                    <p:cond delay="0"/>
                                  </p:stCondLst>
                                  <p:childTnLst>
                                    <p:animMotion origin="layout" path="M -1.38889E-6 -7.40741E-7 L 0.30573 0.04398 " pathEditMode="relative" rAng="0" ptsTypes="AA">
                                      <p:cBhvr>
                                        <p:cTn id="180" dur="2000" fill="hold"/>
                                        <p:tgtEl>
                                          <p:spTgt spid="63"/>
                                        </p:tgtEl>
                                        <p:attrNameLst>
                                          <p:attrName>ppt_x</p:attrName>
                                          <p:attrName>ppt_y</p:attrName>
                                        </p:attrNameLst>
                                      </p:cBhvr>
                                      <p:rCtr x="15278" y="2199"/>
                                    </p:animMotion>
                                  </p:childTnLst>
                                </p:cTn>
                              </p:par>
                              <p:par>
                                <p:cTn id="181" presetID="42" presetClass="path" presetSubtype="0" accel="50000" decel="50000" fill="hold" grpId="1" nodeType="withEffect">
                                  <p:stCondLst>
                                    <p:cond delay="0"/>
                                  </p:stCondLst>
                                  <p:childTnLst>
                                    <p:animMotion origin="layout" path="M -1.38889E-6 4.81481E-6 L 0.23351 0.03379 " pathEditMode="relative" rAng="0" ptsTypes="AA">
                                      <p:cBhvr>
                                        <p:cTn id="182" dur="2000" fill="hold"/>
                                        <p:tgtEl>
                                          <p:spTgt spid="67"/>
                                        </p:tgtEl>
                                        <p:attrNameLst>
                                          <p:attrName>ppt_x</p:attrName>
                                          <p:attrName>ppt_y</p:attrName>
                                        </p:attrNameLst>
                                      </p:cBhvr>
                                      <p:rCtr x="11667" y="1690"/>
                                    </p:animMotion>
                                  </p:childTnLst>
                                </p:cTn>
                              </p:par>
                              <p:par>
                                <p:cTn id="183" presetID="42" presetClass="path" presetSubtype="0" accel="50000" decel="50000" fill="hold" grpId="1" nodeType="withEffect">
                                  <p:stCondLst>
                                    <p:cond delay="0"/>
                                  </p:stCondLst>
                                  <p:childTnLst>
                                    <p:animMotion origin="layout" path="M -4.72222E-6 1.48148E-6 L 0.34601 0.13958 " pathEditMode="relative" rAng="0" ptsTypes="AA">
                                      <p:cBhvr>
                                        <p:cTn id="184" dur="2000" fill="hold"/>
                                        <p:tgtEl>
                                          <p:spTgt spid="62"/>
                                        </p:tgtEl>
                                        <p:attrNameLst>
                                          <p:attrName>ppt_x</p:attrName>
                                          <p:attrName>ppt_y</p:attrName>
                                        </p:attrNameLst>
                                      </p:cBhvr>
                                      <p:rCtr x="17292" y="6968"/>
                                    </p:animMotion>
                                  </p:childTnLst>
                                </p:cTn>
                              </p:par>
                              <p:par>
                                <p:cTn id="185" presetID="42" presetClass="path" presetSubtype="0" accel="50000" decel="50000" fill="hold" grpId="1" nodeType="withEffect">
                                  <p:stCondLst>
                                    <p:cond delay="0"/>
                                  </p:stCondLst>
                                  <p:childTnLst>
                                    <p:animMotion origin="layout" path="M 2.22222E-6 3.7037E-6 L 0.33576 0.09768 " pathEditMode="relative" rAng="0" ptsTypes="AA">
                                      <p:cBhvr>
                                        <p:cTn id="186" dur="2000" fill="hold"/>
                                        <p:tgtEl>
                                          <p:spTgt spid="65"/>
                                        </p:tgtEl>
                                        <p:attrNameLst>
                                          <p:attrName>ppt_x</p:attrName>
                                          <p:attrName>ppt_y</p:attrName>
                                        </p:attrNameLst>
                                      </p:cBhvr>
                                      <p:rCtr x="16788" y="4884"/>
                                    </p:animMotion>
                                  </p:childTnLst>
                                </p:cTn>
                              </p:par>
                              <p:par>
                                <p:cTn id="187" presetID="42" presetClass="path" presetSubtype="0" accel="50000" decel="50000" fill="hold" grpId="1" nodeType="withEffect">
                                  <p:stCondLst>
                                    <p:cond delay="0"/>
                                  </p:stCondLst>
                                  <p:childTnLst>
                                    <p:animMotion origin="layout" path="M 2.22222E-6 -3.7037E-7 L 0.35937 0.13912 " pathEditMode="relative" rAng="0" ptsTypes="AA">
                                      <p:cBhvr>
                                        <p:cTn id="188" dur="2000" fill="hold"/>
                                        <p:tgtEl>
                                          <p:spTgt spid="70"/>
                                        </p:tgtEl>
                                        <p:attrNameLst>
                                          <p:attrName>ppt_x</p:attrName>
                                          <p:attrName>ppt_y</p:attrName>
                                        </p:attrNameLst>
                                      </p:cBhvr>
                                      <p:rCtr x="17969" y="6944"/>
                                    </p:animMotion>
                                  </p:childTnLst>
                                </p:cTn>
                              </p:par>
                              <p:par>
                                <p:cTn id="189" presetID="42" presetClass="path" presetSubtype="0" accel="50000" decel="50000" fill="hold" grpId="1" nodeType="withEffect">
                                  <p:stCondLst>
                                    <p:cond delay="0"/>
                                  </p:stCondLst>
                                  <p:childTnLst>
                                    <p:animMotion origin="layout" path="M -1.38889E-6 2.22222E-6 L 0.3309 0.17361 " pathEditMode="relative" rAng="0" ptsTypes="AA">
                                      <p:cBhvr>
                                        <p:cTn id="190" dur="2000" fill="hold"/>
                                        <p:tgtEl>
                                          <p:spTgt spid="72"/>
                                        </p:tgtEl>
                                        <p:attrNameLst>
                                          <p:attrName>ppt_x</p:attrName>
                                          <p:attrName>ppt_y</p:attrName>
                                        </p:attrNameLst>
                                      </p:cBhvr>
                                      <p:rCtr x="16545" y="8681"/>
                                    </p:animMotion>
                                  </p:childTnLst>
                                </p:cTn>
                              </p:par>
                            </p:childTnLst>
                          </p:cTn>
                        </p:par>
                        <p:par>
                          <p:cTn id="191" fill="hold">
                            <p:stCondLst>
                              <p:cond delay="4000"/>
                            </p:stCondLst>
                            <p:childTnLst>
                              <p:par>
                                <p:cTn id="192" presetID="42" presetClass="path" presetSubtype="0" accel="50000" decel="50000" fill="hold" grpId="0" nodeType="afterEffect">
                                  <p:stCondLst>
                                    <p:cond delay="0"/>
                                  </p:stCondLst>
                                  <p:childTnLst>
                                    <p:animMotion origin="layout" path="M -2.77778E-7 -7.40741E-7 L 0.27569 -0.01481 " pathEditMode="relative" rAng="0" ptsTypes="AA">
                                      <p:cBhvr>
                                        <p:cTn id="193" dur="2000" fill="hold"/>
                                        <p:tgtEl>
                                          <p:spTgt spid="31"/>
                                        </p:tgtEl>
                                        <p:attrNameLst>
                                          <p:attrName>ppt_x</p:attrName>
                                          <p:attrName>ppt_y</p:attrName>
                                        </p:attrNameLst>
                                      </p:cBhvr>
                                      <p:rCtr x="13785" y="-741"/>
                                    </p:animMotion>
                                  </p:childTnLst>
                                </p:cTn>
                              </p:par>
                              <p:par>
                                <p:cTn id="194" presetID="42" presetClass="path" presetSubtype="0" accel="50000" decel="50000" fill="hold" grpId="1" nodeType="withEffect">
                                  <p:stCondLst>
                                    <p:cond delay="0"/>
                                  </p:stCondLst>
                                  <p:childTnLst>
                                    <p:animMotion origin="layout" path="M -2.77778E-7 1.48148E-6 L 0.27413 -0.16204 " pathEditMode="relative" rAng="0" ptsTypes="AA">
                                      <p:cBhvr>
                                        <p:cTn id="195" dur="2000" fill="hold"/>
                                        <p:tgtEl>
                                          <p:spTgt spid="34"/>
                                        </p:tgtEl>
                                        <p:attrNameLst>
                                          <p:attrName>ppt_x</p:attrName>
                                          <p:attrName>ppt_y</p:attrName>
                                        </p:attrNameLst>
                                      </p:cBhvr>
                                      <p:rCtr x="13698" y="-8102"/>
                                    </p:animMotion>
                                  </p:childTnLst>
                                </p:cTn>
                              </p:par>
                              <p:par>
                                <p:cTn id="196" presetID="42" presetClass="path" presetSubtype="0" accel="50000" decel="50000" fill="hold" grpId="1" nodeType="withEffect">
                                  <p:stCondLst>
                                    <p:cond delay="0"/>
                                  </p:stCondLst>
                                  <p:childTnLst>
                                    <p:animMotion origin="layout" path="M -2.77778E-7 -3.7037E-6 L 0.28524 -0.16759 " pathEditMode="relative" rAng="0" ptsTypes="AA">
                                      <p:cBhvr>
                                        <p:cTn id="197" dur="2000" fill="hold"/>
                                        <p:tgtEl>
                                          <p:spTgt spid="36"/>
                                        </p:tgtEl>
                                        <p:attrNameLst>
                                          <p:attrName>ppt_x</p:attrName>
                                          <p:attrName>ppt_y</p:attrName>
                                        </p:attrNameLst>
                                      </p:cBhvr>
                                      <p:rCtr x="14253" y="-8380"/>
                                    </p:animMotion>
                                  </p:childTnLst>
                                </p:cTn>
                              </p:par>
                              <p:par>
                                <p:cTn id="198" presetID="42" presetClass="path" presetSubtype="0" accel="50000" decel="50000" fill="hold" grpId="1" nodeType="withEffect">
                                  <p:stCondLst>
                                    <p:cond delay="0"/>
                                  </p:stCondLst>
                                  <p:childTnLst>
                                    <p:animMotion origin="layout" path="M 3.33333E-6 1.48148E-6 L 0.29149 0.06991 " pathEditMode="relative" rAng="0" ptsTypes="AA">
                                      <p:cBhvr>
                                        <p:cTn id="199" dur="2000" fill="hold"/>
                                        <p:tgtEl>
                                          <p:spTgt spid="41"/>
                                        </p:tgtEl>
                                        <p:attrNameLst>
                                          <p:attrName>ppt_x</p:attrName>
                                          <p:attrName>ppt_y</p:attrName>
                                        </p:attrNameLst>
                                      </p:cBhvr>
                                      <p:rCtr x="14566" y="3495"/>
                                    </p:animMotion>
                                  </p:childTnLst>
                                </p:cTn>
                              </p:par>
                              <p:par>
                                <p:cTn id="200" presetID="42" presetClass="path" presetSubtype="0" accel="50000" decel="50000" fill="hold" grpId="1" nodeType="withEffect">
                                  <p:stCondLst>
                                    <p:cond delay="0"/>
                                  </p:stCondLst>
                                  <p:childTnLst>
                                    <p:animMotion origin="layout" path="M -2.5E-6 2.59259E-6 L 0.3099 0.10578 " pathEditMode="relative" rAng="0" ptsTypes="AA">
                                      <p:cBhvr>
                                        <p:cTn id="201" dur="2000" fill="hold"/>
                                        <p:tgtEl>
                                          <p:spTgt spid="37"/>
                                        </p:tgtEl>
                                        <p:attrNameLst>
                                          <p:attrName>ppt_x</p:attrName>
                                          <p:attrName>ppt_y</p:attrName>
                                        </p:attrNameLst>
                                      </p:cBhvr>
                                      <p:rCtr x="15486" y="5278"/>
                                    </p:animMotion>
                                  </p:childTnLst>
                                </p:cTn>
                              </p:par>
                              <p:par>
                                <p:cTn id="202" presetID="42" presetClass="path" presetSubtype="0" accel="50000" decel="50000" fill="hold" grpId="1" nodeType="withEffect">
                                  <p:stCondLst>
                                    <p:cond delay="0"/>
                                  </p:stCondLst>
                                  <p:childTnLst>
                                    <p:animMotion origin="layout" path="M 3.33333E-6 -4.07407E-6 L 0.32274 -0.11921 " pathEditMode="relative" rAng="0" ptsTypes="AA">
                                      <p:cBhvr>
                                        <p:cTn id="203" dur="2000" fill="hold"/>
                                        <p:tgtEl>
                                          <p:spTgt spid="39"/>
                                        </p:tgtEl>
                                        <p:attrNameLst>
                                          <p:attrName>ppt_x</p:attrName>
                                          <p:attrName>ppt_y</p:attrName>
                                        </p:attrNameLst>
                                      </p:cBhvr>
                                      <p:rCtr x="16128" y="-5972"/>
                                    </p:animMotion>
                                  </p:childTnLst>
                                </p:cTn>
                              </p:par>
                              <p:par>
                                <p:cTn id="204" presetID="42" presetClass="path" presetSubtype="0" accel="50000" decel="50000" fill="hold" grpId="1" nodeType="withEffect">
                                  <p:stCondLst>
                                    <p:cond delay="0"/>
                                  </p:stCondLst>
                                  <p:childTnLst>
                                    <p:animMotion origin="layout" path="M -1.94444E-6 4.44444E-6 L 0.30573 0.04398 " pathEditMode="relative" rAng="0" ptsTypes="AA">
                                      <p:cBhvr>
                                        <p:cTn id="205" dur="2000" fill="hold"/>
                                        <p:tgtEl>
                                          <p:spTgt spid="30"/>
                                        </p:tgtEl>
                                        <p:attrNameLst>
                                          <p:attrName>ppt_x</p:attrName>
                                          <p:attrName>ppt_y</p:attrName>
                                        </p:attrNameLst>
                                      </p:cBhvr>
                                      <p:rCtr x="15278" y="2199"/>
                                    </p:animMotion>
                                  </p:childTnLst>
                                </p:cTn>
                              </p:par>
                              <p:par>
                                <p:cTn id="206" presetID="42" presetClass="path" presetSubtype="0" accel="50000" decel="50000" fill="hold" grpId="1" nodeType="withEffect">
                                  <p:stCondLst>
                                    <p:cond delay="0"/>
                                  </p:stCondLst>
                                  <p:childTnLst>
                                    <p:animMotion origin="layout" path="M 4.44444E-6 0 L 0.20034 0.01644 " pathEditMode="relative" rAng="0" ptsTypes="AA">
                                      <p:cBhvr>
                                        <p:cTn id="207" dur="2000" fill="hold"/>
                                        <p:tgtEl>
                                          <p:spTgt spid="35"/>
                                        </p:tgtEl>
                                        <p:attrNameLst>
                                          <p:attrName>ppt_x</p:attrName>
                                          <p:attrName>ppt_y</p:attrName>
                                        </p:attrNameLst>
                                      </p:cBhvr>
                                      <p:rCtr x="10017" y="810"/>
                                    </p:animMotion>
                                  </p:childTnLst>
                                </p:cTn>
                              </p:par>
                              <p:par>
                                <p:cTn id="208" presetID="42" presetClass="path" presetSubtype="0" accel="50000" decel="50000" fill="hold" grpId="1" nodeType="withEffect">
                                  <p:stCondLst>
                                    <p:cond delay="0"/>
                                  </p:stCondLst>
                                  <p:childTnLst>
                                    <p:animMotion origin="layout" path="M 4.72222E-6 -3.33333E-6 L 0.346 0.13959 " pathEditMode="relative" rAng="0" ptsTypes="AA">
                                      <p:cBhvr>
                                        <p:cTn id="209" dur="2000" fill="hold"/>
                                        <p:tgtEl>
                                          <p:spTgt spid="29"/>
                                        </p:tgtEl>
                                        <p:attrNameLst>
                                          <p:attrName>ppt_x</p:attrName>
                                          <p:attrName>ppt_y</p:attrName>
                                        </p:attrNameLst>
                                      </p:cBhvr>
                                      <p:rCtr x="17292" y="6968"/>
                                    </p:animMotion>
                                  </p:childTnLst>
                                </p:cTn>
                              </p:par>
                              <p:par>
                                <p:cTn id="210" presetID="42" presetClass="path" presetSubtype="0" accel="50000" decel="50000" fill="hold" grpId="1" nodeType="withEffect">
                                  <p:stCondLst>
                                    <p:cond delay="0"/>
                                  </p:stCondLst>
                                  <p:childTnLst>
                                    <p:animMotion origin="layout" path="M -1.94444E-6 -1.11111E-6 L 0.33577 0.09769 " pathEditMode="relative" rAng="0" ptsTypes="AA">
                                      <p:cBhvr>
                                        <p:cTn id="211" dur="2000" fill="hold"/>
                                        <p:tgtEl>
                                          <p:spTgt spid="33"/>
                                        </p:tgtEl>
                                        <p:attrNameLst>
                                          <p:attrName>ppt_x</p:attrName>
                                          <p:attrName>ppt_y</p:attrName>
                                        </p:attrNameLst>
                                      </p:cBhvr>
                                      <p:rCtr x="16788" y="4884"/>
                                    </p:animMotion>
                                  </p:childTnLst>
                                </p:cTn>
                              </p:par>
                              <p:par>
                                <p:cTn id="212" presetID="42" presetClass="path" presetSubtype="0" accel="50000" decel="50000" fill="hold" grpId="1" nodeType="withEffect">
                                  <p:stCondLst>
                                    <p:cond delay="0"/>
                                  </p:stCondLst>
                                  <p:childTnLst>
                                    <p:animMotion origin="layout" path="M -1.94444E-6 4.81481E-6 L 0.35938 0.13912 " pathEditMode="relative" rAng="0" ptsTypes="AA">
                                      <p:cBhvr>
                                        <p:cTn id="213" dur="2000" fill="hold"/>
                                        <p:tgtEl>
                                          <p:spTgt spid="38"/>
                                        </p:tgtEl>
                                        <p:attrNameLst>
                                          <p:attrName>ppt_x</p:attrName>
                                          <p:attrName>ppt_y</p:attrName>
                                        </p:attrNameLst>
                                      </p:cBhvr>
                                      <p:rCtr x="17969" y="6944"/>
                                    </p:animMotion>
                                  </p:childTnLst>
                                </p:cTn>
                              </p:par>
                              <p:par>
                                <p:cTn id="214" presetID="42" presetClass="path" presetSubtype="0" accel="50000" decel="50000" fill="hold" grpId="1" nodeType="withEffect">
                                  <p:stCondLst>
                                    <p:cond delay="0"/>
                                  </p:stCondLst>
                                  <p:childTnLst>
                                    <p:animMotion origin="layout" path="M 4.44444E-6 -2.59259E-6 L 0.3309 0.17361 " pathEditMode="relative" rAng="0" ptsTypes="AA">
                                      <p:cBhvr>
                                        <p:cTn id="215" dur="2000" fill="hold"/>
                                        <p:tgtEl>
                                          <p:spTgt spid="40"/>
                                        </p:tgtEl>
                                        <p:attrNameLst>
                                          <p:attrName>ppt_x</p:attrName>
                                          <p:attrName>ppt_y</p:attrName>
                                        </p:attrNameLst>
                                      </p:cBhvr>
                                      <p:rCtr x="16545" y="8681"/>
                                    </p:animMotion>
                                  </p:childTnLst>
                                </p:cTn>
                              </p:par>
                            </p:childTnLst>
                          </p:cTn>
                        </p:par>
                        <p:par>
                          <p:cTn id="216" fill="hold">
                            <p:stCondLst>
                              <p:cond delay="6000"/>
                            </p:stCondLst>
                            <p:childTnLst>
                              <p:par>
                                <p:cTn id="217" presetID="42" presetClass="path" presetSubtype="0" accel="50000" decel="50000" fill="hold" grpId="0" nodeType="afterEffect">
                                  <p:stCondLst>
                                    <p:cond delay="0"/>
                                  </p:stCondLst>
                                  <p:childTnLst>
                                    <p:animMotion origin="layout" path="M 3.33333E-6 2.96296E-6 L 0.40017 -0.01459 " pathEditMode="relative" rAng="0" ptsTypes="AA">
                                      <p:cBhvr>
                                        <p:cTn id="218" dur="2000" fill="hold"/>
                                        <p:tgtEl>
                                          <p:spTgt spid="46"/>
                                        </p:tgtEl>
                                        <p:attrNameLst>
                                          <p:attrName>ppt_x</p:attrName>
                                          <p:attrName>ppt_y</p:attrName>
                                        </p:attrNameLst>
                                      </p:cBhvr>
                                      <p:rCtr x="20000" y="-741"/>
                                    </p:animMotion>
                                  </p:childTnLst>
                                </p:cTn>
                              </p:par>
                              <p:par>
                                <p:cTn id="219" presetID="42" presetClass="path" presetSubtype="0" accel="50000" decel="50000" fill="hold" grpId="1" nodeType="withEffect">
                                  <p:stCondLst>
                                    <p:cond delay="0"/>
                                  </p:stCondLst>
                                  <p:childTnLst>
                                    <p:animMotion origin="layout" path="M 3.33333E-6 -4.81481E-6 L 0.27413 -0.16203 " pathEditMode="relative" rAng="0" ptsTypes="AA">
                                      <p:cBhvr>
                                        <p:cTn id="220" dur="2000" fill="hold"/>
                                        <p:tgtEl>
                                          <p:spTgt spid="52"/>
                                        </p:tgtEl>
                                        <p:attrNameLst>
                                          <p:attrName>ppt_x</p:attrName>
                                          <p:attrName>ppt_y</p:attrName>
                                        </p:attrNameLst>
                                      </p:cBhvr>
                                      <p:rCtr x="13698" y="-8102"/>
                                    </p:animMotion>
                                  </p:childTnLst>
                                </p:cTn>
                              </p:par>
                              <p:par>
                                <p:cTn id="221" presetID="42" presetClass="path" presetSubtype="0" accel="50000" decel="50000" fill="hold" grpId="1" nodeType="withEffect">
                                  <p:stCondLst>
                                    <p:cond delay="0"/>
                                  </p:stCondLst>
                                  <p:childTnLst>
                                    <p:animMotion origin="layout" path="M 3.33333E-6 1.11022E-16 L 0.28524 -0.16759 " pathEditMode="relative" rAng="0" ptsTypes="AA">
                                      <p:cBhvr>
                                        <p:cTn id="222" dur="2000" fill="hold"/>
                                        <p:tgtEl>
                                          <p:spTgt spid="54"/>
                                        </p:tgtEl>
                                        <p:attrNameLst>
                                          <p:attrName>ppt_x</p:attrName>
                                          <p:attrName>ppt_y</p:attrName>
                                        </p:attrNameLst>
                                      </p:cBhvr>
                                      <p:rCtr x="14253" y="-8380"/>
                                    </p:animMotion>
                                  </p:childTnLst>
                                </p:cTn>
                              </p:par>
                              <p:par>
                                <p:cTn id="223" presetID="42" presetClass="path" presetSubtype="0" accel="50000" decel="50000" fill="hold" grpId="1" nodeType="withEffect">
                                  <p:stCondLst>
                                    <p:cond delay="0"/>
                                  </p:stCondLst>
                                  <p:childTnLst>
                                    <p:animMotion origin="layout" path="M 3.33333E-6 -4.81481E-6 L 0.29149 0.06991 " pathEditMode="relative" rAng="0" ptsTypes="AA">
                                      <p:cBhvr>
                                        <p:cTn id="224" dur="2000" fill="hold"/>
                                        <p:tgtEl>
                                          <p:spTgt spid="59"/>
                                        </p:tgtEl>
                                        <p:attrNameLst>
                                          <p:attrName>ppt_x</p:attrName>
                                          <p:attrName>ppt_y</p:attrName>
                                        </p:attrNameLst>
                                      </p:cBhvr>
                                      <p:rCtr x="14566" y="3495"/>
                                    </p:animMotion>
                                  </p:childTnLst>
                                </p:cTn>
                              </p:par>
                              <p:par>
                                <p:cTn id="225" presetID="42" presetClass="path" presetSubtype="0" accel="50000" decel="50000" fill="hold" grpId="1" nodeType="withEffect">
                                  <p:stCondLst>
                                    <p:cond delay="0"/>
                                  </p:stCondLst>
                                  <p:childTnLst>
                                    <p:animMotion origin="layout" path="M 1.11111E-6 -3.7037E-6 L 0.30989 0.10579 " pathEditMode="relative" rAng="0" ptsTypes="AA">
                                      <p:cBhvr>
                                        <p:cTn id="226" dur="2000" fill="hold"/>
                                        <p:tgtEl>
                                          <p:spTgt spid="55"/>
                                        </p:tgtEl>
                                        <p:attrNameLst>
                                          <p:attrName>ppt_x</p:attrName>
                                          <p:attrName>ppt_y</p:attrName>
                                        </p:attrNameLst>
                                      </p:cBhvr>
                                      <p:rCtr x="15486" y="5278"/>
                                    </p:animMotion>
                                  </p:childTnLst>
                                </p:cTn>
                              </p:par>
                              <p:par>
                                <p:cTn id="227" presetID="42" presetClass="path" presetSubtype="0" accel="50000" decel="50000" fill="hold" grpId="1" nodeType="withEffect">
                                  <p:stCondLst>
                                    <p:cond delay="0"/>
                                  </p:stCondLst>
                                  <p:childTnLst>
                                    <p:animMotion origin="layout" path="M -3.05556E-6 -1.85185E-6 L 0.32275 -0.11921 " pathEditMode="relative" rAng="0" ptsTypes="AA">
                                      <p:cBhvr>
                                        <p:cTn id="228" dur="2000" fill="hold"/>
                                        <p:tgtEl>
                                          <p:spTgt spid="57"/>
                                        </p:tgtEl>
                                        <p:attrNameLst>
                                          <p:attrName>ppt_x</p:attrName>
                                          <p:attrName>ppt_y</p:attrName>
                                        </p:attrNameLst>
                                      </p:cBhvr>
                                      <p:rCtr x="16128" y="-5972"/>
                                    </p:animMotion>
                                  </p:childTnLst>
                                </p:cTn>
                              </p:par>
                              <p:par>
                                <p:cTn id="229" presetID="42" presetClass="path" presetSubtype="0" accel="50000" decel="50000" fill="hold" grpId="1" nodeType="withEffect">
                                  <p:stCondLst>
                                    <p:cond delay="0"/>
                                  </p:stCondLst>
                                  <p:childTnLst>
                                    <p:animMotion origin="layout" path="M -1.94444E-6 -1.85185E-6 L 0.30573 0.04398 " pathEditMode="relative" rAng="0" ptsTypes="AA">
                                      <p:cBhvr>
                                        <p:cTn id="230" dur="2000" fill="hold"/>
                                        <p:tgtEl>
                                          <p:spTgt spid="45"/>
                                        </p:tgtEl>
                                        <p:attrNameLst>
                                          <p:attrName>ppt_x</p:attrName>
                                          <p:attrName>ppt_y</p:attrName>
                                        </p:attrNameLst>
                                      </p:cBhvr>
                                      <p:rCtr x="15278" y="2199"/>
                                    </p:animMotion>
                                  </p:childTnLst>
                                </p:cTn>
                              </p:par>
                              <p:par>
                                <p:cTn id="231" presetID="42" presetClass="path" presetSubtype="0" accel="50000" decel="50000" fill="hold" grpId="1" nodeType="withEffect">
                                  <p:stCondLst>
                                    <p:cond delay="0"/>
                                  </p:stCondLst>
                                  <p:childTnLst>
                                    <p:animMotion origin="layout" path="M -1.94444E-6 3.7037E-6 L 0.31528 0.00601 " pathEditMode="relative" rAng="0" ptsTypes="AA">
                                      <p:cBhvr>
                                        <p:cTn id="232" dur="2000" fill="hold"/>
                                        <p:tgtEl>
                                          <p:spTgt spid="53"/>
                                        </p:tgtEl>
                                        <p:attrNameLst>
                                          <p:attrName>ppt_x</p:attrName>
                                          <p:attrName>ppt_y</p:attrName>
                                        </p:attrNameLst>
                                      </p:cBhvr>
                                      <p:rCtr x="15764" y="301"/>
                                    </p:animMotion>
                                  </p:childTnLst>
                                </p:cTn>
                              </p:par>
                              <p:par>
                                <p:cTn id="233" presetID="42" presetClass="path" presetSubtype="0" accel="50000" decel="50000" fill="hold" grpId="1" nodeType="withEffect">
                                  <p:stCondLst>
                                    <p:cond delay="0"/>
                                  </p:stCondLst>
                                  <p:childTnLst>
                                    <p:animMotion origin="layout" path="M 4.72222E-6 3.7037E-7 L 0.346 0.13958 " pathEditMode="relative" rAng="0" ptsTypes="AA">
                                      <p:cBhvr>
                                        <p:cTn id="234" dur="2000" fill="hold"/>
                                        <p:tgtEl>
                                          <p:spTgt spid="44"/>
                                        </p:tgtEl>
                                        <p:attrNameLst>
                                          <p:attrName>ppt_x</p:attrName>
                                          <p:attrName>ppt_y</p:attrName>
                                        </p:attrNameLst>
                                      </p:cBhvr>
                                      <p:rCtr x="17292" y="6968"/>
                                    </p:animMotion>
                                  </p:childTnLst>
                                </p:cTn>
                              </p:par>
                              <p:par>
                                <p:cTn id="235" presetID="42" presetClass="path" presetSubtype="0" accel="50000" decel="50000" fill="hold" grpId="1" nodeType="withEffect">
                                  <p:stCondLst>
                                    <p:cond delay="0"/>
                                  </p:stCondLst>
                                  <p:childTnLst>
                                    <p:animMotion origin="layout" path="M 1.66667E-6 2.59259E-6 L 0.41319 0.07153 " pathEditMode="relative" rAng="0" ptsTypes="AA">
                                      <p:cBhvr>
                                        <p:cTn id="236" dur="2000" fill="hold"/>
                                        <p:tgtEl>
                                          <p:spTgt spid="51"/>
                                        </p:tgtEl>
                                        <p:attrNameLst>
                                          <p:attrName>ppt_x</p:attrName>
                                          <p:attrName>ppt_y</p:attrName>
                                        </p:attrNameLst>
                                      </p:cBhvr>
                                      <p:rCtr x="20660" y="3565"/>
                                    </p:animMotion>
                                  </p:childTnLst>
                                </p:cTn>
                              </p:par>
                              <p:par>
                                <p:cTn id="237" presetID="42" presetClass="path" presetSubtype="0" accel="50000" decel="50000" fill="hold" grpId="1" nodeType="withEffect">
                                  <p:stCondLst>
                                    <p:cond delay="0"/>
                                  </p:stCondLst>
                                  <p:childTnLst>
                                    <p:animMotion origin="layout" path="M 1.66667E-6 -1.48148E-6 L 0.35937 0.13912 " pathEditMode="relative" rAng="0" ptsTypes="AA">
                                      <p:cBhvr>
                                        <p:cTn id="238" dur="2000" fill="hold"/>
                                        <p:tgtEl>
                                          <p:spTgt spid="56"/>
                                        </p:tgtEl>
                                        <p:attrNameLst>
                                          <p:attrName>ppt_x</p:attrName>
                                          <p:attrName>ppt_y</p:attrName>
                                        </p:attrNameLst>
                                      </p:cBhvr>
                                      <p:rCtr x="17969" y="6944"/>
                                    </p:animMotion>
                                  </p:childTnLst>
                                </p:cTn>
                              </p:par>
                              <p:par>
                                <p:cTn id="239" presetID="42" presetClass="path" presetSubtype="0" accel="50000" decel="50000" fill="hold" grpId="1" nodeType="withEffect">
                                  <p:stCondLst>
                                    <p:cond delay="0"/>
                                  </p:stCondLst>
                                  <p:childTnLst>
                                    <p:animMotion origin="layout" path="M -1.94444E-6 1.11111E-6 L 0.3309 0.17361 " pathEditMode="relative" rAng="0" ptsTypes="AA">
                                      <p:cBhvr>
                                        <p:cTn id="240" dur="2000" fill="hold"/>
                                        <p:tgtEl>
                                          <p:spTgt spid="58"/>
                                        </p:tgtEl>
                                        <p:attrNameLst>
                                          <p:attrName>ppt_x</p:attrName>
                                          <p:attrName>ppt_y</p:attrName>
                                        </p:attrNameLst>
                                      </p:cBhvr>
                                      <p:rCtr x="16545" y="8681"/>
                                    </p:animMotion>
                                  </p:childTnLst>
                                </p:cTn>
                              </p:par>
                            </p:childTnLst>
                          </p:cTn>
                        </p:par>
                      </p:childTnLst>
                    </p:cTn>
                  </p:par>
                  <p:par>
                    <p:cTn id="241" fill="hold">
                      <p:stCondLst>
                        <p:cond delay="indefinite"/>
                      </p:stCondLst>
                      <p:childTnLst>
                        <p:par>
                          <p:cTn id="242" fill="hold">
                            <p:stCondLst>
                              <p:cond delay="0"/>
                            </p:stCondLst>
                            <p:childTnLst>
                              <p:par>
                                <p:cTn id="243" presetID="10" presetClass="exit" presetSubtype="0" fill="hold" grpId="2" nodeType="clickEffect">
                                  <p:stCondLst>
                                    <p:cond delay="0"/>
                                  </p:stCondLst>
                                  <p:childTnLst>
                                    <p:animEffect transition="out" filter="fade">
                                      <p:cBhvr>
                                        <p:cTn id="244" dur="500"/>
                                        <p:tgtEl>
                                          <p:spTgt spid="8"/>
                                        </p:tgtEl>
                                      </p:cBhvr>
                                    </p:animEffect>
                                    <p:set>
                                      <p:cBhvr>
                                        <p:cTn id="245" dur="1" fill="hold">
                                          <p:stCondLst>
                                            <p:cond delay="499"/>
                                          </p:stCondLst>
                                        </p:cTn>
                                        <p:tgtEl>
                                          <p:spTgt spid="8"/>
                                        </p:tgtEl>
                                        <p:attrNameLst>
                                          <p:attrName>style.visibility</p:attrName>
                                        </p:attrNameLst>
                                      </p:cBhvr>
                                      <p:to>
                                        <p:strVal val="hidden"/>
                                      </p:to>
                                    </p:set>
                                  </p:childTnLst>
                                </p:cTn>
                              </p:par>
                              <p:par>
                                <p:cTn id="246" presetID="10" presetClass="exit" presetSubtype="0" fill="hold" grpId="2" nodeType="withEffect">
                                  <p:stCondLst>
                                    <p:cond delay="0"/>
                                  </p:stCondLst>
                                  <p:childTnLst>
                                    <p:animEffect transition="out" filter="fade">
                                      <p:cBhvr>
                                        <p:cTn id="247" dur="500"/>
                                        <p:tgtEl>
                                          <p:spTgt spid="16"/>
                                        </p:tgtEl>
                                      </p:cBhvr>
                                    </p:animEffect>
                                    <p:set>
                                      <p:cBhvr>
                                        <p:cTn id="248" dur="1" fill="hold">
                                          <p:stCondLst>
                                            <p:cond delay="499"/>
                                          </p:stCondLst>
                                        </p:cTn>
                                        <p:tgtEl>
                                          <p:spTgt spid="16"/>
                                        </p:tgtEl>
                                        <p:attrNameLst>
                                          <p:attrName>style.visibility</p:attrName>
                                        </p:attrNameLst>
                                      </p:cBhvr>
                                      <p:to>
                                        <p:strVal val="hidden"/>
                                      </p:to>
                                    </p:set>
                                  </p:childTnLst>
                                </p:cTn>
                              </p:par>
                              <p:par>
                                <p:cTn id="249" presetID="10" presetClass="exit" presetSubtype="0" fill="hold" grpId="2" nodeType="withEffect">
                                  <p:stCondLst>
                                    <p:cond delay="0"/>
                                  </p:stCondLst>
                                  <p:childTnLst>
                                    <p:animEffect transition="out" filter="fade">
                                      <p:cBhvr>
                                        <p:cTn id="250" dur="500"/>
                                        <p:tgtEl>
                                          <p:spTgt spid="18"/>
                                        </p:tgtEl>
                                      </p:cBhvr>
                                    </p:animEffect>
                                    <p:set>
                                      <p:cBhvr>
                                        <p:cTn id="251" dur="1" fill="hold">
                                          <p:stCondLst>
                                            <p:cond delay="499"/>
                                          </p:stCondLst>
                                        </p:cTn>
                                        <p:tgtEl>
                                          <p:spTgt spid="18"/>
                                        </p:tgtEl>
                                        <p:attrNameLst>
                                          <p:attrName>style.visibility</p:attrName>
                                        </p:attrNameLst>
                                      </p:cBhvr>
                                      <p:to>
                                        <p:strVal val="hidden"/>
                                      </p:to>
                                    </p:set>
                                  </p:childTnLst>
                                </p:cTn>
                              </p:par>
                              <p:par>
                                <p:cTn id="252" presetID="10" presetClass="exit" presetSubtype="0" fill="hold" grpId="2" nodeType="withEffect">
                                  <p:stCondLst>
                                    <p:cond delay="0"/>
                                  </p:stCondLst>
                                  <p:childTnLst>
                                    <p:animEffect transition="out" filter="fade">
                                      <p:cBhvr>
                                        <p:cTn id="253" dur="500"/>
                                        <p:tgtEl>
                                          <p:spTgt spid="19"/>
                                        </p:tgtEl>
                                      </p:cBhvr>
                                    </p:animEffect>
                                    <p:set>
                                      <p:cBhvr>
                                        <p:cTn id="254" dur="1" fill="hold">
                                          <p:stCondLst>
                                            <p:cond delay="499"/>
                                          </p:stCondLst>
                                        </p:cTn>
                                        <p:tgtEl>
                                          <p:spTgt spid="19"/>
                                        </p:tgtEl>
                                        <p:attrNameLst>
                                          <p:attrName>style.visibility</p:attrName>
                                        </p:attrNameLst>
                                      </p:cBhvr>
                                      <p:to>
                                        <p:strVal val="hidden"/>
                                      </p:to>
                                    </p:set>
                                  </p:childTnLst>
                                </p:cTn>
                              </p:par>
                              <p:par>
                                <p:cTn id="255" presetID="10" presetClass="exit" presetSubtype="0" fill="hold" grpId="2" nodeType="withEffect">
                                  <p:stCondLst>
                                    <p:cond delay="0"/>
                                  </p:stCondLst>
                                  <p:childTnLst>
                                    <p:animEffect transition="out" filter="fade">
                                      <p:cBhvr>
                                        <p:cTn id="256" dur="500"/>
                                        <p:tgtEl>
                                          <p:spTgt spid="20"/>
                                        </p:tgtEl>
                                      </p:cBhvr>
                                    </p:animEffect>
                                    <p:set>
                                      <p:cBhvr>
                                        <p:cTn id="257" dur="1" fill="hold">
                                          <p:stCondLst>
                                            <p:cond delay="499"/>
                                          </p:stCondLst>
                                        </p:cTn>
                                        <p:tgtEl>
                                          <p:spTgt spid="20"/>
                                        </p:tgtEl>
                                        <p:attrNameLst>
                                          <p:attrName>style.visibility</p:attrName>
                                        </p:attrNameLst>
                                      </p:cBhvr>
                                      <p:to>
                                        <p:strVal val="hidden"/>
                                      </p:to>
                                    </p:set>
                                  </p:childTnLst>
                                </p:cTn>
                              </p:par>
                              <p:par>
                                <p:cTn id="258" presetID="10" presetClass="exit" presetSubtype="0" fill="hold" grpId="2" nodeType="withEffect">
                                  <p:stCondLst>
                                    <p:cond delay="0"/>
                                  </p:stCondLst>
                                  <p:childTnLst>
                                    <p:animEffect transition="out" filter="fade">
                                      <p:cBhvr>
                                        <p:cTn id="259" dur="500"/>
                                        <p:tgtEl>
                                          <p:spTgt spid="21"/>
                                        </p:tgtEl>
                                      </p:cBhvr>
                                    </p:animEffect>
                                    <p:set>
                                      <p:cBhvr>
                                        <p:cTn id="260" dur="1" fill="hold">
                                          <p:stCondLst>
                                            <p:cond delay="499"/>
                                          </p:stCondLst>
                                        </p:cTn>
                                        <p:tgtEl>
                                          <p:spTgt spid="21"/>
                                        </p:tgtEl>
                                        <p:attrNameLst>
                                          <p:attrName>style.visibility</p:attrName>
                                        </p:attrNameLst>
                                      </p:cBhvr>
                                      <p:to>
                                        <p:strVal val="hidden"/>
                                      </p:to>
                                    </p:set>
                                  </p:childTnLst>
                                </p:cTn>
                              </p:par>
                              <p:par>
                                <p:cTn id="261" presetID="10" presetClass="exit" presetSubtype="0" fill="hold" grpId="2" nodeType="withEffect">
                                  <p:stCondLst>
                                    <p:cond delay="0"/>
                                  </p:stCondLst>
                                  <p:childTnLst>
                                    <p:animEffect transition="out" filter="fade">
                                      <p:cBhvr>
                                        <p:cTn id="262" dur="500"/>
                                        <p:tgtEl>
                                          <p:spTgt spid="22"/>
                                        </p:tgtEl>
                                      </p:cBhvr>
                                    </p:animEffect>
                                    <p:set>
                                      <p:cBhvr>
                                        <p:cTn id="263" dur="1" fill="hold">
                                          <p:stCondLst>
                                            <p:cond delay="499"/>
                                          </p:stCondLst>
                                        </p:cTn>
                                        <p:tgtEl>
                                          <p:spTgt spid="22"/>
                                        </p:tgtEl>
                                        <p:attrNameLst>
                                          <p:attrName>style.visibility</p:attrName>
                                        </p:attrNameLst>
                                      </p:cBhvr>
                                      <p:to>
                                        <p:strVal val="hidden"/>
                                      </p:to>
                                    </p:set>
                                  </p:childTnLst>
                                </p:cTn>
                              </p:par>
                              <p:par>
                                <p:cTn id="264" presetID="10" presetClass="exit" presetSubtype="0" fill="hold" grpId="2" nodeType="withEffect">
                                  <p:stCondLst>
                                    <p:cond delay="0"/>
                                  </p:stCondLst>
                                  <p:childTnLst>
                                    <p:animEffect transition="out" filter="fade">
                                      <p:cBhvr>
                                        <p:cTn id="265" dur="500"/>
                                        <p:tgtEl>
                                          <p:spTgt spid="23"/>
                                        </p:tgtEl>
                                      </p:cBhvr>
                                    </p:animEffect>
                                    <p:set>
                                      <p:cBhvr>
                                        <p:cTn id="266" dur="1" fill="hold">
                                          <p:stCondLst>
                                            <p:cond delay="499"/>
                                          </p:stCondLst>
                                        </p:cTn>
                                        <p:tgtEl>
                                          <p:spTgt spid="23"/>
                                        </p:tgtEl>
                                        <p:attrNameLst>
                                          <p:attrName>style.visibility</p:attrName>
                                        </p:attrNameLst>
                                      </p:cBhvr>
                                      <p:to>
                                        <p:strVal val="hidden"/>
                                      </p:to>
                                    </p:set>
                                  </p:childTnLst>
                                </p:cTn>
                              </p:par>
                              <p:par>
                                <p:cTn id="267" presetID="10" presetClass="exit" presetSubtype="0" fill="hold" grpId="2" nodeType="withEffect">
                                  <p:stCondLst>
                                    <p:cond delay="0"/>
                                  </p:stCondLst>
                                  <p:childTnLst>
                                    <p:animEffect transition="out" filter="fade">
                                      <p:cBhvr>
                                        <p:cTn id="268" dur="500"/>
                                        <p:tgtEl>
                                          <p:spTgt spid="24"/>
                                        </p:tgtEl>
                                      </p:cBhvr>
                                    </p:animEffect>
                                    <p:set>
                                      <p:cBhvr>
                                        <p:cTn id="269" dur="1" fill="hold">
                                          <p:stCondLst>
                                            <p:cond delay="499"/>
                                          </p:stCondLst>
                                        </p:cTn>
                                        <p:tgtEl>
                                          <p:spTgt spid="24"/>
                                        </p:tgtEl>
                                        <p:attrNameLst>
                                          <p:attrName>style.visibility</p:attrName>
                                        </p:attrNameLst>
                                      </p:cBhvr>
                                      <p:to>
                                        <p:strVal val="hidden"/>
                                      </p:to>
                                    </p:set>
                                  </p:childTnLst>
                                </p:cTn>
                              </p:par>
                              <p:par>
                                <p:cTn id="270" presetID="10" presetClass="exit" presetSubtype="0" fill="hold" grpId="2" nodeType="withEffect">
                                  <p:stCondLst>
                                    <p:cond delay="0"/>
                                  </p:stCondLst>
                                  <p:childTnLst>
                                    <p:animEffect transition="out" filter="fade">
                                      <p:cBhvr>
                                        <p:cTn id="271" dur="500"/>
                                        <p:tgtEl>
                                          <p:spTgt spid="25"/>
                                        </p:tgtEl>
                                      </p:cBhvr>
                                    </p:animEffect>
                                    <p:set>
                                      <p:cBhvr>
                                        <p:cTn id="272" dur="1" fill="hold">
                                          <p:stCondLst>
                                            <p:cond delay="499"/>
                                          </p:stCondLst>
                                        </p:cTn>
                                        <p:tgtEl>
                                          <p:spTgt spid="25"/>
                                        </p:tgtEl>
                                        <p:attrNameLst>
                                          <p:attrName>style.visibility</p:attrName>
                                        </p:attrNameLst>
                                      </p:cBhvr>
                                      <p:to>
                                        <p:strVal val="hidden"/>
                                      </p:to>
                                    </p:set>
                                  </p:childTnLst>
                                </p:cTn>
                              </p:par>
                              <p:par>
                                <p:cTn id="273" presetID="10" presetClass="exit" presetSubtype="0" fill="hold" grpId="2" nodeType="withEffect">
                                  <p:stCondLst>
                                    <p:cond delay="0"/>
                                  </p:stCondLst>
                                  <p:childTnLst>
                                    <p:animEffect transition="out" filter="fade">
                                      <p:cBhvr>
                                        <p:cTn id="274" dur="500"/>
                                        <p:tgtEl>
                                          <p:spTgt spid="17"/>
                                        </p:tgtEl>
                                      </p:cBhvr>
                                    </p:animEffect>
                                    <p:set>
                                      <p:cBhvr>
                                        <p:cTn id="275" dur="1" fill="hold">
                                          <p:stCondLst>
                                            <p:cond delay="499"/>
                                          </p:stCondLst>
                                        </p:cTn>
                                        <p:tgtEl>
                                          <p:spTgt spid="17"/>
                                        </p:tgtEl>
                                        <p:attrNameLst>
                                          <p:attrName>style.visibility</p:attrName>
                                        </p:attrNameLst>
                                      </p:cBhvr>
                                      <p:to>
                                        <p:strVal val="hidden"/>
                                      </p:to>
                                    </p:set>
                                  </p:childTnLst>
                                </p:cTn>
                              </p:par>
                              <p:par>
                                <p:cTn id="276" presetID="10" presetClass="exit" presetSubtype="0" fill="hold" grpId="2" nodeType="withEffect">
                                  <p:stCondLst>
                                    <p:cond delay="0"/>
                                  </p:stCondLst>
                                  <p:childTnLst>
                                    <p:animEffect transition="out" filter="fade">
                                      <p:cBhvr>
                                        <p:cTn id="277" dur="500"/>
                                        <p:tgtEl>
                                          <p:spTgt spid="26"/>
                                        </p:tgtEl>
                                      </p:cBhvr>
                                    </p:animEffect>
                                    <p:set>
                                      <p:cBhvr>
                                        <p:cTn id="278" dur="1" fill="hold">
                                          <p:stCondLst>
                                            <p:cond delay="499"/>
                                          </p:stCondLst>
                                        </p:cTn>
                                        <p:tgtEl>
                                          <p:spTgt spid="26"/>
                                        </p:tgtEl>
                                        <p:attrNameLst>
                                          <p:attrName>style.visibility</p:attrName>
                                        </p:attrNameLst>
                                      </p:cBhvr>
                                      <p:to>
                                        <p:strVal val="hidden"/>
                                      </p:to>
                                    </p:set>
                                  </p:childTnLst>
                                </p:cTn>
                              </p:par>
                              <p:par>
                                <p:cTn id="279" presetID="10" presetClass="exit" presetSubtype="0" fill="hold" grpId="2" nodeType="withEffect">
                                  <p:stCondLst>
                                    <p:cond delay="0"/>
                                  </p:stCondLst>
                                  <p:childTnLst>
                                    <p:animEffect transition="out" filter="fade">
                                      <p:cBhvr>
                                        <p:cTn id="280" dur="500"/>
                                        <p:tgtEl>
                                          <p:spTgt spid="29"/>
                                        </p:tgtEl>
                                      </p:cBhvr>
                                    </p:animEffect>
                                    <p:set>
                                      <p:cBhvr>
                                        <p:cTn id="281" dur="1" fill="hold">
                                          <p:stCondLst>
                                            <p:cond delay="499"/>
                                          </p:stCondLst>
                                        </p:cTn>
                                        <p:tgtEl>
                                          <p:spTgt spid="29"/>
                                        </p:tgtEl>
                                        <p:attrNameLst>
                                          <p:attrName>style.visibility</p:attrName>
                                        </p:attrNameLst>
                                      </p:cBhvr>
                                      <p:to>
                                        <p:strVal val="hidden"/>
                                      </p:to>
                                    </p:set>
                                  </p:childTnLst>
                                </p:cTn>
                              </p:par>
                              <p:par>
                                <p:cTn id="282" presetID="10" presetClass="exit" presetSubtype="0" fill="hold" grpId="2" nodeType="withEffect">
                                  <p:stCondLst>
                                    <p:cond delay="0"/>
                                  </p:stCondLst>
                                  <p:childTnLst>
                                    <p:animEffect transition="out" filter="fade">
                                      <p:cBhvr>
                                        <p:cTn id="283" dur="500"/>
                                        <p:tgtEl>
                                          <p:spTgt spid="30"/>
                                        </p:tgtEl>
                                      </p:cBhvr>
                                    </p:animEffect>
                                    <p:set>
                                      <p:cBhvr>
                                        <p:cTn id="284" dur="1" fill="hold">
                                          <p:stCondLst>
                                            <p:cond delay="499"/>
                                          </p:stCondLst>
                                        </p:cTn>
                                        <p:tgtEl>
                                          <p:spTgt spid="30"/>
                                        </p:tgtEl>
                                        <p:attrNameLst>
                                          <p:attrName>style.visibility</p:attrName>
                                        </p:attrNameLst>
                                      </p:cBhvr>
                                      <p:to>
                                        <p:strVal val="hidden"/>
                                      </p:to>
                                    </p:set>
                                  </p:childTnLst>
                                </p:cTn>
                              </p:par>
                              <p:par>
                                <p:cTn id="285" presetID="10" presetClass="exit" presetSubtype="0" fill="hold" grpId="2" nodeType="withEffect">
                                  <p:stCondLst>
                                    <p:cond delay="0"/>
                                  </p:stCondLst>
                                  <p:childTnLst>
                                    <p:animEffect transition="out" filter="fade">
                                      <p:cBhvr>
                                        <p:cTn id="286" dur="500"/>
                                        <p:tgtEl>
                                          <p:spTgt spid="33"/>
                                        </p:tgtEl>
                                      </p:cBhvr>
                                    </p:animEffect>
                                    <p:set>
                                      <p:cBhvr>
                                        <p:cTn id="287" dur="1" fill="hold">
                                          <p:stCondLst>
                                            <p:cond delay="499"/>
                                          </p:stCondLst>
                                        </p:cTn>
                                        <p:tgtEl>
                                          <p:spTgt spid="33"/>
                                        </p:tgtEl>
                                        <p:attrNameLst>
                                          <p:attrName>style.visibility</p:attrName>
                                        </p:attrNameLst>
                                      </p:cBhvr>
                                      <p:to>
                                        <p:strVal val="hidden"/>
                                      </p:to>
                                    </p:set>
                                  </p:childTnLst>
                                </p:cTn>
                              </p:par>
                              <p:par>
                                <p:cTn id="288" presetID="10" presetClass="exit" presetSubtype="0" fill="hold" grpId="2" nodeType="withEffect">
                                  <p:stCondLst>
                                    <p:cond delay="0"/>
                                  </p:stCondLst>
                                  <p:childTnLst>
                                    <p:animEffect transition="out" filter="fade">
                                      <p:cBhvr>
                                        <p:cTn id="289" dur="500"/>
                                        <p:tgtEl>
                                          <p:spTgt spid="34"/>
                                        </p:tgtEl>
                                      </p:cBhvr>
                                    </p:animEffect>
                                    <p:set>
                                      <p:cBhvr>
                                        <p:cTn id="290" dur="1" fill="hold">
                                          <p:stCondLst>
                                            <p:cond delay="499"/>
                                          </p:stCondLst>
                                        </p:cTn>
                                        <p:tgtEl>
                                          <p:spTgt spid="34"/>
                                        </p:tgtEl>
                                        <p:attrNameLst>
                                          <p:attrName>style.visibility</p:attrName>
                                        </p:attrNameLst>
                                      </p:cBhvr>
                                      <p:to>
                                        <p:strVal val="hidden"/>
                                      </p:to>
                                    </p:set>
                                  </p:childTnLst>
                                </p:cTn>
                              </p:par>
                              <p:par>
                                <p:cTn id="291" presetID="10" presetClass="exit" presetSubtype="0" fill="hold" grpId="2" nodeType="withEffect">
                                  <p:stCondLst>
                                    <p:cond delay="0"/>
                                  </p:stCondLst>
                                  <p:childTnLst>
                                    <p:animEffect transition="out" filter="fade">
                                      <p:cBhvr>
                                        <p:cTn id="292" dur="500"/>
                                        <p:tgtEl>
                                          <p:spTgt spid="35"/>
                                        </p:tgtEl>
                                      </p:cBhvr>
                                    </p:animEffect>
                                    <p:set>
                                      <p:cBhvr>
                                        <p:cTn id="293" dur="1" fill="hold">
                                          <p:stCondLst>
                                            <p:cond delay="499"/>
                                          </p:stCondLst>
                                        </p:cTn>
                                        <p:tgtEl>
                                          <p:spTgt spid="35"/>
                                        </p:tgtEl>
                                        <p:attrNameLst>
                                          <p:attrName>style.visibility</p:attrName>
                                        </p:attrNameLst>
                                      </p:cBhvr>
                                      <p:to>
                                        <p:strVal val="hidden"/>
                                      </p:to>
                                    </p:set>
                                  </p:childTnLst>
                                </p:cTn>
                              </p:par>
                              <p:par>
                                <p:cTn id="294" presetID="10" presetClass="exit" presetSubtype="0" fill="hold" grpId="2" nodeType="withEffect">
                                  <p:stCondLst>
                                    <p:cond delay="0"/>
                                  </p:stCondLst>
                                  <p:childTnLst>
                                    <p:animEffect transition="out" filter="fade">
                                      <p:cBhvr>
                                        <p:cTn id="295" dur="500"/>
                                        <p:tgtEl>
                                          <p:spTgt spid="36"/>
                                        </p:tgtEl>
                                      </p:cBhvr>
                                    </p:animEffect>
                                    <p:set>
                                      <p:cBhvr>
                                        <p:cTn id="296" dur="1" fill="hold">
                                          <p:stCondLst>
                                            <p:cond delay="499"/>
                                          </p:stCondLst>
                                        </p:cTn>
                                        <p:tgtEl>
                                          <p:spTgt spid="36"/>
                                        </p:tgtEl>
                                        <p:attrNameLst>
                                          <p:attrName>style.visibility</p:attrName>
                                        </p:attrNameLst>
                                      </p:cBhvr>
                                      <p:to>
                                        <p:strVal val="hidden"/>
                                      </p:to>
                                    </p:set>
                                  </p:childTnLst>
                                </p:cTn>
                              </p:par>
                              <p:par>
                                <p:cTn id="297" presetID="10" presetClass="exit" presetSubtype="0" fill="hold" grpId="2" nodeType="withEffect">
                                  <p:stCondLst>
                                    <p:cond delay="0"/>
                                  </p:stCondLst>
                                  <p:childTnLst>
                                    <p:animEffect transition="out" filter="fade">
                                      <p:cBhvr>
                                        <p:cTn id="298" dur="500"/>
                                        <p:tgtEl>
                                          <p:spTgt spid="37"/>
                                        </p:tgtEl>
                                      </p:cBhvr>
                                    </p:animEffect>
                                    <p:set>
                                      <p:cBhvr>
                                        <p:cTn id="299" dur="1" fill="hold">
                                          <p:stCondLst>
                                            <p:cond delay="499"/>
                                          </p:stCondLst>
                                        </p:cTn>
                                        <p:tgtEl>
                                          <p:spTgt spid="37"/>
                                        </p:tgtEl>
                                        <p:attrNameLst>
                                          <p:attrName>style.visibility</p:attrName>
                                        </p:attrNameLst>
                                      </p:cBhvr>
                                      <p:to>
                                        <p:strVal val="hidden"/>
                                      </p:to>
                                    </p:set>
                                  </p:childTnLst>
                                </p:cTn>
                              </p:par>
                              <p:par>
                                <p:cTn id="300" presetID="10" presetClass="exit" presetSubtype="0" fill="hold" grpId="2" nodeType="withEffect">
                                  <p:stCondLst>
                                    <p:cond delay="0"/>
                                  </p:stCondLst>
                                  <p:childTnLst>
                                    <p:animEffect transition="out" filter="fade">
                                      <p:cBhvr>
                                        <p:cTn id="301" dur="500"/>
                                        <p:tgtEl>
                                          <p:spTgt spid="38"/>
                                        </p:tgtEl>
                                      </p:cBhvr>
                                    </p:animEffect>
                                    <p:set>
                                      <p:cBhvr>
                                        <p:cTn id="302" dur="1" fill="hold">
                                          <p:stCondLst>
                                            <p:cond delay="499"/>
                                          </p:stCondLst>
                                        </p:cTn>
                                        <p:tgtEl>
                                          <p:spTgt spid="38"/>
                                        </p:tgtEl>
                                        <p:attrNameLst>
                                          <p:attrName>style.visibility</p:attrName>
                                        </p:attrNameLst>
                                      </p:cBhvr>
                                      <p:to>
                                        <p:strVal val="hidden"/>
                                      </p:to>
                                    </p:set>
                                  </p:childTnLst>
                                </p:cTn>
                              </p:par>
                              <p:par>
                                <p:cTn id="303" presetID="10" presetClass="exit" presetSubtype="0" fill="hold" grpId="2" nodeType="withEffect">
                                  <p:stCondLst>
                                    <p:cond delay="0"/>
                                  </p:stCondLst>
                                  <p:childTnLst>
                                    <p:animEffect transition="out" filter="fade">
                                      <p:cBhvr>
                                        <p:cTn id="304" dur="500"/>
                                        <p:tgtEl>
                                          <p:spTgt spid="39"/>
                                        </p:tgtEl>
                                      </p:cBhvr>
                                    </p:animEffect>
                                    <p:set>
                                      <p:cBhvr>
                                        <p:cTn id="305" dur="1" fill="hold">
                                          <p:stCondLst>
                                            <p:cond delay="499"/>
                                          </p:stCondLst>
                                        </p:cTn>
                                        <p:tgtEl>
                                          <p:spTgt spid="39"/>
                                        </p:tgtEl>
                                        <p:attrNameLst>
                                          <p:attrName>style.visibility</p:attrName>
                                        </p:attrNameLst>
                                      </p:cBhvr>
                                      <p:to>
                                        <p:strVal val="hidden"/>
                                      </p:to>
                                    </p:set>
                                  </p:childTnLst>
                                </p:cTn>
                              </p:par>
                              <p:par>
                                <p:cTn id="306" presetID="10" presetClass="exit" presetSubtype="0" fill="hold" grpId="2" nodeType="withEffect">
                                  <p:stCondLst>
                                    <p:cond delay="0"/>
                                  </p:stCondLst>
                                  <p:childTnLst>
                                    <p:animEffect transition="out" filter="fade">
                                      <p:cBhvr>
                                        <p:cTn id="307" dur="500"/>
                                        <p:tgtEl>
                                          <p:spTgt spid="40"/>
                                        </p:tgtEl>
                                      </p:cBhvr>
                                    </p:animEffect>
                                    <p:set>
                                      <p:cBhvr>
                                        <p:cTn id="308" dur="1" fill="hold">
                                          <p:stCondLst>
                                            <p:cond delay="499"/>
                                          </p:stCondLst>
                                        </p:cTn>
                                        <p:tgtEl>
                                          <p:spTgt spid="40"/>
                                        </p:tgtEl>
                                        <p:attrNameLst>
                                          <p:attrName>style.visibility</p:attrName>
                                        </p:attrNameLst>
                                      </p:cBhvr>
                                      <p:to>
                                        <p:strVal val="hidden"/>
                                      </p:to>
                                    </p:set>
                                  </p:childTnLst>
                                </p:cTn>
                              </p:par>
                              <p:par>
                                <p:cTn id="309" presetID="10" presetClass="exit" presetSubtype="0" fill="hold" grpId="2" nodeType="withEffect">
                                  <p:stCondLst>
                                    <p:cond delay="0"/>
                                  </p:stCondLst>
                                  <p:childTnLst>
                                    <p:animEffect transition="out" filter="fade">
                                      <p:cBhvr>
                                        <p:cTn id="310" dur="500"/>
                                        <p:tgtEl>
                                          <p:spTgt spid="31"/>
                                        </p:tgtEl>
                                      </p:cBhvr>
                                    </p:animEffect>
                                    <p:set>
                                      <p:cBhvr>
                                        <p:cTn id="311" dur="1" fill="hold">
                                          <p:stCondLst>
                                            <p:cond delay="499"/>
                                          </p:stCondLst>
                                        </p:cTn>
                                        <p:tgtEl>
                                          <p:spTgt spid="31"/>
                                        </p:tgtEl>
                                        <p:attrNameLst>
                                          <p:attrName>style.visibility</p:attrName>
                                        </p:attrNameLst>
                                      </p:cBhvr>
                                      <p:to>
                                        <p:strVal val="hidden"/>
                                      </p:to>
                                    </p:set>
                                  </p:childTnLst>
                                </p:cTn>
                              </p:par>
                              <p:par>
                                <p:cTn id="312" presetID="10" presetClass="exit" presetSubtype="0" fill="hold" grpId="2" nodeType="withEffect">
                                  <p:stCondLst>
                                    <p:cond delay="0"/>
                                  </p:stCondLst>
                                  <p:childTnLst>
                                    <p:animEffect transition="out" filter="fade">
                                      <p:cBhvr>
                                        <p:cTn id="313" dur="500"/>
                                        <p:tgtEl>
                                          <p:spTgt spid="41"/>
                                        </p:tgtEl>
                                      </p:cBhvr>
                                    </p:animEffect>
                                    <p:set>
                                      <p:cBhvr>
                                        <p:cTn id="314" dur="1" fill="hold">
                                          <p:stCondLst>
                                            <p:cond delay="499"/>
                                          </p:stCondLst>
                                        </p:cTn>
                                        <p:tgtEl>
                                          <p:spTgt spid="41"/>
                                        </p:tgtEl>
                                        <p:attrNameLst>
                                          <p:attrName>style.visibility</p:attrName>
                                        </p:attrNameLst>
                                      </p:cBhvr>
                                      <p:to>
                                        <p:strVal val="hidden"/>
                                      </p:to>
                                    </p:set>
                                  </p:childTnLst>
                                </p:cTn>
                              </p:par>
                              <p:par>
                                <p:cTn id="315" presetID="10" presetClass="exit" presetSubtype="0" fill="hold" grpId="2" nodeType="withEffect">
                                  <p:stCondLst>
                                    <p:cond delay="0"/>
                                  </p:stCondLst>
                                  <p:childTnLst>
                                    <p:animEffect transition="out" filter="fade">
                                      <p:cBhvr>
                                        <p:cTn id="316" dur="500"/>
                                        <p:tgtEl>
                                          <p:spTgt spid="44"/>
                                        </p:tgtEl>
                                      </p:cBhvr>
                                    </p:animEffect>
                                    <p:set>
                                      <p:cBhvr>
                                        <p:cTn id="317" dur="1" fill="hold">
                                          <p:stCondLst>
                                            <p:cond delay="499"/>
                                          </p:stCondLst>
                                        </p:cTn>
                                        <p:tgtEl>
                                          <p:spTgt spid="44"/>
                                        </p:tgtEl>
                                        <p:attrNameLst>
                                          <p:attrName>style.visibility</p:attrName>
                                        </p:attrNameLst>
                                      </p:cBhvr>
                                      <p:to>
                                        <p:strVal val="hidden"/>
                                      </p:to>
                                    </p:set>
                                  </p:childTnLst>
                                </p:cTn>
                              </p:par>
                              <p:par>
                                <p:cTn id="318" presetID="10" presetClass="exit" presetSubtype="0" fill="hold" grpId="2" nodeType="withEffect">
                                  <p:stCondLst>
                                    <p:cond delay="0"/>
                                  </p:stCondLst>
                                  <p:childTnLst>
                                    <p:animEffect transition="out" filter="fade">
                                      <p:cBhvr>
                                        <p:cTn id="319" dur="500"/>
                                        <p:tgtEl>
                                          <p:spTgt spid="45"/>
                                        </p:tgtEl>
                                      </p:cBhvr>
                                    </p:animEffect>
                                    <p:set>
                                      <p:cBhvr>
                                        <p:cTn id="320" dur="1" fill="hold">
                                          <p:stCondLst>
                                            <p:cond delay="499"/>
                                          </p:stCondLst>
                                        </p:cTn>
                                        <p:tgtEl>
                                          <p:spTgt spid="45"/>
                                        </p:tgtEl>
                                        <p:attrNameLst>
                                          <p:attrName>style.visibility</p:attrName>
                                        </p:attrNameLst>
                                      </p:cBhvr>
                                      <p:to>
                                        <p:strVal val="hidden"/>
                                      </p:to>
                                    </p:set>
                                  </p:childTnLst>
                                </p:cTn>
                              </p:par>
                              <p:par>
                                <p:cTn id="321" presetID="10" presetClass="exit" presetSubtype="0" fill="hold" grpId="2" nodeType="withEffect">
                                  <p:stCondLst>
                                    <p:cond delay="0"/>
                                  </p:stCondLst>
                                  <p:childTnLst>
                                    <p:animEffect transition="out" filter="fade">
                                      <p:cBhvr>
                                        <p:cTn id="322" dur="500"/>
                                        <p:tgtEl>
                                          <p:spTgt spid="51"/>
                                        </p:tgtEl>
                                      </p:cBhvr>
                                    </p:animEffect>
                                    <p:set>
                                      <p:cBhvr>
                                        <p:cTn id="323" dur="1" fill="hold">
                                          <p:stCondLst>
                                            <p:cond delay="499"/>
                                          </p:stCondLst>
                                        </p:cTn>
                                        <p:tgtEl>
                                          <p:spTgt spid="51"/>
                                        </p:tgtEl>
                                        <p:attrNameLst>
                                          <p:attrName>style.visibility</p:attrName>
                                        </p:attrNameLst>
                                      </p:cBhvr>
                                      <p:to>
                                        <p:strVal val="hidden"/>
                                      </p:to>
                                    </p:set>
                                  </p:childTnLst>
                                </p:cTn>
                              </p:par>
                              <p:par>
                                <p:cTn id="324" presetID="10" presetClass="exit" presetSubtype="0" fill="hold" grpId="2" nodeType="withEffect">
                                  <p:stCondLst>
                                    <p:cond delay="0"/>
                                  </p:stCondLst>
                                  <p:childTnLst>
                                    <p:animEffect transition="out" filter="fade">
                                      <p:cBhvr>
                                        <p:cTn id="325" dur="500"/>
                                        <p:tgtEl>
                                          <p:spTgt spid="52"/>
                                        </p:tgtEl>
                                      </p:cBhvr>
                                    </p:animEffect>
                                    <p:set>
                                      <p:cBhvr>
                                        <p:cTn id="326" dur="1" fill="hold">
                                          <p:stCondLst>
                                            <p:cond delay="499"/>
                                          </p:stCondLst>
                                        </p:cTn>
                                        <p:tgtEl>
                                          <p:spTgt spid="52"/>
                                        </p:tgtEl>
                                        <p:attrNameLst>
                                          <p:attrName>style.visibility</p:attrName>
                                        </p:attrNameLst>
                                      </p:cBhvr>
                                      <p:to>
                                        <p:strVal val="hidden"/>
                                      </p:to>
                                    </p:set>
                                  </p:childTnLst>
                                </p:cTn>
                              </p:par>
                              <p:par>
                                <p:cTn id="327" presetID="10" presetClass="exit" presetSubtype="0" fill="hold" grpId="2" nodeType="withEffect">
                                  <p:stCondLst>
                                    <p:cond delay="0"/>
                                  </p:stCondLst>
                                  <p:childTnLst>
                                    <p:animEffect transition="out" filter="fade">
                                      <p:cBhvr>
                                        <p:cTn id="328" dur="500"/>
                                        <p:tgtEl>
                                          <p:spTgt spid="53"/>
                                        </p:tgtEl>
                                      </p:cBhvr>
                                    </p:animEffect>
                                    <p:set>
                                      <p:cBhvr>
                                        <p:cTn id="329" dur="1" fill="hold">
                                          <p:stCondLst>
                                            <p:cond delay="499"/>
                                          </p:stCondLst>
                                        </p:cTn>
                                        <p:tgtEl>
                                          <p:spTgt spid="53"/>
                                        </p:tgtEl>
                                        <p:attrNameLst>
                                          <p:attrName>style.visibility</p:attrName>
                                        </p:attrNameLst>
                                      </p:cBhvr>
                                      <p:to>
                                        <p:strVal val="hidden"/>
                                      </p:to>
                                    </p:set>
                                  </p:childTnLst>
                                </p:cTn>
                              </p:par>
                              <p:par>
                                <p:cTn id="330" presetID="10" presetClass="exit" presetSubtype="0" fill="hold" grpId="2" nodeType="withEffect">
                                  <p:stCondLst>
                                    <p:cond delay="0"/>
                                  </p:stCondLst>
                                  <p:childTnLst>
                                    <p:animEffect transition="out" filter="fade">
                                      <p:cBhvr>
                                        <p:cTn id="331" dur="500"/>
                                        <p:tgtEl>
                                          <p:spTgt spid="54"/>
                                        </p:tgtEl>
                                      </p:cBhvr>
                                    </p:animEffect>
                                    <p:set>
                                      <p:cBhvr>
                                        <p:cTn id="332" dur="1" fill="hold">
                                          <p:stCondLst>
                                            <p:cond delay="499"/>
                                          </p:stCondLst>
                                        </p:cTn>
                                        <p:tgtEl>
                                          <p:spTgt spid="54"/>
                                        </p:tgtEl>
                                        <p:attrNameLst>
                                          <p:attrName>style.visibility</p:attrName>
                                        </p:attrNameLst>
                                      </p:cBhvr>
                                      <p:to>
                                        <p:strVal val="hidden"/>
                                      </p:to>
                                    </p:set>
                                  </p:childTnLst>
                                </p:cTn>
                              </p:par>
                              <p:par>
                                <p:cTn id="333" presetID="10" presetClass="exit" presetSubtype="0" fill="hold" grpId="2" nodeType="withEffect">
                                  <p:stCondLst>
                                    <p:cond delay="0"/>
                                  </p:stCondLst>
                                  <p:childTnLst>
                                    <p:animEffect transition="out" filter="fade">
                                      <p:cBhvr>
                                        <p:cTn id="334" dur="500"/>
                                        <p:tgtEl>
                                          <p:spTgt spid="55"/>
                                        </p:tgtEl>
                                      </p:cBhvr>
                                    </p:animEffect>
                                    <p:set>
                                      <p:cBhvr>
                                        <p:cTn id="335" dur="1" fill="hold">
                                          <p:stCondLst>
                                            <p:cond delay="499"/>
                                          </p:stCondLst>
                                        </p:cTn>
                                        <p:tgtEl>
                                          <p:spTgt spid="55"/>
                                        </p:tgtEl>
                                        <p:attrNameLst>
                                          <p:attrName>style.visibility</p:attrName>
                                        </p:attrNameLst>
                                      </p:cBhvr>
                                      <p:to>
                                        <p:strVal val="hidden"/>
                                      </p:to>
                                    </p:set>
                                  </p:childTnLst>
                                </p:cTn>
                              </p:par>
                              <p:par>
                                <p:cTn id="336" presetID="10" presetClass="exit" presetSubtype="0" fill="hold" grpId="2" nodeType="withEffect">
                                  <p:stCondLst>
                                    <p:cond delay="0"/>
                                  </p:stCondLst>
                                  <p:childTnLst>
                                    <p:animEffect transition="out" filter="fade">
                                      <p:cBhvr>
                                        <p:cTn id="337" dur="500"/>
                                        <p:tgtEl>
                                          <p:spTgt spid="56"/>
                                        </p:tgtEl>
                                      </p:cBhvr>
                                    </p:animEffect>
                                    <p:set>
                                      <p:cBhvr>
                                        <p:cTn id="338" dur="1" fill="hold">
                                          <p:stCondLst>
                                            <p:cond delay="499"/>
                                          </p:stCondLst>
                                        </p:cTn>
                                        <p:tgtEl>
                                          <p:spTgt spid="56"/>
                                        </p:tgtEl>
                                        <p:attrNameLst>
                                          <p:attrName>style.visibility</p:attrName>
                                        </p:attrNameLst>
                                      </p:cBhvr>
                                      <p:to>
                                        <p:strVal val="hidden"/>
                                      </p:to>
                                    </p:set>
                                  </p:childTnLst>
                                </p:cTn>
                              </p:par>
                              <p:par>
                                <p:cTn id="339" presetID="10" presetClass="exit" presetSubtype="0" fill="hold" grpId="2" nodeType="withEffect">
                                  <p:stCondLst>
                                    <p:cond delay="0"/>
                                  </p:stCondLst>
                                  <p:childTnLst>
                                    <p:animEffect transition="out" filter="fade">
                                      <p:cBhvr>
                                        <p:cTn id="340" dur="500"/>
                                        <p:tgtEl>
                                          <p:spTgt spid="57"/>
                                        </p:tgtEl>
                                      </p:cBhvr>
                                    </p:animEffect>
                                    <p:set>
                                      <p:cBhvr>
                                        <p:cTn id="341" dur="1" fill="hold">
                                          <p:stCondLst>
                                            <p:cond delay="499"/>
                                          </p:stCondLst>
                                        </p:cTn>
                                        <p:tgtEl>
                                          <p:spTgt spid="57"/>
                                        </p:tgtEl>
                                        <p:attrNameLst>
                                          <p:attrName>style.visibility</p:attrName>
                                        </p:attrNameLst>
                                      </p:cBhvr>
                                      <p:to>
                                        <p:strVal val="hidden"/>
                                      </p:to>
                                    </p:set>
                                  </p:childTnLst>
                                </p:cTn>
                              </p:par>
                              <p:par>
                                <p:cTn id="342" presetID="10" presetClass="exit" presetSubtype="0" fill="hold" grpId="2" nodeType="withEffect">
                                  <p:stCondLst>
                                    <p:cond delay="0"/>
                                  </p:stCondLst>
                                  <p:childTnLst>
                                    <p:animEffect transition="out" filter="fade">
                                      <p:cBhvr>
                                        <p:cTn id="343" dur="500"/>
                                        <p:tgtEl>
                                          <p:spTgt spid="58"/>
                                        </p:tgtEl>
                                      </p:cBhvr>
                                    </p:animEffect>
                                    <p:set>
                                      <p:cBhvr>
                                        <p:cTn id="344" dur="1" fill="hold">
                                          <p:stCondLst>
                                            <p:cond delay="499"/>
                                          </p:stCondLst>
                                        </p:cTn>
                                        <p:tgtEl>
                                          <p:spTgt spid="58"/>
                                        </p:tgtEl>
                                        <p:attrNameLst>
                                          <p:attrName>style.visibility</p:attrName>
                                        </p:attrNameLst>
                                      </p:cBhvr>
                                      <p:to>
                                        <p:strVal val="hidden"/>
                                      </p:to>
                                    </p:set>
                                  </p:childTnLst>
                                </p:cTn>
                              </p:par>
                              <p:par>
                                <p:cTn id="345" presetID="10" presetClass="exit" presetSubtype="0" fill="hold" grpId="2" nodeType="withEffect">
                                  <p:stCondLst>
                                    <p:cond delay="0"/>
                                  </p:stCondLst>
                                  <p:childTnLst>
                                    <p:animEffect transition="out" filter="fade">
                                      <p:cBhvr>
                                        <p:cTn id="346" dur="500"/>
                                        <p:tgtEl>
                                          <p:spTgt spid="46"/>
                                        </p:tgtEl>
                                      </p:cBhvr>
                                    </p:animEffect>
                                    <p:set>
                                      <p:cBhvr>
                                        <p:cTn id="347" dur="1" fill="hold">
                                          <p:stCondLst>
                                            <p:cond delay="499"/>
                                          </p:stCondLst>
                                        </p:cTn>
                                        <p:tgtEl>
                                          <p:spTgt spid="46"/>
                                        </p:tgtEl>
                                        <p:attrNameLst>
                                          <p:attrName>style.visibility</p:attrName>
                                        </p:attrNameLst>
                                      </p:cBhvr>
                                      <p:to>
                                        <p:strVal val="hidden"/>
                                      </p:to>
                                    </p:set>
                                  </p:childTnLst>
                                </p:cTn>
                              </p:par>
                              <p:par>
                                <p:cTn id="348" presetID="10" presetClass="exit" presetSubtype="0" fill="hold" grpId="2" nodeType="withEffect">
                                  <p:stCondLst>
                                    <p:cond delay="0"/>
                                  </p:stCondLst>
                                  <p:childTnLst>
                                    <p:animEffect transition="out" filter="fade">
                                      <p:cBhvr>
                                        <p:cTn id="349" dur="500"/>
                                        <p:tgtEl>
                                          <p:spTgt spid="59"/>
                                        </p:tgtEl>
                                      </p:cBhvr>
                                    </p:animEffect>
                                    <p:set>
                                      <p:cBhvr>
                                        <p:cTn id="350" dur="1" fill="hold">
                                          <p:stCondLst>
                                            <p:cond delay="499"/>
                                          </p:stCondLst>
                                        </p:cTn>
                                        <p:tgtEl>
                                          <p:spTgt spid="59"/>
                                        </p:tgtEl>
                                        <p:attrNameLst>
                                          <p:attrName>style.visibility</p:attrName>
                                        </p:attrNameLst>
                                      </p:cBhvr>
                                      <p:to>
                                        <p:strVal val="hidden"/>
                                      </p:to>
                                    </p:set>
                                  </p:childTnLst>
                                </p:cTn>
                              </p:par>
                              <p:par>
                                <p:cTn id="351" presetID="10" presetClass="exit" presetSubtype="0" fill="hold" grpId="2" nodeType="withEffect">
                                  <p:stCondLst>
                                    <p:cond delay="0"/>
                                  </p:stCondLst>
                                  <p:childTnLst>
                                    <p:animEffect transition="out" filter="fade">
                                      <p:cBhvr>
                                        <p:cTn id="352" dur="500"/>
                                        <p:tgtEl>
                                          <p:spTgt spid="62"/>
                                        </p:tgtEl>
                                      </p:cBhvr>
                                    </p:animEffect>
                                    <p:set>
                                      <p:cBhvr>
                                        <p:cTn id="353" dur="1" fill="hold">
                                          <p:stCondLst>
                                            <p:cond delay="499"/>
                                          </p:stCondLst>
                                        </p:cTn>
                                        <p:tgtEl>
                                          <p:spTgt spid="62"/>
                                        </p:tgtEl>
                                        <p:attrNameLst>
                                          <p:attrName>style.visibility</p:attrName>
                                        </p:attrNameLst>
                                      </p:cBhvr>
                                      <p:to>
                                        <p:strVal val="hidden"/>
                                      </p:to>
                                    </p:set>
                                  </p:childTnLst>
                                </p:cTn>
                              </p:par>
                              <p:par>
                                <p:cTn id="354" presetID="10" presetClass="exit" presetSubtype="0" fill="hold" grpId="2" nodeType="withEffect">
                                  <p:stCondLst>
                                    <p:cond delay="0"/>
                                  </p:stCondLst>
                                  <p:childTnLst>
                                    <p:animEffect transition="out" filter="fade">
                                      <p:cBhvr>
                                        <p:cTn id="355" dur="500"/>
                                        <p:tgtEl>
                                          <p:spTgt spid="63"/>
                                        </p:tgtEl>
                                      </p:cBhvr>
                                    </p:animEffect>
                                    <p:set>
                                      <p:cBhvr>
                                        <p:cTn id="356" dur="1" fill="hold">
                                          <p:stCondLst>
                                            <p:cond delay="499"/>
                                          </p:stCondLst>
                                        </p:cTn>
                                        <p:tgtEl>
                                          <p:spTgt spid="63"/>
                                        </p:tgtEl>
                                        <p:attrNameLst>
                                          <p:attrName>style.visibility</p:attrName>
                                        </p:attrNameLst>
                                      </p:cBhvr>
                                      <p:to>
                                        <p:strVal val="hidden"/>
                                      </p:to>
                                    </p:set>
                                  </p:childTnLst>
                                </p:cTn>
                              </p:par>
                              <p:par>
                                <p:cTn id="357" presetID="10" presetClass="exit" presetSubtype="0" fill="hold" grpId="2" nodeType="withEffect">
                                  <p:stCondLst>
                                    <p:cond delay="0"/>
                                  </p:stCondLst>
                                  <p:childTnLst>
                                    <p:animEffect transition="out" filter="fade">
                                      <p:cBhvr>
                                        <p:cTn id="358" dur="500"/>
                                        <p:tgtEl>
                                          <p:spTgt spid="65"/>
                                        </p:tgtEl>
                                      </p:cBhvr>
                                    </p:animEffect>
                                    <p:set>
                                      <p:cBhvr>
                                        <p:cTn id="359" dur="1" fill="hold">
                                          <p:stCondLst>
                                            <p:cond delay="499"/>
                                          </p:stCondLst>
                                        </p:cTn>
                                        <p:tgtEl>
                                          <p:spTgt spid="65"/>
                                        </p:tgtEl>
                                        <p:attrNameLst>
                                          <p:attrName>style.visibility</p:attrName>
                                        </p:attrNameLst>
                                      </p:cBhvr>
                                      <p:to>
                                        <p:strVal val="hidden"/>
                                      </p:to>
                                    </p:set>
                                  </p:childTnLst>
                                </p:cTn>
                              </p:par>
                              <p:par>
                                <p:cTn id="360" presetID="10" presetClass="exit" presetSubtype="0" fill="hold" grpId="2" nodeType="withEffect">
                                  <p:stCondLst>
                                    <p:cond delay="0"/>
                                  </p:stCondLst>
                                  <p:childTnLst>
                                    <p:animEffect transition="out" filter="fade">
                                      <p:cBhvr>
                                        <p:cTn id="361" dur="500"/>
                                        <p:tgtEl>
                                          <p:spTgt spid="66"/>
                                        </p:tgtEl>
                                      </p:cBhvr>
                                    </p:animEffect>
                                    <p:set>
                                      <p:cBhvr>
                                        <p:cTn id="362" dur="1" fill="hold">
                                          <p:stCondLst>
                                            <p:cond delay="499"/>
                                          </p:stCondLst>
                                        </p:cTn>
                                        <p:tgtEl>
                                          <p:spTgt spid="66"/>
                                        </p:tgtEl>
                                        <p:attrNameLst>
                                          <p:attrName>style.visibility</p:attrName>
                                        </p:attrNameLst>
                                      </p:cBhvr>
                                      <p:to>
                                        <p:strVal val="hidden"/>
                                      </p:to>
                                    </p:set>
                                  </p:childTnLst>
                                </p:cTn>
                              </p:par>
                              <p:par>
                                <p:cTn id="363" presetID="10" presetClass="exit" presetSubtype="0" fill="hold" grpId="2" nodeType="withEffect">
                                  <p:stCondLst>
                                    <p:cond delay="0"/>
                                  </p:stCondLst>
                                  <p:childTnLst>
                                    <p:animEffect transition="out" filter="fade">
                                      <p:cBhvr>
                                        <p:cTn id="364" dur="500"/>
                                        <p:tgtEl>
                                          <p:spTgt spid="67"/>
                                        </p:tgtEl>
                                      </p:cBhvr>
                                    </p:animEffect>
                                    <p:set>
                                      <p:cBhvr>
                                        <p:cTn id="365" dur="1" fill="hold">
                                          <p:stCondLst>
                                            <p:cond delay="499"/>
                                          </p:stCondLst>
                                        </p:cTn>
                                        <p:tgtEl>
                                          <p:spTgt spid="67"/>
                                        </p:tgtEl>
                                        <p:attrNameLst>
                                          <p:attrName>style.visibility</p:attrName>
                                        </p:attrNameLst>
                                      </p:cBhvr>
                                      <p:to>
                                        <p:strVal val="hidden"/>
                                      </p:to>
                                    </p:set>
                                  </p:childTnLst>
                                </p:cTn>
                              </p:par>
                              <p:par>
                                <p:cTn id="366" presetID="10" presetClass="exit" presetSubtype="0" fill="hold" grpId="2" nodeType="withEffect">
                                  <p:stCondLst>
                                    <p:cond delay="0"/>
                                  </p:stCondLst>
                                  <p:childTnLst>
                                    <p:animEffect transition="out" filter="fade">
                                      <p:cBhvr>
                                        <p:cTn id="367" dur="500"/>
                                        <p:tgtEl>
                                          <p:spTgt spid="68"/>
                                        </p:tgtEl>
                                      </p:cBhvr>
                                    </p:animEffect>
                                    <p:set>
                                      <p:cBhvr>
                                        <p:cTn id="368" dur="1" fill="hold">
                                          <p:stCondLst>
                                            <p:cond delay="499"/>
                                          </p:stCondLst>
                                        </p:cTn>
                                        <p:tgtEl>
                                          <p:spTgt spid="68"/>
                                        </p:tgtEl>
                                        <p:attrNameLst>
                                          <p:attrName>style.visibility</p:attrName>
                                        </p:attrNameLst>
                                      </p:cBhvr>
                                      <p:to>
                                        <p:strVal val="hidden"/>
                                      </p:to>
                                    </p:set>
                                  </p:childTnLst>
                                </p:cTn>
                              </p:par>
                              <p:par>
                                <p:cTn id="369" presetID="10" presetClass="exit" presetSubtype="0" fill="hold" grpId="2" nodeType="withEffect">
                                  <p:stCondLst>
                                    <p:cond delay="0"/>
                                  </p:stCondLst>
                                  <p:childTnLst>
                                    <p:animEffect transition="out" filter="fade">
                                      <p:cBhvr>
                                        <p:cTn id="370" dur="500"/>
                                        <p:tgtEl>
                                          <p:spTgt spid="69"/>
                                        </p:tgtEl>
                                      </p:cBhvr>
                                    </p:animEffect>
                                    <p:set>
                                      <p:cBhvr>
                                        <p:cTn id="371" dur="1" fill="hold">
                                          <p:stCondLst>
                                            <p:cond delay="499"/>
                                          </p:stCondLst>
                                        </p:cTn>
                                        <p:tgtEl>
                                          <p:spTgt spid="69"/>
                                        </p:tgtEl>
                                        <p:attrNameLst>
                                          <p:attrName>style.visibility</p:attrName>
                                        </p:attrNameLst>
                                      </p:cBhvr>
                                      <p:to>
                                        <p:strVal val="hidden"/>
                                      </p:to>
                                    </p:set>
                                  </p:childTnLst>
                                </p:cTn>
                              </p:par>
                              <p:par>
                                <p:cTn id="372" presetID="10" presetClass="exit" presetSubtype="0" fill="hold" grpId="2" nodeType="withEffect">
                                  <p:stCondLst>
                                    <p:cond delay="0"/>
                                  </p:stCondLst>
                                  <p:childTnLst>
                                    <p:animEffect transition="out" filter="fade">
                                      <p:cBhvr>
                                        <p:cTn id="373" dur="500"/>
                                        <p:tgtEl>
                                          <p:spTgt spid="70"/>
                                        </p:tgtEl>
                                      </p:cBhvr>
                                    </p:animEffect>
                                    <p:set>
                                      <p:cBhvr>
                                        <p:cTn id="374" dur="1" fill="hold">
                                          <p:stCondLst>
                                            <p:cond delay="499"/>
                                          </p:stCondLst>
                                        </p:cTn>
                                        <p:tgtEl>
                                          <p:spTgt spid="70"/>
                                        </p:tgtEl>
                                        <p:attrNameLst>
                                          <p:attrName>style.visibility</p:attrName>
                                        </p:attrNameLst>
                                      </p:cBhvr>
                                      <p:to>
                                        <p:strVal val="hidden"/>
                                      </p:to>
                                    </p:set>
                                  </p:childTnLst>
                                </p:cTn>
                              </p:par>
                              <p:par>
                                <p:cTn id="375" presetID="10" presetClass="exit" presetSubtype="0" fill="hold" grpId="2" nodeType="withEffect">
                                  <p:stCondLst>
                                    <p:cond delay="0"/>
                                  </p:stCondLst>
                                  <p:childTnLst>
                                    <p:animEffect transition="out" filter="fade">
                                      <p:cBhvr>
                                        <p:cTn id="376" dur="500"/>
                                        <p:tgtEl>
                                          <p:spTgt spid="71"/>
                                        </p:tgtEl>
                                      </p:cBhvr>
                                    </p:animEffect>
                                    <p:set>
                                      <p:cBhvr>
                                        <p:cTn id="377" dur="1" fill="hold">
                                          <p:stCondLst>
                                            <p:cond delay="499"/>
                                          </p:stCondLst>
                                        </p:cTn>
                                        <p:tgtEl>
                                          <p:spTgt spid="71"/>
                                        </p:tgtEl>
                                        <p:attrNameLst>
                                          <p:attrName>style.visibility</p:attrName>
                                        </p:attrNameLst>
                                      </p:cBhvr>
                                      <p:to>
                                        <p:strVal val="hidden"/>
                                      </p:to>
                                    </p:set>
                                  </p:childTnLst>
                                </p:cTn>
                              </p:par>
                              <p:par>
                                <p:cTn id="378" presetID="10" presetClass="exit" presetSubtype="0" fill="hold" grpId="2" nodeType="withEffect">
                                  <p:stCondLst>
                                    <p:cond delay="0"/>
                                  </p:stCondLst>
                                  <p:childTnLst>
                                    <p:animEffect transition="out" filter="fade">
                                      <p:cBhvr>
                                        <p:cTn id="379" dur="500"/>
                                        <p:tgtEl>
                                          <p:spTgt spid="72"/>
                                        </p:tgtEl>
                                      </p:cBhvr>
                                    </p:animEffect>
                                    <p:set>
                                      <p:cBhvr>
                                        <p:cTn id="380" dur="1" fill="hold">
                                          <p:stCondLst>
                                            <p:cond delay="499"/>
                                          </p:stCondLst>
                                        </p:cTn>
                                        <p:tgtEl>
                                          <p:spTgt spid="72"/>
                                        </p:tgtEl>
                                        <p:attrNameLst>
                                          <p:attrName>style.visibility</p:attrName>
                                        </p:attrNameLst>
                                      </p:cBhvr>
                                      <p:to>
                                        <p:strVal val="hidden"/>
                                      </p:to>
                                    </p:set>
                                  </p:childTnLst>
                                </p:cTn>
                              </p:par>
                              <p:par>
                                <p:cTn id="381" presetID="10" presetClass="exit" presetSubtype="0" fill="hold" grpId="2" nodeType="withEffect">
                                  <p:stCondLst>
                                    <p:cond delay="0"/>
                                  </p:stCondLst>
                                  <p:childTnLst>
                                    <p:animEffect transition="out" filter="fade">
                                      <p:cBhvr>
                                        <p:cTn id="382" dur="500"/>
                                        <p:tgtEl>
                                          <p:spTgt spid="64"/>
                                        </p:tgtEl>
                                      </p:cBhvr>
                                    </p:animEffect>
                                    <p:set>
                                      <p:cBhvr>
                                        <p:cTn id="383" dur="1" fill="hold">
                                          <p:stCondLst>
                                            <p:cond delay="499"/>
                                          </p:stCondLst>
                                        </p:cTn>
                                        <p:tgtEl>
                                          <p:spTgt spid="64"/>
                                        </p:tgtEl>
                                        <p:attrNameLst>
                                          <p:attrName>style.visibility</p:attrName>
                                        </p:attrNameLst>
                                      </p:cBhvr>
                                      <p:to>
                                        <p:strVal val="hidden"/>
                                      </p:to>
                                    </p:set>
                                  </p:childTnLst>
                                </p:cTn>
                              </p:par>
                              <p:par>
                                <p:cTn id="384" presetID="10" presetClass="exit" presetSubtype="0" fill="hold" grpId="2" nodeType="withEffect">
                                  <p:stCondLst>
                                    <p:cond delay="0"/>
                                  </p:stCondLst>
                                  <p:childTnLst>
                                    <p:animEffect transition="out" filter="fade">
                                      <p:cBhvr>
                                        <p:cTn id="385" dur="500"/>
                                        <p:tgtEl>
                                          <p:spTgt spid="73"/>
                                        </p:tgtEl>
                                      </p:cBhvr>
                                    </p:animEffect>
                                    <p:set>
                                      <p:cBhvr>
                                        <p:cTn id="386" dur="1" fill="hold">
                                          <p:stCondLst>
                                            <p:cond delay="499"/>
                                          </p:stCondLst>
                                        </p:cTn>
                                        <p:tgtEl>
                                          <p:spTgt spid="73"/>
                                        </p:tgtEl>
                                        <p:attrNameLst>
                                          <p:attrName>style.visibility</p:attrName>
                                        </p:attrNameLst>
                                      </p:cBhvr>
                                      <p:to>
                                        <p:strVal val="hidden"/>
                                      </p:to>
                                    </p:set>
                                  </p:childTnLst>
                                </p:cTn>
                              </p:par>
                              <p:par>
                                <p:cTn id="387" presetID="10" presetClass="entr" presetSubtype="0" fill="hold" grpId="0" nodeType="withEffect">
                                  <p:stCondLst>
                                    <p:cond delay="0"/>
                                  </p:stCondLst>
                                  <p:childTnLst>
                                    <p:set>
                                      <p:cBhvr>
                                        <p:cTn id="388" dur="1" fill="hold">
                                          <p:stCondLst>
                                            <p:cond delay="0"/>
                                          </p:stCondLst>
                                        </p:cTn>
                                        <p:tgtEl>
                                          <p:spTgt spid="75"/>
                                        </p:tgtEl>
                                        <p:attrNameLst>
                                          <p:attrName>style.visibility</p:attrName>
                                        </p:attrNameLst>
                                      </p:cBhvr>
                                      <p:to>
                                        <p:strVal val="visible"/>
                                      </p:to>
                                    </p:set>
                                    <p:animEffect transition="in" filter="fade">
                                      <p:cBhvr>
                                        <p:cTn id="389" dur="500"/>
                                        <p:tgtEl>
                                          <p:spTgt spid="75"/>
                                        </p:tgtEl>
                                      </p:cBhvr>
                                    </p:animEffect>
                                  </p:childTnLst>
                                </p:cTn>
                              </p:par>
                              <p:par>
                                <p:cTn id="390" presetID="10" presetClass="entr" presetSubtype="0" fill="hold" grpId="0" nodeType="withEffect">
                                  <p:stCondLst>
                                    <p:cond delay="0"/>
                                  </p:stCondLst>
                                  <p:childTnLst>
                                    <p:set>
                                      <p:cBhvr>
                                        <p:cTn id="391" dur="1" fill="hold">
                                          <p:stCondLst>
                                            <p:cond delay="0"/>
                                          </p:stCondLst>
                                        </p:cTn>
                                        <p:tgtEl>
                                          <p:spTgt spid="61"/>
                                        </p:tgtEl>
                                        <p:attrNameLst>
                                          <p:attrName>style.visibility</p:attrName>
                                        </p:attrNameLst>
                                      </p:cBhvr>
                                      <p:to>
                                        <p:strVal val="visible"/>
                                      </p:to>
                                    </p:set>
                                    <p:animEffect transition="in" filter="fade">
                                      <p:cBhvr>
                                        <p:cTn id="392" dur="500"/>
                                        <p:tgtEl>
                                          <p:spTgt spid="61"/>
                                        </p:tgtEl>
                                      </p:cBhvr>
                                    </p:animEffect>
                                  </p:childTnLst>
                                </p:cTn>
                              </p:par>
                              <p:par>
                                <p:cTn id="393" presetID="10" presetClass="entr" presetSubtype="0" fill="hold" grpId="0" nodeType="withEffect">
                                  <p:stCondLst>
                                    <p:cond delay="0"/>
                                  </p:stCondLst>
                                  <p:childTnLst>
                                    <p:set>
                                      <p:cBhvr>
                                        <p:cTn id="394" dur="1" fill="hold">
                                          <p:stCondLst>
                                            <p:cond delay="0"/>
                                          </p:stCondLst>
                                        </p:cTn>
                                        <p:tgtEl>
                                          <p:spTgt spid="27"/>
                                        </p:tgtEl>
                                        <p:attrNameLst>
                                          <p:attrName>style.visibility</p:attrName>
                                        </p:attrNameLst>
                                      </p:cBhvr>
                                      <p:to>
                                        <p:strVal val="visible"/>
                                      </p:to>
                                    </p:set>
                                    <p:animEffect transition="in" filter="fade">
                                      <p:cBhvr>
                                        <p:cTn id="395" dur="500"/>
                                        <p:tgtEl>
                                          <p:spTgt spid="27"/>
                                        </p:tgtEl>
                                      </p:cBhvr>
                                    </p:animEffect>
                                  </p:childTnLst>
                                </p:cTn>
                              </p:par>
                              <p:par>
                                <p:cTn id="396" presetID="10" presetClass="entr" presetSubtype="0" fill="hold" grpId="0" nodeType="withEffect">
                                  <p:stCondLst>
                                    <p:cond delay="0"/>
                                  </p:stCondLst>
                                  <p:childTnLst>
                                    <p:set>
                                      <p:cBhvr>
                                        <p:cTn id="397" dur="1" fill="hold">
                                          <p:stCondLst>
                                            <p:cond delay="0"/>
                                          </p:stCondLst>
                                        </p:cTn>
                                        <p:tgtEl>
                                          <p:spTgt spid="43"/>
                                        </p:tgtEl>
                                        <p:attrNameLst>
                                          <p:attrName>style.visibility</p:attrName>
                                        </p:attrNameLst>
                                      </p:cBhvr>
                                      <p:to>
                                        <p:strVal val="visible"/>
                                      </p:to>
                                    </p:set>
                                    <p:animEffect transition="in" filter="fade">
                                      <p:cBhvr>
                                        <p:cTn id="398" dur="500"/>
                                        <p:tgtEl>
                                          <p:spTgt spid="43"/>
                                        </p:tgtEl>
                                      </p:cBhvr>
                                    </p:animEffect>
                                  </p:childTnLst>
                                </p:cTn>
                              </p:par>
                              <p:par>
                                <p:cTn id="399" presetID="22" presetClass="entr" presetSubtype="4" fill="hold" grpId="0" nodeType="withEffect">
                                  <p:stCondLst>
                                    <p:cond delay="0"/>
                                  </p:stCondLst>
                                  <p:childTnLst>
                                    <p:set>
                                      <p:cBhvr>
                                        <p:cTn id="400" dur="1" fill="hold">
                                          <p:stCondLst>
                                            <p:cond delay="0"/>
                                          </p:stCondLst>
                                        </p:cTn>
                                        <p:tgtEl>
                                          <p:spTgt spid="76"/>
                                        </p:tgtEl>
                                        <p:attrNameLst>
                                          <p:attrName>style.visibility</p:attrName>
                                        </p:attrNameLst>
                                      </p:cBhvr>
                                      <p:to>
                                        <p:strVal val="visible"/>
                                      </p:to>
                                    </p:set>
                                    <p:animEffect transition="in" filter="wipe(down)">
                                      <p:cBhvr>
                                        <p:cTn id="401" dur="500"/>
                                        <p:tgtEl>
                                          <p:spTgt spid="76"/>
                                        </p:tgtEl>
                                      </p:cBhvr>
                                    </p:animEffect>
                                  </p:childTnLst>
                                </p:cTn>
                              </p:par>
                              <p:par>
                                <p:cTn id="402" presetID="22" presetClass="entr" presetSubtype="4" fill="hold" grpId="0" nodeType="withEffect">
                                  <p:stCondLst>
                                    <p:cond delay="0"/>
                                  </p:stCondLst>
                                  <p:childTnLst>
                                    <p:set>
                                      <p:cBhvr>
                                        <p:cTn id="403" dur="1" fill="hold">
                                          <p:stCondLst>
                                            <p:cond delay="0"/>
                                          </p:stCondLst>
                                        </p:cTn>
                                        <p:tgtEl>
                                          <p:spTgt spid="77"/>
                                        </p:tgtEl>
                                        <p:attrNameLst>
                                          <p:attrName>style.visibility</p:attrName>
                                        </p:attrNameLst>
                                      </p:cBhvr>
                                      <p:to>
                                        <p:strVal val="visible"/>
                                      </p:to>
                                    </p:set>
                                    <p:animEffect transition="in" filter="wipe(down)">
                                      <p:cBhvr>
                                        <p:cTn id="404" dur="500"/>
                                        <p:tgtEl>
                                          <p:spTgt spid="77"/>
                                        </p:tgtEl>
                                      </p:cBhvr>
                                    </p:animEffect>
                                  </p:childTnLst>
                                </p:cTn>
                              </p:par>
                              <p:par>
                                <p:cTn id="405" presetID="22" presetClass="entr" presetSubtype="4" fill="hold" grpId="0" nodeType="withEffect">
                                  <p:stCondLst>
                                    <p:cond delay="0"/>
                                  </p:stCondLst>
                                  <p:childTnLst>
                                    <p:set>
                                      <p:cBhvr>
                                        <p:cTn id="406" dur="1" fill="hold">
                                          <p:stCondLst>
                                            <p:cond delay="0"/>
                                          </p:stCondLst>
                                        </p:cTn>
                                        <p:tgtEl>
                                          <p:spTgt spid="78"/>
                                        </p:tgtEl>
                                        <p:attrNameLst>
                                          <p:attrName>style.visibility</p:attrName>
                                        </p:attrNameLst>
                                      </p:cBhvr>
                                      <p:to>
                                        <p:strVal val="visible"/>
                                      </p:to>
                                    </p:set>
                                    <p:animEffect transition="in" filter="wipe(down)">
                                      <p:cBhvr>
                                        <p:cTn id="40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5" grpId="0"/>
      <p:bldP spid="6" grpId="0"/>
      <p:bldP spid="11" grpId="0" animBg="1"/>
      <p:bldP spid="47" grpId="0" animBg="1"/>
      <p:bldP spid="48" grpId="0" animBg="1"/>
      <p:bldP spid="49" grpId="0" animBg="1"/>
      <p:bldP spid="50" grpId="0" animBg="1"/>
      <p:bldP spid="29" grpId="0" animBg="1"/>
      <p:bldP spid="29" grpId="1" animBg="1"/>
      <p:bldP spid="29" grpId="2" animBg="1"/>
      <p:bldP spid="30" grpId="0" animBg="1"/>
      <p:bldP spid="30" grpId="1" animBg="1"/>
      <p:bldP spid="30" grpId="2" animBg="1"/>
      <p:bldP spid="31" grpId="0" animBg="1"/>
      <p:bldP spid="31" grpId="1" animBg="1"/>
      <p:bldP spid="31"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3" grpId="0" animBg="1"/>
      <p:bldP spid="44" grpId="0" animBg="1"/>
      <p:bldP spid="44" grpId="1" animBg="1"/>
      <p:bldP spid="44" grpId="2" animBg="1"/>
      <p:bldP spid="45" grpId="0" animBg="1"/>
      <p:bldP spid="45" grpId="1" animBg="1"/>
      <p:bldP spid="45" grpId="2" animBg="1"/>
      <p:bldP spid="46" grpId="0" animBg="1"/>
      <p:bldP spid="46" grpId="1" animBg="1"/>
      <p:bldP spid="46"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1" grpId="0" animBg="1"/>
      <p:bldP spid="62" grpId="0" animBg="1"/>
      <p:bldP spid="62" grpId="1" animBg="1"/>
      <p:bldP spid="6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5" grpId="0" animBg="1"/>
      <p:bldP spid="76" grpId="0" animBg="1"/>
      <p:bldP spid="77" grpId="0" animBg="1"/>
      <p:bldP spid="7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85977-1622-8F4E-9A49-9737503D3F05}"/>
              </a:ext>
            </a:extLst>
          </p:cNvPr>
          <p:cNvSpPr>
            <a:spLocks noGrp="1"/>
          </p:cNvSpPr>
          <p:nvPr>
            <p:ph type="title"/>
          </p:nvPr>
        </p:nvSpPr>
        <p:spPr>
          <a:xfrm>
            <a:off x="0" y="152400"/>
            <a:ext cx="9220200" cy="1066800"/>
          </a:xfrm>
        </p:spPr>
        <p:txBody>
          <a:bodyPr/>
          <a:lstStyle/>
          <a:p>
            <a:r>
              <a:rPr lang="en-US" dirty="0"/>
              <a:t>Matching Each Read to Reference Genome</a:t>
            </a:r>
          </a:p>
        </p:txBody>
      </p:sp>
      <p:sp>
        <p:nvSpPr>
          <p:cNvPr id="3" name="Slide Number Placeholder 2">
            <a:extLst>
              <a:ext uri="{FF2B5EF4-FFF2-40B4-BE49-F238E27FC236}">
                <a16:creationId xmlns:a16="http://schemas.microsoft.com/office/drawing/2014/main" id="{256E9089-C71E-B94F-8B15-774D1EBEB8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D812E9-CA0A-8244-A046-0571FC545305}"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4CBC976A-4137-884F-AFF5-E0466C72DA7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04800" y="1447800"/>
            <a:ext cx="7391400" cy="2463800"/>
          </a:xfrm>
          <a:prstGeom prst="rect">
            <a:avLst/>
          </a:prstGeom>
        </p:spPr>
      </p:pic>
      <p:sp>
        <p:nvSpPr>
          <p:cNvPr id="5" name="TextBox 4">
            <a:extLst>
              <a:ext uri="{FF2B5EF4-FFF2-40B4-BE49-F238E27FC236}">
                <a16:creationId xmlns:a16="http://schemas.microsoft.com/office/drawing/2014/main" id="{D8B9132C-DD2C-C548-BDDF-21005FEBE027}"/>
              </a:ext>
            </a:extLst>
          </p:cNvPr>
          <p:cNvSpPr txBox="1"/>
          <p:nvPr/>
        </p:nvSpPr>
        <p:spPr>
          <a:xfrm>
            <a:off x="228600" y="990600"/>
            <a:ext cx="3370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Reference Genome </a:t>
            </a:r>
            <a:r>
              <a:rPr kumimoji="0" lang="en-US" sz="1800" b="0" i="0" u="none" strike="noStrike" kern="1200" cap="none" spc="0" normalizeH="0" baseline="0" noProof="0" dirty="0">
                <a:ln>
                  <a:noFill/>
                </a:ln>
                <a:solidFill>
                  <a:srgbClr val="000000"/>
                </a:solidFill>
                <a:effectLst/>
                <a:uLnTx/>
                <a:uFillTx/>
                <a:latin typeface="Tahoma"/>
                <a:ea typeface="+mn-ea"/>
                <a:cs typeface="+mn-cs"/>
              </a:rPr>
              <a:t>.FASTA file:</a:t>
            </a:r>
          </a:p>
        </p:txBody>
      </p:sp>
      <p:sp>
        <p:nvSpPr>
          <p:cNvPr id="6" name="Rectangle 5">
            <a:extLst>
              <a:ext uri="{FF2B5EF4-FFF2-40B4-BE49-F238E27FC236}">
                <a16:creationId xmlns:a16="http://schemas.microsoft.com/office/drawing/2014/main" id="{D2721A37-F453-4F4A-8144-93F3B811C0B6}"/>
              </a:ext>
            </a:extLst>
          </p:cNvPr>
          <p:cNvSpPr/>
          <p:nvPr/>
        </p:nvSpPr>
        <p:spPr>
          <a:xfrm>
            <a:off x="814407" y="1676400"/>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C1FF565F-4A6C-D247-A0A0-58B089B5D74E}"/>
              </a:ext>
            </a:extLst>
          </p:cNvPr>
          <p:cNvSpPr/>
          <p:nvPr/>
        </p:nvSpPr>
        <p:spPr>
          <a:xfrm>
            <a:off x="4649461" y="1676400"/>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Rectangle 7">
            <a:extLst>
              <a:ext uri="{FF2B5EF4-FFF2-40B4-BE49-F238E27FC236}">
                <a16:creationId xmlns:a16="http://schemas.microsoft.com/office/drawing/2014/main" id="{C208D589-C9A7-F34B-935F-21E65EA898A7}"/>
              </a:ext>
            </a:extLst>
          </p:cNvPr>
          <p:cNvSpPr/>
          <p:nvPr/>
        </p:nvSpPr>
        <p:spPr>
          <a:xfrm>
            <a:off x="2668261" y="2133600"/>
            <a:ext cx="1008000" cy="180000"/>
          </a:xfrm>
          <a:prstGeom prst="rect">
            <a:avLst/>
          </a:prstGeom>
          <a:solidFill>
            <a:srgbClr val="FFFF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603401B7-8149-8D4E-A04C-1F6057EEF9AF}"/>
              </a:ext>
            </a:extLst>
          </p:cNvPr>
          <p:cNvSpPr/>
          <p:nvPr/>
        </p:nvSpPr>
        <p:spPr>
          <a:xfrm>
            <a:off x="5182861" y="2819400"/>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62086C7-BF11-8E4C-A861-89315D145146}"/>
              </a:ext>
            </a:extLst>
          </p:cNvPr>
          <p:cNvSpPr/>
          <p:nvPr/>
        </p:nvSpPr>
        <p:spPr>
          <a:xfrm>
            <a:off x="3498807" y="2799543"/>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58D0C20E-7925-BA47-BC53-ED5C0078B78E}"/>
              </a:ext>
            </a:extLst>
          </p:cNvPr>
          <p:cNvSpPr/>
          <p:nvPr/>
        </p:nvSpPr>
        <p:spPr>
          <a:xfrm>
            <a:off x="1339115" y="2819400"/>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Rectangle 11">
            <a:extLst>
              <a:ext uri="{FF2B5EF4-FFF2-40B4-BE49-F238E27FC236}">
                <a16:creationId xmlns:a16="http://schemas.microsoft.com/office/drawing/2014/main" id="{76562917-46B5-2A42-B6AC-1F58BB3E554E}"/>
              </a:ext>
            </a:extLst>
          </p:cNvPr>
          <p:cNvSpPr/>
          <p:nvPr/>
        </p:nvSpPr>
        <p:spPr>
          <a:xfrm>
            <a:off x="5352661" y="3256743"/>
            <a:ext cx="1008000" cy="180000"/>
          </a:xfrm>
          <a:prstGeom prst="rect">
            <a:avLst/>
          </a:prstGeom>
          <a:solidFill>
            <a:srgbClr val="FFFF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3" name="Rectangle 12">
            <a:extLst>
              <a:ext uri="{FF2B5EF4-FFF2-40B4-BE49-F238E27FC236}">
                <a16:creationId xmlns:a16="http://schemas.microsoft.com/office/drawing/2014/main" id="{071A6C23-CE78-214E-82A3-9BA0F0E15344}"/>
              </a:ext>
            </a:extLst>
          </p:cNvPr>
          <p:cNvSpPr/>
          <p:nvPr/>
        </p:nvSpPr>
        <p:spPr>
          <a:xfrm>
            <a:off x="1872515" y="3503000"/>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4" name="Picture 13">
            <a:extLst>
              <a:ext uri="{FF2B5EF4-FFF2-40B4-BE49-F238E27FC236}">
                <a16:creationId xmlns:a16="http://schemas.microsoft.com/office/drawing/2014/main" id="{E0AA259A-CB54-6341-8980-F06187FE44A9}"/>
              </a:ext>
            </a:extLst>
          </p:cNvPr>
          <p:cNvPicPr>
            <a:picLocks noChangeAspect="1"/>
          </p:cNvPicPr>
          <p:nvPr/>
        </p:nvPicPr>
        <p:blipFill rotWithShape="1">
          <a:blip r:embed="rId3">
            <a:clrChange>
              <a:clrFrom>
                <a:srgbClr val="FFFFFF"/>
              </a:clrFrom>
              <a:clrTo>
                <a:srgbClr val="FFFFFF">
                  <a:alpha val="0"/>
                </a:srgbClr>
              </a:clrTo>
            </a:clrChange>
          </a:blip>
          <a:srcRect l="18332" r="12500" b="39040"/>
          <a:stretch/>
        </p:blipFill>
        <p:spPr>
          <a:xfrm>
            <a:off x="2438400" y="4932077"/>
            <a:ext cx="6324600" cy="1311562"/>
          </a:xfrm>
          <a:prstGeom prst="rect">
            <a:avLst/>
          </a:prstGeom>
        </p:spPr>
      </p:pic>
      <p:sp>
        <p:nvSpPr>
          <p:cNvPr id="15" name="TextBox 14">
            <a:extLst>
              <a:ext uri="{FF2B5EF4-FFF2-40B4-BE49-F238E27FC236}">
                <a16:creationId xmlns:a16="http://schemas.microsoft.com/office/drawing/2014/main" id="{FCD022A3-9CDE-7643-A09D-25564002A725}"/>
              </a:ext>
            </a:extLst>
          </p:cNvPr>
          <p:cNvSpPr txBox="1"/>
          <p:nvPr/>
        </p:nvSpPr>
        <p:spPr>
          <a:xfrm>
            <a:off x="2362200" y="4724400"/>
            <a:ext cx="3294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Sequenced Reads </a:t>
            </a:r>
            <a:r>
              <a:rPr kumimoji="0" lang="en-US" sz="1800" b="0" i="0" u="none" strike="noStrike" kern="1200" cap="none" spc="0" normalizeH="0" baseline="0" noProof="0" dirty="0">
                <a:ln>
                  <a:noFill/>
                </a:ln>
                <a:solidFill>
                  <a:srgbClr val="000000"/>
                </a:solidFill>
                <a:effectLst/>
                <a:uLnTx/>
                <a:uFillTx/>
                <a:latin typeface="Tahoma"/>
                <a:ea typeface="+mn-ea"/>
                <a:cs typeface="+mn-cs"/>
              </a:rPr>
              <a:t>.FASTQ file:</a:t>
            </a:r>
          </a:p>
        </p:txBody>
      </p:sp>
      <p:sp>
        <p:nvSpPr>
          <p:cNvPr id="16" name="Rectangle 15">
            <a:extLst>
              <a:ext uri="{FF2B5EF4-FFF2-40B4-BE49-F238E27FC236}">
                <a16:creationId xmlns:a16="http://schemas.microsoft.com/office/drawing/2014/main" id="{17DDD6B8-4004-3644-B98B-0FC8815BE7BA}"/>
              </a:ext>
            </a:extLst>
          </p:cNvPr>
          <p:cNvSpPr/>
          <p:nvPr/>
        </p:nvSpPr>
        <p:spPr>
          <a:xfrm>
            <a:off x="6434546" y="5465598"/>
            <a:ext cx="1008000" cy="180000"/>
          </a:xfrm>
          <a:prstGeom prst="rect">
            <a:avLst/>
          </a:prstGeom>
          <a:solidFill>
            <a:srgbClr val="FF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Rectangle 16">
            <a:extLst>
              <a:ext uri="{FF2B5EF4-FFF2-40B4-BE49-F238E27FC236}">
                <a16:creationId xmlns:a16="http://schemas.microsoft.com/office/drawing/2014/main" id="{0DEE679C-547F-A64F-B357-4C00087FCBFE}"/>
              </a:ext>
            </a:extLst>
          </p:cNvPr>
          <p:cNvSpPr/>
          <p:nvPr/>
        </p:nvSpPr>
        <p:spPr>
          <a:xfrm>
            <a:off x="4648200" y="5474441"/>
            <a:ext cx="1008000" cy="180000"/>
          </a:xfrm>
          <a:prstGeom prst="rect">
            <a:avLst/>
          </a:prstGeom>
          <a:solidFill>
            <a:srgbClr val="66F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Rectangle 17">
            <a:extLst>
              <a:ext uri="{FF2B5EF4-FFF2-40B4-BE49-F238E27FC236}">
                <a16:creationId xmlns:a16="http://schemas.microsoft.com/office/drawing/2014/main" id="{9D3E408F-0B07-DE40-B81F-70CBBD2DA74B}"/>
              </a:ext>
            </a:extLst>
          </p:cNvPr>
          <p:cNvSpPr/>
          <p:nvPr/>
        </p:nvSpPr>
        <p:spPr>
          <a:xfrm>
            <a:off x="2590800" y="5465598"/>
            <a:ext cx="1008000" cy="180000"/>
          </a:xfrm>
          <a:prstGeom prst="rect">
            <a:avLst/>
          </a:prstGeom>
          <a:solidFill>
            <a:srgbClr val="006F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Rounded Rectangle 18">
            <a:extLst>
              <a:ext uri="{FF2B5EF4-FFF2-40B4-BE49-F238E27FC236}">
                <a16:creationId xmlns:a16="http://schemas.microsoft.com/office/drawing/2014/main" id="{C09B5A23-D76F-CE46-A47B-C9DB6FCA9498}"/>
              </a:ext>
            </a:extLst>
          </p:cNvPr>
          <p:cNvSpPr/>
          <p:nvPr/>
        </p:nvSpPr>
        <p:spPr>
          <a:xfrm>
            <a:off x="533400" y="2728300"/>
            <a:ext cx="6586946" cy="3197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Rectangle 19">
            <a:extLst>
              <a:ext uri="{FF2B5EF4-FFF2-40B4-BE49-F238E27FC236}">
                <a16:creationId xmlns:a16="http://schemas.microsoft.com/office/drawing/2014/main" id="{19DCD667-D09D-264F-9C98-A1090233CD82}"/>
              </a:ext>
            </a:extLst>
          </p:cNvPr>
          <p:cNvSpPr/>
          <p:nvPr/>
        </p:nvSpPr>
        <p:spPr>
          <a:xfrm>
            <a:off x="8724900" y="5405967"/>
            <a:ext cx="152400" cy="8334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58374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dissolve">
                                      <p:cBhvr>
                                        <p:cTn id="16" dur="500"/>
                                        <p:tgtEl>
                                          <p:spTgt spid="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dissolve">
                                      <p:cBhvr>
                                        <p:cTn id="36" dur="500"/>
                                        <p:tgtEl>
                                          <p:spTgt spid="17"/>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dissolve">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dissolve">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6" grpId="0" animBg="1"/>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lh4.googleusercontent.com/ABZMEuuHlpv75IVI6Z3E8jjlJhNZlt9WCiHrYyCMaBRr12X6qRoL-FN431tp-w77t3R4U-G2yIlG5JbkO_uAc8hQgNSNB1vYabG30E2etsGjCCLKIBANY279nOAYdhfcoZZ-sdFn">
            <a:extLst>
              <a:ext uri="{FF2B5EF4-FFF2-40B4-BE49-F238E27FC236}">
                <a16:creationId xmlns:a16="http://schemas.microsoft.com/office/drawing/2014/main" id="{A42A4095-BB8E-BD45-8D70-3BEC5C8D7D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3" t="76961" r="53106" b="3883"/>
          <a:stretch/>
        </p:blipFill>
        <p:spPr bwMode="auto">
          <a:xfrm>
            <a:off x="2008903" y="2438400"/>
            <a:ext cx="5049993" cy="2286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BBC23CB-DEE2-2C46-8894-FE1242B698A4}"/>
              </a:ext>
            </a:extLst>
          </p:cNvPr>
          <p:cNvSpPr>
            <a:spLocks noGrp="1"/>
          </p:cNvSpPr>
          <p:nvPr>
            <p:ph type="title"/>
          </p:nvPr>
        </p:nvSpPr>
        <p:spPr/>
        <p:txBody>
          <a:bodyPr/>
          <a:lstStyle/>
          <a:p>
            <a:r>
              <a:rPr lang="en-US"/>
              <a:t>Base-by-Base Comparison</a:t>
            </a:r>
          </a:p>
        </p:txBody>
      </p:sp>
      <p:sp>
        <p:nvSpPr>
          <p:cNvPr id="4" name="Slide Number Placeholder 3">
            <a:extLst>
              <a:ext uri="{FF2B5EF4-FFF2-40B4-BE49-F238E27FC236}">
                <a16:creationId xmlns:a16="http://schemas.microsoft.com/office/drawing/2014/main" id="{A1DFA92C-14BA-B744-B1AD-E4BE251FC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711113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107504" y="1052736"/>
            <a:ext cx="9145016" cy="5195664"/>
          </a:xfrm>
        </p:spPr>
        <p:txBody>
          <a:bodyPr/>
          <a:lstStyle/>
          <a:p>
            <a:r>
              <a:rPr lang="en-US" b="1" u="sng" dirty="0"/>
              <a:t>Edit distance </a:t>
            </a:r>
            <a:r>
              <a:rPr lang="en-US" dirty="0"/>
              <a:t>is defined as the minimum number of edits (i.e., insertions, deletions, or substitutions) needed to make the read exactly match (i.e., align with) the reference segment</a:t>
            </a:r>
          </a:p>
        </p:txBody>
      </p:sp>
      <p:graphicFrame>
        <p:nvGraphicFramePr>
          <p:cNvPr id="10" name="Table 9"/>
          <p:cNvGraphicFramePr>
            <a:graphicFrameLocks noGrp="1"/>
          </p:cNvGraphicFramePr>
          <p:nvPr/>
        </p:nvGraphicFramePr>
        <p:xfrm>
          <a:off x="2560320" y="3229341"/>
          <a:ext cx="4023360" cy="914400"/>
        </p:xfrm>
        <a:graphic>
          <a:graphicData uri="http://schemas.openxmlformats.org/drawingml/2006/table">
            <a:tbl>
              <a:tblPr/>
              <a:tblGrid>
                <a:gridCol w="335280">
                  <a:extLst>
                    <a:ext uri="{9D8B030D-6E8A-4147-A177-3AD203B41FA5}">
                      <a16:colId xmlns:a16="http://schemas.microsoft.com/office/drawing/2014/main" val="20000"/>
                    </a:ext>
                  </a:extLst>
                </a:gridCol>
                <a:gridCol w="335280">
                  <a:extLst>
                    <a:ext uri="{9D8B030D-6E8A-4147-A177-3AD203B41FA5}">
                      <a16:colId xmlns:a16="http://schemas.microsoft.com/office/drawing/2014/main" val="20001"/>
                    </a:ext>
                  </a:extLst>
                </a:gridCol>
                <a:gridCol w="335280">
                  <a:extLst>
                    <a:ext uri="{9D8B030D-6E8A-4147-A177-3AD203B41FA5}">
                      <a16:colId xmlns:a16="http://schemas.microsoft.com/office/drawing/2014/main" val="20002"/>
                    </a:ext>
                  </a:extLst>
                </a:gridCol>
                <a:gridCol w="335280">
                  <a:extLst>
                    <a:ext uri="{9D8B030D-6E8A-4147-A177-3AD203B41FA5}">
                      <a16:colId xmlns:a16="http://schemas.microsoft.com/office/drawing/2014/main" val="20003"/>
                    </a:ext>
                  </a:extLst>
                </a:gridCol>
                <a:gridCol w="335280">
                  <a:extLst>
                    <a:ext uri="{9D8B030D-6E8A-4147-A177-3AD203B41FA5}">
                      <a16:colId xmlns:a16="http://schemas.microsoft.com/office/drawing/2014/main" val="20004"/>
                    </a:ext>
                  </a:extLst>
                </a:gridCol>
                <a:gridCol w="335280">
                  <a:extLst>
                    <a:ext uri="{9D8B030D-6E8A-4147-A177-3AD203B41FA5}">
                      <a16:colId xmlns:a16="http://schemas.microsoft.com/office/drawing/2014/main" val="20005"/>
                    </a:ext>
                  </a:extLst>
                </a:gridCol>
                <a:gridCol w="335280">
                  <a:extLst>
                    <a:ext uri="{9D8B030D-6E8A-4147-A177-3AD203B41FA5}">
                      <a16:colId xmlns:a16="http://schemas.microsoft.com/office/drawing/2014/main" val="20006"/>
                    </a:ext>
                  </a:extLst>
                </a:gridCol>
                <a:gridCol w="335280">
                  <a:extLst>
                    <a:ext uri="{9D8B030D-6E8A-4147-A177-3AD203B41FA5}">
                      <a16:colId xmlns:a16="http://schemas.microsoft.com/office/drawing/2014/main" val="20007"/>
                    </a:ext>
                  </a:extLst>
                </a:gridCol>
                <a:gridCol w="335280">
                  <a:extLst>
                    <a:ext uri="{9D8B030D-6E8A-4147-A177-3AD203B41FA5}">
                      <a16:colId xmlns:a16="http://schemas.microsoft.com/office/drawing/2014/main" val="20008"/>
                    </a:ext>
                  </a:extLst>
                </a:gridCol>
                <a:gridCol w="335280">
                  <a:extLst>
                    <a:ext uri="{9D8B030D-6E8A-4147-A177-3AD203B41FA5}">
                      <a16:colId xmlns:a16="http://schemas.microsoft.com/office/drawing/2014/main" val="20009"/>
                    </a:ext>
                  </a:extLst>
                </a:gridCol>
                <a:gridCol w="335280">
                  <a:extLst>
                    <a:ext uri="{9D8B030D-6E8A-4147-A177-3AD203B41FA5}">
                      <a16:colId xmlns:a16="http://schemas.microsoft.com/office/drawing/2014/main" val="20010"/>
                    </a:ext>
                  </a:extLst>
                </a:gridCol>
                <a:gridCol w="335280">
                  <a:extLst>
                    <a:ext uri="{9D8B030D-6E8A-4147-A177-3AD203B41FA5}">
                      <a16:colId xmlns:a16="http://schemas.microsoft.com/office/drawing/2014/main" val="20011"/>
                    </a:ext>
                  </a:extLst>
                </a:gridCol>
              </a:tblGrid>
              <a:tr h="316416">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2400" dirty="0"/>
                        <a:t>-</a:t>
                      </a:r>
                      <a:endParaRPr lang="en-US" sz="24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H</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16416">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W</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bl>
          </a:graphicData>
        </a:graphic>
      </p:graphicFrame>
      <p:sp>
        <p:nvSpPr>
          <p:cNvPr id="20" name="Rectangle 19"/>
          <p:cNvSpPr/>
          <p:nvPr/>
        </p:nvSpPr>
        <p:spPr>
          <a:xfrm>
            <a:off x="2606807" y="2706519"/>
            <a:ext cx="393038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graphicFrame>
        <p:nvGraphicFramePr>
          <p:cNvPr id="22" name="Table 21"/>
          <p:cNvGraphicFramePr>
            <a:graphicFrameLocks noGrp="1"/>
          </p:cNvGraphicFramePr>
          <p:nvPr/>
        </p:nvGraphicFramePr>
        <p:xfrm>
          <a:off x="3578914" y="4941168"/>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35171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a:xfrm>
            <a:off x="228600" y="1041648"/>
            <a:ext cx="8610600" cy="5339680"/>
          </a:xfrm>
        </p:spPr>
        <p:txBody>
          <a:bodyPr/>
          <a:lstStyle/>
          <a:p>
            <a:r>
              <a:rPr lang="en-US" sz="2000" dirty="0">
                <a:solidFill>
                  <a:srgbClr val="0000FF"/>
                </a:solidFill>
              </a:rPr>
              <a:t>Need to find many mappings of each read</a:t>
            </a:r>
          </a:p>
          <a:p>
            <a:pPr lvl="1"/>
            <a:r>
              <a:rPr lang="en-US" sz="2000" dirty="0"/>
              <a:t>A short read may map to many locations, especially with High-Throughput DNA Sequencing technologies</a:t>
            </a:r>
          </a:p>
          <a:p>
            <a:pPr lvl="1"/>
            <a:r>
              <a:rPr lang="en-US" sz="2000" dirty="0">
                <a:solidFill>
                  <a:srgbClr val="FF0000"/>
                </a:solidFill>
              </a:rPr>
              <a:t>How can we find all mappings efficiently?</a:t>
            </a:r>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 + Sequencer errors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73093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389"/>
            <a:ext cx="8610600" cy="1066800"/>
          </a:xfrm>
        </p:spPr>
        <p:txBody>
          <a:bodyPr/>
          <a:lstStyle/>
          <a:p>
            <a:r>
              <a:rPr lang="en-US" dirty="0"/>
              <a:t>Why Is Read Alignment Slow?</a:t>
            </a:r>
          </a:p>
        </p:txBody>
      </p:sp>
      <p:sp>
        <p:nvSpPr>
          <p:cNvPr id="13" name="Content Placeholder 12"/>
          <p:cNvSpPr>
            <a:spLocks noGrp="1"/>
          </p:cNvSpPr>
          <p:nvPr>
            <p:ph idx="1"/>
          </p:nvPr>
        </p:nvSpPr>
        <p:spPr>
          <a:xfrm>
            <a:off x="228600" y="1371600"/>
            <a:ext cx="4546600" cy="990484"/>
          </a:xfrm>
        </p:spPr>
        <p:txBody>
          <a:bodyPr/>
          <a:lstStyle/>
          <a:p>
            <a:r>
              <a:rPr lang="en-US" dirty="0">
                <a:solidFill>
                  <a:srgbClr val="FF0000"/>
                </a:solidFill>
                <a:effectLst>
                  <a:outerShdw blurRad="38100" dist="38100" dir="2700000" algn="tl">
                    <a:srgbClr val="000000">
                      <a:alpha val="43137"/>
                    </a:srgbClr>
                  </a:outerShdw>
                </a:effectLst>
              </a:rPr>
              <a:t>Quadratic-time</a:t>
            </a:r>
            <a:r>
              <a:rPr lang="en-US" dirty="0"/>
              <a:t> dynamic-programming algorithm(s)</a:t>
            </a:r>
          </a:p>
          <a:p>
            <a:endParaRPr lang="en-US" dirty="0"/>
          </a:p>
        </p:txBody>
      </p:sp>
      <p:graphicFrame>
        <p:nvGraphicFramePr>
          <p:cNvPr id="3" name="Object 2"/>
          <p:cNvGraphicFramePr>
            <a:graphicFrameLocks noChangeAspect="1"/>
          </p:cNvGraphicFramePr>
          <p:nvPr/>
        </p:nvGraphicFramePr>
        <p:xfrm>
          <a:off x="4533900" y="1481817"/>
          <a:ext cx="4170868" cy="4717563"/>
        </p:xfrm>
        <a:graphic>
          <a:graphicData uri="http://schemas.openxmlformats.org/presentationml/2006/ole">
            <mc:AlternateContent xmlns:mc="http://schemas.openxmlformats.org/markup-compatibility/2006">
              <mc:Choice xmlns:v="urn:schemas-microsoft-com:vml" Requires="v">
                <p:oleObj name="Visio" r:id="rId3" imgW="1138581" imgH="1228784" progId="Visio.Drawing.11">
                  <p:embed/>
                </p:oleObj>
              </mc:Choice>
              <mc:Fallback>
                <p:oleObj name="Visio" r:id="rId3" imgW="1138581" imgH="1228784" progId="Visio.Drawing.11">
                  <p:embed/>
                  <p:pic>
                    <p:nvPicPr>
                      <p:cNvPr id="3" name="Object 2"/>
                      <p:cNvPicPr/>
                      <p:nvPr/>
                    </p:nvPicPr>
                    <p:blipFill>
                      <a:blip r:embed="rId4"/>
                      <a:stretch>
                        <a:fillRect/>
                      </a:stretch>
                    </p:blipFill>
                    <p:spPr>
                      <a:xfrm>
                        <a:off x="4533900" y="1481817"/>
                        <a:ext cx="4170868" cy="4717563"/>
                      </a:xfrm>
                      <a:prstGeom prst="rect">
                        <a:avLst/>
                      </a:prstGeom>
                    </p:spPr>
                  </p:pic>
                </p:oleObj>
              </mc:Fallback>
            </mc:AlternateContent>
          </a:graphicData>
        </a:graphic>
      </p:graphicFrame>
      <p:sp>
        <p:nvSpPr>
          <p:cNvPr id="11" name="Rectangle 10"/>
          <p:cNvSpPr/>
          <p:nvPr/>
        </p:nvSpPr>
        <p:spPr>
          <a:xfrm>
            <a:off x="5573486" y="1944914"/>
            <a:ext cx="3131282" cy="3164115"/>
          </a:xfrm>
          <a:prstGeom prst="rect">
            <a:avLst/>
          </a:prstGeom>
          <a:solidFill>
            <a:schemeClr val="bg1">
              <a:alpha val="73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grpSp>
        <p:nvGrpSpPr>
          <p:cNvPr id="10" name="Group 9"/>
          <p:cNvGrpSpPr/>
          <p:nvPr/>
        </p:nvGrpSpPr>
        <p:grpSpPr>
          <a:xfrm>
            <a:off x="5733143" y="2133600"/>
            <a:ext cx="2663374" cy="522510"/>
            <a:chOff x="5733143" y="2133600"/>
            <a:chExt cx="2663374" cy="522510"/>
          </a:xfrm>
        </p:grpSpPr>
        <p:cxnSp>
          <p:nvCxnSpPr>
            <p:cNvPr id="5" name="Straight Arrow Connector 4"/>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2" name="TextBox 11"/>
          <p:cNvSpPr txBox="1"/>
          <p:nvPr/>
        </p:nvSpPr>
        <p:spPr>
          <a:xfrm>
            <a:off x="6734629" y="2699660"/>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nvGrpSpPr>
          <p:cNvPr id="33" name="Group 32"/>
          <p:cNvGrpSpPr/>
          <p:nvPr/>
        </p:nvGrpSpPr>
        <p:grpSpPr>
          <a:xfrm rot="16200000" flipH="1">
            <a:off x="4695548" y="3236690"/>
            <a:ext cx="2663374" cy="522510"/>
            <a:chOff x="5733143" y="2133600"/>
            <a:chExt cx="2663374" cy="522510"/>
          </a:xfrm>
        </p:grpSpPr>
        <p:cxnSp>
          <p:nvCxnSpPr>
            <p:cNvPr id="34" name="Straight Arrow Connector 33"/>
            <p:cNvCxnSpPr/>
            <p:nvPr/>
          </p:nvCxnSpPr>
          <p:spPr>
            <a:xfrm>
              <a:off x="5733143" y="213360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69431" y="2416626"/>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762176" y="2656110"/>
              <a:ext cx="2627086" cy="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769432" y="2148114"/>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776692" y="2431140"/>
              <a:ext cx="2489197" cy="21397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6366424" y="344714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sp>
        <p:nvSpPr>
          <p:cNvPr id="48" name="Content Placeholder 12"/>
          <p:cNvSpPr txBox="1">
            <a:spLocks/>
          </p:cNvSpPr>
          <p:nvPr/>
        </p:nvSpPr>
        <p:spPr bwMode="auto">
          <a:xfrm>
            <a:off x="213106" y="3102315"/>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Data dependencies </a:t>
            </a:r>
            <a:r>
              <a:rPr kumimoji="0" lang="en-US" sz="2400" b="0" i="0" u="none" strike="noStrike" kern="0" cap="none" spc="0" normalizeH="0" baseline="0" noProof="0" dirty="0">
                <a:ln>
                  <a:noFill/>
                </a:ln>
                <a:solidFill>
                  <a:srgbClr val="000000"/>
                </a:solidFill>
                <a:effectLst/>
                <a:uLnTx/>
                <a:uFillTx/>
                <a:latin typeface="Tahoma"/>
                <a:ea typeface="+mn-ea"/>
                <a:cs typeface="+mn-cs"/>
              </a:rPr>
              <a:t>limit the computation parallelism</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sp>
        <p:nvSpPr>
          <p:cNvPr id="49" name="Content Placeholder 12"/>
          <p:cNvSpPr txBox="1">
            <a:spLocks/>
          </p:cNvSpPr>
          <p:nvPr/>
        </p:nvSpPr>
        <p:spPr bwMode="auto">
          <a:xfrm>
            <a:off x="228600" y="4829632"/>
            <a:ext cx="4546600" cy="11068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rPr>
              <a:t>Entire matrix</a:t>
            </a:r>
            <a:r>
              <a:rPr kumimoji="0" lang="en-US" sz="2400" b="0" i="0" u="none" strike="noStrike" kern="0" cap="none" spc="0" normalizeH="0" baseline="0" noProof="0" dirty="0">
                <a:ln>
                  <a:noFill/>
                </a:ln>
                <a:solidFill>
                  <a:srgbClr val="000000"/>
                </a:solidFill>
                <a:effectLst/>
                <a:uLnTx/>
                <a:uFillTx/>
                <a:latin typeface="Tahoma"/>
                <a:ea typeface="+mn-ea"/>
                <a:cs typeface="+mn-cs"/>
              </a:rPr>
              <a:t> computed even though strings may be dissimilar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p:txBody>
      </p:sp>
      <p:grpSp>
        <p:nvGrpSpPr>
          <p:cNvPr id="29" name="Group 28"/>
          <p:cNvGrpSpPr/>
          <p:nvPr/>
        </p:nvGrpSpPr>
        <p:grpSpPr>
          <a:xfrm>
            <a:off x="5985638" y="2331878"/>
            <a:ext cx="821387" cy="932260"/>
            <a:chOff x="7193738" y="3686629"/>
            <a:chExt cx="821387" cy="932260"/>
          </a:xfrm>
        </p:grpSpPr>
        <p:cxnSp>
          <p:nvCxnSpPr>
            <p:cNvPr id="51" name="Straight Arrow Connector 50"/>
            <p:cNvCxnSpPr/>
            <p:nvPr/>
          </p:nvCxnSpPr>
          <p:spPr>
            <a:xfrm flipV="1">
              <a:off x="7193738" y="3686629"/>
              <a:ext cx="208548" cy="140849"/>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7271671" y="3717561"/>
              <a:ext cx="391872" cy="356090"/>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300694" y="3717561"/>
              <a:ext cx="668514" cy="618707"/>
            </a:xfrm>
            <a:prstGeom prst="straightConnector1">
              <a:avLst/>
            </a:prstGeom>
            <a:ln w="381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7271671" y="3751121"/>
              <a:ext cx="130616" cy="322530"/>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7300694" y="3805303"/>
              <a:ext cx="362850" cy="530965"/>
            </a:xfrm>
            <a:prstGeom prst="straightConnector1">
              <a:avLst/>
            </a:prstGeom>
            <a:ln w="38100">
              <a:solidFill>
                <a:srgbClr val="FF000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rot="18883330">
              <a:off x="7416802" y="4020566"/>
              <a:ext cx="827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FF0000"/>
                  </a:solidFill>
                  <a:effectLst>
                    <a:outerShdw blurRad="38100" dist="38100" dir="2700000" algn="tl">
                      <a:srgbClr val="000000">
                        <a:alpha val="43137"/>
                      </a:srgbClr>
                    </a:outerShdw>
                  </a:effectLst>
                  <a:uLnTx/>
                  <a:uFillTx/>
                  <a:latin typeface="Tahoma"/>
                  <a:ea typeface="+mn-ea"/>
                  <a:cs typeface="+mn-cs"/>
                </a:rPr>
                <a:t>etc</a:t>
              </a:r>
              <a:endPar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a:ea typeface="+mn-ea"/>
                <a:cs typeface="+mn-cs"/>
              </a:endParaRPr>
            </a:p>
          </p:txBody>
        </p:sp>
      </p:grpSp>
    </p:spTree>
    <p:extLst>
      <p:ext uri="{BB962C8B-B14F-4D97-AF65-F5344CB8AC3E}">
        <p14:creationId xmlns:p14="http://schemas.microsoft.com/office/powerpoint/2010/main" val="3681034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par>
                                <p:cTn id="18" presetID="10" presetClass="exit" presetSubtype="0" fill="hold" grpId="1" nodeType="withEffect">
                                  <p:stCondLst>
                                    <p:cond delay="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14" presetClass="entr" presetSubtype="1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randombar(horizontal)">
                                      <p:cBhvr>
                                        <p:cTn id="23" dur="500"/>
                                        <p:tgtEl>
                                          <p:spTgt spid="3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randombar(horizontal)">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33"/>
                                        </p:tgtEl>
                                      </p:cBhvr>
                                    </p:animEffect>
                                    <p:set>
                                      <p:cBhvr>
                                        <p:cTn id="31" dur="1" fill="hold">
                                          <p:stCondLst>
                                            <p:cond delay="499"/>
                                          </p:stCondLst>
                                        </p:cTn>
                                        <p:tgtEl>
                                          <p:spTgt spid="33"/>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47"/>
                                        </p:tgtEl>
                                      </p:cBhvr>
                                    </p:animEffect>
                                    <p:set>
                                      <p:cBhvr>
                                        <p:cTn id="34" dur="1" fill="hold">
                                          <p:stCondLst>
                                            <p:cond delay="499"/>
                                          </p:stCondLst>
                                        </p:cTn>
                                        <p:tgtEl>
                                          <p:spTgt spid="47"/>
                                        </p:tgtEl>
                                        <p:attrNameLst>
                                          <p:attrName>style.visibility</p:attrName>
                                        </p:attrNameLst>
                                      </p:cBhvr>
                                      <p:to>
                                        <p:strVal val="hidden"/>
                                      </p:to>
                                    </p:set>
                                  </p:childTnLst>
                                </p:cTn>
                              </p:par>
                              <p:par>
                                <p:cTn id="35" presetID="14" presetClass="entr" presetSubtype="1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xit" presetSubtype="0" fill="hold" grpId="1" nodeType="clickEffect">
                                  <p:stCondLst>
                                    <p:cond delay="0"/>
                                  </p:stCondLst>
                                  <p:childTnLst>
                                    <p:animEffect transition="out" filter="fade">
                                      <p:cBhvr>
                                        <p:cTn id="41" dur="1000"/>
                                        <p:tgtEl>
                                          <p:spTgt spid="11"/>
                                        </p:tgtEl>
                                      </p:cBhvr>
                                    </p:animEffect>
                                    <p:anim calcmode="lin" valueType="num">
                                      <p:cBhvr>
                                        <p:cTn id="42" dur="1000"/>
                                        <p:tgtEl>
                                          <p:spTgt spid="11"/>
                                        </p:tgtEl>
                                        <p:attrNameLst>
                                          <p:attrName>ppt_x</p:attrName>
                                        </p:attrNameLst>
                                      </p:cBhvr>
                                      <p:tavLst>
                                        <p:tav tm="0">
                                          <p:val>
                                            <p:strVal val="ppt_x"/>
                                          </p:val>
                                        </p:tav>
                                        <p:tav tm="100000">
                                          <p:val>
                                            <p:strVal val="ppt_x"/>
                                          </p:val>
                                        </p:tav>
                                      </p:tavLst>
                                    </p:anim>
                                    <p:anim calcmode="lin" valueType="num">
                                      <p:cBhvr>
                                        <p:cTn id="43" dur="1000"/>
                                        <p:tgtEl>
                                          <p:spTgt spid="11"/>
                                        </p:tgtEl>
                                        <p:attrNameLst>
                                          <p:attrName>ppt_y</p:attrName>
                                        </p:attrNameLst>
                                      </p:cBhvr>
                                      <p:tavLst>
                                        <p:tav tm="0">
                                          <p:val>
                                            <p:strVal val="ppt_y"/>
                                          </p:val>
                                        </p:tav>
                                        <p:tav tm="100000">
                                          <p:val>
                                            <p:strVal val="ppt_y+.1"/>
                                          </p:val>
                                        </p:tav>
                                      </p:tavLst>
                                    </p:anim>
                                    <p:set>
                                      <p:cBhvr>
                                        <p:cTn id="44" dur="1" fill="hold">
                                          <p:stCondLst>
                                            <p:cond delay="999"/>
                                          </p:stCondLst>
                                        </p:cTn>
                                        <p:tgtEl>
                                          <p:spTgt spid="11"/>
                                        </p:tgtEl>
                                        <p:attrNameLst>
                                          <p:attrName>style.visibility</p:attrName>
                                        </p:attrNameLst>
                                      </p:cBhvr>
                                      <p:to>
                                        <p:strVal val="hidden"/>
                                      </p:to>
                                    </p:set>
                                  </p:childTnLst>
                                </p:cTn>
                              </p:par>
                              <p:par>
                                <p:cTn id="45" presetID="42" presetClass="exit" presetSubtype="0" fill="hold" nodeType="withEffect">
                                  <p:stCondLst>
                                    <p:cond delay="0"/>
                                  </p:stCondLst>
                                  <p:childTnLst>
                                    <p:animEffect transition="out" filter="fade">
                                      <p:cBhvr>
                                        <p:cTn id="46" dur="1000"/>
                                        <p:tgtEl>
                                          <p:spTgt spid="29"/>
                                        </p:tgtEl>
                                      </p:cBhvr>
                                    </p:animEffect>
                                    <p:anim calcmode="lin" valueType="num">
                                      <p:cBhvr>
                                        <p:cTn id="47" dur="1000"/>
                                        <p:tgtEl>
                                          <p:spTgt spid="29"/>
                                        </p:tgtEl>
                                        <p:attrNameLst>
                                          <p:attrName>ppt_x</p:attrName>
                                        </p:attrNameLst>
                                      </p:cBhvr>
                                      <p:tavLst>
                                        <p:tav tm="0">
                                          <p:val>
                                            <p:strVal val="ppt_x"/>
                                          </p:val>
                                        </p:tav>
                                        <p:tav tm="100000">
                                          <p:val>
                                            <p:strVal val="ppt_x"/>
                                          </p:val>
                                        </p:tav>
                                      </p:tavLst>
                                    </p:anim>
                                    <p:anim calcmode="lin" valueType="num">
                                      <p:cBhvr>
                                        <p:cTn id="48" dur="1000"/>
                                        <p:tgtEl>
                                          <p:spTgt spid="29"/>
                                        </p:tgtEl>
                                        <p:attrNameLst>
                                          <p:attrName>ppt_y</p:attrName>
                                        </p:attrNameLst>
                                      </p:cBhvr>
                                      <p:tavLst>
                                        <p:tav tm="0">
                                          <p:val>
                                            <p:strVal val="ppt_y"/>
                                          </p:val>
                                        </p:tav>
                                        <p:tav tm="100000">
                                          <p:val>
                                            <p:strVal val="ppt_y+.1"/>
                                          </p:val>
                                        </p:tav>
                                      </p:tavLst>
                                    </p:anim>
                                    <p:set>
                                      <p:cBhvr>
                                        <p:cTn id="49" dur="1" fill="hold">
                                          <p:stCondLst>
                                            <p:cond delay="999"/>
                                          </p:stCondLst>
                                        </p:cTn>
                                        <p:tgtEl>
                                          <p:spTgt spid="29"/>
                                        </p:tgtEl>
                                        <p:attrNameLst>
                                          <p:attrName>style.visibility</p:attrName>
                                        </p:attrNameLst>
                                      </p:cBhvr>
                                      <p:to>
                                        <p:strVal val="hidden"/>
                                      </p:to>
                                    </p:set>
                                  </p:childTnLst>
                                </p:cTn>
                              </p:par>
                              <p:par>
                                <p:cTn id="50" presetID="2" presetClass="entr" presetSubtype="4"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ppt_x"/>
                                          </p:val>
                                        </p:tav>
                                        <p:tav tm="100000">
                                          <p:val>
                                            <p:strVal val="#ppt_x"/>
                                          </p:val>
                                        </p:tav>
                                      </p:tavLst>
                                    </p:anim>
                                    <p:anim calcmode="lin" valueType="num">
                                      <p:cBhvr additive="base">
                                        <p:cTn id="5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47" grpId="0"/>
      <p:bldP spid="47" grpId="1"/>
      <p:bldP spid="48" grpId="0"/>
      <p:bldP spid="4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FEDC9-34D3-FD4C-9104-498D42CCEE35}"/>
              </a:ext>
            </a:extLst>
          </p:cNvPr>
          <p:cNvSpPr>
            <a:spLocks noGrp="1"/>
          </p:cNvSpPr>
          <p:nvPr>
            <p:ph type="title"/>
          </p:nvPr>
        </p:nvSpPr>
        <p:spPr>
          <a:xfrm>
            <a:off x="228600" y="152400"/>
            <a:ext cx="8915400" cy="1066800"/>
          </a:xfrm>
        </p:spPr>
        <p:txBody>
          <a:bodyPr/>
          <a:lstStyle/>
          <a:p>
            <a:r>
              <a:rPr lang="en-US" sz="3800" dirty="0"/>
              <a:t>Computational Cost is Mathematically Proven</a:t>
            </a:r>
          </a:p>
        </p:txBody>
      </p:sp>
      <p:pic>
        <p:nvPicPr>
          <p:cNvPr id="6" name="Content Placeholder 5">
            <a:extLst>
              <a:ext uri="{FF2B5EF4-FFF2-40B4-BE49-F238E27FC236}">
                <a16:creationId xmlns:a16="http://schemas.microsoft.com/office/drawing/2014/main" id="{E79CDD2A-2D01-834D-8151-159B304B04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6146" y="1371600"/>
            <a:ext cx="7575508" cy="4876800"/>
          </a:xfrm>
        </p:spPr>
      </p:pic>
      <p:sp>
        <p:nvSpPr>
          <p:cNvPr id="4" name="Slide Number Placeholder 3">
            <a:extLst>
              <a:ext uri="{FF2B5EF4-FFF2-40B4-BE49-F238E27FC236}">
                <a16:creationId xmlns:a16="http://schemas.microsoft.com/office/drawing/2014/main" id="{EE12016C-C86B-B243-8EF1-A624F3FE4F2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A76F6E2C-3BDC-F64E-BAB1-20CCBE56F974}"/>
              </a:ext>
            </a:extLst>
          </p:cNvPr>
          <p:cNvSpPr/>
          <p:nvPr/>
        </p:nvSpPr>
        <p:spPr>
          <a:xfrm>
            <a:off x="2555776" y="6400800"/>
            <a:ext cx="351282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https://arxiv.org/abs/1412.0348</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3333094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dirty="0"/>
              <a:t>Read Mapping Techniques in 111 Pages</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13FF36B7-4AC0-1540-86E7-03D1A14C2BD6}"/>
              </a:ext>
            </a:extLst>
          </p:cNvPr>
          <p:cNvSpPr/>
          <p:nvPr/>
        </p:nvSpPr>
        <p:spPr>
          <a:xfrm>
            <a:off x="344693" y="1268760"/>
            <a:ext cx="8799307"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1"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Jeremy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Rotman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Dhrithi</a:t>
            </a:r>
            <a:r>
              <a:rPr kumimoji="0" lang="en-US" sz="1800" b="0" i="0" u="none" strike="noStrike" kern="1200" cap="none" spc="0" normalizeH="0" baseline="0" noProof="0" dirty="0">
                <a:ln>
                  <a:noFill/>
                </a:ln>
                <a:solidFill>
                  <a:srgbClr val="000000"/>
                </a:solidFill>
                <a:effectLst/>
                <a:uLnTx/>
                <a:uFillTx/>
                <a:latin typeface="Tahoma"/>
                <a:ea typeface="+mn-ea"/>
                <a:cs typeface="+mn-cs"/>
              </a:rPr>
              <a:t> Deshpande, Kodi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Taraszka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Huwenbo</a:t>
            </a:r>
            <a:r>
              <a:rPr kumimoji="0" lang="en-US" sz="1800" b="0" i="0" u="none" strike="noStrike" kern="1200" cap="none" spc="0" normalizeH="0" baseline="0" noProof="0" dirty="0">
                <a:ln>
                  <a:noFill/>
                </a:ln>
                <a:solidFill>
                  <a:srgbClr val="000000"/>
                </a:solidFill>
                <a:effectLst/>
                <a:uLnTx/>
                <a:uFillTx/>
                <a:latin typeface="Tahoma"/>
                <a:ea typeface="+mn-ea"/>
                <a:cs typeface="+mn-cs"/>
              </a:rPr>
              <a:t> Shi,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Pelin</a:t>
            </a:r>
            <a:r>
              <a:rPr kumimoji="0" lang="en-US" sz="1800" b="0" i="0" u="none" strike="noStrike" kern="1200" cap="none" spc="0" normalizeH="0" baseline="0" noProof="0" dirty="0">
                <a:ln>
                  <a:noFill/>
                </a:ln>
                <a:solidFill>
                  <a:srgbClr val="000000"/>
                </a:solidFill>
                <a:effectLst/>
                <a:uLnTx/>
                <a:uFillTx/>
                <a:latin typeface="Tahoma"/>
                <a:ea typeface="+mn-ea"/>
                <a:cs typeface="+mn-cs"/>
              </a:rPr>
              <a:t> Icer Baykal, Harry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Taegyun</a:t>
            </a:r>
            <a:r>
              <a:rPr kumimoji="0" lang="en-US" sz="1800" b="0" i="0" u="none" strike="noStrike" kern="1200" cap="none" spc="0" normalizeH="0" baseline="0" noProof="0" dirty="0">
                <a:ln>
                  <a:noFill/>
                </a:ln>
                <a:solidFill>
                  <a:srgbClr val="000000"/>
                </a:solidFill>
                <a:effectLst/>
                <a:uLnTx/>
                <a:uFillTx/>
                <a:latin typeface="Tahoma"/>
                <a:ea typeface="+mn-ea"/>
                <a:cs typeface="+mn-cs"/>
              </a:rPr>
              <a:t> Yang, Victor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Xue</a:t>
            </a:r>
            <a:r>
              <a:rPr kumimoji="0" lang="en-US" sz="1800" b="0" i="0" u="none" strike="noStrike" kern="1200" cap="none" spc="0" normalizeH="0" baseline="0" noProof="0" dirty="0">
                <a:ln>
                  <a:noFill/>
                </a:ln>
                <a:solidFill>
                  <a:srgbClr val="000000"/>
                </a:solidFill>
                <a:effectLst/>
                <a:uLnTx/>
                <a:uFillTx/>
                <a:latin typeface="Tahoma"/>
                <a:ea typeface="+mn-ea"/>
                <a:cs typeface="+mn-cs"/>
              </a:rPr>
              <a:t>, Sergey Knyazev, Benjamin D. Singer, Brunilda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Balliu</a:t>
            </a:r>
            <a:r>
              <a:rPr kumimoji="0" lang="en-US" sz="1800" b="0" i="0" u="none" strike="noStrike" kern="1200" cap="none" spc="0" normalizeH="0" baseline="0" noProof="0" dirty="0">
                <a:ln>
                  <a:noFill/>
                </a:ln>
                <a:solidFill>
                  <a:srgbClr val="000000"/>
                </a:solidFill>
                <a:effectLst/>
                <a:uLnTx/>
                <a:uFillTx/>
                <a:latin typeface="Tahoma"/>
                <a:ea typeface="+mn-ea"/>
                <a:cs typeface="+mn-cs"/>
              </a:rPr>
              <a:t>, David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Koslicki</a:t>
            </a:r>
            <a:r>
              <a:rPr kumimoji="0" lang="en-US" sz="1800" b="0" i="0" u="none" strike="noStrike" kern="1200" cap="none" spc="0" normalizeH="0" baseline="0" noProof="0" dirty="0">
                <a:ln>
                  <a:noFill/>
                </a:ln>
                <a:solidFill>
                  <a:srgbClr val="000000"/>
                </a:solidFill>
                <a:effectLst/>
                <a:uLnTx/>
                <a:uFillTx/>
                <a:latin typeface="Tahoma"/>
                <a:ea typeface="+mn-ea"/>
                <a:cs typeface="+mn-cs"/>
              </a:rPr>
              <a:t>, Pavel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Skums</a:t>
            </a:r>
            <a:r>
              <a:rPr kumimoji="0" lang="en-US" sz="1800" b="0" i="0" u="none" strike="noStrike" kern="1200" cap="none" spc="0" normalizeH="0" baseline="0" noProof="0" dirty="0">
                <a:ln>
                  <a:noFill/>
                </a:ln>
                <a:solidFill>
                  <a:srgbClr val="000000"/>
                </a:solidFill>
                <a:effectLst/>
                <a:uLnTx/>
                <a:uFillTx/>
                <a:latin typeface="Tahoma"/>
                <a:ea typeface="+mn-ea"/>
                <a:cs typeface="+mn-cs"/>
              </a:rPr>
              <a:t>, Alex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Zelikovsky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a:t>
            </a: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Technology dictates algorithms: Recent developments in read alignment</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Genome Biology,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5" name="Picture 4">
            <a:extLst>
              <a:ext uri="{FF2B5EF4-FFF2-40B4-BE49-F238E27FC236}">
                <a16:creationId xmlns:a16="http://schemas.microsoft.com/office/drawing/2014/main" id="{D081A5BD-206E-BD4D-AAE3-B6EA838517B5}"/>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34033" r="21651" b="40240"/>
          <a:stretch/>
        </p:blipFill>
        <p:spPr>
          <a:xfrm>
            <a:off x="640455" y="4005064"/>
            <a:ext cx="7863090" cy="2302982"/>
          </a:xfrm>
          <a:prstGeom prst="rect">
            <a:avLst/>
          </a:prstGeom>
        </p:spPr>
      </p:pic>
      <p:sp>
        <p:nvSpPr>
          <p:cNvPr id="9" name="Rectangle 8">
            <a:extLst>
              <a:ext uri="{FF2B5EF4-FFF2-40B4-BE49-F238E27FC236}">
                <a16:creationId xmlns:a16="http://schemas.microsoft.com/office/drawing/2014/main" id="{7DF5FE91-7986-3D40-AF0B-D3341371BC00}"/>
              </a:ext>
            </a:extLst>
          </p:cNvPr>
          <p:cNvSpPr/>
          <p:nvPr/>
        </p:nvSpPr>
        <p:spPr>
          <a:xfrm>
            <a:off x="1831058" y="924807"/>
            <a:ext cx="548188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In-depth analysis of 107 read mappers (1988-2020)</a:t>
            </a:r>
          </a:p>
        </p:txBody>
      </p:sp>
      <p:pic>
        <p:nvPicPr>
          <p:cNvPr id="11" name="Picture 10">
            <a:extLst>
              <a:ext uri="{FF2B5EF4-FFF2-40B4-BE49-F238E27FC236}">
                <a16:creationId xmlns:a16="http://schemas.microsoft.com/office/drawing/2014/main" id="{72D46847-8A4F-DA49-90EB-F4B9ADAD6B22}"/>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24380" r="21651" b="69391"/>
          <a:stretch/>
        </p:blipFill>
        <p:spPr>
          <a:xfrm>
            <a:off x="640455" y="3501008"/>
            <a:ext cx="7863090" cy="557572"/>
          </a:xfrm>
          <a:prstGeom prst="rect">
            <a:avLst/>
          </a:prstGeom>
        </p:spPr>
      </p:pic>
    </p:spTree>
    <p:extLst>
      <p:ext uri="{BB962C8B-B14F-4D97-AF65-F5344CB8AC3E}">
        <p14:creationId xmlns:p14="http://schemas.microsoft.com/office/powerpoint/2010/main" val="36453970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03972376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52230" y="3493395"/>
            <a:ext cx="9296230"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We Are Bottlenecked in Read Mapping</a:t>
            </a:r>
          </a:p>
        </p:txBody>
      </p:sp>
    </p:spTree>
    <p:extLst>
      <p:ext uri="{BB962C8B-B14F-4D97-AF65-F5344CB8AC3E}">
        <p14:creationId xmlns:p14="http://schemas.microsoft.com/office/powerpoint/2010/main" val="389014046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389" t="16939" b="37412"/>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07504" y="3373411"/>
            <a:ext cx="3116631"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Sequencing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7" name="Rectangle 36"/>
          <p:cNvSpPr/>
          <p:nvPr/>
        </p:nvSpPr>
        <p:spPr>
          <a:xfrm>
            <a:off x="6686788" y="3327375"/>
            <a:ext cx="264263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sym typeface="Wingdings" panose="05000000000000000000" pitchFamily="2" charset="2"/>
              </a:rPr>
              <a:t>Read Mapping</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Rectangle 38"/>
          <p:cNvSpPr/>
          <p:nvPr/>
        </p:nvSpPr>
        <p:spPr>
          <a:xfrm>
            <a:off x="7308304" y="5877272"/>
            <a:ext cx="160364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66666"/>
                </a:solidFill>
                <a:effectLst/>
                <a:uLnTx/>
                <a:uFillTx/>
                <a:latin typeface="Helvetica Neue"/>
                <a:ea typeface="+mn-ea"/>
                <a:cs typeface="+mn-cs"/>
              </a:rPr>
              <a:t>* BWA-MEM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Helvetica Neue"/>
                <a:ea typeface="+mn-ea"/>
                <a:cs typeface="+mn-cs"/>
              </a:rPr>
              <a:t>**</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r>
              <a:rPr kumimoji="0" lang="en-US" sz="1200" b="0" i="0" u="none" strike="noStrike" kern="1200" cap="none" spc="0" normalizeH="0" baseline="0" noProof="0" dirty="0">
                <a:ln>
                  <a:noFill/>
                </a:ln>
                <a:solidFill>
                  <a:srgbClr val="5F5F5F"/>
                </a:solidFill>
                <a:effectLst/>
                <a:uLnTx/>
                <a:uFillTx/>
                <a:latin typeface="Tahoma"/>
                <a:ea typeface="+mn-ea"/>
                <a:cs typeface="+mn-cs"/>
              </a:rPr>
              <a:t>HiSeqX10, </a:t>
            </a:r>
            <a:r>
              <a:rPr kumimoji="0" lang="en-US" sz="1200" b="0" i="0" u="none" strike="noStrike" kern="1200" cap="none" spc="0" normalizeH="0" baseline="0" noProof="0" dirty="0" err="1">
                <a:ln>
                  <a:noFill/>
                </a:ln>
                <a:solidFill>
                  <a:srgbClr val="5F5F5F"/>
                </a:solidFill>
                <a:effectLst/>
                <a:uLnTx/>
                <a:uFillTx/>
                <a:latin typeface="Tahoma"/>
                <a:ea typeface="+mn-ea"/>
                <a:cs typeface="+mn-cs"/>
              </a:rPr>
              <a:t>MinION</a:t>
            </a:r>
            <a:endParaRPr kumimoji="0" lang="en-US" sz="1200" b="0" i="0" u="none" strike="noStrike" kern="1200" cap="none" spc="0" normalizeH="0" baseline="0" noProof="0" dirty="0">
              <a:ln>
                <a:noFill/>
              </a:ln>
              <a:solidFill>
                <a:srgbClr val="5F5F5F"/>
              </a:solidFill>
              <a:effectLst/>
              <a:uLnTx/>
              <a:uFillTx/>
              <a:latin typeface="Tahoma"/>
              <a:ea typeface="+mn-ea"/>
              <a:cs typeface="+mn-cs"/>
            </a:endParaRPr>
          </a:p>
        </p:txBody>
      </p:sp>
      <p:sp>
        <p:nvSpPr>
          <p:cNvPr id="40" name="Rectangle 39"/>
          <p:cNvSpPr/>
          <p:nvPr/>
        </p:nvSpPr>
        <p:spPr>
          <a:xfrm>
            <a:off x="8884294" y="3318471"/>
            <a:ext cx="26481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66666"/>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41" name="Rectangle 40"/>
          <p:cNvSpPr/>
          <p:nvPr/>
        </p:nvSpPr>
        <p:spPr>
          <a:xfrm>
            <a:off x="2783978" y="3420289"/>
            <a:ext cx="344966"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Helvetica Neue"/>
                <a:ea typeface="+mn-ea"/>
                <a:cs typeface="+mn-cs"/>
              </a:rPr>
              <a:t>**</a:t>
            </a: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2" name="Rectangle 41"/>
          <p:cNvSpPr/>
          <p:nvPr/>
        </p:nvSpPr>
        <p:spPr>
          <a:xfrm>
            <a:off x="3299707" y="4593322"/>
            <a:ext cx="290015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0000"/>
                </a:solidFill>
                <a:effectLst/>
                <a:uLnTx/>
                <a:uFillTx/>
                <a:latin typeface="Tahoma"/>
                <a:ea typeface="+mn-ea"/>
                <a:cs typeface="+mn-cs"/>
              </a:rPr>
              <a:t>150x slower</a:t>
            </a:r>
            <a:endParaRPr kumimoji="0" lang="en-US" sz="600" b="0" i="0" u="none" strike="noStrike" kern="1200" cap="none" spc="0" normalizeH="0" baseline="0" noProof="0" dirty="0">
              <a:ln>
                <a:noFill/>
              </a:ln>
              <a:solidFill>
                <a:srgbClr val="FF0000"/>
              </a:solidFill>
              <a:effectLst/>
              <a:uLnTx/>
              <a:uFillTx/>
              <a:latin typeface="Tahoma"/>
              <a:ea typeface="+mn-ea"/>
              <a:cs typeface="+mn-cs"/>
            </a:endParaRPr>
          </a:p>
        </p:txBody>
      </p:sp>
      <p:sp>
        <p:nvSpPr>
          <p:cNvPr id="43" name="Rectangle 42"/>
          <p:cNvSpPr/>
          <p:nvPr/>
        </p:nvSpPr>
        <p:spPr>
          <a:xfrm>
            <a:off x="1665463" y="2171142"/>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Rectangle 43"/>
          <p:cNvSpPr/>
          <p:nvPr/>
        </p:nvSpPr>
        <p:spPr>
          <a:xfrm>
            <a:off x="107504" y="2033553"/>
            <a:ext cx="1723549"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300</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5" name="Rectangle 44"/>
          <p:cNvSpPr/>
          <p:nvPr/>
        </p:nvSpPr>
        <p:spPr>
          <a:xfrm>
            <a:off x="7309246" y="2134853"/>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Million</a:t>
            </a: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Rectangle 45"/>
          <p:cNvSpPr/>
          <p:nvPr/>
        </p:nvSpPr>
        <p:spPr>
          <a:xfrm>
            <a:off x="6799860" y="2027095"/>
            <a:ext cx="697627"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0000FF"/>
                </a:solidFill>
                <a:effectLst/>
                <a:uLnTx/>
                <a:uFillTx/>
                <a:latin typeface="Times New Roman" panose="02020603050405020304" pitchFamily="18" charset="0"/>
                <a:ea typeface="Times New Roman" panose="02020603050405020304" pitchFamily="18" charset="0"/>
                <a:cs typeface="+mn-cs"/>
              </a:rPr>
              <a:t>2</a:t>
            </a:r>
            <a:endParaRPr kumimoji="0" lang="en-US" sz="3600" b="0" i="0" u="none" strike="noStrike" kern="1200" cap="none" spc="0" normalizeH="0" baseline="0" noProof="0" dirty="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2259" y="37173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755093" y="209924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051684" y="210781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354391856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0386" y="1816526"/>
            <a:ext cx="6922860" cy="3150917"/>
            <a:chOff x="114305" y="3823961"/>
            <a:chExt cx="6922860" cy="3150917"/>
          </a:xfrm>
        </p:grpSpPr>
        <p:sp>
          <p:nvSpPr>
            <p:cNvPr id="7" name="Rectangle 6"/>
            <p:cNvSpPr/>
            <p:nvPr/>
          </p:nvSpPr>
          <p:spPr>
            <a:xfrm rot="12861">
              <a:off x="114305" y="3829228"/>
              <a:ext cx="1577592"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8" name="Picture 4" descr="https://i.ytimg.com/vi/thf4TFnkesw/maxresdefault.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rot="961673">
              <a:off x="644688" y="3823961"/>
              <a:ext cx="6392477" cy="315091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1F497D"/>
                  </a:solidFill>
                  <a:effectLst/>
                  <a:uLnTx/>
                  <a:uFillTx/>
                  <a:latin typeface="Tahoma"/>
                  <a:ea typeface="+mn-ea"/>
                  <a:cs typeface="+mn-cs"/>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8064A2"/>
                  </a:solidFill>
                  <a:effectLst/>
                  <a:uLnTx/>
                  <a:uFillTx/>
                  <a:latin typeface="Tahoma"/>
                  <a:ea typeface="+mn-ea"/>
                  <a:cs typeface="+mn-cs"/>
                </a:rPr>
                <a:t>GAGTCAGAATTTGAC </a:t>
              </a:r>
            </a:p>
          </p:txBody>
        </p:sp>
        <p:sp>
          <p:nvSpPr>
            <p:cNvPr id="21"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9BBB59"/>
                  </a:solidFill>
                  <a:effectLst/>
                  <a:uLnTx/>
                  <a:uFillTx/>
                  <a:latin typeface="Tahoma"/>
                  <a:ea typeface="+mn-ea"/>
                  <a:cs typeface="+mn-cs"/>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F81BD"/>
                  </a:solidFill>
                  <a:effectLst/>
                  <a:uLnTx/>
                  <a:uFillTx/>
                  <a:latin typeface="Tahoma"/>
                  <a:ea typeface="+mn-ea"/>
                  <a:cs typeface="+mn-cs"/>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79646"/>
                  </a:solidFill>
                  <a:effectLst/>
                  <a:uLnTx/>
                  <a:uFillTx/>
                  <a:latin typeface="Tahoma"/>
                  <a:ea typeface="+mn-ea"/>
                  <a:cs typeface="+mn-cs"/>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C0504D"/>
                  </a:solidFill>
                  <a:effectLst/>
                  <a:uLnTx/>
                  <a:uFillTx/>
                  <a:latin typeface="Tahoma"/>
                  <a:ea typeface="+mn-ea"/>
                  <a:cs typeface="+mn-cs"/>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0000"/>
                  </a:solidFill>
                  <a:effectLst/>
                  <a:uLnTx/>
                  <a:uFillTx/>
                  <a:latin typeface="Tahoma"/>
                  <a:ea typeface="+mn-ea"/>
                  <a:cs typeface="+mn-cs"/>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Tahoma"/>
                  <a:ea typeface="+mn-ea"/>
                  <a:cs typeface="+mn-cs"/>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B0F0"/>
                  </a:solidFill>
                  <a:effectLst/>
                  <a:uLnTx/>
                  <a:uFillTx/>
                  <a:latin typeface="Tahoma"/>
                  <a:ea typeface="+mn-ea"/>
                  <a:cs typeface="+mn-cs"/>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00"/>
                  </a:solidFill>
                  <a:effectLst/>
                  <a:uLnTx/>
                  <a:uFillTx/>
                  <a:latin typeface="Tahoma"/>
                  <a:ea typeface="+mn-ea"/>
                  <a:cs typeface="+mn-cs"/>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EEECE1"/>
                  </a:solidFill>
                  <a:effectLst/>
                  <a:uLnTx/>
                  <a:uFillTx/>
                  <a:latin typeface="Tahoma"/>
                  <a:ea typeface="+mn-ea"/>
                  <a:cs typeface="+mn-cs"/>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7030A0"/>
                  </a:solidFill>
                  <a:effectLst/>
                  <a:uLnTx/>
                  <a:uFillTx/>
                  <a:latin typeface="Tahoma"/>
                  <a:ea typeface="+mn-ea"/>
                  <a:cs typeface="+mn-cs"/>
                </a:rPr>
                <a:t>GAGTCAGAATTTGAC </a:t>
              </a:r>
            </a:p>
          </p:txBody>
        </p:sp>
      </p:grpSp>
      <p:sp>
        <p:nvSpPr>
          <p:cNvPr id="48" name="Rectangle 47"/>
          <p:cNvSpPr/>
          <p:nvPr/>
        </p:nvSpPr>
        <p:spPr>
          <a:xfrm rot="12861">
            <a:off x="-4020" y="1822705"/>
            <a:ext cx="3433391" cy="2398875"/>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2" name="Title 1"/>
          <p:cNvSpPr>
            <a:spLocks noGrp="1"/>
          </p:cNvSpPr>
          <p:nvPr>
            <p:ph type="title"/>
          </p:nvPr>
        </p:nvSpPr>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Rectangle 42"/>
          <p:cNvSpPr/>
          <p:nvPr/>
        </p:nvSpPr>
        <p:spPr>
          <a:xfrm>
            <a:off x="1141069" y="2132856"/>
            <a:ext cx="2638843"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Human whole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FF"/>
                </a:solidFill>
                <a:effectLst/>
                <a:uLnTx/>
                <a:uFillTx/>
                <a:latin typeface="Tahoma"/>
                <a:ea typeface="+mn-ea"/>
                <a:cs typeface="+mn-cs"/>
              </a:rPr>
              <a:t>genomes </a:t>
            </a:r>
            <a:endParaRPr kumimoji="0" lang="en-US" sz="2400" b="0" i="0" u="none" strike="noStrike" kern="1200" cap="none" spc="0" normalizeH="0" baseline="0" noProof="0">
              <a:ln>
                <a:noFill/>
              </a:ln>
              <a:solidFill>
                <a:srgbClr val="0000FF"/>
              </a:solidFill>
              <a:effectLst/>
              <a:uLnTx/>
              <a:uFillTx/>
              <a:latin typeface="Tahoma"/>
              <a:ea typeface="+mn-ea"/>
              <a:cs typeface="+mn-cs"/>
            </a:endParaRPr>
          </a:p>
        </p:txBody>
      </p:sp>
      <p:sp>
        <p:nvSpPr>
          <p:cNvPr id="45" name="Rectangle 44"/>
          <p:cNvSpPr/>
          <p:nvPr/>
        </p:nvSpPr>
        <p:spPr>
          <a:xfrm>
            <a:off x="7309246" y="2134853"/>
            <a:ext cx="1962397"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Human </a:t>
            </a:r>
            <a:endParaRPr kumimoji="0" lang="en-US" sz="4000" b="0" i="0" u="none" strike="noStrike" kern="1200" cap="none" spc="0" normalizeH="0" baseline="0" noProof="0">
              <a:ln>
                <a:noFill/>
              </a:ln>
              <a:solidFill>
                <a:srgbClr val="7588CD"/>
              </a:solidFill>
              <a:effectLst/>
              <a:uLnTx/>
              <a:uFillTx/>
              <a:latin typeface="Tahoma"/>
              <a:ea typeface="Times New Roman" panose="02020603050405020304" pitchFamily="18" charset="0"/>
              <a:cs typeface="+mn-cs"/>
            </a:endParaRPr>
          </a:p>
        </p:txBody>
      </p:sp>
      <p:sp>
        <p:nvSpPr>
          <p:cNvPr id="46" name="Rectangle 45"/>
          <p:cNvSpPr/>
          <p:nvPr/>
        </p:nvSpPr>
        <p:spPr>
          <a:xfrm>
            <a:off x="6732240" y="2027095"/>
            <a:ext cx="744114"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Times New Roman" panose="02020603050405020304" pitchFamily="18" charset="0"/>
                <a:cs typeface="+mn-cs"/>
              </a:rPr>
              <a:t>1</a:t>
            </a:r>
            <a:endParaRPr kumimoji="0" lang="en-US" sz="3600" b="0" i="0" u="none" strike="noStrike" kern="1200" cap="none" spc="0" normalizeH="0" baseline="0" noProof="0">
              <a:ln>
                <a:noFill/>
              </a:ln>
              <a:solidFill>
                <a:srgbClr val="0000FF"/>
              </a:solidFill>
              <a:effectLst/>
              <a:uLnTx/>
              <a:uFillTx/>
              <a:latin typeface="Tahoma"/>
              <a:ea typeface="+mn-ea"/>
              <a:cs typeface="+mn-cs"/>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0" name="Striped Right Arrow 49"/>
          <p:cNvSpPr/>
          <p:nvPr/>
        </p:nvSpPr>
        <p:spPr>
          <a:xfrm rot="16200000">
            <a:off x="5107831" y="3737846"/>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1" name="Striped Right Arrow 50"/>
          <p:cNvSpPr/>
          <p:nvPr/>
        </p:nvSpPr>
        <p:spPr>
          <a:xfrm rot="5413798">
            <a:off x="4812588" y="2090434"/>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2" name="Striped Right Arrow 51"/>
          <p:cNvSpPr/>
          <p:nvPr/>
        </p:nvSpPr>
        <p:spPr>
          <a:xfrm rot="5413798">
            <a:off x="5106149" y="2092113"/>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33" name="Rectangle 32">
            <a:extLst>
              <a:ext uri="{FF2B5EF4-FFF2-40B4-BE49-F238E27FC236}">
                <a16:creationId xmlns:a16="http://schemas.microsoft.com/office/drawing/2014/main" id="{D8C85D51-9794-424F-ABA3-4B00E4DAD481}"/>
              </a:ext>
            </a:extLst>
          </p:cNvPr>
          <p:cNvSpPr/>
          <p:nvPr/>
        </p:nvSpPr>
        <p:spPr>
          <a:xfrm>
            <a:off x="467123" y="4185162"/>
            <a:ext cx="180062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Illumina </a:t>
            </a:r>
            <a:r>
              <a:rPr kumimoji="0" lang="en-US" sz="1200" b="0" i="0" u="none" strike="noStrike" kern="1200" cap="none" spc="0" normalizeH="0" baseline="0" noProof="0" err="1">
                <a:ln>
                  <a:noFill/>
                </a:ln>
                <a:solidFill>
                  <a:srgbClr val="FFFFFF">
                    <a:lumMod val="50000"/>
                  </a:srgbClr>
                </a:solidFill>
                <a:effectLst/>
                <a:uLnTx/>
                <a:uFillTx/>
                <a:latin typeface="Tahoma"/>
                <a:ea typeface="+mn-ea"/>
                <a:cs typeface="+mn-cs"/>
              </a:rPr>
              <a:t>NovaSeq</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6000 </a:t>
            </a:r>
          </a:p>
        </p:txBody>
      </p:sp>
      <p:sp>
        <p:nvSpPr>
          <p:cNvPr id="34" name="Rectangle 33">
            <a:extLst>
              <a:ext uri="{FF2B5EF4-FFF2-40B4-BE49-F238E27FC236}">
                <a16:creationId xmlns:a16="http://schemas.microsoft.com/office/drawing/2014/main" id="{4018FF9A-DCB0-FB43-AE1A-F906956ABE06}"/>
              </a:ext>
            </a:extLst>
          </p:cNvPr>
          <p:cNvSpPr/>
          <p:nvPr/>
        </p:nvSpPr>
        <p:spPr>
          <a:xfrm>
            <a:off x="-76244" y="1961545"/>
            <a:ext cx="1479892"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a:ln>
                  <a:noFill/>
                </a:ln>
                <a:solidFill>
                  <a:srgbClr val="0000FF"/>
                </a:solidFill>
                <a:effectLst/>
                <a:uLnTx/>
                <a:uFillTx/>
                <a:latin typeface="Tahoma"/>
                <a:ea typeface="+mn-ea"/>
                <a:cs typeface="+mn-cs"/>
              </a:rPr>
              <a:t>48</a:t>
            </a:r>
            <a:r>
              <a:rPr kumimoji="0" lang="en-US" sz="4400" b="0" i="0" u="none" strike="noStrike" kern="1200" cap="none" spc="0" normalizeH="0" baseline="0" noProof="0">
                <a:ln>
                  <a:noFill/>
                </a:ln>
                <a:solidFill>
                  <a:srgbClr val="0000FF"/>
                </a:solidFill>
                <a:effectLst/>
                <a:uLnTx/>
                <a:uFillTx/>
                <a:latin typeface="Tahoma"/>
                <a:ea typeface="+mn-ea"/>
                <a:cs typeface="+mn-cs"/>
              </a:rPr>
              <a:t> </a:t>
            </a:r>
            <a:endParaRPr kumimoji="0" lang="en-US" sz="8000" b="0" i="0" u="none" strike="noStrike" kern="1200" cap="none" spc="0" normalizeH="0" baseline="0" noProof="0">
              <a:ln>
                <a:noFill/>
              </a:ln>
              <a:solidFill>
                <a:srgbClr val="0000FF"/>
              </a:solidFill>
              <a:effectLst/>
              <a:uLnTx/>
              <a:uFillTx/>
              <a:latin typeface="Tahoma"/>
              <a:ea typeface="+mn-ea"/>
              <a:cs typeface="+mn-cs"/>
            </a:endParaRPr>
          </a:p>
        </p:txBody>
      </p:sp>
      <p:sp>
        <p:nvSpPr>
          <p:cNvPr id="35" name="Rectangle 34">
            <a:extLst>
              <a:ext uri="{FF2B5EF4-FFF2-40B4-BE49-F238E27FC236}">
                <a16:creationId xmlns:a16="http://schemas.microsoft.com/office/drawing/2014/main" id="{A13E2FC6-0F48-AB41-8B6C-A7D7B1319991}"/>
              </a:ext>
            </a:extLst>
          </p:cNvPr>
          <p:cNvSpPr/>
          <p:nvPr/>
        </p:nvSpPr>
        <p:spPr>
          <a:xfrm>
            <a:off x="1665288" y="3068960"/>
            <a:ext cx="18655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at 30× coverage</a:t>
            </a:r>
            <a:endParaRPr kumimoji="0" lang="en-US" sz="1100" b="0" i="0" u="none" strike="noStrike" kern="1200" cap="none" spc="0" normalizeH="0" baseline="0" noProof="0">
              <a:ln>
                <a:noFill/>
              </a:ln>
              <a:solidFill>
                <a:srgbClr val="000000"/>
              </a:solidFill>
              <a:effectLst/>
              <a:uLnTx/>
              <a:uFillTx/>
              <a:latin typeface="Tahoma"/>
              <a:ea typeface="+mn-ea"/>
              <a:cs typeface="+mn-cs"/>
            </a:endParaRPr>
          </a:p>
        </p:txBody>
      </p:sp>
      <p:sp>
        <p:nvSpPr>
          <p:cNvPr id="36" name="Rectangle 35">
            <a:extLst>
              <a:ext uri="{FF2B5EF4-FFF2-40B4-BE49-F238E27FC236}">
                <a16:creationId xmlns:a16="http://schemas.microsoft.com/office/drawing/2014/main" id="{E229A744-AE57-F046-8C85-1F1C1B4C18CC}"/>
              </a:ext>
            </a:extLst>
          </p:cNvPr>
          <p:cNvSpPr/>
          <p:nvPr/>
        </p:nvSpPr>
        <p:spPr>
          <a:xfrm>
            <a:off x="1037946" y="3524791"/>
            <a:ext cx="195598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in about 2 days</a:t>
            </a:r>
          </a:p>
        </p:txBody>
      </p:sp>
      <p:sp>
        <p:nvSpPr>
          <p:cNvPr id="49" name="Rectangle 48">
            <a:extLst>
              <a:ext uri="{FF2B5EF4-FFF2-40B4-BE49-F238E27FC236}">
                <a16:creationId xmlns:a16="http://schemas.microsoft.com/office/drawing/2014/main" id="{DF20F8C0-0B16-CC4C-B3BE-8DA2A36AE5E1}"/>
              </a:ext>
            </a:extLst>
          </p:cNvPr>
          <p:cNvSpPr/>
          <p:nvPr/>
        </p:nvSpPr>
        <p:spPr>
          <a:xfrm>
            <a:off x="7308304" y="2566645"/>
            <a:ext cx="182293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Times New Roman" panose="02020603050405020304" pitchFamily="18" charset="0"/>
                <a:cs typeface="+mn-cs"/>
              </a:rPr>
              <a:t>genome</a:t>
            </a:r>
            <a:endParaRPr kumimoji="0" lang="en-US" sz="3600" b="0" i="0" u="none" strike="noStrike" kern="1200" cap="none" spc="0" normalizeH="0" baseline="0" noProof="0" dirty="0">
              <a:ln>
                <a:noFill/>
              </a:ln>
              <a:solidFill>
                <a:srgbClr val="000000"/>
              </a:solidFill>
              <a:effectLst/>
              <a:uLnTx/>
              <a:uFillTx/>
              <a:latin typeface="Tahoma"/>
              <a:ea typeface="+mn-ea"/>
              <a:cs typeface="+mn-cs"/>
            </a:endParaRPr>
          </a:p>
        </p:txBody>
      </p:sp>
      <p:sp>
        <p:nvSpPr>
          <p:cNvPr id="53" name="Rectangle 52">
            <a:extLst>
              <a:ext uri="{FF2B5EF4-FFF2-40B4-BE49-F238E27FC236}">
                <a16:creationId xmlns:a16="http://schemas.microsoft.com/office/drawing/2014/main" id="{FCF691F4-ED5C-304C-A4F3-1D81F97623D1}"/>
              </a:ext>
            </a:extLst>
          </p:cNvPr>
          <p:cNvSpPr/>
          <p:nvPr/>
        </p:nvSpPr>
        <p:spPr>
          <a:xfrm>
            <a:off x="7308304" y="3132857"/>
            <a:ext cx="1943992"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ahoma"/>
                <a:ea typeface="+mn-ea"/>
                <a:cs typeface="+mn-cs"/>
              </a:rPr>
              <a:t>32 CPU hours </a:t>
            </a:r>
          </a:p>
        </p:txBody>
      </p:sp>
      <p:sp>
        <p:nvSpPr>
          <p:cNvPr id="54" name="Rectangle 53">
            <a:extLst>
              <a:ext uri="{FF2B5EF4-FFF2-40B4-BE49-F238E27FC236}">
                <a16:creationId xmlns:a16="http://schemas.microsoft.com/office/drawing/2014/main" id="{A1114891-6924-E549-BB9C-5F4051232C35}"/>
              </a:ext>
            </a:extLst>
          </p:cNvPr>
          <p:cNvSpPr/>
          <p:nvPr/>
        </p:nvSpPr>
        <p:spPr>
          <a:xfrm>
            <a:off x="6733819" y="3501008"/>
            <a:ext cx="273472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on a 48-core processor</a:t>
            </a:r>
          </a:p>
        </p:txBody>
      </p:sp>
      <p:graphicFrame>
        <p:nvGraphicFramePr>
          <p:cNvPr id="55" name="Chart 54">
            <a:extLst>
              <a:ext uri="{FF2B5EF4-FFF2-40B4-BE49-F238E27FC236}">
                <a16:creationId xmlns:a16="http://schemas.microsoft.com/office/drawing/2014/main" id="{5A873478-83B7-E14B-B7E1-1CCC5A2CDBFD}"/>
              </a:ext>
            </a:extLst>
          </p:cNvPr>
          <p:cNvGraphicFramePr/>
          <p:nvPr/>
        </p:nvGraphicFramePr>
        <p:xfrm>
          <a:off x="7018331" y="3919633"/>
          <a:ext cx="2165700" cy="1732700"/>
        </p:xfrm>
        <a:graphic>
          <a:graphicData uri="http://schemas.openxmlformats.org/drawingml/2006/chart">
            <c:chart xmlns:c="http://schemas.openxmlformats.org/drawingml/2006/chart" xmlns:r="http://schemas.openxmlformats.org/officeDocument/2006/relationships" r:id="rId4"/>
          </a:graphicData>
        </a:graphic>
      </p:graphicFrame>
      <p:sp>
        <p:nvSpPr>
          <p:cNvPr id="56" name="Rectangle 55">
            <a:extLst>
              <a:ext uri="{FF2B5EF4-FFF2-40B4-BE49-F238E27FC236}">
                <a16:creationId xmlns:a16="http://schemas.microsoft.com/office/drawing/2014/main" id="{934F37AF-5D19-F849-8EE2-ACBDBF0168F9}"/>
              </a:ext>
            </a:extLst>
          </p:cNvPr>
          <p:cNvSpPr/>
          <p:nvPr/>
        </p:nvSpPr>
        <p:spPr>
          <a:xfrm>
            <a:off x="1181792" y="6400736"/>
            <a:ext cx="739417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Goyal+,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hlinkClick r:id="rId5"/>
              </a:rPr>
              <a:t>Ultra-fast next generation human genome sequencing data processing using DRAGENTM bio-IT processor for precision medicine</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 </a:t>
            </a:r>
            <a:r>
              <a:rPr kumimoji="0" lang="en-US" sz="1200" b="0" i="1" u="none" strike="noStrike" kern="1200" cap="none" spc="0" normalizeH="0" baseline="0" noProof="0">
                <a:ln>
                  <a:noFill/>
                </a:ln>
                <a:solidFill>
                  <a:srgbClr val="222222"/>
                </a:solidFill>
                <a:effectLst/>
                <a:uLnTx/>
                <a:uFillTx/>
                <a:latin typeface="Arial" panose="020B0604020202020204" pitchFamily="34" charset="0"/>
                <a:ea typeface="+mn-ea"/>
                <a:cs typeface="+mn-cs"/>
              </a:rPr>
              <a:t>Open Journal of Genetics, </a:t>
            </a:r>
            <a:r>
              <a:rPr kumimoji="0" lang="en-US" sz="1200" b="0" i="0" u="none" strike="noStrike" kern="1200" cap="none" spc="0" normalizeH="0" baseline="0" noProof="0">
                <a:ln>
                  <a:noFill/>
                </a:ln>
                <a:solidFill>
                  <a:srgbClr val="222222"/>
                </a:solidFill>
                <a:effectLst/>
                <a:uLnTx/>
                <a:uFillTx/>
                <a:latin typeface="Arial" panose="020B0604020202020204" pitchFamily="34" charset="0"/>
                <a:ea typeface="+mn-ea"/>
                <a:cs typeface="+mn-cs"/>
              </a:rPr>
              <a:t>2017.</a:t>
            </a:r>
            <a:endParaRPr kumimoji="0" lang="en-US" sz="12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4452737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 Problems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Generation</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661248"/>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 name="TextBox 18">
            <a:extLst>
              <a:ext uri="{FF2B5EF4-FFF2-40B4-BE49-F238E27FC236}">
                <a16:creationId xmlns:a16="http://schemas.microsoft.com/office/drawing/2014/main" id="{BBBEAA23-69D8-C5D9-EC3B-5818B11D43E9}"/>
              </a:ext>
            </a:extLst>
          </p:cNvPr>
          <p:cNvSpPr txBox="1"/>
          <p:nvPr/>
        </p:nvSpPr>
        <p:spPr>
          <a:xfrm>
            <a:off x="2339752" y="5960939"/>
            <a:ext cx="40991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Large amounts of data movement</a:t>
            </a:r>
          </a:p>
        </p:txBody>
      </p:sp>
    </p:spTree>
    <p:extLst>
      <p:ext uri="{BB962C8B-B14F-4D97-AF65-F5344CB8AC3E}">
        <p14:creationId xmlns:p14="http://schemas.microsoft.com/office/powerpoint/2010/main" val="250852001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B459-BE1D-7148-A0FE-36A8E3341DD7}"/>
              </a:ext>
            </a:extLst>
          </p:cNvPr>
          <p:cNvSpPr>
            <a:spLocks noGrp="1"/>
          </p:cNvSpPr>
          <p:nvPr>
            <p:ph type="title"/>
          </p:nvPr>
        </p:nvSpPr>
        <p:spPr/>
        <p:txBody>
          <a:bodyPr/>
          <a:lstStyle/>
          <a:p>
            <a:r>
              <a:rPr lang="en-US" dirty="0"/>
              <a:t>Accelerating Read Mapping</a:t>
            </a:r>
          </a:p>
        </p:txBody>
      </p:sp>
      <p:sp>
        <p:nvSpPr>
          <p:cNvPr id="4" name="Slide Number Placeholder 3">
            <a:extLst>
              <a:ext uri="{FF2B5EF4-FFF2-40B4-BE49-F238E27FC236}">
                <a16:creationId xmlns:a16="http://schemas.microsoft.com/office/drawing/2014/main" id="{A4E70C8B-ACDB-1A4B-90D0-41F622E91E8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Google Shape;91;p18">
            <a:extLst>
              <a:ext uri="{FF2B5EF4-FFF2-40B4-BE49-F238E27FC236}">
                <a16:creationId xmlns:a16="http://schemas.microsoft.com/office/drawing/2014/main" id="{2F0ED930-E967-C643-B735-DD620E365483}"/>
              </a:ext>
            </a:extLst>
          </p:cNvPr>
          <p:cNvPicPr preferRelativeResize="0"/>
          <p:nvPr/>
        </p:nvPicPr>
        <p:blipFill rotWithShape="1">
          <a:blip r:embed="rId2">
            <a:alphaModFix/>
          </a:blip>
          <a:srcRect b="39717"/>
          <a:stretch/>
        </p:blipFill>
        <p:spPr>
          <a:xfrm>
            <a:off x="1799692" y="959178"/>
            <a:ext cx="5544616" cy="2589580"/>
          </a:xfrm>
          <a:prstGeom prst="rect">
            <a:avLst/>
          </a:prstGeom>
          <a:noFill/>
          <a:ln>
            <a:noFill/>
          </a:ln>
        </p:spPr>
      </p:pic>
      <p:sp>
        <p:nvSpPr>
          <p:cNvPr id="6" name="Google Shape;92;p18">
            <a:extLst>
              <a:ext uri="{FF2B5EF4-FFF2-40B4-BE49-F238E27FC236}">
                <a16:creationId xmlns:a16="http://schemas.microsoft.com/office/drawing/2014/main" id="{1157DE7D-230B-F34E-8F31-49F633DD6674}"/>
              </a:ext>
            </a:extLst>
          </p:cNvPr>
          <p:cNvSpPr txBox="1"/>
          <p:nvPr/>
        </p:nvSpPr>
        <p:spPr>
          <a:xfrm>
            <a:off x="1" y="5991170"/>
            <a:ext cx="9144000" cy="453938"/>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700" b="0" i="0" u="none" strike="noStrike" kern="1200" cap="none" spc="0" normalizeH="0" baseline="0" noProof="0" dirty="0" err="1">
                <a:ln>
                  <a:noFill/>
                </a:ln>
                <a:solidFill>
                  <a:srgbClr val="000000"/>
                </a:solidFill>
                <a:effectLst/>
                <a:uLnTx/>
                <a:uFillTx/>
                <a:latin typeface="Tahoma"/>
                <a:ea typeface="+mn-ea"/>
                <a:cs typeface="+mn-cs"/>
                <a:sym typeface="Calibri"/>
              </a:rPr>
              <a:t>Alser</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rPr>
              <a:t>+, “</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hlinkClick r:id="rId3"/>
              </a:rPr>
              <a:t>Accelerating Genome Analysis: A Primer on an Ongoing Journey</a:t>
            </a:r>
            <a:r>
              <a:rPr kumimoji="0" lang="en" sz="1700" b="0" i="0" u="none" strike="noStrike" kern="1200" cap="none" spc="0" normalizeH="0" baseline="0" noProof="0" dirty="0">
                <a:ln>
                  <a:noFill/>
                </a:ln>
                <a:solidFill>
                  <a:srgbClr val="000000"/>
                </a:solidFill>
                <a:effectLst/>
                <a:uLnTx/>
                <a:uFillTx/>
                <a:latin typeface="Tahoma"/>
                <a:ea typeface="+mn-ea"/>
                <a:cs typeface="+mn-cs"/>
                <a:sym typeface="Calibri"/>
              </a:rPr>
              <a:t>”, IEEE Micro, 2020.</a:t>
            </a:r>
            <a:endParaRPr kumimoji="0" sz="17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 name="Google Shape;91;p18">
            <a:extLst>
              <a:ext uri="{FF2B5EF4-FFF2-40B4-BE49-F238E27FC236}">
                <a16:creationId xmlns:a16="http://schemas.microsoft.com/office/drawing/2014/main" id="{DA9126D8-36C8-0247-8EA5-8A6129D7284B}"/>
              </a:ext>
            </a:extLst>
          </p:cNvPr>
          <p:cNvPicPr preferRelativeResize="0"/>
          <p:nvPr/>
        </p:nvPicPr>
        <p:blipFill rotWithShape="1">
          <a:blip r:embed="rId2">
            <a:alphaModFix/>
          </a:blip>
          <a:srcRect l="399" t="64291" r="790"/>
          <a:stretch/>
        </p:blipFill>
        <p:spPr>
          <a:xfrm>
            <a:off x="53752" y="3548758"/>
            <a:ext cx="9036497" cy="2530123"/>
          </a:xfrm>
          <a:prstGeom prst="rect">
            <a:avLst/>
          </a:prstGeom>
          <a:noFill/>
          <a:ln>
            <a:noFill/>
          </a:ln>
        </p:spPr>
      </p:pic>
    </p:spTree>
    <p:extLst>
      <p:ext uri="{BB962C8B-B14F-4D97-AF65-F5344CB8AC3E}">
        <p14:creationId xmlns:p14="http://schemas.microsoft.com/office/powerpoint/2010/main" val="64818591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a:xfrm>
            <a:off x="228600" y="152400"/>
            <a:ext cx="9067800" cy="1066800"/>
          </a:xfrm>
        </p:spPr>
        <p:txBody>
          <a:bodyPr/>
          <a:lstStyle/>
          <a:p>
            <a:r>
              <a:rPr lang="en-US"/>
              <a:t>Detailed Analysis of Tackling the Bottleneck</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Zülal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Bingöl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Saugata</a:t>
            </a:r>
            <a:r>
              <a:rPr kumimoji="0" lang="en-US" sz="1800" b="0" i="0" u="none" strike="noStrike" kern="1200" cap="none" spc="0" normalizeH="0" baseline="0" noProof="0" dirty="0">
                <a:ln>
                  <a:noFill/>
                </a:ln>
                <a:solidFill>
                  <a:srgbClr val="000000"/>
                </a:solidFill>
                <a:effectLst/>
                <a:uLnTx/>
                <a:uFillTx/>
                <a:latin typeface="Tahoma"/>
                <a:ea typeface="+mn-ea"/>
                <a:cs typeface="+mn-cs"/>
              </a:rPr>
              <a:t> Ghose,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Alkan</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srgbClr val="0000FF"/>
                </a:solidFill>
                <a:effectLst/>
                <a:uLnTx/>
                <a:uFillTx/>
                <a:latin typeface="Tahoma"/>
                <a:ea typeface="+mn-ea"/>
                <a:cs typeface="+mn-cs"/>
                <a:sym typeface="Calibri"/>
                <a:hlinkClick r:id="rId2">
                  <a:extLst>
                    <a:ext uri="{A12FA001-AC4F-418D-AE19-62706E023703}">
                      <ahyp:hlinkClr xmlns:ahyp="http://schemas.microsoft.com/office/drawing/2018/hyperlinkcolor" val="tx"/>
                    </a:ext>
                  </a:extLst>
                </a:hlinkClick>
              </a:rPr>
              <a:t>“Accelerating Genome Analysis: A Primer on an Ongoing Journey” </a:t>
            </a:r>
            <a:endParaRPr kumimoji="0" lang="en" sz="1800" b="1" i="0" u="none" strike="noStrike" kern="1200" cap="none" spc="0" normalizeH="0" baseline="0" noProof="0" dirty="0">
              <a:ln>
                <a:noFill/>
              </a:ln>
              <a:solidFill>
                <a:srgbClr val="0000FF"/>
              </a:solidFill>
              <a:effectLst/>
              <a:uLnTx/>
              <a:uFillTx/>
              <a:latin typeface="Tahoma"/>
              <a:ea typeface="+mn-ea"/>
              <a:cs typeface="+mn-cs"/>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August 2020.</a:t>
            </a:r>
          </a:p>
        </p:txBody>
      </p:sp>
      <p:pic>
        <p:nvPicPr>
          <p:cNvPr id="7" name="Picture 6">
            <a:extLst>
              <a:ext uri="{FF2B5EF4-FFF2-40B4-BE49-F238E27FC236}">
                <a16:creationId xmlns:a16="http://schemas.microsoft.com/office/drawing/2014/main" id="{51B19457-CD9D-4B41-A6FA-F26BB5FC31AF}"/>
              </a:ext>
            </a:extLst>
          </p:cNvPr>
          <p:cNvPicPr>
            <a:picLocks noChangeAspect="1"/>
          </p:cNvPicPr>
          <p:nvPr/>
        </p:nvPicPr>
        <p:blipFill rotWithShape="1">
          <a:blip r:embed="rId3">
            <a:extLst>
              <a:ext uri="{28A0092B-C50C-407E-A947-70E740481C1C}">
                <a14:useLocalDpi xmlns:a14="http://schemas.microsoft.com/office/drawing/2010/main" val="0"/>
              </a:ext>
            </a:extLst>
          </a:blip>
          <a:srcRect l="3161" t="12560" r="35038" b="41460"/>
          <a:stretch/>
        </p:blipFill>
        <p:spPr>
          <a:xfrm>
            <a:off x="741821" y="2478316"/>
            <a:ext cx="7660358" cy="3678734"/>
          </a:xfrm>
          <a:prstGeom prst="rect">
            <a:avLst/>
          </a:prstGeom>
        </p:spPr>
      </p:pic>
    </p:spTree>
    <p:extLst>
      <p:ext uri="{BB962C8B-B14F-4D97-AF65-F5344CB8AC3E}">
        <p14:creationId xmlns:p14="http://schemas.microsoft.com/office/powerpoint/2010/main" val="94588315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07504" y="152400"/>
            <a:ext cx="8610600" cy="1066800"/>
          </a:xfrm>
        </p:spPr>
        <p:txBody>
          <a:bodyPr/>
          <a:lstStyle/>
          <a:p>
            <a:r>
              <a:rPr lang="en-US" sz="3500" b="1" dirty="0"/>
              <a:t>Genomics Course (Fall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980728"/>
            <a:ext cx="5340068" cy="5195664"/>
          </a:xfrm>
        </p:spPr>
        <p:txBody>
          <a:bodyPr/>
          <a:lstStyle/>
          <a:p>
            <a:r>
              <a:rPr lang="en-US" sz="1600" b="1" dirty="0">
                <a:solidFill>
                  <a:srgbClr val="0432FF"/>
                </a:solidFill>
                <a:hlinkClick r:id="rId2"/>
              </a:rPr>
              <a:t>Fall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https://safari.ethz.ch/projects_and_seminars/fall2022/doku.php?id=bioinformatics</a:t>
            </a:r>
            <a:r>
              <a:rPr lang="en-US" sz="1400" dirty="0">
                <a:solidFill>
                  <a:srgbClr val="0432FF"/>
                </a:solidFill>
              </a:rPr>
              <a:t> </a:t>
            </a:r>
          </a:p>
          <a:p>
            <a:r>
              <a:rPr lang="en-US" sz="1600" b="1" dirty="0">
                <a:solidFill>
                  <a:srgbClr val="0432FF"/>
                </a:solidFill>
                <a:hlinkClick r:id="rId4"/>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(Fall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https://www.youtube.com/watch?v=nA41964-9r8&amp;list=PL5Q2soXY2Zi8tFlQvdxOdizD_EhVAMVQV</a:t>
            </a:r>
            <a:r>
              <a:rPr lang="en-US" sz="1400" dirty="0">
                <a:solidFill>
                  <a:srgbClr val="0432FF"/>
                </a:solidFill>
              </a:rPr>
              <a:t> </a:t>
            </a:r>
            <a:endParaRPr lang="en-US" sz="1600" b="1" dirty="0">
              <a:solidFill>
                <a:srgbClr val="0432FF"/>
              </a:solidFill>
              <a:hlinkClick r:id="" action="ppaction://noaction">
                <a:extLst>
                  <a:ext uri="{A12FA001-AC4F-418D-AE19-62706E023703}">
                    <ahyp:hlinkClr xmlns:ahyp="http://schemas.microsoft.com/office/drawing/2018/hyperlinkcolor" val="tx"/>
                  </a:ext>
                </a:extLst>
              </a:hlinkClick>
            </a:endParaRPr>
          </a:p>
          <a:p>
            <a:r>
              <a:rPr lang="en-US" sz="1600" b="1" dirty="0">
                <a:solidFill>
                  <a:srgbClr val="0432FF"/>
                </a:solidFill>
                <a:hlinkClick r:id="" action="ppaction://noaction">
                  <a:extLst>
                    <a:ext uri="{A12FA001-AC4F-418D-AE19-62706E023703}">
                      <ahyp:hlinkClr xmlns:ahyp="http://schemas.microsoft.com/office/drawing/2018/hyperlinkcolor" val="tx"/>
                    </a:ext>
                  </a:extLst>
                </a:hlinkClick>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rPr>
              <a:t>https://www.youtube.com/watch?v=DEL_5A_Y3TI&amp;list=PL5Q2soXY2Zi8NrPDgOR1yRU_Cxxjw-u18</a:t>
            </a:r>
            <a:r>
              <a:rPr lang="en-US" sz="1400" dirty="0">
                <a:solidFill>
                  <a:srgbClr val="0432FF"/>
                </a:solidFill>
              </a:rPr>
              <a:t> </a:t>
            </a:r>
          </a:p>
          <a:p>
            <a:pPr marL="0" indent="0">
              <a:buNone/>
            </a:pPr>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EF9421B9-1559-06A9-963C-137F113AE1DA}"/>
              </a:ext>
            </a:extLst>
          </p:cNvPr>
          <p:cNvPicPr>
            <a:picLocks noChangeAspect="1"/>
          </p:cNvPicPr>
          <p:nvPr/>
        </p:nvPicPr>
        <p:blipFill>
          <a:blip r:embed="rId8"/>
          <a:stretch>
            <a:fillRect/>
          </a:stretch>
        </p:blipFill>
        <p:spPr>
          <a:xfrm>
            <a:off x="5652120" y="0"/>
            <a:ext cx="4171612" cy="6858000"/>
          </a:xfrm>
          <a:prstGeom prst="rect">
            <a:avLst/>
          </a:prstGeom>
        </p:spPr>
      </p:pic>
      <p:sp>
        <p:nvSpPr>
          <p:cNvPr id="7" name="TextBox 6">
            <a:extLst>
              <a:ext uri="{FF2B5EF4-FFF2-40B4-BE49-F238E27FC236}">
                <a16:creationId xmlns:a16="http://schemas.microsoft.com/office/drawing/2014/main" id="{5D98D170-9599-FFAE-F2B9-5231555427D6}"/>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3421244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CB1BD-1632-4809-7B4B-DA19F8B19BEC}"/>
              </a:ext>
            </a:extLst>
          </p:cNvPr>
          <p:cNvSpPr>
            <a:spLocks noGrp="1"/>
          </p:cNvSpPr>
          <p:nvPr>
            <p:ph type="title"/>
          </p:nvPr>
        </p:nvSpPr>
        <p:spPr/>
        <p:txBody>
          <a:bodyPr/>
          <a:lstStyle/>
          <a:p>
            <a:r>
              <a:rPr lang="en-US" dirty="0"/>
              <a:t>BIO-Arch Workshop at RECOMB 2023</a:t>
            </a:r>
          </a:p>
        </p:txBody>
      </p:sp>
      <p:sp>
        <p:nvSpPr>
          <p:cNvPr id="3" name="Content Placeholder 2">
            <a:extLst>
              <a:ext uri="{FF2B5EF4-FFF2-40B4-BE49-F238E27FC236}">
                <a16:creationId xmlns:a16="http://schemas.microsoft.com/office/drawing/2014/main" id="{ADA416CA-97BF-1976-FEB3-018254C01A91}"/>
              </a:ext>
            </a:extLst>
          </p:cNvPr>
          <p:cNvSpPr>
            <a:spLocks noGrp="1"/>
          </p:cNvSpPr>
          <p:nvPr>
            <p:ph idx="1"/>
          </p:nvPr>
        </p:nvSpPr>
        <p:spPr/>
        <p:txBody>
          <a:bodyPr/>
          <a:lstStyle/>
          <a:p>
            <a:r>
              <a:rPr lang="en-US" dirty="0"/>
              <a:t>April 14, 2023</a:t>
            </a:r>
          </a:p>
          <a:p>
            <a:endParaRPr lang="en-US" dirty="0"/>
          </a:p>
        </p:txBody>
      </p:sp>
      <p:sp>
        <p:nvSpPr>
          <p:cNvPr id="4" name="Slide Number Placeholder 3">
            <a:extLst>
              <a:ext uri="{FF2B5EF4-FFF2-40B4-BE49-F238E27FC236}">
                <a16:creationId xmlns:a16="http://schemas.microsoft.com/office/drawing/2014/main" id="{EC509DED-3765-C8BB-444D-637518156F2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F1542F7E-4FB8-4406-0377-94D440ABF508}"/>
              </a:ext>
            </a:extLst>
          </p:cNvPr>
          <p:cNvSpPr txBox="1"/>
          <p:nvPr/>
        </p:nvSpPr>
        <p:spPr>
          <a:xfrm>
            <a:off x="1547774" y="6488668"/>
            <a:ext cx="60484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https://safari.ethz.ch/recomb23-arch-workshop/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6" name="TextBox 5">
            <a:extLst>
              <a:ext uri="{FF2B5EF4-FFF2-40B4-BE49-F238E27FC236}">
                <a16:creationId xmlns:a16="http://schemas.microsoft.com/office/drawing/2014/main" id="{4A0C23C4-B30A-27DC-CD64-F061BC30C0E7}"/>
              </a:ext>
            </a:extLst>
          </p:cNvPr>
          <p:cNvSpPr txBox="1"/>
          <p:nvPr/>
        </p:nvSpPr>
        <p:spPr>
          <a:xfrm>
            <a:off x="1763688" y="6090799"/>
            <a:ext cx="53586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https://www.youtube.com/watch?v=2rCsb4-nLmg</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DD285426-D11D-DF8D-4441-4F7BF899D500}"/>
              </a:ext>
            </a:extLst>
          </p:cNvPr>
          <p:cNvPicPr>
            <a:picLocks noChangeAspect="1"/>
          </p:cNvPicPr>
          <p:nvPr/>
        </p:nvPicPr>
        <p:blipFill>
          <a:blip r:embed="rId4"/>
          <a:stretch>
            <a:fillRect/>
          </a:stretch>
        </p:blipFill>
        <p:spPr>
          <a:xfrm>
            <a:off x="4283968" y="2137370"/>
            <a:ext cx="4751307" cy="3163838"/>
          </a:xfrm>
          <a:prstGeom prst="rect">
            <a:avLst/>
          </a:prstGeom>
        </p:spPr>
      </p:pic>
      <p:pic>
        <p:nvPicPr>
          <p:cNvPr id="8" name="Picture 7">
            <a:extLst>
              <a:ext uri="{FF2B5EF4-FFF2-40B4-BE49-F238E27FC236}">
                <a16:creationId xmlns:a16="http://schemas.microsoft.com/office/drawing/2014/main" id="{05817169-574F-F1C3-FD10-FED65981D32D}"/>
              </a:ext>
            </a:extLst>
          </p:cNvPr>
          <p:cNvPicPr>
            <a:picLocks noChangeAspect="1"/>
          </p:cNvPicPr>
          <p:nvPr/>
        </p:nvPicPr>
        <p:blipFill>
          <a:blip r:embed="rId5"/>
          <a:stretch>
            <a:fillRect/>
          </a:stretch>
        </p:blipFill>
        <p:spPr>
          <a:xfrm>
            <a:off x="90080" y="1584176"/>
            <a:ext cx="4096600" cy="4365104"/>
          </a:xfrm>
          <a:prstGeom prst="rect">
            <a:avLst/>
          </a:prstGeom>
        </p:spPr>
      </p:pic>
    </p:spTree>
    <p:extLst>
      <p:ext uri="{BB962C8B-B14F-4D97-AF65-F5344CB8AC3E}">
        <p14:creationId xmlns:p14="http://schemas.microsoft.com/office/powerpoint/2010/main" val="305291323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solidFill>
                  <a:srgbClr val="0000FF"/>
                </a:solidFill>
              </a:rPr>
              <a:t>Hardware Acceleration</a:t>
            </a:r>
          </a:p>
          <a:p>
            <a:pPr lvl="1"/>
            <a:r>
              <a:rPr lang="en-US" dirty="0">
                <a:solidFill>
                  <a:srgbClr val="0000FF"/>
                </a:solidFill>
              </a:rPr>
              <a:t>Specialized Architectures</a:t>
            </a:r>
          </a:p>
          <a:p>
            <a:pPr lvl="1"/>
            <a:r>
              <a:rPr lang="en-US" dirty="0"/>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7203269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8F055-FE6A-6F4C-84FE-2FE797E3A6AC}"/>
              </a:ext>
            </a:extLst>
          </p:cNvPr>
          <p:cNvSpPr>
            <a:spLocks noGrp="1"/>
          </p:cNvSpPr>
          <p:nvPr>
            <p:ph type="title"/>
          </p:nvPr>
        </p:nvSpPr>
        <p:spPr/>
        <p:txBody>
          <a:bodyPr/>
          <a:lstStyle/>
          <a:p>
            <a:r>
              <a:rPr lang="en-US" dirty="0"/>
              <a:t>Read Mapping Execution Time (Modern)</a:t>
            </a:r>
          </a:p>
        </p:txBody>
      </p:sp>
      <p:sp>
        <p:nvSpPr>
          <p:cNvPr id="4" name="Slide Number Placeholder 3">
            <a:extLst>
              <a:ext uri="{FF2B5EF4-FFF2-40B4-BE49-F238E27FC236}">
                <a16:creationId xmlns:a16="http://schemas.microsoft.com/office/drawing/2014/main" id="{D858D5EF-C3C4-224D-BF69-BBABCA729D6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Rectangle 8">
            <a:extLst>
              <a:ext uri="{FF2B5EF4-FFF2-40B4-BE49-F238E27FC236}">
                <a16:creationId xmlns:a16="http://schemas.microsoft.com/office/drawing/2014/main" id="{1151993D-B0AE-A249-A47B-03097BF6AAD6}"/>
              </a:ext>
            </a:extLst>
          </p:cNvPr>
          <p:cNvSpPr/>
          <p:nvPr/>
        </p:nvSpPr>
        <p:spPr>
          <a:xfrm>
            <a:off x="590575" y="6032321"/>
            <a:ext cx="7886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ONT FASTQ size: 103MB (151 reads), Mean length: 356,403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r>
              <a:rPr kumimoji="0" lang="en-US" sz="1200" b="0" i="0" u="none" strike="noStrike" kern="1200" cap="none" spc="0" normalizeH="0" baseline="0" noProof="0">
                <a:ln>
                  <a:noFill/>
                </a:ln>
                <a:solidFill>
                  <a:srgbClr val="FFFFFF">
                    <a:lumMod val="50000"/>
                  </a:srgbClr>
                </a:solidFill>
                <a:effectLst/>
                <a:uLnTx/>
                <a:uFillTx/>
                <a:latin typeface="Tahoma"/>
                <a:ea typeface="+mn-ea"/>
                <a:cs typeface="+mn-cs"/>
              </a:rPr>
              <a:t>,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std</a:t>
            </a: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 173,168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r>
              <a:rPr kumimoji="0" lang="en-US" sz="12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 longest length: 817,917 </a:t>
            </a:r>
            <a:r>
              <a:rPr kumimoji="0" lang="en-US" sz="1200" b="0" i="0" u="none" strike="noStrike" kern="1200" cap="none" spc="0" normalizeH="0" baseline="0" noProof="0" err="1">
                <a:ln>
                  <a:noFill/>
                </a:ln>
                <a:solidFill>
                  <a:srgbClr val="FFFFFF">
                    <a:lumMod val="50000"/>
                  </a:srgbClr>
                </a:solidFill>
                <a:effectLst/>
                <a:uLnTx/>
                <a:uFillTx/>
                <a:latin typeface="Arial" panose="020B0604020202020204" pitchFamily="34" charset="0"/>
                <a:ea typeface="+mn-ea"/>
                <a:cs typeface="+mn-cs"/>
              </a:rPr>
              <a:t>bp</a:t>
            </a:r>
            <a:endParaRPr kumimoji="0" lang="en-US" sz="1200" b="0" i="0" u="none" strike="noStrike" kern="1200" cap="none" spc="0" normalizeH="0" baseline="0" noProof="0">
              <a:ln>
                <a:noFill/>
              </a:ln>
              <a:solidFill>
                <a:srgbClr val="FFFFFF">
                  <a:lumMod val="50000"/>
                </a:srgbClr>
              </a:solidFill>
              <a:effectLst/>
              <a:uLnTx/>
              <a:uFillTx/>
              <a:latin typeface="Tahoma"/>
              <a:ea typeface="+mn-ea"/>
              <a:cs typeface="+mn-cs"/>
            </a:endParaRPr>
          </a:p>
        </p:txBody>
      </p:sp>
      <p:graphicFrame>
        <p:nvGraphicFramePr>
          <p:cNvPr id="11" name="Chart 10">
            <a:extLst>
              <a:ext uri="{FF2B5EF4-FFF2-40B4-BE49-F238E27FC236}">
                <a16:creationId xmlns:a16="http://schemas.microsoft.com/office/drawing/2014/main" id="{FEE93E47-1020-D843-8A6D-90E0E81738CF}"/>
              </a:ext>
            </a:extLst>
          </p:cNvPr>
          <p:cNvGraphicFramePr/>
          <p:nvPr/>
        </p:nvGraphicFramePr>
        <p:xfrm>
          <a:off x="4788024" y="1212329"/>
          <a:ext cx="4871864"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2">
            <a:extLst>
              <a:ext uri="{FF2B5EF4-FFF2-40B4-BE49-F238E27FC236}">
                <a16:creationId xmlns:a16="http://schemas.microsoft.com/office/drawing/2014/main" id="{C4E0DE36-8B6E-6040-9C4E-9FADC1D18A87}"/>
              </a:ext>
            </a:extLst>
          </p:cNvPr>
          <p:cNvSpPr>
            <a:spLocks noGrp="1"/>
          </p:cNvSpPr>
          <p:nvPr>
            <p:ph idx="1"/>
          </p:nvPr>
        </p:nvSpPr>
        <p:spPr>
          <a:xfrm>
            <a:off x="605115" y="2020907"/>
            <a:ext cx="4185216" cy="1603420"/>
          </a:xfrm>
        </p:spPr>
        <p:txBody>
          <a:bodyPr/>
          <a:lstStyle/>
          <a:p>
            <a:pPr marL="0" indent="0">
              <a:buNone/>
            </a:pPr>
            <a:r>
              <a:rPr lang="en-US" sz="8000" b="1">
                <a:solidFill>
                  <a:srgbClr val="FF0000"/>
                </a:solidFill>
                <a:effectLst>
                  <a:outerShdw blurRad="38100" dist="38100" dir="2700000" algn="tl">
                    <a:srgbClr val="000000">
                      <a:alpha val="43137"/>
                    </a:srgbClr>
                  </a:outerShdw>
                </a:effectLst>
              </a:rPr>
              <a:t>&gt;60%</a:t>
            </a:r>
            <a:endParaRPr lang="en-US" sz="1800" b="1">
              <a:solidFill>
                <a:srgbClr val="FF0000"/>
              </a:solidFill>
              <a:effectLst>
                <a:outerShdw blurRad="38100" dist="38100" dir="2700000" algn="tl">
                  <a:srgbClr val="000000">
                    <a:alpha val="43137"/>
                  </a:srgbClr>
                </a:outerShdw>
              </a:effectLst>
            </a:endParaRPr>
          </a:p>
        </p:txBody>
      </p:sp>
      <p:sp>
        <p:nvSpPr>
          <p:cNvPr id="14" name="Rectangle 13">
            <a:extLst>
              <a:ext uri="{FF2B5EF4-FFF2-40B4-BE49-F238E27FC236}">
                <a16:creationId xmlns:a16="http://schemas.microsoft.com/office/drawing/2014/main" id="{26A0118B-D4E0-2F42-B612-54E1D844078F}"/>
              </a:ext>
            </a:extLst>
          </p:cNvPr>
          <p:cNvSpPr/>
          <p:nvPr/>
        </p:nvSpPr>
        <p:spPr>
          <a:xfrm>
            <a:off x="473795" y="3429000"/>
            <a:ext cx="401764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of the read mapper’s execution time is spent in sequence alignment</a:t>
            </a:r>
          </a:p>
        </p:txBody>
      </p:sp>
      <p:sp>
        <p:nvSpPr>
          <p:cNvPr id="3" name="Rectangle 2">
            <a:extLst>
              <a:ext uri="{FF2B5EF4-FFF2-40B4-BE49-F238E27FC236}">
                <a16:creationId xmlns:a16="http://schemas.microsoft.com/office/drawing/2014/main" id="{8C49314D-337A-B142-9CB8-7CA24C4A31C9}"/>
              </a:ext>
            </a:extLst>
          </p:cNvPr>
          <p:cNvSpPr/>
          <p:nvPr/>
        </p:nvSpPr>
        <p:spPr>
          <a:xfrm>
            <a:off x="6631486" y="5287422"/>
            <a:ext cx="1184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mn-cs"/>
              </a:rPr>
              <a:t>minimap2</a:t>
            </a: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8922885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Overarching Key 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b="1" dirty="0">
                <a:solidFill>
                  <a:srgbClr val="FF0000"/>
                </a:solidFill>
              </a:rPr>
              <a:t>Minimize costly </a:t>
            </a:r>
          </a:p>
          <a:p>
            <a:pPr marL="0" indent="0" algn="ctr">
              <a:buNone/>
            </a:pPr>
            <a:r>
              <a:rPr lang="en-US" sz="4000" b="1" dirty="0">
                <a:solidFill>
                  <a:srgbClr val="FF0000"/>
                </a:solidFill>
              </a:rPr>
              <a:t>edit distance computations</a:t>
            </a:r>
          </a:p>
          <a:p>
            <a:pPr marL="0" indent="0" algn="ctr">
              <a:buNone/>
            </a:pPr>
            <a:r>
              <a:rPr lang="en-US" sz="4000" dirty="0">
                <a:solidFill>
                  <a:srgbClr val="FF0000"/>
                </a:solidFill>
              </a:rPr>
              <a:t>(“approximate string comparisons”)</a:t>
            </a:r>
          </a:p>
          <a:p>
            <a:pPr marL="0" indent="0" algn="ctr">
              <a:buNone/>
            </a:pP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23827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Overarching Key Idea</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5B707F-67A4-DA42-816E-5DF13A099CC4}"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ounded Rectangle 4"/>
          <p:cNvSpPr/>
          <p:nvPr/>
        </p:nvSpPr>
        <p:spPr>
          <a:xfrm>
            <a:off x="2857500" y="1066800"/>
            <a:ext cx="3429000" cy="900000"/>
          </a:xfrm>
          <a:prstGeom prst="roundRect">
            <a:avLst/>
          </a:prstGeom>
          <a:solidFill>
            <a:srgbClr val="00B0F0"/>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Sequenced Reads</a:t>
            </a:r>
          </a:p>
        </p:txBody>
      </p:sp>
      <p:cxnSp>
        <p:nvCxnSpPr>
          <p:cNvPr id="8" name="Straight Arrow Connector 7"/>
          <p:cNvCxnSpPr>
            <a:cxnSpLocks/>
          </p:cNvCxnSpPr>
          <p:nvPr/>
        </p:nvCxnSpPr>
        <p:spPr>
          <a:xfrm flipH="1">
            <a:off x="2178344" y="2050774"/>
            <a:ext cx="2012656" cy="6900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p:cNvSpPr/>
          <p:nvPr/>
        </p:nvSpPr>
        <p:spPr>
          <a:xfrm>
            <a:off x="5784675" y="2855119"/>
            <a:ext cx="2190750" cy="1296000"/>
          </a:xfrm>
          <a:prstGeom prst="roundRect">
            <a:avLst/>
          </a:prstGeom>
          <a:solidFill>
            <a:schemeClr val="accent6">
              <a:lumMod val="60000"/>
              <a:lumOff val="40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Similar to Reference</a:t>
            </a:r>
          </a:p>
        </p:txBody>
      </p:sp>
      <p:sp>
        <p:nvSpPr>
          <p:cNvPr id="10" name="Rounded Rectangle 9"/>
          <p:cNvSpPr/>
          <p:nvPr/>
        </p:nvSpPr>
        <p:spPr>
          <a:xfrm>
            <a:off x="1041225" y="2855119"/>
            <a:ext cx="2190750" cy="1296000"/>
          </a:xfrm>
          <a:prstGeom prst="roundRect">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ysClr val="windowText" lastClr="000000"/>
                </a:solidFill>
                <a:effectLst/>
                <a:uLnTx/>
                <a:uFillTx/>
                <a:latin typeface="Tahoma"/>
                <a:ea typeface="+mn-ea"/>
                <a:cs typeface="+mn-cs"/>
              </a:rPr>
              <a:t>Too Dissimilar to Reference</a:t>
            </a:r>
          </a:p>
        </p:txBody>
      </p:sp>
      <p:sp>
        <p:nvSpPr>
          <p:cNvPr id="11" name="Rounded Rectangle 10"/>
          <p:cNvSpPr/>
          <p:nvPr/>
        </p:nvSpPr>
        <p:spPr>
          <a:xfrm>
            <a:off x="5023200" y="4427000"/>
            <a:ext cx="3816000" cy="1447800"/>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Focus processing power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on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(e.g., edit distance comp.)</a:t>
            </a:r>
          </a:p>
        </p:txBody>
      </p:sp>
      <p:sp>
        <p:nvSpPr>
          <p:cNvPr id="12" name="Rounded Rectangle 11"/>
          <p:cNvSpPr/>
          <p:nvPr/>
        </p:nvSpPr>
        <p:spPr>
          <a:xfrm>
            <a:off x="279750" y="4427000"/>
            <a:ext cx="3816000" cy="1447800"/>
          </a:xfrm>
          <a:prstGeom prst="roundRect">
            <a:avLst/>
          </a:prstGeom>
          <a:solidFill>
            <a:schemeClr val="bg1"/>
          </a:solidFill>
        </p:spPr>
        <p:style>
          <a:lnRef idx="1">
            <a:schemeClr val="accent1"/>
          </a:lnRef>
          <a:fillRef idx="2">
            <a:schemeClr val="accent1"/>
          </a:fillRef>
          <a:effectRef idx="1">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Quickly find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and filter them out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w/o costly computation</a:t>
            </a:r>
          </a:p>
        </p:txBody>
      </p:sp>
      <p:cxnSp>
        <p:nvCxnSpPr>
          <p:cNvPr id="15" name="Straight Arrow Connector 14">
            <a:extLst>
              <a:ext uri="{FF2B5EF4-FFF2-40B4-BE49-F238E27FC236}">
                <a16:creationId xmlns:a16="http://schemas.microsoft.com/office/drawing/2014/main" id="{230617F8-5E37-5F4C-BDFB-66254DA61408}"/>
              </a:ext>
            </a:extLst>
          </p:cNvPr>
          <p:cNvCxnSpPr>
            <a:cxnSpLocks/>
          </p:cNvCxnSpPr>
          <p:nvPr/>
        </p:nvCxnSpPr>
        <p:spPr>
          <a:xfrm>
            <a:off x="4921544" y="2050774"/>
            <a:ext cx="2012656" cy="6900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373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
        <p:nvSpPr>
          <p:cNvPr id="6" name="TextBox 5">
            <a:extLst>
              <a:ext uri="{FF2B5EF4-FFF2-40B4-BE49-F238E27FC236}">
                <a16:creationId xmlns:a16="http://schemas.microsoft.com/office/drawing/2014/main" id="{1B8ACAAB-9CAA-AE4E-9AB5-F57FAAC8D4B9}"/>
              </a:ext>
            </a:extLst>
          </p:cNvPr>
          <p:cNvSpPr txBox="1"/>
          <p:nvPr/>
        </p:nvSpPr>
        <p:spPr>
          <a:xfrm>
            <a:off x="89357" y="6359068"/>
            <a:ext cx="8299067" cy="369332"/>
          </a:xfrm>
          <a:prstGeom prst="rect">
            <a:avLst/>
          </a:prstGeom>
          <a:noFill/>
        </p:spPr>
        <p:txBody>
          <a:bodyPr wrap="none" rtlCol="0">
            <a:spAutoFit/>
          </a:bodyPr>
          <a:lstStyle/>
          <a:p>
            <a:r>
              <a:rPr lang="en-US" dirty="0"/>
              <a:t>Xin+, </a:t>
            </a:r>
            <a:r>
              <a:rPr lang="en-US" b="1" dirty="0">
                <a:solidFill>
                  <a:srgbClr val="0000FF"/>
                </a:solidFill>
                <a:hlinkClick r:id="rId4">
                  <a:extLst>
                    <a:ext uri="{A12FA001-AC4F-418D-AE19-62706E023703}">
                      <ahyp:hlinkClr xmlns:ahyp="http://schemas.microsoft.com/office/drawing/2018/hyperlinkcolor" val="tx"/>
                    </a:ext>
                  </a:extLst>
                </a:hlinkClick>
              </a:rPr>
              <a:t>"Accelerating Read Mapping with FastHASH"</a:t>
            </a:r>
            <a:r>
              <a:rPr lang="en-US" dirty="0">
                <a:solidFill>
                  <a:srgbClr val="0000FF"/>
                </a:solidFill>
              </a:rPr>
              <a:t>, </a:t>
            </a:r>
            <a:r>
              <a:rPr lang="en-US" dirty="0"/>
              <a:t>BMC Genomics 2013.</a:t>
            </a:r>
          </a:p>
        </p:txBody>
      </p:sp>
    </p:spTree>
    <p:extLst>
      <p:ext uri="{BB962C8B-B14F-4D97-AF65-F5344CB8AC3E}">
        <p14:creationId xmlns:p14="http://schemas.microsoft.com/office/powerpoint/2010/main" val="232526071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to Accelerate Alignment Verification in Read Mapping”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r>
              <a:rPr kumimoji="0" lang="en-US" sz="1800" b="1" i="0" u="none" strike="noStrike" kern="1200" cap="none" spc="0" normalizeH="0" baseline="0" noProof="0" dirty="0">
                <a:ln>
                  <a:noFill/>
                </a:ln>
                <a:solidFill>
                  <a:srgbClr val="000000"/>
                </a:solidFill>
                <a:effectLst/>
                <a:uLnTx/>
                <a:uFillTx/>
                <a:latin typeface="Tahoma"/>
                <a:ea typeface="+mn-ea"/>
                <a:cs typeface="+mn-cs"/>
              </a:rPr>
              <a:t>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8240958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p:cNvSpPr>
                <a:spLocks noGrp="1"/>
              </p:cNvSpPr>
              <p:nvPr>
                <p:ph type="title"/>
              </p:nvPr>
            </p:nvSpPr>
            <p:spPr/>
            <p:txBody>
              <a:bodyPr/>
              <a:lstStyle/>
              <a:p>
                <a:r>
                  <a:rPr lang="en-US" dirty="0"/>
                  <a:t>Hamming Distance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r>
                          <a:rPr lang="en-US" b="0" i="1" smtClean="0">
                            <a:latin typeface="Cambria Math" panose="02040503050406030204" pitchFamily="18" charset="0"/>
                          </a:rPr>
                          <m:t>⊕</m:t>
                        </m:r>
                      </m:e>
                    </m:nary>
                  </m:oMath>
                </a14:m>
                <a:r>
                  <a:rPr lang="en-US" dirty="0"/>
                  <a:t>)</a:t>
                </a:r>
              </a:p>
            </p:txBody>
          </p:sp>
        </mc:Choice>
        <mc:Fallback xmlns="">
          <p:sp>
            <p:nvSpPr>
              <p:cNvPr id="4" name="Title 3"/>
              <p:cNvSpPr>
                <a:spLocks noGrp="1" noRot="1" noChangeAspect="1" noMove="1" noResize="1" noEditPoints="1" noAdjustHandles="1" noChangeArrowheads="1" noChangeShapeType="1" noTextEdit="1"/>
              </p:cNvSpPr>
              <p:nvPr>
                <p:ph type="title"/>
              </p:nvPr>
            </p:nvSpPr>
            <p:spPr>
              <a:blipFill rotWithShape="0">
                <a:blip r:embed="rId3"/>
                <a:stretch>
                  <a:fillRect l="-2550" t="-10286"/>
                </a:stretch>
              </a:blipFill>
            </p:spPr>
            <p:txBody>
              <a:bodyPr/>
              <a:lstStyle/>
              <a:p>
                <a:r>
                  <a:rPr lang="en-US">
                    <a:noFill/>
                  </a:rPr>
                  <a:t> </a:t>
                </a:r>
              </a:p>
            </p:txBody>
          </p:sp>
        </mc:Fallback>
      </mc:AlternateContent>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33" name="Cube 32"/>
          <p:cNvSpPr/>
          <p:nvPr/>
        </p:nvSpPr>
        <p:spPr>
          <a:xfrm>
            <a:off x="1475656"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72342"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690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40" name="Cube 39"/>
          <p:cNvSpPr/>
          <p:nvPr/>
        </p:nvSpPr>
        <p:spPr>
          <a:xfrm>
            <a:off x="63645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cxnSp>
        <p:nvCxnSpPr>
          <p:cNvPr id="10" name="Straight Arrow Connector 9"/>
          <p:cNvCxnSpPr>
            <a:stCxn id="30" idx="3"/>
          </p:cNvCxnSpPr>
          <p:nvPr/>
        </p:nvCxnSpPr>
        <p:spPr>
          <a:xfrm>
            <a:off x="1892301" y="3030651"/>
            <a:ext cx="0" cy="883773"/>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a:off x="2588987" y="3030651"/>
            <a:ext cx="0" cy="90240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3968760" y="302923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4679960"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5376646" y="3004447"/>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6063358" y="3017549"/>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6760044" y="3003035"/>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748972" y="1030514"/>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8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0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pic>
        <p:nvPicPr>
          <p:cNvPr id="54" name="Picture 2" descr="Image result for wrong icon"/>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r="43880"/>
          <a:stretch/>
        </p:blipFill>
        <p:spPr bwMode="auto">
          <a:xfrm>
            <a:off x="3390674" y="3914424"/>
            <a:ext cx="991749" cy="91671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5" name="TextBox 54"/>
          <p:cNvSpPr txBox="1"/>
          <p:nvPr/>
        </p:nvSpPr>
        <p:spPr>
          <a:xfrm>
            <a:off x="1734255" y="1023119"/>
            <a:ext cx="5646057" cy="46166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3 </a:t>
            </a:r>
            <a:r>
              <a:rPr kumimoji="0" lang="en-US" sz="2400" b="0" i="0" u="none" strike="noStrike" kern="1200" cap="none" spc="0" normalizeH="0" baseline="0" noProof="0" dirty="0">
                <a:ln w="0"/>
                <a:solidFill>
                  <a:srgbClr val="0432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5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mismatches</a:t>
            </a:r>
          </a:p>
        </p:txBody>
      </p:sp>
      <p:grpSp>
        <p:nvGrpSpPr>
          <p:cNvPr id="6" name="Group 5"/>
          <p:cNvGrpSpPr/>
          <p:nvPr/>
        </p:nvGrpSpPr>
        <p:grpSpPr>
          <a:xfrm>
            <a:off x="3774230" y="3249686"/>
            <a:ext cx="423332" cy="428411"/>
            <a:chOff x="3774230" y="3249686"/>
            <a:chExt cx="423332" cy="428411"/>
          </a:xfrm>
        </p:grpSpPr>
        <p:cxnSp>
          <p:nvCxnSpPr>
            <p:cNvPr id="56" name="Straight Arrow Connector 55"/>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4436700" y="3253076"/>
            <a:ext cx="423332" cy="428411"/>
            <a:chOff x="3774230" y="3249686"/>
            <a:chExt cx="423332" cy="428411"/>
          </a:xfrm>
        </p:grpSpPr>
        <p:cxnSp>
          <p:nvCxnSpPr>
            <p:cNvPr id="59" name="Straight Arrow Connector 58"/>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5156780" y="3244523"/>
            <a:ext cx="423332" cy="428411"/>
            <a:chOff x="3774230" y="3249686"/>
            <a:chExt cx="423332" cy="428411"/>
          </a:xfrm>
        </p:grpSpPr>
        <p:cxnSp>
          <p:nvCxnSpPr>
            <p:cNvPr id="62" name="Straight Arrow Connector 61"/>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4" name="Group 63"/>
          <p:cNvGrpSpPr/>
          <p:nvPr/>
        </p:nvGrpSpPr>
        <p:grpSpPr>
          <a:xfrm>
            <a:off x="5868144" y="3244522"/>
            <a:ext cx="423332" cy="428411"/>
            <a:chOff x="3774230" y="3249686"/>
            <a:chExt cx="423332" cy="428411"/>
          </a:xfrm>
        </p:grpSpPr>
        <p:cxnSp>
          <p:nvCxnSpPr>
            <p:cNvPr id="65" name="Straight Arrow Connector 64"/>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7" name="Group 66"/>
          <p:cNvGrpSpPr/>
          <p:nvPr/>
        </p:nvGrpSpPr>
        <p:grpSpPr>
          <a:xfrm>
            <a:off x="6524932" y="3254168"/>
            <a:ext cx="423332" cy="428411"/>
            <a:chOff x="3774230" y="3249686"/>
            <a:chExt cx="423332" cy="428411"/>
          </a:xfrm>
        </p:grpSpPr>
        <p:cxnSp>
          <p:nvCxnSpPr>
            <p:cNvPr id="68" name="Straight Arrow Connector 67"/>
            <p:cNvCxnSpPr/>
            <p:nvPr/>
          </p:nvCxnSpPr>
          <p:spPr>
            <a:xfrm>
              <a:off x="3774230" y="3263120"/>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5400000">
              <a:off x="3781030" y="3251241"/>
              <a:ext cx="418088" cy="414977"/>
            </a:xfrm>
            <a:prstGeom prst="straightConnector1">
              <a:avLst/>
            </a:prstGeom>
            <a:ln w="57150">
              <a:solidFill>
                <a:srgbClr val="FF0000"/>
              </a:solidFill>
              <a:prstDash val="sysDash"/>
              <a:headEnd type="non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5958113" y="5064667"/>
            <a:ext cx="332377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To cancel the effect of a deletion, we need to shift in the </a:t>
            </a:r>
            <a:r>
              <a:rPr kumimoji="0" lang="en-US" sz="1800" b="0" i="1" u="none" strike="noStrike" kern="1200" cap="none" spc="0" normalizeH="0" baseline="0" noProof="0" dirty="0">
                <a:ln>
                  <a:noFill/>
                </a:ln>
                <a:solidFill>
                  <a:srgbClr val="FF0000"/>
                </a:solidFill>
                <a:effectLst/>
                <a:uLnTx/>
                <a:uFillTx/>
                <a:latin typeface="Tahoma"/>
                <a:ea typeface="+mn-ea"/>
                <a:cs typeface="+mn-cs"/>
              </a:rPr>
              <a:t>right</a:t>
            </a:r>
            <a:r>
              <a:rPr kumimoji="0" lang="en-US" sz="1800" b="0" i="0" u="none" strike="noStrike" kern="1200" cap="none" spc="0" normalizeH="0" baseline="0" noProof="0" dirty="0">
                <a:ln>
                  <a:noFill/>
                </a:ln>
                <a:solidFill>
                  <a:srgbClr val="FF0000"/>
                </a:solidFill>
                <a:effectLst/>
                <a:uLnTx/>
                <a:uFillTx/>
                <a:latin typeface="Tahoma"/>
                <a:ea typeface="+mn-ea"/>
                <a:cs typeface="+mn-cs"/>
              </a:rPr>
              <a:t> direction</a:t>
            </a:r>
          </a:p>
        </p:txBody>
      </p:sp>
      <p:sp>
        <p:nvSpPr>
          <p:cNvPr id="71" name="Notched Right Arrow 70"/>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TextBox 6"/>
          <p:cNvSpPr txBox="1"/>
          <p:nvPr/>
        </p:nvSpPr>
        <p:spPr>
          <a:xfrm>
            <a:off x="3274731" y="1468554"/>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dirty="0">
                <a:ln>
                  <a:noFill/>
                </a:ln>
                <a:solidFill>
                  <a:srgbClr val="000000"/>
                </a:solidFill>
                <a:effectLst/>
                <a:uLnTx/>
                <a:uFillTx/>
                <a:latin typeface="Tahoma"/>
                <a:ea typeface="+mn-ea"/>
                <a:cs typeface="+mn-cs"/>
              </a:rPr>
              <a:t>Edit = 1 Deletion</a:t>
            </a:r>
          </a:p>
        </p:txBody>
      </p:sp>
    </p:spTree>
    <p:extLst>
      <p:ext uri="{BB962C8B-B14F-4D97-AF65-F5344CB8AC3E}">
        <p14:creationId xmlns:p14="http://schemas.microsoft.com/office/powerpoint/2010/main" val="236420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500"/>
                                        <p:tgtEl>
                                          <p:spTgt spid="43"/>
                                        </p:tgtEl>
                                      </p:cBhvr>
                                    </p:animEffect>
                                  </p:childTnLst>
                                </p:cTn>
                              </p:par>
                              <p:par>
                                <p:cTn id="11" presetID="22" presetClass="entr" presetSubtype="8"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8"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par>
                                <p:cTn id="17" presetID="22" presetClass="entr" presetSubtype="8"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par>
                                <p:cTn id="20" presetID="22" presetClass="entr" presetSubtype="8"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500"/>
                                        <p:tgtEl>
                                          <p:spTgt spid="49"/>
                                        </p:tgtEl>
                                      </p:cBhvr>
                                    </p:animEffect>
                                  </p:childTnLst>
                                </p:cTn>
                              </p:par>
                              <p:par>
                                <p:cTn id="23" presetID="22" presetClass="entr" presetSubtype="8"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left)">
                                      <p:cBhvr>
                                        <p:cTn id="25" dur="500"/>
                                        <p:tgtEl>
                                          <p:spTgt spid="50"/>
                                        </p:tgtEl>
                                      </p:cBhvr>
                                    </p:animEffect>
                                  </p:childTnLst>
                                </p:cTn>
                              </p:par>
                              <p:par>
                                <p:cTn id="26" presetID="2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26" presetClass="emph" presetSubtype="0" fill="hold" grpId="1" nodeType="withEffect">
                                  <p:stCondLst>
                                    <p:cond delay="0"/>
                                  </p:stCondLst>
                                  <p:childTnLst>
                                    <p:animEffect transition="out" filter="fade">
                                      <p:cBhvr>
                                        <p:cTn id="34" dur="500" tmFilter="0, 0; .2, .5; .8, .5; 1, 0"/>
                                        <p:tgtEl>
                                          <p:spTgt spid="13"/>
                                        </p:tgtEl>
                                      </p:cBhvr>
                                    </p:animEffect>
                                    <p:animScale>
                                      <p:cBhvr>
                                        <p:cTn id="35" dur="250" autoRev="1" fill="hold"/>
                                        <p:tgtEl>
                                          <p:spTgt spid="13"/>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xit" presetSubtype="4" fill="hold" nodeType="clickEffect">
                                  <p:stCondLst>
                                    <p:cond delay="0"/>
                                  </p:stCondLst>
                                  <p:childTnLst>
                                    <p:animEffect transition="out" filter="wipe(down)">
                                      <p:cBhvr>
                                        <p:cTn id="44" dur="500"/>
                                        <p:tgtEl>
                                          <p:spTgt spid="47"/>
                                        </p:tgtEl>
                                      </p:cBhvr>
                                    </p:animEffect>
                                    <p:set>
                                      <p:cBhvr>
                                        <p:cTn id="45" dur="1" fill="hold">
                                          <p:stCondLst>
                                            <p:cond delay="499"/>
                                          </p:stCondLst>
                                        </p:cTn>
                                        <p:tgtEl>
                                          <p:spTgt spid="47"/>
                                        </p:tgtEl>
                                        <p:attrNameLst>
                                          <p:attrName>style.visibility</p:attrName>
                                        </p:attrNameLst>
                                      </p:cBhvr>
                                      <p:to>
                                        <p:strVal val="hidden"/>
                                      </p:to>
                                    </p:set>
                                  </p:childTnLst>
                                </p:cTn>
                              </p:par>
                              <p:par>
                                <p:cTn id="46" presetID="22" presetClass="exit" presetSubtype="4" fill="hold" nodeType="withEffect">
                                  <p:stCondLst>
                                    <p:cond delay="0"/>
                                  </p:stCondLst>
                                  <p:childTnLst>
                                    <p:animEffect transition="out" filter="wipe(down)">
                                      <p:cBhvr>
                                        <p:cTn id="47" dur="500"/>
                                        <p:tgtEl>
                                          <p:spTgt spid="54"/>
                                        </p:tgtEl>
                                      </p:cBhvr>
                                    </p:animEffect>
                                    <p:set>
                                      <p:cBhvr>
                                        <p:cTn id="48" dur="1" fill="hold">
                                          <p:stCondLst>
                                            <p:cond delay="499"/>
                                          </p:stCondLst>
                                        </p:cTn>
                                        <p:tgtEl>
                                          <p:spTgt spid="54"/>
                                        </p:tgtEl>
                                        <p:attrNameLst>
                                          <p:attrName>style.visibility</p:attrName>
                                        </p:attrNameLst>
                                      </p:cBhvr>
                                      <p:to>
                                        <p:strVal val="hidden"/>
                                      </p:to>
                                    </p:set>
                                  </p:childTnLst>
                                </p:cTn>
                              </p:par>
                              <p:par>
                                <p:cTn id="49" presetID="22" presetClass="exit" presetSubtype="4" fill="hold" grpId="0" nodeType="withEffect">
                                  <p:stCondLst>
                                    <p:cond delay="0"/>
                                  </p:stCondLst>
                                  <p:childTnLst>
                                    <p:animEffect transition="out" filter="wipe(down)">
                                      <p:cBhvr>
                                        <p:cTn id="50" dur="500"/>
                                        <p:tgtEl>
                                          <p:spTgt spid="36"/>
                                        </p:tgtEl>
                                      </p:cBhvr>
                                    </p:animEffect>
                                    <p:set>
                                      <p:cBhvr>
                                        <p:cTn id="51" dur="1" fill="hold">
                                          <p:stCondLst>
                                            <p:cond delay="499"/>
                                          </p:stCondLst>
                                        </p:cTn>
                                        <p:tgtEl>
                                          <p:spTgt spid="36"/>
                                        </p:tgtEl>
                                        <p:attrNameLst>
                                          <p:attrName>style.visibility</p:attrName>
                                        </p:attrNameLst>
                                      </p:cBhvr>
                                      <p:to>
                                        <p:strVal val="hidden"/>
                                      </p:to>
                                    </p:set>
                                  </p:childTnLst>
                                </p:cTn>
                              </p:par>
                              <p:par>
                                <p:cTn id="52" presetID="22" presetClass="entr" presetSubtype="8"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xit" presetSubtype="4" fill="hold" nodeType="clickEffect">
                                  <p:stCondLst>
                                    <p:cond delay="0"/>
                                  </p:stCondLst>
                                  <p:childTnLst>
                                    <p:animEffect transition="out" filter="wipe(down)">
                                      <p:cBhvr>
                                        <p:cTn id="58" dur="500"/>
                                        <p:tgtEl>
                                          <p:spTgt spid="48"/>
                                        </p:tgtEl>
                                      </p:cBhvr>
                                    </p:animEffect>
                                    <p:set>
                                      <p:cBhvr>
                                        <p:cTn id="59" dur="1" fill="hold">
                                          <p:stCondLst>
                                            <p:cond delay="499"/>
                                          </p:stCondLst>
                                        </p:cTn>
                                        <p:tgtEl>
                                          <p:spTgt spid="48"/>
                                        </p:tgtEl>
                                        <p:attrNameLst>
                                          <p:attrName>style.visibility</p:attrName>
                                        </p:attrNameLst>
                                      </p:cBhvr>
                                      <p:to>
                                        <p:strVal val="hidden"/>
                                      </p:to>
                                    </p:set>
                                  </p:childTnLst>
                                </p:cTn>
                              </p:par>
                              <p:par>
                                <p:cTn id="60" presetID="22" presetClass="exit" presetSubtype="4" fill="hold" nodeType="withEffect">
                                  <p:stCondLst>
                                    <p:cond delay="0"/>
                                  </p:stCondLst>
                                  <p:childTnLst>
                                    <p:animEffect transition="out" filter="wipe(down)">
                                      <p:cBhvr>
                                        <p:cTn id="61" dur="500"/>
                                        <p:tgtEl>
                                          <p:spTgt spid="49"/>
                                        </p:tgtEl>
                                      </p:cBhvr>
                                    </p:animEffect>
                                    <p:set>
                                      <p:cBhvr>
                                        <p:cTn id="62" dur="1" fill="hold">
                                          <p:stCondLst>
                                            <p:cond delay="499"/>
                                          </p:stCondLst>
                                        </p:cTn>
                                        <p:tgtEl>
                                          <p:spTgt spid="49"/>
                                        </p:tgtEl>
                                        <p:attrNameLst>
                                          <p:attrName>style.visibility</p:attrName>
                                        </p:attrNameLst>
                                      </p:cBhvr>
                                      <p:to>
                                        <p:strVal val="hidden"/>
                                      </p:to>
                                    </p:set>
                                  </p:childTnLst>
                                </p:cTn>
                              </p:par>
                              <p:par>
                                <p:cTn id="63" presetID="22" presetClass="exit" presetSubtype="4" fill="hold" nodeType="withEffect">
                                  <p:stCondLst>
                                    <p:cond delay="0"/>
                                  </p:stCondLst>
                                  <p:childTnLst>
                                    <p:animEffect transition="out" filter="wipe(down)">
                                      <p:cBhvr>
                                        <p:cTn id="64" dur="500"/>
                                        <p:tgtEl>
                                          <p:spTgt spid="50"/>
                                        </p:tgtEl>
                                      </p:cBhvr>
                                    </p:animEffect>
                                    <p:set>
                                      <p:cBhvr>
                                        <p:cTn id="65" dur="1" fill="hold">
                                          <p:stCondLst>
                                            <p:cond delay="499"/>
                                          </p:stCondLst>
                                        </p:cTn>
                                        <p:tgtEl>
                                          <p:spTgt spid="50"/>
                                        </p:tgtEl>
                                        <p:attrNameLst>
                                          <p:attrName>style.visibility</p:attrName>
                                        </p:attrNameLst>
                                      </p:cBhvr>
                                      <p:to>
                                        <p:strVal val="hidden"/>
                                      </p:to>
                                    </p:set>
                                  </p:childTnLst>
                                </p:cTn>
                              </p:par>
                              <p:par>
                                <p:cTn id="66" presetID="22" presetClass="exit" presetSubtype="4" fill="hold" nodeType="withEffect">
                                  <p:stCondLst>
                                    <p:cond delay="0"/>
                                  </p:stCondLst>
                                  <p:childTnLst>
                                    <p:animEffect transition="out" filter="wipe(down)">
                                      <p:cBhvr>
                                        <p:cTn id="67" dur="500"/>
                                        <p:tgtEl>
                                          <p:spTgt spid="51"/>
                                        </p:tgtEl>
                                      </p:cBhvr>
                                    </p:animEffect>
                                    <p:set>
                                      <p:cBhvr>
                                        <p:cTn id="68" dur="1" fill="hold">
                                          <p:stCondLst>
                                            <p:cond delay="499"/>
                                          </p:stCondLst>
                                        </p:cTn>
                                        <p:tgtEl>
                                          <p:spTgt spid="51"/>
                                        </p:tgtEl>
                                        <p:attrNameLst>
                                          <p:attrName>style.visibility</p:attrName>
                                        </p:attrNameLst>
                                      </p:cBhvr>
                                      <p:to>
                                        <p:strVal val="hidden"/>
                                      </p:to>
                                    </p:set>
                                  </p:childTnLst>
                                </p:cTn>
                              </p:par>
                            </p:childTnLst>
                          </p:cTn>
                        </p:par>
                        <p:par>
                          <p:cTn id="69" fill="hold">
                            <p:stCondLst>
                              <p:cond delay="500"/>
                            </p:stCondLst>
                            <p:childTnLst>
                              <p:par>
                                <p:cTn id="70" presetID="35" presetClass="path" presetSubtype="0" accel="50000" decel="50000" fill="hold" grpId="0" nodeType="afterEffect">
                                  <p:stCondLst>
                                    <p:cond delay="0"/>
                                  </p:stCondLst>
                                  <p:childTnLst>
                                    <p:animMotion origin="layout" path="M 5E-6 -3.7037E-6 L -0.07396 -3.7037E-6 " pathEditMode="relative" rAng="0" ptsTypes="AA">
                                      <p:cBhvr>
                                        <p:cTn id="71" dur="750" fill="hold"/>
                                        <p:tgtEl>
                                          <p:spTgt spid="37"/>
                                        </p:tgtEl>
                                        <p:attrNameLst>
                                          <p:attrName>ppt_x</p:attrName>
                                          <p:attrName>ppt_y</p:attrName>
                                        </p:attrNameLst>
                                      </p:cBhvr>
                                      <p:rCtr x="-3698" y="0"/>
                                    </p:animMotion>
                                  </p:childTnLst>
                                </p:cTn>
                              </p:par>
                              <p:par>
                                <p:cTn id="72" presetID="35" presetClass="path" presetSubtype="0" accel="50000" decel="50000" fill="hold" grpId="0" nodeType="withEffect">
                                  <p:stCondLst>
                                    <p:cond delay="0"/>
                                  </p:stCondLst>
                                  <p:childTnLst>
                                    <p:animMotion origin="layout" path="M -2.77778E-7 -3.7037E-6 L -0.07621 -3.7037E-6 " pathEditMode="relative" rAng="0" ptsTypes="AA">
                                      <p:cBhvr>
                                        <p:cTn id="73" dur="750" fill="hold"/>
                                        <p:tgtEl>
                                          <p:spTgt spid="38"/>
                                        </p:tgtEl>
                                        <p:attrNameLst>
                                          <p:attrName>ppt_x</p:attrName>
                                          <p:attrName>ppt_y</p:attrName>
                                        </p:attrNameLst>
                                      </p:cBhvr>
                                      <p:rCtr x="-4045" y="0"/>
                                    </p:animMotion>
                                  </p:childTnLst>
                                </p:cTn>
                              </p:par>
                              <p:par>
                                <p:cTn id="74" presetID="35" presetClass="path" presetSubtype="0" accel="50000" decel="50000" fill="hold" grpId="0" nodeType="withEffect">
                                  <p:stCondLst>
                                    <p:cond delay="0"/>
                                  </p:stCondLst>
                                  <p:childTnLst>
                                    <p:animMotion origin="layout" path="M 1.94444E-6 -3.7037E-6 L -0.07778 -3.7037E-6 " pathEditMode="relative" rAng="0" ptsTypes="AA">
                                      <p:cBhvr>
                                        <p:cTn id="75" dur="750" fill="hold"/>
                                        <p:tgtEl>
                                          <p:spTgt spid="39"/>
                                        </p:tgtEl>
                                        <p:attrNameLst>
                                          <p:attrName>ppt_x</p:attrName>
                                          <p:attrName>ppt_y</p:attrName>
                                        </p:attrNameLst>
                                      </p:cBhvr>
                                      <p:rCtr x="-3924" y="0"/>
                                    </p:animMotion>
                                  </p:childTnLst>
                                </p:cTn>
                              </p:par>
                              <p:par>
                                <p:cTn id="76" presetID="35" presetClass="path" presetSubtype="0" accel="50000" decel="50000" fill="hold" grpId="0" nodeType="withEffect">
                                  <p:stCondLst>
                                    <p:cond delay="0"/>
                                  </p:stCondLst>
                                  <p:childTnLst>
                                    <p:animMotion origin="layout" path="M 4.16667E-6 -3.7037E-6 L -0.07777 -3.7037E-6 " pathEditMode="relative" rAng="0" ptsTypes="AA">
                                      <p:cBhvr>
                                        <p:cTn id="77" dur="750" fill="hold"/>
                                        <p:tgtEl>
                                          <p:spTgt spid="40"/>
                                        </p:tgtEl>
                                        <p:attrNameLst>
                                          <p:attrName>ppt_x</p:attrName>
                                          <p:attrName>ppt_y</p:attrName>
                                        </p:attrNameLst>
                                      </p:cBhvr>
                                      <p:rCtr x="-3872" y="0"/>
                                    </p:animMotion>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wipe(left)">
                                      <p:cBhvr>
                                        <p:cTn id="82" dur="500"/>
                                        <p:tgtEl>
                                          <p:spTgt spid="6"/>
                                        </p:tgtEl>
                                      </p:cBhvr>
                                    </p:animEffect>
                                  </p:childTnLst>
                                </p:cTn>
                              </p:par>
                              <p:par>
                                <p:cTn id="83" presetID="22" presetClass="entr" presetSubtype="8" fill="hold" nodeType="with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wipe(left)">
                                      <p:cBhvr>
                                        <p:cTn id="85" dur="500"/>
                                        <p:tgtEl>
                                          <p:spTgt spid="58"/>
                                        </p:tgtEl>
                                      </p:cBhvr>
                                    </p:animEffect>
                                  </p:childTnLst>
                                </p:cTn>
                              </p:par>
                              <p:par>
                                <p:cTn id="86" presetID="22" presetClass="entr" presetSubtype="8" fill="hold"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wipe(left)">
                                      <p:cBhvr>
                                        <p:cTn id="88" dur="500"/>
                                        <p:tgtEl>
                                          <p:spTgt spid="61"/>
                                        </p:tgtEl>
                                      </p:cBhvr>
                                    </p:animEffect>
                                  </p:childTnLst>
                                </p:cTn>
                              </p:par>
                              <p:par>
                                <p:cTn id="89" presetID="22" presetClass="entr" presetSubtype="8" fill="hold" nodeType="with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left)">
                                      <p:cBhvr>
                                        <p:cTn id="91" dur="500"/>
                                        <p:tgtEl>
                                          <p:spTgt spid="64"/>
                                        </p:tgtEl>
                                      </p:cBhvr>
                                    </p:animEffect>
                                  </p:childTnLst>
                                </p:cTn>
                              </p:par>
                              <p:par>
                                <p:cTn id="92" presetID="22" presetClass="entr" presetSubtype="8" fill="hold"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500"/>
                            </p:stCondLst>
                            <p:childTnLst>
                              <p:par>
                                <p:cTn id="96" presetID="10" presetClass="entr" presetSubtype="0" fill="hold" grpId="0" nodeType="afterEffect">
                                  <p:stCondLst>
                                    <p:cond delay="0"/>
                                  </p:stCondLst>
                                  <p:childTnLst>
                                    <p:set>
                                      <p:cBhvr>
                                        <p:cTn id="97" dur="1" fill="hold">
                                          <p:stCondLst>
                                            <p:cond delay="0"/>
                                          </p:stCondLst>
                                        </p:cTn>
                                        <p:tgtEl>
                                          <p:spTgt spid="55"/>
                                        </p:tgtEl>
                                        <p:attrNameLst>
                                          <p:attrName>style.visibility</p:attrName>
                                        </p:attrNameLst>
                                      </p:cBhvr>
                                      <p:to>
                                        <p:strVal val="visible"/>
                                      </p:to>
                                    </p:set>
                                    <p:animEffect transition="in" filter="fade">
                                      <p:cBhvr>
                                        <p:cTn id="98" dur="500"/>
                                        <p:tgtEl>
                                          <p:spTgt spid="55"/>
                                        </p:tgtEl>
                                      </p:cBhvr>
                                    </p:animEffect>
                                  </p:childTnLst>
                                </p:cTn>
                              </p:par>
                              <p:par>
                                <p:cTn id="99" presetID="26" presetClass="emph" presetSubtype="0" fill="hold" grpId="1" nodeType="withEffect">
                                  <p:stCondLst>
                                    <p:cond delay="0"/>
                                  </p:stCondLst>
                                  <p:childTnLst>
                                    <p:animEffect transition="out" filter="fade">
                                      <p:cBhvr>
                                        <p:cTn id="100" dur="500" tmFilter="0, 0; .2, .5; .8, .5; 1, 0"/>
                                        <p:tgtEl>
                                          <p:spTgt spid="55"/>
                                        </p:tgtEl>
                                      </p:cBhvr>
                                    </p:animEffect>
                                    <p:animScale>
                                      <p:cBhvr>
                                        <p:cTn id="101" dur="250" autoRev="1" fill="hold"/>
                                        <p:tgtEl>
                                          <p:spTgt spid="55"/>
                                        </p:tgtEl>
                                      </p:cBhvr>
                                      <p:by x="105000" y="105000"/>
                                    </p:animScale>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13" grpId="0"/>
      <p:bldP spid="13" grpId="1"/>
      <p:bldP spid="55" grpId="0" animBg="1"/>
      <p:bldP spid="55" grpId="1" animBg="1"/>
      <p:bldP spid="70" grpId="0"/>
      <p:bldP spid="71" grpId="0" animBg="1"/>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915400" cy="756320"/>
          </a:xfrm>
        </p:spPr>
        <p:txBody>
          <a:bodyPr/>
          <a:lstStyle/>
          <a:p>
            <a:r>
              <a:rPr lang="en-US" sz="3600" dirty="0"/>
              <a:t>Insight: Shifting a String Helps Similarity Search</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7" name="Cube 36"/>
          <p:cNvSpPr/>
          <p:nvPr/>
        </p:nvSpPr>
        <p:spPr>
          <a:xfrm>
            <a:off x="354875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8" name="Cube 37"/>
          <p:cNvSpPr/>
          <p:nvPr/>
        </p:nvSpPr>
        <p:spPr>
          <a:xfrm>
            <a:off x="42454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9" name="Cube 38"/>
          <p:cNvSpPr/>
          <p:nvPr/>
        </p:nvSpPr>
        <p:spPr>
          <a:xfrm>
            <a:off x="49566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40" name="Cube 39"/>
          <p:cNvSpPr/>
          <p:nvPr/>
        </p:nvSpPr>
        <p:spPr>
          <a:xfrm>
            <a:off x="5667836"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3 matches      5 mismatches</a:t>
            </a:r>
          </a:p>
        </p:txBody>
      </p:sp>
      <p:sp>
        <p:nvSpPr>
          <p:cNvPr id="15" name="TextBox 14"/>
          <p:cNvSpPr txBox="1"/>
          <p:nvPr/>
        </p:nvSpPr>
        <p:spPr>
          <a:xfrm>
            <a:off x="5958113" y="5064667"/>
            <a:ext cx="332377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To cancel the effect of the deletion, we need to shift in the </a:t>
            </a:r>
            <a:r>
              <a:rPr kumimoji="0" lang="en-US" sz="1800" b="0" i="1" u="none" strike="noStrike" kern="1200" cap="none" spc="0" normalizeH="0" baseline="0" noProof="0" dirty="0">
                <a:ln>
                  <a:noFill/>
                </a:ln>
                <a:solidFill>
                  <a:srgbClr val="FF0000"/>
                </a:solidFill>
                <a:effectLst/>
                <a:uLnTx/>
                <a:uFillTx/>
                <a:latin typeface="Tahoma"/>
                <a:ea typeface="+mn-ea"/>
                <a:cs typeface="+mn-cs"/>
              </a:rPr>
              <a:t>right</a:t>
            </a:r>
            <a:r>
              <a:rPr kumimoji="0" lang="en-US" sz="1800" b="0" i="0" u="none" strike="noStrike" kern="1200" cap="none" spc="0" normalizeH="0" baseline="0" noProof="0" dirty="0">
                <a:ln>
                  <a:noFill/>
                </a:ln>
                <a:solidFill>
                  <a:srgbClr val="FF0000"/>
                </a:solidFill>
                <a:effectLst/>
                <a:uLnTx/>
                <a:uFillTx/>
                <a:latin typeface="Tahoma"/>
                <a:ea typeface="+mn-ea"/>
                <a:cs typeface="+mn-cs"/>
              </a:rPr>
              <a:t> direction</a:t>
            </a:r>
          </a:p>
        </p:txBody>
      </p:sp>
      <p:sp>
        <p:nvSpPr>
          <p:cNvPr id="16" name="Notched Right Arrow 15"/>
          <p:cNvSpPr/>
          <p:nvPr/>
        </p:nvSpPr>
        <p:spPr>
          <a:xfrm>
            <a:off x="3100979" y="5114852"/>
            <a:ext cx="2651760" cy="822960"/>
          </a:xfrm>
          <a:prstGeom prst="notchedRightArrow">
            <a:avLst>
              <a:gd name="adj1" fmla="val 38456"/>
              <a:gd name="adj2" fmla="val 41342"/>
            </a:avLst>
          </a:prstGeom>
          <a:ln w="38100">
            <a:solidFill>
              <a:srgbClr val="FF0000"/>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Tree>
    <p:extLst>
      <p:ext uri="{BB962C8B-B14F-4D97-AF65-F5344CB8AC3E}">
        <p14:creationId xmlns:p14="http://schemas.microsoft.com/office/powerpoint/2010/main" val="2486313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5" grpId="0"/>
      <p:bldP spid="1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152400"/>
            <a:ext cx="8807896" cy="756320"/>
          </a:xfrm>
        </p:spPr>
        <p:txBody>
          <a:bodyPr/>
          <a:lstStyle/>
          <a:p>
            <a:r>
              <a:rPr lang="en-US" sz="3600" dirty="0">
                <a:solidFill>
                  <a:srgbClr val="006633"/>
                </a:solidFill>
              </a:rPr>
              <a:t>Insight: Shifting a String Helps Similarity Search</a:t>
            </a:r>
            <a:endParaRPr lang="en-US" dirty="0"/>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30" name="Cube 29"/>
          <p:cNvSpPr/>
          <p:nvPr/>
        </p:nvSpPr>
        <p:spPr>
          <a:xfrm>
            <a:off x="1625601"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22287"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18973" y="2090057"/>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30173"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26859"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235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347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45945" y="2062441"/>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cxnSp>
        <p:nvCxnSpPr>
          <p:cNvPr id="62" name="Straight Arrow Connector 61"/>
          <p:cNvCxnSpPr>
            <a:stCxn id="26" idx="3"/>
          </p:cNvCxnSpPr>
          <p:nvPr/>
        </p:nvCxnSpPr>
        <p:spPr>
          <a:xfrm flipH="1">
            <a:off x="4687219"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3"/>
          </p:cNvCxnSpPr>
          <p:nvPr/>
        </p:nvCxnSpPr>
        <p:spPr>
          <a:xfrm flipH="1">
            <a:off x="5383905" y="3003035"/>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32" idx="3"/>
          </p:cNvCxnSpPr>
          <p:nvPr/>
        </p:nvCxnSpPr>
        <p:spPr>
          <a:xfrm flipH="1">
            <a:off x="6070617" y="3003035"/>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31" idx="3"/>
          </p:cNvCxnSpPr>
          <p:nvPr/>
        </p:nvCxnSpPr>
        <p:spPr>
          <a:xfrm flipH="1">
            <a:off x="6767303" y="3003035"/>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3" name="Cube 32"/>
          <p:cNvSpPr/>
          <p:nvPr/>
        </p:nvSpPr>
        <p:spPr>
          <a:xfrm>
            <a:off x="1444176"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40862"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37548" y="395514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48748"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7" name="Cube 36"/>
          <p:cNvSpPr/>
          <p:nvPr/>
        </p:nvSpPr>
        <p:spPr>
          <a:xfrm>
            <a:off x="4245434"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8" name="Cube 37"/>
          <p:cNvSpPr/>
          <p:nvPr/>
        </p:nvSpPr>
        <p:spPr>
          <a:xfrm>
            <a:off x="49421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9" name="Cube 38"/>
          <p:cNvSpPr/>
          <p:nvPr/>
        </p:nvSpPr>
        <p:spPr>
          <a:xfrm>
            <a:off x="5653320" y="39275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cxnSp>
        <p:nvCxnSpPr>
          <p:cNvPr id="10" name="Straight Arrow Connector 9"/>
          <p:cNvCxnSpPr>
            <a:stCxn id="30" idx="3"/>
            <a:endCxn id="33" idx="0"/>
          </p:cNvCxnSpPr>
          <p:nvPr/>
        </p:nvCxnSpPr>
        <p:spPr>
          <a:xfrm flipH="1">
            <a:off x="1888676"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85362" y="303065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72074" y="3043753"/>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48972" y="1030514"/>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7 matches      1 mismatch</a:t>
            </a:r>
          </a:p>
        </p:txBody>
      </p:sp>
      <p:sp>
        <p:nvSpPr>
          <p:cNvPr id="45" name="Cube 44"/>
          <p:cNvSpPr/>
          <p:nvPr/>
        </p:nvSpPr>
        <p:spPr>
          <a:xfrm>
            <a:off x="2148120"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52" name="Cube 51"/>
          <p:cNvSpPr/>
          <p:nvPr/>
        </p:nvSpPr>
        <p:spPr>
          <a:xfrm>
            <a:off x="2844806" y="531222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53" name="Cube 52"/>
          <p:cNvSpPr/>
          <p:nvPr/>
        </p:nvSpPr>
        <p:spPr>
          <a:xfrm>
            <a:off x="3556006"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54" name="Cube 53"/>
          <p:cNvSpPr/>
          <p:nvPr/>
        </p:nvSpPr>
        <p:spPr>
          <a:xfrm>
            <a:off x="4252692"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55" name="Cube 54"/>
          <p:cNvSpPr/>
          <p:nvPr/>
        </p:nvSpPr>
        <p:spPr>
          <a:xfrm>
            <a:off x="49493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56" name="Cube 55"/>
          <p:cNvSpPr/>
          <p:nvPr/>
        </p:nvSpPr>
        <p:spPr>
          <a:xfrm>
            <a:off x="56605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57" name="Cube 56"/>
          <p:cNvSpPr/>
          <p:nvPr/>
        </p:nvSpPr>
        <p:spPr>
          <a:xfrm>
            <a:off x="6371778" y="5284610"/>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Tree>
    <p:extLst>
      <p:ext uri="{BB962C8B-B14F-4D97-AF65-F5344CB8AC3E}">
        <p14:creationId xmlns:p14="http://schemas.microsoft.com/office/powerpoint/2010/main" val="4139243003"/>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459316" y="2896934"/>
            <a:ext cx="4937780" cy="945084"/>
            <a:chOff x="1434420" y="3928566"/>
            <a:chExt cx="4937780" cy="945084"/>
          </a:xfrm>
        </p:grpSpPr>
        <p:sp>
          <p:nvSpPr>
            <p:cNvPr id="68" name="Cube 67"/>
            <p:cNvSpPr/>
            <p:nvPr/>
          </p:nvSpPr>
          <p:spPr>
            <a:xfrm>
              <a:off x="1434420"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69" name="Cube 68"/>
            <p:cNvSpPr/>
            <p:nvPr/>
          </p:nvSpPr>
          <p:spPr>
            <a:xfrm>
              <a:off x="2131106"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70" name="Cube 69"/>
            <p:cNvSpPr/>
            <p:nvPr/>
          </p:nvSpPr>
          <p:spPr>
            <a:xfrm>
              <a:off x="2827792" y="392856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71" name="Cube 70"/>
            <p:cNvSpPr/>
            <p:nvPr/>
          </p:nvSpPr>
          <p:spPr>
            <a:xfrm>
              <a:off x="3556428"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72" name="Cube 71"/>
            <p:cNvSpPr/>
            <p:nvPr/>
          </p:nvSpPr>
          <p:spPr>
            <a:xfrm>
              <a:off x="4253114"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73" name="Cube 72"/>
            <p:cNvSpPr/>
            <p:nvPr/>
          </p:nvSpPr>
          <p:spPr>
            <a:xfrm>
              <a:off x="49498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74" name="Cube 73"/>
            <p:cNvSpPr/>
            <p:nvPr/>
          </p:nvSpPr>
          <p:spPr>
            <a:xfrm>
              <a:off x="5661000" y="3933056"/>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grpSp>
      <p:sp>
        <p:nvSpPr>
          <p:cNvPr id="4" name="Title 3"/>
          <p:cNvSpPr>
            <a:spLocks noGrp="1"/>
          </p:cNvSpPr>
          <p:nvPr>
            <p:ph type="title"/>
          </p:nvPr>
        </p:nvSpPr>
        <p:spPr/>
        <p:txBody>
          <a:bodyPr/>
          <a:lstStyle/>
          <a:p>
            <a:r>
              <a:rPr lang="en-US" dirty="0"/>
              <a:t>Shifted Hamming Distance </a:t>
            </a:r>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42" name="TextBox 41"/>
          <p:cNvSpPr txBox="1"/>
          <p:nvPr/>
        </p:nvSpPr>
        <p:spPr>
          <a:xfrm>
            <a:off x="1266069" y="5812410"/>
            <a:ext cx="564605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7 </a:t>
            </a:r>
            <a:r>
              <a:rPr kumimoji="0" lang="en-US" sz="2400" b="0" i="0" u="none" strike="noStrike" kern="1200" cap="none" spc="0" normalizeH="0" baseline="0" noProof="0" dirty="0">
                <a:ln w="0"/>
                <a:solidFill>
                  <a:srgbClr val="0000FF"/>
                </a:solidFill>
                <a:effectLst>
                  <a:outerShdw blurRad="38100" dist="19050" dir="2700000" algn="tl" rotWithShape="0">
                    <a:srgbClr val="000000">
                      <a:alpha val="40000"/>
                    </a:srgbClr>
                  </a:outerShdw>
                </a:effectLst>
                <a:uLnTx/>
                <a:uFillTx/>
                <a:latin typeface="Tahoma"/>
                <a:ea typeface="+mn-ea"/>
                <a:cs typeface="+mn-cs"/>
              </a:rPr>
              <a:t>matches</a:t>
            </a:r>
            <a:r>
              <a:rPr kumimoji="0" lang="en-US" sz="2400" b="0" i="0" u="none" strike="noStrike" kern="1200" cap="none" spc="0" normalizeH="0" baseline="0" noProof="0" dirty="0">
                <a:ln w="0"/>
                <a:solidFill>
                  <a:srgbClr val="000000"/>
                </a:solidFill>
                <a:effectLst>
                  <a:outerShdw blurRad="38100" dist="19050" dir="2700000" algn="tl" rotWithShape="0">
                    <a:srgbClr val="000000">
                      <a:alpha val="40000"/>
                    </a:srgbClr>
                  </a:outerShdw>
                </a:effectLst>
                <a:uLnTx/>
                <a:uFillTx/>
                <a:latin typeface="Tahoma"/>
                <a:ea typeface="+mn-ea"/>
                <a:cs typeface="+mn-cs"/>
              </a:rPr>
              <a:t>      1 </a:t>
            </a:r>
            <a:r>
              <a:rPr kumimoji="0" lang="en-US" sz="2400" b="0" i="0" u="none" strike="noStrike" kern="1200" cap="none" spc="0" normalizeH="0" baseline="0" noProof="0" dirty="0">
                <a:ln w="0"/>
                <a:solidFill>
                  <a:srgbClr val="FF0000"/>
                </a:solidFill>
                <a:effectLst>
                  <a:outerShdw blurRad="38100" dist="19050" dir="2700000" algn="tl" rotWithShape="0">
                    <a:srgbClr val="000000">
                      <a:alpha val="40000"/>
                    </a:srgbClr>
                  </a:outerShdw>
                </a:effectLst>
                <a:uLnTx/>
                <a:uFillTx/>
                <a:latin typeface="Tahoma"/>
                <a:ea typeface="+mn-ea"/>
                <a:cs typeface="+mn-cs"/>
              </a:rPr>
              <a:t>mismatch</a:t>
            </a:r>
          </a:p>
        </p:txBody>
      </p:sp>
      <p:sp>
        <p:nvSpPr>
          <p:cNvPr id="7" name="TextBox 6"/>
          <p:cNvSpPr txBox="1"/>
          <p:nvPr/>
        </p:nvSpPr>
        <p:spPr>
          <a:xfrm>
            <a:off x="411490" y="2037328"/>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XOR</a:t>
            </a:r>
          </a:p>
        </p:txBody>
      </p:sp>
      <p:sp>
        <p:nvSpPr>
          <p:cNvPr id="104" name="TextBox 103"/>
          <p:cNvSpPr txBox="1"/>
          <p:nvPr/>
        </p:nvSpPr>
        <p:spPr>
          <a:xfrm>
            <a:off x="7549224" y="3477488"/>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XOR</a:t>
            </a:r>
          </a:p>
        </p:txBody>
      </p:sp>
      <p:sp>
        <p:nvSpPr>
          <p:cNvPr id="107" name="Left Brace 106"/>
          <p:cNvSpPr/>
          <p:nvPr/>
        </p:nvSpPr>
        <p:spPr>
          <a:xfrm>
            <a:off x="881077" y="2911721"/>
            <a:ext cx="480256" cy="2177558"/>
          </a:xfrm>
          <a:prstGeom prst="leftBrace">
            <a:avLst>
              <a:gd name="adj1" fmla="val 63002"/>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8" name="TextBox 107"/>
          <p:cNvSpPr txBox="1"/>
          <p:nvPr/>
        </p:nvSpPr>
        <p:spPr>
          <a:xfrm>
            <a:off x="46618" y="3811821"/>
            <a:ext cx="86409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AND</a:t>
            </a:r>
          </a:p>
        </p:txBody>
      </p:sp>
      <p:sp>
        <p:nvSpPr>
          <p:cNvPr id="109" name="TextBox 108"/>
          <p:cNvSpPr txBox="1"/>
          <p:nvPr/>
        </p:nvSpPr>
        <p:spPr>
          <a:xfrm>
            <a:off x="6948264" y="2070243"/>
            <a:ext cx="23042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sng" strike="noStrike" kern="1200" cap="none" spc="0" normalizeH="0" baseline="0" noProof="0">
                <a:ln>
                  <a:noFill/>
                </a:ln>
                <a:solidFill>
                  <a:srgbClr val="000000"/>
                </a:solidFill>
                <a:effectLst/>
                <a:uLnTx/>
                <a:uFillTx/>
                <a:latin typeface="Tahoma"/>
                <a:ea typeface="+mn-ea"/>
                <a:cs typeface="+mn-cs"/>
              </a:rPr>
              <a:t>Edit = 1 Deletion</a:t>
            </a:r>
          </a:p>
        </p:txBody>
      </p:sp>
      <p:sp>
        <p:nvSpPr>
          <p:cNvPr id="6" name="Right Arrow 5"/>
          <p:cNvSpPr/>
          <p:nvPr/>
        </p:nvSpPr>
        <p:spPr>
          <a:xfrm>
            <a:off x="1164312" y="2325360"/>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3" name="Right Arrow 102"/>
          <p:cNvSpPr/>
          <p:nvPr/>
        </p:nvSpPr>
        <p:spPr>
          <a:xfrm flipH="1">
            <a:off x="7000196" y="3549496"/>
            <a:ext cx="480256" cy="360040"/>
          </a:xfrm>
          <a:prstGeom prst="rightArrow">
            <a:avLst>
              <a:gd name="adj1" fmla="val 46408"/>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3" name="Cube 32"/>
          <p:cNvSpPr/>
          <p:nvPr/>
        </p:nvSpPr>
        <p:spPr>
          <a:xfrm>
            <a:off x="1461755" y="2896419"/>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34" name="Cube 33"/>
          <p:cNvSpPr/>
          <p:nvPr/>
        </p:nvSpPr>
        <p:spPr>
          <a:xfrm>
            <a:off x="2153563" y="28983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35" name="Cube 34"/>
          <p:cNvSpPr/>
          <p:nvPr/>
        </p:nvSpPr>
        <p:spPr>
          <a:xfrm>
            <a:off x="2854838" y="28983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36" name="Cube 35"/>
          <p:cNvSpPr/>
          <p:nvPr/>
        </p:nvSpPr>
        <p:spPr>
          <a:xfrm>
            <a:off x="3573644"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37" name="Cube 36"/>
          <p:cNvSpPr/>
          <p:nvPr/>
        </p:nvSpPr>
        <p:spPr>
          <a:xfrm>
            <a:off x="4270330"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8" name="Cube 37"/>
          <p:cNvSpPr/>
          <p:nvPr/>
        </p:nvSpPr>
        <p:spPr>
          <a:xfrm>
            <a:off x="4967016"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9" name="Cube 38"/>
          <p:cNvSpPr/>
          <p:nvPr/>
        </p:nvSpPr>
        <p:spPr>
          <a:xfrm>
            <a:off x="5678216" y="28958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
        <p:nvSpPr>
          <p:cNvPr id="82" name="Cube 81"/>
          <p:cNvSpPr/>
          <p:nvPr/>
        </p:nvSpPr>
        <p:spPr>
          <a:xfrm>
            <a:off x="1460322" y="289324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3" name="Cube 82"/>
          <p:cNvSpPr/>
          <p:nvPr/>
        </p:nvSpPr>
        <p:spPr>
          <a:xfrm>
            <a:off x="2157650" y="290062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4" name="Cube 83"/>
          <p:cNvSpPr/>
          <p:nvPr/>
        </p:nvSpPr>
        <p:spPr>
          <a:xfrm>
            <a:off x="2851897" y="289671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5" name="Cube 84"/>
          <p:cNvSpPr/>
          <p:nvPr/>
        </p:nvSpPr>
        <p:spPr>
          <a:xfrm>
            <a:off x="3573644" y="289980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7" name="Cube 76">
            <a:extLst>
              <a:ext uri="{FF2B5EF4-FFF2-40B4-BE49-F238E27FC236}">
                <a16:creationId xmlns:a16="http://schemas.microsoft.com/office/drawing/2014/main" id="{E1DA48BD-2E21-F243-89E6-60877F228E4F}"/>
              </a:ext>
            </a:extLst>
          </p:cNvPr>
          <p:cNvSpPr/>
          <p:nvPr/>
        </p:nvSpPr>
        <p:spPr>
          <a:xfrm>
            <a:off x="2182318" y="399239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8" name="Cube 77">
            <a:extLst>
              <a:ext uri="{FF2B5EF4-FFF2-40B4-BE49-F238E27FC236}">
                <a16:creationId xmlns:a16="http://schemas.microsoft.com/office/drawing/2014/main" id="{F1B32672-E8C3-CD45-B644-EA6246801AD2}"/>
              </a:ext>
            </a:extLst>
          </p:cNvPr>
          <p:cNvSpPr/>
          <p:nvPr/>
        </p:nvSpPr>
        <p:spPr>
          <a:xfrm>
            <a:off x="2879646" y="399977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79" name="Cube 78">
            <a:extLst>
              <a:ext uri="{FF2B5EF4-FFF2-40B4-BE49-F238E27FC236}">
                <a16:creationId xmlns:a16="http://schemas.microsoft.com/office/drawing/2014/main" id="{EE6785E9-86BC-4A4F-89E3-8A96ABC633D2}"/>
              </a:ext>
            </a:extLst>
          </p:cNvPr>
          <p:cNvSpPr/>
          <p:nvPr/>
        </p:nvSpPr>
        <p:spPr>
          <a:xfrm>
            <a:off x="3573893" y="3995862"/>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0" name="Cube 79">
            <a:extLst>
              <a:ext uri="{FF2B5EF4-FFF2-40B4-BE49-F238E27FC236}">
                <a16:creationId xmlns:a16="http://schemas.microsoft.com/office/drawing/2014/main" id="{8913625A-7BA3-3B4A-B861-6D8FD4C309EE}"/>
              </a:ext>
            </a:extLst>
          </p:cNvPr>
          <p:cNvSpPr/>
          <p:nvPr/>
        </p:nvSpPr>
        <p:spPr>
          <a:xfrm>
            <a:off x="4295640" y="399895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1" name="Cube 80">
            <a:extLst>
              <a:ext uri="{FF2B5EF4-FFF2-40B4-BE49-F238E27FC236}">
                <a16:creationId xmlns:a16="http://schemas.microsoft.com/office/drawing/2014/main" id="{86693074-E88E-7F45-B3CC-5E129009D721}"/>
              </a:ext>
            </a:extLst>
          </p:cNvPr>
          <p:cNvSpPr/>
          <p:nvPr/>
        </p:nvSpPr>
        <p:spPr>
          <a:xfrm>
            <a:off x="4997567" y="399342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89" name="Cube 88">
            <a:extLst>
              <a:ext uri="{FF2B5EF4-FFF2-40B4-BE49-F238E27FC236}">
                <a16:creationId xmlns:a16="http://schemas.microsoft.com/office/drawing/2014/main" id="{5A84530D-B591-5646-8EA4-FB34A3774654}"/>
              </a:ext>
            </a:extLst>
          </p:cNvPr>
          <p:cNvSpPr/>
          <p:nvPr/>
        </p:nvSpPr>
        <p:spPr>
          <a:xfrm>
            <a:off x="5696028" y="400057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sp>
        <p:nvSpPr>
          <p:cNvPr id="90" name="Cube 89">
            <a:extLst>
              <a:ext uri="{FF2B5EF4-FFF2-40B4-BE49-F238E27FC236}">
                <a16:creationId xmlns:a16="http://schemas.microsoft.com/office/drawing/2014/main" id="{A7D9038E-AA96-B146-BAE8-DA3BE646132E}"/>
              </a:ext>
            </a:extLst>
          </p:cNvPr>
          <p:cNvSpPr/>
          <p:nvPr/>
        </p:nvSpPr>
        <p:spPr>
          <a:xfrm>
            <a:off x="6400876" y="399411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0</a:t>
            </a:r>
          </a:p>
        </p:txBody>
      </p:sp>
      <p:cxnSp>
        <p:nvCxnSpPr>
          <p:cNvPr id="62" name="Straight Arrow Connector 61"/>
          <p:cNvCxnSpPr>
            <a:cxnSpLocks/>
          </p:cNvCxnSpPr>
          <p:nvPr/>
        </p:nvCxnSpPr>
        <p:spPr>
          <a:xfrm flipH="1">
            <a:off x="4712115" y="1829471"/>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cxnSpLocks/>
          </p:cNvCxnSpPr>
          <p:nvPr/>
        </p:nvCxnSpPr>
        <p:spPr>
          <a:xfrm flipH="1">
            <a:off x="5408801" y="1829471"/>
            <a:ext cx="6340" cy="2282987"/>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cxnSpLocks/>
          </p:cNvCxnSpPr>
          <p:nvPr/>
        </p:nvCxnSpPr>
        <p:spPr>
          <a:xfrm flipH="1">
            <a:off x="6095513" y="1829471"/>
            <a:ext cx="30828" cy="229608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cxnSpLocks/>
          </p:cNvCxnSpPr>
          <p:nvPr/>
        </p:nvCxnSpPr>
        <p:spPr>
          <a:xfrm flipH="1">
            <a:off x="6792199" y="1829471"/>
            <a:ext cx="45342" cy="2281575"/>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6" name="Cube 85"/>
          <p:cNvSpPr/>
          <p:nvPr/>
        </p:nvSpPr>
        <p:spPr>
          <a:xfrm>
            <a:off x="4275571" y="2894278"/>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7" name="Cube 86"/>
          <p:cNvSpPr/>
          <p:nvPr/>
        </p:nvSpPr>
        <p:spPr>
          <a:xfrm>
            <a:off x="4974032" y="2901424"/>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sp>
        <p:nvSpPr>
          <p:cNvPr id="88" name="Cube 87"/>
          <p:cNvSpPr/>
          <p:nvPr/>
        </p:nvSpPr>
        <p:spPr>
          <a:xfrm>
            <a:off x="5678880" y="2894963"/>
            <a:ext cx="711200" cy="940594"/>
          </a:xfrm>
          <a:prstGeom prst="cube">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1</a:t>
            </a:r>
          </a:p>
        </p:txBody>
      </p:sp>
      <p:cxnSp>
        <p:nvCxnSpPr>
          <p:cNvPr id="10" name="Straight Arrow Connector 9"/>
          <p:cNvCxnSpPr>
            <a:stCxn id="30" idx="3"/>
            <a:endCxn id="33" idx="0"/>
          </p:cNvCxnSpPr>
          <p:nvPr/>
        </p:nvCxnSpPr>
        <p:spPr>
          <a:xfrm flipH="1">
            <a:off x="1906255" y="1999019"/>
            <a:ext cx="10942" cy="897400"/>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9" idx="3"/>
            <a:endCxn id="34" idx="0"/>
          </p:cNvCxnSpPr>
          <p:nvPr/>
        </p:nvCxnSpPr>
        <p:spPr>
          <a:xfrm flipH="1">
            <a:off x="2598063" y="1999019"/>
            <a:ext cx="15820" cy="899309"/>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3296970" y="2012121"/>
            <a:ext cx="3625" cy="924491"/>
          </a:xfrm>
          <a:prstGeom prst="straightConnector1">
            <a:avLst/>
          </a:prstGeom>
          <a:ln w="57150">
            <a:solidFill>
              <a:srgbClr val="00B050"/>
            </a:solidFill>
            <a:prstDash val="sysDash"/>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392643A-87D8-5A41-94EE-AF6A07AC38D6}"/>
              </a:ext>
            </a:extLst>
          </p:cNvPr>
          <p:cNvSpPr/>
          <p:nvPr/>
        </p:nvSpPr>
        <p:spPr>
          <a:xfrm>
            <a:off x="1212520" y="4989656"/>
            <a:ext cx="6204866" cy="8156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7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  0   0   0   1   0   0   0   0</a:t>
            </a:r>
          </a:p>
        </p:txBody>
      </p:sp>
      <p:sp>
        <p:nvSpPr>
          <p:cNvPr id="75" name="Left Brace 74">
            <a:extLst>
              <a:ext uri="{FF2B5EF4-FFF2-40B4-BE49-F238E27FC236}">
                <a16:creationId xmlns:a16="http://schemas.microsoft.com/office/drawing/2014/main" id="{C8865247-BB04-F246-89E3-E033C10CFF39}"/>
              </a:ext>
            </a:extLst>
          </p:cNvPr>
          <p:cNvSpPr/>
          <p:nvPr/>
        </p:nvSpPr>
        <p:spPr>
          <a:xfrm>
            <a:off x="924488" y="5135265"/>
            <a:ext cx="436845" cy="540000"/>
          </a:xfrm>
          <a:prstGeom prst="leftBrace">
            <a:avLst>
              <a:gd name="adj1" fmla="val 14278"/>
              <a:gd name="adj2" fmla="val 5000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6" name="TextBox 75">
            <a:extLst>
              <a:ext uri="{FF2B5EF4-FFF2-40B4-BE49-F238E27FC236}">
                <a16:creationId xmlns:a16="http://schemas.microsoft.com/office/drawing/2014/main" id="{4E7B5211-0BC3-0E46-9C1E-F58439B89603}"/>
              </a:ext>
            </a:extLst>
          </p:cNvPr>
          <p:cNvSpPr txBox="1"/>
          <p:nvPr/>
        </p:nvSpPr>
        <p:spPr>
          <a:xfrm>
            <a:off x="-19226" y="4956638"/>
            <a:ext cx="110392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0000"/>
                </a:solidFill>
                <a:effectLst/>
                <a:uLnTx/>
                <a:uFillTx/>
                <a:latin typeface="Tahoma"/>
                <a:ea typeface="+mn-ea"/>
                <a:cs typeface="+mn-cs"/>
              </a:rPr>
              <a:t>Count 1’s</a:t>
            </a:r>
          </a:p>
        </p:txBody>
      </p:sp>
      <p:sp>
        <p:nvSpPr>
          <p:cNvPr id="30" name="Cube 29"/>
          <p:cNvSpPr/>
          <p:nvPr/>
        </p:nvSpPr>
        <p:spPr>
          <a:xfrm>
            <a:off x="1650497"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I</a:t>
            </a:r>
          </a:p>
        </p:txBody>
      </p:sp>
      <p:sp>
        <p:nvSpPr>
          <p:cNvPr id="29" name="Cube 28"/>
          <p:cNvSpPr/>
          <p:nvPr/>
        </p:nvSpPr>
        <p:spPr>
          <a:xfrm>
            <a:off x="2347183"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S</a:t>
            </a:r>
          </a:p>
        </p:txBody>
      </p:sp>
      <p:sp>
        <p:nvSpPr>
          <p:cNvPr id="28" name="Cube 27"/>
          <p:cNvSpPr/>
          <p:nvPr/>
        </p:nvSpPr>
        <p:spPr>
          <a:xfrm>
            <a:off x="3043869" y="1058425"/>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T</a:t>
            </a:r>
          </a:p>
        </p:txBody>
      </p:sp>
      <p:sp>
        <p:nvSpPr>
          <p:cNvPr id="27" name="Cube 26"/>
          <p:cNvSpPr/>
          <p:nvPr/>
        </p:nvSpPr>
        <p:spPr>
          <a:xfrm>
            <a:off x="3755069"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A</a:t>
            </a:r>
          </a:p>
        </p:txBody>
      </p:sp>
      <p:sp>
        <p:nvSpPr>
          <p:cNvPr id="26" name="Cube 25"/>
          <p:cNvSpPr/>
          <p:nvPr/>
        </p:nvSpPr>
        <p:spPr>
          <a:xfrm>
            <a:off x="4451755"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N</a:t>
            </a:r>
          </a:p>
        </p:txBody>
      </p:sp>
      <p:sp>
        <p:nvSpPr>
          <p:cNvPr id="8" name="Cube 7"/>
          <p:cNvSpPr/>
          <p:nvPr/>
        </p:nvSpPr>
        <p:spPr>
          <a:xfrm>
            <a:off x="51484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B</a:t>
            </a:r>
          </a:p>
        </p:txBody>
      </p:sp>
      <p:sp>
        <p:nvSpPr>
          <p:cNvPr id="32" name="Cube 31"/>
          <p:cNvSpPr/>
          <p:nvPr/>
        </p:nvSpPr>
        <p:spPr>
          <a:xfrm>
            <a:off x="58596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U</a:t>
            </a:r>
          </a:p>
        </p:txBody>
      </p:sp>
      <p:sp>
        <p:nvSpPr>
          <p:cNvPr id="31" name="Cube 30"/>
          <p:cNvSpPr/>
          <p:nvPr/>
        </p:nvSpPr>
        <p:spPr>
          <a:xfrm>
            <a:off x="6570841" y="1030809"/>
            <a:ext cx="711200" cy="940594"/>
          </a:xfrm>
          <a:prstGeom prst="cube">
            <a:avLst/>
          </a:prstGeom>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europa"/>
                <a:ea typeface="+mn-ea"/>
                <a:cs typeface="+mn-cs"/>
              </a:rPr>
              <a:t>L</a:t>
            </a:r>
          </a:p>
        </p:txBody>
      </p:sp>
    </p:spTree>
    <p:extLst>
      <p:ext uri="{BB962C8B-B14F-4D97-AF65-F5344CB8AC3E}">
        <p14:creationId xmlns:p14="http://schemas.microsoft.com/office/powerpoint/2010/main" val="377040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88889E-6 0.01042 L 0.07778 0.16111 " pathEditMode="relative" rAng="0" ptsTypes="AA">
                                      <p:cBhvr>
                                        <p:cTn id="6" dur="2000" fill="hold"/>
                                        <p:tgtEl>
                                          <p:spTgt spid="5"/>
                                        </p:tgtEl>
                                        <p:attrNameLst>
                                          <p:attrName>ppt_x</p:attrName>
                                          <p:attrName>ppt_y</p:attrName>
                                        </p:attrNameLst>
                                      </p:cBhvr>
                                      <p:rCtr x="3889" y="7523"/>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up)">
                                      <p:cBhvr>
                                        <p:cTn id="11" dur="500"/>
                                        <p:tgtEl>
                                          <p:spTgt spid="46"/>
                                        </p:tgtEl>
                                      </p:cBhvr>
                                    </p:animEffect>
                                  </p:childTnLst>
                                </p:cTn>
                              </p:par>
                              <p:par>
                                <p:cTn id="12" presetID="22" presetClass="entr" presetSubtype="1"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par>
                                <p:cTn id="15" presetID="22" presetClass="entr" presetSubtype="1"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ipe(up)">
                                      <p:cBhvr>
                                        <p:cTn id="22" dur="500"/>
                                        <p:tgtEl>
                                          <p:spTgt spid="62"/>
                                        </p:tgtEl>
                                      </p:cBhvr>
                                    </p:animEffect>
                                  </p:childTnLst>
                                </p:cTn>
                              </p:par>
                              <p:par>
                                <p:cTn id="23" presetID="22" presetClass="entr" presetSubtype="1" fill="hold"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up)">
                                      <p:cBhvr>
                                        <p:cTn id="25" dur="500"/>
                                        <p:tgtEl>
                                          <p:spTgt spid="63"/>
                                        </p:tgtEl>
                                      </p:cBhvr>
                                    </p:animEffect>
                                  </p:childTnLst>
                                </p:cTn>
                              </p:par>
                              <p:par>
                                <p:cTn id="26" presetID="22" presetClass="entr" presetSubtype="1"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up)">
                                      <p:cBhvr>
                                        <p:cTn id="28" dur="500"/>
                                        <p:tgtEl>
                                          <p:spTgt spid="64"/>
                                        </p:tgtEl>
                                      </p:cBhvr>
                                    </p:animEffect>
                                  </p:childTnLst>
                                </p:cTn>
                              </p:par>
                              <p:par>
                                <p:cTn id="29" presetID="22" presetClass="entr" presetSubtype="1"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wipe(down)">
                                      <p:cBhvr>
                                        <p:cTn id="42" dur="500"/>
                                        <p:tgtEl>
                                          <p:spTgt spid="104"/>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wipe(down)">
                                      <p:cBhvr>
                                        <p:cTn id="45" dur="500"/>
                                        <p:tgtEl>
                                          <p:spTgt spid="103"/>
                                        </p:tgtEl>
                                      </p:cBhvr>
                                    </p:animEffect>
                                  </p:childTnLst>
                                </p:cTn>
                              </p:par>
                            </p:childTnLst>
                          </p:cTn>
                        </p:par>
                        <p:par>
                          <p:cTn id="46" fill="hold">
                            <p:stCondLst>
                              <p:cond delay="500"/>
                            </p:stCondLst>
                            <p:childTnLst>
                              <p:par>
                                <p:cTn id="47" presetID="26" presetClass="emph" presetSubtype="0" fill="hold" grpId="1" nodeType="afterEffect">
                                  <p:stCondLst>
                                    <p:cond delay="0"/>
                                  </p:stCondLst>
                                  <p:childTnLst>
                                    <p:animEffect transition="out" filter="fade">
                                      <p:cBhvr>
                                        <p:cTn id="48" dur="2000" tmFilter="0, 0; .2, .5; .8, .5; 1, 0"/>
                                        <p:tgtEl>
                                          <p:spTgt spid="7"/>
                                        </p:tgtEl>
                                      </p:cBhvr>
                                    </p:animEffect>
                                    <p:animScale>
                                      <p:cBhvr>
                                        <p:cTn id="49" dur="1000" autoRev="1" fill="hold"/>
                                        <p:tgtEl>
                                          <p:spTgt spid="7"/>
                                        </p:tgtEl>
                                      </p:cBhvr>
                                      <p:by x="105000" y="105000"/>
                                    </p:animScale>
                                  </p:childTnLst>
                                </p:cTn>
                              </p:par>
                              <p:par>
                                <p:cTn id="50" presetID="26" presetClass="emph" presetSubtype="0" fill="hold" grpId="1" nodeType="withEffect">
                                  <p:stCondLst>
                                    <p:cond delay="0"/>
                                  </p:stCondLst>
                                  <p:childTnLst>
                                    <p:animEffect transition="out" filter="fade">
                                      <p:cBhvr>
                                        <p:cTn id="51" dur="2000" tmFilter="0, 0; .2, .5; .8, .5; 1, 0"/>
                                        <p:tgtEl>
                                          <p:spTgt spid="6"/>
                                        </p:tgtEl>
                                      </p:cBhvr>
                                    </p:animEffect>
                                    <p:animScale>
                                      <p:cBhvr>
                                        <p:cTn id="52" dur="1000" autoRev="1" fill="hold"/>
                                        <p:tgtEl>
                                          <p:spTgt spid="6"/>
                                        </p:tgtEl>
                                      </p:cBhvr>
                                      <p:by x="105000" y="105000"/>
                                    </p:animScale>
                                  </p:childTnLst>
                                </p:cTn>
                              </p:par>
                              <p:par>
                                <p:cTn id="53" presetID="26" presetClass="emph" presetSubtype="0" fill="hold" grpId="1" nodeType="withEffect">
                                  <p:stCondLst>
                                    <p:cond delay="0"/>
                                  </p:stCondLst>
                                  <p:childTnLst>
                                    <p:animEffect transition="out" filter="fade">
                                      <p:cBhvr>
                                        <p:cTn id="54" dur="2000" tmFilter="0, 0; .2, .5; .8, .5; 1, 0"/>
                                        <p:tgtEl>
                                          <p:spTgt spid="104"/>
                                        </p:tgtEl>
                                      </p:cBhvr>
                                    </p:animEffect>
                                    <p:animScale>
                                      <p:cBhvr>
                                        <p:cTn id="55" dur="1000" autoRev="1" fill="hold"/>
                                        <p:tgtEl>
                                          <p:spTgt spid="104"/>
                                        </p:tgtEl>
                                      </p:cBhvr>
                                      <p:by x="105000" y="105000"/>
                                    </p:animScale>
                                  </p:childTnLst>
                                </p:cTn>
                              </p:par>
                              <p:par>
                                <p:cTn id="56" presetID="26" presetClass="emph" presetSubtype="0" fill="hold" grpId="1" nodeType="withEffect">
                                  <p:stCondLst>
                                    <p:cond delay="0"/>
                                  </p:stCondLst>
                                  <p:childTnLst>
                                    <p:animEffect transition="out" filter="fade">
                                      <p:cBhvr>
                                        <p:cTn id="57" dur="2000" tmFilter="0, 0; .2, .5; .8, .5; 1, 0"/>
                                        <p:tgtEl>
                                          <p:spTgt spid="103"/>
                                        </p:tgtEl>
                                      </p:cBhvr>
                                    </p:animEffect>
                                    <p:animScale>
                                      <p:cBhvr>
                                        <p:cTn id="58" dur="1000" autoRev="1" fill="hold"/>
                                        <p:tgtEl>
                                          <p:spTgt spid="103"/>
                                        </p:tgtEl>
                                      </p:cBhvr>
                                      <p:by x="105000" y="105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wipe(left)">
                                      <p:cBhvr>
                                        <p:cTn id="63" dur="500"/>
                                        <p:tgtEl>
                                          <p:spTgt spid="82"/>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childTnLst>
                          </p:cTn>
                        </p:par>
                        <p:par>
                          <p:cTn id="68" fill="hold">
                            <p:stCondLst>
                              <p:cond delay="20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childTnLst>
                          </p:cTn>
                        </p:par>
                        <p:par>
                          <p:cTn id="72" fill="hold">
                            <p:stCondLst>
                              <p:cond delay="2500"/>
                            </p:stCondLst>
                            <p:childTnLst>
                              <p:par>
                                <p:cTn id="73" presetID="22" presetClass="entr" presetSubtype="8" fill="hold" grpId="0" nodeType="after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left)">
                                      <p:cBhvr>
                                        <p:cTn id="75" dur="500"/>
                                        <p:tgtEl>
                                          <p:spTgt spid="85"/>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86"/>
                                        </p:tgtEl>
                                        <p:attrNameLst>
                                          <p:attrName>style.visibility</p:attrName>
                                        </p:attrNameLst>
                                      </p:cBhvr>
                                      <p:to>
                                        <p:strVal val="visible"/>
                                      </p:to>
                                    </p:set>
                                    <p:animEffect transition="in" filter="wipe(left)">
                                      <p:cBhvr>
                                        <p:cTn id="78" dur="500"/>
                                        <p:tgtEl>
                                          <p:spTgt spid="8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87"/>
                                        </p:tgtEl>
                                        <p:attrNameLst>
                                          <p:attrName>style.visibility</p:attrName>
                                        </p:attrNameLst>
                                      </p:cBhvr>
                                      <p:to>
                                        <p:strVal val="visible"/>
                                      </p:to>
                                    </p:set>
                                    <p:animEffect transition="in" filter="wipe(left)">
                                      <p:cBhvr>
                                        <p:cTn id="81" dur="500"/>
                                        <p:tgtEl>
                                          <p:spTgt spid="87"/>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wipe(left)">
                                      <p:cBhvr>
                                        <p:cTn id="84" dur="500"/>
                                        <p:tgtEl>
                                          <p:spTgt spid="88"/>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wipe(left)">
                                      <p:cBhvr>
                                        <p:cTn id="93" dur="500"/>
                                        <p:tgtEl>
                                          <p:spTgt spid="78"/>
                                        </p:tgtEl>
                                      </p:cBhvr>
                                    </p:animEffect>
                                  </p:childTnLst>
                                </p:cTn>
                              </p:par>
                            </p:childTnLst>
                          </p:cTn>
                        </p:par>
                        <p:par>
                          <p:cTn id="94" fill="hold">
                            <p:stCondLst>
                              <p:cond delay="2000"/>
                            </p:stCondLst>
                            <p:childTnLst>
                              <p:par>
                                <p:cTn id="95" presetID="22" presetClass="entr" presetSubtype="8" fill="hold" grpId="0" nodeType="after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left)">
                                      <p:cBhvr>
                                        <p:cTn id="97" dur="500"/>
                                        <p:tgtEl>
                                          <p:spTgt spid="79"/>
                                        </p:tgtEl>
                                      </p:cBhvr>
                                    </p:animEffect>
                                  </p:childTnLst>
                                </p:cTn>
                              </p:par>
                            </p:childTnLst>
                          </p:cTn>
                        </p:par>
                        <p:par>
                          <p:cTn id="98" fill="hold">
                            <p:stCondLst>
                              <p:cond delay="2500"/>
                            </p:stCondLst>
                            <p:childTnLst>
                              <p:par>
                                <p:cTn id="99" presetID="22" presetClass="entr" presetSubtype="8" fill="hold" grpId="0" nodeType="afterEffect">
                                  <p:stCondLst>
                                    <p:cond delay="0"/>
                                  </p:stCondLst>
                                  <p:childTnLst>
                                    <p:set>
                                      <p:cBhvr>
                                        <p:cTn id="100" dur="1" fill="hold">
                                          <p:stCondLst>
                                            <p:cond delay="0"/>
                                          </p:stCondLst>
                                        </p:cTn>
                                        <p:tgtEl>
                                          <p:spTgt spid="80"/>
                                        </p:tgtEl>
                                        <p:attrNameLst>
                                          <p:attrName>style.visibility</p:attrName>
                                        </p:attrNameLst>
                                      </p:cBhvr>
                                      <p:to>
                                        <p:strVal val="visible"/>
                                      </p:to>
                                    </p:set>
                                    <p:animEffect transition="in" filter="wipe(left)">
                                      <p:cBhvr>
                                        <p:cTn id="101" dur="500"/>
                                        <p:tgtEl>
                                          <p:spTgt spid="8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81"/>
                                        </p:tgtEl>
                                        <p:attrNameLst>
                                          <p:attrName>style.visibility</p:attrName>
                                        </p:attrNameLst>
                                      </p:cBhvr>
                                      <p:to>
                                        <p:strVal val="visible"/>
                                      </p:to>
                                    </p:set>
                                    <p:animEffect transition="in" filter="wipe(left)">
                                      <p:cBhvr>
                                        <p:cTn id="104" dur="500"/>
                                        <p:tgtEl>
                                          <p:spTgt spid="8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89"/>
                                        </p:tgtEl>
                                        <p:attrNameLst>
                                          <p:attrName>style.visibility</p:attrName>
                                        </p:attrNameLst>
                                      </p:cBhvr>
                                      <p:to>
                                        <p:strVal val="visible"/>
                                      </p:to>
                                    </p:set>
                                    <p:animEffect transition="in" filter="wipe(left)">
                                      <p:cBhvr>
                                        <p:cTn id="107" dur="500"/>
                                        <p:tgtEl>
                                          <p:spTgt spid="89"/>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90"/>
                                        </p:tgtEl>
                                        <p:attrNameLst>
                                          <p:attrName>style.visibility</p:attrName>
                                        </p:attrNameLst>
                                      </p:cBhvr>
                                      <p:to>
                                        <p:strVal val="visible"/>
                                      </p:to>
                                    </p:set>
                                    <p:animEffect transition="in" filter="wipe(left)">
                                      <p:cBhvr>
                                        <p:cTn id="110" dur="500"/>
                                        <p:tgtEl>
                                          <p:spTgt spid="90"/>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108"/>
                                        </p:tgtEl>
                                        <p:attrNameLst>
                                          <p:attrName>style.visibility</p:attrName>
                                        </p:attrNameLst>
                                      </p:cBhvr>
                                      <p:to>
                                        <p:strVal val="visible"/>
                                      </p:to>
                                    </p:set>
                                    <p:animEffect transition="in" filter="wipe(down)">
                                      <p:cBhvr>
                                        <p:cTn id="115" dur="500"/>
                                        <p:tgtEl>
                                          <p:spTgt spid="108"/>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107"/>
                                        </p:tgtEl>
                                        <p:attrNameLst>
                                          <p:attrName>style.visibility</p:attrName>
                                        </p:attrNameLst>
                                      </p:cBhvr>
                                      <p:to>
                                        <p:strVal val="visible"/>
                                      </p:to>
                                    </p:set>
                                    <p:animEffect transition="in" filter="wipe(down)">
                                      <p:cBhvr>
                                        <p:cTn id="118" dur="500"/>
                                        <p:tgtEl>
                                          <p:spTgt spid="107"/>
                                        </p:tgtEl>
                                      </p:cBhvr>
                                    </p:animEffect>
                                  </p:childTnLst>
                                </p:cTn>
                              </p:par>
                            </p:childTnLst>
                          </p:cTn>
                        </p:par>
                        <p:par>
                          <p:cTn id="119" fill="hold">
                            <p:stCondLst>
                              <p:cond delay="500"/>
                            </p:stCondLst>
                            <p:childTnLst>
                              <p:par>
                                <p:cTn id="120" presetID="26" presetClass="emph" presetSubtype="0" fill="hold" grpId="1" nodeType="afterEffect">
                                  <p:stCondLst>
                                    <p:cond delay="0"/>
                                  </p:stCondLst>
                                  <p:childTnLst>
                                    <p:animEffect transition="out" filter="fade">
                                      <p:cBhvr>
                                        <p:cTn id="121" dur="2000" tmFilter="0, 0; .2, .5; .8, .5; 1, 0"/>
                                        <p:tgtEl>
                                          <p:spTgt spid="108"/>
                                        </p:tgtEl>
                                      </p:cBhvr>
                                    </p:animEffect>
                                    <p:animScale>
                                      <p:cBhvr>
                                        <p:cTn id="122" dur="1000" autoRev="1" fill="hold"/>
                                        <p:tgtEl>
                                          <p:spTgt spid="108"/>
                                        </p:tgtEl>
                                      </p:cBhvr>
                                      <p:by x="105000" y="105000"/>
                                    </p:animScale>
                                  </p:childTnLst>
                                </p:cTn>
                              </p:par>
                              <p:par>
                                <p:cTn id="123" presetID="26" presetClass="emph" presetSubtype="0" fill="hold" grpId="1" nodeType="withEffect">
                                  <p:stCondLst>
                                    <p:cond delay="0"/>
                                  </p:stCondLst>
                                  <p:childTnLst>
                                    <p:animEffect transition="out" filter="fade">
                                      <p:cBhvr>
                                        <p:cTn id="124" dur="2000" tmFilter="0, 0; .2, .5; .8, .5; 1, 0"/>
                                        <p:tgtEl>
                                          <p:spTgt spid="107"/>
                                        </p:tgtEl>
                                      </p:cBhvr>
                                    </p:animEffect>
                                    <p:animScale>
                                      <p:cBhvr>
                                        <p:cTn id="125" dur="1000" autoRev="1" fill="hold"/>
                                        <p:tgtEl>
                                          <p:spTgt spid="107"/>
                                        </p:tgtEl>
                                      </p:cBhvr>
                                      <p:by x="105000" y="105000"/>
                                    </p:animScale>
                                  </p:childTnLst>
                                </p:cTn>
                              </p:par>
                            </p:childTnLst>
                          </p:cTn>
                        </p:par>
                      </p:childTnLst>
                    </p:cTn>
                  </p:par>
                  <p:par>
                    <p:cTn id="126" fill="hold">
                      <p:stCondLst>
                        <p:cond delay="indefinite"/>
                      </p:stCondLst>
                      <p:childTnLst>
                        <p:par>
                          <p:cTn id="127" fill="hold">
                            <p:stCondLst>
                              <p:cond delay="0"/>
                            </p:stCondLst>
                            <p:childTnLst>
                              <p:par>
                                <p:cTn id="128" presetID="22" presetClass="entr" presetSubtype="4" fill="hold" grpId="0" nodeType="clickEffect">
                                  <p:stCondLst>
                                    <p:cond delay="0"/>
                                  </p:stCondLst>
                                  <p:childTnLst>
                                    <p:set>
                                      <p:cBhvr>
                                        <p:cTn id="129" dur="1" fill="hold">
                                          <p:stCondLst>
                                            <p:cond delay="0"/>
                                          </p:stCondLst>
                                        </p:cTn>
                                        <p:tgtEl>
                                          <p:spTgt spid="76"/>
                                        </p:tgtEl>
                                        <p:attrNameLst>
                                          <p:attrName>style.visibility</p:attrName>
                                        </p:attrNameLst>
                                      </p:cBhvr>
                                      <p:to>
                                        <p:strVal val="visible"/>
                                      </p:to>
                                    </p:set>
                                    <p:animEffect transition="in" filter="wipe(down)">
                                      <p:cBhvr>
                                        <p:cTn id="130" dur="500"/>
                                        <p:tgtEl>
                                          <p:spTgt spid="76"/>
                                        </p:tgtEl>
                                      </p:cBhvr>
                                    </p:animEffect>
                                  </p:childTnLst>
                                </p:cTn>
                              </p:par>
                              <p:par>
                                <p:cTn id="131" presetID="22" presetClass="entr" presetSubtype="4" fill="hold" grpId="0" nodeType="withEffect">
                                  <p:stCondLst>
                                    <p:cond delay="0"/>
                                  </p:stCondLst>
                                  <p:childTnLst>
                                    <p:set>
                                      <p:cBhvr>
                                        <p:cTn id="132" dur="1" fill="hold">
                                          <p:stCondLst>
                                            <p:cond delay="0"/>
                                          </p:stCondLst>
                                        </p:cTn>
                                        <p:tgtEl>
                                          <p:spTgt spid="75"/>
                                        </p:tgtEl>
                                        <p:attrNameLst>
                                          <p:attrName>style.visibility</p:attrName>
                                        </p:attrNameLst>
                                      </p:cBhvr>
                                      <p:to>
                                        <p:strVal val="visible"/>
                                      </p:to>
                                    </p:set>
                                    <p:animEffect transition="in" filter="wipe(down)">
                                      <p:cBhvr>
                                        <p:cTn id="133" dur="500"/>
                                        <p:tgtEl>
                                          <p:spTgt spid="75"/>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9"/>
                                        </p:tgtEl>
                                        <p:attrNameLst>
                                          <p:attrName>style.visibility</p:attrName>
                                        </p:attrNameLst>
                                      </p:cBhvr>
                                      <p:to>
                                        <p:strVal val="visible"/>
                                      </p:to>
                                    </p:set>
                                    <p:animEffect transition="in" filter="dissolve">
                                      <p:cBhvr>
                                        <p:cTn id="136" dur="500"/>
                                        <p:tgtEl>
                                          <p:spTgt spid="9"/>
                                        </p:tgtEl>
                                      </p:cBhvr>
                                    </p:animEffect>
                                  </p:childTnLst>
                                </p:cTn>
                              </p:par>
                            </p:childTnLst>
                          </p:cTn>
                        </p:par>
                        <p:par>
                          <p:cTn id="137" fill="hold">
                            <p:stCondLst>
                              <p:cond delay="500"/>
                            </p:stCondLst>
                            <p:childTnLst>
                              <p:par>
                                <p:cTn id="138" presetID="26" presetClass="emph" presetSubtype="0" fill="hold" grpId="1" nodeType="afterEffect">
                                  <p:stCondLst>
                                    <p:cond delay="0"/>
                                  </p:stCondLst>
                                  <p:childTnLst>
                                    <p:animEffect transition="out" filter="fade">
                                      <p:cBhvr>
                                        <p:cTn id="139" dur="2000" tmFilter="0, 0; .2, .5; .8, .5; 1, 0"/>
                                        <p:tgtEl>
                                          <p:spTgt spid="76"/>
                                        </p:tgtEl>
                                      </p:cBhvr>
                                    </p:animEffect>
                                    <p:animScale>
                                      <p:cBhvr>
                                        <p:cTn id="140" dur="1000" autoRev="1" fill="hold"/>
                                        <p:tgtEl>
                                          <p:spTgt spid="76"/>
                                        </p:tgtEl>
                                      </p:cBhvr>
                                      <p:by x="105000" y="105000"/>
                                    </p:animScale>
                                  </p:childTnLst>
                                </p:cTn>
                              </p:par>
                              <p:par>
                                <p:cTn id="141" presetID="26" presetClass="emph" presetSubtype="0" fill="hold" grpId="1" nodeType="withEffect">
                                  <p:stCondLst>
                                    <p:cond delay="0"/>
                                  </p:stCondLst>
                                  <p:childTnLst>
                                    <p:animEffect transition="out" filter="fade">
                                      <p:cBhvr>
                                        <p:cTn id="142" dur="2000" tmFilter="0, 0; .2, .5; .8, .5; 1, 0"/>
                                        <p:tgtEl>
                                          <p:spTgt spid="75"/>
                                        </p:tgtEl>
                                      </p:cBhvr>
                                    </p:animEffect>
                                    <p:animScale>
                                      <p:cBhvr>
                                        <p:cTn id="143" dur="1000" autoRev="1" fill="hold"/>
                                        <p:tgtEl>
                                          <p:spTgt spid="75"/>
                                        </p:tgtEl>
                                      </p:cBhvr>
                                      <p:by x="105000" y="105000"/>
                                    </p:animScale>
                                  </p:childTnLst>
                                </p:cTn>
                              </p:par>
                            </p:childTnLst>
                          </p:cTn>
                        </p:par>
                      </p:childTnLst>
                    </p:cTn>
                  </p:par>
                  <p:par>
                    <p:cTn id="144" fill="hold">
                      <p:stCondLst>
                        <p:cond delay="indefinite"/>
                      </p:stCondLst>
                      <p:childTnLst>
                        <p:par>
                          <p:cTn id="145" fill="hold">
                            <p:stCondLst>
                              <p:cond delay="0"/>
                            </p:stCondLst>
                            <p:childTnLst>
                              <p:par>
                                <p:cTn id="146" presetID="22" presetClass="entr" presetSubtype="8" fill="hold" grpId="0" nodeType="clickEffect">
                                  <p:stCondLst>
                                    <p:cond delay="0"/>
                                  </p:stCondLst>
                                  <p:childTnLst>
                                    <p:set>
                                      <p:cBhvr>
                                        <p:cTn id="147" dur="1" fill="hold">
                                          <p:stCondLst>
                                            <p:cond delay="0"/>
                                          </p:stCondLst>
                                        </p:cTn>
                                        <p:tgtEl>
                                          <p:spTgt spid="42"/>
                                        </p:tgtEl>
                                        <p:attrNameLst>
                                          <p:attrName>style.visibility</p:attrName>
                                        </p:attrNameLst>
                                      </p:cBhvr>
                                      <p:to>
                                        <p:strVal val="visible"/>
                                      </p:to>
                                    </p:set>
                                    <p:animEffect transition="in" filter="wipe(left)">
                                      <p:cBhvr>
                                        <p:cTn id="148" dur="500"/>
                                        <p:tgtEl>
                                          <p:spTgt spid="42"/>
                                        </p:tgtEl>
                                      </p:cBhvr>
                                    </p:animEffect>
                                  </p:childTnLst>
                                </p:cTn>
                              </p:par>
                            </p:childTnLst>
                          </p:cTn>
                        </p:par>
                        <p:par>
                          <p:cTn id="149" fill="hold">
                            <p:stCondLst>
                              <p:cond delay="500"/>
                            </p:stCondLst>
                            <p:childTnLst>
                              <p:par>
                                <p:cTn id="150" presetID="26" presetClass="emph" presetSubtype="0" fill="hold" grpId="1" nodeType="afterEffect">
                                  <p:stCondLst>
                                    <p:cond delay="0"/>
                                  </p:stCondLst>
                                  <p:childTnLst>
                                    <p:animEffect transition="out" filter="fade">
                                      <p:cBhvr>
                                        <p:cTn id="151" dur="500" tmFilter="0, 0; .2, .5; .8, .5; 1, 0"/>
                                        <p:tgtEl>
                                          <p:spTgt spid="42"/>
                                        </p:tgtEl>
                                      </p:cBhvr>
                                    </p:animEffect>
                                    <p:animScale>
                                      <p:cBhvr>
                                        <p:cTn id="152" dur="250" autoRev="1" fill="hold"/>
                                        <p:tgtEl>
                                          <p:spTgt spid="4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2" grpId="1"/>
      <p:bldP spid="7" grpId="0"/>
      <p:bldP spid="7" grpId="1"/>
      <p:bldP spid="104" grpId="0"/>
      <p:bldP spid="104" grpId="1"/>
      <p:bldP spid="107" grpId="0" animBg="1"/>
      <p:bldP spid="107" grpId="1" animBg="1"/>
      <p:bldP spid="108" grpId="0"/>
      <p:bldP spid="108" grpId="1"/>
      <p:bldP spid="6" grpId="0" animBg="1"/>
      <p:bldP spid="6" grpId="1" animBg="1"/>
      <p:bldP spid="103" grpId="0" animBg="1"/>
      <p:bldP spid="103" grpId="1" animBg="1"/>
      <p:bldP spid="82" grpId="0" animBg="1"/>
      <p:bldP spid="83" grpId="0" animBg="1"/>
      <p:bldP spid="84" grpId="0" animBg="1"/>
      <p:bldP spid="85" grpId="0" animBg="1"/>
      <p:bldP spid="77" grpId="0" animBg="1"/>
      <p:bldP spid="78" grpId="0" animBg="1"/>
      <p:bldP spid="79" grpId="0" animBg="1"/>
      <p:bldP spid="80" grpId="0" animBg="1"/>
      <p:bldP spid="81" grpId="0" animBg="1"/>
      <p:bldP spid="89" grpId="0" animBg="1"/>
      <p:bldP spid="90" grpId="0" animBg="1"/>
      <p:bldP spid="86" grpId="0" animBg="1"/>
      <p:bldP spid="87" grpId="0" animBg="1"/>
      <p:bldP spid="88" grpId="0" animBg="1"/>
      <p:bldP spid="9" grpId="0"/>
      <p:bldP spid="75" grpId="0" animBg="1"/>
      <p:bldP spid="75" grpId="1" animBg="1"/>
      <p:bldP spid="76" grpId="0"/>
      <p:bldP spid="76"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Highly Parallel Matrix Computation</a:t>
            </a:r>
            <a:r>
              <a:rPr lang="en-US" sz="2000" dirty="0"/>
              <a:t> </a:t>
            </a:r>
            <a:endParaRPr lang="en-US" dirty="0"/>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34" name="Object 333"/>
          <p:cNvGraphicFramePr>
            <a:graphicFrameLocks noChangeAspect="1"/>
          </p:cNvGraphicFramePr>
          <p:nvPr/>
        </p:nvGraphicFramePr>
        <p:xfrm>
          <a:off x="406400" y="1077499"/>
          <a:ext cx="5007429" cy="4969907"/>
        </p:xfrm>
        <a:graphic>
          <a:graphicData uri="http://schemas.openxmlformats.org/presentationml/2006/ole">
            <mc:AlternateContent xmlns:mc="http://schemas.openxmlformats.org/markup-compatibility/2006">
              <mc:Choice xmlns:v="urn:schemas-microsoft-com:vml" Requires="v">
                <p:oleObj name="Visio" r:id="rId3" imgW="1349428" imgH="1377867" progId="Visio.Drawing.11">
                  <p:embed/>
                </p:oleObj>
              </mc:Choice>
              <mc:Fallback>
                <p:oleObj name="Visio" r:id="rId3" imgW="1349428" imgH="1377867" progId="Visio.Drawing.11">
                  <p:embed/>
                  <p:pic>
                    <p:nvPicPr>
                      <p:cNvPr id="334" name="Object 333"/>
                      <p:cNvPicPr/>
                      <p:nvPr/>
                    </p:nvPicPr>
                    <p:blipFill>
                      <a:blip r:embed="rId4"/>
                      <a:stretch>
                        <a:fillRect/>
                      </a:stretch>
                    </p:blipFill>
                    <p:spPr>
                      <a:xfrm>
                        <a:off x="406400" y="1077499"/>
                        <a:ext cx="5007429" cy="4969907"/>
                      </a:xfrm>
                      <a:prstGeom prst="rect">
                        <a:avLst/>
                      </a:prstGeom>
                    </p:spPr>
                  </p:pic>
                </p:oleObj>
              </mc:Fallback>
            </mc:AlternateContent>
          </a:graphicData>
        </a:graphic>
      </p:graphicFrame>
      <p:sp>
        <p:nvSpPr>
          <p:cNvPr id="341" name="Rectangle 340"/>
          <p:cNvSpPr>
            <a:spLocks noChangeArrowheads="1"/>
          </p:cNvSpPr>
          <p:nvPr/>
        </p:nvSpPr>
        <p:spPr bwMode="auto">
          <a:xfrm>
            <a:off x="5519730" y="2351767"/>
            <a:ext cx="373106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We need to compute 2E+1 vectors, E=edit distance threshold</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1"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dp</a:t>
            </a:r>
            <a:r>
              <a:rPr kumimoji="0" lang="en-US" altLang="en-US" sz="2000" b="1"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a:t>
            </a:r>
            <a:r>
              <a:rPr kumimoji="0" lang="en-US" altLang="en-US" sz="2000" b="1" i="0" u="none" strike="noStrike" kern="1200" cap="none" spc="0" normalizeH="0" baseline="0" noProof="0" dirty="0" err="1">
                <a:ln>
                  <a:noFill/>
                </a:ln>
                <a:solidFill>
                  <a:srgbClr val="000000"/>
                </a:solidFill>
                <a:effectLst/>
                <a:uLnTx/>
                <a:uFillTx/>
                <a:latin typeface="Consolas" panose="020B0609020204030204" pitchFamily="49" charset="0"/>
                <a:ea typeface="+mn-ea"/>
                <a:cs typeface="Consolas" panose="020B0609020204030204" pitchFamily="49" charset="0"/>
              </a:rPr>
              <a:t>i</a:t>
            </a:r>
            <a:r>
              <a:rPr kumimoji="0" lang="en-US" altLang="en-US" sz="2000" b="1"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][j]= 0 if X[i]=Y[j]</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Consolas" panose="020B0609020204030204" pitchFamily="49" charset="0"/>
                <a:ea typeface="+mn-ea"/>
                <a:cs typeface="Consolas" panose="020B0609020204030204" pitchFamily="49" charset="0"/>
              </a:rPr>
              <a:t>          1 if X[i]≠Y[j]</a:t>
            </a:r>
          </a:p>
        </p:txBody>
      </p:sp>
      <p:sp>
        <p:nvSpPr>
          <p:cNvPr id="342" name="TextBox 341"/>
          <p:cNvSpPr txBox="1"/>
          <p:nvPr/>
        </p:nvSpPr>
        <p:spPr>
          <a:xfrm>
            <a:off x="6022509" y="4138916"/>
            <a:ext cx="26144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No data dependencies!</a:t>
            </a:r>
          </a:p>
        </p:txBody>
      </p:sp>
      <p:cxnSp>
        <p:nvCxnSpPr>
          <p:cNvPr id="5" name="Straight Arrow Connector 4"/>
          <p:cNvCxnSpPr/>
          <p:nvPr/>
        </p:nvCxnSpPr>
        <p:spPr>
          <a:xfrm flipH="1">
            <a:off x="3468917" y="2090057"/>
            <a:ext cx="2269420" cy="9434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rot="2722005">
            <a:off x="1397685" y="3334140"/>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TextBox 6"/>
          <p:cNvSpPr txBox="1"/>
          <p:nvPr/>
        </p:nvSpPr>
        <p:spPr>
          <a:xfrm>
            <a:off x="5413829" y="1653345"/>
            <a:ext cx="31186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2 Deletion Hamming masks</a:t>
            </a:r>
          </a:p>
        </p:txBody>
      </p:sp>
      <p:cxnSp>
        <p:nvCxnSpPr>
          <p:cNvPr id="22" name="Straight Arrow Connector 21"/>
          <p:cNvCxnSpPr>
            <a:stCxn id="24" idx="1"/>
          </p:cNvCxnSpPr>
          <p:nvPr/>
        </p:nvCxnSpPr>
        <p:spPr>
          <a:xfrm flipH="1" flipV="1">
            <a:off x="4796973" y="5624286"/>
            <a:ext cx="1944912" cy="11868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rot="2722005">
            <a:off x="679228" y="3921968"/>
            <a:ext cx="4663440" cy="640080"/>
          </a:xfrm>
          <a:prstGeom prst="roundRect">
            <a:avLst/>
          </a:prstGeom>
          <a:noFill/>
          <a:ln w="3810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24" name="TextBox 23"/>
          <p:cNvSpPr txBox="1"/>
          <p:nvPr/>
        </p:nvSpPr>
        <p:spPr>
          <a:xfrm>
            <a:off x="6741885" y="5419801"/>
            <a:ext cx="261441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2 Insertion Hamming masks</a:t>
            </a:r>
          </a:p>
        </p:txBody>
      </p:sp>
      <p:sp>
        <p:nvSpPr>
          <p:cNvPr id="3" name="TextBox 2"/>
          <p:cNvSpPr txBox="1"/>
          <p:nvPr/>
        </p:nvSpPr>
        <p:spPr>
          <a:xfrm>
            <a:off x="1988457" y="961385"/>
            <a:ext cx="21481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a:t>
            </a:r>
          </a:p>
        </p:txBody>
      </p:sp>
      <p:sp>
        <p:nvSpPr>
          <p:cNvPr id="14" name="TextBox 13"/>
          <p:cNvSpPr txBox="1"/>
          <p:nvPr/>
        </p:nvSpPr>
        <p:spPr>
          <a:xfrm rot="16200000">
            <a:off x="-756557" y="3616404"/>
            <a:ext cx="21481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Query</a:t>
            </a:r>
          </a:p>
        </p:txBody>
      </p:sp>
    </p:spTree>
    <p:extLst>
      <p:ext uri="{BB962C8B-B14F-4D97-AF65-F5344CB8AC3E}">
        <p14:creationId xmlns:p14="http://schemas.microsoft.com/office/powerpoint/2010/main" val="2207399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23" grpId="0" animBg="1"/>
      <p:bldP spid="2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000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solidFill>
                  <a:srgbClr val="0000FF"/>
                </a:solidFill>
              </a:rPr>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04581088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Accelerator Architecture</a:t>
            </a:r>
          </a:p>
        </p:txBody>
      </p:sp>
      <p:sp>
        <p:nvSpPr>
          <p:cNvPr id="3" name="Content Placeholder 2"/>
          <p:cNvSpPr>
            <a:spLocks noGrp="1"/>
          </p:cNvSpPr>
          <p:nvPr>
            <p:ph idx="1"/>
          </p:nvPr>
        </p:nvSpPr>
        <p:spPr>
          <a:xfrm>
            <a:off x="228600" y="1013079"/>
            <a:ext cx="8610600" cy="4876800"/>
          </a:xfrm>
        </p:spPr>
        <p:txBody>
          <a:bodyPr/>
          <a:lstStyle/>
          <a:p>
            <a:pPr algn="just">
              <a:spcBef>
                <a:spcPts val="0"/>
              </a:spcBef>
              <a:spcAft>
                <a:spcPts val="0"/>
              </a:spcAft>
            </a:pPr>
            <a:r>
              <a:rPr lang="en-US" b="1" dirty="0">
                <a:solidFill>
                  <a:srgbClr val="2C3FEB"/>
                </a:solidFill>
              </a:rPr>
              <a:t>Maximum data throughput </a:t>
            </a:r>
            <a:r>
              <a:rPr lang="en-US" dirty="0"/>
              <a:t>=~13.3 billion bases/sec</a:t>
            </a:r>
          </a:p>
          <a:p>
            <a:pPr algn="just">
              <a:spcBef>
                <a:spcPts val="0"/>
              </a:spcBef>
              <a:spcAft>
                <a:spcPts val="0"/>
              </a:spcAft>
            </a:pPr>
            <a:endParaRPr lang="en-US" sz="1700" dirty="0"/>
          </a:p>
          <a:p>
            <a:pPr algn="just">
              <a:spcBef>
                <a:spcPts val="0"/>
              </a:spcBef>
              <a:spcAft>
                <a:spcPts val="0"/>
              </a:spcAft>
            </a:pPr>
            <a:r>
              <a:rPr lang="en-US" sz="1700" dirty="0"/>
              <a:t>Can examine </a:t>
            </a:r>
            <a:r>
              <a:rPr lang="en-US" sz="1700" b="1" dirty="0">
                <a:solidFill>
                  <a:srgbClr val="2C3FEB"/>
                </a:solidFill>
              </a:rPr>
              <a:t>8 (300 </a:t>
            </a:r>
            <a:r>
              <a:rPr lang="en-US" sz="1700" b="1" dirty="0" err="1">
                <a:solidFill>
                  <a:srgbClr val="2C3FEB"/>
                </a:solidFill>
              </a:rPr>
              <a:t>bp</a:t>
            </a:r>
            <a:r>
              <a:rPr lang="en-US" sz="1700" b="1" dirty="0">
                <a:solidFill>
                  <a:srgbClr val="2C3FEB"/>
                </a:solidFill>
              </a:rPr>
              <a:t>) or 16 (100 </a:t>
            </a:r>
            <a:r>
              <a:rPr lang="en-US" sz="1700" b="1" dirty="0" err="1">
                <a:solidFill>
                  <a:srgbClr val="2C3FEB"/>
                </a:solidFill>
              </a:rPr>
              <a:t>bp</a:t>
            </a:r>
            <a:r>
              <a:rPr lang="en-US" sz="1700" b="1" dirty="0">
                <a:solidFill>
                  <a:srgbClr val="2C3FEB"/>
                </a:solidFill>
              </a:rPr>
              <a:t>) mappings concurrently </a:t>
            </a:r>
            <a:r>
              <a:rPr lang="en-US" sz="1700" dirty="0"/>
              <a:t>at 250 MHz</a:t>
            </a:r>
          </a:p>
          <a:p>
            <a:pPr algn="just">
              <a:spcBef>
                <a:spcPts val="0"/>
              </a:spcBef>
              <a:spcAft>
                <a:spcPts val="0"/>
              </a:spcAft>
            </a:pPr>
            <a:endParaRPr lang="en-US" sz="1700" dirty="0"/>
          </a:p>
          <a:p>
            <a:pPr algn="just">
              <a:spcBef>
                <a:spcPts val="0"/>
              </a:spcBef>
              <a:spcAft>
                <a:spcPts val="0"/>
              </a:spcAft>
            </a:pPr>
            <a:r>
              <a:rPr lang="en-US" sz="1700" b="1" dirty="0">
                <a:solidFill>
                  <a:srgbClr val="2C3FEB"/>
                </a:solidFill>
              </a:rPr>
              <a:t>Occupies 50% </a:t>
            </a:r>
            <a:r>
              <a:rPr lang="en-US" sz="1700" dirty="0"/>
              <a:t>(100 </a:t>
            </a:r>
            <a:r>
              <a:rPr lang="en-US" sz="1700" dirty="0" err="1"/>
              <a:t>bp</a:t>
            </a:r>
            <a:r>
              <a:rPr lang="en-US" sz="1700" dirty="0"/>
              <a:t>) to </a:t>
            </a:r>
            <a:r>
              <a:rPr lang="en-US" sz="1700" b="1" dirty="0">
                <a:solidFill>
                  <a:srgbClr val="2C3FEB"/>
                </a:solidFill>
              </a:rPr>
              <a:t>91% </a:t>
            </a:r>
            <a:r>
              <a:rPr lang="en-US" sz="1700" dirty="0"/>
              <a:t>(300 </a:t>
            </a:r>
            <a:r>
              <a:rPr lang="en-US" sz="1700" dirty="0" err="1"/>
              <a:t>bp</a:t>
            </a:r>
            <a:r>
              <a:rPr lang="en-US" sz="1700" dirty="0"/>
              <a:t>) of the FPGA slice LUTs and registers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638575411"/>
              </p:ext>
            </p:extLst>
          </p:nvPr>
        </p:nvGraphicFramePr>
        <p:xfrm>
          <a:off x="48126" y="2655045"/>
          <a:ext cx="9418320" cy="3726283"/>
        </p:xfrm>
        <a:graphic>
          <a:graphicData uri="http://schemas.openxmlformats.org/presentationml/2006/ole">
            <mc:AlternateContent xmlns:mc="http://schemas.openxmlformats.org/markup-compatibility/2006">
              <mc:Choice xmlns:v="urn:schemas-microsoft-com:vml" Requires="v">
                <p:oleObj name="Visio" r:id="rId3" imgW="5981295" imgH="2367465" progId="Visio.Drawing.11">
                  <p:embed/>
                </p:oleObj>
              </mc:Choice>
              <mc:Fallback>
                <p:oleObj name="Visio" r:id="rId3" imgW="5981295" imgH="2367465" progId="Visio.Drawing.11">
                  <p:embed/>
                  <p:pic>
                    <p:nvPicPr>
                      <p:cNvPr id="5" name="Object 4"/>
                      <p:cNvPicPr/>
                      <p:nvPr/>
                    </p:nvPicPr>
                    <p:blipFill>
                      <a:blip r:embed="rId4"/>
                      <a:stretch>
                        <a:fillRect/>
                      </a:stretch>
                    </p:blipFill>
                    <p:spPr>
                      <a:xfrm>
                        <a:off x="48126" y="2655045"/>
                        <a:ext cx="9418320" cy="3726283"/>
                      </a:xfrm>
                      <a:prstGeom prst="rect">
                        <a:avLst/>
                      </a:prstGeom>
                    </p:spPr>
                  </p:pic>
                </p:oleObj>
              </mc:Fallback>
            </mc:AlternateContent>
          </a:graphicData>
        </a:graphic>
      </p:graphicFrame>
    </p:spTree>
    <p:extLst>
      <p:ext uri="{BB962C8B-B14F-4D97-AF65-F5344CB8AC3E}">
        <p14:creationId xmlns:p14="http://schemas.microsoft.com/office/powerpoint/2010/main" val="2064948292"/>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FPGA Chip Layout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nvGraphicFramePr>
        <p:xfrm>
          <a:off x="1619672" y="1126863"/>
          <a:ext cx="5149552" cy="5182457"/>
        </p:xfrm>
        <a:graphic>
          <a:graphicData uri="http://schemas.openxmlformats.org/presentationml/2006/ole">
            <mc:AlternateContent xmlns:mc="http://schemas.openxmlformats.org/markup-compatibility/2006">
              <mc:Choice xmlns:v="urn:schemas-microsoft-com:vml" Requires="v">
                <p:oleObj name="Visio" r:id="rId2" imgW="6521839" imgH="6811806" progId="Visio.Drawing.11">
                  <p:embed/>
                </p:oleObj>
              </mc:Choice>
              <mc:Fallback>
                <p:oleObj name="Visio" r:id="rId2" imgW="6521839" imgH="6811806" progId="Visio.Drawing.11">
                  <p:embed/>
                  <p:pic>
                    <p:nvPicPr>
                      <p:cNvPr id="6"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126863"/>
                        <a:ext cx="5149552" cy="5182457"/>
                      </a:xfrm>
                      <a:prstGeom prst="rect">
                        <a:avLst/>
                      </a:prstGeom>
                      <a:noFill/>
                    </p:spPr>
                  </p:pic>
                </p:oleObj>
              </mc:Fallback>
            </mc:AlternateContent>
          </a:graphicData>
        </a:graphic>
      </p:graphicFrame>
      <p:sp>
        <p:nvSpPr>
          <p:cNvPr id="7" name="Rectangle 6"/>
          <p:cNvSpPr/>
          <p:nvPr/>
        </p:nvSpPr>
        <p:spPr>
          <a:xfrm>
            <a:off x="6732240" y="2996952"/>
            <a:ext cx="2321725" cy="2232984"/>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strike="noStrike" kern="1200" cap="none" spc="0" normalizeH="0" baseline="0" noProof="0" dirty="0">
                <a:ln>
                  <a:noFill/>
                </a:ln>
                <a:solidFill>
                  <a:srgbClr val="0000FF"/>
                </a:solidFill>
                <a:effectLst/>
                <a:uLnTx/>
                <a:uFillTx/>
                <a:latin typeface="Tahoma"/>
                <a:ea typeface="+mn-ea"/>
                <a:cs typeface="+mn-cs"/>
              </a:rPr>
              <a:t>Read length: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00000"/>
                </a:solidFill>
                <a:effectLst/>
                <a:uLnTx/>
                <a:uFillTx/>
                <a:latin typeface="Tahoma"/>
                <a:ea typeface="+mn-ea"/>
                <a:cs typeface="+mn-cs"/>
              </a:rPr>
              <a:t>300 bp</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i="0" strike="noStrike" kern="1200" cap="none" spc="0" normalizeH="0" baseline="0" noProof="0" dirty="0">
                <a:ln>
                  <a:noFill/>
                </a:ln>
                <a:solidFill>
                  <a:srgbClr val="0000FF"/>
                </a:solidFill>
                <a:effectLst/>
                <a:uLnTx/>
                <a:uFillTx/>
                <a:latin typeface="Tahoma"/>
                <a:ea typeface="+mn-ea"/>
                <a:cs typeface="+mn-cs"/>
              </a:rPr>
              <a:t>Error threshold:</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sng" strike="noStrike" kern="1200" cap="none" spc="0" normalizeH="0" baseline="0" noProof="0" dirty="0">
                <a:ln>
                  <a:noFill/>
                </a:ln>
                <a:solidFill>
                  <a:srgbClr val="000000"/>
                </a:solidFill>
                <a:effectLst/>
                <a:uLnTx/>
                <a:uFillTx/>
                <a:latin typeface="Tahoma"/>
                <a:ea typeface="+mn-ea"/>
                <a:cs typeface="+mn-cs"/>
              </a:rPr>
              <a:t>E=15</a:t>
            </a:r>
          </a:p>
        </p:txBody>
      </p:sp>
    </p:spTree>
    <p:extLst>
      <p:ext uri="{BB962C8B-B14F-4D97-AF65-F5344CB8AC3E}">
        <p14:creationId xmlns:p14="http://schemas.microsoft.com/office/powerpoint/2010/main" val="183980532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Speed &amp; Accuracy Results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Rectangle 4"/>
          <p:cNvSpPr/>
          <p:nvPr/>
        </p:nvSpPr>
        <p:spPr>
          <a:xfrm>
            <a:off x="228600" y="913434"/>
            <a:ext cx="8807896" cy="557075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Tahoma"/>
                <a:ea typeface="+mn-ea"/>
                <a:cs typeface="+mn-cs"/>
              </a:rPr>
              <a:t>90x-130x faster filter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SHD (Xin et al., 2015) and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C3FEB"/>
                </a:solidFill>
                <a:effectLst/>
                <a:uLnTx/>
                <a:uFillTx/>
                <a:latin typeface="Tahoma"/>
                <a:ea typeface="+mn-ea"/>
                <a:cs typeface="+mn-cs"/>
              </a:rPr>
              <a:t>4x lower false accept rate</a:t>
            </a:r>
            <a:r>
              <a:rPr kumimoji="0" lang="en-US" sz="1800" b="1" i="0" u="none" strike="noStrike" kern="1200" cap="none" spc="0" normalizeH="0" baseline="0" noProof="0" dirty="0">
                <a:ln>
                  <a:noFill/>
                </a:ln>
                <a:solidFill>
                  <a:srgbClr val="2C3FEB"/>
                </a:solidFill>
                <a:effectLst/>
                <a:uLnTx/>
                <a:uFillTx/>
                <a:latin typeface="Tahoma"/>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than the Adjacency Filter (Xin et al., 2013)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Tahoma"/>
                <a:ea typeface="+mn-ea"/>
                <a:cs typeface="+mn-cs"/>
              </a:rPr>
              <a:t>10x speedup in read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a:ea typeface="+mn-ea"/>
                <a:cs typeface="+mn-cs"/>
              </a:rPr>
              <a:t>with the addition of GateKeeper to the </a:t>
            </a:r>
            <a:r>
              <a:rPr kumimoji="0" lang="en-US" sz="1800" b="0" i="0" u="none" strike="noStrike" kern="1200" cap="none" spc="0" normalizeH="0" baseline="0" noProof="0" dirty="0" err="1">
                <a:ln>
                  <a:noFill/>
                </a:ln>
                <a:solidFill>
                  <a:prstClr val="black"/>
                </a:solidFill>
                <a:effectLst/>
                <a:uLnTx/>
                <a:uFillTx/>
                <a:latin typeface="Tahoma"/>
                <a:ea typeface="+mn-ea"/>
                <a:cs typeface="+mn-cs"/>
              </a:rPr>
              <a:t>mrFAST</a:t>
            </a:r>
            <a:r>
              <a:rPr kumimoji="0" lang="en-US" sz="1800" b="0" i="0" u="none" strike="noStrike" kern="1200" cap="none" spc="0" normalizeH="0" baseline="0" noProof="0" dirty="0">
                <a:ln>
                  <a:noFill/>
                </a:ln>
                <a:solidFill>
                  <a:prstClr val="black"/>
                </a:solidFill>
                <a:effectLst/>
                <a:uLnTx/>
                <a:uFillTx/>
                <a:latin typeface="Tahoma"/>
                <a:ea typeface="+mn-ea"/>
                <a:cs typeface="+mn-cs"/>
              </a:rPr>
              <a:t> mapper (Alkan et al., 2009)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Tahoma"/>
                <a:ea typeface="+mn-ea"/>
                <a:cs typeface="+mn-cs"/>
              </a:rPr>
              <a:t>Freely available online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github.com/</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BilkentCompGen</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/GateKeeper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031045579"/>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GateKeeper</a:t>
            </a:r>
            <a:r>
              <a:rPr lang="en-US" dirty="0"/>
              <a:t> Conclusions</a:t>
            </a:r>
          </a:p>
        </p:txBody>
      </p:sp>
      <p:sp>
        <p:nvSpPr>
          <p:cNvPr id="3" name="Content Placeholder 2"/>
          <p:cNvSpPr>
            <a:spLocks noGrp="1"/>
          </p:cNvSpPr>
          <p:nvPr>
            <p:ph idx="1"/>
          </p:nvPr>
        </p:nvSpPr>
        <p:spPr>
          <a:xfrm>
            <a:off x="228600" y="1268760"/>
            <a:ext cx="8735888" cy="4876800"/>
          </a:xfrm>
        </p:spPr>
        <p:txBody>
          <a:bodyPr/>
          <a:lstStyle/>
          <a:p>
            <a:r>
              <a:rPr lang="en-US" dirty="0">
                <a:solidFill>
                  <a:srgbClr val="FF0000"/>
                </a:solidFill>
              </a:rPr>
              <a:t>FPGA-based </a:t>
            </a:r>
            <a:r>
              <a:rPr lang="en-US" dirty="0"/>
              <a:t>pre-alignment </a:t>
            </a:r>
            <a:r>
              <a:rPr lang="en-US" dirty="0">
                <a:solidFill>
                  <a:srgbClr val="0000FF"/>
                </a:solidFill>
              </a:rPr>
              <a:t>greatly</a:t>
            </a:r>
            <a:r>
              <a:rPr lang="en-US" dirty="0"/>
              <a:t> speeds up read mapping</a:t>
            </a:r>
          </a:p>
          <a:p>
            <a:pPr lvl="1"/>
            <a:r>
              <a:rPr lang="en-US" dirty="0">
                <a:solidFill>
                  <a:srgbClr val="FF0000"/>
                </a:solidFill>
              </a:rPr>
              <a:t>10x speedup </a:t>
            </a:r>
            <a:r>
              <a:rPr lang="en-US" dirty="0"/>
              <a:t>of a state-of-the-art mapper (</a:t>
            </a:r>
            <a:r>
              <a:rPr lang="en-US" dirty="0" err="1"/>
              <a:t>mrFAST</a:t>
            </a:r>
            <a:r>
              <a:rPr lang="en-US" dirty="0"/>
              <a:t>)</a:t>
            </a:r>
          </a:p>
          <a:p>
            <a:pPr>
              <a:buFont typeface="Wingdings" panose="05000000000000000000" pitchFamily="2" charset="2"/>
              <a:buChar char="§"/>
            </a:pPr>
            <a:endParaRPr lang="en-US" dirty="0"/>
          </a:p>
          <a:p>
            <a:pPr>
              <a:buFont typeface="Wingdings" panose="05000000000000000000" pitchFamily="2" charset="2"/>
              <a:buChar char="§"/>
            </a:pPr>
            <a:endParaRPr lang="en-US" dirty="0"/>
          </a:p>
          <a:p>
            <a:r>
              <a:rPr lang="en-US" dirty="0"/>
              <a:t>FPGA-based pre-alignment can be </a:t>
            </a:r>
            <a:r>
              <a:rPr lang="en-US" dirty="0">
                <a:solidFill>
                  <a:srgbClr val="FF0000"/>
                </a:solidFill>
              </a:rPr>
              <a:t>integrated</a:t>
            </a:r>
            <a:r>
              <a:rPr lang="en-US" dirty="0"/>
              <a:t> with the </a:t>
            </a:r>
            <a:r>
              <a:rPr lang="en-US" dirty="0">
                <a:solidFill>
                  <a:srgbClr val="FF0000"/>
                </a:solidFill>
              </a:rPr>
              <a:t>sequencer</a:t>
            </a:r>
          </a:p>
          <a:p>
            <a:pPr lvl="1"/>
            <a:r>
              <a:rPr lang="en-US" dirty="0"/>
              <a:t>It can help to hide the complexity and details of the FPGA</a:t>
            </a:r>
          </a:p>
          <a:p>
            <a:pPr lvl="1"/>
            <a:r>
              <a:rPr lang="en-US" dirty="0">
                <a:solidFill>
                  <a:srgbClr val="0000FF"/>
                </a:solidFill>
              </a:rPr>
              <a:t>Enables </a:t>
            </a:r>
            <a:r>
              <a:rPr lang="en-US" b="1" dirty="0">
                <a:solidFill>
                  <a:srgbClr val="0000FF"/>
                </a:solidFill>
              </a:rPr>
              <a:t>real-time filtering </a:t>
            </a:r>
            <a:r>
              <a:rPr lang="en-US" dirty="0">
                <a:solidFill>
                  <a:srgbClr val="0000FF"/>
                </a:solidFill>
              </a:rPr>
              <a:t>while sequencing</a:t>
            </a:r>
          </a:p>
          <a:p>
            <a:pPr lvl="1"/>
            <a:r>
              <a:rPr lang="en-US" dirty="0">
                <a:solidFill>
                  <a:srgbClr val="0000FF"/>
                </a:solidFill>
              </a:rPr>
              <a:t>Paves the way to </a:t>
            </a:r>
            <a:r>
              <a:rPr lang="en-US" b="1" dirty="0">
                <a:solidFill>
                  <a:srgbClr val="0000FF"/>
                </a:solidFill>
              </a:rPr>
              <a:t>on-device genome analysis</a:t>
            </a:r>
            <a:endParaRPr lang="en-US" b="1" dirty="0"/>
          </a:p>
          <a:p>
            <a:pPr marL="0" indent="0">
              <a:buNone/>
            </a:pPr>
            <a:endParaRPr lang="en-US" sz="2800" dirty="0"/>
          </a:p>
          <a:p>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Tree>
    <p:extLst>
      <p:ext uri="{BB962C8B-B14F-4D97-AF65-F5344CB8AC3E}">
        <p14:creationId xmlns:p14="http://schemas.microsoft.com/office/powerpoint/2010/main" val="78093143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dirty="0"/>
              <a:t>More on GateKeeper</a:t>
            </a:r>
            <a:endParaRPr lang="en-US" dirty="0">
              <a:solidFill>
                <a:srgbClr val="006633"/>
              </a:solidFill>
            </a:endParaRP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solidFill>
                  <a:srgbClr val="0000FF"/>
                </a:solidFill>
                <a:hlinkClick r:id="rId2">
                  <a:extLst>
                    <a:ext uri="{A12FA001-AC4F-418D-AE19-62706E023703}">
                      <ahyp:hlinkClr xmlns:ahyp="http://schemas.microsoft.com/office/drawing/2018/hyperlinkcolor" val="tx"/>
                    </a:ext>
                  </a:extLst>
                </a:hlinkClick>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299846349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a:extLst>
              <a:ext uri="{FF2B5EF4-FFF2-40B4-BE49-F238E27FC236}">
                <a16:creationId xmlns:a16="http://schemas.microsoft.com/office/drawing/2014/main" id="{C0BA9032-E454-4549-A5B5-ED2FFF9B48F6}"/>
              </a:ext>
            </a:extLst>
          </p:cNvPr>
          <p:cNvSpPr>
            <a:spLocks noGrp="1" noChangeArrowheads="1"/>
          </p:cNvSpPr>
          <p:nvPr>
            <p:ph type="title"/>
          </p:nvPr>
        </p:nvSpPr>
        <p:spPr>
          <a:xfrm>
            <a:off x="228600" y="152400"/>
            <a:ext cx="8915400" cy="1066800"/>
          </a:xfrm>
        </p:spPr>
        <p:txBody>
          <a:bodyPr/>
          <a:lstStyle/>
          <a:p>
            <a:r>
              <a:rPr lang="en-US" altLang="en-US" sz="3800" dirty="0"/>
              <a:t>Algorithm-Arch-Device Co-Design is Critical</a:t>
            </a:r>
          </a:p>
        </p:txBody>
      </p:sp>
      <p:sp>
        <p:nvSpPr>
          <p:cNvPr id="277506" name="Content Placeholder 2">
            <a:extLst>
              <a:ext uri="{FF2B5EF4-FFF2-40B4-BE49-F238E27FC236}">
                <a16:creationId xmlns:a16="http://schemas.microsoft.com/office/drawing/2014/main" id="{281812F4-8401-8A40-97FF-DB827DE7A4ED}"/>
              </a:ext>
            </a:extLst>
          </p:cNvPr>
          <p:cNvSpPr>
            <a:spLocks noGrp="1" noChangeArrowheads="1"/>
          </p:cNvSpPr>
          <p:nvPr>
            <p:ph idx="1"/>
          </p:nvPr>
        </p:nvSpPr>
        <p:spPr/>
        <p:txBody>
          <a:bodyPr/>
          <a:lstStyle/>
          <a:p>
            <a:endParaRPr lang="en-US" altLang="en-US"/>
          </a:p>
        </p:txBody>
      </p:sp>
      <p:sp>
        <p:nvSpPr>
          <p:cNvPr id="4" name="Slide Number Placeholder 3">
            <a:extLst>
              <a:ext uri="{FF2B5EF4-FFF2-40B4-BE49-F238E27FC236}">
                <a16:creationId xmlns:a16="http://schemas.microsoft.com/office/drawing/2014/main" id="{89B71706-8BED-F442-8971-B8568724DC1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585D8F-B845-BB48-BA80-B7F93FEB1A49}"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959B9344-D19A-2D41-AE41-D62E609FC875}"/>
              </a:ext>
            </a:extLst>
          </p:cNvPr>
          <p:cNvSpPr txBox="1">
            <a:spLocks noChangeArrowheads="1"/>
          </p:cNvSpPr>
          <p:nvPr/>
        </p:nvSpPr>
        <p:spPr bwMode="auto">
          <a:xfrm>
            <a:off x="3248025" y="36909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7C4BD413-256F-804C-A912-33BF955D779D}"/>
              </a:ext>
            </a:extLst>
          </p:cNvPr>
          <p:cNvSpPr txBox="1">
            <a:spLocks noChangeAspect="1" noChangeArrowheads="1"/>
          </p:cNvSpPr>
          <p:nvPr/>
        </p:nvSpPr>
        <p:spPr bwMode="auto">
          <a:xfrm>
            <a:off x="3248025" y="33194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SW/HW Interface</a:t>
            </a:r>
          </a:p>
        </p:txBody>
      </p:sp>
      <p:sp>
        <p:nvSpPr>
          <p:cNvPr id="7" name="Text Box 19">
            <a:extLst>
              <a:ext uri="{FF2B5EF4-FFF2-40B4-BE49-F238E27FC236}">
                <a16:creationId xmlns:a16="http://schemas.microsoft.com/office/drawing/2014/main" id="{B9AA388C-D761-2E48-878A-F4413ABC67B1}"/>
              </a:ext>
            </a:extLst>
          </p:cNvPr>
          <p:cNvSpPr txBox="1">
            <a:spLocks noChangeAspect="1" noChangeArrowheads="1"/>
          </p:cNvSpPr>
          <p:nvPr/>
        </p:nvSpPr>
        <p:spPr bwMode="auto">
          <a:xfrm>
            <a:off x="3244850" y="26543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B8AE1440-B0CA-254A-8992-48EE47078E5D}"/>
              </a:ext>
            </a:extLst>
          </p:cNvPr>
          <p:cNvSpPr txBox="1">
            <a:spLocks noChangeAspect="1" noChangeArrowheads="1"/>
          </p:cNvSpPr>
          <p:nvPr/>
        </p:nvSpPr>
        <p:spPr bwMode="auto">
          <a:xfrm>
            <a:off x="3244850" y="22828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284B2756-DCD2-CB4A-A497-A7E3258D80D8}"/>
              </a:ext>
            </a:extLst>
          </p:cNvPr>
          <p:cNvSpPr txBox="1">
            <a:spLocks noChangeAspect="1" noChangeArrowheads="1"/>
          </p:cNvSpPr>
          <p:nvPr/>
        </p:nvSpPr>
        <p:spPr bwMode="auto">
          <a:xfrm>
            <a:off x="3244850" y="1916113"/>
            <a:ext cx="2043113" cy="366712"/>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4A5CD7D2-75F2-4340-AD85-3DA75A4D8BD3}"/>
              </a:ext>
            </a:extLst>
          </p:cNvPr>
          <p:cNvSpPr txBox="1">
            <a:spLocks noChangeAspect="1" noChangeArrowheads="1"/>
          </p:cNvSpPr>
          <p:nvPr/>
        </p:nvSpPr>
        <p:spPr bwMode="auto">
          <a:xfrm>
            <a:off x="3248025" y="40640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a:extLst>
              <a:ext uri="{FF2B5EF4-FFF2-40B4-BE49-F238E27FC236}">
                <a16:creationId xmlns:a16="http://schemas.microsoft.com/office/drawing/2014/main" id="{8FF071FC-8054-5545-9246-15BBD8947BE7}"/>
              </a:ext>
            </a:extLst>
          </p:cNvPr>
          <p:cNvSpPr txBox="1">
            <a:spLocks noChangeAspect="1" noChangeArrowheads="1"/>
          </p:cNvSpPr>
          <p:nvPr/>
        </p:nvSpPr>
        <p:spPr bwMode="auto">
          <a:xfrm>
            <a:off x="3248025" y="44354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B8807EAF-3E7A-2E4F-A579-A5C0F20A55C3}"/>
              </a:ext>
            </a:extLst>
          </p:cNvPr>
          <p:cNvSpPr txBox="1">
            <a:spLocks noChangeAspect="1" noChangeArrowheads="1"/>
          </p:cNvSpPr>
          <p:nvPr/>
        </p:nvSpPr>
        <p:spPr bwMode="auto">
          <a:xfrm>
            <a:off x="3248025" y="2997200"/>
            <a:ext cx="2041525" cy="3270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System Software</a:t>
            </a:r>
          </a:p>
        </p:txBody>
      </p:sp>
      <p:sp>
        <p:nvSpPr>
          <p:cNvPr id="14" name="Text Box 23">
            <a:extLst>
              <a:ext uri="{FF2B5EF4-FFF2-40B4-BE49-F238E27FC236}">
                <a16:creationId xmlns:a16="http://schemas.microsoft.com/office/drawing/2014/main" id="{91425FE6-E37E-7E4F-B0E3-BFAA7BB143C7}"/>
              </a:ext>
            </a:extLst>
          </p:cNvPr>
          <p:cNvSpPr txBox="1">
            <a:spLocks noChangeAspect="1" noChangeArrowheads="1"/>
          </p:cNvSpPr>
          <p:nvPr/>
        </p:nvSpPr>
        <p:spPr bwMode="auto">
          <a:xfrm>
            <a:off x="3249613" y="47910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6" name="Rounded Rectangle 15">
            <a:extLst>
              <a:ext uri="{FF2B5EF4-FFF2-40B4-BE49-F238E27FC236}">
                <a16:creationId xmlns:a16="http://schemas.microsoft.com/office/drawing/2014/main" id="{A71EA216-5C4D-3D45-839A-67809AE444B6}"/>
              </a:ext>
            </a:extLst>
          </p:cNvPr>
          <p:cNvSpPr>
            <a:spLocks noChangeArrowheads="1"/>
          </p:cNvSpPr>
          <p:nvPr/>
        </p:nvSpPr>
        <p:spPr bwMode="auto">
          <a:xfrm rot="5400000">
            <a:off x="3140075" y="2393951"/>
            <a:ext cx="2232025" cy="2286000"/>
          </a:xfrm>
          <a:prstGeom prst="roundRect">
            <a:avLst>
              <a:gd name="adj" fmla="val 16667"/>
            </a:avLst>
          </a:prstGeom>
          <a:noFill/>
          <a:ln w="44450">
            <a:solidFill>
              <a:srgbClr val="0000FF"/>
            </a:solidFill>
            <a:round/>
            <a:headEnd/>
            <a:tailEnd/>
          </a:ln>
          <a:extLst>
            <a:ext uri="{909E8E84-426E-40dd-AFC4-6F175D3DCCD1}"/>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a:extLst>
              <a:ext uri="{FF2B5EF4-FFF2-40B4-BE49-F238E27FC236}">
                <a16:creationId xmlns:a16="http://schemas.microsoft.com/office/drawing/2014/main" id="{8C58E4F8-1C59-F946-A9A5-CE2A86B0DDA5}"/>
              </a:ext>
            </a:extLst>
          </p:cNvPr>
          <p:cNvSpPr txBox="1">
            <a:spLocks noChangeArrowheads="1"/>
          </p:cNvSpPr>
          <p:nvPr/>
        </p:nvSpPr>
        <p:spPr bwMode="auto">
          <a:xfrm>
            <a:off x="-31750" y="3284538"/>
            <a:ext cx="3124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Computer Architecture (expanded view)</a:t>
            </a:r>
            <a:endPar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20301243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4453142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Hardware Implementation</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5" name="Object 4"/>
          <p:cNvGraphicFramePr>
            <a:graphicFrameLocks noChangeAspect="1"/>
          </p:cNvGraphicFramePr>
          <p:nvPr/>
        </p:nvGraphicFramePr>
        <p:xfrm>
          <a:off x="1049723" y="908720"/>
          <a:ext cx="7044555" cy="5391271"/>
        </p:xfrm>
        <a:graphic>
          <a:graphicData uri="http://schemas.openxmlformats.org/presentationml/2006/ole">
            <mc:AlternateContent xmlns:mc="http://schemas.openxmlformats.org/markup-compatibility/2006">
              <mc:Choice xmlns:v="urn:schemas-microsoft-com:vml" Requires="v">
                <p:oleObj name="Visio" r:id="rId2" imgW="3862369" imgH="2955572" progId="Visio.Drawing.11">
                  <p:embed/>
                </p:oleObj>
              </mc:Choice>
              <mc:Fallback>
                <p:oleObj name="Visio" r:id="rId2" imgW="3862369" imgH="2955572" progId="Visio.Drawing.11">
                  <p:embed/>
                  <p:pic>
                    <p:nvPicPr>
                      <p:cNvPr id="5" name="Object 4"/>
                      <p:cNvPicPr/>
                      <p:nvPr/>
                    </p:nvPicPr>
                    <p:blipFill>
                      <a:blip r:embed="rId3"/>
                      <a:stretch>
                        <a:fillRect/>
                      </a:stretch>
                    </p:blipFill>
                    <p:spPr>
                      <a:xfrm>
                        <a:off x="1049723" y="908720"/>
                        <a:ext cx="7044555" cy="5391271"/>
                      </a:xfrm>
                      <a:prstGeom prst="rect">
                        <a:avLst/>
                      </a:prstGeom>
                    </p:spPr>
                  </p:pic>
                </p:oleObj>
              </mc:Fallback>
            </mc:AlternateContent>
          </a:graphicData>
        </a:graphic>
      </p:graphicFrame>
      <p:sp>
        <p:nvSpPr>
          <p:cNvPr id="6" name="TextBox 5"/>
          <p:cNvSpPr txBox="1"/>
          <p:nvPr/>
        </p:nvSpPr>
        <p:spPr>
          <a:xfrm>
            <a:off x="6553200" y="1719323"/>
            <a:ext cx="936104" cy="4524315"/>
          </a:xfrm>
          <a:prstGeom prst="rect">
            <a:avLst/>
          </a:prstGeom>
          <a:solidFill>
            <a:schemeClr val="bg1"/>
          </a:solidFill>
          <a:ln w="5715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0111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1011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rPr>
              <a:t>1111</a:t>
            </a:r>
          </a:p>
        </p:txBody>
      </p:sp>
      <p:sp>
        <p:nvSpPr>
          <p:cNvPr id="7" name="Left Arrow 6"/>
          <p:cNvSpPr/>
          <p:nvPr/>
        </p:nvSpPr>
        <p:spPr>
          <a:xfrm>
            <a:off x="5148064" y="4001834"/>
            <a:ext cx="1296144" cy="445491"/>
          </a:xfrm>
          <a:prstGeom prst="leftArrow">
            <a:avLst>
              <a:gd name="adj1" fmla="val 50000"/>
              <a:gd name="adj2" fmla="val 5559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21DA912E-7E42-4040-ACD3-0908CAFD4A7E}"/>
              </a:ext>
            </a:extLst>
          </p:cNvPr>
          <p:cNvSpPr txBox="1"/>
          <p:nvPr/>
        </p:nvSpPr>
        <p:spPr>
          <a:xfrm>
            <a:off x="228600" y="980728"/>
            <a:ext cx="8610600" cy="707886"/>
          </a:xfrm>
          <a:prstGeom prst="rect">
            <a:avLst/>
          </a:prstGeom>
          <a:solidFill>
            <a:schemeClr val="accent5">
              <a:lumMod val="60000"/>
              <a:lumOff val="40000"/>
            </a:schemeClr>
          </a:solidFill>
        </p:spPr>
        <p:txBody>
          <a:bodyPr wrap="square" rtlCol="0" anchor="ctr">
            <a:spAutoFit/>
          </a:bodyPr>
          <a:lstStyle/>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Counting is performed </a:t>
            </a:r>
            <a:r>
              <a:rPr kumimoji="0" lang="en-US" sz="2000" b="0" i="0" u="none" strike="noStrike" kern="1200" cap="none" spc="0" normalizeH="0" baseline="0" noProof="0" dirty="0">
                <a:ln>
                  <a:noFill/>
                </a:ln>
                <a:solidFill>
                  <a:srgbClr val="0000FF"/>
                </a:solidFill>
                <a:effectLst/>
                <a:uLnTx/>
                <a:uFillTx/>
                <a:latin typeface="Tahoma"/>
                <a:ea typeface="+mn-ea"/>
                <a:cs typeface="+mn-cs"/>
              </a:rPr>
              <a:t>concurrently</a:t>
            </a:r>
            <a:r>
              <a:rPr kumimoji="0" lang="en-US" sz="2000" b="0" i="0" u="none" strike="noStrike" kern="1200" cap="none" spc="0" normalizeH="0" baseline="0" noProof="0" dirty="0">
                <a:ln>
                  <a:noFill/>
                </a:ln>
                <a:solidFill>
                  <a:srgbClr val="000000"/>
                </a:solidFill>
                <a:effectLst/>
                <a:uLnTx/>
                <a:uFillTx/>
                <a:latin typeface="Tahoma"/>
                <a:ea typeface="+mn-ea"/>
                <a:cs typeface="+mn-cs"/>
              </a:rPr>
              <a:t> for </a:t>
            </a:r>
            <a:r>
              <a:rPr kumimoji="0" lang="en-US" sz="2000" b="0" u="none" strike="noStrike" kern="1200" cap="none" spc="0" normalizeH="0" baseline="0" noProof="0" dirty="0">
                <a:ln>
                  <a:noFill/>
                </a:ln>
                <a:solidFill>
                  <a:srgbClr val="0000FF"/>
                </a:solidFill>
                <a:effectLst/>
                <a:uLnTx/>
                <a:uFillTx/>
                <a:latin typeface="Tahoma"/>
                <a:ea typeface="+mn-ea"/>
                <a:cs typeface="+mn-cs"/>
              </a:rPr>
              <a:t>all</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1200" cap="none" spc="0" normalizeH="0" baseline="0" noProof="0" dirty="0">
                <a:ln>
                  <a:noFill/>
                </a:ln>
                <a:solidFill>
                  <a:srgbClr val="0000FF"/>
                </a:solidFill>
                <a:effectLst/>
                <a:uLnTx/>
                <a:uFillTx/>
                <a:latin typeface="Tahoma"/>
                <a:ea typeface="+mn-ea"/>
                <a:cs typeface="+mn-cs"/>
              </a:rPr>
              <a:t>bit-vectors</a:t>
            </a:r>
            <a:r>
              <a:rPr kumimoji="0" lang="en-US" sz="2000" b="0" i="0" u="none" strike="noStrike" kern="1200" cap="none" spc="0" normalizeH="0" noProof="0" dirty="0">
                <a:ln>
                  <a:noFill/>
                </a:ln>
                <a:solidFill>
                  <a:srgbClr val="0000FF"/>
                </a:solidFill>
                <a:effectLst/>
                <a:uLnTx/>
                <a:uFillTx/>
                <a:latin typeface="Tahoma"/>
                <a:ea typeface="+mn-ea"/>
                <a:cs typeface="+mn-cs"/>
              </a:rPr>
              <a:t> and </a:t>
            </a: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noProof="0" dirty="0">
                <a:ln>
                  <a:noFill/>
                </a:ln>
                <a:solidFill>
                  <a:srgbClr val="0000FF"/>
                </a:solidFill>
                <a:effectLst/>
                <a:uLnTx/>
                <a:uFillTx/>
                <a:latin typeface="Tahoma"/>
                <a:ea typeface="+mn-ea"/>
                <a:cs typeface="+mn-cs"/>
              </a:rPr>
              <a:t>a</a:t>
            </a:r>
            <a:r>
              <a:rPr kumimoji="0" lang="en-US" sz="2000" b="0" i="0" u="none" strike="noStrike" kern="1200" cap="none" spc="0" normalizeH="0" baseline="0" noProof="0" dirty="0">
                <a:ln>
                  <a:noFill/>
                </a:ln>
                <a:solidFill>
                  <a:srgbClr val="0000FF"/>
                </a:solidFill>
                <a:effectLst/>
                <a:uLnTx/>
                <a:uFillTx/>
                <a:latin typeface="Tahoma"/>
                <a:ea typeface="+mn-ea"/>
                <a:cs typeface="+mn-cs"/>
              </a:rPr>
              <a:t>ll sliding windows</a:t>
            </a:r>
            <a:r>
              <a:rPr kumimoji="0" lang="en-US" sz="2000" b="0" i="0" u="none" strike="noStrike" kern="1200" cap="none" spc="0" normalizeH="0" baseline="0" noProof="0" dirty="0">
                <a:ln>
                  <a:noFill/>
                </a:ln>
                <a:solidFill>
                  <a:srgbClr val="000000"/>
                </a:solidFill>
                <a:effectLst/>
                <a:uLnTx/>
                <a:uFillTx/>
                <a:latin typeface="Tahoma"/>
                <a:ea typeface="+mn-ea"/>
                <a:cs typeface="+mn-cs"/>
              </a:rPr>
              <a:t> in a single clock cycle using </a:t>
            </a:r>
            <a:r>
              <a:rPr kumimoji="0" lang="en-US" sz="2000" b="0" i="0" u="none" strike="noStrike" kern="1200" cap="none" spc="0" normalizeH="0" baseline="0" noProof="0" dirty="0">
                <a:ln>
                  <a:noFill/>
                </a:ln>
                <a:solidFill>
                  <a:srgbClr val="FF0000"/>
                </a:solidFill>
                <a:effectLst/>
                <a:uLnTx/>
                <a:uFillTx/>
                <a:latin typeface="Tahoma"/>
                <a:ea typeface="+mn-ea"/>
                <a:cs typeface="+mn-cs"/>
              </a:rPr>
              <a:t>multiple 4-input LUTs</a:t>
            </a: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431268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wipe(up)">
                                      <p:cBhvr>
                                        <p:cTn id="7" dur="250"/>
                                        <p:tgtEl>
                                          <p:spTgt spid="6">
                                            <p:bg/>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wipe(up)">
                                      <p:cBhvr>
                                        <p:cTn id="10" dur="250"/>
                                        <p:tgtEl>
                                          <p:spTgt spid="6">
                                            <p:txEl>
                                              <p:pRg st="0" end="0"/>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wipe(up)">
                                      <p:cBhvr>
                                        <p:cTn id="13" dur="250"/>
                                        <p:tgtEl>
                                          <p:spTgt spid="6">
                                            <p:txEl>
                                              <p:pRg st="1" end="1"/>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wipe(up)">
                                      <p:cBhvr>
                                        <p:cTn id="16" dur="250"/>
                                        <p:tgtEl>
                                          <p:spTgt spid="6">
                                            <p:txEl>
                                              <p:pRg st="2" end="2"/>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wipe(up)">
                                      <p:cBhvr>
                                        <p:cTn id="19" dur="250"/>
                                        <p:tgtEl>
                                          <p:spTgt spid="6">
                                            <p:txEl>
                                              <p:pRg st="3" end="3"/>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up)">
                                      <p:cBhvr>
                                        <p:cTn id="22" dur="250"/>
                                        <p:tgtEl>
                                          <p:spTgt spid="6">
                                            <p:txEl>
                                              <p:pRg st="4" end="4"/>
                                            </p:tx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wipe(up)">
                                      <p:cBhvr>
                                        <p:cTn id="25" dur="250"/>
                                        <p:tgtEl>
                                          <p:spTgt spid="6">
                                            <p:txEl>
                                              <p:pRg st="5" end="5"/>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wipe(up)">
                                      <p:cBhvr>
                                        <p:cTn id="28" dur="250"/>
                                        <p:tgtEl>
                                          <p:spTgt spid="6">
                                            <p:txEl>
                                              <p:pRg st="6" end="6"/>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animEffect transition="in" filter="wipe(up)">
                                      <p:cBhvr>
                                        <p:cTn id="31" dur="250"/>
                                        <p:tgtEl>
                                          <p:spTgt spid="6">
                                            <p:txEl>
                                              <p:pRg st="7" end="7"/>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xEl>
                                              <p:pRg st="8" end="8"/>
                                            </p:txEl>
                                          </p:spTgt>
                                        </p:tgtEl>
                                        <p:attrNameLst>
                                          <p:attrName>style.visibility</p:attrName>
                                        </p:attrNameLst>
                                      </p:cBhvr>
                                      <p:to>
                                        <p:strVal val="visible"/>
                                      </p:to>
                                    </p:set>
                                    <p:animEffect transition="in" filter="wipe(up)">
                                      <p:cBhvr>
                                        <p:cTn id="34" dur="250"/>
                                        <p:tgtEl>
                                          <p:spTgt spid="6">
                                            <p:txEl>
                                              <p:pRg st="8" end="8"/>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wipe(up)">
                                      <p:cBhvr>
                                        <p:cTn id="37" dur="250"/>
                                        <p:tgtEl>
                                          <p:spTgt spid="6">
                                            <p:txEl>
                                              <p:pRg st="9" end="9"/>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6">
                                            <p:txEl>
                                              <p:pRg st="10" end="10"/>
                                            </p:txEl>
                                          </p:spTgt>
                                        </p:tgtEl>
                                        <p:attrNameLst>
                                          <p:attrName>style.visibility</p:attrName>
                                        </p:attrNameLst>
                                      </p:cBhvr>
                                      <p:to>
                                        <p:strVal val="visible"/>
                                      </p:to>
                                    </p:set>
                                    <p:animEffect transition="in" filter="wipe(up)">
                                      <p:cBhvr>
                                        <p:cTn id="40" dur="250"/>
                                        <p:tgtEl>
                                          <p:spTgt spid="6">
                                            <p:txEl>
                                              <p:pRg st="10" end="10"/>
                                            </p:txEl>
                                          </p:spTgt>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6">
                                            <p:txEl>
                                              <p:pRg st="11" end="11"/>
                                            </p:txEl>
                                          </p:spTgt>
                                        </p:tgtEl>
                                        <p:attrNameLst>
                                          <p:attrName>style.visibility</p:attrName>
                                        </p:attrNameLst>
                                      </p:cBhvr>
                                      <p:to>
                                        <p:strVal val="visible"/>
                                      </p:to>
                                    </p:set>
                                    <p:animEffect transition="in" filter="wipe(up)">
                                      <p:cBhvr>
                                        <p:cTn id="43" dur="250"/>
                                        <p:tgtEl>
                                          <p:spTgt spid="6">
                                            <p:txEl>
                                              <p:pRg st="11" end="11"/>
                                            </p:txEl>
                                          </p:spTgt>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6">
                                            <p:txEl>
                                              <p:pRg st="12" end="12"/>
                                            </p:txEl>
                                          </p:spTgt>
                                        </p:tgtEl>
                                        <p:attrNameLst>
                                          <p:attrName>style.visibility</p:attrName>
                                        </p:attrNameLst>
                                      </p:cBhvr>
                                      <p:to>
                                        <p:strVal val="visible"/>
                                      </p:to>
                                    </p:set>
                                    <p:animEffect transition="in" filter="wipe(up)">
                                      <p:cBhvr>
                                        <p:cTn id="46" dur="250"/>
                                        <p:tgtEl>
                                          <p:spTgt spid="6">
                                            <p:txEl>
                                              <p:pRg st="12" end="12"/>
                                            </p:tx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6">
                                            <p:txEl>
                                              <p:pRg st="13" end="13"/>
                                            </p:txEl>
                                          </p:spTgt>
                                        </p:tgtEl>
                                        <p:attrNameLst>
                                          <p:attrName>style.visibility</p:attrName>
                                        </p:attrNameLst>
                                      </p:cBhvr>
                                      <p:to>
                                        <p:strVal val="visible"/>
                                      </p:to>
                                    </p:set>
                                    <p:animEffect transition="in" filter="wipe(up)">
                                      <p:cBhvr>
                                        <p:cTn id="49" dur="250"/>
                                        <p:tgtEl>
                                          <p:spTgt spid="6">
                                            <p:txEl>
                                              <p:pRg st="13" end="13"/>
                                            </p:txEl>
                                          </p:spTgt>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6">
                                            <p:txEl>
                                              <p:pRg st="14" end="14"/>
                                            </p:txEl>
                                          </p:spTgt>
                                        </p:tgtEl>
                                        <p:attrNameLst>
                                          <p:attrName>style.visibility</p:attrName>
                                        </p:attrNameLst>
                                      </p:cBhvr>
                                      <p:to>
                                        <p:strVal val="visible"/>
                                      </p:to>
                                    </p:set>
                                    <p:animEffect transition="in" filter="wipe(up)">
                                      <p:cBhvr>
                                        <p:cTn id="52" dur="250"/>
                                        <p:tgtEl>
                                          <p:spTgt spid="6">
                                            <p:txEl>
                                              <p:pRg st="14" end="14"/>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6">
                                            <p:txEl>
                                              <p:pRg st="15" end="15"/>
                                            </p:txEl>
                                          </p:spTgt>
                                        </p:tgtEl>
                                        <p:attrNameLst>
                                          <p:attrName>style.visibility</p:attrName>
                                        </p:attrNameLst>
                                      </p:cBhvr>
                                      <p:to>
                                        <p:strVal val="visible"/>
                                      </p:to>
                                    </p:set>
                                    <p:animEffect transition="in" filter="wipe(up)">
                                      <p:cBhvr>
                                        <p:cTn id="55" dur="250"/>
                                        <p:tgtEl>
                                          <p:spTgt spid="6">
                                            <p:txEl>
                                              <p:pRg st="15" end="15"/>
                                            </p:txEl>
                                          </p:spTgt>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right)">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dissolv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P spid="7" grpId="0" animBg="1"/>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r>
              <a:rPr lang="en-US" dirty="0"/>
              <a:t>Mohammed Alser, Taha </a:t>
            </a:r>
            <a:r>
              <a:rPr lang="en-US" dirty="0" err="1"/>
              <a:t>Shahroodi</a:t>
            </a:r>
            <a:r>
              <a:rPr lang="en-US" dirty="0"/>
              <a:t>, Juan-Gomez Luna, Can Alkan, and Onur Mutlu,</a:t>
            </a:r>
            <a:br>
              <a:rPr lang="en-US" dirty="0"/>
            </a:br>
            <a:r>
              <a:rPr lang="en-US" b="1" dirty="0">
                <a:solidFill>
                  <a:srgbClr val="0000FF"/>
                </a:solidFill>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lang="en-US" dirty="0"/>
            </a:br>
            <a:r>
              <a:rPr lang="en-US" b="1" i="1" dirty="0">
                <a:hlinkClick r:id="rId4"/>
              </a:rPr>
              <a:t>Bioinformatics</a:t>
            </a:r>
            <a:r>
              <a:rPr lang="en-US" dirty="0"/>
              <a:t>, to appear in 2020.</a:t>
            </a:r>
            <a:br>
              <a:rPr lang="en-US" dirty="0"/>
            </a:br>
            <a:r>
              <a:rPr lang="en-US" dirty="0"/>
              <a:t>[</a:t>
            </a:r>
            <a:r>
              <a:rPr lang="en-US" dirty="0">
                <a:hlinkClick r:id="rId5"/>
              </a:rPr>
              <a:t>Source Code</a:t>
            </a:r>
            <a:r>
              <a:rPr lang="en-US" dirty="0"/>
              <a:t>]</a:t>
            </a:r>
            <a:br>
              <a:rPr lang="en-US" dirty="0"/>
            </a:br>
            <a:r>
              <a:rPr lang="en-US" dirty="0"/>
              <a:t>[</a:t>
            </a:r>
            <a:r>
              <a:rPr lang="en-US" dirty="0">
                <a:hlinkClick r:id="rId6"/>
              </a:rPr>
              <a:t>Online link at Bioinformatics Journal</a:t>
            </a:r>
            <a:r>
              <a:rPr lang="en-US" dirty="0"/>
              <a:t>]</a:t>
            </a:r>
          </a:p>
          <a:p>
            <a:br>
              <a:rPr lang="en-US" sz="1600" dirty="0"/>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21177154"/>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p:txBody>
      </p:sp>
      <p:sp>
        <p:nvSpPr>
          <p:cNvPr id="3" name="Rectangle 2">
            <a:extLst>
              <a:ext uri="{FF2B5EF4-FFF2-40B4-BE49-F238E27FC236}">
                <a16:creationId xmlns:a16="http://schemas.microsoft.com/office/drawing/2014/main" id="{B4E6B329-8E66-8444-B66E-4FA67E5E6E2D}"/>
              </a:ext>
            </a:extLst>
          </p:cNvPr>
          <p:cNvSpPr/>
          <p:nvPr/>
        </p:nvSpPr>
        <p:spPr>
          <a:xfrm>
            <a:off x="6427707" y="5371576"/>
            <a:ext cx="2752805"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Dot plot, dot matrix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(Lipman and Pearson, 1985)</a:t>
            </a:r>
          </a:p>
        </p:txBody>
      </p:sp>
      <p:pic>
        <p:nvPicPr>
          <p:cNvPr id="13" name="Picture 12">
            <a:extLst>
              <a:ext uri="{FF2B5EF4-FFF2-40B4-BE49-F238E27FC236}">
                <a16:creationId xmlns:a16="http://schemas.microsoft.com/office/drawing/2014/main" id="{55FE3223-81CF-1D46-B4CA-9FE3A2A7DABB}"/>
              </a:ext>
            </a:extLst>
          </p:cNvPr>
          <p:cNvPicPr>
            <a:picLocks noChangeAspect="1"/>
          </p:cNvPicPr>
          <p:nvPr/>
        </p:nvPicPr>
        <p:blipFill>
          <a:blip r:embed="rId2"/>
          <a:stretch>
            <a:fillRect/>
          </a:stretch>
        </p:blipFill>
        <p:spPr>
          <a:xfrm>
            <a:off x="1835696" y="1793773"/>
            <a:ext cx="4530204" cy="4450165"/>
          </a:xfrm>
          <a:prstGeom prst="rect">
            <a:avLst/>
          </a:prstGeom>
        </p:spPr>
      </p:pic>
    </p:spTree>
    <p:extLst>
      <p:ext uri="{BB962C8B-B14F-4D97-AF65-F5344CB8AC3E}">
        <p14:creationId xmlns:p14="http://schemas.microsoft.com/office/powerpoint/2010/main" val="188846142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70C0"/>
                </a:solidFill>
                <a:effectLst/>
                <a:uLnTx/>
                <a:uFillTx/>
                <a:latin typeface="Tahoma"/>
                <a:ea typeface="+mn-ea"/>
                <a:cs typeface="+mn-cs"/>
              </a:rPr>
              <a:t>Key idea: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Reduce the approximate string matching problem to the </a:t>
            </a:r>
            <a:r>
              <a:rPr kumimoji="0" lang="en-US" sz="2200" b="0" i="0" u="none" strike="noStrike" kern="0" cap="none" spc="0" normalizeH="0" baseline="0" noProof="0" dirty="0">
                <a:ln>
                  <a:noFill/>
                </a:ln>
                <a:solidFill>
                  <a:srgbClr val="FF0000"/>
                </a:solidFill>
                <a:effectLst/>
                <a:uLnTx/>
                <a:uFillTx/>
                <a:latin typeface="Tahoma"/>
                <a:ea typeface="+mn-ea"/>
                <a:cs typeface="+mn-cs"/>
              </a:rPr>
              <a:t>Single Net Routing problem </a:t>
            </a:r>
            <a:r>
              <a:rPr kumimoji="0" lang="en-US" sz="2200" b="0" i="0" u="none" strike="noStrike" kern="0" cap="none" spc="0" normalizeH="0" baseline="0" noProof="0" dirty="0">
                <a:ln>
                  <a:noFill/>
                </a:ln>
                <a:solidFill>
                  <a:srgbClr val="000000"/>
                </a:solidFill>
                <a:effectLst/>
                <a:uLnTx/>
                <a:uFillTx/>
                <a:latin typeface="Tahoma"/>
                <a:ea typeface="+mn-ea"/>
                <a:cs typeface="+mn-cs"/>
              </a:rPr>
              <a:t>in VLSI chip layout</a:t>
            </a:r>
          </a:p>
        </p:txBody>
      </p:sp>
      <p:pic>
        <p:nvPicPr>
          <p:cNvPr id="6" name="Picture 5">
            <a:extLst>
              <a:ext uri="{FF2B5EF4-FFF2-40B4-BE49-F238E27FC236}">
                <a16:creationId xmlns:a16="http://schemas.microsoft.com/office/drawing/2014/main" id="{CA921128-6AA3-A64C-9F07-42617769623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388389" y="3568142"/>
            <a:ext cx="4589511" cy="2297336"/>
          </a:xfrm>
          <a:prstGeom prst="rect">
            <a:avLst/>
          </a:prstGeom>
        </p:spPr>
      </p:pic>
      <p:pic>
        <p:nvPicPr>
          <p:cNvPr id="7" name="Picture 6" descr="Image result for snake cartoon">
            <a:extLst>
              <a:ext uri="{FF2B5EF4-FFF2-40B4-BE49-F238E27FC236}">
                <a16:creationId xmlns:a16="http://schemas.microsoft.com/office/drawing/2014/main" id="{CB63B92B-9289-FE4A-B9FD-A9FCC11BDDD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1560" y="3763281"/>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D11CA364-7394-F446-A6C1-4B311651A7F5}"/>
              </a:ext>
            </a:extLst>
          </p:cNvPr>
          <p:cNvSpPr/>
          <p:nvPr/>
        </p:nvSpPr>
        <p:spPr>
          <a:xfrm>
            <a:off x="2077768" y="4463237"/>
            <a:ext cx="407305" cy="250668"/>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9" name="Right Arrow 8">
            <a:extLst>
              <a:ext uri="{FF2B5EF4-FFF2-40B4-BE49-F238E27FC236}">
                <a16:creationId xmlns:a16="http://schemas.microsoft.com/office/drawing/2014/main" id="{52BD52FD-837F-CB4E-AA90-1A144AEF2CC0}"/>
              </a:ext>
            </a:extLst>
          </p:cNvPr>
          <p:cNvSpPr/>
          <p:nvPr/>
        </p:nvSpPr>
        <p:spPr>
          <a:xfrm>
            <a:off x="6889190" y="4463237"/>
            <a:ext cx="386242" cy="237705"/>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1" name="Picture 10">
            <a:extLst>
              <a:ext uri="{FF2B5EF4-FFF2-40B4-BE49-F238E27FC236}">
                <a16:creationId xmlns:a16="http://schemas.microsoft.com/office/drawing/2014/main" id="{F2B89DEB-F7F4-3B44-BCAE-34A3F25B704D}"/>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7150751" y="3857357"/>
            <a:ext cx="1552848" cy="1789151"/>
          </a:xfrm>
          <a:prstGeom prst="rect">
            <a:avLst/>
          </a:prstGeom>
        </p:spPr>
      </p:pic>
      <p:sp>
        <p:nvSpPr>
          <p:cNvPr id="12" name="TextBox 11">
            <a:extLst>
              <a:ext uri="{FF2B5EF4-FFF2-40B4-BE49-F238E27FC236}">
                <a16:creationId xmlns:a16="http://schemas.microsoft.com/office/drawing/2014/main" id="{94C390FC-A270-8644-A967-AAB2D03D519A}"/>
              </a:ext>
            </a:extLst>
          </p:cNvPr>
          <p:cNvSpPr txBox="1"/>
          <p:nvPr/>
        </p:nvSpPr>
        <p:spPr>
          <a:xfrm>
            <a:off x="2987824" y="5661248"/>
            <a:ext cx="338437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VLSI chip layout</a:t>
            </a:r>
          </a:p>
        </p:txBody>
      </p:sp>
    </p:spTree>
    <p:extLst>
      <p:ext uri="{BB962C8B-B14F-4D97-AF65-F5344CB8AC3E}">
        <p14:creationId xmlns:p14="http://schemas.microsoft.com/office/powerpoint/2010/main" val="239751777"/>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00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00FF"/>
                </a:solidFill>
                <a:effectLst/>
                <a:uLnTx/>
                <a:uFillTx/>
                <a:latin typeface="Tahoma"/>
                <a:ea typeface="+mn-ea"/>
                <a:cs typeface="+mn-cs"/>
              </a:rPr>
              <a:t>Key idea: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Reduce the approximate string matching problem to the </a:t>
            </a:r>
            <a:r>
              <a:rPr kumimoji="0" lang="en-US" sz="2200" b="0" i="0" u="none" strike="noStrike" kern="0" cap="none" spc="0" normalizeH="0" baseline="0" noProof="0" dirty="0">
                <a:ln>
                  <a:noFill/>
                </a:ln>
                <a:solidFill>
                  <a:srgbClr val="FF0000"/>
                </a:solidFill>
                <a:effectLst/>
                <a:uLnTx/>
                <a:uFillTx/>
                <a:latin typeface="Tahoma"/>
                <a:ea typeface="+mn-ea"/>
                <a:cs typeface="+mn-cs"/>
              </a:rPr>
              <a:t>Single Net Routing problem </a:t>
            </a:r>
            <a:r>
              <a:rPr kumimoji="0" lang="en-US" sz="2200" b="0" i="0" u="none" strike="noStrike" kern="0" cap="none" spc="0" normalizeH="0" baseline="0" noProof="0" dirty="0">
                <a:ln>
                  <a:noFill/>
                </a:ln>
                <a:solidFill>
                  <a:srgbClr val="000000"/>
                </a:solidFill>
                <a:effectLst/>
                <a:uLnTx/>
                <a:uFillTx/>
                <a:latin typeface="Tahoma"/>
                <a:ea typeface="+mn-ea"/>
                <a:cs typeface="+mn-cs"/>
              </a:rPr>
              <a:t>in VLSI chip layout</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6633"/>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6633"/>
                </a:solidFill>
                <a:effectLst/>
                <a:uLnTx/>
                <a:uFillTx/>
                <a:latin typeface="Tahoma"/>
                <a:ea typeface="+mn-ea"/>
                <a:cs typeface="+mn-cs"/>
              </a:rPr>
              <a:t>Key result:</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is up to </a:t>
            </a:r>
            <a:r>
              <a:rPr kumimoji="0" lang="en-US" sz="2200" b="0" i="0" u="none" strike="noStrike" kern="1200" cap="none" spc="0" normalizeH="0" baseline="0" noProof="0" dirty="0">
                <a:ln>
                  <a:noFill/>
                </a:ln>
                <a:solidFill>
                  <a:srgbClr val="0000FF"/>
                </a:solidFill>
                <a:effectLst/>
                <a:uLnTx/>
                <a:uFillTx/>
                <a:latin typeface="Tahoma"/>
                <a:ea typeface="+mn-ea"/>
                <a:cs typeface="+mn-cs"/>
              </a:rPr>
              <a:t>four orders of magnitude more accurate </a:t>
            </a:r>
            <a:r>
              <a:rPr kumimoji="0" lang="en-US" sz="2200" b="0" i="0" u="none" strike="noStrike" kern="1200" cap="none" spc="0" normalizeH="0" baseline="0" noProof="0" dirty="0">
                <a:ln>
                  <a:noFill/>
                </a:ln>
                <a:solidFill>
                  <a:srgbClr val="000000"/>
                </a:solidFill>
                <a:effectLst/>
                <a:uLnTx/>
                <a:uFillTx/>
                <a:latin typeface="Tahoma"/>
                <a:ea typeface="+mn-ea"/>
                <a:cs typeface="+mn-cs"/>
              </a:rPr>
              <a:t>than Shouji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(Bioinformatics’19) </a:t>
            </a:r>
            <a:r>
              <a:rPr kumimoji="0" lang="en-US" sz="2200" b="0" i="0" u="none" strike="noStrike" kern="1200" cap="none" spc="0" normalizeH="0" baseline="0" noProof="0" dirty="0">
                <a:ln>
                  <a:noFill/>
                </a:ln>
                <a:solidFill>
                  <a:srgbClr val="000000"/>
                </a:solidFill>
                <a:effectLst/>
                <a:uLnTx/>
                <a:uFillTx/>
                <a:latin typeface="Tahoma"/>
                <a:ea typeface="+mn-ea"/>
                <a:cs typeface="+mn-cs"/>
              </a:rPr>
              <a:t>and GateKeeper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a:t>
            </a:r>
            <a:endParaRPr kumimoji="0" lang="en-US" sz="2200" b="0" i="0" u="none" strike="noStrike" kern="120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200" b="0" i="0" u="none" strike="noStrike" kern="1200" cap="none" spc="0" normalizeH="0" baseline="0" noProof="0" dirty="0">
                <a:ln>
                  <a:noFill/>
                </a:ln>
                <a:solidFill>
                  <a:srgbClr val="0000FF"/>
                </a:solidFill>
                <a:effectLst/>
                <a:uLnTx/>
                <a:uFillTx/>
                <a:latin typeface="Tahoma"/>
                <a:ea typeface="+mn-ea"/>
                <a:cs typeface="+mn-cs"/>
              </a:rPr>
              <a:t>greatly accelerates</a:t>
            </a:r>
            <a:r>
              <a:rPr kumimoji="0" lang="en-US" sz="2200" b="0" i="0" u="none" strike="noStrike" kern="1200" cap="none" spc="0" normalizeH="0" baseline="0" noProof="0" dirty="0">
                <a:ln>
                  <a:noFill/>
                </a:ln>
                <a:solidFill>
                  <a:srgbClr val="000000"/>
                </a:solidFill>
                <a:effectLst/>
                <a:uLnTx/>
                <a:uFillTx/>
                <a:latin typeface="Tahoma"/>
                <a:ea typeface="+mn-ea"/>
                <a:cs typeface="+mn-cs"/>
              </a:rPr>
              <a:t> state-of-the-art CPU sequence aligners, </a:t>
            </a:r>
            <a:r>
              <a:rPr kumimoji="0" lang="en-US" sz="2200" b="0" i="0" u="none" strike="noStrike" kern="0" cap="none" spc="0" normalizeH="0" baseline="0" noProof="0" dirty="0">
                <a:ln>
                  <a:noFill/>
                </a:ln>
                <a:solidFill>
                  <a:srgbClr val="000000"/>
                </a:solidFill>
                <a:effectLst/>
                <a:uLnTx/>
                <a:uFillTx/>
                <a:latin typeface="Tahoma"/>
                <a:ea typeface="+mn-ea"/>
                <a:cs typeface="+mn-cs"/>
              </a:rPr>
              <a:t>Edlib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 </a:t>
            </a:r>
            <a:r>
              <a:rPr kumimoji="0" lang="en-US" sz="2200" b="0" i="0" u="none" strike="noStrike" kern="0" cap="none" spc="0" normalizeH="0" baseline="0" noProof="0" dirty="0">
                <a:ln>
                  <a:noFill/>
                </a:ln>
                <a:solidFill>
                  <a:srgbClr val="000000"/>
                </a:solidFill>
                <a:effectLst/>
                <a:uLnTx/>
                <a:uFillTx/>
                <a:latin typeface="Tahoma"/>
                <a:ea typeface="+mn-ea"/>
                <a:cs typeface="+mn-cs"/>
              </a:rPr>
              <a:t>and Parasail </a:t>
            </a:r>
            <a:r>
              <a:rPr kumimoji="0" lang="en-US" sz="2000" b="0" i="0" u="none" strike="noStrike" kern="0" cap="none" spc="0" normalizeH="0" baseline="0" noProof="0" dirty="0">
                <a:ln>
                  <a:noFill/>
                </a:ln>
                <a:solidFill>
                  <a:srgbClr val="000000"/>
                </a:solidFill>
                <a:effectLst/>
                <a:uLnTx/>
                <a:uFillTx/>
                <a:latin typeface="Tahoma"/>
                <a:ea typeface="+mn-ea"/>
                <a:cs typeface="+mn-cs"/>
              </a:rPr>
              <a:t>(BMC Bioinformatics’16)</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p>
          <a:p>
            <a:pPr marL="1022350" marR="0" lvl="2"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by up to </a:t>
            </a:r>
            <a:r>
              <a:rPr kumimoji="0" lang="en-US" sz="2000" b="0" i="0" u="none" strike="noStrike" kern="1200" cap="none" spc="0" normalizeH="0" baseline="0" noProof="0" dirty="0">
                <a:ln>
                  <a:noFill/>
                </a:ln>
                <a:solidFill>
                  <a:srgbClr val="0000FF"/>
                </a:solidFill>
                <a:effectLst/>
                <a:uLnTx/>
                <a:uFillTx/>
                <a:latin typeface="Tahoma"/>
                <a:ea typeface="+mn-ea"/>
                <a:cs typeface="+mn-cs"/>
              </a:rPr>
              <a:t>37.7× and 43.9× </a:t>
            </a:r>
            <a:r>
              <a:rPr kumimoji="0" lang="en-US" sz="2000" b="0" i="0" u="none" strike="noStrike" kern="0" cap="none" spc="0" normalizeH="0" baseline="0" noProof="0" dirty="0">
                <a:ln>
                  <a:noFill/>
                </a:ln>
                <a:solidFill>
                  <a:srgbClr val="000000"/>
                </a:solidFill>
                <a:effectLst/>
                <a:uLnTx/>
                <a:uFillTx/>
                <a:latin typeface="Tahoma"/>
                <a:ea typeface="+mn-ea"/>
                <a:cs typeface="+mn-cs"/>
              </a:rPr>
              <a:t>(&gt;12</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00"/>
                </a:solidFill>
                <a:effectLst/>
                <a:uLnTx/>
                <a:uFillTx/>
                <a:latin typeface="Tahoma"/>
                <a:ea typeface="+mn-ea"/>
                <a:cs typeface="+mn-cs"/>
              </a:rPr>
              <a:t>on average), on CPUs </a:t>
            </a:r>
          </a:p>
          <a:p>
            <a:pPr marL="1022350" marR="0" lvl="2"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0" cap="none" spc="0" normalizeH="0" baseline="0" noProof="0" dirty="0">
                <a:ln>
                  <a:noFill/>
                </a:ln>
                <a:solidFill>
                  <a:srgbClr val="000000"/>
                </a:solidFill>
                <a:effectLst/>
                <a:uLnTx/>
                <a:uFillTx/>
                <a:latin typeface="Tahoma"/>
                <a:ea typeface="+mn-ea"/>
                <a:cs typeface="+mn-cs"/>
              </a:rPr>
              <a:t>by up to </a:t>
            </a:r>
            <a:r>
              <a:rPr kumimoji="0" lang="en-US" sz="2000" b="0" i="0" u="none" strike="noStrike" kern="0" cap="none" spc="0" normalizeH="0" baseline="0" noProof="0" dirty="0">
                <a:ln>
                  <a:noFill/>
                </a:ln>
                <a:solidFill>
                  <a:srgbClr val="0000FF"/>
                </a:solidFill>
                <a:effectLst/>
                <a:uLnTx/>
                <a:uFillTx/>
                <a:latin typeface="Tahoma"/>
                <a:ea typeface="+mn-ea"/>
                <a:cs typeface="+mn-cs"/>
              </a:rPr>
              <a:t>413</a:t>
            </a:r>
            <a:r>
              <a:rPr kumimoji="0" lang="en-US" sz="2000" b="0" i="0" u="none" strike="noStrike" kern="1200" cap="none" spc="0" normalizeH="0" baseline="0" noProof="0" dirty="0">
                <a:ln>
                  <a:noFill/>
                </a:ln>
                <a:solidFill>
                  <a:srgbClr val="0000FF"/>
                </a:solidFill>
                <a:effectLst/>
                <a:uLnTx/>
                <a:uFillTx/>
                <a:latin typeface="Tahoma"/>
                <a:ea typeface="+mn-ea"/>
                <a:cs typeface="+mn-cs"/>
              </a:rPr>
              <a:t>×</a:t>
            </a:r>
            <a:r>
              <a:rPr kumimoji="0" lang="en-US" sz="2000" b="0" i="0" u="none" strike="noStrike" kern="0" cap="none" spc="0" normalizeH="0" baseline="0" noProof="0" dirty="0">
                <a:ln>
                  <a:noFill/>
                </a:ln>
                <a:solidFill>
                  <a:srgbClr val="0000FF"/>
                </a:solidFill>
                <a:effectLst/>
                <a:uLnTx/>
                <a:uFillTx/>
                <a:latin typeface="Tahoma"/>
                <a:ea typeface="+mn-ea"/>
                <a:cs typeface="+mn-cs"/>
              </a:rPr>
              <a:t> and 689</a:t>
            </a:r>
            <a:r>
              <a:rPr kumimoji="0" lang="en-US" sz="2000" b="0" i="0" u="none" strike="noStrike" kern="1200" cap="none" spc="0" normalizeH="0" baseline="0" noProof="0" dirty="0">
                <a:ln>
                  <a:noFill/>
                </a:ln>
                <a:solidFill>
                  <a:srgbClr val="0000FF"/>
                </a:solidFill>
                <a:effectLst/>
                <a:uLnTx/>
                <a:uFillTx/>
                <a:latin typeface="Tahoma"/>
                <a:ea typeface="+mn-ea"/>
                <a:cs typeface="+mn-cs"/>
              </a:rPr>
              <a:t>×</a:t>
            </a:r>
            <a:r>
              <a:rPr kumimoji="0" lang="en-US" sz="2000" b="0" i="0" u="none" strike="noStrike" kern="0" cap="none" spc="0" normalizeH="0" baseline="0" noProof="0" dirty="0">
                <a:ln>
                  <a:noFill/>
                </a:ln>
                <a:solidFill>
                  <a:srgbClr val="000000"/>
                </a:solidFill>
                <a:effectLst/>
                <a:uLnTx/>
                <a:uFillTx/>
                <a:latin typeface="Tahoma"/>
                <a:ea typeface="+mn-ea"/>
                <a:cs typeface="+mn-cs"/>
              </a:rPr>
              <a:t> (&gt;400</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00"/>
                </a:solidFill>
                <a:effectLst/>
                <a:uLnTx/>
                <a:uFillTx/>
                <a:latin typeface="Tahoma"/>
                <a:ea typeface="+mn-ea"/>
                <a:cs typeface="+mn-cs"/>
              </a:rPr>
              <a:t>on average) </a:t>
            </a:r>
            <a:r>
              <a:rPr kumimoji="0" lang="en-US" sz="2000" b="0" i="1" u="none" strike="noStrike" kern="0" cap="none" spc="0" normalizeH="0" baseline="0" noProof="0" dirty="0">
                <a:ln>
                  <a:noFill/>
                </a:ln>
                <a:solidFill>
                  <a:srgbClr val="000000"/>
                </a:solidFill>
                <a:effectLst/>
                <a:uLnTx/>
                <a:uFillTx/>
                <a:latin typeface="Tahoma"/>
                <a:ea typeface="+mn-ea"/>
                <a:cs typeface="+mn-cs"/>
              </a:rPr>
              <a:t>with </a:t>
            </a:r>
            <a:r>
              <a:rPr kumimoji="0" lang="en-US" sz="2000" b="0" i="1" u="none" strike="noStrike" kern="0" cap="none" spc="0" normalizeH="0" baseline="0" noProof="0" dirty="0">
                <a:ln>
                  <a:noFill/>
                </a:ln>
                <a:solidFill>
                  <a:srgbClr val="FF0000"/>
                </a:solidFill>
                <a:effectLst/>
                <a:uLnTx/>
                <a:uFillTx/>
                <a:latin typeface="Tahoma"/>
                <a:ea typeface="+mn-ea"/>
                <a:cs typeface="+mn-cs"/>
              </a:rPr>
              <a:t>FPGAs/GPUs</a:t>
            </a:r>
            <a:endParaRPr kumimoji="0" lang="en-US" sz="2000" b="0"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761418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A8D2AA1E-6B45-6548-B113-7556B3FE59DE}"/>
              </a:ext>
            </a:extLst>
          </p:cNvPr>
          <p:cNvPicPr>
            <a:picLocks noChangeAspect="1"/>
          </p:cNvPicPr>
          <p:nvPr/>
        </p:nvPicPr>
        <p:blipFill rotWithShape="1">
          <a:blip r:embed="rId3"/>
          <a:srcRect r="73604"/>
          <a:stretch/>
        </p:blipFill>
        <p:spPr bwMode="auto">
          <a:xfrm>
            <a:off x="39756" y="1518779"/>
            <a:ext cx="3392062" cy="2455694"/>
          </a:xfrm>
          <a:prstGeom prst="rect">
            <a:avLst/>
          </a:prstGeom>
          <a:noFill/>
          <a:ln w="9525">
            <a:noFill/>
            <a:miter lim="800000"/>
            <a:headEnd/>
            <a:tailEnd/>
          </a:ln>
        </p:spPr>
      </p:pic>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bwMode="auto">
          <a:xfrm>
            <a:off x="1288078" y="3809747"/>
            <a:ext cx="7855922" cy="3083574"/>
          </a:xfrm>
          <a:prstGeom prst="rect">
            <a:avLst/>
          </a:prstGeom>
          <a:noFill/>
          <a:ln w="9525">
            <a:noFill/>
            <a:miter lim="800000"/>
            <a:headEnd/>
            <a:tailEnd/>
          </a:ln>
        </p:spPr>
      </p:pic>
    </p:spTree>
    <p:extLst>
      <p:ext uri="{BB962C8B-B14F-4D97-AF65-F5344CB8AC3E}">
        <p14:creationId xmlns:p14="http://schemas.microsoft.com/office/powerpoint/2010/main" val="13831018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bwMode="auto">
          <a:xfrm>
            <a:off x="539552" y="2673684"/>
            <a:ext cx="7855922" cy="3083574"/>
          </a:xfrm>
          <a:prstGeom prst="rect">
            <a:avLst/>
          </a:prstGeom>
          <a:noFill/>
          <a:ln w="9525">
            <a:noFill/>
            <a:miter lim="800000"/>
            <a:headEnd/>
            <a:tailEnd/>
          </a:ln>
        </p:spPr>
      </p:pic>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770750" y="2997611"/>
            <a:ext cx="5443458" cy="2725750"/>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Tree>
    <p:extLst>
      <p:ext uri="{BB962C8B-B14F-4D97-AF65-F5344CB8AC3E}">
        <p14:creationId xmlns:p14="http://schemas.microsoft.com/office/powerpoint/2010/main" val="49960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linds(horizont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pic>
        <p:nvPicPr>
          <p:cNvPr id="16" name="Picture 15" descr="Image result for snake cartoon">
            <a:extLst>
              <a:ext uri="{FF2B5EF4-FFF2-40B4-BE49-F238E27FC236}">
                <a16:creationId xmlns:a16="http://schemas.microsoft.com/office/drawing/2014/main" id="{40C0E96E-5EBD-1145-913E-F5E6014A229E}"/>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55571" y="3501008"/>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AE868364-1855-C74C-A9DD-A0D3EC41B99B}"/>
              </a:ext>
            </a:extLst>
          </p:cNvPr>
          <p:cNvSpPr/>
          <p:nvPr/>
        </p:nvSpPr>
        <p:spPr>
          <a:xfrm>
            <a:off x="2369953" y="4294624"/>
            <a:ext cx="2562087" cy="180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58" name="TextBox 57">
            <a:extLst>
              <a:ext uri="{FF2B5EF4-FFF2-40B4-BE49-F238E27FC236}">
                <a16:creationId xmlns:a16="http://schemas.microsoft.com/office/drawing/2014/main" id="{D25C0B9F-8639-B84C-A741-146BEA46559A}"/>
              </a:ext>
            </a:extLst>
          </p:cNvPr>
          <p:cNvSpPr txBox="1"/>
          <p:nvPr/>
        </p:nvSpPr>
        <p:spPr>
          <a:xfrm>
            <a:off x="7593836" y="1721139"/>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2</a:t>
            </a:r>
          </a:p>
        </p:txBody>
      </p:sp>
      <p:sp>
        <p:nvSpPr>
          <p:cNvPr id="59" name="Rectangle 58">
            <a:extLst>
              <a:ext uri="{FF2B5EF4-FFF2-40B4-BE49-F238E27FC236}">
                <a16:creationId xmlns:a16="http://schemas.microsoft.com/office/drawing/2014/main" id="{C16E936C-17C5-E747-AD7D-3EF8AC99D79F}"/>
              </a:ext>
            </a:extLst>
          </p:cNvPr>
          <p:cNvSpPr/>
          <p:nvPr/>
        </p:nvSpPr>
        <p:spPr>
          <a:xfrm>
            <a:off x="4932040" y="3897071"/>
            <a:ext cx="2304256" cy="17831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6" name="TextBox 75">
            <a:extLst>
              <a:ext uri="{FF2B5EF4-FFF2-40B4-BE49-F238E27FC236}">
                <a16:creationId xmlns:a16="http://schemas.microsoft.com/office/drawing/2014/main" id="{A9DFBFD2-B0F9-024C-B042-98E5B207EFA8}"/>
              </a:ext>
            </a:extLst>
          </p:cNvPr>
          <p:cNvSpPr txBox="1"/>
          <p:nvPr/>
        </p:nvSpPr>
        <p:spPr>
          <a:xfrm>
            <a:off x="7593836" y="1741778"/>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1</a:t>
            </a:r>
          </a:p>
        </p:txBody>
      </p:sp>
      <p:sp>
        <p:nvSpPr>
          <p:cNvPr id="77" name="Rectangle 76">
            <a:extLst>
              <a:ext uri="{FF2B5EF4-FFF2-40B4-BE49-F238E27FC236}">
                <a16:creationId xmlns:a16="http://schemas.microsoft.com/office/drawing/2014/main" id="{6FB8C31A-51D0-104D-8B6B-95CE0C77832E}"/>
              </a:ext>
            </a:extLst>
          </p:cNvPr>
          <p:cNvSpPr/>
          <p:nvPr/>
        </p:nvSpPr>
        <p:spPr>
          <a:xfrm>
            <a:off x="7164288" y="3537032"/>
            <a:ext cx="1476000" cy="1847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8" name="TextBox 77">
            <a:extLst>
              <a:ext uri="{FF2B5EF4-FFF2-40B4-BE49-F238E27FC236}">
                <a16:creationId xmlns:a16="http://schemas.microsoft.com/office/drawing/2014/main" id="{DCA66EE7-F096-B24B-97B7-03FE4AF6193E}"/>
              </a:ext>
            </a:extLst>
          </p:cNvPr>
          <p:cNvSpPr txBox="1"/>
          <p:nvPr/>
        </p:nvSpPr>
        <p:spPr>
          <a:xfrm>
            <a:off x="7586448" y="1738220"/>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0</a:t>
            </a:r>
          </a:p>
        </p:txBody>
      </p:sp>
      <p:sp>
        <p:nvSpPr>
          <p:cNvPr id="79" name="Rectangle 78">
            <a:extLst>
              <a:ext uri="{FF2B5EF4-FFF2-40B4-BE49-F238E27FC236}">
                <a16:creationId xmlns:a16="http://schemas.microsoft.com/office/drawing/2014/main" id="{C748629A-8EAE-7641-921B-7F6EC3336FDD}"/>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57" name="Group 56">
            <a:extLst>
              <a:ext uri="{FF2B5EF4-FFF2-40B4-BE49-F238E27FC236}">
                <a16:creationId xmlns:a16="http://schemas.microsoft.com/office/drawing/2014/main" id="{D5A293A7-AE72-A049-86B0-3169520805BD}"/>
              </a:ext>
            </a:extLst>
          </p:cNvPr>
          <p:cNvGrpSpPr/>
          <p:nvPr/>
        </p:nvGrpSpPr>
        <p:grpSpPr>
          <a:xfrm>
            <a:off x="4880935" y="3172352"/>
            <a:ext cx="293637" cy="2504685"/>
            <a:chOff x="4880935" y="3172352"/>
            <a:chExt cx="1368152" cy="2504685"/>
          </a:xfrm>
        </p:grpSpPr>
        <p:cxnSp>
          <p:nvCxnSpPr>
            <p:cNvPr id="49" name="Straight Arrow Connector 48">
              <a:extLst>
                <a:ext uri="{FF2B5EF4-FFF2-40B4-BE49-F238E27FC236}">
                  <a16:creationId xmlns:a16="http://schemas.microsoft.com/office/drawing/2014/main" id="{32354A49-8D8B-0841-B801-FBB6DEA8228D}"/>
                </a:ext>
              </a:extLst>
            </p:cNvPr>
            <p:cNvCxnSpPr>
              <a:cxnSpLocks/>
            </p:cNvCxnSpPr>
            <p:nvPr/>
          </p:nvCxnSpPr>
          <p:spPr>
            <a:xfrm flipV="1">
              <a:off x="4880935" y="3172352"/>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5089DBB-58AC-7443-AE62-41AEEF3304DD}"/>
                </a:ext>
              </a:extLst>
            </p:cNvPr>
            <p:cNvCxnSpPr>
              <a:cxnSpLocks/>
            </p:cNvCxnSpPr>
            <p:nvPr/>
          </p:nvCxnSpPr>
          <p:spPr>
            <a:xfrm flipV="1">
              <a:off x="4880935" y="3604400"/>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67EE76D-C31A-4B4D-92F1-1539A7504BFB}"/>
                </a:ext>
              </a:extLst>
            </p:cNvPr>
            <p:cNvCxnSpPr>
              <a:cxnSpLocks/>
            </p:cNvCxnSpPr>
            <p:nvPr/>
          </p:nvCxnSpPr>
          <p:spPr>
            <a:xfrm flipV="1">
              <a:off x="4880935" y="4078954"/>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1081564-BAFC-5240-86EE-376766F72175}"/>
                </a:ext>
              </a:extLst>
            </p:cNvPr>
            <p:cNvCxnSpPr>
              <a:cxnSpLocks/>
            </p:cNvCxnSpPr>
            <p:nvPr/>
          </p:nvCxnSpPr>
          <p:spPr>
            <a:xfrm>
              <a:off x="4880935" y="4401108"/>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14E0230-4482-FA48-9529-9099C5EEA18E}"/>
                </a:ext>
              </a:extLst>
            </p:cNvPr>
            <p:cNvCxnSpPr>
              <a:cxnSpLocks/>
            </p:cNvCxnSpPr>
            <p:nvPr/>
          </p:nvCxnSpPr>
          <p:spPr>
            <a:xfrm>
              <a:off x="4880935" y="4410346"/>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32A2ECE-7F50-D341-8F21-1F977A529C84}"/>
                </a:ext>
              </a:extLst>
            </p:cNvPr>
            <p:cNvCxnSpPr>
              <a:cxnSpLocks/>
            </p:cNvCxnSpPr>
            <p:nvPr/>
          </p:nvCxnSpPr>
          <p:spPr>
            <a:xfrm>
              <a:off x="4880935" y="4410346"/>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046B0F1-9A06-094E-8EEC-C5A1FB852A77}"/>
                </a:ext>
              </a:extLst>
            </p:cNvPr>
            <p:cNvCxnSpPr>
              <a:cxnSpLocks/>
            </p:cNvCxnSpPr>
            <p:nvPr/>
          </p:nvCxnSpPr>
          <p:spPr>
            <a:xfrm>
              <a:off x="4880935" y="4432494"/>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Rectangle 55">
            <a:extLst>
              <a:ext uri="{FF2B5EF4-FFF2-40B4-BE49-F238E27FC236}">
                <a16:creationId xmlns:a16="http://schemas.microsoft.com/office/drawing/2014/main" id="{76EA1A54-4121-2A4E-82B6-2F97A50559A9}"/>
              </a:ext>
            </a:extLst>
          </p:cNvPr>
          <p:cNvSpPr/>
          <p:nvPr/>
        </p:nvSpPr>
        <p:spPr>
          <a:xfrm>
            <a:off x="5076056" y="303823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2</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cxnSp>
        <p:nvCxnSpPr>
          <p:cNvPr id="18" name="Straight Arrow Connector 17">
            <a:extLst>
              <a:ext uri="{FF2B5EF4-FFF2-40B4-BE49-F238E27FC236}">
                <a16:creationId xmlns:a16="http://schemas.microsoft.com/office/drawing/2014/main" id="{536D989F-4F00-0F40-8F7A-2108A6B220A8}"/>
              </a:ext>
            </a:extLst>
          </p:cNvPr>
          <p:cNvCxnSpPr>
            <a:cxnSpLocks/>
          </p:cNvCxnSpPr>
          <p:nvPr/>
        </p:nvCxnSpPr>
        <p:spPr>
          <a:xfrm flipV="1">
            <a:off x="1547664" y="3140968"/>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6B0BE45-CF6D-E744-8369-BB2A600A80BB}"/>
              </a:ext>
            </a:extLst>
          </p:cNvPr>
          <p:cNvCxnSpPr>
            <a:cxnSpLocks/>
          </p:cNvCxnSpPr>
          <p:nvPr/>
        </p:nvCxnSpPr>
        <p:spPr>
          <a:xfrm flipV="1">
            <a:off x="1547664" y="3573016"/>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FF41472-4419-1C47-B47F-0C75CEB03D68}"/>
              </a:ext>
            </a:extLst>
          </p:cNvPr>
          <p:cNvCxnSpPr>
            <a:cxnSpLocks/>
          </p:cNvCxnSpPr>
          <p:nvPr/>
        </p:nvCxnSpPr>
        <p:spPr>
          <a:xfrm flipV="1">
            <a:off x="1547664" y="4047570"/>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0620BFE-B43C-D245-8CB4-3F35E7A3340E}"/>
              </a:ext>
            </a:extLst>
          </p:cNvPr>
          <p:cNvCxnSpPr>
            <a:cxnSpLocks/>
          </p:cNvCxnSpPr>
          <p:nvPr/>
        </p:nvCxnSpPr>
        <p:spPr>
          <a:xfrm>
            <a:off x="1547664" y="4369724"/>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3E3C3B-5D4C-D744-8D03-05A1B2BF38E6}"/>
              </a:ext>
            </a:extLst>
          </p:cNvPr>
          <p:cNvCxnSpPr>
            <a:cxnSpLocks/>
          </p:cNvCxnSpPr>
          <p:nvPr/>
        </p:nvCxnSpPr>
        <p:spPr>
          <a:xfrm>
            <a:off x="1547664" y="4378962"/>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85E3E13-8CEC-2444-BED3-F5B19A86606E}"/>
              </a:ext>
            </a:extLst>
          </p:cNvPr>
          <p:cNvCxnSpPr>
            <a:cxnSpLocks/>
          </p:cNvCxnSpPr>
          <p:nvPr/>
        </p:nvCxnSpPr>
        <p:spPr>
          <a:xfrm>
            <a:off x="1547664" y="4378962"/>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938C2C4-9B09-A442-9D20-61A291375AFE}"/>
              </a:ext>
            </a:extLst>
          </p:cNvPr>
          <p:cNvCxnSpPr>
            <a:cxnSpLocks/>
          </p:cNvCxnSpPr>
          <p:nvPr/>
        </p:nvCxnSpPr>
        <p:spPr>
          <a:xfrm>
            <a:off x="1547664" y="4401110"/>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D84B5DE-DB9D-3C4D-8C71-167098FEF820}"/>
              </a:ext>
            </a:extLst>
          </p:cNvPr>
          <p:cNvSpPr/>
          <p:nvPr/>
        </p:nvSpPr>
        <p:spPr>
          <a:xfrm>
            <a:off x="2843808" y="3006848"/>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p:txBody>
      </p:sp>
      <p:grpSp>
        <p:nvGrpSpPr>
          <p:cNvPr id="60" name="Group 59">
            <a:extLst>
              <a:ext uri="{FF2B5EF4-FFF2-40B4-BE49-F238E27FC236}">
                <a16:creationId xmlns:a16="http://schemas.microsoft.com/office/drawing/2014/main" id="{EF9EA370-CED1-6644-B247-A0B26B4D4D0A}"/>
              </a:ext>
            </a:extLst>
          </p:cNvPr>
          <p:cNvGrpSpPr/>
          <p:nvPr/>
        </p:nvGrpSpPr>
        <p:grpSpPr>
          <a:xfrm>
            <a:off x="7087631" y="3148385"/>
            <a:ext cx="342735" cy="2413204"/>
            <a:chOff x="4880935" y="3562597"/>
            <a:chExt cx="1596916" cy="2413204"/>
          </a:xfrm>
        </p:grpSpPr>
        <p:cxnSp>
          <p:nvCxnSpPr>
            <p:cNvPr id="61" name="Straight Arrow Connector 60">
              <a:extLst>
                <a:ext uri="{FF2B5EF4-FFF2-40B4-BE49-F238E27FC236}">
                  <a16:creationId xmlns:a16="http://schemas.microsoft.com/office/drawing/2014/main" id="{463DF6E9-EFB5-984B-A227-8952EE1A0B33}"/>
                </a:ext>
              </a:extLst>
            </p:cNvPr>
            <p:cNvCxnSpPr>
              <a:cxnSpLocks/>
            </p:cNvCxnSpPr>
            <p:nvPr/>
          </p:nvCxnSpPr>
          <p:spPr>
            <a:xfrm flipV="1">
              <a:off x="4880935" y="3562597"/>
              <a:ext cx="1363698" cy="8292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6B91658-F9CB-F346-B442-143CAAD6EF5A}"/>
                </a:ext>
              </a:extLst>
            </p:cNvPr>
            <p:cNvCxnSpPr>
              <a:cxnSpLocks/>
            </p:cNvCxnSpPr>
            <p:nvPr/>
          </p:nvCxnSpPr>
          <p:spPr>
            <a:xfrm flipV="1">
              <a:off x="4880935" y="3997668"/>
              <a:ext cx="1363698" cy="403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FC8C376-BECC-9244-999B-044DE3577982}"/>
                </a:ext>
              </a:extLst>
            </p:cNvPr>
            <p:cNvCxnSpPr>
              <a:cxnSpLocks/>
            </p:cNvCxnSpPr>
            <p:nvPr/>
          </p:nvCxnSpPr>
          <p:spPr>
            <a:xfrm>
              <a:off x="4880935" y="4391870"/>
              <a:ext cx="1575478" cy="83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2AE21A21-E006-944B-B889-9E4DFA84E344}"/>
                </a:ext>
              </a:extLst>
            </p:cNvPr>
            <p:cNvCxnSpPr>
              <a:cxnSpLocks/>
            </p:cNvCxnSpPr>
            <p:nvPr/>
          </p:nvCxnSpPr>
          <p:spPr>
            <a:xfrm>
              <a:off x="4880935" y="4401108"/>
              <a:ext cx="1363698" cy="37359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BAC343E-CC6E-5345-BD75-C77BBDEE59F6}"/>
                </a:ext>
              </a:extLst>
            </p:cNvPr>
            <p:cNvCxnSpPr>
              <a:cxnSpLocks/>
            </p:cNvCxnSpPr>
            <p:nvPr/>
          </p:nvCxnSpPr>
          <p:spPr>
            <a:xfrm>
              <a:off x="4880935" y="4410346"/>
              <a:ext cx="1575478" cy="7595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CDA4608-7DA4-4C43-A0E0-8F5D8D371A41}"/>
                </a:ext>
              </a:extLst>
            </p:cNvPr>
            <p:cNvCxnSpPr>
              <a:cxnSpLocks/>
            </p:cNvCxnSpPr>
            <p:nvPr/>
          </p:nvCxnSpPr>
          <p:spPr>
            <a:xfrm>
              <a:off x="4880935" y="4410346"/>
              <a:ext cx="1596916" cy="10890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C20BA5F5-6D92-B94B-AB81-5957358B9FBA}"/>
                </a:ext>
              </a:extLst>
            </p:cNvPr>
            <p:cNvCxnSpPr>
              <a:cxnSpLocks/>
            </p:cNvCxnSpPr>
            <p:nvPr/>
          </p:nvCxnSpPr>
          <p:spPr>
            <a:xfrm>
              <a:off x="4880935" y="4432494"/>
              <a:ext cx="1363698" cy="15433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8" name="Rectangle 67">
            <a:extLst>
              <a:ext uri="{FF2B5EF4-FFF2-40B4-BE49-F238E27FC236}">
                <a16:creationId xmlns:a16="http://schemas.microsoft.com/office/drawing/2014/main" id="{7CF1B87B-29D7-AC4D-A33E-75BF6F542A2C}"/>
              </a:ext>
            </a:extLst>
          </p:cNvPr>
          <p:cNvSpPr/>
          <p:nvPr/>
        </p:nvSpPr>
        <p:spPr>
          <a:xfrm>
            <a:off x="7282752" y="299695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Tree>
    <p:extLst>
      <p:ext uri="{BB962C8B-B14F-4D97-AF65-F5344CB8AC3E}">
        <p14:creationId xmlns:p14="http://schemas.microsoft.com/office/powerpoint/2010/main" val="27941222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par>
                                <p:cTn id="14" presetID="9"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dissolve">
                                      <p:cBhvr>
                                        <p:cTn id="16" dur="500"/>
                                        <p:tgtEl>
                                          <p:spTgt spid="26"/>
                                        </p:tgtEl>
                                      </p:cBhvr>
                                    </p:animEffect>
                                  </p:childTnLst>
                                </p:cTn>
                              </p:par>
                              <p:par>
                                <p:cTn id="17" presetID="9"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par>
                                <p:cTn id="20" presetID="9"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dissolve">
                                      <p:cBhvr>
                                        <p:cTn id="22" dur="500"/>
                                        <p:tgtEl>
                                          <p:spTgt spid="32"/>
                                        </p:tgtEl>
                                      </p:cBhvr>
                                    </p:animEffect>
                                  </p:childTnLst>
                                </p:cTn>
                              </p:par>
                              <p:par>
                                <p:cTn id="23" presetID="9"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dissolve">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childTnLst>
                                </p:cTn>
                              </p:par>
                              <p:par>
                                <p:cTn id="30" presetID="3" presetClass="entr" presetSubtype="5"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linds(vertical)">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nodeType="clickEffect">
                                  <p:stCondLst>
                                    <p:cond delay="0"/>
                                  </p:stCondLst>
                                  <p:childTnLst>
                                    <p:animEffect transition="out" filter="dissolv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23"/>
                                        </p:tgtEl>
                                      </p:cBhvr>
                                    </p:animEffect>
                                    <p:set>
                                      <p:cBhvr>
                                        <p:cTn id="43" dur="1" fill="hold">
                                          <p:stCondLst>
                                            <p:cond delay="499"/>
                                          </p:stCondLst>
                                        </p:cTn>
                                        <p:tgtEl>
                                          <p:spTgt spid="23"/>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29"/>
                                        </p:tgtEl>
                                      </p:cBhvr>
                                    </p:animEffect>
                                    <p:set>
                                      <p:cBhvr>
                                        <p:cTn id="46" dur="1" fill="hold">
                                          <p:stCondLst>
                                            <p:cond delay="499"/>
                                          </p:stCondLst>
                                        </p:cTn>
                                        <p:tgtEl>
                                          <p:spTgt spid="29"/>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32"/>
                                        </p:tgtEl>
                                      </p:cBhvr>
                                    </p:animEffect>
                                    <p:set>
                                      <p:cBhvr>
                                        <p:cTn id="49" dur="1" fill="hold">
                                          <p:stCondLst>
                                            <p:cond delay="499"/>
                                          </p:stCondLst>
                                        </p:cTn>
                                        <p:tgtEl>
                                          <p:spTgt spid="32"/>
                                        </p:tgtEl>
                                        <p:attrNameLst>
                                          <p:attrName>style.visibility</p:attrName>
                                        </p:attrNameLst>
                                      </p:cBhvr>
                                      <p:to>
                                        <p:strVal val="hidden"/>
                                      </p:to>
                                    </p:set>
                                  </p:childTnLst>
                                </p:cTn>
                              </p:par>
                              <p:par>
                                <p:cTn id="50" presetID="9" presetClass="exit" presetSubtype="0" fill="hold" nodeType="withEffect">
                                  <p:stCondLst>
                                    <p:cond delay="0"/>
                                  </p:stCondLst>
                                  <p:childTnLst>
                                    <p:animEffect transition="out" filter="dissolve">
                                      <p:cBhvr>
                                        <p:cTn id="51" dur="500"/>
                                        <p:tgtEl>
                                          <p:spTgt spid="35"/>
                                        </p:tgtEl>
                                      </p:cBhvr>
                                    </p:animEffect>
                                    <p:set>
                                      <p:cBhvr>
                                        <p:cTn id="52" dur="1" fill="hold">
                                          <p:stCondLst>
                                            <p:cond delay="499"/>
                                          </p:stCondLst>
                                        </p:cTn>
                                        <p:tgtEl>
                                          <p:spTgt spid="35"/>
                                        </p:tgtEl>
                                        <p:attrNameLst>
                                          <p:attrName>style.visibility</p:attrName>
                                        </p:attrNameLst>
                                      </p:cBhvr>
                                      <p:to>
                                        <p:strVal val="hidden"/>
                                      </p:to>
                                    </p:set>
                                  </p:childTnLst>
                                </p:cTn>
                              </p:par>
                              <p:par>
                                <p:cTn id="53" presetID="9" presetClass="exit" presetSubtype="0" fill="hold" nodeType="withEffect">
                                  <p:stCondLst>
                                    <p:cond delay="0"/>
                                  </p:stCondLst>
                                  <p:childTnLst>
                                    <p:animEffect transition="out" filter="dissolve">
                                      <p:cBhvr>
                                        <p:cTn id="54" dur="500"/>
                                        <p:tgtEl>
                                          <p:spTgt spid="26"/>
                                        </p:tgtEl>
                                      </p:cBhvr>
                                    </p:animEffect>
                                    <p:set>
                                      <p:cBhvr>
                                        <p:cTn id="55" dur="1" fill="hold">
                                          <p:stCondLst>
                                            <p:cond delay="499"/>
                                          </p:stCondLst>
                                        </p:cTn>
                                        <p:tgtEl>
                                          <p:spTgt spid="26"/>
                                        </p:tgtEl>
                                        <p:attrNameLst>
                                          <p:attrName>style.visibility</p:attrName>
                                        </p:attrNameLst>
                                      </p:cBhvr>
                                      <p:to>
                                        <p:strVal val="hidden"/>
                                      </p:to>
                                    </p:set>
                                  </p:childTnLst>
                                </p:cTn>
                              </p:par>
                              <p:par>
                                <p:cTn id="56" presetID="9" presetClass="exit" presetSubtype="0" fill="hold" grpId="1" nodeType="withEffect">
                                  <p:stCondLst>
                                    <p:cond delay="0"/>
                                  </p:stCondLst>
                                  <p:childTnLst>
                                    <p:animEffect transition="out" filter="dissolve">
                                      <p:cBhvr>
                                        <p:cTn id="57" dur="500"/>
                                        <p:tgtEl>
                                          <p:spTgt spid="38"/>
                                        </p:tgtEl>
                                      </p:cBhvr>
                                    </p:animEffect>
                                    <p:set>
                                      <p:cBhvr>
                                        <p:cTn id="58" dur="1" fill="hold">
                                          <p:stCondLst>
                                            <p:cond delay="499"/>
                                          </p:stCondLst>
                                        </p:cTn>
                                        <p:tgtEl>
                                          <p:spTgt spid="3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2" presetClass="exit" presetSubtype="4" fill="hold" grpId="0" nodeType="clickEffect">
                                  <p:stCondLst>
                                    <p:cond delay="0"/>
                                  </p:stCondLst>
                                  <p:childTnLst>
                                    <p:anim calcmode="lin" valueType="num">
                                      <p:cBhvr additive="base">
                                        <p:cTn id="62" dur="500"/>
                                        <p:tgtEl>
                                          <p:spTgt spid="8"/>
                                        </p:tgtEl>
                                        <p:attrNameLst>
                                          <p:attrName>ppt_y</p:attrName>
                                        </p:attrNameLst>
                                      </p:cBhvr>
                                      <p:tavLst>
                                        <p:tav tm="0">
                                          <p:val>
                                            <p:strVal val="#ppt_y"/>
                                          </p:val>
                                        </p:tav>
                                        <p:tav tm="100000">
                                          <p:val>
                                            <p:strVal val="#ppt_y+#ppt_h*1.125000"/>
                                          </p:val>
                                        </p:tav>
                                      </p:tavLst>
                                    </p:anim>
                                    <p:animEffect transition="out" filter="wipe(down)">
                                      <p:cBhvr>
                                        <p:cTn id="63" dur="500"/>
                                        <p:tgtEl>
                                          <p:spTgt spid="8"/>
                                        </p:tgtEl>
                                      </p:cBhvr>
                                    </p:animEffect>
                                    <p:set>
                                      <p:cBhvr>
                                        <p:cTn id="64" dur="1" fill="hold">
                                          <p:stCondLst>
                                            <p:cond delay="499"/>
                                          </p:stCondLst>
                                        </p:cTn>
                                        <p:tgtEl>
                                          <p:spTgt spid="8"/>
                                        </p:tgtEl>
                                        <p:attrNameLst>
                                          <p:attrName>style.visibility</p:attrName>
                                        </p:attrNameLst>
                                      </p:cBhvr>
                                      <p:to>
                                        <p:strVal val="hidden"/>
                                      </p:to>
                                    </p:set>
                                  </p:childTnLst>
                                </p:cTn>
                              </p:par>
                              <p:par>
                                <p:cTn id="65" presetID="53" presetClass="entr" presetSubtype="16"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5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3" presetClass="entr" presetSubtype="5" fill="hold" grpId="0"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blinds(vertical)">
                                      <p:cBhvr>
                                        <p:cTn id="80" dur="500"/>
                                        <p:tgtEl>
                                          <p:spTgt spid="59"/>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xit" presetSubtype="4" fill="hold" grpId="1" nodeType="clickEffect">
                                  <p:stCondLst>
                                    <p:cond delay="0"/>
                                  </p:stCondLst>
                                  <p:childTnLst>
                                    <p:anim calcmode="lin" valueType="num">
                                      <p:cBhvr additive="base">
                                        <p:cTn id="84" dur="500"/>
                                        <p:tgtEl>
                                          <p:spTgt spid="58"/>
                                        </p:tgtEl>
                                        <p:attrNameLst>
                                          <p:attrName>ppt_y</p:attrName>
                                        </p:attrNameLst>
                                      </p:cBhvr>
                                      <p:tavLst>
                                        <p:tav tm="0">
                                          <p:val>
                                            <p:strVal val="#ppt_y"/>
                                          </p:val>
                                        </p:tav>
                                        <p:tav tm="100000">
                                          <p:val>
                                            <p:strVal val="#ppt_y+#ppt_h*1.125000"/>
                                          </p:val>
                                        </p:tav>
                                      </p:tavLst>
                                    </p:anim>
                                    <p:animEffect transition="out" filter="wipe(down)">
                                      <p:cBhvr>
                                        <p:cTn id="85" dur="500"/>
                                        <p:tgtEl>
                                          <p:spTgt spid="58"/>
                                        </p:tgtEl>
                                      </p:cBhvr>
                                    </p:animEffect>
                                    <p:set>
                                      <p:cBhvr>
                                        <p:cTn id="86" dur="1" fill="hold">
                                          <p:stCondLst>
                                            <p:cond delay="499"/>
                                          </p:stCondLst>
                                        </p:cTn>
                                        <p:tgtEl>
                                          <p:spTgt spid="58"/>
                                        </p:tgtEl>
                                        <p:attrNameLst>
                                          <p:attrName>style.visibility</p:attrName>
                                        </p:attrNameLst>
                                      </p:cBhvr>
                                      <p:to>
                                        <p:strVal val="hidden"/>
                                      </p:to>
                                    </p:set>
                                  </p:childTnLst>
                                </p:cTn>
                              </p:par>
                              <p:par>
                                <p:cTn id="87" presetID="53" presetClass="entr" presetSubtype="16" fill="hold" grpId="0" nodeType="withEffect">
                                  <p:stCondLst>
                                    <p:cond delay="0"/>
                                  </p:stCondLst>
                                  <p:childTnLst>
                                    <p:set>
                                      <p:cBhvr>
                                        <p:cTn id="88" dur="1" fill="hold">
                                          <p:stCondLst>
                                            <p:cond delay="0"/>
                                          </p:stCondLst>
                                        </p:cTn>
                                        <p:tgtEl>
                                          <p:spTgt spid="76"/>
                                        </p:tgtEl>
                                        <p:attrNameLst>
                                          <p:attrName>style.visibility</p:attrName>
                                        </p:attrNameLst>
                                      </p:cBhvr>
                                      <p:to>
                                        <p:strVal val="visible"/>
                                      </p:to>
                                    </p:set>
                                    <p:anim calcmode="lin" valueType="num">
                                      <p:cBhvr>
                                        <p:cTn id="89" dur="500" fill="hold"/>
                                        <p:tgtEl>
                                          <p:spTgt spid="76"/>
                                        </p:tgtEl>
                                        <p:attrNameLst>
                                          <p:attrName>ppt_w</p:attrName>
                                        </p:attrNameLst>
                                      </p:cBhvr>
                                      <p:tavLst>
                                        <p:tav tm="0">
                                          <p:val>
                                            <p:fltVal val="0"/>
                                          </p:val>
                                        </p:tav>
                                        <p:tav tm="100000">
                                          <p:val>
                                            <p:strVal val="#ppt_w"/>
                                          </p:val>
                                        </p:tav>
                                      </p:tavLst>
                                    </p:anim>
                                    <p:anim calcmode="lin" valueType="num">
                                      <p:cBhvr>
                                        <p:cTn id="90" dur="500" fill="hold"/>
                                        <p:tgtEl>
                                          <p:spTgt spid="76"/>
                                        </p:tgtEl>
                                        <p:attrNameLst>
                                          <p:attrName>ppt_h</p:attrName>
                                        </p:attrNameLst>
                                      </p:cBhvr>
                                      <p:tavLst>
                                        <p:tav tm="0">
                                          <p:val>
                                            <p:fltVal val="0"/>
                                          </p:val>
                                        </p:tav>
                                        <p:tav tm="100000">
                                          <p:val>
                                            <p:strVal val="#ppt_h"/>
                                          </p:val>
                                        </p:tav>
                                      </p:tavLst>
                                    </p:anim>
                                    <p:animEffect transition="in" filter="fade">
                                      <p:cBhvr>
                                        <p:cTn id="91" dur="500"/>
                                        <p:tgtEl>
                                          <p:spTgt spid="76"/>
                                        </p:tgtEl>
                                      </p:cBhvr>
                                    </p:animEffect>
                                  </p:childTnLst>
                                </p:cTn>
                              </p:par>
                              <p:par>
                                <p:cTn id="92" presetID="9" presetClass="exit" presetSubtype="0" fill="hold" nodeType="withEffect">
                                  <p:stCondLst>
                                    <p:cond delay="0"/>
                                  </p:stCondLst>
                                  <p:childTnLst>
                                    <p:animEffect transition="out" filter="dissolve">
                                      <p:cBhvr>
                                        <p:cTn id="93" dur="500"/>
                                        <p:tgtEl>
                                          <p:spTgt spid="57"/>
                                        </p:tgtEl>
                                      </p:cBhvr>
                                    </p:animEffect>
                                    <p:set>
                                      <p:cBhvr>
                                        <p:cTn id="94" dur="1" fill="hold">
                                          <p:stCondLst>
                                            <p:cond delay="499"/>
                                          </p:stCondLst>
                                        </p:cTn>
                                        <p:tgtEl>
                                          <p:spTgt spid="57"/>
                                        </p:tgtEl>
                                        <p:attrNameLst>
                                          <p:attrName>style.visibility</p:attrName>
                                        </p:attrNameLst>
                                      </p:cBhvr>
                                      <p:to>
                                        <p:strVal val="hidden"/>
                                      </p:to>
                                    </p:set>
                                  </p:childTnLst>
                                </p:cTn>
                              </p:par>
                              <p:par>
                                <p:cTn id="95" presetID="9" presetClass="exit" presetSubtype="0" fill="hold" grpId="1" nodeType="withEffect">
                                  <p:stCondLst>
                                    <p:cond delay="0"/>
                                  </p:stCondLst>
                                  <p:childTnLst>
                                    <p:animEffect transition="out" filter="dissolve">
                                      <p:cBhvr>
                                        <p:cTn id="96" dur="500"/>
                                        <p:tgtEl>
                                          <p:spTgt spid="56"/>
                                        </p:tgtEl>
                                      </p:cBhvr>
                                    </p:animEffect>
                                    <p:set>
                                      <p:cBhvr>
                                        <p:cTn id="97" dur="1" fill="hold">
                                          <p:stCondLst>
                                            <p:cond delay="499"/>
                                          </p:stCondLst>
                                        </p:cTn>
                                        <p:tgtEl>
                                          <p:spTgt spid="56"/>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nodeType="clickEffect">
                                  <p:stCondLst>
                                    <p:cond delay="0"/>
                                  </p:stCondLst>
                                  <p:childTnLst>
                                    <p:set>
                                      <p:cBhvr>
                                        <p:cTn id="101" dur="1" fill="hold">
                                          <p:stCondLst>
                                            <p:cond delay="0"/>
                                          </p:stCondLst>
                                        </p:cTn>
                                        <p:tgtEl>
                                          <p:spTgt spid="60"/>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68"/>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3" presetClass="entr" presetSubtype="5"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linds(vertical)">
                                      <p:cBhvr>
                                        <p:cTn id="108" dur="500"/>
                                        <p:tgtEl>
                                          <p:spTgt spid="77"/>
                                        </p:tgtEl>
                                      </p:cBhvr>
                                    </p:animEffect>
                                  </p:childTnLst>
                                </p:cTn>
                              </p:par>
                              <p:par>
                                <p:cTn id="109" presetID="9" presetClass="exit" presetSubtype="0" fill="hold" nodeType="withEffect">
                                  <p:stCondLst>
                                    <p:cond delay="0"/>
                                  </p:stCondLst>
                                  <p:childTnLst>
                                    <p:animEffect transition="out" filter="dissolve">
                                      <p:cBhvr>
                                        <p:cTn id="110" dur="500"/>
                                        <p:tgtEl>
                                          <p:spTgt spid="60"/>
                                        </p:tgtEl>
                                      </p:cBhvr>
                                    </p:animEffect>
                                    <p:set>
                                      <p:cBhvr>
                                        <p:cTn id="111" dur="1" fill="hold">
                                          <p:stCondLst>
                                            <p:cond delay="499"/>
                                          </p:stCondLst>
                                        </p:cTn>
                                        <p:tgtEl>
                                          <p:spTgt spid="60"/>
                                        </p:tgtEl>
                                        <p:attrNameLst>
                                          <p:attrName>style.visibility</p:attrName>
                                        </p:attrNameLst>
                                      </p:cBhvr>
                                      <p:to>
                                        <p:strVal val="hidden"/>
                                      </p:to>
                                    </p:set>
                                  </p:childTnLst>
                                </p:cTn>
                              </p:par>
                              <p:par>
                                <p:cTn id="112" presetID="9" presetClass="exit" presetSubtype="0" fill="hold" grpId="1" nodeType="withEffect">
                                  <p:stCondLst>
                                    <p:cond delay="0"/>
                                  </p:stCondLst>
                                  <p:childTnLst>
                                    <p:animEffect transition="out" filter="dissolve">
                                      <p:cBhvr>
                                        <p:cTn id="113" dur="500"/>
                                        <p:tgtEl>
                                          <p:spTgt spid="68"/>
                                        </p:tgtEl>
                                      </p:cBhvr>
                                    </p:animEffect>
                                    <p:set>
                                      <p:cBhvr>
                                        <p:cTn id="114" dur="1" fill="hold">
                                          <p:stCondLst>
                                            <p:cond delay="499"/>
                                          </p:stCondLst>
                                        </p:cTn>
                                        <p:tgtEl>
                                          <p:spTgt spid="68"/>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2" presetClass="exit" presetSubtype="4" fill="hold" grpId="1" nodeType="clickEffect">
                                  <p:stCondLst>
                                    <p:cond delay="0"/>
                                  </p:stCondLst>
                                  <p:childTnLst>
                                    <p:anim calcmode="lin" valueType="num">
                                      <p:cBhvr additive="base">
                                        <p:cTn id="118" dur="500"/>
                                        <p:tgtEl>
                                          <p:spTgt spid="76"/>
                                        </p:tgtEl>
                                        <p:attrNameLst>
                                          <p:attrName>ppt_y</p:attrName>
                                        </p:attrNameLst>
                                      </p:cBhvr>
                                      <p:tavLst>
                                        <p:tav tm="0">
                                          <p:val>
                                            <p:strVal val="#ppt_y"/>
                                          </p:val>
                                        </p:tav>
                                        <p:tav tm="100000">
                                          <p:val>
                                            <p:strVal val="#ppt_y+#ppt_h*1.125000"/>
                                          </p:val>
                                        </p:tav>
                                      </p:tavLst>
                                    </p:anim>
                                    <p:animEffect transition="out" filter="wipe(down)">
                                      <p:cBhvr>
                                        <p:cTn id="119" dur="500"/>
                                        <p:tgtEl>
                                          <p:spTgt spid="76"/>
                                        </p:tgtEl>
                                      </p:cBhvr>
                                    </p:animEffect>
                                    <p:set>
                                      <p:cBhvr>
                                        <p:cTn id="120" dur="1" fill="hold">
                                          <p:stCondLst>
                                            <p:cond delay="499"/>
                                          </p:stCondLst>
                                        </p:cTn>
                                        <p:tgtEl>
                                          <p:spTgt spid="76"/>
                                        </p:tgtEl>
                                        <p:attrNameLst>
                                          <p:attrName>style.visibility</p:attrName>
                                        </p:attrNameLst>
                                      </p:cBhvr>
                                      <p:to>
                                        <p:strVal val="hidden"/>
                                      </p:to>
                                    </p:set>
                                  </p:childTnLst>
                                </p:cTn>
                              </p:par>
                              <p:par>
                                <p:cTn id="121" presetID="53" presetClass="entr" presetSubtype="16" fill="hold" grpId="0" nodeType="withEffect">
                                  <p:stCondLst>
                                    <p:cond delay="0"/>
                                  </p:stCondLst>
                                  <p:childTnLst>
                                    <p:set>
                                      <p:cBhvr>
                                        <p:cTn id="122" dur="1" fill="hold">
                                          <p:stCondLst>
                                            <p:cond delay="0"/>
                                          </p:stCondLst>
                                        </p:cTn>
                                        <p:tgtEl>
                                          <p:spTgt spid="78"/>
                                        </p:tgtEl>
                                        <p:attrNameLst>
                                          <p:attrName>style.visibility</p:attrName>
                                        </p:attrNameLst>
                                      </p:cBhvr>
                                      <p:to>
                                        <p:strVal val="visible"/>
                                      </p:to>
                                    </p:set>
                                    <p:anim calcmode="lin" valueType="num">
                                      <p:cBhvr>
                                        <p:cTn id="123" dur="500" fill="hold"/>
                                        <p:tgtEl>
                                          <p:spTgt spid="78"/>
                                        </p:tgtEl>
                                        <p:attrNameLst>
                                          <p:attrName>ppt_w</p:attrName>
                                        </p:attrNameLst>
                                      </p:cBhvr>
                                      <p:tavLst>
                                        <p:tav tm="0">
                                          <p:val>
                                            <p:fltVal val="0"/>
                                          </p:val>
                                        </p:tav>
                                        <p:tav tm="100000">
                                          <p:val>
                                            <p:strVal val="#ppt_w"/>
                                          </p:val>
                                        </p:tav>
                                      </p:tavLst>
                                    </p:anim>
                                    <p:anim calcmode="lin" valueType="num">
                                      <p:cBhvr>
                                        <p:cTn id="124" dur="500" fill="hold"/>
                                        <p:tgtEl>
                                          <p:spTgt spid="78"/>
                                        </p:tgtEl>
                                        <p:attrNameLst>
                                          <p:attrName>ppt_h</p:attrName>
                                        </p:attrNameLst>
                                      </p:cBhvr>
                                      <p:tavLst>
                                        <p:tav tm="0">
                                          <p:val>
                                            <p:fltVal val="0"/>
                                          </p:val>
                                        </p:tav>
                                        <p:tav tm="100000">
                                          <p:val>
                                            <p:strVal val="#ppt_h"/>
                                          </p:val>
                                        </p:tav>
                                      </p:tavLst>
                                    </p:anim>
                                    <p:animEffect transition="in" filter="fade">
                                      <p:cBhvr>
                                        <p:cTn id="1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8" grpId="0" animBg="1"/>
      <p:bldP spid="58" grpId="0"/>
      <p:bldP spid="58" grpId="1"/>
      <p:bldP spid="59" grpId="0" animBg="1"/>
      <p:bldP spid="76" grpId="0"/>
      <p:bldP spid="76" grpId="1"/>
      <p:bldP spid="77" grpId="0" animBg="1"/>
      <p:bldP spid="78" grpId="0"/>
      <p:bldP spid="56" grpId="0"/>
      <p:bldP spid="56" grpId="1"/>
      <p:bldP spid="38" grpId="0"/>
      <p:bldP spid="38" grpId="1"/>
      <p:bldP spid="68" grpId="0"/>
      <p:bldP spid="68" grpId="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329839" y="1754700"/>
            <a:ext cx="48818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This is what you actually need to </a:t>
            </a:r>
            <a:r>
              <a:rPr kumimoji="0" lang="en-US" sz="1800" b="1" i="0" u="none" strike="noStrike" kern="1200" cap="none" spc="0" normalizeH="0" baseline="0" noProof="0">
                <a:ln>
                  <a:noFill/>
                </a:ln>
                <a:solidFill>
                  <a:srgbClr val="FF0000"/>
                </a:solidFill>
                <a:effectLst/>
                <a:uLnTx/>
                <a:uFillTx/>
                <a:latin typeface="Tahoma"/>
                <a:ea typeface="+mn-ea"/>
                <a:cs typeface="+mn-cs"/>
              </a:rPr>
              <a:t>build</a:t>
            </a:r>
            <a:r>
              <a:rPr kumimoji="0" lang="en-US" sz="1800" b="1" i="0" u="none" strike="noStrike" kern="1200" cap="none" spc="0" normalizeH="0" baseline="0" noProof="0">
                <a:ln>
                  <a:noFill/>
                </a:ln>
                <a:solidFill>
                  <a:srgbClr val="000000"/>
                </a:solidFill>
                <a:effectLst/>
                <a:uLnTx/>
                <a:uFillTx/>
                <a:latin typeface="Tahoma"/>
                <a:ea typeface="+mn-ea"/>
                <a:cs typeface="+mn-cs"/>
              </a:rPr>
              <a:t> and it can be done </a:t>
            </a:r>
            <a:r>
              <a:rPr kumimoji="0" lang="en-US" sz="1800" b="1" i="0" u="none" strike="noStrike" kern="1200" cap="none" spc="0" normalizeH="0" baseline="0" noProof="0">
                <a:ln>
                  <a:noFill/>
                </a:ln>
                <a:solidFill>
                  <a:srgbClr val="FF0000"/>
                </a:solidFill>
                <a:effectLst/>
                <a:uLnTx/>
                <a:uFillTx/>
                <a:latin typeface="Tahoma"/>
                <a:ea typeface="+mn-ea"/>
                <a:cs typeface="+mn-cs"/>
              </a:rPr>
              <a:t>on-the-fly!</a:t>
            </a: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pic>
        <p:nvPicPr>
          <p:cNvPr id="18" name="Picture 17">
            <a:extLst>
              <a:ext uri="{FF2B5EF4-FFF2-40B4-BE49-F238E27FC236}">
                <a16:creationId xmlns:a16="http://schemas.microsoft.com/office/drawing/2014/main" id="{EA0A401B-F37F-C344-B9F4-58277F07C133}"/>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694522" y="2708409"/>
            <a:ext cx="5621894" cy="3024847"/>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
        <p:nvSpPr>
          <p:cNvPr id="19" name="TextBox 18">
            <a:extLst>
              <a:ext uri="{FF2B5EF4-FFF2-40B4-BE49-F238E27FC236}">
                <a16:creationId xmlns:a16="http://schemas.microsoft.com/office/drawing/2014/main" id="{FB060CEB-FBD7-BB4F-8279-CBA8DC72433B}"/>
              </a:ext>
            </a:extLst>
          </p:cNvPr>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20" name="Rectangle 19">
            <a:extLst>
              <a:ext uri="{FF2B5EF4-FFF2-40B4-BE49-F238E27FC236}">
                <a16:creationId xmlns:a16="http://schemas.microsoft.com/office/drawing/2014/main" id="{006EC16B-E815-0743-8696-CD9A57EBF536}"/>
              </a:ext>
            </a:extLst>
          </p:cNvPr>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24" name="Rectangle 23">
            <a:extLst>
              <a:ext uri="{FF2B5EF4-FFF2-40B4-BE49-F238E27FC236}">
                <a16:creationId xmlns:a16="http://schemas.microsoft.com/office/drawing/2014/main" id="{806D7B1B-7C4C-BC4F-83EA-C8F46DD71607}"/>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71921034"/>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4FA7-AB01-0747-B701-9C78517217A5}"/>
              </a:ext>
            </a:extLst>
          </p:cNvPr>
          <p:cNvSpPr>
            <a:spLocks noGrp="1"/>
          </p:cNvSpPr>
          <p:nvPr>
            <p:ph type="title"/>
          </p:nvPr>
        </p:nvSpPr>
        <p:spPr/>
        <p:txBody>
          <a:bodyPr/>
          <a:lstStyle/>
          <a:p>
            <a:r>
              <a:rPr lang="en-US"/>
              <a:t>FPGA Resource Analysis</a:t>
            </a:r>
          </a:p>
        </p:txBody>
      </p:sp>
      <p:sp>
        <p:nvSpPr>
          <p:cNvPr id="3" name="Content Placeholder 2">
            <a:extLst>
              <a:ext uri="{FF2B5EF4-FFF2-40B4-BE49-F238E27FC236}">
                <a16:creationId xmlns:a16="http://schemas.microsoft.com/office/drawing/2014/main" id="{42197208-90A0-E245-81E6-95BEBC0F50A0}"/>
              </a:ext>
            </a:extLst>
          </p:cNvPr>
          <p:cNvSpPr>
            <a:spLocks noGrp="1"/>
          </p:cNvSpPr>
          <p:nvPr>
            <p:ph idx="1"/>
          </p:nvPr>
        </p:nvSpPr>
        <p:spPr>
          <a:xfrm>
            <a:off x="228600" y="1556792"/>
            <a:ext cx="8915400" cy="4876800"/>
          </a:xfrm>
        </p:spPr>
        <p:txBody>
          <a:bodyPr/>
          <a:lstStyle/>
          <a:p>
            <a:r>
              <a:rPr lang="en-US"/>
              <a:t>FPGA resource usage for a single filtering unit of </a:t>
            </a:r>
            <a:r>
              <a:rPr lang="en-US" err="1"/>
              <a:t>GateKeeper</a:t>
            </a:r>
            <a:r>
              <a:rPr lang="en-US"/>
              <a:t>, </a:t>
            </a:r>
            <a:r>
              <a:rPr lang="en-US" err="1"/>
              <a:t>Shouji</a:t>
            </a:r>
            <a:r>
              <a:rPr lang="en-US"/>
              <a:t>, and Snake-on-Chip for a sequence length of 100 and under different edit distance thresholds (E).</a:t>
            </a:r>
          </a:p>
          <a:p>
            <a:endParaRPr lang="en-US"/>
          </a:p>
        </p:txBody>
      </p:sp>
      <p:sp>
        <p:nvSpPr>
          <p:cNvPr id="4" name="Slide Number Placeholder 3">
            <a:extLst>
              <a:ext uri="{FF2B5EF4-FFF2-40B4-BE49-F238E27FC236}">
                <a16:creationId xmlns:a16="http://schemas.microsoft.com/office/drawing/2014/main" id="{F033F0F1-0750-014E-8311-884E21F3890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BC417762-D2C3-DF4F-AF67-2A87DE1F138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1259430" y="3378221"/>
            <a:ext cx="6548940" cy="2304256"/>
          </a:xfrm>
          <a:prstGeom prst="rect">
            <a:avLst/>
          </a:prstGeom>
          <a:noFill/>
          <a:ln w="9525">
            <a:noFill/>
            <a:miter lim="800000"/>
            <a:headEnd/>
            <a:tailEnd/>
          </a:ln>
        </p:spPr>
      </p:pic>
      <p:sp>
        <p:nvSpPr>
          <p:cNvPr id="8" name="Rectangle 7">
            <a:extLst>
              <a:ext uri="{FF2B5EF4-FFF2-40B4-BE49-F238E27FC236}">
                <a16:creationId xmlns:a16="http://schemas.microsoft.com/office/drawing/2014/main" id="{E1C9D26C-E291-F147-A33F-6EE4B948D981}"/>
              </a:ext>
            </a:extLst>
          </p:cNvPr>
          <p:cNvSpPr/>
          <p:nvPr/>
        </p:nvSpPr>
        <p:spPr>
          <a:xfrm>
            <a:off x="1331640" y="4725144"/>
            <a:ext cx="6768752"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7" name="Content Placeholder 5">
            <a:extLst>
              <a:ext uri="{FF2B5EF4-FFF2-40B4-BE49-F238E27FC236}">
                <a16:creationId xmlns:a16="http://schemas.microsoft.com/office/drawing/2014/main" id="{97BB9A34-E426-524E-8FB3-ADF828D1D6C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1263420" y="4581128"/>
            <a:ext cx="6548940" cy="648072"/>
          </a:xfrm>
          <a:prstGeom prst="rect">
            <a:avLst/>
          </a:prstGeom>
          <a:noFill/>
          <a:ln w="9525">
            <a:noFill/>
            <a:miter lim="800000"/>
            <a:headEnd/>
            <a:tailEnd/>
          </a:ln>
        </p:spPr>
      </p:pic>
      <p:sp>
        <p:nvSpPr>
          <p:cNvPr id="6" name="Rectangle 5">
            <a:extLst>
              <a:ext uri="{FF2B5EF4-FFF2-40B4-BE49-F238E27FC236}">
                <a16:creationId xmlns:a16="http://schemas.microsoft.com/office/drawing/2014/main" id="{E3901F1C-3D3D-D34A-83ED-D8E609E032B6}"/>
              </a:ext>
            </a:extLst>
          </p:cNvPr>
          <p:cNvSpPr/>
          <p:nvPr/>
        </p:nvSpPr>
        <p:spPr>
          <a:xfrm>
            <a:off x="3563888" y="3284984"/>
            <a:ext cx="2304256" cy="19442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10749242"/>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a:t>Key Results of SneakySnake</a:t>
            </a:r>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180528" y="1196752"/>
            <a:ext cx="9036496"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is up to </a:t>
            </a:r>
            <a:r>
              <a:rPr kumimoji="0" lang="en-US" sz="2200" b="0" i="0" u="none" strike="noStrike" kern="1200" cap="none" spc="0" normalizeH="0" baseline="0" noProof="0" dirty="0">
                <a:ln>
                  <a:noFill/>
                </a:ln>
                <a:solidFill>
                  <a:srgbClr val="FF0000"/>
                </a:solidFill>
                <a:effectLst/>
                <a:uLnTx/>
                <a:uFillTx/>
                <a:latin typeface="Tahoma"/>
                <a:ea typeface="+mn-ea"/>
                <a:cs typeface="+mn-cs"/>
              </a:rPr>
              <a:t>four orders of magnitude more accurate </a:t>
            </a:r>
            <a:r>
              <a:rPr kumimoji="0" lang="en-US" sz="2200" b="0" i="0" u="none" strike="noStrike" kern="1200" cap="none" spc="0" normalizeH="0" baseline="0" noProof="0" dirty="0">
                <a:ln>
                  <a:noFill/>
                </a:ln>
                <a:solidFill>
                  <a:srgbClr val="000000"/>
                </a:solidFill>
                <a:effectLst/>
                <a:uLnTx/>
                <a:uFillTx/>
                <a:latin typeface="Tahoma"/>
                <a:ea typeface="+mn-ea"/>
                <a:cs typeface="+mn-cs"/>
              </a:rPr>
              <a:t>than </a:t>
            </a:r>
            <a:r>
              <a:rPr kumimoji="0" lang="en-US" sz="2200" b="0" i="0" u="none" strike="noStrike" kern="1200" cap="none" spc="0" normalizeH="0" baseline="0" noProof="0" dirty="0" err="1">
                <a:ln>
                  <a:noFill/>
                </a:ln>
                <a:solidFill>
                  <a:srgbClr val="0000FF"/>
                </a:solidFill>
                <a:effectLst/>
                <a:uLnTx/>
                <a:uFillTx/>
                <a:latin typeface="Tahoma"/>
                <a:ea typeface="+mn-ea"/>
                <a:cs typeface="+mn-cs"/>
              </a:rPr>
              <a:t>Shouji</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(Bioinformatics’19) </a:t>
            </a:r>
            <a:r>
              <a:rPr kumimoji="0" lang="en-US" sz="2200" b="0" i="0" u="none" strike="noStrike" kern="1200" cap="none" spc="0" normalizeH="0" baseline="0" noProof="0" dirty="0">
                <a:ln>
                  <a:noFill/>
                </a:ln>
                <a:solidFill>
                  <a:srgbClr val="000000"/>
                </a:solidFill>
                <a:effectLst/>
                <a:uLnTx/>
                <a:uFillTx/>
                <a:latin typeface="Tahoma"/>
                <a:ea typeface="+mn-ea"/>
                <a:cs typeface="+mn-cs"/>
              </a:rPr>
              <a:t>and </a:t>
            </a:r>
            <a:r>
              <a:rPr kumimoji="0" lang="en-US" sz="22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a:t>
            </a:r>
            <a:endParaRPr kumimoji="0" lang="en-US" sz="22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a:ln>
                  <a:noFill/>
                </a:ln>
                <a:solidFill>
                  <a:srgbClr val="000000"/>
                </a:solidFill>
                <a:effectLst/>
                <a:uLnTx/>
                <a:uFillTx/>
                <a:latin typeface="Tahoma"/>
                <a:ea typeface="+mn-ea"/>
                <a:cs typeface="+mn-cs"/>
              </a:rPr>
              <a:t>S</a:t>
            </a:r>
            <a:r>
              <a:rPr kumimoji="0" lang="en-US" sz="2200" b="0" i="0" u="none" strike="noStrike" kern="1200" cap="none" spc="0" normalizeH="0" baseline="0" noProof="0" dirty="0" err="1">
                <a:ln>
                  <a:noFill/>
                </a:ln>
                <a:solidFill>
                  <a:srgbClr val="000000"/>
                </a:solidFill>
                <a:effectLst/>
                <a:uLnTx/>
                <a:uFillTx/>
                <a:latin typeface="Tahoma"/>
                <a:ea typeface="+mn-ea"/>
                <a:cs typeface="+mn-cs"/>
              </a:rPr>
              <a:t>hort</a:t>
            </a:r>
            <a:r>
              <a:rPr kumimoji="0" lang="en-US" sz="2200" b="0" i="0" u="none" strike="noStrike" kern="1200" cap="none" spc="0" normalizeH="0" baseline="0" noProof="0" dirty="0">
                <a:ln>
                  <a:noFill/>
                </a:ln>
                <a:solidFill>
                  <a:srgbClr val="000000"/>
                </a:solidFill>
                <a:effectLst/>
                <a:uLnTx/>
                <a:uFillTx/>
                <a:latin typeface="Tahoma"/>
                <a:ea typeface="+mn-ea"/>
                <a:cs typeface="+mn-cs"/>
              </a:rPr>
              <a:t> reads: </a:t>
            </a:r>
          </a:p>
          <a:p>
            <a:pPr marL="1022350" marR="0" lvl="2"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1200" cap="none" spc="0" normalizeH="0" baseline="0" noProof="0" dirty="0">
                <a:ln>
                  <a:noFill/>
                </a:ln>
                <a:solidFill>
                  <a:srgbClr val="0000FF"/>
                </a:solidFill>
                <a:effectLst/>
                <a:uLnTx/>
                <a:uFillTx/>
                <a:latin typeface="Tahoma"/>
                <a:ea typeface="+mn-ea"/>
                <a:cs typeface="+mn-cs"/>
              </a:rPr>
              <a:t>accelerates</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0" cap="none" spc="0" normalizeH="0" baseline="0" noProof="0" dirty="0">
                <a:ln>
                  <a:noFill/>
                </a:ln>
                <a:solidFill>
                  <a:srgbClr val="0000FF"/>
                </a:solidFill>
                <a:effectLst/>
                <a:uLnTx/>
                <a:uFillTx/>
                <a:latin typeface="Tahoma"/>
                <a:ea typeface="+mn-ea"/>
                <a:cs typeface="+mn-cs"/>
              </a:rPr>
              <a:t>Edlib</a:t>
            </a:r>
            <a:r>
              <a:rPr kumimoji="0" lang="en-US" sz="2000" b="0" i="0" u="none" strike="noStrike" kern="0" cap="none" spc="0" normalizeH="0" baseline="0" noProof="0" dirty="0">
                <a:ln>
                  <a:noFill/>
                </a:ln>
                <a:solidFill>
                  <a:srgbClr val="000000"/>
                </a:solidFill>
                <a:effectLst/>
                <a:uLnTx/>
                <a:uFillTx/>
                <a:latin typeface="Tahoma"/>
                <a:ea typeface="+mn-ea"/>
                <a:cs typeface="+mn-cs"/>
              </a:rPr>
              <a:t> </a:t>
            </a:r>
            <a:r>
              <a:rPr kumimoji="0" lang="en-US" sz="1800" b="0" i="0" u="none" strike="noStrike" kern="0" cap="none" spc="0" normalizeH="0" baseline="0" noProof="0" dirty="0">
                <a:ln>
                  <a:noFill/>
                </a:ln>
                <a:solidFill>
                  <a:srgbClr val="000000"/>
                </a:solidFill>
                <a:effectLst/>
                <a:uLnTx/>
                <a:uFillTx/>
                <a:latin typeface="Tahoma"/>
                <a:ea typeface="+mn-ea"/>
                <a:cs typeface="+mn-cs"/>
              </a:rPr>
              <a:t>(Bioinformatics’17) </a:t>
            </a:r>
            <a:r>
              <a:rPr kumimoji="0" lang="en-US" sz="2000" b="0" i="0" u="none" strike="noStrike" kern="0" cap="none" spc="0" normalizeH="0" baseline="0" noProof="0" dirty="0">
                <a:ln>
                  <a:noFill/>
                </a:ln>
                <a:solidFill>
                  <a:srgbClr val="000000"/>
                </a:solidFill>
                <a:effectLst/>
                <a:uLnTx/>
                <a:uFillTx/>
                <a:latin typeface="Tahoma"/>
                <a:ea typeface="+mn-ea"/>
                <a:cs typeface="+mn-cs"/>
              </a:rPr>
              <a:t>and </a:t>
            </a:r>
            <a:r>
              <a:rPr kumimoji="0" lang="en-US" sz="2000" b="0" i="0" u="none" strike="noStrike" kern="0" cap="none" spc="0" normalizeH="0" baseline="0" noProof="0" dirty="0">
                <a:ln>
                  <a:noFill/>
                </a:ln>
                <a:solidFill>
                  <a:srgbClr val="0000FF"/>
                </a:solidFill>
                <a:effectLst/>
                <a:uLnTx/>
                <a:uFillTx/>
                <a:latin typeface="Tahoma"/>
                <a:ea typeface="+mn-ea"/>
                <a:cs typeface="+mn-cs"/>
              </a:rPr>
              <a:t>Parasail</a:t>
            </a:r>
            <a:r>
              <a:rPr kumimoji="0" lang="en-US" sz="2000" b="0" i="0" u="none" strike="noStrike" kern="0" cap="none" spc="0" normalizeH="0" baseline="0" noProof="0" dirty="0">
                <a:ln>
                  <a:noFill/>
                </a:ln>
                <a:solidFill>
                  <a:srgbClr val="000000"/>
                </a:solidFill>
                <a:effectLst/>
                <a:uLnTx/>
                <a:uFillTx/>
                <a:latin typeface="Tahoma"/>
                <a:ea typeface="+mn-ea"/>
                <a:cs typeface="+mn-cs"/>
              </a:rPr>
              <a:t> </a:t>
            </a:r>
            <a:r>
              <a:rPr kumimoji="0" lang="en-US" sz="1800" b="0" i="0" u="none" strike="noStrike" kern="0" cap="none" spc="0" normalizeH="0" baseline="0" noProof="0" dirty="0">
                <a:ln>
                  <a:noFill/>
                </a:ln>
                <a:solidFill>
                  <a:srgbClr val="000000"/>
                </a:solidFill>
                <a:effectLst/>
                <a:uLnTx/>
                <a:uFillTx/>
                <a:latin typeface="Tahoma"/>
                <a:ea typeface="+mn-ea"/>
                <a:cs typeface="+mn-cs"/>
              </a:rPr>
              <a:t>(BMC Bioinformatics’16)</a:t>
            </a:r>
            <a:r>
              <a:rPr kumimoji="0" lang="en-US" sz="2000" b="0" i="0" u="none" strike="noStrike" kern="1200" cap="none" spc="0" normalizeH="0" baseline="0" noProof="0" dirty="0">
                <a:ln>
                  <a:noFill/>
                </a:ln>
                <a:solidFill>
                  <a:srgbClr val="000000"/>
                </a:solidFill>
                <a:effectLst/>
                <a:uLnTx/>
                <a:uFillTx/>
                <a:latin typeface="Tahoma"/>
                <a:ea typeface="+mn-ea"/>
                <a:cs typeface="+mn-cs"/>
              </a:rPr>
              <a:t> by</a:t>
            </a:r>
            <a:r>
              <a:rPr kumimoji="0" lang="en-US" sz="2000" b="0" i="0" u="none" strike="noStrike" kern="1200" cap="none" spc="0" normalizeH="0" baseline="0" noProof="0" dirty="0">
                <a:ln>
                  <a:noFill/>
                </a:ln>
                <a:solidFill>
                  <a:srgbClr val="FF0000"/>
                </a:solidFill>
                <a:effectLst/>
                <a:uLnTx/>
                <a:uFillTx/>
                <a:latin typeface="Tahoma"/>
                <a:ea typeface="+mn-ea"/>
                <a:cs typeface="+mn-cs"/>
              </a:rPr>
              <a:t> </a:t>
            </a:r>
            <a:endParaRPr kumimoji="0" lang="en-US" sz="2000" b="0" i="0" u="none" strike="noStrike" kern="0" cap="none" spc="0" normalizeH="0" baseline="0" noProof="0" dirty="0">
              <a:ln>
                <a:noFill/>
              </a:ln>
              <a:solidFill>
                <a:srgbClr val="FF0000"/>
              </a:solidFill>
              <a:effectLst/>
              <a:uLnTx/>
              <a:uFillTx/>
              <a:latin typeface="Tahoma"/>
              <a:ea typeface="+mn-ea"/>
              <a:cs typeface="+mn-cs"/>
            </a:endParaRPr>
          </a:p>
          <a:p>
            <a:pPr marL="1022350" marR="0" lvl="2" indent="-350838"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up to </a:t>
            </a:r>
            <a:r>
              <a:rPr kumimoji="0" lang="en-US" sz="2000" b="0" i="0" u="none" strike="noStrike" kern="1200" cap="none" spc="0" normalizeH="0" baseline="0" noProof="0" dirty="0">
                <a:ln>
                  <a:noFill/>
                </a:ln>
                <a:solidFill>
                  <a:srgbClr val="FF0000"/>
                </a:solidFill>
                <a:effectLst/>
                <a:uLnTx/>
                <a:uFillTx/>
                <a:latin typeface="Tahoma"/>
                <a:ea typeface="+mn-ea"/>
                <a:cs typeface="+mn-cs"/>
              </a:rPr>
              <a:t>37.7× and 43.9× </a:t>
            </a:r>
            <a:r>
              <a:rPr kumimoji="0" lang="en-US" sz="2000" b="0" i="0" u="none" strike="noStrike" kern="1200" cap="none" spc="0" normalizeH="0" baseline="0" noProof="0" dirty="0">
                <a:ln>
                  <a:noFill/>
                </a:ln>
                <a:solidFill>
                  <a:srgbClr val="000000"/>
                </a:solidFill>
                <a:effectLst/>
                <a:uLnTx/>
                <a:uFillTx/>
                <a:latin typeface="Tahoma"/>
                <a:ea typeface="+mn-ea"/>
                <a:cs typeface="+mn-cs"/>
              </a:rPr>
              <a:t>(&gt;12× on average), on CPUs </a:t>
            </a:r>
          </a:p>
          <a:p>
            <a:pPr marL="1022350" marR="0" lvl="2" indent="-350838"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up to </a:t>
            </a:r>
            <a:r>
              <a:rPr kumimoji="0" lang="en-US" sz="2000" b="0" i="0" u="none" strike="noStrike" kern="1200" cap="none" spc="0" normalizeH="0" baseline="0" noProof="0" dirty="0">
                <a:ln>
                  <a:noFill/>
                </a:ln>
                <a:solidFill>
                  <a:srgbClr val="FF0000"/>
                </a:solidFill>
                <a:effectLst/>
                <a:uLnTx/>
                <a:uFillTx/>
                <a:latin typeface="Tahoma"/>
                <a:ea typeface="+mn-ea"/>
                <a:cs typeface="+mn-cs"/>
              </a:rPr>
              <a:t>413× and 689× </a:t>
            </a:r>
            <a:r>
              <a:rPr kumimoji="0" lang="en-US" sz="2000" b="0" i="0" u="none" strike="noStrike" kern="1200" cap="none" spc="0" normalizeH="0" baseline="0" noProof="0" dirty="0">
                <a:ln>
                  <a:noFill/>
                </a:ln>
                <a:solidFill>
                  <a:srgbClr val="000000"/>
                </a:solidFill>
                <a:effectLst/>
                <a:uLnTx/>
                <a:uFillTx/>
                <a:latin typeface="Tahoma"/>
                <a:ea typeface="+mn-ea"/>
                <a:cs typeface="+mn-cs"/>
              </a:rPr>
              <a:t>(&gt;400× on average) using </a:t>
            </a:r>
            <a:r>
              <a:rPr kumimoji="0" lang="en-US" sz="2000" b="0" i="1" u="none" strike="noStrike" kern="1200" cap="none" spc="0" normalizeH="0" baseline="0" noProof="0" dirty="0">
                <a:ln>
                  <a:noFill/>
                </a:ln>
                <a:solidFill>
                  <a:srgbClr val="FF0000"/>
                </a:solidFill>
                <a:effectLst/>
                <a:uLnTx/>
                <a:uFillTx/>
                <a:latin typeface="Tahoma"/>
                <a:ea typeface="+mn-ea"/>
                <a:cs typeface="+mn-cs"/>
              </a:rPr>
              <a:t>FPGAs/GPUs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0" cap="none" spc="0" normalizeH="0" baseline="0" noProof="0" dirty="0">
              <a:ln>
                <a:noFill/>
              </a:ln>
              <a:solidFill>
                <a:srgbClr val="000000"/>
              </a:solidFill>
              <a:effectLst/>
              <a:uLnTx/>
              <a:uFillTx/>
              <a:latin typeface="Tahoma"/>
              <a:ea typeface="+mn-ea"/>
              <a:cs typeface="+mn-cs"/>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a:ln>
                  <a:noFill/>
                </a:ln>
                <a:solidFill>
                  <a:srgbClr val="000000"/>
                </a:solidFill>
                <a:effectLst/>
                <a:uLnTx/>
                <a:uFillTx/>
                <a:latin typeface="Tahoma"/>
                <a:ea typeface="+mn-ea"/>
                <a:cs typeface="+mn-cs"/>
              </a:rPr>
              <a:t>L</a:t>
            </a:r>
            <a:r>
              <a:rPr kumimoji="0" lang="en-US" sz="2200" b="0" i="0" u="none" strike="noStrike" kern="1200" cap="none" spc="0" normalizeH="0" baseline="0" noProof="0" dirty="0" err="1">
                <a:ln>
                  <a:noFill/>
                </a:ln>
                <a:solidFill>
                  <a:srgbClr val="000000"/>
                </a:solidFill>
                <a:effectLst/>
                <a:uLnTx/>
                <a:uFillTx/>
                <a:latin typeface="Tahoma"/>
                <a:ea typeface="+mn-ea"/>
                <a:cs typeface="+mn-cs"/>
              </a:rPr>
              <a:t>ong</a:t>
            </a:r>
            <a:r>
              <a:rPr kumimoji="0" lang="en-US" sz="2200" b="0" i="0" u="none" strike="noStrike" kern="1200" cap="none" spc="0" normalizeH="0" baseline="0" noProof="0" dirty="0">
                <a:ln>
                  <a:noFill/>
                </a:ln>
                <a:solidFill>
                  <a:srgbClr val="000000"/>
                </a:solidFill>
                <a:effectLst/>
                <a:uLnTx/>
                <a:uFillTx/>
                <a:latin typeface="Tahoma"/>
                <a:ea typeface="+mn-ea"/>
                <a:cs typeface="+mn-cs"/>
              </a:rPr>
              <a:t> reads: </a:t>
            </a:r>
          </a:p>
          <a:p>
            <a:pPr marL="1022350" marR="0" lvl="2"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0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1200" cap="none" spc="0" normalizeH="0" baseline="0" noProof="0" dirty="0">
                <a:ln>
                  <a:noFill/>
                </a:ln>
                <a:solidFill>
                  <a:srgbClr val="0000FF"/>
                </a:solidFill>
                <a:effectLst/>
                <a:uLnTx/>
                <a:uFillTx/>
                <a:latin typeface="Tahoma"/>
                <a:ea typeface="+mn-ea"/>
                <a:cs typeface="+mn-cs"/>
              </a:rPr>
              <a:t>accelerates</a:t>
            </a:r>
            <a:r>
              <a:rPr kumimoji="0" lang="en-US" sz="2000" b="0" i="0" u="none" strike="noStrike" kern="1200" cap="none" spc="0" normalizeH="0" baseline="0" noProof="0" dirty="0">
                <a:ln>
                  <a:noFill/>
                </a:ln>
                <a:solidFill>
                  <a:srgbClr val="000000"/>
                </a:solidFill>
                <a:effectLst/>
                <a:uLnTx/>
                <a:uFillTx/>
                <a:latin typeface="Tahoma"/>
                <a:ea typeface="+mn-ea"/>
                <a:cs typeface="+mn-cs"/>
              </a:rPr>
              <a:t> </a:t>
            </a:r>
            <a:r>
              <a:rPr kumimoji="0" lang="en-US" sz="2000" b="0" i="0" u="none" strike="noStrike" kern="1200" cap="none" spc="0" normalizeH="0" baseline="0" noProof="0" dirty="0">
                <a:ln>
                  <a:noFill/>
                </a:ln>
                <a:solidFill>
                  <a:srgbClr val="0000FF"/>
                </a:solidFill>
                <a:effectLst/>
                <a:uLnTx/>
                <a:uFillTx/>
                <a:latin typeface="Tahoma"/>
                <a:ea typeface="+mn-ea"/>
                <a:cs typeface="+mn-cs"/>
              </a:rPr>
              <a:t>Parasail</a:t>
            </a:r>
            <a:r>
              <a:rPr kumimoji="0" lang="en-US" sz="2000" b="0" i="0" u="none" strike="noStrike" kern="1200" cap="none" spc="0" normalizeH="0" baseline="0" noProof="0" dirty="0">
                <a:ln>
                  <a:noFill/>
                </a:ln>
                <a:solidFill>
                  <a:srgbClr val="000000"/>
                </a:solidFill>
                <a:effectLst/>
                <a:uLnTx/>
                <a:uFillTx/>
                <a:latin typeface="Tahoma"/>
                <a:ea typeface="+mn-ea"/>
                <a:cs typeface="+mn-cs"/>
              </a:rPr>
              <a:t> and </a:t>
            </a:r>
            <a:r>
              <a:rPr kumimoji="0" lang="en-US" sz="2000" b="0" i="0" u="none" strike="noStrike" kern="1200" cap="none" spc="0" normalizeH="0" baseline="0" noProof="0" dirty="0">
                <a:ln>
                  <a:noFill/>
                </a:ln>
                <a:solidFill>
                  <a:srgbClr val="0000FF"/>
                </a:solidFill>
                <a:effectLst/>
                <a:uLnTx/>
                <a:uFillTx/>
                <a:latin typeface="Tahoma"/>
                <a:ea typeface="+mn-ea"/>
                <a:cs typeface="+mn-cs"/>
              </a:rPr>
              <a:t>KSW2</a:t>
            </a:r>
            <a:r>
              <a:rPr kumimoji="0" lang="en-US" sz="2000" b="0" i="0" u="none" strike="noStrike" kern="1200" cap="none" spc="0" normalizeH="0" baseline="0" noProof="0" dirty="0">
                <a:ln>
                  <a:noFill/>
                </a:ln>
                <a:solidFill>
                  <a:srgbClr val="000000"/>
                </a:solidFill>
                <a:effectLst/>
                <a:uLnTx/>
                <a:uFillTx/>
                <a:latin typeface="Tahoma"/>
                <a:ea typeface="+mn-ea"/>
                <a:cs typeface="+mn-cs"/>
              </a:rPr>
              <a:t> by </a:t>
            </a:r>
            <a:r>
              <a:rPr kumimoji="0" lang="en-US" sz="2000" b="0" i="0" u="none" strike="noStrike" kern="1200" cap="none" spc="0" normalizeH="0" baseline="0" noProof="0" dirty="0">
                <a:ln>
                  <a:noFill/>
                </a:ln>
                <a:solidFill>
                  <a:srgbClr val="FF0000"/>
                </a:solidFill>
                <a:effectLst/>
                <a:uLnTx/>
                <a:uFillTx/>
                <a:latin typeface="Tahoma"/>
                <a:ea typeface="+mn-ea"/>
                <a:cs typeface="+mn-cs"/>
              </a:rPr>
              <a:t>140.1× and 17.1×</a:t>
            </a:r>
            <a:r>
              <a:rPr kumimoji="0" lang="en-US" sz="2000" b="0" i="0" u="none" strike="noStrike" kern="1200" cap="none" spc="0" normalizeH="0" baseline="0" noProof="0" dirty="0">
                <a:ln>
                  <a:noFill/>
                </a:ln>
                <a:solidFill>
                  <a:srgbClr val="000000"/>
                </a:solidFill>
                <a:effectLst/>
                <a:uLnTx/>
                <a:uFillTx/>
                <a:latin typeface="Tahoma"/>
                <a:ea typeface="+mn-ea"/>
                <a:cs typeface="+mn-cs"/>
              </a:rPr>
              <a:t> on average, respectively, on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20513012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9095928" cy="1066800"/>
          </a:xfrm>
        </p:spPr>
        <p:txBody>
          <a:bodyPr/>
          <a:lstStyle/>
          <a:p>
            <a:r>
              <a:rPr lang="en-US" dirty="0"/>
              <a:t>More on </a:t>
            </a:r>
            <a:r>
              <a:rPr lang="en-US" dirty="0" err="1"/>
              <a:t>SneakySnake</a:t>
            </a:r>
            <a:r>
              <a:rPr lang="en-US" sz="3600" dirty="0"/>
              <a:t> </a:t>
            </a:r>
            <a:r>
              <a:rPr lang="en-US" sz="27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3528272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25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43515770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p:spPr>
        <p:txBody>
          <a:bodyPr>
            <a:normAutofit fontScale="90000"/>
          </a:bodyPr>
          <a:lstStyle/>
          <a:p>
            <a:r>
              <a:rPr lang="en-US" dirty="0"/>
              <a:t>GenASM: ASM Framework for GSA</a:t>
            </a:r>
          </a:p>
        </p:txBody>
      </p:sp>
      <p:sp>
        <p:nvSpPr>
          <p:cNvPr id="3" name="Content Placeholder 2"/>
          <p:cNvSpPr>
            <a:spLocks noGrp="1"/>
          </p:cNvSpPr>
          <p:nvPr>
            <p:ph idx="1"/>
          </p:nvPr>
        </p:nvSpPr>
        <p:spPr>
          <a:xfrm>
            <a:off x="366962" y="3089629"/>
            <a:ext cx="8410073" cy="3354714"/>
          </a:xfrm>
        </p:spPr>
        <p:txBody>
          <a:bodyPr>
            <a:noAutofit/>
          </a:bodyPr>
          <a:lstStyle/>
          <a:p>
            <a:pPr marL="285750" indent="-285750">
              <a:lnSpc>
                <a:spcPct val="110000"/>
              </a:lnSpc>
              <a:spcBef>
                <a:spcPts val="0"/>
              </a:spcBef>
              <a:spcAft>
                <a:spcPts val="0"/>
              </a:spcAft>
            </a:pPr>
            <a:r>
              <a:rPr lang="en-US" sz="2200" b="1" dirty="0">
                <a:solidFill>
                  <a:srgbClr val="FE6200"/>
                </a:solidFill>
              </a:rPr>
              <a:t>GenASM:</a:t>
            </a:r>
            <a:r>
              <a:rPr lang="en-US" sz="2200" dirty="0">
                <a:solidFill>
                  <a:srgbClr val="FE6200"/>
                </a:solidFill>
              </a:rPr>
              <a:t> </a:t>
            </a:r>
            <a:r>
              <a:rPr lang="en-US" sz="2200" i="1" dirty="0">
                <a:solidFill>
                  <a:schemeClr val="tx1"/>
                </a:solidFill>
              </a:rPr>
              <a:t>First</a:t>
            </a:r>
            <a:r>
              <a:rPr lang="en-US" sz="2200" dirty="0">
                <a:solidFill>
                  <a:schemeClr val="tx1"/>
                </a:solidFill>
              </a:rPr>
              <a:t> ASM acceleration framework for GSA</a:t>
            </a:r>
          </a:p>
          <a:p>
            <a:pPr marL="533400" lvl="1" indent="-215900">
              <a:lnSpc>
                <a:spcPct val="110000"/>
              </a:lnSpc>
              <a:spcBef>
                <a:spcPts val="900"/>
              </a:spcBef>
              <a:spcAft>
                <a:spcPts val="0"/>
              </a:spcAft>
            </a:pPr>
            <a:r>
              <a:rPr lang="en-US" sz="2200" dirty="0">
                <a:solidFill>
                  <a:schemeClr val="tx1"/>
                </a:solidFill>
              </a:rPr>
              <a:t>Based on the </a:t>
            </a:r>
            <a:r>
              <a:rPr lang="en-US" sz="2200" i="1" dirty="0">
                <a:solidFill>
                  <a:schemeClr val="tx1"/>
                </a:solidFill>
              </a:rPr>
              <a:t>Bitap</a:t>
            </a:r>
            <a:r>
              <a:rPr lang="en-US" sz="2200" dirty="0">
                <a:solidFill>
                  <a:schemeClr val="tx1"/>
                </a:solidFill>
              </a:rPr>
              <a:t> algorithm </a:t>
            </a:r>
          </a:p>
          <a:p>
            <a:pPr marL="808038" lvl="2" indent="-217488">
              <a:lnSpc>
                <a:spcPct val="110000"/>
              </a:lnSpc>
              <a:spcBef>
                <a:spcPts val="0"/>
              </a:spcBef>
              <a:spcAft>
                <a:spcPts val="0"/>
              </a:spcAft>
            </a:pPr>
            <a:r>
              <a:rPr lang="en-US" sz="2200" dirty="0">
                <a:solidFill>
                  <a:schemeClr val="tx1"/>
                </a:solidFill>
              </a:rPr>
              <a:t>Uses </a:t>
            </a:r>
            <a:r>
              <a:rPr lang="en-US" sz="2200" dirty="0">
                <a:solidFill>
                  <a:srgbClr val="00B050"/>
                </a:solidFill>
              </a:rPr>
              <a:t>fast and simple bitwise operations </a:t>
            </a:r>
            <a:r>
              <a:rPr lang="en-US" sz="2200" dirty="0">
                <a:solidFill>
                  <a:schemeClr val="tx1"/>
                </a:solidFill>
              </a:rPr>
              <a:t>to perform ASM</a:t>
            </a:r>
          </a:p>
          <a:p>
            <a:pPr marL="533400" lvl="1" indent="-215900">
              <a:lnSpc>
                <a:spcPct val="110000"/>
              </a:lnSpc>
              <a:spcBef>
                <a:spcPts val="900"/>
              </a:spcBef>
              <a:spcAft>
                <a:spcPts val="0"/>
              </a:spcAft>
            </a:pPr>
            <a:r>
              <a:rPr lang="en-US" sz="2200" dirty="0">
                <a:solidFill>
                  <a:schemeClr val="tx1"/>
                </a:solidFill>
              </a:rPr>
              <a:t>Modified and extended ASM algorithm</a:t>
            </a:r>
          </a:p>
          <a:p>
            <a:pPr marL="808038" lvl="2" indent="-217488">
              <a:lnSpc>
                <a:spcPct val="110000"/>
              </a:lnSpc>
              <a:spcBef>
                <a:spcPts val="0"/>
              </a:spcBef>
              <a:spcAft>
                <a:spcPts val="0"/>
              </a:spcAft>
            </a:pPr>
            <a:r>
              <a:rPr lang="en-US" sz="2200" dirty="0">
                <a:solidFill>
                  <a:srgbClr val="1F8DD3"/>
                </a:solidFill>
              </a:rPr>
              <a:t>Highly-parallel Bitap </a:t>
            </a:r>
            <a:r>
              <a:rPr lang="en-US" sz="2200" dirty="0">
                <a:solidFill>
                  <a:schemeClr val="tx1"/>
                </a:solidFill>
              </a:rPr>
              <a:t>with long read support</a:t>
            </a:r>
          </a:p>
          <a:p>
            <a:pPr marL="808038" lvl="2" indent="-217488">
              <a:lnSpc>
                <a:spcPct val="110000"/>
              </a:lnSpc>
              <a:spcBef>
                <a:spcPts val="0"/>
              </a:spcBef>
              <a:spcAft>
                <a:spcPts val="0"/>
              </a:spcAft>
            </a:pPr>
            <a:r>
              <a:rPr lang="en-US" sz="2200" dirty="0">
                <a:solidFill>
                  <a:schemeClr val="tx1"/>
                </a:solidFill>
              </a:rPr>
              <a:t>Bitvector-based</a:t>
            </a:r>
            <a:r>
              <a:rPr lang="en-US" sz="2200" dirty="0"/>
              <a:t> </a:t>
            </a:r>
            <a:r>
              <a:rPr lang="en-US" sz="2200" dirty="0">
                <a:solidFill>
                  <a:srgbClr val="1F8DD3"/>
                </a:solidFill>
              </a:rPr>
              <a:t>novel algorithm to perform </a:t>
            </a:r>
            <a:r>
              <a:rPr lang="en-US" sz="2200" i="1" dirty="0">
                <a:solidFill>
                  <a:srgbClr val="1F8DD3"/>
                </a:solidFill>
              </a:rPr>
              <a:t>traceback</a:t>
            </a:r>
            <a:r>
              <a:rPr lang="en-US" sz="2200" dirty="0">
                <a:solidFill>
                  <a:srgbClr val="1F8DD3"/>
                </a:solidFill>
              </a:rPr>
              <a:t> </a:t>
            </a:r>
          </a:p>
          <a:p>
            <a:pPr marL="533400" lvl="1" indent="-215900">
              <a:lnSpc>
                <a:spcPct val="110000"/>
              </a:lnSpc>
              <a:spcBef>
                <a:spcPts val="900"/>
              </a:spcBef>
              <a:spcAft>
                <a:spcPts val="0"/>
              </a:spcAft>
            </a:pPr>
            <a:r>
              <a:rPr lang="en-US" sz="2200" dirty="0">
                <a:solidFill>
                  <a:srgbClr val="7030A0"/>
                </a:solidFill>
              </a:rPr>
              <a:t>Co-design</a:t>
            </a:r>
            <a:r>
              <a:rPr lang="en-US" sz="2200" dirty="0">
                <a:solidFill>
                  <a:schemeClr val="tx1"/>
                </a:solidFill>
              </a:rPr>
              <a:t> of our modified </a:t>
            </a:r>
            <a:r>
              <a:rPr lang="en-US" sz="2200" dirty="0">
                <a:solidFill>
                  <a:srgbClr val="7030A0"/>
                </a:solidFill>
              </a:rPr>
              <a:t>scalable and memory-efficient algorithms </a:t>
            </a:r>
            <a:r>
              <a:rPr lang="en-US" sz="2200" dirty="0">
                <a:solidFill>
                  <a:schemeClr val="tx1"/>
                </a:solidFill>
              </a:rPr>
              <a:t>with </a:t>
            </a:r>
            <a:r>
              <a:rPr lang="en-US" sz="2200" dirty="0">
                <a:solidFill>
                  <a:srgbClr val="7030A0"/>
                </a:solidFill>
              </a:rPr>
              <a:t>low-power and area-efficient hardware accelerators</a:t>
            </a:r>
          </a:p>
          <a:p>
            <a:pPr marL="806450" lvl="1" indent="-258763">
              <a:lnSpc>
                <a:spcPct val="110000"/>
              </a:lnSpc>
              <a:spcBef>
                <a:spcPts val="0"/>
              </a:spcBef>
              <a:spcAft>
                <a:spcPts val="0"/>
              </a:spcAft>
            </a:pPr>
            <a:endParaRPr lang="en-US" sz="2100" dirty="0">
              <a:solidFill>
                <a:schemeClr val="tx1"/>
              </a:solidFill>
            </a:endParaRPr>
          </a:p>
          <a:p>
            <a:pPr marL="806450" lvl="1" indent="-258763">
              <a:lnSpc>
                <a:spcPct val="110000"/>
              </a:lnSpc>
              <a:spcBef>
                <a:spcPts val="0"/>
              </a:spcBef>
              <a:spcAft>
                <a:spcPts val="0"/>
              </a:spcAft>
            </a:pPr>
            <a:endParaRPr lang="en-US" sz="2100" dirty="0">
              <a:solidFill>
                <a:schemeClr val="tx1"/>
              </a:solidFill>
            </a:endParaRPr>
          </a:p>
          <a:p>
            <a:pPr marL="285750" indent="-285750">
              <a:lnSpc>
                <a:spcPct val="110000"/>
              </a:lnSpc>
              <a:spcBef>
                <a:spcPts val="0"/>
              </a:spcBef>
              <a:spcAft>
                <a:spcPts val="0"/>
              </a:spcAft>
            </a:pPr>
            <a:endParaRPr lang="en-US" sz="2100" dirty="0">
              <a:solidFill>
                <a:schemeClr val="tx1"/>
              </a:solidFill>
            </a:endParaRPr>
          </a:p>
        </p:txBody>
      </p:sp>
      <p:sp>
        <p:nvSpPr>
          <p:cNvPr id="6" name="TextBox 5">
            <a:extLst>
              <a:ext uri="{FF2B5EF4-FFF2-40B4-BE49-F238E27FC236}">
                <a16:creationId xmlns:a16="http://schemas.microsoft.com/office/drawing/2014/main" id="{5BF7F3FE-F1CE-E146-81C5-1C1E994AFF21}"/>
              </a:ext>
            </a:extLst>
          </p:cNvPr>
          <p:cNvSpPr txBox="1"/>
          <p:nvPr/>
        </p:nvSpPr>
        <p:spPr>
          <a:xfrm>
            <a:off x="366962" y="1165147"/>
            <a:ext cx="8410073" cy="1797287"/>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10000"/>
              </a:lnSpc>
              <a:spcBef>
                <a:spcPts val="0"/>
              </a:spcBef>
              <a:spcAft>
                <a:spcPts val="3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Accelerate approximate string matching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by designing </a:t>
            </a:r>
            <a:r>
              <a:rPr kumimoji="0" lang="en-US" sz="2400" b="0"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a fast and flexible framework</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 </a:t>
            </a:r>
          </a:p>
          <a:p>
            <a:pPr marL="0" marR="0" lvl="0" indent="0" algn="ctr" defTabSz="457200" rtl="0" eaLnBrk="1" fontAlgn="auto" latinLnBrk="0" hangingPunct="1">
              <a:lnSpc>
                <a:spcPct val="11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which can accelerate </a:t>
            </a:r>
            <a:r>
              <a:rPr kumimoji="0" lang="en-US" sz="2400" b="0" i="1"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multiple steps </a:t>
            </a:r>
            <a:r>
              <a:rPr kumimoji="0" lang="en-US" sz="2400" b="0" i="0" u="none" strike="noStrike" kern="1200" cap="none" spc="0" normalizeH="0" baseline="0" noProof="0" dirty="0">
                <a:ln>
                  <a:noFill/>
                </a:ln>
                <a:solidFill>
                  <a:srgbClr val="1F8DD3"/>
                </a:solidFill>
                <a:effectLst/>
                <a:uLnTx/>
                <a:uFillTx/>
                <a:latin typeface="Corbel" panose="020B0503020204020204" pitchFamily="34" charset="0"/>
                <a:ea typeface="+mn-ea"/>
                <a:cs typeface="Calibri" panose="020F0502020204030204" pitchFamily="34" charset="0"/>
              </a:rPr>
              <a:t>of genome sequence analysis</a:t>
            </a: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304283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a:extLst>
              <a:ext uri="{FF2B5EF4-FFF2-40B4-BE49-F238E27FC236}">
                <a16:creationId xmlns:a16="http://schemas.microsoft.com/office/drawing/2014/main" id="{48BEC95D-5242-1445-B6FF-1297E3AE86BB}"/>
              </a:ext>
            </a:extLst>
          </p:cNvPr>
          <p:cNvSpPr txBox="1"/>
          <p:nvPr/>
        </p:nvSpPr>
        <p:spPr>
          <a:xfrm>
            <a:off x="2260369" y="1190642"/>
            <a:ext cx="6583077" cy="3186151"/>
          </a:xfrm>
          <a:prstGeom prst="roundRect">
            <a:avLst>
              <a:gd name="adj" fmla="val 1745"/>
            </a:avLst>
          </a:prstGeom>
          <a:solidFill>
            <a:schemeClr val="accent6">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8" name="TextBox 97">
            <a:extLst>
              <a:ext uri="{FF2B5EF4-FFF2-40B4-BE49-F238E27FC236}">
                <a16:creationId xmlns:a16="http://schemas.microsoft.com/office/drawing/2014/main" id="{A3A01C92-18BE-DC41-AC75-77BB85F9BB4C}"/>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sp>
        <p:nvSpPr>
          <p:cNvPr id="99" name="TextBox 98">
            <a:extLst>
              <a:ext uri="{FF2B5EF4-FFF2-40B4-BE49-F238E27FC236}">
                <a16:creationId xmlns:a16="http://schemas.microsoft.com/office/drawing/2014/main" id="{39218610-939D-B048-9A6D-92E206AF6746}"/>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prstClr val="black">
                  <a:lumMod val="50000"/>
                  <a:lumOff val="50000"/>
                </a:prstClr>
              </a:solidFill>
              <a:effectLst/>
              <a:uLnTx/>
              <a:uFillTx/>
              <a:latin typeface="Corbel" panose="020B0503020204020204" pitchFamily="34" charset="0"/>
              <a:ea typeface="+mn-ea"/>
              <a:cs typeface="+mn-cs"/>
            </a:endParaRPr>
          </a:p>
        </p:txBody>
      </p:sp>
      <p:pic>
        <p:nvPicPr>
          <p:cNvPr id="83" name="Picture 82">
            <a:extLst>
              <a:ext uri="{FF2B5EF4-FFF2-40B4-BE49-F238E27FC236}">
                <a16:creationId xmlns:a16="http://schemas.microsoft.com/office/drawing/2014/main" id="{9F2E1CB4-DB06-DD43-9598-B4C988968E06}"/>
              </a:ext>
            </a:extLst>
          </p:cNvPr>
          <p:cNvPicPr>
            <a:picLocks/>
          </p:cNvPicPr>
          <p:nvPr/>
        </p:nvPicPr>
        <p:blipFill rotWithShape="1">
          <a:blip r:embed="rId4"/>
          <a:srcRect l="54403"/>
          <a:stretch/>
        </p:blipFill>
        <p:spPr>
          <a:xfrm>
            <a:off x="5856978" y="1180225"/>
            <a:ext cx="3013177" cy="3195178"/>
          </a:xfrm>
          <a:prstGeom prst="rect">
            <a:avLst/>
          </a:prstGeom>
        </p:spPr>
      </p:pic>
      <p:pic>
        <p:nvPicPr>
          <p:cNvPr id="84" name="Picture 83">
            <a:extLst>
              <a:ext uri="{FF2B5EF4-FFF2-40B4-BE49-F238E27FC236}">
                <a16:creationId xmlns:a16="http://schemas.microsoft.com/office/drawing/2014/main" id="{3184E677-89EB-1F4D-9BB2-40F7EFBD3CA5}"/>
              </a:ext>
            </a:extLst>
          </p:cNvPr>
          <p:cNvPicPr>
            <a:picLocks noChangeAspect="1"/>
          </p:cNvPicPr>
          <p:nvPr/>
        </p:nvPicPr>
        <p:blipFill rotWithShape="1">
          <a:blip r:embed="rId5"/>
          <a:srcRect r="45949"/>
          <a:stretch/>
        </p:blipFill>
        <p:spPr>
          <a:xfrm>
            <a:off x="2242087" y="1180225"/>
            <a:ext cx="3571827" cy="3195178"/>
          </a:xfrm>
          <a:prstGeom prst="rect">
            <a:avLst/>
          </a:prstGeom>
        </p:spPr>
      </p:pic>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a:xfrm>
            <a:off x="366963" y="257434"/>
            <a:ext cx="8410073" cy="753467"/>
          </a:xfrm>
        </p:spPr>
        <p:txBody>
          <a:bodyPr>
            <a:normAutofit fontScale="90000"/>
          </a:bodyPr>
          <a:lstStyle/>
          <a:p>
            <a:r>
              <a:rPr lang="en-US" dirty="0"/>
              <a:t>GenASM: Hardware Design</a:t>
            </a: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64" name="Straight Connector 63">
            <a:extLst>
              <a:ext uri="{FF2B5EF4-FFF2-40B4-BE49-F238E27FC236}">
                <a16:creationId xmlns:a16="http://schemas.microsoft.com/office/drawing/2014/main" id="{B27D210F-4CD4-8E42-85CA-2070CB4D1BA6}"/>
              </a:ext>
            </a:extLst>
          </p:cNvPr>
          <p:cNvCxnSpPr>
            <a:cxnSpLocks/>
          </p:cNvCxnSpPr>
          <p:nvPr/>
        </p:nvCxnSpPr>
        <p:spPr>
          <a:xfrm>
            <a:off x="5842622" y="1195724"/>
            <a:ext cx="0" cy="31860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DE2C23F0-9BFA-3D46-AD7D-45A1E4299135}"/>
              </a:ext>
            </a:extLst>
          </p:cNvPr>
          <p:cNvSpPr txBox="1"/>
          <p:nvPr/>
        </p:nvSpPr>
        <p:spPr>
          <a:xfrm>
            <a:off x="5316303" y="2371501"/>
            <a:ext cx="1066000" cy="1608781"/>
          </a:xfrm>
          <a:prstGeom prst="roundRect">
            <a:avLst>
              <a:gd name="adj" fmla="val 5084"/>
            </a:avLst>
          </a:prstGeom>
          <a:solidFill>
            <a:schemeClr val="accent6">
              <a:lumMod val="20000"/>
              <a:lumOff val="80000"/>
            </a:schemeClr>
          </a:solidFill>
          <a:ln w="28575">
            <a:solidFill>
              <a:schemeClr val="tx1">
                <a:lumMod val="50000"/>
                <a:lumOff val="50000"/>
              </a:schemeClr>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 name="Rectangle 4">
            <a:extLst>
              <a:ext uri="{FF2B5EF4-FFF2-40B4-BE49-F238E27FC236}">
                <a16:creationId xmlns:a16="http://schemas.microsoft.com/office/drawing/2014/main" id="{8569F024-29B5-F240-A68A-1B18EF567080}"/>
              </a:ext>
            </a:extLst>
          </p:cNvPr>
          <p:cNvSpPr/>
          <p:nvPr/>
        </p:nvSpPr>
        <p:spPr>
          <a:xfrm>
            <a:off x="2133807" y="4391341"/>
            <a:ext cx="2309084"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GenASM-DC:</a:t>
            </a:r>
            <a:r>
              <a:rPr kumimoji="0" lang="en-US" sz="1800" b="0" i="0" u="none" strike="noStrike" kern="1200" cap="none" spc="0" normalizeH="0" baseline="0" noProof="0" dirty="0">
                <a:ln>
                  <a:noFill/>
                </a:ln>
                <a:solidFill>
                  <a:srgbClr val="00B050"/>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generates bitvectors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and performs edit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D</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istance </a:t>
            </a:r>
            <a:r>
              <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rPr>
              <a:t>C</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123848" y="4391341"/>
            <a:ext cx="2847852" cy="1200329"/>
          </a:xfrm>
          <a:prstGeom prst="rect">
            <a:avLst/>
          </a:prstGeom>
        </p:spPr>
        <p:txBody>
          <a:bodyPr wrap="square">
            <a:spAutoFit/>
          </a:bodyPr>
          <a:lstStyle/>
          <a:p>
            <a:pPr marL="538163"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A20C9"/>
                </a:solidFill>
                <a:effectLst/>
                <a:uLnTx/>
                <a:uFillTx/>
                <a:latin typeface="Corbel" panose="020B0503020204020204"/>
                <a:ea typeface="+mn-ea"/>
                <a:cs typeface="+mn-cs"/>
              </a:rPr>
              <a:t>GenASM-TB:</a:t>
            </a:r>
            <a:r>
              <a:rPr kumimoji="0" lang="en-US" sz="1800" b="0" i="0" u="none" strike="noStrike" kern="1200" cap="none" spc="0" normalizeH="0" baseline="0" noProof="0" dirty="0">
                <a:ln>
                  <a:noFill/>
                </a:ln>
                <a:solidFill>
                  <a:srgbClr val="7A20C9"/>
                </a:solidFill>
                <a:effectLst/>
                <a:uLnTx/>
                <a:uFillTx/>
                <a:latin typeface="Corbel" panose="020B0503020204020204"/>
                <a:ea typeface="+mn-ea"/>
                <a:cs typeface="+mn-cs"/>
              </a:rPr>
              <a:t> </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performs </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T</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race</a:t>
            </a:r>
            <a:r>
              <a:rPr kumimoji="0" lang="en-US" sz="1800" b="1" i="0" u="none" strike="noStrike" kern="1200" cap="none" spc="0" normalizeH="0" baseline="0" noProof="0" dirty="0" err="1">
                <a:ln>
                  <a:noFill/>
                </a:ln>
                <a:solidFill>
                  <a:srgbClr val="7A20C9"/>
                </a:solidFill>
                <a:effectLst/>
                <a:uLnTx/>
                <a:uFillTx/>
                <a:latin typeface="Corbel" panose="020B0503020204020204"/>
                <a:ea typeface="+mn-ea"/>
                <a:cs typeface="+mn-cs"/>
              </a:rPr>
              <a:t>B</a:t>
            </a: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ack</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and assembles the optimal alignment </a:t>
            </a:r>
          </a:p>
        </p:txBody>
      </p:sp>
      <p:sp>
        <p:nvSpPr>
          <p:cNvPr id="47" name="TextBox 46">
            <a:extLst>
              <a:ext uri="{FF2B5EF4-FFF2-40B4-BE49-F238E27FC236}">
                <a16:creationId xmlns:a16="http://schemas.microsoft.com/office/drawing/2014/main" id="{E4D4197C-BD3C-D540-A871-01293B70AAFA}"/>
              </a:ext>
            </a:extLst>
          </p:cNvPr>
          <p:cNvSpPr txBox="1"/>
          <p:nvPr/>
        </p:nvSpPr>
        <p:spPr>
          <a:xfrm>
            <a:off x="306826" y="2907140"/>
            <a:ext cx="1045030" cy="1436916"/>
          </a:xfrm>
          <a:prstGeom prst="roundRect">
            <a:avLst>
              <a:gd name="adj" fmla="val 5645"/>
            </a:avLst>
          </a:prstGeom>
          <a:solidFill>
            <a:srgbClr val="FBE5D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242852">
                    <a:lumMod val="50000"/>
                  </a:srgbClr>
                </a:solidFill>
                <a:effectLst/>
                <a:uLnTx/>
                <a:uFillTx/>
                <a:latin typeface="Corbel" panose="020B0503020204020204" pitchFamily="34" charset="0"/>
                <a:ea typeface="+mn-ea"/>
                <a:cs typeface="+mn-cs"/>
              </a:rPr>
              <a:t>Host CPU</a:t>
            </a:r>
          </a:p>
        </p:txBody>
      </p:sp>
      <p:sp>
        <p:nvSpPr>
          <p:cNvPr id="95" name="TextBox 94">
            <a:extLst>
              <a:ext uri="{FF2B5EF4-FFF2-40B4-BE49-F238E27FC236}">
                <a16:creationId xmlns:a16="http://schemas.microsoft.com/office/drawing/2014/main" id="{8EBACF83-976B-674A-866A-9D6AE55F8723}"/>
              </a:ext>
            </a:extLst>
          </p:cNvPr>
          <p:cNvSpPr txBox="1"/>
          <p:nvPr/>
        </p:nvSpPr>
        <p:spPr>
          <a:xfrm>
            <a:off x="5389227" y="2448668"/>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1</a:t>
            </a:r>
          </a:p>
        </p:txBody>
      </p:sp>
      <p:sp>
        <p:nvSpPr>
          <p:cNvPr id="96" name="TextBox 95">
            <a:extLst>
              <a:ext uri="{FF2B5EF4-FFF2-40B4-BE49-F238E27FC236}">
                <a16:creationId xmlns:a16="http://schemas.microsoft.com/office/drawing/2014/main" id="{0EF49DC6-094C-814D-8FDE-3A004C471D52}"/>
              </a:ext>
            </a:extLst>
          </p:cNvPr>
          <p:cNvSpPr txBox="1"/>
          <p:nvPr/>
        </p:nvSpPr>
        <p:spPr>
          <a:xfrm>
            <a:off x="5389227" y="2856057"/>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2</a:t>
            </a:r>
          </a:p>
        </p:txBody>
      </p:sp>
      <p:sp>
        <p:nvSpPr>
          <p:cNvPr id="97" name="TextBox 96">
            <a:extLst>
              <a:ext uri="{FF2B5EF4-FFF2-40B4-BE49-F238E27FC236}">
                <a16:creationId xmlns:a16="http://schemas.microsoft.com/office/drawing/2014/main" id="{EC1FB049-4E97-D84B-A90E-4FF82A5F1A0F}"/>
              </a:ext>
            </a:extLst>
          </p:cNvPr>
          <p:cNvSpPr txBox="1"/>
          <p:nvPr/>
        </p:nvSpPr>
        <p:spPr>
          <a:xfrm>
            <a:off x="5392556" y="3528074"/>
            <a:ext cx="930547" cy="366459"/>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lumMod val="50000"/>
                    <a:lumOff val="50000"/>
                  </a:prstClr>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90" name="TextBox 89">
            <a:extLst>
              <a:ext uri="{FF2B5EF4-FFF2-40B4-BE49-F238E27FC236}">
                <a16:creationId xmlns:a16="http://schemas.microsoft.com/office/drawing/2014/main" id="{6C6B4FEB-5584-0747-93F1-DAD48F9011B1}"/>
              </a:ext>
            </a:extLst>
          </p:cNvPr>
          <p:cNvSpPr txBox="1"/>
          <p:nvPr/>
        </p:nvSpPr>
        <p:spPr>
          <a:xfrm>
            <a:off x="7321660" y="2625134"/>
            <a:ext cx="1438155" cy="1049078"/>
          </a:xfrm>
          <a:prstGeom prst="roundRect">
            <a:avLst>
              <a:gd name="adj" fmla="val 5214"/>
            </a:avLst>
          </a:prstGeom>
          <a:solidFill>
            <a:schemeClr val="accent6">
              <a:lumMod val="20000"/>
              <a:lumOff val="80000"/>
              <a:alpha val="34000"/>
            </a:schemeClr>
          </a:solidFill>
          <a:ln w="28575">
            <a:solidFill>
              <a:schemeClr val="tx1">
                <a:lumMod val="50000"/>
                <a:lumOff val="50000"/>
              </a:schemeClr>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89" name="TextBox 88">
            <a:extLst>
              <a:ext uri="{FF2B5EF4-FFF2-40B4-BE49-F238E27FC236}">
                <a16:creationId xmlns:a16="http://schemas.microsoft.com/office/drawing/2014/main" id="{07E0B3D6-29D3-7C4D-96F2-54D4478201D4}"/>
              </a:ext>
            </a:extLst>
          </p:cNvPr>
          <p:cNvSpPr txBox="1">
            <a:spLocks/>
          </p:cNvSpPr>
          <p:nvPr/>
        </p:nvSpPr>
        <p:spPr>
          <a:xfrm>
            <a:off x="2365690" y="1268457"/>
            <a:ext cx="1938243" cy="3025957"/>
          </a:xfrm>
          <a:prstGeom prst="roundRect">
            <a:avLst>
              <a:gd name="adj" fmla="val 148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Accelerator</a:t>
            </a:r>
          </a:p>
        </p:txBody>
      </p:sp>
      <p:sp>
        <p:nvSpPr>
          <p:cNvPr id="48" name="TextBox 47">
            <a:extLst>
              <a:ext uri="{FF2B5EF4-FFF2-40B4-BE49-F238E27FC236}">
                <a16:creationId xmlns:a16="http://schemas.microsoft.com/office/drawing/2014/main" id="{F82AFE28-A730-F54B-BDB9-2903F5C46379}"/>
              </a:ext>
            </a:extLst>
          </p:cNvPr>
          <p:cNvSpPr txBox="1"/>
          <p:nvPr/>
        </p:nvSpPr>
        <p:spPr>
          <a:xfrm>
            <a:off x="7322449" y="2625134"/>
            <a:ext cx="1438155" cy="1049078"/>
          </a:xfrm>
          <a:prstGeom prst="roundRect">
            <a:avLst>
              <a:gd name="adj" fmla="val 5214"/>
            </a:avLst>
          </a:prstGeom>
          <a:solidFill>
            <a:srgbClr val="5D2784">
              <a:alpha val="34000"/>
            </a:srgbClr>
          </a:solidFill>
          <a:ln w="28575">
            <a:solidFill>
              <a:schemeClr val="tx1"/>
            </a:solidFill>
          </a:ln>
        </p:spPr>
        <p:txBody>
          <a:bodyPr wrap="square" rtlCol="0" anchor="ctr" anchorCtr="0">
            <a:noAutofit/>
          </a:bodyPr>
          <a:lstStyle>
            <a:defPPr>
              <a:defRPr lang="en-US"/>
            </a:defPPr>
            <a:lvl1pPr algn="ctr">
              <a:defRPr sz="4000" b="1"/>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GenASM-TB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5D2784"/>
                </a:solidFill>
                <a:effectLst/>
                <a:uLnTx/>
                <a:uFillTx/>
                <a:latin typeface="Corbel" panose="020B0503020204020204" pitchFamily="34" charset="0"/>
                <a:ea typeface="+mn-ea"/>
                <a:cs typeface="+mn-cs"/>
              </a:rPr>
              <a:t>Accelerator</a:t>
            </a:r>
          </a:p>
        </p:txBody>
      </p:sp>
      <p:sp>
        <p:nvSpPr>
          <p:cNvPr id="49" name="TextBox 48">
            <a:extLst>
              <a:ext uri="{FF2B5EF4-FFF2-40B4-BE49-F238E27FC236}">
                <a16:creationId xmlns:a16="http://schemas.microsoft.com/office/drawing/2014/main" id="{06E67603-A052-9F46-A113-7D67CE7803AA}"/>
              </a:ext>
            </a:extLst>
          </p:cNvPr>
          <p:cNvSpPr txBox="1">
            <a:spLocks/>
          </p:cNvSpPr>
          <p:nvPr/>
        </p:nvSpPr>
        <p:spPr>
          <a:xfrm>
            <a:off x="2365691" y="1272397"/>
            <a:ext cx="1938243" cy="3032434"/>
          </a:xfrm>
          <a:prstGeom prst="roundRect">
            <a:avLst>
              <a:gd name="adj" fmla="val 1481"/>
            </a:avLst>
          </a:prstGeom>
          <a:solidFill>
            <a:srgbClr val="A9D18E"/>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1306"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endParaRPr kumimoji="0" lang="en-US" sz="8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218"/>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GenASM-DC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324D1F"/>
                </a:solidFill>
                <a:effectLst/>
                <a:uLnTx/>
                <a:uFillTx/>
                <a:latin typeface="Corbel" panose="020B0503020204020204" pitchFamily="34" charset="0"/>
                <a:ea typeface="+mn-ea"/>
                <a:cs typeface="+mn-cs"/>
              </a:rPr>
              <a:t>Accelerator</a:t>
            </a:r>
          </a:p>
        </p:txBody>
      </p:sp>
      <p:sp>
        <p:nvSpPr>
          <p:cNvPr id="51" name="TextBox 50">
            <a:extLst>
              <a:ext uri="{FF2B5EF4-FFF2-40B4-BE49-F238E27FC236}">
                <a16:creationId xmlns:a16="http://schemas.microsoft.com/office/drawing/2014/main" id="{8B0C5D13-221E-FA4B-AC59-0C9DA7A468A8}"/>
              </a:ext>
            </a:extLst>
          </p:cNvPr>
          <p:cNvSpPr txBox="1"/>
          <p:nvPr/>
        </p:nvSpPr>
        <p:spPr>
          <a:xfrm>
            <a:off x="315121" y="1192550"/>
            <a:ext cx="1045030" cy="1436916"/>
          </a:xfrm>
          <a:prstGeom prst="roundRect">
            <a:avLst>
              <a:gd name="adj" fmla="val 6412"/>
            </a:avLst>
          </a:prstGeom>
          <a:solidFill>
            <a:srgbClr val="9DC3E6"/>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Memory</a:t>
            </a:r>
          </a:p>
        </p:txBody>
      </p:sp>
      <p:cxnSp>
        <p:nvCxnSpPr>
          <p:cNvPr id="52" name="Straight Arrow Connector 51">
            <a:extLst>
              <a:ext uri="{FF2B5EF4-FFF2-40B4-BE49-F238E27FC236}">
                <a16:creationId xmlns:a16="http://schemas.microsoft.com/office/drawing/2014/main" id="{6EF9E3F9-83F0-BD4C-B62A-C7193DF60C22}"/>
              </a:ext>
            </a:extLst>
          </p:cNvPr>
          <p:cNvCxnSpPr>
            <a:cxnSpLocks/>
          </p:cNvCxnSpPr>
          <p:nvPr/>
        </p:nvCxnSpPr>
        <p:spPr>
          <a:xfrm>
            <a:off x="1367544" y="3625598"/>
            <a:ext cx="87387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DCD97E67-96E5-5C47-961F-EC29E543ECC2}"/>
              </a:ext>
            </a:extLst>
          </p:cNvPr>
          <p:cNvSpPr txBox="1"/>
          <p:nvPr/>
        </p:nvSpPr>
        <p:spPr>
          <a:xfrm>
            <a:off x="2452539" y="1404140"/>
            <a:ext cx="1709666" cy="657002"/>
          </a:xfrm>
          <a:prstGeom prst="roundRect">
            <a:avLst>
              <a:gd name="adj" fmla="val 9171"/>
            </a:avLst>
          </a:prstGeom>
          <a:solidFill>
            <a:schemeClr val="accent6">
              <a:lumMod val="20000"/>
              <a:lumOff val="80000"/>
            </a:schemeClr>
          </a:solidFill>
          <a:ln w="28575">
            <a:solidFill>
              <a:schemeClr val="tx1">
                <a:lumMod val="50000"/>
                <a:lumOff val="50000"/>
              </a:schemeClr>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lumMod val="50000"/>
                    <a:lumOff val="50000"/>
                  </a:prstClr>
                </a:solidFill>
                <a:effectLst/>
                <a:uLnTx/>
                <a:uFillTx/>
                <a:latin typeface="Corbel" panose="020B0503020204020204" pitchFamily="34" charset="0"/>
                <a:ea typeface="+mn-ea"/>
                <a:cs typeface="+mn-cs"/>
              </a:rPr>
              <a:t>DC-SRAM</a:t>
            </a:r>
          </a:p>
        </p:txBody>
      </p:sp>
      <p:cxnSp>
        <p:nvCxnSpPr>
          <p:cNvPr id="54" name="Straight Arrow Connector 53">
            <a:extLst>
              <a:ext uri="{FF2B5EF4-FFF2-40B4-BE49-F238E27FC236}">
                <a16:creationId xmlns:a16="http://schemas.microsoft.com/office/drawing/2014/main" id="{E267709E-DB69-4A4B-8ABC-E8AB4447C52E}"/>
              </a:ext>
            </a:extLst>
          </p:cNvPr>
          <p:cNvCxnSpPr>
            <a:cxnSpLocks/>
          </p:cNvCxnSpPr>
          <p:nvPr/>
        </p:nvCxnSpPr>
        <p:spPr>
          <a:xfrm flipV="1">
            <a:off x="4327218" y="3097751"/>
            <a:ext cx="96580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2E425066-E6B0-A846-B017-B7DB488B8F0E}"/>
              </a:ext>
            </a:extLst>
          </p:cNvPr>
          <p:cNvSpPr txBox="1"/>
          <p:nvPr/>
        </p:nvSpPr>
        <p:spPr>
          <a:xfrm>
            <a:off x="2456337" y="1408080"/>
            <a:ext cx="1709666" cy="657002"/>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7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DC-SRAM</a:t>
            </a:r>
          </a:p>
        </p:txBody>
      </p:sp>
      <p:cxnSp>
        <p:nvCxnSpPr>
          <p:cNvPr id="59" name="Straight Arrow Connector 58">
            <a:extLst>
              <a:ext uri="{FF2B5EF4-FFF2-40B4-BE49-F238E27FC236}">
                <a16:creationId xmlns:a16="http://schemas.microsoft.com/office/drawing/2014/main" id="{83E5CFBE-2E5A-7249-B643-97F99991CF2C}"/>
              </a:ext>
            </a:extLst>
          </p:cNvPr>
          <p:cNvCxnSpPr>
            <a:cxnSpLocks/>
          </p:cNvCxnSpPr>
          <p:nvPr/>
        </p:nvCxnSpPr>
        <p:spPr>
          <a:xfrm flipV="1">
            <a:off x="6413678" y="3085322"/>
            <a:ext cx="90295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4AF4D6-2AF0-0544-B486-565A91BDA3BB}"/>
              </a:ext>
            </a:extLst>
          </p:cNvPr>
          <p:cNvSpPr txBox="1"/>
          <p:nvPr/>
        </p:nvSpPr>
        <p:spPr>
          <a:xfrm>
            <a:off x="4442891" y="1216785"/>
            <a:ext cx="1350282" cy="500419"/>
          </a:xfrm>
          <a:prstGeom prst="roundRect">
            <a:avLst>
              <a:gd name="adj" fmla="val 0"/>
            </a:avLst>
          </a:prstGeom>
          <a:noFill/>
        </p:spPr>
        <p:txBody>
          <a:bodyPr wrap="square" rtlCol="0" anchor="ctr" anchorCtr="0">
            <a:noAutofit/>
          </a:bodyPr>
          <a:lstStyle/>
          <a:p>
            <a:pPr marL="0" marR="0" lvl="0" indent="0" algn="r"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324D1F"/>
                </a:solidFill>
                <a:effectLst/>
                <a:uLnTx/>
                <a:uFillTx/>
                <a:latin typeface="Corbel" panose="020B0503020204020204" pitchFamily="34" charset="0"/>
                <a:ea typeface="+mn-ea"/>
                <a:cs typeface="+mn-cs"/>
              </a:rPr>
              <a:t>GenASM-DC</a:t>
            </a:r>
            <a:endParaRPr kumimoji="0" lang="en-US" sz="1700" b="1" i="0" u="none" strike="noStrike" kern="0" cap="none" spc="0" normalizeH="0" baseline="-25000" noProof="0" dirty="0">
              <a:ln>
                <a:noFill/>
              </a:ln>
              <a:solidFill>
                <a:srgbClr val="324D1F"/>
              </a:solidFill>
              <a:effectLst/>
              <a:uLnTx/>
              <a:uFillTx/>
              <a:latin typeface="Corbel" panose="020B0503020204020204" pitchFamily="34" charset="0"/>
              <a:ea typeface="+mn-ea"/>
              <a:cs typeface="+mn-cs"/>
            </a:endParaRPr>
          </a:p>
        </p:txBody>
      </p:sp>
      <p:sp>
        <p:nvSpPr>
          <p:cNvPr id="66" name="TextBox 65">
            <a:extLst>
              <a:ext uri="{FF2B5EF4-FFF2-40B4-BE49-F238E27FC236}">
                <a16:creationId xmlns:a16="http://schemas.microsoft.com/office/drawing/2014/main" id="{D6FCD6C1-7C56-7E47-9E5B-55C628394A5E}"/>
              </a:ext>
            </a:extLst>
          </p:cNvPr>
          <p:cNvSpPr txBox="1"/>
          <p:nvPr/>
        </p:nvSpPr>
        <p:spPr>
          <a:xfrm>
            <a:off x="5894758" y="1216785"/>
            <a:ext cx="1331456" cy="500419"/>
          </a:xfrm>
          <a:prstGeom prst="roundRect">
            <a:avLst>
              <a:gd name="adj" fmla="val 0"/>
            </a:avLst>
          </a:prstGeom>
          <a:noFill/>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sp>
        <p:nvSpPr>
          <p:cNvPr id="67" name="TextBox 66">
            <a:extLst>
              <a:ext uri="{FF2B5EF4-FFF2-40B4-BE49-F238E27FC236}">
                <a16:creationId xmlns:a16="http://schemas.microsoft.com/office/drawing/2014/main" id="{DD598BED-0A71-E54D-96B6-2DEF337EE61C}"/>
              </a:ext>
            </a:extLst>
          </p:cNvPr>
          <p:cNvSpPr txBox="1"/>
          <p:nvPr/>
        </p:nvSpPr>
        <p:spPr>
          <a:xfrm>
            <a:off x="5316303" y="2371502"/>
            <a:ext cx="1066000" cy="1608781"/>
          </a:xfrm>
          <a:prstGeom prst="roundRect">
            <a:avLst>
              <a:gd name="adj" fmla="val 5084"/>
            </a:avLst>
          </a:prstGeom>
          <a:solidFill>
            <a:schemeClr val="accent2">
              <a:lumMod val="20000"/>
              <a:lumOff val="80000"/>
            </a:schemeClr>
          </a:solidFill>
          <a:ln w="28575">
            <a:solidFill>
              <a:schemeClr val="tx1"/>
            </a:solidFill>
          </a:ln>
        </p:spPr>
        <p:txBody>
          <a:bodyPr wrap="square" rtlCol="0" anchor="t"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06"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68" name="TextBox 67">
            <a:extLst>
              <a:ext uri="{FF2B5EF4-FFF2-40B4-BE49-F238E27FC236}">
                <a16:creationId xmlns:a16="http://schemas.microsoft.com/office/drawing/2014/main" id="{CB306A5A-D800-C44F-A92E-DA735463AEA2}"/>
              </a:ext>
            </a:extLst>
          </p:cNvPr>
          <p:cNvSpPr txBox="1"/>
          <p:nvPr/>
        </p:nvSpPr>
        <p:spPr>
          <a:xfrm>
            <a:off x="5391705" y="2452850"/>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1</a:t>
            </a:r>
          </a:p>
        </p:txBody>
      </p:sp>
      <p:sp>
        <p:nvSpPr>
          <p:cNvPr id="69" name="TextBox 68">
            <a:extLst>
              <a:ext uri="{FF2B5EF4-FFF2-40B4-BE49-F238E27FC236}">
                <a16:creationId xmlns:a16="http://schemas.microsoft.com/office/drawing/2014/main" id="{F794A57F-2F57-C24C-A1FA-05A10C1437F8}"/>
              </a:ext>
            </a:extLst>
          </p:cNvPr>
          <p:cNvSpPr txBox="1"/>
          <p:nvPr/>
        </p:nvSpPr>
        <p:spPr>
          <a:xfrm>
            <a:off x="5391705" y="2860239"/>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TB-SRAM</a:t>
            </a:r>
            <a:r>
              <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rPr>
              <a:t>2</a:t>
            </a:r>
          </a:p>
        </p:txBody>
      </p:sp>
      <p:sp>
        <p:nvSpPr>
          <p:cNvPr id="70" name="TextBox 69">
            <a:extLst>
              <a:ext uri="{FF2B5EF4-FFF2-40B4-BE49-F238E27FC236}">
                <a16:creationId xmlns:a16="http://schemas.microsoft.com/office/drawing/2014/main" id="{3A529D52-E8B8-D247-8C17-FE4B7520194E}"/>
              </a:ext>
            </a:extLst>
          </p:cNvPr>
          <p:cNvSpPr txBox="1"/>
          <p:nvPr/>
        </p:nvSpPr>
        <p:spPr>
          <a:xfrm>
            <a:off x="5395034" y="3532256"/>
            <a:ext cx="930547" cy="366459"/>
          </a:xfrm>
          <a:prstGeom prst="roundRect">
            <a:avLst>
              <a:gd name="adj" fmla="val 9171"/>
            </a:avLst>
          </a:prstGeom>
          <a:solidFill>
            <a:srgbClr val="9DC3E6"/>
          </a:solidFill>
          <a:ln w="28575">
            <a:solidFill>
              <a:schemeClr val="tx1"/>
            </a:solidFill>
          </a:ln>
        </p:spPr>
        <p:txBody>
          <a:bodyPr wrap="square" rtlCol="0" anchor="ctr" anchorCtr="0">
            <a:noAutofit/>
          </a:bodyPr>
          <a:lstStyle>
            <a:defPPr>
              <a:defRPr lang="en-US"/>
            </a:defPPr>
            <a:lvl1pPr algn="ctr">
              <a:defRPr sz="12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TB-</a:t>
            </a:r>
            <a:r>
              <a:rPr kumimoji="0" lang="en-US" sz="12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SRAM</a:t>
            </a:r>
            <a:r>
              <a:rPr kumimoji="0" lang="en-US" sz="1200" b="1" i="0" u="none" strike="noStrike" kern="1200" cap="none" spc="0" normalizeH="0" baseline="-25000" noProof="0" dirty="0" err="1">
                <a:ln>
                  <a:noFill/>
                </a:ln>
                <a:solidFill>
                  <a:prstClr val="black"/>
                </a:solidFill>
                <a:effectLst/>
                <a:uLnTx/>
                <a:uFillTx/>
                <a:latin typeface="Calibri" panose="020F0502020204030204" pitchFamily="34" charset="0"/>
                <a:ea typeface="+mn-ea"/>
                <a:cs typeface="Calibri" panose="020F0502020204030204" pitchFamily="34" charset="0"/>
              </a:rPr>
              <a:t>n</a:t>
            </a:r>
            <a:endParaRPr kumimoji="0" lang="en-US" sz="1200" b="1" i="0" u="none" strike="noStrike" kern="1200" cap="none" spc="0" normalizeH="0" baseline="-2500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2" name="Straight Arrow Connector 71">
            <a:extLst>
              <a:ext uri="{FF2B5EF4-FFF2-40B4-BE49-F238E27FC236}">
                <a16:creationId xmlns:a16="http://schemas.microsoft.com/office/drawing/2014/main" id="{54B56202-BE97-8247-9FF6-AE6315245A0C}"/>
              </a:ext>
            </a:extLst>
          </p:cNvPr>
          <p:cNvCxnSpPr>
            <a:cxnSpLocks/>
          </p:cNvCxnSpPr>
          <p:nvPr/>
        </p:nvCxnSpPr>
        <p:spPr>
          <a:xfrm>
            <a:off x="1374787" y="1945455"/>
            <a:ext cx="873871"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AD90EF56-805F-CF4C-850A-B8485C121EAC}"/>
              </a:ext>
            </a:extLst>
          </p:cNvPr>
          <p:cNvCxnSpPr>
            <a:cxnSpLocks/>
          </p:cNvCxnSpPr>
          <p:nvPr/>
        </p:nvCxnSpPr>
        <p:spPr>
          <a:xfrm>
            <a:off x="3303362" y="2110934"/>
            <a:ext cx="0" cy="65700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1C5433CA-81F8-0D4C-AA7B-663062C71A40}"/>
              </a:ext>
            </a:extLst>
          </p:cNvPr>
          <p:cNvSpPr/>
          <p:nvPr/>
        </p:nvSpPr>
        <p:spPr>
          <a:xfrm>
            <a:off x="5738359" y="3199195"/>
            <a:ext cx="208924" cy="359714"/>
          </a:xfrm>
          <a:prstGeom prst="rect">
            <a:avLst/>
          </a:prstGeom>
        </p:spPr>
        <p:txBody>
          <a:bodyPr wrap="square">
            <a:spAutoFit/>
          </a:bodyPr>
          <a:lstStyle/>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a:p>
            <a:pPr marL="0" marR="0" lvl="0" indent="0" algn="ctr" defTabSz="457200" rtl="0" eaLnBrk="1" fontAlgn="auto" latinLnBrk="0" hangingPunct="1">
              <a:lnSpc>
                <a:spcPct val="50000"/>
              </a:lnSpc>
              <a:spcBef>
                <a:spcPts val="0"/>
              </a:spcBef>
              <a:spcAft>
                <a:spcPts val="0"/>
              </a:spcAft>
              <a:buClrTx/>
              <a:buSzTx/>
              <a:buFontTx/>
              <a:buNone/>
              <a:tabLst/>
              <a:defRPr/>
            </a:pPr>
            <a:r>
              <a:rPr kumimoji="0" lang="en-US" sz="1089"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p>
        </p:txBody>
      </p:sp>
    </p:spTree>
    <p:custDataLst>
      <p:tags r:id="rId1"/>
    </p:custDataLst>
    <p:extLst>
      <p:ext uri="{BB962C8B-B14F-4D97-AF65-F5344CB8AC3E}">
        <p14:creationId xmlns:p14="http://schemas.microsoft.com/office/powerpoint/2010/main" val="8485280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a:xfrm>
            <a:off x="366963" y="257434"/>
            <a:ext cx="8410073" cy="753467"/>
          </a:xfrm>
        </p:spPr>
        <p:txBody>
          <a:bodyPr>
            <a:noAutofit/>
          </a:bodyPr>
          <a:lstStyle/>
          <a:p>
            <a:r>
              <a:rPr lang="en-US" sz="43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16611"/>
            <a:ext cx="8410073" cy="4467117"/>
          </a:xfrm>
        </p:spPr>
        <p:txBody>
          <a:bodyPr>
            <a:normAutofit/>
          </a:bodyPr>
          <a:lstStyle/>
          <a:p>
            <a:pPr marL="520700" indent="-342900">
              <a:lnSpc>
                <a:spcPct val="100000"/>
              </a:lnSpc>
              <a:spcBef>
                <a:spcPts val="0"/>
              </a:spcBef>
              <a:spcAft>
                <a:spcPts val="0"/>
              </a:spcAft>
            </a:pPr>
            <a:r>
              <a:rPr lang="en-US" b="1" dirty="0">
                <a:solidFill>
                  <a:schemeClr val="tx1"/>
                </a:solidFill>
              </a:rPr>
              <a:t>Linear cyclic systolic array </a:t>
            </a:r>
            <a:r>
              <a:rPr lang="en-US" dirty="0">
                <a:solidFill>
                  <a:schemeClr val="tx1"/>
                </a:solidFill>
              </a:rPr>
              <a:t>based accelerator</a:t>
            </a:r>
          </a:p>
          <a:p>
            <a:pPr marL="784225" lvl="1" indent="-246063">
              <a:lnSpc>
                <a:spcPct val="100000"/>
              </a:lnSpc>
              <a:spcBef>
                <a:spcPts val="400"/>
              </a:spcBef>
              <a:spcAft>
                <a:spcPts val="0"/>
              </a:spcAft>
            </a:pPr>
            <a:r>
              <a:rPr lang="en-US" sz="2000" dirty="0">
                <a:solidFill>
                  <a:schemeClr val="tx1"/>
                </a:solidFill>
              </a:rPr>
              <a:t>Designed to </a:t>
            </a:r>
            <a:r>
              <a:rPr lang="en-US" sz="2000" dirty="0">
                <a:solidFill>
                  <a:srgbClr val="00B050"/>
                </a:solidFill>
              </a:rPr>
              <a:t>maximize parallelism </a:t>
            </a:r>
            <a:r>
              <a:rPr lang="en-US" sz="2000" dirty="0">
                <a:solidFill>
                  <a:schemeClr val="tx1"/>
                </a:solidFill>
              </a:rPr>
              <a:t>and </a:t>
            </a:r>
            <a:r>
              <a:rPr lang="en-US" sz="2000" dirty="0">
                <a:solidFill>
                  <a:srgbClr val="FE6200"/>
                </a:solidFill>
              </a:rPr>
              <a:t>minimize memory bandwidth and</a:t>
            </a:r>
            <a:r>
              <a:rPr lang="en-US" sz="2000" dirty="0"/>
              <a:t> </a:t>
            </a:r>
            <a:r>
              <a:rPr lang="en-US" sz="2000" dirty="0">
                <a:solidFill>
                  <a:srgbClr val="FE6200"/>
                </a:solidFill>
              </a:rPr>
              <a:t>memory footprint</a:t>
            </a:r>
          </a:p>
          <a:p>
            <a:pPr marL="520700" indent="-342900">
              <a:lnSpc>
                <a:spcPct val="100000"/>
              </a:lnSpc>
              <a:spcBef>
                <a:spcPts val="60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7B9C2CB9-78A4-C841-AB56-0303FB4DD3C0}"/>
              </a:ext>
            </a:extLst>
          </p:cNvPr>
          <p:cNvSpPr txBox="1"/>
          <p:nvPr/>
        </p:nvSpPr>
        <p:spPr>
          <a:xfrm>
            <a:off x="5449738" y="4240245"/>
            <a:ext cx="3058383" cy="32316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Block (PB)</a:t>
            </a:r>
          </a:p>
        </p:txBody>
      </p:sp>
      <p:sp>
        <p:nvSpPr>
          <p:cNvPr id="131" name="TextBox 130">
            <a:extLst>
              <a:ext uri="{FF2B5EF4-FFF2-40B4-BE49-F238E27FC236}">
                <a16:creationId xmlns:a16="http://schemas.microsoft.com/office/drawing/2014/main" id="{029C2511-A4D1-834E-8FE0-F9C4E2BF1F80}"/>
              </a:ext>
            </a:extLst>
          </p:cNvPr>
          <p:cNvSpPr txBox="1"/>
          <p:nvPr/>
        </p:nvSpPr>
        <p:spPr>
          <a:xfrm>
            <a:off x="3558395" y="6143354"/>
            <a:ext cx="1988653" cy="3500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Processing Core (PC)</a:t>
            </a:r>
          </a:p>
        </p:txBody>
      </p:sp>
      <p:pic>
        <p:nvPicPr>
          <p:cNvPr id="35" name="Picture 34">
            <a:extLst>
              <a:ext uri="{FF2B5EF4-FFF2-40B4-BE49-F238E27FC236}">
                <a16:creationId xmlns:a16="http://schemas.microsoft.com/office/drawing/2014/main" id="{77453367-17DF-8442-A57E-B0014010A9CE}"/>
              </a:ext>
            </a:extLst>
          </p:cNvPr>
          <p:cNvPicPr>
            <a:picLocks noChangeAspect="1"/>
          </p:cNvPicPr>
          <p:nvPr/>
        </p:nvPicPr>
        <p:blipFill>
          <a:blip r:embed="rId4"/>
          <a:stretch>
            <a:fillRect/>
          </a:stretch>
        </p:blipFill>
        <p:spPr>
          <a:xfrm>
            <a:off x="3157654" y="4951007"/>
            <a:ext cx="2828689" cy="1188525"/>
          </a:xfrm>
          <a:prstGeom prst="rect">
            <a:avLst/>
          </a:prstGeom>
        </p:spPr>
      </p:pic>
      <p:pic>
        <p:nvPicPr>
          <p:cNvPr id="8" name="Picture 7">
            <a:extLst>
              <a:ext uri="{FF2B5EF4-FFF2-40B4-BE49-F238E27FC236}">
                <a16:creationId xmlns:a16="http://schemas.microsoft.com/office/drawing/2014/main" id="{98482649-2984-1F48-B85E-6C80293D298E}"/>
              </a:ext>
            </a:extLst>
          </p:cNvPr>
          <p:cNvPicPr>
            <a:picLocks noChangeAspect="1"/>
          </p:cNvPicPr>
          <p:nvPr/>
        </p:nvPicPr>
        <p:blipFill>
          <a:blip r:embed="rId5"/>
          <a:stretch>
            <a:fillRect/>
          </a:stretch>
        </p:blipFill>
        <p:spPr>
          <a:xfrm>
            <a:off x="1281821" y="2806510"/>
            <a:ext cx="7226300" cy="1397000"/>
          </a:xfrm>
          <a:prstGeom prst="rect">
            <a:avLst/>
          </a:prstGeom>
        </p:spPr>
      </p:pic>
      <p:pic>
        <p:nvPicPr>
          <p:cNvPr id="36" name="Picture 35">
            <a:extLst>
              <a:ext uri="{FF2B5EF4-FFF2-40B4-BE49-F238E27FC236}">
                <a16:creationId xmlns:a16="http://schemas.microsoft.com/office/drawing/2014/main" id="{644AF721-EC20-A544-B9F1-0E84E13EC5E8}"/>
              </a:ext>
            </a:extLst>
          </p:cNvPr>
          <p:cNvPicPr>
            <a:picLocks noChangeAspect="1"/>
          </p:cNvPicPr>
          <p:nvPr/>
        </p:nvPicPr>
        <p:blipFill>
          <a:blip r:embed="rId6"/>
          <a:stretch>
            <a:fillRect/>
          </a:stretch>
        </p:blipFill>
        <p:spPr>
          <a:xfrm>
            <a:off x="3981222" y="3006722"/>
            <a:ext cx="1143000" cy="1092200"/>
          </a:xfrm>
          <a:prstGeom prst="rect">
            <a:avLst/>
          </a:prstGeom>
        </p:spPr>
      </p:pic>
      <p:cxnSp>
        <p:nvCxnSpPr>
          <p:cNvPr id="38" name="Straight Connector 37">
            <a:extLst>
              <a:ext uri="{FF2B5EF4-FFF2-40B4-BE49-F238E27FC236}">
                <a16:creationId xmlns:a16="http://schemas.microsoft.com/office/drawing/2014/main" id="{58C7AE05-2F8C-6C44-9AD3-F12DE78EDF4C}"/>
              </a:ext>
            </a:extLst>
          </p:cNvPr>
          <p:cNvCxnSpPr>
            <a:cxnSpLocks/>
          </p:cNvCxnSpPr>
          <p:nvPr/>
        </p:nvCxnSpPr>
        <p:spPr>
          <a:xfrm flipH="1">
            <a:off x="3863163" y="3554539"/>
            <a:ext cx="590304" cy="14073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B144FF9-C847-844D-A5ED-CB47F19C1FBA}"/>
              </a:ext>
            </a:extLst>
          </p:cNvPr>
          <p:cNvCxnSpPr>
            <a:cxnSpLocks/>
          </p:cNvCxnSpPr>
          <p:nvPr/>
        </p:nvCxnSpPr>
        <p:spPr>
          <a:xfrm>
            <a:off x="4662311" y="3565828"/>
            <a:ext cx="505112" cy="1403121"/>
          </a:xfrm>
          <a:prstGeom prst="line">
            <a:avLst/>
          </a:prstGeom>
          <a:ln>
            <a:solidFill>
              <a:srgbClr val="324D1F"/>
            </a:solidFill>
            <a:prstDash val="sysDot"/>
          </a:ln>
        </p:spPr>
        <p:style>
          <a:lnRef idx="1">
            <a:schemeClr val="accent1"/>
          </a:lnRef>
          <a:fillRef idx="0">
            <a:schemeClr val="accent1"/>
          </a:fillRef>
          <a:effectRef idx="0">
            <a:schemeClr val="accent1"/>
          </a:effectRef>
          <a:fontRef idx="minor">
            <a:schemeClr val="tx1"/>
          </a:fontRef>
        </p:style>
      </p:cxnSp>
      <p:pic>
        <p:nvPicPr>
          <p:cNvPr id="53" name="Picture 52">
            <a:extLst>
              <a:ext uri="{FF2B5EF4-FFF2-40B4-BE49-F238E27FC236}">
                <a16:creationId xmlns:a16="http://schemas.microsoft.com/office/drawing/2014/main" id="{F10A6624-E7EF-5C41-9E8C-EE7563115FC9}"/>
              </a:ext>
            </a:extLst>
          </p:cNvPr>
          <p:cNvPicPr>
            <a:picLocks noChangeAspect="1"/>
          </p:cNvPicPr>
          <p:nvPr/>
        </p:nvPicPr>
        <p:blipFill>
          <a:blip r:embed="rId7"/>
          <a:stretch>
            <a:fillRect/>
          </a:stretch>
        </p:blipFill>
        <p:spPr>
          <a:xfrm>
            <a:off x="472478" y="2806510"/>
            <a:ext cx="1549400" cy="1397000"/>
          </a:xfrm>
          <a:prstGeom prst="rect">
            <a:avLst/>
          </a:prstGeom>
        </p:spPr>
      </p:pic>
      <p:pic>
        <p:nvPicPr>
          <p:cNvPr id="54" name="Picture 53">
            <a:extLst>
              <a:ext uri="{FF2B5EF4-FFF2-40B4-BE49-F238E27FC236}">
                <a16:creationId xmlns:a16="http://schemas.microsoft.com/office/drawing/2014/main" id="{4DB16E6A-8930-6141-A702-23B833211FBE}"/>
              </a:ext>
            </a:extLst>
          </p:cNvPr>
          <p:cNvPicPr>
            <a:picLocks noChangeAspect="1"/>
          </p:cNvPicPr>
          <p:nvPr/>
        </p:nvPicPr>
        <p:blipFill>
          <a:blip r:embed="rId8"/>
          <a:stretch>
            <a:fillRect/>
          </a:stretch>
        </p:blipFill>
        <p:spPr>
          <a:xfrm>
            <a:off x="2501601" y="2157386"/>
            <a:ext cx="5689600" cy="1117600"/>
          </a:xfrm>
          <a:prstGeom prst="rect">
            <a:avLst/>
          </a:prstGeom>
        </p:spPr>
      </p:pic>
    </p:spTree>
    <p:custDataLst>
      <p:tags r:id="rId1"/>
    </p:custDataLst>
    <p:extLst>
      <p:ext uri="{BB962C8B-B14F-4D97-AF65-F5344CB8AC3E}">
        <p14:creationId xmlns:p14="http://schemas.microsoft.com/office/powerpoint/2010/main" val="23430601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 name="TextBox 758">
            <a:extLst>
              <a:ext uri="{FF2B5EF4-FFF2-40B4-BE49-F238E27FC236}">
                <a16:creationId xmlns:a16="http://schemas.microsoft.com/office/drawing/2014/main" id="{7EE613AD-AC3B-9F43-A0AB-F2D30C7C66B8}"/>
              </a:ext>
            </a:extLst>
          </p:cNvPr>
          <p:cNvSpPr txBox="1"/>
          <p:nvPr/>
        </p:nvSpPr>
        <p:spPr>
          <a:xfrm>
            <a:off x="1146019" y="1317535"/>
            <a:ext cx="6844996" cy="2759436"/>
          </a:xfrm>
          <a:prstGeom prst="roundRect">
            <a:avLst>
              <a:gd name="adj" fmla="val 921"/>
            </a:avLst>
          </a:prstGeom>
          <a:solidFill>
            <a:srgbClr val="E9E7FF"/>
          </a:solidFill>
          <a:ln w="19050">
            <a:solidFill>
              <a:schemeClr val="tx1"/>
            </a:solidFill>
            <a:prstDash val="sysDash"/>
          </a:ln>
        </p:spPr>
        <p:txBody>
          <a:bodyPr wrap="square" rtlCol="0" anchor="ctr" anchorCtr="0">
            <a:noAutofit/>
          </a:bodyPr>
          <a:lstStyle>
            <a:defPPr>
              <a:defRPr lang="en-US"/>
            </a:defPPr>
            <a:lvl1pPr algn="ctr">
              <a:defRPr sz="2500" b="1">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77"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761" name="Elbow Connector 760">
            <a:extLst>
              <a:ext uri="{FF2B5EF4-FFF2-40B4-BE49-F238E27FC236}">
                <a16:creationId xmlns:a16="http://schemas.microsoft.com/office/drawing/2014/main" id="{ACF2C94D-0B72-C44A-A47E-33DE55BE4A91}"/>
              </a:ext>
            </a:extLst>
          </p:cNvPr>
          <p:cNvCxnSpPr>
            <a:cxnSpLocks/>
          </p:cNvCxnSpPr>
          <p:nvPr/>
        </p:nvCxnSpPr>
        <p:spPr>
          <a:xfrm rot="5400000">
            <a:off x="209970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2" name="TextBox 761">
            <a:extLst>
              <a:ext uri="{FF2B5EF4-FFF2-40B4-BE49-F238E27FC236}">
                <a16:creationId xmlns:a16="http://schemas.microsoft.com/office/drawing/2014/main" id="{F9B6713B-A23F-9643-96E1-E52EC854DFAB}"/>
              </a:ext>
            </a:extLst>
          </p:cNvPr>
          <p:cNvSpPr txBox="1"/>
          <p:nvPr/>
        </p:nvSpPr>
        <p:spPr>
          <a:xfrm>
            <a:off x="4581175" y="1931079"/>
            <a:ext cx="1068719" cy="988647"/>
          </a:xfrm>
          <a:prstGeom prst="roundRect">
            <a:avLst>
              <a:gd name="adj" fmla="val 6208"/>
            </a:avLst>
          </a:prstGeom>
          <a:solidFill>
            <a:schemeClr val="bg1"/>
          </a:solidFill>
          <a:ln w="28575">
            <a:solidFill>
              <a:schemeClr val="tx1"/>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763" name="TextBox 762">
            <a:extLst>
              <a:ext uri="{FF2B5EF4-FFF2-40B4-BE49-F238E27FC236}">
                <a16:creationId xmlns:a16="http://schemas.microsoft.com/office/drawing/2014/main" id="{3ED69375-E475-7A4D-9F79-B1AC31E2575C}"/>
              </a:ext>
            </a:extLst>
          </p:cNvPr>
          <p:cNvSpPr txBox="1"/>
          <p:nvPr/>
        </p:nvSpPr>
        <p:spPr>
          <a:xfrm>
            <a:off x="6480441"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764" name="TextBox 763">
            <a:extLst>
              <a:ext uri="{FF2B5EF4-FFF2-40B4-BE49-F238E27FC236}">
                <a16:creationId xmlns:a16="http://schemas.microsoft.com/office/drawing/2014/main" id="{6FAFCACC-640A-0A49-A7A5-CA2A150CC446}"/>
              </a:ext>
            </a:extLst>
          </p:cNvPr>
          <p:cNvSpPr txBox="1"/>
          <p:nvPr/>
        </p:nvSpPr>
        <p:spPr>
          <a:xfrm>
            <a:off x="4582889"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765" name="Straight Connector 764">
            <a:extLst>
              <a:ext uri="{FF2B5EF4-FFF2-40B4-BE49-F238E27FC236}">
                <a16:creationId xmlns:a16="http://schemas.microsoft.com/office/drawing/2014/main" id="{E102E5B6-26C4-C342-BE46-A3FA059D0E09}"/>
              </a:ext>
            </a:extLst>
          </p:cNvPr>
          <p:cNvCxnSpPr>
            <a:cxnSpLocks/>
          </p:cNvCxnSpPr>
          <p:nvPr/>
        </p:nvCxnSpPr>
        <p:spPr>
          <a:xfrm flipH="1">
            <a:off x="2369090" y="2426836"/>
            <a:ext cx="648961" cy="0"/>
          </a:xfrm>
          <a:prstGeom prst="line">
            <a:avLst/>
          </a:prstGeom>
          <a:noFill/>
          <a:ln w="38100" cap="flat" cmpd="sng" algn="ctr">
            <a:solidFill>
              <a:schemeClr val="tx1"/>
            </a:solidFill>
            <a:prstDash val="solid"/>
            <a:miter lim="800000"/>
          </a:ln>
          <a:effectLst/>
        </p:spPr>
      </p:cxnSp>
      <p:cxnSp>
        <p:nvCxnSpPr>
          <p:cNvPr id="766" name="Straight Connector 765">
            <a:extLst>
              <a:ext uri="{FF2B5EF4-FFF2-40B4-BE49-F238E27FC236}">
                <a16:creationId xmlns:a16="http://schemas.microsoft.com/office/drawing/2014/main" id="{55103B4C-ACA8-9843-A9B4-99D12142074F}"/>
              </a:ext>
            </a:extLst>
          </p:cNvPr>
          <p:cNvCxnSpPr>
            <a:cxnSpLocks/>
          </p:cNvCxnSpPr>
          <p:nvPr/>
        </p:nvCxnSpPr>
        <p:spPr>
          <a:xfrm flipV="1">
            <a:off x="3022011" y="2009160"/>
            <a:ext cx="0" cy="813058"/>
          </a:xfrm>
          <a:prstGeom prst="line">
            <a:avLst/>
          </a:prstGeom>
          <a:noFill/>
          <a:ln w="38100" cap="flat" cmpd="sng" algn="ctr">
            <a:solidFill>
              <a:schemeClr val="tx1"/>
            </a:solidFill>
            <a:prstDash val="solid"/>
            <a:miter lim="800000"/>
          </a:ln>
          <a:effectLst/>
        </p:spPr>
      </p:cxnSp>
      <p:cxnSp>
        <p:nvCxnSpPr>
          <p:cNvPr id="767" name="Straight Arrow Connector 766">
            <a:extLst>
              <a:ext uri="{FF2B5EF4-FFF2-40B4-BE49-F238E27FC236}">
                <a16:creationId xmlns:a16="http://schemas.microsoft.com/office/drawing/2014/main" id="{15B78698-2BB0-B94A-8CF0-5AE4CDDF910A}"/>
              </a:ext>
            </a:extLst>
          </p:cNvPr>
          <p:cNvCxnSpPr>
            <a:cxnSpLocks/>
          </p:cNvCxnSpPr>
          <p:nvPr/>
        </p:nvCxnSpPr>
        <p:spPr>
          <a:xfrm>
            <a:off x="3018050" y="2012147"/>
            <a:ext cx="1548920" cy="0"/>
          </a:xfrm>
          <a:prstGeom prst="straightConnector1">
            <a:avLst/>
          </a:prstGeom>
          <a:noFill/>
          <a:ln w="28575" cap="flat" cmpd="sng" algn="ctr">
            <a:solidFill>
              <a:schemeClr val="tx1"/>
            </a:solidFill>
            <a:prstDash val="solid"/>
            <a:miter lim="800000"/>
            <a:tailEnd type="triangle"/>
          </a:ln>
          <a:effectLst/>
        </p:spPr>
      </p:cxnSp>
      <p:cxnSp>
        <p:nvCxnSpPr>
          <p:cNvPr id="768" name="Straight Arrow Connector 767">
            <a:extLst>
              <a:ext uri="{FF2B5EF4-FFF2-40B4-BE49-F238E27FC236}">
                <a16:creationId xmlns:a16="http://schemas.microsoft.com/office/drawing/2014/main" id="{D26BC35A-7B0D-344F-8429-D646ED2BF224}"/>
              </a:ext>
            </a:extLst>
          </p:cNvPr>
          <p:cNvCxnSpPr>
            <a:cxnSpLocks/>
          </p:cNvCxnSpPr>
          <p:nvPr/>
        </p:nvCxnSpPr>
        <p:spPr>
          <a:xfrm>
            <a:off x="3018051" y="2819553"/>
            <a:ext cx="1546983" cy="0"/>
          </a:xfrm>
          <a:prstGeom prst="straightConnector1">
            <a:avLst/>
          </a:prstGeom>
          <a:noFill/>
          <a:ln w="28575" cap="flat" cmpd="sng" algn="ctr">
            <a:solidFill>
              <a:schemeClr val="tx1"/>
            </a:solidFill>
            <a:prstDash val="solid"/>
            <a:miter lim="800000"/>
            <a:tailEnd type="triangle"/>
          </a:ln>
          <a:effectLst/>
        </p:spPr>
      </p:cxnSp>
      <p:cxnSp>
        <p:nvCxnSpPr>
          <p:cNvPr id="769" name="Straight Arrow Connector 768">
            <a:extLst>
              <a:ext uri="{FF2B5EF4-FFF2-40B4-BE49-F238E27FC236}">
                <a16:creationId xmlns:a16="http://schemas.microsoft.com/office/drawing/2014/main" id="{AFD58206-A782-344F-8A2A-B3A0F89ABD60}"/>
              </a:ext>
            </a:extLst>
          </p:cNvPr>
          <p:cNvCxnSpPr>
            <a:cxnSpLocks/>
          </p:cNvCxnSpPr>
          <p:nvPr/>
        </p:nvCxnSpPr>
        <p:spPr>
          <a:xfrm>
            <a:off x="3018051" y="2556099"/>
            <a:ext cx="1546983" cy="0"/>
          </a:xfrm>
          <a:prstGeom prst="straightConnector1">
            <a:avLst/>
          </a:prstGeom>
          <a:noFill/>
          <a:ln w="28575" cap="flat" cmpd="sng" algn="ctr">
            <a:solidFill>
              <a:schemeClr val="tx1"/>
            </a:solidFill>
            <a:prstDash val="solid"/>
            <a:miter lim="800000"/>
            <a:tailEnd type="triangle"/>
          </a:ln>
          <a:effectLst/>
        </p:spPr>
      </p:cxnSp>
      <p:sp>
        <p:nvSpPr>
          <p:cNvPr id="770" name="Rounded Rectangle 769">
            <a:extLst>
              <a:ext uri="{FF2B5EF4-FFF2-40B4-BE49-F238E27FC236}">
                <a16:creationId xmlns:a16="http://schemas.microsoft.com/office/drawing/2014/main" id="{13393BC9-63DA-044A-869A-BC78A655D8F0}"/>
              </a:ext>
            </a:extLst>
          </p:cNvPr>
          <p:cNvSpPr/>
          <p:nvPr/>
        </p:nvSpPr>
        <p:spPr>
          <a:xfrm>
            <a:off x="3850385" y="2716037"/>
            <a:ext cx="255659" cy="163645"/>
          </a:xfrm>
          <a:prstGeom prst="roundRect">
            <a:avLst>
              <a:gd name="adj" fmla="val 13618"/>
            </a:avLst>
          </a:prstGeom>
          <a:solidFill>
            <a:schemeClr val="accent3">
              <a:lumMod val="20000"/>
              <a:lumOff val="80000"/>
            </a:schemeClr>
          </a:solidFill>
          <a:ln w="19050" cap="flat" cmpd="sng" algn="ctr">
            <a:solidFill>
              <a:schemeClr val="tx1"/>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&lt;&lt;</a:t>
            </a:r>
          </a:p>
        </p:txBody>
      </p:sp>
      <p:sp>
        <p:nvSpPr>
          <p:cNvPr id="771" name="TextBox 770">
            <a:extLst>
              <a:ext uri="{FF2B5EF4-FFF2-40B4-BE49-F238E27FC236}">
                <a16:creationId xmlns:a16="http://schemas.microsoft.com/office/drawing/2014/main" id="{C869B5FE-BFF2-5944-8201-2F0B341E9D49}"/>
              </a:ext>
            </a:extLst>
          </p:cNvPr>
          <p:cNvSpPr txBox="1"/>
          <p:nvPr/>
        </p:nvSpPr>
        <p:spPr>
          <a:xfrm>
            <a:off x="3777229"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match</a:t>
            </a:r>
          </a:p>
        </p:txBody>
      </p:sp>
      <p:cxnSp>
        <p:nvCxnSpPr>
          <p:cNvPr id="772" name="Straight Arrow Connector 771">
            <a:extLst>
              <a:ext uri="{FF2B5EF4-FFF2-40B4-BE49-F238E27FC236}">
                <a16:creationId xmlns:a16="http://schemas.microsoft.com/office/drawing/2014/main" id="{5F78075F-8ADE-FD4C-A0A6-8F247DCC962B}"/>
              </a:ext>
            </a:extLst>
          </p:cNvPr>
          <p:cNvCxnSpPr>
            <a:cxnSpLocks/>
          </p:cNvCxnSpPr>
          <p:nvPr/>
        </p:nvCxnSpPr>
        <p:spPr>
          <a:xfrm>
            <a:off x="5041208" y="1763360"/>
            <a:ext cx="0" cy="158187"/>
          </a:xfrm>
          <a:prstGeom prst="straightConnector1">
            <a:avLst/>
          </a:prstGeom>
          <a:noFill/>
          <a:ln w="12700" cap="flat" cmpd="sng" algn="ctr">
            <a:solidFill>
              <a:schemeClr val="tx1"/>
            </a:solidFill>
            <a:prstDash val="solid"/>
            <a:miter lim="800000"/>
            <a:tailEnd type="triangle"/>
          </a:ln>
          <a:effectLst/>
        </p:spPr>
      </p:cxnSp>
      <p:cxnSp>
        <p:nvCxnSpPr>
          <p:cNvPr id="773" name="Straight Arrow Connector 772">
            <a:extLst>
              <a:ext uri="{FF2B5EF4-FFF2-40B4-BE49-F238E27FC236}">
                <a16:creationId xmlns:a16="http://schemas.microsoft.com/office/drawing/2014/main" id="{72EA8FC8-B5CE-DD41-9C85-38A8A4F386EE}"/>
              </a:ext>
            </a:extLst>
          </p:cNvPr>
          <p:cNvCxnSpPr>
            <a:cxnSpLocks/>
          </p:cNvCxnSpPr>
          <p:nvPr/>
        </p:nvCxnSpPr>
        <p:spPr>
          <a:xfrm flipH="1" flipV="1">
            <a:off x="5134455" y="1763359"/>
            <a:ext cx="155" cy="160188"/>
          </a:xfrm>
          <a:prstGeom prst="straightConnector1">
            <a:avLst/>
          </a:prstGeom>
          <a:noFill/>
          <a:ln w="12700" cap="flat" cmpd="sng" algn="ctr">
            <a:solidFill>
              <a:schemeClr val="tx1"/>
            </a:solidFill>
            <a:prstDash val="solid"/>
            <a:miter lim="800000"/>
            <a:tailEnd type="triangle"/>
          </a:ln>
          <a:effectLst/>
        </p:spPr>
      </p:cxnSp>
      <p:sp>
        <p:nvSpPr>
          <p:cNvPr id="774" name="TextBox 773">
            <a:extLst>
              <a:ext uri="{FF2B5EF4-FFF2-40B4-BE49-F238E27FC236}">
                <a16:creationId xmlns:a16="http://schemas.microsoft.com/office/drawing/2014/main" id="{89146582-E0FF-7146-9C12-34DAC441EADA}"/>
              </a:ext>
            </a:extLst>
          </p:cNvPr>
          <p:cNvSpPr txBox="1"/>
          <p:nvPr/>
        </p:nvSpPr>
        <p:spPr>
          <a:xfrm>
            <a:off x="5578432" y="2162081"/>
            <a:ext cx="683064" cy="505395"/>
          </a:xfrm>
          <a:prstGeom prst="rect">
            <a:avLst/>
          </a:prstGeom>
          <a:noFill/>
          <a:ln>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out</a:t>
            </a:r>
          </a:p>
        </p:txBody>
      </p:sp>
      <p:cxnSp>
        <p:nvCxnSpPr>
          <p:cNvPr id="775" name="Straight Arrow Connector 774">
            <a:extLst>
              <a:ext uri="{FF2B5EF4-FFF2-40B4-BE49-F238E27FC236}">
                <a16:creationId xmlns:a16="http://schemas.microsoft.com/office/drawing/2014/main" id="{A61581F4-CFBD-564F-8387-EC82DCE942B7}"/>
              </a:ext>
            </a:extLst>
          </p:cNvPr>
          <p:cNvCxnSpPr>
            <a:cxnSpLocks/>
          </p:cNvCxnSpPr>
          <p:nvPr/>
        </p:nvCxnSpPr>
        <p:spPr>
          <a:xfrm>
            <a:off x="6231122" y="2881025"/>
            <a:ext cx="265788" cy="0"/>
          </a:xfrm>
          <a:prstGeom prst="straightConnector1">
            <a:avLst/>
          </a:prstGeom>
          <a:noFill/>
          <a:ln w="25400" cap="flat" cmpd="sng" algn="ctr">
            <a:solidFill>
              <a:schemeClr val="tx1"/>
            </a:solidFill>
            <a:prstDash val="solid"/>
            <a:miter lim="800000"/>
            <a:tailEnd type="triangle"/>
          </a:ln>
          <a:effectLst/>
        </p:spPr>
      </p:cxnSp>
      <p:sp>
        <p:nvSpPr>
          <p:cNvPr id="776" name="Triangle 775">
            <a:extLst>
              <a:ext uri="{FF2B5EF4-FFF2-40B4-BE49-F238E27FC236}">
                <a16:creationId xmlns:a16="http://schemas.microsoft.com/office/drawing/2014/main" id="{29719223-0259-EE4F-B906-E85C6E9945E9}"/>
              </a:ext>
            </a:extLst>
          </p:cNvPr>
          <p:cNvSpPr/>
          <p:nvPr/>
        </p:nvSpPr>
        <p:spPr>
          <a:xfrm rot="5400000">
            <a:off x="6471959"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777" name="Group 776">
            <a:extLst>
              <a:ext uri="{FF2B5EF4-FFF2-40B4-BE49-F238E27FC236}">
                <a16:creationId xmlns:a16="http://schemas.microsoft.com/office/drawing/2014/main" id="{B31C5A53-2E89-9849-836D-B6460548C641}"/>
              </a:ext>
            </a:extLst>
          </p:cNvPr>
          <p:cNvGrpSpPr/>
          <p:nvPr/>
        </p:nvGrpSpPr>
        <p:grpSpPr>
          <a:xfrm>
            <a:off x="1889997" y="1519890"/>
            <a:ext cx="489309" cy="1545553"/>
            <a:chOff x="8731842" y="10098736"/>
            <a:chExt cx="729028" cy="2688281"/>
          </a:xfrm>
        </p:grpSpPr>
        <p:sp>
          <p:nvSpPr>
            <p:cNvPr id="778" name="Trapezoid 777">
              <a:extLst>
                <a:ext uri="{FF2B5EF4-FFF2-40B4-BE49-F238E27FC236}">
                  <a16:creationId xmlns:a16="http://schemas.microsoft.com/office/drawing/2014/main" id="{259DD956-9B91-574B-A373-D3A9346206D1}"/>
                </a:ext>
              </a:extLst>
            </p:cNvPr>
            <p:cNvSpPr/>
            <p:nvPr/>
          </p:nvSpPr>
          <p:spPr>
            <a:xfrm rot="5400000">
              <a:off x="7781130" y="11107277"/>
              <a:ext cx="2688281" cy="671199"/>
            </a:xfrm>
            <a:prstGeom prst="trapezoid">
              <a:avLst>
                <a:gd name="adj" fmla="val 59146"/>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779" name="TextBox 778">
              <a:extLst>
                <a:ext uri="{FF2B5EF4-FFF2-40B4-BE49-F238E27FC236}">
                  <a16:creationId xmlns:a16="http://schemas.microsoft.com/office/drawing/2014/main" id="{B285317B-9BC4-8646-A141-ED56483B50B7}"/>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780" name="Elbow Connector 779">
            <a:extLst>
              <a:ext uri="{FF2B5EF4-FFF2-40B4-BE49-F238E27FC236}">
                <a16:creationId xmlns:a16="http://schemas.microsoft.com/office/drawing/2014/main" id="{8D286E7E-98AD-BE41-B76F-9E35C59A74A5}"/>
              </a:ext>
            </a:extLst>
          </p:cNvPr>
          <p:cNvCxnSpPr>
            <a:cxnSpLocks/>
          </p:cNvCxnSpPr>
          <p:nvPr/>
        </p:nvCxnSpPr>
        <p:spPr>
          <a:xfrm rot="5400000" flipH="1" flipV="1">
            <a:off x="831218" y="2605058"/>
            <a:ext cx="1933000" cy="265788"/>
          </a:xfrm>
          <a:prstGeom prst="bentConnector3">
            <a:avLst>
              <a:gd name="adj1" fmla="val 100005"/>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1" name="Elbow Connector 780">
            <a:extLst>
              <a:ext uri="{FF2B5EF4-FFF2-40B4-BE49-F238E27FC236}">
                <a16:creationId xmlns:a16="http://schemas.microsoft.com/office/drawing/2014/main" id="{7332CE61-4A22-3A46-B934-67163B8D1C89}"/>
              </a:ext>
            </a:extLst>
          </p:cNvPr>
          <p:cNvCxnSpPr>
            <a:cxnSpLocks/>
          </p:cNvCxnSpPr>
          <p:nvPr/>
        </p:nvCxnSpPr>
        <p:spPr>
          <a:xfrm rot="5400000" flipH="1" flipV="1">
            <a:off x="1196789" y="2648502"/>
            <a:ext cx="1292694" cy="144975"/>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2" name="Elbow Connector 781">
            <a:extLst>
              <a:ext uri="{FF2B5EF4-FFF2-40B4-BE49-F238E27FC236}">
                <a16:creationId xmlns:a16="http://schemas.microsoft.com/office/drawing/2014/main" id="{96636239-8FBA-6B40-9665-3BA73212FADA}"/>
              </a:ext>
            </a:extLst>
          </p:cNvPr>
          <p:cNvCxnSpPr>
            <a:cxnSpLocks/>
          </p:cNvCxnSpPr>
          <p:nvPr/>
        </p:nvCxnSpPr>
        <p:spPr>
          <a:xfrm>
            <a:off x="1762443" y="3371805"/>
            <a:ext cx="1260000" cy="5799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Elbow Connector 782">
            <a:extLst>
              <a:ext uri="{FF2B5EF4-FFF2-40B4-BE49-F238E27FC236}">
                <a16:creationId xmlns:a16="http://schemas.microsoft.com/office/drawing/2014/main" id="{4437FB6E-2015-094C-B0FF-4CB6DDA4A1A0}"/>
              </a:ext>
            </a:extLst>
          </p:cNvPr>
          <p:cNvCxnSpPr>
            <a:cxnSpLocks/>
          </p:cNvCxnSpPr>
          <p:nvPr/>
        </p:nvCxnSpPr>
        <p:spPr>
          <a:xfrm rot="5400000" flipH="1" flipV="1">
            <a:off x="1675290" y="2938191"/>
            <a:ext cx="432000" cy="108000"/>
          </a:xfrm>
          <a:prstGeom prst="bentConnector3">
            <a:avLst>
              <a:gd name="adj1" fmla="val 9999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4" name="Elbow Connector 783">
            <a:extLst>
              <a:ext uri="{FF2B5EF4-FFF2-40B4-BE49-F238E27FC236}">
                <a16:creationId xmlns:a16="http://schemas.microsoft.com/office/drawing/2014/main" id="{5C4A6F29-4023-CD4A-8FB8-77EE31E7145C}"/>
              </a:ext>
            </a:extLst>
          </p:cNvPr>
          <p:cNvCxnSpPr>
            <a:cxnSpLocks/>
          </p:cNvCxnSpPr>
          <p:nvPr/>
        </p:nvCxnSpPr>
        <p:spPr>
          <a:xfrm>
            <a:off x="1833006" y="3200756"/>
            <a:ext cx="4276763" cy="773200"/>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5" name="Straight Arrow Connector 784">
            <a:extLst>
              <a:ext uri="{FF2B5EF4-FFF2-40B4-BE49-F238E27FC236}">
                <a16:creationId xmlns:a16="http://schemas.microsoft.com/office/drawing/2014/main" id="{DE8E61BA-FE2D-7D4E-BB84-3314284CF911}"/>
              </a:ext>
            </a:extLst>
          </p:cNvPr>
          <p:cNvCxnSpPr>
            <a:cxnSpLocks/>
          </p:cNvCxnSpPr>
          <p:nvPr/>
        </p:nvCxnSpPr>
        <p:spPr>
          <a:xfrm>
            <a:off x="3018050" y="2285479"/>
            <a:ext cx="1548920" cy="0"/>
          </a:xfrm>
          <a:prstGeom prst="straightConnector1">
            <a:avLst/>
          </a:prstGeom>
          <a:noFill/>
          <a:ln w="28575" cap="flat" cmpd="sng" algn="ctr">
            <a:solidFill>
              <a:schemeClr val="tx1"/>
            </a:solidFill>
            <a:prstDash val="solid"/>
            <a:miter lim="800000"/>
            <a:tailEnd type="triangle"/>
          </a:ln>
          <a:effectLst/>
        </p:spPr>
      </p:cxnSp>
      <p:sp>
        <p:nvSpPr>
          <p:cNvPr id="786" name="TextBox 785">
            <a:extLst>
              <a:ext uri="{FF2B5EF4-FFF2-40B4-BE49-F238E27FC236}">
                <a16:creationId xmlns:a16="http://schemas.microsoft.com/office/drawing/2014/main" id="{C0782D26-D04B-7240-9E78-4AD36E5917E9}"/>
              </a:ext>
            </a:extLst>
          </p:cNvPr>
          <p:cNvSpPr txBox="1"/>
          <p:nvPr/>
        </p:nvSpPr>
        <p:spPr>
          <a:xfrm>
            <a:off x="2398772" y="2164755"/>
            <a:ext cx="740488" cy="278089"/>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787" name="Straight Connector 786">
            <a:extLst>
              <a:ext uri="{FF2B5EF4-FFF2-40B4-BE49-F238E27FC236}">
                <a16:creationId xmlns:a16="http://schemas.microsoft.com/office/drawing/2014/main" id="{E1A6C8F7-0E17-794C-B694-7DA64D081DA3}"/>
              </a:ext>
            </a:extLst>
          </p:cNvPr>
          <p:cNvCxnSpPr>
            <a:cxnSpLocks/>
          </p:cNvCxnSpPr>
          <p:nvPr/>
        </p:nvCxnSpPr>
        <p:spPr>
          <a:xfrm flipV="1">
            <a:off x="2568356" y="2343040"/>
            <a:ext cx="210863" cy="183833"/>
          </a:xfrm>
          <a:prstGeom prst="line">
            <a:avLst/>
          </a:prstGeom>
          <a:noFill/>
          <a:ln w="25400" cap="flat" cmpd="sng" algn="ctr">
            <a:solidFill>
              <a:schemeClr val="tx1"/>
            </a:solidFill>
            <a:prstDash val="solid"/>
            <a:miter lim="800000"/>
          </a:ln>
          <a:effectLst/>
        </p:spPr>
      </p:cxnSp>
      <p:sp>
        <p:nvSpPr>
          <p:cNvPr id="788" name="TextBox 787">
            <a:extLst>
              <a:ext uri="{FF2B5EF4-FFF2-40B4-BE49-F238E27FC236}">
                <a16:creationId xmlns:a16="http://schemas.microsoft.com/office/drawing/2014/main" id="{E8E4F495-7230-184F-9121-E1F68C29A4E2}"/>
              </a:ext>
            </a:extLst>
          </p:cNvPr>
          <p:cNvSpPr txBox="1"/>
          <p:nvPr/>
        </p:nvSpPr>
        <p:spPr>
          <a:xfrm>
            <a:off x="3704642"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insertion</a:t>
            </a:r>
          </a:p>
        </p:txBody>
      </p:sp>
      <p:sp>
        <p:nvSpPr>
          <p:cNvPr id="789" name="TextBox 788">
            <a:extLst>
              <a:ext uri="{FF2B5EF4-FFF2-40B4-BE49-F238E27FC236}">
                <a16:creationId xmlns:a16="http://schemas.microsoft.com/office/drawing/2014/main" id="{DBE06A68-1360-B040-AE34-6F0C19F56895}"/>
              </a:ext>
            </a:extLst>
          </p:cNvPr>
          <p:cNvSpPr txBox="1"/>
          <p:nvPr/>
        </p:nvSpPr>
        <p:spPr>
          <a:xfrm>
            <a:off x="3777229"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deletion</a:t>
            </a:r>
          </a:p>
        </p:txBody>
      </p:sp>
      <p:sp>
        <p:nvSpPr>
          <p:cNvPr id="790" name="TextBox 789">
            <a:extLst>
              <a:ext uri="{FF2B5EF4-FFF2-40B4-BE49-F238E27FC236}">
                <a16:creationId xmlns:a16="http://schemas.microsoft.com/office/drawing/2014/main" id="{41281511-09CA-C84B-B412-C7457DE38B8F}"/>
              </a:ext>
            </a:extLst>
          </p:cNvPr>
          <p:cNvSpPr txBox="1"/>
          <p:nvPr/>
        </p:nvSpPr>
        <p:spPr>
          <a:xfrm>
            <a:off x="3777229"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subs</a:t>
            </a:r>
          </a:p>
        </p:txBody>
      </p:sp>
      <p:cxnSp>
        <p:nvCxnSpPr>
          <p:cNvPr id="791" name="Straight Arrow Connector 790">
            <a:extLst>
              <a:ext uri="{FF2B5EF4-FFF2-40B4-BE49-F238E27FC236}">
                <a16:creationId xmlns:a16="http://schemas.microsoft.com/office/drawing/2014/main" id="{F39516B6-B12A-7D42-93C6-DDA250EAD8BA}"/>
              </a:ext>
            </a:extLst>
          </p:cNvPr>
          <p:cNvCxnSpPr>
            <a:cxnSpLocks/>
          </p:cNvCxnSpPr>
          <p:nvPr/>
        </p:nvCxnSpPr>
        <p:spPr>
          <a:xfrm flipV="1">
            <a:off x="6218760" y="1877894"/>
            <a:ext cx="265788" cy="247"/>
          </a:xfrm>
          <a:prstGeom prst="straightConnector1">
            <a:avLst/>
          </a:prstGeom>
          <a:noFill/>
          <a:ln w="25400" cap="flat" cmpd="sng" algn="ctr">
            <a:solidFill>
              <a:schemeClr val="tx1"/>
            </a:solidFill>
            <a:prstDash val="solid"/>
            <a:miter lim="800000"/>
            <a:tailEnd type="triangle"/>
          </a:ln>
          <a:effectLst/>
        </p:spPr>
      </p:cxnSp>
      <p:cxnSp>
        <p:nvCxnSpPr>
          <p:cNvPr id="792" name="Straight Connector 791">
            <a:extLst>
              <a:ext uri="{FF2B5EF4-FFF2-40B4-BE49-F238E27FC236}">
                <a16:creationId xmlns:a16="http://schemas.microsoft.com/office/drawing/2014/main" id="{44E6BFF3-EF67-B346-B7E6-269886FE3C78}"/>
              </a:ext>
            </a:extLst>
          </p:cNvPr>
          <p:cNvCxnSpPr>
            <a:cxnSpLocks/>
          </p:cNvCxnSpPr>
          <p:nvPr/>
        </p:nvCxnSpPr>
        <p:spPr>
          <a:xfrm flipH="1">
            <a:off x="5647955" y="2424496"/>
            <a:ext cx="564904" cy="0"/>
          </a:xfrm>
          <a:prstGeom prst="line">
            <a:avLst/>
          </a:prstGeom>
          <a:noFill/>
          <a:ln w="38100" cap="flat" cmpd="sng" algn="ctr">
            <a:solidFill>
              <a:schemeClr val="tx1"/>
            </a:solidFill>
            <a:prstDash val="solid"/>
            <a:miter lim="800000"/>
          </a:ln>
          <a:effectLst/>
        </p:spPr>
      </p:cxnSp>
      <p:cxnSp>
        <p:nvCxnSpPr>
          <p:cNvPr id="793" name="Straight Connector 792">
            <a:extLst>
              <a:ext uri="{FF2B5EF4-FFF2-40B4-BE49-F238E27FC236}">
                <a16:creationId xmlns:a16="http://schemas.microsoft.com/office/drawing/2014/main" id="{DA54B754-3B74-C242-A10B-BF686134AC1D}"/>
              </a:ext>
            </a:extLst>
          </p:cNvPr>
          <p:cNvCxnSpPr>
            <a:cxnSpLocks/>
          </p:cNvCxnSpPr>
          <p:nvPr/>
        </p:nvCxnSpPr>
        <p:spPr>
          <a:xfrm flipH="1" flipV="1">
            <a:off x="6228630" y="1880029"/>
            <a:ext cx="0" cy="558000"/>
          </a:xfrm>
          <a:prstGeom prst="line">
            <a:avLst/>
          </a:prstGeom>
          <a:noFill/>
          <a:ln w="25400" cap="flat" cmpd="sng" algn="ctr">
            <a:solidFill>
              <a:schemeClr val="tx1"/>
            </a:solidFill>
            <a:prstDash val="solid"/>
            <a:miter lim="800000"/>
          </a:ln>
          <a:effectLst/>
        </p:spPr>
      </p:cxnSp>
      <p:cxnSp>
        <p:nvCxnSpPr>
          <p:cNvPr id="794" name="Elbow Connector 793">
            <a:extLst>
              <a:ext uri="{FF2B5EF4-FFF2-40B4-BE49-F238E27FC236}">
                <a16:creationId xmlns:a16="http://schemas.microsoft.com/office/drawing/2014/main" id="{9D1D2090-8162-3D4D-A30B-6A0C62D6983A}"/>
              </a:ext>
            </a:extLst>
          </p:cNvPr>
          <p:cNvCxnSpPr>
            <a:cxnSpLocks/>
          </p:cNvCxnSpPr>
          <p:nvPr/>
        </p:nvCxnSpPr>
        <p:spPr>
          <a:xfrm flipH="1" flipV="1">
            <a:off x="2168653" y="1659171"/>
            <a:ext cx="5146612" cy="1183963"/>
          </a:xfrm>
          <a:prstGeom prst="bentConnector4">
            <a:avLst>
              <a:gd name="adj1" fmla="val -10722"/>
              <a:gd name="adj2" fmla="val 11789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95" name="Group 794">
            <a:extLst>
              <a:ext uri="{FF2B5EF4-FFF2-40B4-BE49-F238E27FC236}">
                <a16:creationId xmlns:a16="http://schemas.microsoft.com/office/drawing/2014/main" id="{DA92E638-D96D-B544-94D7-8B92839C34F0}"/>
              </a:ext>
            </a:extLst>
          </p:cNvPr>
          <p:cNvGrpSpPr/>
          <p:nvPr/>
        </p:nvGrpSpPr>
        <p:grpSpPr>
          <a:xfrm>
            <a:off x="3120106" y="1756090"/>
            <a:ext cx="740488" cy="340345"/>
            <a:chOff x="4885665" y="9917646"/>
            <a:chExt cx="1103262" cy="507084"/>
          </a:xfrm>
        </p:grpSpPr>
        <p:sp>
          <p:nvSpPr>
            <p:cNvPr id="796" name="TextBox 795">
              <a:extLst>
                <a:ext uri="{FF2B5EF4-FFF2-40B4-BE49-F238E27FC236}">
                  <a16:creationId xmlns:a16="http://schemas.microsoft.com/office/drawing/2014/main" id="{EF7B792D-9DE5-0249-9E6C-FE60B2F37D2D}"/>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797" name="Straight Connector 796">
              <a:extLst>
                <a:ext uri="{FF2B5EF4-FFF2-40B4-BE49-F238E27FC236}">
                  <a16:creationId xmlns:a16="http://schemas.microsoft.com/office/drawing/2014/main" id="{42192E1C-F445-3F49-866B-BD1B8B12E98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798" name="Group 797">
            <a:extLst>
              <a:ext uri="{FF2B5EF4-FFF2-40B4-BE49-F238E27FC236}">
                <a16:creationId xmlns:a16="http://schemas.microsoft.com/office/drawing/2014/main" id="{769E5367-C56A-2C4B-AFB4-D58BE1853899}"/>
              </a:ext>
            </a:extLst>
          </p:cNvPr>
          <p:cNvGrpSpPr/>
          <p:nvPr/>
        </p:nvGrpSpPr>
        <p:grpSpPr>
          <a:xfrm>
            <a:off x="3346719" y="2040556"/>
            <a:ext cx="740488" cy="340345"/>
            <a:chOff x="4885665" y="9917646"/>
            <a:chExt cx="1103262" cy="507084"/>
          </a:xfrm>
        </p:grpSpPr>
        <p:sp>
          <p:nvSpPr>
            <p:cNvPr id="799" name="TextBox 798">
              <a:extLst>
                <a:ext uri="{FF2B5EF4-FFF2-40B4-BE49-F238E27FC236}">
                  <a16:creationId xmlns:a16="http://schemas.microsoft.com/office/drawing/2014/main" id="{58C929D0-8BFC-9745-8488-B635734E927B}"/>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0" name="Straight Connector 799">
              <a:extLst>
                <a:ext uri="{FF2B5EF4-FFF2-40B4-BE49-F238E27FC236}">
                  <a16:creationId xmlns:a16="http://schemas.microsoft.com/office/drawing/2014/main" id="{16457AEA-85C2-304F-988E-00CA29CFEF90}"/>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1" name="Group 800">
            <a:extLst>
              <a:ext uri="{FF2B5EF4-FFF2-40B4-BE49-F238E27FC236}">
                <a16:creationId xmlns:a16="http://schemas.microsoft.com/office/drawing/2014/main" id="{E18125AF-714F-EC43-BC05-DB403A321AD4}"/>
              </a:ext>
            </a:extLst>
          </p:cNvPr>
          <p:cNvGrpSpPr/>
          <p:nvPr/>
        </p:nvGrpSpPr>
        <p:grpSpPr>
          <a:xfrm>
            <a:off x="3120106" y="2326787"/>
            <a:ext cx="740488" cy="340345"/>
            <a:chOff x="4885665" y="9917646"/>
            <a:chExt cx="1103262" cy="507084"/>
          </a:xfrm>
        </p:grpSpPr>
        <p:sp>
          <p:nvSpPr>
            <p:cNvPr id="802" name="TextBox 801">
              <a:extLst>
                <a:ext uri="{FF2B5EF4-FFF2-40B4-BE49-F238E27FC236}">
                  <a16:creationId xmlns:a16="http://schemas.microsoft.com/office/drawing/2014/main" id="{6987A492-1D5C-9942-8378-518A156C4BA4}"/>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3" name="Straight Connector 802">
              <a:extLst>
                <a:ext uri="{FF2B5EF4-FFF2-40B4-BE49-F238E27FC236}">
                  <a16:creationId xmlns:a16="http://schemas.microsoft.com/office/drawing/2014/main" id="{AA4AA63E-1122-A94A-8C06-8A0D3B27B6A7}"/>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grpSp>
        <p:nvGrpSpPr>
          <p:cNvPr id="804" name="Group 803">
            <a:extLst>
              <a:ext uri="{FF2B5EF4-FFF2-40B4-BE49-F238E27FC236}">
                <a16:creationId xmlns:a16="http://schemas.microsoft.com/office/drawing/2014/main" id="{DCAA5890-122D-654A-B049-63B75EE5BE27}"/>
              </a:ext>
            </a:extLst>
          </p:cNvPr>
          <p:cNvGrpSpPr/>
          <p:nvPr/>
        </p:nvGrpSpPr>
        <p:grpSpPr>
          <a:xfrm>
            <a:off x="3345967" y="2579389"/>
            <a:ext cx="740488" cy="340345"/>
            <a:chOff x="4885665" y="9917646"/>
            <a:chExt cx="1103262" cy="507084"/>
          </a:xfrm>
        </p:grpSpPr>
        <p:sp>
          <p:nvSpPr>
            <p:cNvPr id="805" name="TextBox 804">
              <a:extLst>
                <a:ext uri="{FF2B5EF4-FFF2-40B4-BE49-F238E27FC236}">
                  <a16:creationId xmlns:a16="http://schemas.microsoft.com/office/drawing/2014/main" id="{E6A93A2A-3997-BB40-8373-DF9EF198A99F}"/>
                </a:ext>
              </a:extLst>
            </p:cNvPr>
            <p:cNvSpPr txBox="1"/>
            <p:nvPr/>
          </p:nvSpPr>
          <p:spPr>
            <a:xfrm>
              <a:off x="4885665" y="9917646"/>
              <a:ext cx="1103262" cy="414328"/>
            </a:xfrm>
            <a:prstGeom prst="rect">
              <a:avLst/>
            </a:prstGeom>
            <a:noFill/>
            <a:ln>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806" name="Straight Connector 805">
              <a:extLst>
                <a:ext uri="{FF2B5EF4-FFF2-40B4-BE49-F238E27FC236}">
                  <a16:creationId xmlns:a16="http://schemas.microsoft.com/office/drawing/2014/main" id="{381AFAB0-F232-B64D-BCFC-1D44D3B8993F}"/>
                </a:ext>
              </a:extLst>
            </p:cNvPr>
            <p:cNvCxnSpPr>
              <a:cxnSpLocks/>
            </p:cNvCxnSpPr>
            <p:nvPr/>
          </p:nvCxnSpPr>
          <p:spPr>
            <a:xfrm flipV="1">
              <a:off x="5105892" y="10150836"/>
              <a:ext cx="314167" cy="273894"/>
            </a:xfrm>
            <a:prstGeom prst="line">
              <a:avLst/>
            </a:prstGeom>
            <a:noFill/>
            <a:ln w="25400" cap="flat" cmpd="sng" algn="ctr">
              <a:noFill/>
              <a:prstDash val="solid"/>
              <a:miter lim="800000"/>
            </a:ln>
            <a:effectLst/>
          </p:spPr>
        </p:cxnSp>
      </p:grpSp>
      <p:cxnSp>
        <p:nvCxnSpPr>
          <p:cNvPr id="809" name="Straight Connector 808">
            <a:extLst>
              <a:ext uri="{FF2B5EF4-FFF2-40B4-BE49-F238E27FC236}">
                <a16:creationId xmlns:a16="http://schemas.microsoft.com/office/drawing/2014/main" id="{144AD7CE-0CB9-F047-AACB-6642A1A43167}"/>
              </a:ext>
            </a:extLst>
          </p:cNvPr>
          <p:cNvCxnSpPr>
            <a:cxnSpLocks/>
          </p:cNvCxnSpPr>
          <p:nvPr/>
        </p:nvCxnSpPr>
        <p:spPr>
          <a:xfrm flipH="1">
            <a:off x="2479055" y="3611757"/>
            <a:ext cx="4479057" cy="92"/>
          </a:xfrm>
          <a:prstGeom prst="line">
            <a:avLst/>
          </a:prstGeom>
          <a:noFill/>
          <a:ln w="28575" cap="flat" cmpd="sng" algn="ctr">
            <a:solidFill>
              <a:schemeClr val="tx1"/>
            </a:solidFill>
            <a:prstDash val="solid"/>
            <a:miter lim="800000"/>
          </a:ln>
          <a:effectLst/>
        </p:spPr>
      </p:cxnSp>
      <p:sp>
        <p:nvSpPr>
          <p:cNvPr id="810" name="TextBox 809">
            <a:extLst>
              <a:ext uri="{FF2B5EF4-FFF2-40B4-BE49-F238E27FC236}">
                <a16:creationId xmlns:a16="http://schemas.microsoft.com/office/drawing/2014/main" id="{0059F2ED-43F8-594A-8F1A-0A2D9AEE7EDB}"/>
              </a:ext>
            </a:extLst>
          </p:cNvPr>
          <p:cNvSpPr txBox="1">
            <a:spLocks noChangeAspect="1"/>
          </p:cNvSpPr>
          <p:nvPr/>
        </p:nvSpPr>
        <p:spPr>
          <a:xfrm>
            <a:off x="1791120" y="1372652"/>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11" name="TextBox 810">
            <a:extLst>
              <a:ext uri="{FF2B5EF4-FFF2-40B4-BE49-F238E27FC236}">
                <a16:creationId xmlns:a16="http://schemas.microsoft.com/office/drawing/2014/main" id="{C9135D80-771F-7C43-AFB7-AEE99FEF10DD}"/>
              </a:ext>
            </a:extLst>
          </p:cNvPr>
          <p:cNvSpPr txBox="1">
            <a:spLocks noChangeAspect="1"/>
          </p:cNvSpPr>
          <p:nvPr/>
        </p:nvSpPr>
        <p:spPr>
          <a:xfrm>
            <a:off x="5482017" y="178279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12" name="Triangle 811">
            <a:extLst>
              <a:ext uri="{FF2B5EF4-FFF2-40B4-BE49-F238E27FC236}">
                <a16:creationId xmlns:a16="http://schemas.microsoft.com/office/drawing/2014/main" id="{5810D8AC-714C-244D-85A8-A3700A024A68}"/>
              </a:ext>
            </a:extLst>
          </p:cNvPr>
          <p:cNvSpPr/>
          <p:nvPr/>
        </p:nvSpPr>
        <p:spPr>
          <a:xfrm rot="5400000">
            <a:off x="4574405"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813" name="Elbow Connector 812">
            <a:extLst>
              <a:ext uri="{FF2B5EF4-FFF2-40B4-BE49-F238E27FC236}">
                <a16:creationId xmlns:a16="http://schemas.microsoft.com/office/drawing/2014/main" id="{24E0B3E8-DC63-9949-B7A2-D597FF9017EB}"/>
              </a:ext>
            </a:extLst>
          </p:cNvPr>
          <p:cNvCxnSpPr>
            <a:cxnSpLocks/>
          </p:cNvCxnSpPr>
          <p:nvPr/>
        </p:nvCxnSpPr>
        <p:spPr>
          <a:xfrm rot="5400000">
            <a:off x="3484742" y="3638664"/>
            <a:ext cx="413180"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4" name="Elbow Connector 813">
            <a:extLst>
              <a:ext uri="{FF2B5EF4-FFF2-40B4-BE49-F238E27FC236}">
                <a16:creationId xmlns:a16="http://schemas.microsoft.com/office/drawing/2014/main" id="{72364EE0-32CE-FC4F-914F-CE0E08202C1B}"/>
              </a:ext>
            </a:extLst>
          </p:cNvPr>
          <p:cNvCxnSpPr>
            <a:cxnSpLocks/>
          </p:cNvCxnSpPr>
          <p:nvPr/>
        </p:nvCxnSpPr>
        <p:spPr>
          <a:xfrm rot="5400000">
            <a:off x="6362505" y="3418682"/>
            <a:ext cx="845688" cy="345523"/>
          </a:xfrm>
          <a:prstGeom prst="bentConnector3">
            <a:avLst>
              <a:gd name="adj1" fmla="val 10064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5" name="TextBox 814">
            <a:extLst>
              <a:ext uri="{FF2B5EF4-FFF2-40B4-BE49-F238E27FC236}">
                <a16:creationId xmlns:a16="http://schemas.microsoft.com/office/drawing/2014/main" id="{98278C39-E66B-2A45-9638-496C6637B7F3}"/>
              </a:ext>
            </a:extLst>
          </p:cNvPr>
          <p:cNvSpPr txBox="1"/>
          <p:nvPr/>
        </p:nvSpPr>
        <p:spPr>
          <a:xfrm>
            <a:off x="6493787" y="2527692"/>
            <a:ext cx="884758" cy="669477"/>
          </a:xfrm>
          <a:prstGeom prst="roundRect">
            <a:avLst>
              <a:gd name="adj" fmla="val 4956"/>
            </a:avLst>
          </a:prstGeom>
          <a:solidFill>
            <a:schemeClr val="bg1"/>
          </a:solidFill>
          <a:ln w="28575">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816" name="TextBox 815">
            <a:extLst>
              <a:ext uri="{FF2B5EF4-FFF2-40B4-BE49-F238E27FC236}">
                <a16:creationId xmlns:a16="http://schemas.microsoft.com/office/drawing/2014/main" id="{2193DECC-E67C-F44A-93E1-17BC68257E72}"/>
              </a:ext>
            </a:extLst>
          </p:cNvPr>
          <p:cNvSpPr txBox="1">
            <a:spLocks noChangeAspect="1"/>
          </p:cNvSpPr>
          <p:nvPr/>
        </p:nvSpPr>
        <p:spPr>
          <a:xfrm>
            <a:off x="7238516" y="2348001"/>
            <a:ext cx="289951" cy="289951"/>
          </a:xfrm>
          <a:prstGeom prst="ellipse">
            <a:avLst/>
          </a:prstGeom>
          <a:solidFill>
            <a:schemeClr val="tx1"/>
          </a:solidFill>
          <a:ln>
            <a:noFill/>
          </a:ln>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
        <p:nvSpPr>
          <p:cNvPr id="817" name="TextBox 816">
            <a:extLst>
              <a:ext uri="{FF2B5EF4-FFF2-40B4-BE49-F238E27FC236}">
                <a16:creationId xmlns:a16="http://schemas.microsoft.com/office/drawing/2014/main" id="{BF03D2D7-735A-724D-A3D8-C9B5149EC064}"/>
              </a:ext>
            </a:extLst>
          </p:cNvPr>
          <p:cNvSpPr txBox="1"/>
          <p:nvPr/>
        </p:nvSpPr>
        <p:spPr>
          <a:xfrm>
            <a:off x="4076231" y="3681774"/>
            <a:ext cx="1331456" cy="500419"/>
          </a:xfrm>
          <a:prstGeom prst="roundRect">
            <a:avLst>
              <a:gd name="adj" fmla="val 0"/>
            </a:avLst>
          </a:prstGeom>
          <a:noFill/>
          <a:ln>
            <a:noFill/>
          </a:ln>
        </p:spPr>
        <p:txBody>
          <a:bodyPr wrap="square" rtlCol="0" anchor="ctr" anchorCtr="0">
            <a:noAutofit/>
          </a:bodyPr>
          <a:lstStyle/>
          <a:p>
            <a:pPr marL="0" marR="0" lvl="0" indent="0" algn="l" defTabSz="331836" rtl="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dirty="0">
                <a:ln>
                  <a:noFill/>
                </a:ln>
                <a:solidFill>
                  <a:srgbClr val="5D2784"/>
                </a:solidFill>
                <a:effectLst/>
                <a:uLnTx/>
                <a:uFillTx/>
                <a:latin typeface="Corbel" panose="020B0503020204020204" pitchFamily="34" charset="0"/>
                <a:ea typeface="+mn-ea"/>
                <a:cs typeface="+mn-cs"/>
              </a:rPr>
              <a:t>GenASM-TB</a:t>
            </a:r>
            <a:endParaRPr kumimoji="0" lang="en-US" sz="1700" b="1" i="0" u="none" strike="noStrike" kern="0" cap="none" spc="0" normalizeH="0" baseline="-25000" noProof="0" dirty="0">
              <a:ln>
                <a:noFill/>
              </a:ln>
              <a:solidFill>
                <a:srgbClr val="5D2784"/>
              </a:solidFill>
              <a:effectLst/>
              <a:uLnTx/>
              <a:uFillTx/>
              <a:latin typeface="Corbel" panose="020B0503020204020204" pitchFamily="34" charset="0"/>
              <a:ea typeface="+mn-ea"/>
              <a:cs typeface="+mn-cs"/>
            </a:endParaRPr>
          </a:p>
        </p:txBody>
      </p:sp>
      <p:cxnSp>
        <p:nvCxnSpPr>
          <p:cNvPr id="818" name="Straight Connector 817">
            <a:extLst>
              <a:ext uri="{FF2B5EF4-FFF2-40B4-BE49-F238E27FC236}">
                <a16:creationId xmlns:a16="http://schemas.microsoft.com/office/drawing/2014/main" id="{421EA3EA-C32E-6E4A-9A23-78291D91012A}"/>
              </a:ext>
            </a:extLst>
          </p:cNvPr>
          <p:cNvCxnSpPr>
            <a:cxnSpLocks/>
          </p:cNvCxnSpPr>
          <p:nvPr/>
        </p:nvCxnSpPr>
        <p:spPr>
          <a:xfrm flipV="1">
            <a:off x="6228630" y="2407482"/>
            <a:ext cx="0" cy="478800"/>
          </a:xfrm>
          <a:prstGeom prst="line">
            <a:avLst/>
          </a:prstGeom>
          <a:noFill/>
          <a:ln w="25400" cap="flat" cmpd="sng" algn="ctr">
            <a:solidFill>
              <a:schemeClr val="tx1"/>
            </a:solidFill>
            <a:prstDash val="solid"/>
            <a:miter lim="800000"/>
          </a:ln>
          <a:effectLst/>
        </p:spPr>
      </p:cxnSp>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a:xfrm>
            <a:off x="366963" y="257434"/>
            <a:ext cx="8410073" cy="753467"/>
          </a:xfrm>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4451273"/>
            <a:ext cx="8410073" cy="2013829"/>
          </a:xfrm>
        </p:spPr>
        <p:txBody>
          <a:bodyPr>
            <a:noAutofit/>
          </a:bodyPr>
          <a:lstStyle/>
          <a:p>
            <a:pPr>
              <a:lnSpc>
                <a:spcPct val="100000"/>
              </a:lnSpc>
              <a:spcBef>
                <a:spcPts val="0"/>
              </a:spcBef>
              <a:spcAft>
                <a:spcPts val="300"/>
              </a:spcAft>
            </a:pPr>
            <a:r>
              <a:rPr lang="en-US" dirty="0">
                <a:solidFill>
                  <a:schemeClr val="tx1"/>
                </a:solidFill>
              </a:rPr>
              <a:t>Very simple logic: </a:t>
            </a:r>
          </a:p>
          <a:p>
            <a:pPr marL="454025" lvl="1" indent="0">
              <a:lnSpc>
                <a:spcPct val="100000"/>
              </a:lnSpc>
              <a:spcBef>
                <a:spcPts val="0"/>
              </a:spcBef>
              <a:spcAft>
                <a:spcPts val="0"/>
              </a:spcAft>
              <a:buNone/>
            </a:pPr>
            <a:r>
              <a:rPr lang="en-US" sz="2000" b="1" dirty="0">
                <a:solidFill>
                  <a:srgbClr val="FE6200"/>
                </a:solidFill>
                <a:latin typeface="Calibri" panose="020F0502020204030204" pitchFamily="34" charset="0"/>
              </a:rPr>
              <a:t>❶</a:t>
            </a:r>
            <a:r>
              <a:rPr lang="en-US" sz="2000" dirty="0">
                <a:solidFill>
                  <a:srgbClr val="FE6200"/>
                </a:solidFill>
              </a:rPr>
              <a:t>Reads the bitvectors </a:t>
            </a:r>
            <a:r>
              <a:rPr lang="en-US" sz="2000" dirty="0">
                <a:solidFill>
                  <a:schemeClr val="tx1"/>
                </a:solidFill>
              </a:rPr>
              <a:t>from one of the TB-SRAMs using the computed address </a:t>
            </a:r>
          </a:p>
          <a:p>
            <a:pPr marL="454025" lvl="1" indent="0">
              <a:lnSpc>
                <a:spcPct val="100000"/>
              </a:lnSpc>
              <a:spcBef>
                <a:spcPts val="0"/>
              </a:spcBef>
              <a:spcAft>
                <a:spcPts val="0"/>
              </a:spcAft>
              <a:buNone/>
            </a:pPr>
            <a:r>
              <a:rPr lang="en-US" sz="2000" b="1" dirty="0">
                <a:solidFill>
                  <a:srgbClr val="00B050"/>
                </a:solidFill>
                <a:latin typeface="Calibri" panose="020F0502020204030204" pitchFamily="34" charset="0"/>
              </a:rPr>
              <a:t>❷</a:t>
            </a:r>
            <a:r>
              <a:rPr lang="en-US" sz="2000" dirty="0">
                <a:solidFill>
                  <a:srgbClr val="00B050"/>
                </a:solidFill>
              </a:rPr>
              <a:t>Performs the required bitwise comparisons </a:t>
            </a:r>
            <a:r>
              <a:rPr lang="en-US" sz="2000" dirty="0">
                <a:solidFill>
                  <a:schemeClr val="tx1"/>
                </a:solidFill>
              </a:rPr>
              <a:t>to find the traceback output for the current position</a:t>
            </a:r>
          </a:p>
          <a:p>
            <a:pPr marL="454025" lvl="1" indent="0">
              <a:lnSpc>
                <a:spcPct val="100000"/>
              </a:lnSpc>
              <a:spcBef>
                <a:spcPts val="0"/>
              </a:spcBef>
              <a:spcAft>
                <a:spcPts val="0"/>
              </a:spcAft>
              <a:buNone/>
            </a:pPr>
            <a:r>
              <a:rPr lang="en-US" sz="2000" b="1" dirty="0">
                <a:solidFill>
                  <a:srgbClr val="0070C0"/>
                </a:solidFill>
              </a:rPr>
              <a:t>❸</a:t>
            </a:r>
            <a:r>
              <a:rPr lang="en-US" sz="2000" dirty="0">
                <a:solidFill>
                  <a:srgbClr val="1F8DD3"/>
                </a:solidFill>
              </a:rPr>
              <a:t>Computes the next TB-SRAM address </a:t>
            </a:r>
            <a:r>
              <a:rPr lang="en-US" sz="2000" dirty="0">
                <a:solidFill>
                  <a:schemeClr val="tx1"/>
                </a:solidFill>
              </a:rPr>
              <a:t>to read the new set of bitvectors</a:t>
            </a:r>
          </a:p>
          <a:p>
            <a:pPr marL="454025" lvl="1" indent="0">
              <a:lnSpc>
                <a:spcPct val="100000"/>
              </a:lnSpc>
              <a:spcBef>
                <a:spcPts val="0"/>
              </a:spcBef>
              <a:spcAft>
                <a:spcPts val="0"/>
              </a:spcAft>
              <a:buNone/>
            </a:pPr>
            <a:endParaRPr lang="en-US" sz="20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cxnSp>
        <p:nvCxnSpPr>
          <p:cNvPr id="563" name="Elbow Connector 562">
            <a:extLst>
              <a:ext uri="{FF2B5EF4-FFF2-40B4-BE49-F238E27FC236}">
                <a16:creationId xmlns:a16="http://schemas.microsoft.com/office/drawing/2014/main" id="{0B82A8C2-74C0-F943-B650-18CBE6154000}"/>
              </a:ext>
            </a:extLst>
          </p:cNvPr>
          <p:cNvCxnSpPr>
            <a:cxnSpLocks/>
          </p:cNvCxnSpPr>
          <p:nvPr/>
        </p:nvCxnSpPr>
        <p:spPr>
          <a:xfrm rot="5400000">
            <a:off x="210318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64" name="TextBox 563">
            <a:extLst>
              <a:ext uri="{FF2B5EF4-FFF2-40B4-BE49-F238E27FC236}">
                <a16:creationId xmlns:a16="http://schemas.microsoft.com/office/drawing/2014/main" id="{E5334EE5-BBF6-EB40-ADF3-E758C18E8684}"/>
              </a:ext>
            </a:extLst>
          </p:cNvPr>
          <p:cNvSpPr txBox="1"/>
          <p:nvPr/>
        </p:nvSpPr>
        <p:spPr>
          <a:xfrm>
            <a:off x="4584658" y="1931079"/>
            <a:ext cx="1068719" cy="988647"/>
          </a:xfrm>
          <a:prstGeom prst="roundRect">
            <a:avLst>
              <a:gd name="adj" fmla="val 6208"/>
            </a:avLst>
          </a:prstGeom>
          <a:solidFill>
            <a:schemeClr val="bg1"/>
          </a:solidFill>
          <a:ln w="28575">
            <a:solidFill>
              <a:srgbClr val="00B050"/>
            </a:solidFill>
          </a:ln>
        </p:spPr>
        <p:txBody>
          <a:bodyPr wrap="square" lIns="0" rIns="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Bitwise Comparisons</a:t>
            </a:r>
          </a:p>
        </p:txBody>
      </p:sp>
      <p:sp>
        <p:nvSpPr>
          <p:cNvPr id="565" name="TextBox 564">
            <a:extLst>
              <a:ext uri="{FF2B5EF4-FFF2-40B4-BE49-F238E27FC236}">
                <a16:creationId xmlns:a16="http://schemas.microsoft.com/office/drawing/2014/main" id="{1E0AAD06-BCC3-6343-A374-CBD99B79E884}"/>
              </a:ext>
            </a:extLst>
          </p:cNvPr>
          <p:cNvSpPr txBox="1"/>
          <p:nvPr/>
        </p:nvSpPr>
        <p:spPr>
          <a:xfrm>
            <a:off x="6483924" y="1782989"/>
            <a:ext cx="1102435" cy="205305"/>
          </a:xfrm>
          <a:prstGeom prst="roundRect">
            <a:avLst>
              <a:gd name="adj" fmla="val 6043"/>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CIGAR string</a:t>
            </a:r>
          </a:p>
        </p:txBody>
      </p:sp>
      <p:sp>
        <p:nvSpPr>
          <p:cNvPr id="566" name="TextBox 565">
            <a:extLst>
              <a:ext uri="{FF2B5EF4-FFF2-40B4-BE49-F238E27FC236}">
                <a16:creationId xmlns:a16="http://schemas.microsoft.com/office/drawing/2014/main" id="{3FA9E386-0DD1-6F4F-ADAE-9A15D42B3E58}"/>
              </a:ext>
            </a:extLst>
          </p:cNvPr>
          <p:cNvSpPr txBox="1"/>
          <p:nvPr/>
        </p:nvSpPr>
        <p:spPr>
          <a:xfrm>
            <a:off x="4586372" y="1519004"/>
            <a:ext cx="1044000" cy="239622"/>
          </a:xfrm>
          <a:prstGeom prst="roundRect">
            <a:avLst>
              <a:gd name="adj" fmla="val 16667"/>
            </a:avLst>
          </a:prstGeom>
          <a:solidFill>
            <a:schemeClr val="bg1"/>
          </a:solidFill>
          <a:ln w="25400">
            <a:solidFill>
              <a:schemeClr val="tx1"/>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7"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Last CIGAR</a:t>
            </a:r>
          </a:p>
        </p:txBody>
      </p:sp>
      <p:cxnSp>
        <p:nvCxnSpPr>
          <p:cNvPr id="567" name="Straight Connector 566">
            <a:extLst>
              <a:ext uri="{FF2B5EF4-FFF2-40B4-BE49-F238E27FC236}">
                <a16:creationId xmlns:a16="http://schemas.microsoft.com/office/drawing/2014/main" id="{A08A14DE-2049-7E4F-8C82-CEC0BEBD9F46}"/>
              </a:ext>
            </a:extLst>
          </p:cNvPr>
          <p:cNvCxnSpPr>
            <a:cxnSpLocks/>
          </p:cNvCxnSpPr>
          <p:nvPr/>
        </p:nvCxnSpPr>
        <p:spPr>
          <a:xfrm flipH="1">
            <a:off x="2372573" y="2426836"/>
            <a:ext cx="648961" cy="0"/>
          </a:xfrm>
          <a:prstGeom prst="line">
            <a:avLst/>
          </a:prstGeom>
          <a:noFill/>
          <a:ln w="38100" cap="flat" cmpd="sng" algn="ctr">
            <a:solidFill>
              <a:srgbClr val="FE6200"/>
            </a:solidFill>
            <a:prstDash val="solid"/>
            <a:miter lim="800000"/>
          </a:ln>
          <a:effectLst/>
        </p:spPr>
      </p:cxnSp>
      <p:cxnSp>
        <p:nvCxnSpPr>
          <p:cNvPr id="568" name="Straight Connector 567">
            <a:extLst>
              <a:ext uri="{FF2B5EF4-FFF2-40B4-BE49-F238E27FC236}">
                <a16:creationId xmlns:a16="http://schemas.microsoft.com/office/drawing/2014/main" id="{CCFB98FF-DF4C-104A-A206-2AE0834543DD}"/>
              </a:ext>
            </a:extLst>
          </p:cNvPr>
          <p:cNvCxnSpPr>
            <a:cxnSpLocks/>
          </p:cNvCxnSpPr>
          <p:nvPr/>
        </p:nvCxnSpPr>
        <p:spPr>
          <a:xfrm flipV="1">
            <a:off x="3025494" y="2009160"/>
            <a:ext cx="0" cy="813058"/>
          </a:xfrm>
          <a:prstGeom prst="line">
            <a:avLst/>
          </a:prstGeom>
          <a:noFill/>
          <a:ln w="38100" cap="flat" cmpd="sng" algn="ctr">
            <a:solidFill>
              <a:srgbClr val="00B050"/>
            </a:solidFill>
            <a:prstDash val="solid"/>
            <a:miter lim="800000"/>
          </a:ln>
          <a:effectLst/>
        </p:spPr>
      </p:cxnSp>
      <p:cxnSp>
        <p:nvCxnSpPr>
          <p:cNvPr id="569" name="Straight Arrow Connector 568">
            <a:extLst>
              <a:ext uri="{FF2B5EF4-FFF2-40B4-BE49-F238E27FC236}">
                <a16:creationId xmlns:a16="http://schemas.microsoft.com/office/drawing/2014/main" id="{CDC9AF70-BDA4-D74B-AB7B-5F9CB52CC166}"/>
              </a:ext>
            </a:extLst>
          </p:cNvPr>
          <p:cNvCxnSpPr>
            <a:cxnSpLocks/>
          </p:cNvCxnSpPr>
          <p:nvPr/>
        </p:nvCxnSpPr>
        <p:spPr>
          <a:xfrm>
            <a:off x="3021533" y="2012147"/>
            <a:ext cx="1548920" cy="0"/>
          </a:xfrm>
          <a:prstGeom prst="straightConnector1">
            <a:avLst/>
          </a:prstGeom>
          <a:noFill/>
          <a:ln w="28575" cap="flat" cmpd="sng" algn="ctr">
            <a:solidFill>
              <a:srgbClr val="00B050"/>
            </a:solidFill>
            <a:prstDash val="solid"/>
            <a:miter lim="800000"/>
            <a:tailEnd type="triangle"/>
          </a:ln>
          <a:effectLst/>
        </p:spPr>
      </p:cxnSp>
      <p:cxnSp>
        <p:nvCxnSpPr>
          <p:cNvPr id="570" name="Straight Arrow Connector 569">
            <a:extLst>
              <a:ext uri="{FF2B5EF4-FFF2-40B4-BE49-F238E27FC236}">
                <a16:creationId xmlns:a16="http://schemas.microsoft.com/office/drawing/2014/main" id="{FB7058E2-454F-2548-867A-2559B42DB0E0}"/>
              </a:ext>
            </a:extLst>
          </p:cNvPr>
          <p:cNvCxnSpPr>
            <a:cxnSpLocks/>
          </p:cNvCxnSpPr>
          <p:nvPr/>
        </p:nvCxnSpPr>
        <p:spPr>
          <a:xfrm>
            <a:off x="3021534" y="2819553"/>
            <a:ext cx="1546983" cy="0"/>
          </a:xfrm>
          <a:prstGeom prst="straightConnector1">
            <a:avLst/>
          </a:prstGeom>
          <a:noFill/>
          <a:ln w="28575" cap="flat" cmpd="sng" algn="ctr">
            <a:solidFill>
              <a:srgbClr val="00B050"/>
            </a:solidFill>
            <a:prstDash val="solid"/>
            <a:miter lim="800000"/>
            <a:tailEnd type="triangle"/>
          </a:ln>
          <a:effectLst/>
        </p:spPr>
      </p:cxnSp>
      <p:cxnSp>
        <p:nvCxnSpPr>
          <p:cNvPr id="571" name="Straight Arrow Connector 570">
            <a:extLst>
              <a:ext uri="{FF2B5EF4-FFF2-40B4-BE49-F238E27FC236}">
                <a16:creationId xmlns:a16="http://schemas.microsoft.com/office/drawing/2014/main" id="{861664B2-DB72-5347-A843-42F2E33593D4}"/>
              </a:ext>
            </a:extLst>
          </p:cNvPr>
          <p:cNvCxnSpPr>
            <a:cxnSpLocks/>
          </p:cNvCxnSpPr>
          <p:nvPr/>
        </p:nvCxnSpPr>
        <p:spPr>
          <a:xfrm>
            <a:off x="3021534" y="2556099"/>
            <a:ext cx="1546983" cy="0"/>
          </a:xfrm>
          <a:prstGeom prst="straightConnector1">
            <a:avLst/>
          </a:prstGeom>
          <a:noFill/>
          <a:ln w="28575" cap="flat" cmpd="sng" algn="ctr">
            <a:solidFill>
              <a:srgbClr val="00B050"/>
            </a:solidFill>
            <a:prstDash val="solid"/>
            <a:miter lim="800000"/>
            <a:tailEnd type="triangle"/>
          </a:ln>
          <a:effectLst/>
        </p:spPr>
      </p:cxnSp>
      <p:sp>
        <p:nvSpPr>
          <p:cNvPr id="572" name="Rounded Rectangle 571">
            <a:extLst>
              <a:ext uri="{FF2B5EF4-FFF2-40B4-BE49-F238E27FC236}">
                <a16:creationId xmlns:a16="http://schemas.microsoft.com/office/drawing/2014/main" id="{8708CD68-56EE-B046-BD4D-B162066469E3}"/>
              </a:ext>
            </a:extLst>
          </p:cNvPr>
          <p:cNvSpPr/>
          <p:nvPr/>
        </p:nvSpPr>
        <p:spPr>
          <a:xfrm>
            <a:off x="3853868" y="2716037"/>
            <a:ext cx="255659" cy="163645"/>
          </a:xfrm>
          <a:prstGeom prst="roundRect">
            <a:avLst>
              <a:gd name="adj" fmla="val 13618"/>
            </a:avLst>
          </a:prstGeom>
          <a:solidFill>
            <a:schemeClr val="accent3">
              <a:lumMod val="20000"/>
              <a:lumOff val="80000"/>
            </a:schemeClr>
          </a:solidFill>
          <a:ln w="19050" cap="flat" cmpd="sng" algn="ctr">
            <a:solidFill>
              <a:srgbClr val="00B050"/>
            </a:solidFill>
            <a:prstDash val="solid"/>
            <a:miter lim="800000"/>
          </a:ln>
          <a:effectLst/>
        </p:spPr>
        <p:txBody>
          <a:bodyPr lIns="24163" tIns="24163" rIns="24163" bIns="24163" rtlCol="0" anchor="ctr"/>
          <a:lstStyle/>
          <a:p>
            <a:pPr marL="0" marR="0" lvl="0" indent="0" algn="ctr" defTabSz="613688" rtl="0" eaLnBrk="1" fontAlgn="auto" latinLnBrk="0" hangingPunct="1">
              <a:lnSpc>
                <a:spcPct val="100000"/>
              </a:lnSpc>
              <a:spcBef>
                <a:spcPts val="0"/>
              </a:spcBef>
              <a:spcAft>
                <a:spcPts val="0"/>
              </a:spcAft>
              <a:buClrTx/>
              <a:buSzTx/>
              <a:buFontTx/>
              <a:buNone/>
              <a:tabLst/>
              <a:defRPr/>
            </a:pPr>
            <a:r>
              <a:rPr kumimoji="0" lang="en-US" sz="1342" b="1" i="0" u="none" strike="noStrike" kern="0" cap="none" spc="0" normalizeH="0" baseline="0" noProof="0" dirty="0">
                <a:ln>
                  <a:noFill/>
                </a:ln>
                <a:solidFill>
                  <a:srgbClr val="00B050"/>
                </a:solidFill>
                <a:effectLst/>
                <a:uLnTx/>
                <a:uFillTx/>
                <a:latin typeface="Corbel" panose="020B0503020204020204" pitchFamily="34" charset="0"/>
                <a:ea typeface="+mn-ea"/>
                <a:cs typeface="+mn-cs"/>
              </a:rPr>
              <a:t>&lt;&lt;</a:t>
            </a:r>
          </a:p>
        </p:txBody>
      </p:sp>
      <p:sp>
        <p:nvSpPr>
          <p:cNvPr id="573" name="TextBox 572">
            <a:extLst>
              <a:ext uri="{FF2B5EF4-FFF2-40B4-BE49-F238E27FC236}">
                <a16:creationId xmlns:a16="http://schemas.microsoft.com/office/drawing/2014/main" id="{B974ACE9-EB80-F84A-9CEB-AE0D33D7FDD9}"/>
              </a:ext>
            </a:extLst>
          </p:cNvPr>
          <p:cNvSpPr txBox="1"/>
          <p:nvPr/>
        </p:nvSpPr>
        <p:spPr>
          <a:xfrm>
            <a:off x="3780712" y="1774928"/>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match</a:t>
            </a:r>
          </a:p>
        </p:txBody>
      </p:sp>
      <p:cxnSp>
        <p:nvCxnSpPr>
          <p:cNvPr id="574" name="Straight Arrow Connector 573">
            <a:extLst>
              <a:ext uri="{FF2B5EF4-FFF2-40B4-BE49-F238E27FC236}">
                <a16:creationId xmlns:a16="http://schemas.microsoft.com/office/drawing/2014/main" id="{DE8D8392-5D67-C44C-BC64-5810CC694411}"/>
              </a:ext>
            </a:extLst>
          </p:cNvPr>
          <p:cNvCxnSpPr>
            <a:cxnSpLocks/>
          </p:cNvCxnSpPr>
          <p:nvPr/>
        </p:nvCxnSpPr>
        <p:spPr>
          <a:xfrm>
            <a:off x="5044691" y="1763360"/>
            <a:ext cx="0" cy="158187"/>
          </a:xfrm>
          <a:prstGeom prst="straightConnector1">
            <a:avLst/>
          </a:prstGeom>
          <a:noFill/>
          <a:ln w="12700" cap="flat" cmpd="sng" algn="ctr">
            <a:solidFill>
              <a:sysClr val="windowText" lastClr="000000"/>
            </a:solidFill>
            <a:prstDash val="solid"/>
            <a:miter lim="800000"/>
            <a:tailEnd type="triangle"/>
          </a:ln>
          <a:effectLst/>
        </p:spPr>
      </p:cxnSp>
      <p:cxnSp>
        <p:nvCxnSpPr>
          <p:cNvPr id="575" name="Straight Arrow Connector 574">
            <a:extLst>
              <a:ext uri="{FF2B5EF4-FFF2-40B4-BE49-F238E27FC236}">
                <a16:creationId xmlns:a16="http://schemas.microsoft.com/office/drawing/2014/main" id="{AEB65493-7199-4D49-8E45-62C6BC260A6A}"/>
              </a:ext>
            </a:extLst>
          </p:cNvPr>
          <p:cNvCxnSpPr>
            <a:cxnSpLocks/>
          </p:cNvCxnSpPr>
          <p:nvPr/>
        </p:nvCxnSpPr>
        <p:spPr>
          <a:xfrm flipH="1" flipV="1">
            <a:off x="5137938" y="1763359"/>
            <a:ext cx="155" cy="160188"/>
          </a:xfrm>
          <a:prstGeom prst="straightConnector1">
            <a:avLst/>
          </a:prstGeom>
          <a:noFill/>
          <a:ln w="12700" cap="flat" cmpd="sng" algn="ctr">
            <a:solidFill>
              <a:sysClr val="windowText" lastClr="000000"/>
            </a:solidFill>
            <a:prstDash val="solid"/>
            <a:miter lim="800000"/>
            <a:tailEnd type="triangle"/>
          </a:ln>
          <a:effectLst/>
        </p:spPr>
      </p:cxnSp>
      <p:sp>
        <p:nvSpPr>
          <p:cNvPr id="576" name="TextBox 575">
            <a:extLst>
              <a:ext uri="{FF2B5EF4-FFF2-40B4-BE49-F238E27FC236}">
                <a16:creationId xmlns:a16="http://schemas.microsoft.com/office/drawing/2014/main" id="{E3AFEA1C-F036-5E40-8D21-E26E2F4C63B4}"/>
              </a:ext>
            </a:extLst>
          </p:cNvPr>
          <p:cNvSpPr txBox="1"/>
          <p:nvPr/>
        </p:nvSpPr>
        <p:spPr>
          <a:xfrm>
            <a:off x="5581915" y="2162081"/>
            <a:ext cx="683064" cy="505395"/>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CIGAR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out</a:t>
            </a:r>
          </a:p>
        </p:txBody>
      </p:sp>
      <p:cxnSp>
        <p:nvCxnSpPr>
          <p:cNvPr id="577" name="Straight Arrow Connector 576">
            <a:extLst>
              <a:ext uri="{FF2B5EF4-FFF2-40B4-BE49-F238E27FC236}">
                <a16:creationId xmlns:a16="http://schemas.microsoft.com/office/drawing/2014/main" id="{BBF611C3-FA31-864F-8783-06834C2B694F}"/>
              </a:ext>
            </a:extLst>
          </p:cNvPr>
          <p:cNvCxnSpPr>
            <a:cxnSpLocks/>
          </p:cNvCxnSpPr>
          <p:nvPr/>
        </p:nvCxnSpPr>
        <p:spPr>
          <a:xfrm>
            <a:off x="6234605" y="2881025"/>
            <a:ext cx="265788" cy="0"/>
          </a:xfrm>
          <a:prstGeom prst="straightConnector1">
            <a:avLst/>
          </a:prstGeom>
          <a:noFill/>
          <a:ln w="25400" cap="flat" cmpd="sng" algn="ctr">
            <a:solidFill>
              <a:sysClr val="windowText" lastClr="000000"/>
            </a:solidFill>
            <a:prstDash val="solid"/>
            <a:miter lim="800000"/>
            <a:tailEnd type="triangle"/>
          </a:ln>
          <a:effectLst/>
        </p:spPr>
      </p:cxnSp>
      <p:sp>
        <p:nvSpPr>
          <p:cNvPr id="578" name="Triangle 577">
            <a:extLst>
              <a:ext uri="{FF2B5EF4-FFF2-40B4-BE49-F238E27FC236}">
                <a16:creationId xmlns:a16="http://schemas.microsoft.com/office/drawing/2014/main" id="{098B194D-D68F-9842-9199-763F21D443F2}"/>
              </a:ext>
            </a:extLst>
          </p:cNvPr>
          <p:cNvSpPr/>
          <p:nvPr/>
        </p:nvSpPr>
        <p:spPr>
          <a:xfrm rot="5400000">
            <a:off x="6475442" y="1820494"/>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pSp>
        <p:nvGrpSpPr>
          <p:cNvPr id="581" name="Group 580">
            <a:extLst>
              <a:ext uri="{FF2B5EF4-FFF2-40B4-BE49-F238E27FC236}">
                <a16:creationId xmlns:a16="http://schemas.microsoft.com/office/drawing/2014/main" id="{BB03096E-BD7A-DD44-8FB6-4488AFD44C0D}"/>
              </a:ext>
            </a:extLst>
          </p:cNvPr>
          <p:cNvGrpSpPr/>
          <p:nvPr/>
        </p:nvGrpSpPr>
        <p:grpSpPr>
          <a:xfrm>
            <a:off x="1893480" y="1519890"/>
            <a:ext cx="489309" cy="1545553"/>
            <a:chOff x="8731842" y="10098736"/>
            <a:chExt cx="729028" cy="2688281"/>
          </a:xfrm>
        </p:grpSpPr>
        <p:sp>
          <p:nvSpPr>
            <p:cNvPr id="582" name="Trapezoid 581">
              <a:extLst>
                <a:ext uri="{FF2B5EF4-FFF2-40B4-BE49-F238E27FC236}">
                  <a16:creationId xmlns:a16="http://schemas.microsoft.com/office/drawing/2014/main" id="{B3BB41C3-64B7-7548-865A-3A363AAAA509}"/>
                </a:ext>
              </a:extLst>
            </p:cNvPr>
            <p:cNvSpPr/>
            <p:nvPr/>
          </p:nvSpPr>
          <p:spPr>
            <a:xfrm rot="5400000">
              <a:off x="7781130" y="11107277"/>
              <a:ext cx="2688281" cy="671199"/>
            </a:xfrm>
            <a:prstGeom prst="trapezoid">
              <a:avLst>
                <a:gd name="adj" fmla="val 59146"/>
              </a:avLst>
            </a:prstGeom>
            <a:solidFill>
              <a:schemeClr val="bg1"/>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42"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583" name="TextBox 582">
              <a:extLst>
                <a:ext uri="{FF2B5EF4-FFF2-40B4-BE49-F238E27FC236}">
                  <a16:creationId xmlns:a16="http://schemas.microsoft.com/office/drawing/2014/main" id="{8FA70E3B-445B-A94F-8C98-99EFA4DB4B19}"/>
                </a:ext>
              </a:extLst>
            </p:cNvPr>
            <p:cNvSpPr txBox="1"/>
            <p:nvPr/>
          </p:nvSpPr>
          <p:spPr>
            <a:xfrm>
              <a:off x="8731842" y="10299492"/>
              <a:ext cx="596558" cy="2313655"/>
            </a:xfrm>
            <a:prstGeom prst="rect">
              <a:avLst/>
            </a:prstGeom>
            <a:noFill/>
            <a:ln w="28575">
              <a:noFill/>
            </a:ln>
          </p:spPr>
          <p:txBody>
            <a:bodyPr wrap="square" rtlCol="0">
              <a:spAutoFit/>
            </a:bodyPr>
            <a:lstStyle/>
            <a:p>
              <a:pPr marL="0" marR="0" lvl="0" indent="0" algn="l" defTabSz="457200" rtl="0" eaLnBrk="1" fontAlgn="auto" latinLnBrk="0" hangingPunct="1">
                <a:lnSpc>
                  <a:spcPct val="100000"/>
                </a:lnSpc>
                <a:spcBef>
                  <a:spcPts val="0"/>
                </a:spcBef>
                <a:spcAft>
                  <a:spcPts val="806"/>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l" defTabSz="457200" rtl="0" eaLnBrk="1" fontAlgn="auto" latinLnBrk="0" hangingPunct="1">
                <a:lnSpc>
                  <a:spcPct val="100000"/>
                </a:lnSpc>
                <a:spcBef>
                  <a:spcPts val="806"/>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grpSp>
      <p:cxnSp>
        <p:nvCxnSpPr>
          <p:cNvPr id="584" name="Elbow Connector 583">
            <a:extLst>
              <a:ext uri="{FF2B5EF4-FFF2-40B4-BE49-F238E27FC236}">
                <a16:creationId xmlns:a16="http://schemas.microsoft.com/office/drawing/2014/main" id="{C6654352-9FEF-DA4B-9F42-DC8631E7CB75}"/>
              </a:ext>
            </a:extLst>
          </p:cNvPr>
          <p:cNvCxnSpPr>
            <a:cxnSpLocks/>
          </p:cNvCxnSpPr>
          <p:nvPr/>
        </p:nvCxnSpPr>
        <p:spPr>
          <a:xfrm rot="5400000" flipH="1" flipV="1">
            <a:off x="834701" y="2605058"/>
            <a:ext cx="1933000" cy="265788"/>
          </a:xfrm>
          <a:prstGeom prst="bentConnector3">
            <a:avLst>
              <a:gd name="adj1" fmla="val 100005"/>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5" name="Elbow Connector 584">
            <a:extLst>
              <a:ext uri="{FF2B5EF4-FFF2-40B4-BE49-F238E27FC236}">
                <a16:creationId xmlns:a16="http://schemas.microsoft.com/office/drawing/2014/main" id="{50F04BE6-B360-464D-BFD0-9D03B27316AC}"/>
              </a:ext>
            </a:extLst>
          </p:cNvPr>
          <p:cNvCxnSpPr>
            <a:cxnSpLocks/>
          </p:cNvCxnSpPr>
          <p:nvPr/>
        </p:nvCxnSpPr>
        <p:spPr>
          <a:xfrm rot="5400000" flipH="1" flipV="1">
            <a:off x="1200272" y="2648502"/>
            <a:ext cx="1292694" cy="144975"/>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6" name="Elbow Connector 585">
            <a:extLst>
              <a:ext uri="{FF2B5EF4-FFF2-40B4-BE49-F238E27FC236}">
                <a16:creationId xmlns:a16="http://schemas.microsoft.com/office/drawing/2014/main" id="{9C15819A-0468-004C-B0E7-4CC47838EC18}"/>
              </a:ext>
            </a:extLst>
          </p:cNvPr>
          <p:cNvCxnSpPr>
            <a:cxnSpLocks/>
          </p:cNvCxnSpPr>
          <p:nvPr/>
        </p:nvCxnSpPr>
        <p:spPr>
          <a:xfrm>
            <a:off x="1765926" y="3371805"/>
            <a:ext cx="1260000" cy="5799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87" name="Elbow Connector 586">
            <a:extLst>
              <a:ext uri="{FF2B5EF4-FFF2-40B4-BE49-F238E27FC236}">
                <a16:creationId xmlns:a16="http://schemas.microsoft.com/office/drawing/2014/main" id="{3DDD82D3-C5B3-9744-836A-D2D10EF7A0D3}"/>
              </a:ext>
            </a:extLst>
          </p:cNvPr>
          <p:cNvCxnSpPr>
            <a:cxnSpLocks/>
          </p:cNvCxnSpPr>
          <p:nvPr/>
        </p:nvCxnSpPr>
        <p:spPr>
          <a:xfrm rot="5400000" flipH="1" flipV="1">
            <a:off x="1678773" y="2938191"/>
            <a:ext cx="432000" cy="108000"/>
          </a:xfrm>
          <a:prstGeom prst="bentConnector3">
            <a:avLst>
              <a:gd name="adj1" fmla="val 99997"/>
            </a:avLst>
          </a:prstGeom>
          <a:ln w="28575">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588" name="Elbow Connector 587">
            <a:extLst>
              <a:ext uri="{FF2B5EF4-FFF2-40B4-BE49-F238E27FC236}">
                <a16:creationId xmlns:a16="http://schemas.microsoft.com/office/drawing/2014/main" id="{EDF44B07-41E7-A44E-BB98-D10329211503}"/>
              </a:ext>
            </a:extLst>
          </p:cNvPr>
          <p:cNvCxnSpPr>
            <a:cxnSpLocks/>
          </p:cNvCxnSpPr>
          <p:nvPr/>
        </p:nvCxnSpPr>
        <p:spPr>
          <a:xfrm>
            <a:off x="1836489" y="3200756"/>
            <a:ext cx="4276763" cy="773200"/>
          </a:xfrm>
          <a:prstGeom prst="bentConnector2">
            <a:avLst/>
          </a:prstGeom>
          <a:ln w="28575">
            <a:solidFill>
              <a:srgbClr val="FE6200"/>
            </a:solidFill>
          </a:ln>
        </p:spPr>
        <p:style>
          <a:lnRef idx="1">
            <a:schemeClr val="accent1"/>
          </a:lnRef>
          <a:fillRef idx="0">
            <a:schemeClr val="accent1"/>
          </a:fillRef>
          <a:effectRef idx="0">
            <a:schemeClr val="accent1"/>
          </a:effectRef>
          <a:fontRef idx="minor">
            <a:schemeClr val="tx1"/>
          </a:fontRef>
        </p:style>
      </p:cxnSp>
      <p:cxnSp>
        <p:nvCxnSpPr>
          <p:cNvPr id="591" name="Straight Arrow Connector 590">
            <a:extLst>
              <a:ext uri="{FF2B5EF4-FFF2-40B4-BE49-F238E27FC236}">
                <a16:creationId xmlns:a16="http://schemas.microsoft.com/office/drawing/2014/main" id="{28F693E7-383B-2E47-9AB2-EF68DC3D3B06}"/>
              </a:ext>
            </a:extLst>
          </p:cNvPr>
          <p:cNvCxnSpPr>
            <a:cxnSpLocks/>
          </p:cNvCxnSpPr>
          <p:nvPr/>
        </p:nvCxnSpPr>
        <p:spPr>
          <a:xfrm>
            <a:off x="3021533" y="2285479"/>
            <a:ext cx="1548920" cy="0"/>
          </a:xfrm>
          <a:prstGeom prst="straightConnector1">
            <a:avLst/>
          </a:prstGeom>
          <a:noFill/>
          <a:ln w="28575" cap="flat" cmpd="sng" algn="ctr">
            <a:solidFill>
              <a:srgbClr val="00B050"/>
            </a:solidFill>
            <a:prstDash val="solid"/>
            <a:miter lim="800000"/>
            <a:tailEnd type="triangle"/>
          </a:ln>
          <a:effectLst/>
        </p:spPr>
      </p:cxnSp>
      <p:sp>
        <p:nvSpPr>
          <p:cNvPr id="592" name="TextBox 591">
            <a:extLst>
              <a:ext uri="{FF2B5EF4-FFF2-40B4-BE49-F238E27FC236}">
                <a16:creationId xmlns:a16="http://schemas.microsoft.com/office/drawing/2014/main" id="{A92B5A6D-2AE8-BB43-BEC1-84F9E2B19C82}"/>
              </a:ext>
            </a:extLst>
          </p:cNvPr>
          <p:cNvSpPr txBox="1"/>
          <p:nvPr/>
        </p:nvSpPr>
        <p:spPr>
          <a:xfrm>
            <a:off x="2402255" y="2164755"/>
            <a:ext cx="740488" cy="27808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192</a:t>
            </a:r>
          </a:p>
        </p:txBody>
      </p:sp>
      <p:cxnSp>
        <p:nvCxnSpPr>
          <p:cNvPr id="593" name="Straight Connector 592">
            <a:extLst>
              <a:ext uri="{FF2B5EF4-FFF2-40B4-BE49-F238E27FC236}">
                <a16:creationId xmlns:a16="http://schemas.microsoft.com/office/drawing/2014/main" id="{C388A2BB-7AF9-F246-B338-DE879117FE70}"/>
              </a:ext>
            </a:extLst>
          </p:cNvPr>
          <p:cNvCxnSpPr>
            <a:cxnSpLocks/>
          </p:cNvCxnSpPr>
          <p:nvPr/>
        </p:nvCxnSpPr>
        <p:spPr>
          <a:xfrm flipV="1">
            <a:off x="2571839" y="2343040"/>
            <a:ext cx="210863" cy="183833"/>
          </a:xfrm>
          <a:prstGeom prst="line">
            <a:avLst/>
          </a:prstGeom>
          <a:noFill/>
          <a:ln w="25400" cap="flat" cmpd="sng" algn="ctr">
            <a:solidFill>
              <a:sysClr val="windowText" lastClr="000000"/>
            </a:solidFill>
            <a:prstDash val="solid"/>
            <a:miter lim="800000"/>
          </a:ln>
          <a:effectLst/>
        </p:spPr>
      </p:cxnSp>
      <p:sp>
        <p:nvSpPr>
          <p:cNvPr id="596" name="TextBox 595">
            <a:extLst>
              <a:ext uri="{FF2B5EF4-FFF2-40B4-BE49-F238E27FC236}">
                <a16:creationId xmlns:a16="http://schemas.microsoft.com/office/drawing/2014/main" id="{AD7BACB7-46EE-8745-B6BA-776F2321642F}"/>
              </a:ext>
            </a:extLst>
          </p:cNvPr>
          <p:cNvSpPr txBox="1"/>
          <p:nvPr/>
        </p:nvSpPr>
        <p:spPr>
          <a:xfrm>
            <a:off x="3708125" y="2050408"/>
            <a:ext cx="844029"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insertion</a:t>
            </a:r>
          </a:p>
        </p:txBody>
      </p:sp>
      <p:sp>
        <p:nvSpPr>
          <p:cNvPr id="597" name="TextBox 596">
            <a:extLst>
              <a:ext uri="{FF2B5EF4-FFF2-40B4-BE49-F238E27FC236}">
                <a16:creationId xmlns:a16="http://schemas.microsoft.com/office/drawing/2014/main" id="{BCF652AD-8AE6-7C44-8646-3E7D921ED24E}"/>
              </a:ext>
            </a:extLst>
          </p:cNvPr>
          <p:cNvSpPr txBox="1"/>
          <p:nvPr/>
        </p:nvSpPr>
        <p:spPr>
          <a:xfrm>
            <a:off x="3780712" y="2310187"/>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deletion</a:t>
            </a:r>
          </a:p>
        </p:txBody>
      </p:sp>
      <p:sp>
        <p:nvSpPr>
          <p:cNvPr id="598" name="TextBox 597">
            <a:extLst>
              <a:ext uri="{FF2B5EF4-FFF2-40B4-BE49-F238E27FC236}">
                <a16:creationId xmlns:a16="http://schemas.microsoft.com/office/drawing/2014/main" id="{D44B4EB5-27DC-6E4C-92CB-01DF2A513642}"/>
              </a:ext>
            </a:extLst>
          </p:cNvPr>
          <p:cNvSpPr txBox="1"/>
          <p:nvPr/>
        </p:nvSpPr>
        <p:spPr>
          <a:xfrm>
            <a:off x="3780712" y="2577030"/>
            <a:ext cx="771442" cy="298864"/>
          </a:xfrm>
          <a:prstGeom prst="rect">
            <a:avLst/>
          </a:prstGeom>
          <a:noFill/>
          <a:ln w="38100">
            <a:noFill/>
          </a:ln>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subs</a:t>
            </a:r>
          </a:p>
        </p:txBody>
      </p:sp>
      <p:cxnSp>
        <p:nvCxnSpPr>
          <p:cNvPr id="599" name="Straight Arrow Connector 598">
            <a:extLst>
              <a:ext uri="{FF2B5EF4-FFF2-40B4-BE49-F238E27FC236}">
                <a16:creationId xmlns:a16="http://schemas.microsoft.com/office/drawing/2014/main" id="{D1077A70-E05F-2245-86A5-E94803DC5B87}"/>
              </a:ext>
            </a:extLst>
          </p:cNvPr>
          <p:cNvCxnSpPr>
            <a:cxnSpLocks/>
          </p:cNvCxnSpPr>
          <p:nvPr/>
        </p:nvCxnSpPr>
        <p:spPr>
          <a:xfrm flipV="1">
            <a:off x="6222243" y="1877894"/>
            <a:ext cx="265788" cy="247"/>
          </a:xfrm>
          <a:prstGeom prst="straightConnector1">
            <a:avLst/>
          </a:prstGeom>
          <a:noFill/>
          <a:ln w="25400" cap="flat" cmpd="sng" algn="ctr">
            <a:solidFill>
              <a:sysClr val="windowText" lastClr="000000"/>
            </a:solidFill>
            <a:prstDash val="solid"/>
            <a:miter lim="800000"/>
            <a:tailEnd type="triangle"/>
          </a:ln>
          <a:effectLst/>
        </p:spPr>
      </p:cxnSp>
      <p:cxnSp>
        <p:nvCxnSpPr>
          <p:cNvPr id="600" name="Straight Connector 599">
            <a:extLst>
              <a:ext uri="{FF2B5EF4-FFF2-40B4-BE49-F238E27FC236}">
                <a16:creationId xmlns:a16="http://schemas.microsoft.com/office/drawing/2014/main" id="{4A131C07-DBEE-2046-B5F9-9561CD5C84DF}"/>
              </a:ext>
            </a:extLst>
          </p:cNvPr>
          <p:cNvCxnSpPr>
            <a:cxnSpLocks/>
          </p:cNvCxnSpPr>
          <p:nvPr/>
        </p:nvCxnSpPr>
        <p:spPr>
          <a:xfrm flipH="1">
            <a:off x="5651438" y="2424496"/>
            <a:ext cx="564904" cy="0"/>
          </a:xfrm>
          <a:prstGeom prst="line">
            <a:avLst/>
          </a:prstGeom>
          <a:noFill/>
          <a:ln w="38100" cap="flat" cmpd="sng" algn="ctr">
            <a:solidFill>
              <a:srgbClr val="00B050"/>
            </a:solidFill>
            <a:prstDash val="solid"/>
            <a:miter lim="800000"/>
          </a:ln>
          <a:effectLst/>
        </p:spPr>
      </p:cxnSp>
      <p:cxnSp>
        <p:nvCxnSpPr>
          <p:cNvPr id="601" name="Straight Connector 600">
            <a:extLst>
              <a:ext uri="{FF2B5EF4-FFF2-40B4-BE49-F238E27FC236}">
                <a16:creationId xmlns:a16="http://schemas.microsoft.com/office/drawing/2014/main" id="{C2799503-01D4-E44C-88E3-02E6407AD831}"/>
              </a:ext>
            </a:extLst>
          </p:cNvPr>
          <p:cNvCxnSpPr>
            <a:cxnSpLocks/>
          </p:cNvCxnSpPr>
          <p:nvPr/>
        </p:nvCxnSpPr>
        <p:spPr>
          <a:xfrm flipH="1" flipV="1">
            <a:off x="6232113" y="1880029"/>
            <a:ext cx="0" cy="558000"/>
          </a:xfrm>
          <a:prstGeom prst="line">
            <a:avLst/>
          </a:prstGeom>
          <a:noFill/>
          <a:ln w="25400" cap="flat" cmpd="sng" algn="ctr">
            <a:solidFill>
              <a:sysClr val="windowText" lastClr="000000"/>
            </a:solidFill>
            <a:prstDash val="solid"/>
            <a:miter lim="800000"/>
          </a:ln>
          <a:effectLst/>
        </p:spPr>
      </p:cxnSp>
      <p:cxnSp>
        <p:nvCxnSpPr>
          <p:cNvPr id="602" name="Elbow Connector 601">
            <a:extLst>
              <a:ext uri="{FF2B5EF4-FFF2-40B4-BE49-F238E27FC236}">
                <a16:creationId xmlns:a16="http://schemas.microsoft.com/office/drawing/2014/main" id="{EBF8330A-AB2E-3944-919B-2303B9A47DC5}"/>
              </a:ext>
            </a:extLst>
          </p:cNvPr>
          <p:cNvCxnSpPr>
            <a:cxnSpLocks/>
          </p:cNvCxnSpPr>
          <p:nvPr/>
        </p:nvCxnSpPr>
        <p:spPr>
          <a:xfrm flipH="1" flipV="1">
            <a:off x="2172136" y="1659171"/>
            <a:ext cx="5146612" cy="1183963"/>
          </a:xfrm>
          <a:prstGeom prst="bentConnector4">
            <a:avLst>
              <a:gd name="adj1" fmla="val -10722"/>
              <a:gd name="adj2" fmla="val 11789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nvGrpSpPr>
          <p:cNvPr id="603" name="Group 602">
            <a:extLst>
              <a:ext uri="{FF2B5EF4-FFF2-40B4-BE49-F238E27FC236}">
                <a16:creationId xmlns:a16="http://schemas.microsoft.com/office/drawing/2014/main" id="{06809DCA-8BCB-FD44-8F78-99FBE71E5E36}"/>
              </a:ext>
            </a:extLst>
          </p:cNvPr>
          <p:cNvGrpSpPr/>
          <p:nvPr/>
        </p:nvGrpSpPr>
        <p:grpSpPr>
          <a:xfrm>
            <a:off x="3123589" y="1756090"/>
            <a:ext cx="740488" cy="340345"/>
            <a:chOff x="4885665" y="9917646"/>
            <a:chExt cx="1103262" cy="507084"/>
          </a:xfrm>
        </p:grpSpPr>
        <p:sp>
          <p:nvSpPr>
            <p:cNvPr id="604" name="TextBox 603">
              <a:extLst>
                <a:ext uri="{FF2B5EF4-FFF2-40B4-BE49-F238E27FC236}">
                  <a16:creationId xmlns:a16="http://schemas.microsoft.com/office/drawing/2014/main" id="{3C95F26E-E38F-A94E-A5A4-41871B6B04A5}"/>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5" name="Straight Connector 604">
              <a:extLst>
                <a:ext uri="{FF2B5EF4-FFF2-40B4-BE49-F238E27FC236}">
                  <a16:creationId xmlns:a16="http://schemas.microsoft.com/office/drawing/2014/main" id="{C9FB4E5B-CC78-A240-A7E1-111E4923C7DA}"/>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6" name="Group 605">
            <a:extLst>
              <a:ext uri="{FF2B5EF4-FFF2-40B4-BE49-F238E27FC236}">
                <a16:creationId xmlns:a16="http://schemas.microsoft.com/office/drawing/2014/main" id="{3CC76A91-0F69-6349-A693-1D70B0A72DF4}"/>
              </a:ext>
            </a:extLst>
          </p:cNvPr>
          <p:cNvGrpSpPr/>
          <p:nvPr/>
        </p:nvGrpSpPr>
        <p:grpSpPr>
          <a:xfrm>
            <a:off x="3350202" y="2040556"/>
            <a:ext cx="740488" cy="340345"/>
            <a:chOff x="4885665" y="9917646"/>
            <a:chExt cx="1103262" cy="507084"/>
          </a:xfrm>
        </p:grpSpPr>
        <p:sp>
          <p:nvSpPr>
            <p:cNvPr id="607" name="TextBox 606">
              <a:extLst>
                <a:ext uri="{FF2B5EF4-FFF2-40B4-BE49-F238E27FC236}">
                  <a16:creationId xmlns:a16="http://schemas.microsoft.com/office/drawing/2014/main" id="{8A061629-6256-7F4C-A047-85D45E30EDF3}"/>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08" name="Straight Connector 607">
              <a:extLst>
                <a:ext uri="{FF2B5EF4-FFF2-40B4-BE49-F238E27FC236}">
                  <a16:creationId xmlns:a16="http://schemas.microsoft.com/office/drawing/2014/main" id="{5320A65B-F2CE-CE4D-AC1E-6A49F74F5F08}"/>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09" name="Group 608">
            <a:extLst>
              <a:ext uri="{FF2B5EF4-FFF2-40B4-BE49-F238E27FC236}">
                <a16:creationId xmlns:a16="http://schemas.microsoft.com/office/drawing/2014/main" id="{7A4AD672-2E16-E44D-BD5A-DDDB6A3B3CF0}"/>
              </a:ext>
            </a:extLst>
          </p:cNvPr>
          <p:cNvGrpSpPr/>
          <p:nvPr/>
        </p:nvGrpSpPr>
        <p:grpSpPr>
          <a:xfrm>
            <a:off x="3123589" y="2326787"/>
            <a:ext cx="740488" cy="340345"/>
            <a:chOff x="4885665" y="9917646"/>
            <a:chExt cx="1103262" cy="507084"/>
          </a:xfrm>
        </p:grpSpPr>
        <p:sp>
          <p:nvSpPr>
            <p:cNvPr id="610" name="TextBox 609">
              <a:extLst>
                <a:ext uri="{FF2B5EF4-FFF2-40B4-BE49-F238E27FC236}">
                  <a16:creationId xmlns:a16="http://schemas.microsoft.com/office/drawing/2014/main" id="{5A7B4C62-F9B6-8047-9A7F-8DCED48C7A6D}"/>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1" name="Straight Connector 610">
              <a:extLst>
                <a:ext uri="{FF2B5EF4-FFF2-40B4-BE49-F238E27FC236}">
                  <a16:creationId xmlns:a16="http://schemas.microsoft.com/office/drawing/2014/main" id="{A79053E8-5E62-614E-A5F0-BB057A943076}"/>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grpSp>
        <p:nvGrpSpPr>
          <p:cNvPr id="612" name="Group 611">
            <a:extLst>
              <a:ext uri="{FF2B5EF4-FFF2-40B4-BE49-F238E27FC236}">
                <a16:creationId xmlns:a16="http://schemas.microsoft.com/office/drawing/2014/main" id="{BAB7FB5E-CFFD-3C42-B4E6-B5C4A1398080}"/>
              </a:ext>
            </a:extLst>
          </p:cNvPr>
          <p:cNvGrpSpPr/>
          <p:nvPr/>
        </p:nvGrpSpPr>
        <p:grpSpPr>
          <a:xfrm>
            <a:off x="3349450" y="2579389"/>
            <a:ext cx="740488" cy="340345"/>
            <a:chOff x="4885665" y="9917646"/>
            <a:chExt cx="1103262" cy="507084"/>
          </a:xfrm>
        </p:grpSpPr>
        <p:sp>
          <p:nvSpPr>
            <p:cNvPr id="613" name="TextBox 612">
              <a:extLst>
                <a:ext uri="{FF2B5EF4-FFF2-40B4-BE49-F238E27FC236}">
                  <a16:creationId xmlns:a16="http://schemas.microsoft.com/office/drawing/2014/main" id="{2880583D-EEF8-8846-9CF0-B6D311B7753C}"/>
                </a:ext>
              </a:extLst>
            </p:cNvPr>
            <p:cNvSpPr txBox="1"/>
            <p:nvPr/>
          </p:nvSpPr>
          <p:spPr>
            <a:xfrm>
              <a:off x="4885665" y="9917646"/>
              <a:ext cx="1103262" cy="414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7"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64</a:t>
              </a:r>
            </a:p>
          </p:txBody>
        </p:sp>
        <p:cxnSp>
          <p:nvCxnSpPr>
            <p:cNvPr id="614" name="Straight Connector 613">
              <a:extLst>
                <a:ext uri="{FF2B5EF4-FFF2-40B4-BE49-F238E27FC236}">
                  <a16:creationId xmlns:a16="http://schemas.microsoft.com/office/drawing/2014/main" id="{F5363486-A11B-AE45-88C7-463F1C839614}"/>
                </a:ext>
              </a:extLst>
            </p:cNvPr>
            <p:cNvCxnSpPr>
              <a:cxnSpLocks/>
            </p:cNvCxnSpPr>
            <p:nvPr/>
          </p:nvCxnSpPr>
          <p:spPr>
            <a:xfrm flipV="1">
              <a:off x="5105892" y="10150836"/>
              <a:ext cx="314167" cy="273894"/>
            </a:xfrm>
            <a:prstGeom prst="line">
              <a:avLst/>
            </a:prstGeom>
            <a:noFill/>
            <a:ln w="25400" cap="flat" cmpd="sng" algn="ctr">
              <a:solidFill>
                <a:sysClr val="windowText" lastClr="000000"/>
              </a:solidFill>
              <a:prstDash val="solid"/>
              <a:miter lim="800000"/>
            </a:ln>
            <a:effectLst/>
          </p:spPr>
        </p:cxnSp>
      </p:grpSp>
      <p:cxnSp>
        <p:nvCxnSpPr>
          <p:cNvPr id="615" name="Elbow Connector 614">
            <a:extLst>
              <a:ext uri="{FF2B5EF4-FFF2-40B4-BE49-F238E27FC236}">
                <a16:creationId xmlns:a16="http://schemas.microsoft.com/office/drawing/2014/main" id="{80EE5B8B-035E-254A-B4D5-EF759E4808AC}"/>
              </a:ext>
            </a:extLst>
          </p:cNvPr>
          <p:cNvCxnSpPr>
            <a:cxnSpLocks/>
            <a:stCxn id="565" idx="3"/>
            <a:endCxn id="616" idx="0"/>
          </p:cNvCxnSpPr>
          <p:nvPr/>
        </p:nvCxnSpPr>
        <p:spPr>
          <a:xfrm>
            <a:off x="7586359" y="1885642"/>
            <a:ext cx="52703" cy="2357045"/>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6" name="TextBox 615">
            <a:extLst>
              <a:ext uri="{FF2B5EF4-FFF2-40B4-BE49-F238E27FC236}">
                <a16:creationId xmlns:a16="http://schemas.microsoft.com/office/drawing/2014/main" id="{9669A2DD-B39E-CE46-8579-825EB9656649}"/>
              </a:ext>
            </a:extLst>
          </p:cNvPr>
          <p:cNvSpPr txBox="1"/>
          <p:nvPr/>
        </p:nvSpPr>
        <p:spPr>
          <a:xfrm>
            <a:off x="7186883" y="4242687"/>
            <a:ext cx="904358" cy="459228"/>
          </a:xfrm>
          <a:prstGeom prst="rect">
            <a:avLst/>
          </a:prstGeom>
          <a:noFill/>
        </p:spPr>
        <p:txBody>
          <a:bodyPr wrap="square" t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to main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p>
        </p:txBody>
      </p:sp>
      <p:cxnSp>
        <p:nvCxnSpPr>
          <p:cNvPr id="619" name="Straight Connector 618">
            <a:extLst>
              <a:ext uri="{FF2B5EF4-FFF2-40B4-BE49-F238E27FC236}">
                <a16:creationId xmlns:a16="http://schemas.microsoft.com/office/drawing/2014/main" id="{892F1FDA-66AF-2644-9BDF-0EA0E3E61A5F}"/>
              </a:ext>
            </a:extLst>
          </p:cNvPr>
          <p:cNvCxnSpPr>
            <a:cxnSpLocks/>
          </p:cNvCxnSpPr>
          <p:nvPr/>
        </p:nvCxnSpPr>
        <p:spPr>
          <a:xfrm flipH="1">
            <a:off x="2482538" y="3611757"/>
            <a:ext cx="4479057" cy="92"/>
          </a:xfrm>
          <a:prstGeom prst="line">
            <a:avLst/>
          </a:prstGeom>
          <a:noFill/>
          <a:ln w="28575" cap="flat" cmpd="sng" algn="ctr">
            <a:solidFill>
              <a:srgbClr val="0070C0"/>
            </a:solidFill>
            <a:prstDash val="solid"/>
            <a:miter lim="800000"/>
          </a:ln>
          <a:effectLst/>
        </p:spPr>
      </p:cxnSp>
      <p:sp>
        <p:nvSpPr>
          <p:cNvPr id="620" name="TextBox 619">
            <a:extLst>
              <a:ext uri="{FF2B5EF4-FFF2-40B4-BE49-F238E27FC236}">
                <a16:creationId xmlns:a16="http://schemas.microsoft.com/office/drawing/2014/main" id="{41B2967F-A153-9440-8232-D459120E4A7D}"/>
              </a:ext>
            </a:extLst>
          </p:cNvPr>
          <p:cNvSpPr txBox="1">
            <a:spLocks noChangeAspect="1"/>
          </p:cNvSpPr>
          <p:nvPr/>
        </p:nvSpPr>
        <p:spPr>
          <a:xfrm>
            <a:off x="1794603" y="1372652"/>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621" name="TextBox 620">
            <a:extLst>
              <a:ext uri="{FF2B5EF4-FFF2-40B4-BE49-F238E27FC236}">
                <a16:creationId xmlns:a16="http://schemas.microsoft.com/office/drawing/2014/main" id="{D8CB2AC5-BDEF-E849-8626-F104AFCBF28E}"/>
              </a:ext>
            </a:extLst>
          </p:cNvPr>
          <p:cNvSpPr txBox="1">
            <a:spLocks noChangeAspect="1"/>
          </p:cNvSpPr>
          <p:nvPr/>
        </p:nvSpPr>
        <p:spPr>
          <a:xfrm>
            <a:off x="5485500" y="1782791"/>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622" name="Triangle 621">
            <a:extLst>
              <a:ext uri="{FF2B5EF4-FFF2-40B4-BE49-F238E27FC236}">
                <a16:creationId xmlns:a16="http://schemas.microsoft.com/office/drawing/2014/main" id="{61D11769-E980-9C4C-BBF0-9C56FC771118}"/>
              </a:ext>
            </a:extLst>
          </p:cNvPr>
          <p:cNvSpPr/>
          <p:nvPr/>
        </p:nvSpPr>
        <p:spPr>
          <a:xfrm rot="5400000">
            <a:off x="4577888" y="1576019"/>
            <a:ext cx="131768" cy="114801"/>
          </a:xfrm>
          <a:prstGeom prst="triangl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7"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623" name="Elbow Connector 622">
            <a:extLst>
              <a:ext uri="{FF2B5EF4-FFF2-40B4-BE49-F238E27FC236}">
                <a16:creationId xmlns:a16="http://schemas.microsoft.com/office/drawing/2014/main" id="{9D6AC028-6990-264B-A180-357F8F745CFD}"/>
              </a:ext>
            </a:extLst>
          </p:cNvPr>
          <p:cNvCxnSpPr>
            <a:cxnSpLocks/>
          </p:cNvCxnSpPr>
          <p:nvPr/>
        </p:nvCxnSpPr>
        <p:spPr>
          <a:xfrm rot="5400000">
            <a:off x="3488225" y="3638664"/>
            <a:ext cx="413180"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24" name="Elbow Connector 623">
            <a:extLst>
              <a:ext uri="{FF2B5EF4-FFF2-40B4-BE49-F238E27FC236}">
                <a16:creationId xmlns:a16="http://schemas.microsoft.com/office/drawing/2014/main" id="{6141D439-AF99-2746-92B4-47ABB0006FF9}"/>
              </a:ext>
            </a:extLst>
          </p:cNvPr>
          <p:cNvCxnSpPr>
            <a:cxnSpLocks/>
          </p:cNvCxnSpPr>
          <p:nvPr/>
        </p:nvCxnSpPr>
        <p:spPr>
          <a:xfrm rot="5400000">
            <a:off x="6365988" y="3418682"/>
            <a:ext cx="845688" cy="345523"/>
          </a:xfrm>
          <a:prstGeom prst="bentConnector3">
            <a:avLst>
              <a:gd name="adj1" fmla="val 10064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25" name="TextBox 624">
            <a:extLst>
              <a:ext uri="{FF2B5EF4-FFF2-40B4-BE49-F238E27FC236}">
                <a16:creationId xmlns:a16="http://schemas.microsoft.com/office/drawing/2014/main" id="{73B5E7F1-88C1-924D-A95D-995D82F3EAAC}"/>
              </a:ext>
            </a:extLst>
          </p:cNvPr>
          <p:cNvSpPr txBox="1"/>
          <p:nvPr/>
        </p:nvSpPr>
        <p:spPr>
          <a:xfrm>
            <a:off x="6497270" y="2527692"/>
            <a:ext cx="884758" cy="669477"/>
          </a:xfrm>
          <a:prstGeom prst="roundRect">
            <a:avLst>
              <a:gd name="adj" fmla="val 4956"/>
            </a:avLst>
          </a:prstGeom>
          <a:solidFill>
            <a:schemeClr val="bg1"/>
          </a:solidFill>
          <a:ln w="28575">
            <a:solidFill>
              <a:srgbClr val="0070C0"/>
            </a:solid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Next Rd </a:t>
            </a:r>
            <a:r>
              <a:rPr kumimoji="0" lang="en-US" sz="1342"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Addr</a:t>
            </a:r>
            <a:r>
              <a:rPr kumimoji="0" lang="en-US" sz="1342"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Compute</a:t>
            </a:r>
          </a:p>
        </p:txBody>
      </p:sp>
      <p:sp>
        <p:nvSpPr>
          <p:cNvPr id="626" name="TextBox 625">
            <a:extLst>
              <a:ext uri="{FF2B5EF4-FFF2-40B4-BE49-F238E27FC236}">
                <a16:creationId xmlns:a16="http://schemas.microsoft.com/office/drawing/2014/main" id="{D75819ED-38CD-F444-B8AB-3F3B9230D58A}"/>
              </a:ext>
            </a:extLst>
          </p:cNvPr>
          <p:cNvSpPr txBox="1">
            <a:spLocks noChangeAspect="1"/>
          </p:cNvSpPr>
          <p:nvPr/>
        </p:nvSpPr>
        <p:spPr>
          <a:xfrm>
            <a:off x="7241999" y="2348001"/>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cxnSp>
        <p:nvCxnSpPr>
          <p:cNvPr id="634" name="Straight Connector 633">
            <a:extLst>
              <a:ext uri="{FF2B5EF4-FFF2-40B4-BE49-F238E27FC236}">
                <a16:creationId xmlns:a16="http://schemas.microsoft.com/office/drawing/2014/main" id="{F637A0EB-0283-0644-958B-A111256F9F89}"/>
              </a:ext>
            </a:extLst>
          </p:cNvPr>
          <p:cNvCxnSpPr>
            <a:cxnSpLocks/>
          </p:cNvCxnSpPr>
          <p:nvPr/>
        </p:nvCxnSpPr>
        <p:spPr>
          <a:xfrm flipV="1">
            <a:off x="6232113" y="2407482"/>
            <a:ext cx="0" cy="478800"/>
          </a:xfrm>
          <a:prstGeom prst="line">
            <a:avLst/>
          </a:prstGeom>
          <a:noFill/>
          <a:ln w="25400" cap="flat" cmpd="sng" algn="ctr">
            <a:solidFill>
              <a:sysClr val="windowText" lastClr="000000"/>
            </a:solidFill>
            <a:prstDash val="solid"/>
            <a:miter lim="800000"/>
          </a:ln>
          <a:effectLst/>
        </p:spPr>
      </p:cxnSp>
      <p:sp>
        <p:nvSpPr>
          <p:cNvPr id="760" name="TextBox 759">
            <a:extLst>
              <a:ext uri="{FF2B5EF4-FFF2-40B4-BE49-F238E27FC236}">
                <a16:creationId xmlns:a16="http://schemas.microsoft.com/office/drawing/2014/main" id="{9F8E3053-2901-3241-8947-D6EFE7CA2FC5}"/>
              </a:ext>
            </a:extLst>
          </p:cNvPr>
          <p:cNvSpPr txBox="1"/>
          <p:nvPr/>
        </p:nvSpPr>
        <p:spPr>
          <a:xfrm>
            <a:off x="1217846" y="3705666"/>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a:t>
            </a:r>
          </a:p>
        </p:txBody>
      </p:sp>
      <p:sp>
        <p:nvSpPr>
          <p:cNvPr id="807" name="TextBox 806">
            <a:extLst>
              <a:ext uri="{FF2B5EF4-FFF2-40B4-BE49-F238E27FC236}">
                <a16:creationId xmlns:a16="http://schemas.microsoft.com/office/drawing/2014/main" id="{5882546B-DF2E-B74E-8A18-AEB68712A87C}"/>
              </a:ext>
            </a:extLst>
          </p:cNvPr>
          <p:cNvSpPr txBox="1"/>
          <p:nvPr/>
        </p:nvSpPr>
        <p:spPr>
          <a:xfrm>
            <a:off x="2608139"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95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2</a:t>
            </a:r>
          </a:p>
        </p:txBody>
      </p:sp>
      <p:sp>
        <p:nvSpPr>
          <p:cNvPr id="808" name="TextBox 807">
            <a:extLst>
              <a:ext uri="{FF2B5EF4-FFF2-40B4-BE49-F238E27FC236}">
                <a16:creationId xmlns:a16="http://schemas.microsoft.com/office/drawing/2014/main" id="{77791768-CF28-1B46-88A6-A4B4389B810B}"/>
              </a:ext>
            </a:extLst>
          </p:cNvPr>
          <p:cNvSpPr txBox="1"/>
          <p:nvPr/>
        </p:nvSpPr>
        <p:spPr>
          <a:xfrm>
            <a:off x="5703606" y="3706662"/>
            <a:ext cx="904359" cy="665085"/>
          </a:xfrm>
          <a:prstGeom prst="roundRect">
            <a:avLst>
              <a:gd name="adj" fmla="val 6414"/>
            </a:avLst>
          </a:prstGeom>
          <a:solidFill>
            <a:srgbClr val="9DC3E6"/>
          </a:solidFill>
          <a:ln w="25400">
            <a:solidFill>
              <a:schemeClr val="tx1"/>
            </a:solidFill>
          </a:ln>
        </p:spPr>
        <p:txBody>
          <a:bodyPr wrap="square" lIns="0" tIns="0" rIns="0" bIns="0" rtlCol="0" anchor="ctr" anchorCtr="0">
            <a:noAutofit/>
          </a:bodyPr>
          <a:lstStyle>
            <a:defPPr>
              <a:defRPr lang="en-US"/>
            </a:defPPr>
            <a:lvl1pPr algn="ctr">
              <a:defRPr sz="1200" b="1">
                <a:solidFill>
                  <a:schemeClr val="tx2">
                    <a:lumMod val="50000"/>
                  </a:schemeClr>
                </a:solidFill>
                <a:latin typeface="Corbel" panose="020B0503020204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1.5KB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42" b="1" i="0" u="none" strike="noStrike" kern="1200" cap="none" spc="0" normalizeH="0" baseline="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TB-SRAM</a:t>
            </a:r>
            <a:r>
              <a:rPr kumimoji="0" lang="en-US" sz="1342" b="1" i="0" u="none" strike="noStrike" kern="1200" cap="none" spc="0" normalizeH="0" baseline="-25000" noProof="0" dirty="0">
                <a:ln>
                  <a:noFill/>
                </a:ln>
                <a:solidFill>
                  <a:srgbClr val="242852">
                    <a:lumMod val="50000"/>
                  </a:srgbClr>
                </a:solidFill>
                <a:effectLst/>
                <a:uLnTx/>
                <a:uFillTx/>
                <a:latin typeface="Calibri" panose="020F0502020204030204" pitchFamily="34" charset="0"/>
                <a:ea typeface="+mn-ea"/>
                <a:cs typeface="Calibri" panose="020F0502020204030204" pitchFamily="34" charset="0"/>
              </a:rPr>
              <a:t>64</a:t>
            </a:r>
          </a:p>
        </p:txBody>
      </p:sp>
      <p:sp>
        <p:nvSpPr>
          <p:cNvPr id="820" name="TextBox 819">
            <a:extLst>
              <a:ext uri="{FF2B5EF4-FFF2-40B4-BE49-F238E27FC236}">
                <a16:creationId xmlns:a16="http://schemas.microsoft.com/office/drawing/2014/main" id="{C4879A81-B0EF-5946-8E32-3D800C33907D}"/>
              </a:ext>
            </a:extLst>
          </p:cNvPr>
          <p:cNvSpPr txBox="1">
            <a:spLocks noChangeAspect="1"/>
          </p:cNvSpPr>
          <p:nvPr/>
        </p:nvSpPr>
        <p:spPr>
          <a:xfrm>
            <a:off x="843876" y="4853468"/>
            <a:ext cx="289951" cy="289951"/>
          </a:xfrm>
          <a:prstGeom prst="ellipse">
            <a:avLst/>
          </a:prstGeom>
          <a:solidFill>
            <a:srgbClr val="FE620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1</a:t>
            </a:r>
          </a:p>
        </p:txBody>
      </p:sp>
      <p:sp>
        <p:nvSpPr>
          <p:cNvPr id="821" name="TextBox 820">
            <a:extLst>
              <a:ext uri="{FF2B5EF4-FFF2-40B4-BE49-F238E27FC236}">
                <a16:creationId xmlns:a16="http://schemas.microsoft.com/office/drawing/2014/main" id="{84E138AE-E4A0-EF4E-A5AB-8812E913ADEB}"/>
              </a:ext>
            </a:extLst>
          </p:cNvPr>
          <p:cNvSpPr txBox="1">
            <a:spLocks noChangeAspect="1"/>
          </p:cNvSpPr>
          <p:nvPr/>
        </p:nvSpPr>
        <p:spPr>
          <a:xfrm>
            <a:off x="843875" y="5459490"/>
            <a:ext cx="289951" cy="289951"/>
          </a:xfrm>
          <a:prstGeom prst="ellipse">
            <a:avLst/>
          </a:prstGeom>
          <a:solidFill>
            <a:srgbClr val="00B05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2</a:t>
            </a:r>
          </a:p>
        </p:txBody>
      </p:sp>
      <p:sp>
        <p:nvSpPr>
          <p:cNvPr id="822" name="TextBox 821">
            <a:extLst>
              <a:ext uri="{FF2B5EF4-FFF2-40B4-BE49-F238E27FC236}">
                <a16:creationId xmlns:a16="http://schemas.microsoft.com/office/drawing/2014/main" id="{9F86C368-CA92-884E-9C8D-EABB0E5C7C62}"/>
              </a:ext>
            </a:extLst>
          </p:cNvPr>
          <p:cNvSpPr txBox="1">
            <a:spLocks noChangeAspect="1"/>
          </p:cNvSpPr>
          <p:nvPr/>
        </p:nvSpPr>
        <p:spPr>
          <a:xfrm>
            <a:off x="843875" y="6066990"/>
            <a:ext cx="289951" cy="289951"/>
          </a:xfrm>
          <a:prstGeom prst="ellipse">
            <a:avLst/>
          </a:prstGeom>
          <a:solidFill>
            <a:srgbClr val="0070C0"/>
          </a:solidFill>
        </p:spPr>
        <p:txBody>
          <a:bodyPr wrap="none" lIns="0" tIns="0" rIns="0" bIns="1208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78" b="1" i="0" u="none" strike="noStrike" kern="1200" cap="none" spc="0" normalizeH="0" baseline="0" noProof="0" dirty="0">
                <a:ln>
                  <a:noFill/>
                </a:ln>
                <a:solidFill>
                  <a:prstClr val="white"/>
                </a:solidFill>
                <a:effectLst/>
                <a:uLnTx/>
                <a:uFillTx/>
                <a:latin typeface="Calibri" panose="020F0502020204030204" pitchFamily="34" charset="0"/>
                <a:ea typeface="Linux Libertine O Semibold" panose="02000503000000000000" pitchFamily="2" charset="0"/>
                <a:cs typeface="Calibri" panose="020F0502020204030204" pitchFamily="34" charset="0"/>
              </a:rPr>
              <a:t>3</a:t>
            </a:r>
          </a:p>
        </p:txBody>
      </p:sp>
    </p:spTree>
    <p:custDataLst>
      <p:tags r:id="rId1"/>
    </p:custDataLst>
    <p:extLst>
      <p:ext uri="{BB962C8B-B14F-4D97-AF65-F5344CB8AC3E}">
        <p14:creationId xmlns:p14="http://schemas.microsoft.com/office/powerpoint/2010/main" val="22424094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r>
              <a:rPr lang="en-US" sz="2000" b="1" dirty="0">
                <a:solidFill>
                  <a:schemeClr val="tx1"/>
                </a:solidFill>
              </a:rPr>
              <a:t>Total (</a:t>
            </a:r>
            <a:r>
              <a:rPr lang="en-US" sz="2000" b="1" dirty="0">
                <a:solidFill>
                  <a:schemeClr val="tx1"/>
                </a:solidFill>
                <a:latin typeface="Calibri" panose="020F0502020204030204" pitchFamily="34" charset="0"/>
              </a:rPr>
              <a:t>1</a:t>
            </a:r>
            <a:r>
              <a:rPr lang="en-US" sz="2000" b="1" dirty="0">
                <a:solidFill>
                  <a:schemeClr val="tx1"/>
                </a:solidFill>
              </a:rPr>
              <a:t> vault):</a:t>
            </a:r>
            <a:r>
              <a:rPr lang="en-US" sz="2000" dirty="0">
                <a:solidFill>
                  <a:schemeClr val="tx1"/>
                </a:solidFill>
              </a:rPr>
              <a:t>	       </a:t>
            </a:r>
            <a:r>
              <a:rPr lang="en-US" sz="2000" dirty="0">
                <a:solidFill>
                  <a:schemeClr val="tx1"/>
                </a:solidFill>
                <a:latin typeface="Calibri" panose="020F0502020204030204" pitchFamily="34" charset="0"/>
              </a:rPr>
              <a:t>0.334 mm</a:t>
            </a:r>
            <a:r>
              <a:rPr lang="en-US" sz="2000" baseline="30000" dirty="0">
                <a:solidFill>
                  <a:schemeClr val="tx1"/>
                </a:solidFill>
                <a:latin typeface="Calibri" panose="020F0502020204030204" pitchFamily="34" charset="0"/>
              </a:rPr>
              <a:t>2</a:t>
            </a:r>
            <a:r>
              <a:rPr lang="en-US" sz="2000" dirty="0">
                <a:solidFill>
                  <a:schemeClr val="tx1"/>
                </a:solidFill>
                <a:latin typeface="Calibri" panose="020F0502020204030204" pitchFamily="34" charset="0"/>
              </a:rPr>
              <a:t>		          0.101 W	</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rPr>
              <a:t>           Total (</a:t>
            </a:r>
            <a:r>
              <a:rPr lang="en-US" sz="2000" b="1" dirty="0">
                <a:solidFill>
                  <a:schemeClr val="tx1"/>
                </a:solidFill>
                <a:latin typeface="Calibri" panose="020F0502020204030204" pitchFamily="34" charset="0"/>
              </a:rPr>
              <a:t>32</a:t>
            </a:r>
            <a:r>
              <a:rPr lang="en-US" sz="2000" b="1" dirty="0">
                <a:solidFill>
                  <a:schemeClr val="tx1"/>
                </a:solidFill>
              </a:rPr>
              <a:t> vaults):</a:t>
            </a:r>
            <a:r>
              <a:rPr lang="en-US" sz="2000" dirty="0">
                <a:solidFill>
                  <a:schemeClr val="tx1"/>
                </a:solidFill>
              </a:rPr>
              <a:t>	       </a:t>
            </a:r>
            <a:r>
              <a:rPr lang="en-US" sz="2000" dirty="0">
                <a:solidFill>
                  <a:schemeClr val="tx1"/>
                </a:solidFill>
                <a:latin typeface="Calibri" panose="020F0502020204030204" pitchFamily="34" charset="0"/>
              </a:rPr>
              <a:t>10.69 mm</a:t>
            </a:r>
            <a:r>
              <a:rPr lang="en-US" sz="2000" baseline="30000" dirty="0">
                <a:solidFill>
                  <a:schemeClr val="tx1"/>
                </a:solidFill>
                <a:latin typeface="Calibri" panose="020F0502020204030204" pitchFamily="34" charset="0"/>
              </a:rPr>
              <a:t>2	</a:t>
            </a:r>
            <a:r>
              <a:rPr lang="en-US" sz="2000" dirty="0">
                <a:solidFill>
                  <a:schemeClr val="tx1"/>
                </a:solidFill>
                <a:latin typeface="Calibri" panose="020F0502020204030204" pitchFamily="34" charset="0"/>
              </a:rPr>
              <a:t>	          3.23 W</a:t>
            </a:r>
            <a:endParaRPr lang="en-US" sz="2000" baseline="30000" dirty="0">
              <a:solidFill>
                <a:schemeClr val="tx1"/>
              </a:solidFill>
              <a:latin typeface="Calibri" panose="020F0502020204030204" pitchFamily="34" charset="0"/>
            </a:endParaRPr>
          </a:p>
          <a:p>
            <a:pPr marL="180975" lvl="1" indent="0">
              <a:lnSpc>
                <a:spcPct val="120000"/>
              </a:lnSpc>
              <a:spcBef>
                <a:spcPts val="0"/>
              </a:spcBef>
              <a:spcAft>
                <a:spcPts val="0"/>
              </a:spcAft>
              <a:buNone/>
            </a:pPr>
            <a:r>
              <a:rPr lang="en-US" sz="2000" b="1" dirty="0">
                <a:solidFill>
                  <a:schemeClr val="tx1"/>
                </a:solidFill>
                <a:latin typeface="Calibri" panose="020F0502020204030204" pitchFamily="34" charset="0"/>
              </a:rPr>
              <a:t>%</a:t>
            </a:r>
            <a:r>
              <a:rPr lang="en-US" sz="2000" b="1" dirty="0">
                <a:solidFill>
                  <a:schemeClr val="tx1"/>
                </a:solidFill>
              </a:rPr>
              <a:t> of a Xeon CPU core:</a:t>
            </a:r>
            <a:r>
              <a:rPr lang="en-US" sz="2000" dirty="0">
                <a:solidFill>
                  <a:schemeClr val="tx1"/>
                </a:solidFill>
              </a:rPr>
              <a:t>	       </a:t>
            </a:r>
            <a:r>
              <a:rPr lang="en-US" sz="2000" b="1" dirty="0">
                <a:solidFill>
                  <a:srgbClr val="0070C0"/>
                </a:solidFill>
                <a:latin typeface="Calibri" panose="020F0502020204030204" pitchFamily="34" charset="0"/>
              </a:rPr>
              <a:t>1%			          1%</a:t>
            </a:r>
          </a:p>
          <a:p>
            <a:pPr marL="177800" indent="0">
              <a:lnSpc>
                <a:spcPct val="120000"/>
              </a:lnSpc>
              <a:spcBef>
                <a:spcPts val="0"/>
              </a:spcBef>
              <a:spcAft>
                <a:spcPts val="0"/>
              </a:spcAft>
              <a:buNone/>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Tree>
    <p:custDataLst>
      <p:tags r:id="rId1"/>
    </p:custDataLst>
    <p:extLst>
      <p:ext uri="{BB962C8B-B14F-4D97-AF65-F5344CB8AC3E}">
        <p14:creationId xmlns:p14="http://schemas.microsoft.com/office/powerpoint/2010/main" val="49642515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a:xfrm>
            <a:off x="366963" y="257434"/>
            <a:ext cx="8410073" cy="753467"/>
          </a:xfrm>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GenASM-DC</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GenASM-TB</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LP process:</a:t>
            </a:r>
          </a:p>
          <a:p>
            <a:pPr marL="727075" lvl="1" indent="-228600">
              <a:lnSpc>
                <a:spcPct val="120000"/>
              </a:lnSpc>
              <a:spcBef>
                <a:spcPts val="0"/>
              </a:spcBef>
              <a:spcAft>
                <a:spcPts val="0"/>
              </a:spcAft>
            </a:pPr>
            <a:r>
              <a:rPr lang="en-US" sz="2000" dirty="0">
                <a:solidFill>
                  <a:schemeClr val="tx1"/>
                </a:solidFill>
              </a:rPr>
              <a:t>Both GenASM-DC and GenASM-TB operate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727075" lvl="1" indent="-285750">
              <a:lnSpc>
                <a:spcPct val="120000"/>
              </a:lnSpc>
              <a:spcBef>
                <a:spcPts val="0"/>
              </a:spcBef>
              <a:spcAft>
                <a:spcPts val="0"/>
              </a:spcAft>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441325" lvl="1" indent="0">
              <a:lnSpc>
                <a:spcPct val="120000"/>
              </a:lnSpc>
              <a:spcBef>
                <a:spcPts val="0"/>
              </a:spcBef>
              <a:spcAft>
                <a:spcPts val="0"/>
              </a:spcAft>
              <a:buNone/>
            </a:pPr>
            <a:endParaRPr lang="en-US" sz="2000" b="1" dirty="0">
              <a:solidFill>
                <a:srgbClr val="0070C0"/>
              </a:solidFill>
            </a:endParaRPr>
          </a:p>
          <a:p>
            <a:pPr marL="180975" lvl="1" indent="0">
              <a:lnSpc>
                <a:spcPct val="120000"/>
              </a:lnSpc>
              <a:spcBef>
                <a:spcPts val="0"/>
              </a:spcBef>
              <a:spcAft>
                <a:spcPts val="0"/>
              </a:spcAft>
              <a:buNone/>
            </a:pPr>
            <a:r>
              <a:rPr lang="en-US" sz="2000" b="1" dirty="0">
                <a:solidFill>
                  <a:schemeClr val="tx1"/>
                </a:solidFill>
              </a:rPr>
              <a:t>               </a:t>
            </a:r>
            <a:r>
              <a:rPr lang="en-US" sz="200" b="1" dirty="0">
                <a:solidFill>
                  <a:schemeClr val="tx1"/>
                </a:solidFill>
              </a:rPr>
              <a:t> </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B429080-6773-004C-B2E3-4D56C17EAD88}"/>
              </a:ext>
            </a:extLst>
          </p:cNvPr>
          <p:cNvPicPr>
            <a:picLocks noChangeAspect="1"/>
          </p:cNvPicPr>
          <p:nvPr/>
        </p:nvPicPr>
        <p:blipFill rotWithShape="1">
          <a:blip r:embed="rId4"/>
          <a:srcRect t="15771"/>
          <a:stretch/>
        </p:blipFill>
        <p:spPr>
          <a:xfrm>
            <a:off x="1956020" y="2515204"/>
            <a:ext cx="7516465" cy="2558231"/>
          </a:xfrm>
          <a:prstGeom prst="rect">
            <a:avLst/>
          </a:prstGeom>
        </p:spPr>
      </p:pic>
      <p:pic>
        <p:nvPicPr>
          <p:cNvPr id="13" name="Picture 12">
            <a:extLst>
              <a:ext uri="{FF2B5EF4-FFF2-40B4-BE49-F238E27FC236}">
                <a16:creationId xmlns:a16="http://schemas.microsoft.com/office/drawing/2014/main" id="{5D0D50E8-DDDA-BF47-BDF6-E79C94DC6207}"/>
              </a:ext>
            </a:extLst>
          </p:cNvPr>
          <p:cNvPicPr>
            <a:picLocks noChangeAspect="1"/>
          </p:cNvPicPr>
          <p:nvPr/>
        </p:nvPicPr>
        <p:blipFill rotWithShape="1">
          <a:blip r:embed="rId5"/>
          <a:srcRect t="30487" r="72020" b="18476"/>
          <a:stretch/>
        </p:blipFill>
        <p:spPr>
          <a:xfrm>
            <a:off x="366963" y="3109351"/>
            <a:ext cx="2284505" cy="1369938"/>
          </a:xfrm>
          <a:prstGeom prst="rect">
            <a:avLst/>
          </a:prstGeom>
        </p:spPr>
      </p:pic>
      <p:sp>
        <p:nvSpPr>
          <p:cNvPr id="7" name="Rounded Rectangle 6">
            <a:extLst>
              <a:ext uri="{FF2B5EF4-FFF2-40B4-BE49-F238E27FC236}">
                <a16:creationId xmlns:a16="http://schemas.microsoft.com/office/drawing/2014/main" id="{D83EE99D-3FC5-A547-8FDE-965ADF8CE1AC}"/>
              </a:ext>
            </a:extLst>
          </p:cNvPr>
          <p:cNvSpPr/>
          <p:nvPr/>
        </p:nvSpPr>
        <p:spPr>
          <a:xfrm>
            <a:off x="366963" y="5196220"/>
            <a:ext cx="8410072" cy="1099078"/>
          </a:xfrm>
          <a:prstGeom prst="roundRect">
            <a:avLst>
              <a:gd name="adj" fmla="val 7378"/>
            </a:avLst>
          </a:prstGeom>
          <a:solidFill>
            <a:srgbClr val="0070C0">
              <a:alpha val="15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GenASM has </a:t>
            </a:r>
            <a:r>
              <a:rPr kumimoji="0" lang="en-US" sz="28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rPr>
              <a:t>low area and power overheads</a:t>
            </a:r>
          </a:p>
        </p:txBody>
      </p:sp>
    </p:spTree>
    <p:custDataLst>
      <p:tags r:id="rId1"/>
    </p:custDataLst>
    <p:extLst>
      <p:ext uri="{BB962C8B-B14F-4D97-AF65-F5344CB8AC3E}">
        <p14:creationId xmlns:p14="http://schemas.microsoft.com/office/powerpoint/2010/main" val="7810497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a:xfrm>
            <a:off x="366963" y="257434"/>
            <a:ext cx="8410073" cy="753467"/>
          </a:xfrm>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68" y="2505281"/>
            <a:ext cx="3847934" cy="575782"/>
          </a:xfrm>
          <a:prstGeom prst="roundRect">
            <a:avLst/>
          </a:prstGeom>
          <a:solidFill>
            <a:srgbClr val="0070C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42468" y="3707848"/>
            <a:ext cx="3847914" cy="575782"/>
          </a:xfrm>
          <a:prstGeom prst="roundRect">
            <a:avLst/>
          </a:prstGeom>
          <a:solidFill>
            <a:srgbClr val="00B05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15318" y="4910415"/>
            <a:ext cx="3847908" cy="575782"/>
          </a:xfrm>
          <a:prstGeom prst="roundRect">
            <a:avLst/>
          </a:prstGeom>
          <a:solidFill>
            <a:srgbClr val="7030A0"/>
          </a:solidFill>
          <a:ln w="38100">
            <a:solidFill>
              <a:schemeClr val="tx1"/>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cs typeface="Calibri" panose="020F0502020204030204" pitchFamily="34" charset="0"/>
              </a:rPr>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817331" y="1305245"/>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4571998" y="1947901"/>
            <a:ext cx="3200517"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 table based index</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4571998" y="3141343"/>
            <a:ext cx="3847934"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3479481" y="5865301"/>
            <a:ext cx="2185034" cy="40570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44" y="2825067"/>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430159" y="2439544"/>
            <a:ext cx="1763229" cy="113660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 from sequenced genome</a:t>
            </a:r>
            <a:endParaRPr kumimoji="0" lang="en-US" sz="2000" b="0" i="1"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8" name="Straight Arrow Connector 27">
            <a:extLst>
              <a:ext uri="{FF2B5EF4-FFF2-40B4-BE49-F238E27FC236}">
                <a16:creationId xmlns:a16="http://schemas.microsoft.com/office/drawing/2014/main" id="{0F40D0E2-10E1-AD43-877D-5A937882599D}"/>
              </a:ext>
            </a:extLst>
          </p:cNvPr>
          <p:cNvCxnSpPr>
            <a:cxnSpLocks/>
          </p:cNvCxnSpPr>
          <p:nvPr/>
        </p:nvCxnSpPr>
        <p:spPr>
          <a:xfrm>
            <a:off x="4571999" y="1909941"/>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CF866F2-0746-134C-8C9F-EB87CD68838C}"/>
              </a:ext>
            </a:extLst>
          </p:cNvPr>
          <p:cNvCxnSpPr>
            <a:cxnSpLocks/>
          </p:cNvCxnSpPr>
          <p:nvPr/>
        </p:nvCxnSpPr>
        <p:spPr>
          <a:xfrm>
            <a:off x="4571998" y="3109395"/>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2" name="Text Box 28">
            <a:extLst>
              <a:ext uri="{FF2B5EF4-FFF2-40B4-BE49-F238E27FC236}">
                <a16:creationId xmlns:a16="http://schemas.microsoft.com/office/drawing/2014/main" id="{AA28D70A-0F04-4D48-8F94-987365740E5C}"/>
              </a:ext>
            </a:extLst>
          </p:cNvPr>
          <p:cNvSpPr txBox="1"/>
          <p:nvPr/>
        </p:nvSpPr>
        <p:spPr>
          <a:xfrm>
            <a:off x="4571998" y="4335195"/>
            <a:ext cx="4457695" cy="44462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Remaining candidate mapping locations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33" name="Straight Arrow Connector 32">
            <a:extLst>
              <a:ext uri="{FF2B5EF4-FFF2-40B4-BE49-F238E27FC236}">
                <a16:creationId xmlns:a16="http://schemas.microsoft.com/office/drawing/2014/main" id="{951A6ACD-C71F-B443-A1A5-7D0E0711A90A}"/>
              </a:ext>
            </a:extLst>
          </p:cNvPr>
          <p:cNvCxnSpPr>
            <a:cxnSpLocks/>
          </p:cNvCxnSpPr>
          <p:nvPr/>
        </p:nvCxnSpPr>
        <p:spPr>
          <a:xfrm>
            <a:off x="4571999" y="4320747"/>
            <a:ext cx="0" cy="57600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351DC49-66B2-8045-B4CB-9B1E958A5826}"/>
              </a:ext>
            </a:extLst>
          </p:cNvPr>
          <p:cNvCxnSpPr>
            <a:cxnSpLocks/>
          </p:cNvCxnSpPr>
          <p:nvPr/>
        </p:nvCxnSpPr>
        <p:spPr>
          <a:xfrm flipH="1">
            <a:off x="4571998" y="5503812"/>
            <a:ext cx="0" cy="407131"/>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38" name="Text Box 7">
            <a:extLst>
              <a:ext uri="{FF2B5EF4-FFF2-40B4-BE49-F238E27FC236}">
                <a16:creationId xmlns:a16="http://schemas.microsoft.com/office/drawing/2014/main" id="{310139C6-C310-E445-925B-044852637F35}"/>
              </a:ext>
            </a:extLst>
          </p:cNvPr>
          <p:cNvSpPr txBox="1"/>
          <p:nvPr/>
        </p:nvSpPr>
        <p:spPr>
          <a:xfrm>
            <a:off x="2542448" y="13032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39" name="Text Box 7">
            <a:extLst>
              <a:ext uri="{FF2B5EF4-FFF2-40B4-BE49-F238E27FC236}">
                <a16:creationId xmlns:a16="http://schemas.microsoft.com/office/drawing/2014/main" id="{EDE30F21-6B4E-814A-AC64-15224A0FEB91}"/>
              </a:ext>
            </a:extLst>
          </p:cNvPr>
          <p:cNvSpPr txBox="1"/>
          <p:nvPr/>
        </p:nvSpPr>
        <p:spPr>
          <a:xfrm>
            <a:off x="2542468" y="2505600"/>
            <a:ext cx="3847934" cy="575782"/>
          </a:xfrm>
          <a:prstGeom prst="roundRect">
            <a:avLst/>
          </a:prstGeom>
          <a:solidFill>
            <a:schemeClr val="bg1">
              <a:lumMod val="75000"/>
            </a:schemeClr>
          </a:solidFill>
          <a:ln w="38100">
            <a:solidFill>
              <a:schemeClr val="bg1">
                <a:lumMod val="75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22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18303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 (cont’d.)</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444500" indent="-306388">
              <a:lnSpc>
                <a:spcPct val="120000"/>
              </a:lnSpc>
              <a:spcBef>
                <a:spcPts val="0"/>
              </a:spcBef>
              <a:spcAft>
                <a:spcPts val="0"/>
              </a:spcAft>
              <a:buClr>
                <a:srgbClr val="7030A0"/>
              </a:buClr>
              <a:buSzPct val="100000"/>
              <a:buAutoNum type="arabicParenBoth"/>
            </a:pPr>
            <a:r>
              <a:rPr lang="en-US" sz="2200" b="1" dirty="0">
                <a:solidFill>
                  <a:srgbClr val="7030A0"/>
                </a:solidFill>
                <a:latin typeface="Calibri" panose="020F0502020204030204" pitchFamily="34" charset="0"/>
              </a:rPr>
              <a:t> </a:t>
            </a:r>
            <a:r>
              <a:rPr lang="en-US" sz="2200" b="1" dirty="0">
                <a:solidFill>
                  <a:srgbClr val="7030A0"/>
                </a:solidFill>
              </a:rPr>
              <a:t>Read Alignment Step of Read Mapping</a:t>
            </a:r>
          </a:p>
          <a:p>
            <a:pPr lvl="1" indent="-217488">
              <a:lnSpc>
                <a:spcPct val="120000"/>
              </a:lnSpc>
              <a:spcBef>
                <a:spcPts val="0"/>
              </a:spcBef>
              <a:spcAft>
                <a:spcPts val="0"/>
              </a:spcAft>
              <a:buClr>
                <a:srgbClr val="1F8DD3"/>
              </a:buClr>
            </a:pPr>
            <a:r>
              <a:rPr lang="en-US" sz="2200" dirty="0">
                <a:solidFill>
                  <a:schemeClr val="tx1"/>
                </a:solidFill>
              </a:rPr>
              <a:t>Find the </a:t>
            </a:r>
            <a:r>
              <a:rPr lang="en-US" sz="2200" dirty="0">
                <a:solidFill>
                  <a:srgbClr val="7A20C9"/>
                </a:solidFill>
              </a:rPr>
              <a:t>optimal alignment</a:t>
            </a:r>
            <a:r>
              <a:rPr lang="en-US" sz="2200" dirty="0">
                <a:solidFill>
                  <a:schemeClr val="tx1"/>
                </a:solidFill>
              </a:rPr>
              <a:t> of how reads map to candidate reference regions</a:t>
            </a:r>
          </a:p>
          <a:p>
            <a:pPr marL="444500" indent="-306388">
              <a:lnSpc>
                <a:spcPct val="120000"/>
              </a:lnSpc>
              <a:spcAft>
                <a:spcPts val="0"/>
              </a:spcAft>
              <a:buClr>
                <a:srgbClr val="00B050"/>
              </a:buClr>
              <a:buSzPct val="100000"/>
              <a:buFont typeface="Wingdings" pitchFamily="2" charset="2"/>
              <a:buAutoNum type="arabicParenBoth"/>
            </a:pPr>
            <a:r>
              <a:rPr lang="en-US" sz="2200" b="1" dirty="0">
                <a:solidFill>
                  <a:srgbClr val="00B050"/>
                </a:solidFill>
                <a:latin typeface="Calibri" panose="020F0502020204030204" pitchFamily="34" charset="0"/>
              </a:rPr>
              <a:t> </a:t>
            </a:r>
            <a:r>
              <a:rPr lang="en-US" sz="2200" b="1" dirty="0">
                <a:solidFill>
                  <a:srgbClr val="00B050"/>
                </a:solidFill>
              </a:rPr>
              <a:t>Pre-Alignment Filtering for Short Reads</a:t>
            </a:r>
          </a:p>
          <a:p>
            <a:pPr lvl="1" indent="-217488">
              <a:lnSpc>
                <a:spcPct val="120000"/>
              </a:lnSpc>
              <a:spcBef>
                <a:spcPts val="0"/>
              </a:spcBef>
              <a:spcAft>
                <a:spcPts val="0"/>
              </a:spcAft>
            </a:pPr>
            <a:r>
              <a:rPr lang="en-US" sz="2200" dirty="0">
                <a:solidFill>
                  <a:schemeClr val="tx1"/>
                </a:solidFill>
              </a:rPr>
              <a:t>Quickly identify and </a:t>
            </a:r>
            <a:r>
              <a:rPr lang="en-US" sz="2200" dirty="0">
                <a:solidFill>
                  <a:srgbClr val="00B050"/>
                </a:solidFill>
              </a:rPr>
              <a:t>filter out the unlikely</a:t>
            </a:r>
            <a:r>
              <a:rPr lang="en-US" sz="2200" dirty="0">
                <a:solidFill>
                  <a:schemeClr val="tx1"/>
                </a:solidFill>
              </a:rPr>
              <a:t> candidate reference regions for each read</a:t>
            </a:r>
            <a:endParaRPr lang="en-US" sz="2200" b="1" dirty="0">
              <a:solidFill>
                <a:schemeClr val="tx1"/>
              </a:solidFill>
            </a:endParaRPr>
          </a:p>
          <a:p>
            <a:pPr marL="444500" indent="-304800">
              <a:lnSpc>
                <a:spcPct val="120000"/>
              </a:lnSpc>
              <a:spcAft>
                <a:spcPts val="0"/>
              </a:spcAft>
              <a:buClr>
                <a:srgbClr val="FE6200"/>
              </a:buClr>
              <a:buSzPct val="100000"/>
              <a:buAutoNum type="arabicParenBoth"/>
            </a:pPr>
            <a:r>
              <a:rPr lang="en-US" sz="2200" b="1" dirty="0">
                <a:solidFill>
                  <a:srgbClr val="FE6200"/>
                </a:solidFill>
                <a:latin typeface="Calibri" panose="020F0502020204030204" pitchFamily="34" charset="0"/>
              </a:rPr>
              <a:t> </a:t>
            </a:r>
            <a:r>
              <a:rPr lang="en-US" sz="2200" b="1" dirty="0">
                <a:solidFill>
                  <a:srgbClr val="FE6200"/>
                </a:solidFill>
              </a:rPr>
              <a:t>Edit Distance Calculation</a:t>
            </a:r>
          </a:p>
          <a:p>
            <a:pPr lvl="1" indent="-217488">
              <a:lnSpc>
                <a:spcPct val="120000"/>
              </a:lnSpc>
              <a:spcBef>
                <a:spcPts val="0"/>
              </a:spcBef>
              <a:spcAft>
                <a:spcPts val="0"/>
              </a:spcAft>
            </a:pPr>
            <a:r>
              <a:rPr lang="en-US" sz="2200" dirty="0">
                <a:solidFill>
                  <a:schemeClr val="tx1"/>
                </a:solidFill>
              </a:rPr>
              <a:t>Measure the </a:t>
            </a:r>
            <a:r>
              <a:rPr lang="en-US" sz="2200" dirty="0">
                <a:solidFill>
                  <a:srgbClr val="FE6200"/>
                </a:solidFill>
              </a:rPr>
              <a:t>similarity</a:t>
            </a:r>
            <a:r>
              <a:rPr lang="en-US" sz="2200" dirty="0"/>
              <a:t> or </a:t>
            </a:r>
            <a:r>
              <a:rPr lang="en-US" sz="2200" dirty="0">
                <a:solidFill>
                  <a:srgbClr val="FE6200"/>
                </a:solidFill>
              </a:rPr>
              <a:t>distance</a:t>
            </a:r>
            <a:r>
              <a:rPr lang="en-US" sz="2200" dirty="0"/>
              <a:t> </a:t>
            </a:r>
            <a:r>
              <a:rPr lang="en-US" sz="2200" dirty="0">
                <a:solidFill>
                  <a:schemeClr val="tx1"/>
                </a:solidFill>
              </a:rPr>
              <a:t>between two sequences</a:t>
            </a:r>
          </a:p>
          <a:p>
            <a:pPr marL="500063" indent="-360363">
              <a:lnSpc>
                <a:spcPct val="120000"/>
              </a:lnSpc>
              <a:spcBef>
                <a:spcPts val="2400"/>
              </a:spcBef>
              <a:spcAft>
                <a:spcPts val="0"/>
              </a:spcAft>
              <a:buClr>
                <a:srgbClr val="0070C0"/>
              </a:buClr>
            </a:pPr>
            <a:r>
              <a:rPr lang="en-US" sz="2200" dirty="0">
                <a:solidFill>
                  <a:schemeClr val="tx1"/>
                </a:solidFill>
              </a:rPr>
              <a:t>We also discuss </a:t>
            </a:r>
            <a:r>
              <a:rPr lang="en-US" sz="2200" dirty="0">
                <a:solidFill>
                  <a:srgbClr val="0070C0"/>
                </a:solidFill>
              </a:rPr>
              <a:t>other possible use cases of GenASM </a:t>
            </a:r>
            <a:r>
              <a:rPr lang="en-US" sz="2200" dirty="0">
                <a:solidFill>
                  <a:schemeClr val="tx1"/>
                </a:solidFill>
              </a:rPr>
              <a:t>in our paper:</a:t>
            </a:r>
          </a:p>
          <a:p>
            <a:pPr lvl="1" indent="-217488">
              <a:lnSpc>
                <a:spcPct val="120000"/>
              </a:lnSpc>
              <a:spcBef>
                <a:spcPts val="0"/>
              </a:spcBef>
              <a:spcAft>
                <a:spcPts val="0"/>
              </a:spcAft>
            </a:pPr>
            <a:r>
              <a:rPr lang="en-US" sz="2200" dirty="0">
                <a:solidFill>
                  <a:schemeClr val="tx1"/>
                </a:solidFill>
              </a:rPr>
              <a:t>Read-to-read overlap finding, 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4383763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338918"/>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00B050"/>
              </a:buClr>
              <a:buSzPct val="110000"/>
              <a:buFont typeface="Wingdings" pitchFamily="2" charset="2"/>
              <a:buAutoNum type="arabicParenBoth" startAt="2"/>
              <a:tabLst/>
              <a:defRPr/>
            </a:pPr>
            <a:endPar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marR="0" lvl="1" indent="-204788" algn="l" defTabSz="914400" rtl="0" eaLnBrk="1" fontAlgn="auto" latinLnBrk="0" hangingPunct="1">
              <a:lnSpc>
                <a:spcPct val="120000"/>
              </a:lnSpc>
              <a:spcBef>
                <a:spcPts val="0"/>
              </a:spcBef>
              <a:spcAft>
                <a:spcPts val="0"/>
              </a:spcAft>
              <a:buClr>
                <a:srgbClr val="4A66AC"/>
              </a:buClr>
              <a:buSzPct val="90000"/>
              <a:buFont typeface="Courier New" panose="02070309020205020404" pitchFamily="49" charset="0"/>
              <a:buChar char="o"/>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33078"/>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618764"/>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95798"/>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Read Alignment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37×</a:t>
            </a:r>
            <a:r>
              <a:rPr lang="en-US" dirty="0">
                <a:solidFill>
                  <a:srgbClr val="7A20C9"/>
                </a:solidFill>
              </a:rPr>
              <a:t> </a:t>
            </a:r>
            <a:r>
              <a:rPr lang="en-US" dirty="0">
                <a:solidFill>
                  <a:schemeClr val="tx1"/>
                </a:solidFill>
              </a:rPr>
              <a:t>less power than </a:t>
            </a:r>
            <a:r>
              <a:rPr lang="en-US" b="1" dirty="0">
                <a:solidFill>
                  <a:schemeClr val="tx1"/>
                </a:solidFill>
              </a:rPr>
              <a:t>Minimap</a:t>
            </a:r>
            <a:r>
              <a:rPr lang="en-US" b="1" dirty="0">
                <a:solidFill>
                  <a:schemeClr val="tx1"/>
                </a:solidFill>
                <a:latin typeface="Calibri" panose="020F0502020204030204" pitchFamily="34" charset="0"/>
              </a:rPr>
              <a:t>2</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111× </a:t>
            </a:r>
            <a:r>
              <a:rPr lang="en-US" dirty="0">
                <a:solidFill>
                  <a:schemeClr val="tx1"/>
                </a:solidFill>
              </a:rPr>
              <a:t>speedup, </a:t>
            </a:r>
            <a:r>
              <a:rPr lang="en-US" b="1" dirty="0">
                <a:solidFill>
                  <a:srgbClr val="7A20C9"/>
                </a:solidFill>
                <a:latin typeface="Calibri" panose="020F0502020204030204" pitchFamily="34" charset="0"/>
              </a:rPr>
              <a:t>33× </a:t>
            </a:r>
            <a:r>
              <a:rPr lang="en-US" dirty="0">
                <a:solidFill>
                  <a:schemeClr val="tx1"/>
                </a:solidFill>
              </a:rPr>
              <a:t>less power than </a:t>
            </a:r>
            <a:r>
              <a:rPr lang="en-US" b="1" dirty="0">
                <a:solidFill>
                  <a:schemeClr val="tx1"/>
                </a:solidFill>
              </a:rPr>
              <a:t>BWA-MEM</a:t>
            </a:r>
            <a:r>
              <a:rPr lang="en-US"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2.7× </a:t>
            </a:r>
            <a:r>
              <a:rPr lang="en-US" dirty="0">
                <a:solidFill>
                  <a:schemeClr val="tx1"/>
                </a:solidFill>
                <a:latin typeface="Calibri" panose="020F0502020204030204" pitchFamily="34" charset="0"/>
              </a:rPr>
              <a:t>less power than </a:t>
            </a:r>
            <a:r>
              <a:rPr lang="en-US" b="1" dirty="0">
                <a:solidFill>
                  <a:schemeClr val="tx1"/>
                </a:solidFill>
              </a:rPr>
              <a:t>Darwin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1.9× </a:t>
            </a:r>
            <a:r>
              <a:rPr lang="en-US" dirty="0">
                <a:solidFill>
                  <a:schemeClr val="tx1"/>
                </a:solidFill>
                <a:latin typeface="Calibri" panose="020F0502020204030204" pitchFamily="34" charset="0"/>
              </a:rPr>
              <a:t>better throughput, </a:t>
            </a:r>
            <a:r>
              <a:rPr lang="en-US" b="1" dirty="0">
                <a:solidFill>
                  <a:srgbClr val="7A20C9"/>
                </a:solidFill>
                <a:latin typeface="Calibri" panose="020F0502020204030204" pitchFamily="34" charset="0"/>
              </a:rPr>
              <a:t>82% </a:t>
            </a:r>
            <a:r>
              <a:rPr lang="en-US" dirty="0">
                <a:solidFill>
                  <a:schemeClr val="tx1"/>
                </a:solidFill>
                <a:latin typeface="Calibri" panose="020F0502020204030204" pitchFamily="34" charset="0"/>
              </a:rPr>
              <a:t>less logic power than </a:t>
            </a:r>
            <a:r>
              <a:rPr lang="en-US" b="1" dirty="0" err="1">
                <a:solidFill>
                  <a:schemeClr val="tx1"/>
                </a:solidFill>
              </a:rPr>
              <a:t>GenAx</a:t>
            </a:r>
            <a:r>
              <a:rPr lang="en-US" b="1" dirty="0">
                <a:solidFill>
                  <a:schemeClr val="tx1"/>
                </a:solidFill>
              </a:rPr>
              <a:t>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Pre-Alignment Filtering</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3.7×</a:t>
            </a:r>
            <a:r>
              <a:rPr lang="en-US" dirty="0">
                <a:solidFill>
                  <a:schemeClr val="tx1"/>
                </a:solidFill>
                <a:latin typeface="Calibri" panose="020F0502020204030204" pitchFamily="34" charset="0"/>
              </a:rPr>
              <a:t> speedup, </a:t>
            </a:r>
            <a:r>
              <a:rPr lang="en-US" b="1" dirty="0">
                <a:solidFill>
                  <a:srgbClr val="00B050"/>
                </a:solidFill>
                <a:latin typeface="Calibri" panose="020F0502020204030204" pitchFamily="34" charset="0"/>
              </a:rPr>
              <a:t>1.7×</a:t>
            </a:r>
            <a:r>
              <a:rPr lang="en-US" dirty="0">
                <a:solidFill>
                  <a:schemeClr val="tx1"/>
                </a:solidFill>
                <a:latin typeface="Calibri" panose="020F0502020204030204" pitchFamily="34" charset="0"/>
              </a:rPr>
              <a:t> less power than </a:t>
            </a:r>
            <a:r>
              <a:rPr lang="en-US" b="1" dirty="0">
                <a:solidFill>
                  <a:schemeClr val="tx1"/>
                </a:solidFill>
              </a:rPr>
              <a:t>Shouji </a:t>
            </a:r>
            <a:r>
              <a:rPr lang="en-US" sz="1600" dirty="0">
                <a:solidFill>
                  <a:schemeClr val="tx1"/>
                </a:solidFill>
              </a:rPr>
              <a:t>(state-of-the-art </a:t>
            </a:r>
            <a:r>
              <a:rPr lang="en-US" sz="1600" b="1" dirty="0">
                <a:solidFill>
                  <a:srgbClr val="C00000"/>
                </a:solidFill>
              </a:rPr>
              <a:t>HW</a:t>
            </a:r>
            <a:r>
              <a:rPr lang="en-US" sz="1600" dirty="0">
                <a:solidFill>
                  <a:schemeClr val="tx1"/>
                </a:solidFill>
              </a:rPr>
              <a:t>)</a:t>
            </a:r>
            <a:endParaRPr lang="en-US" sz="16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Edit Distance Calculation</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22–12501×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548–582× </a:t>
            </a:r>
            <a:r>
              <a:rPr lang="en-US" dirty="0">
                <a:solidFill>
                  <a:schemeClr val="tx1"/>
                </a:solidFill>
                <a:latin typeface="Calibri" panose="020F0502020204030204" pitchFamily="34" charset="0"/>
              </a:rPr>
              <a:t>less power than </a:t>
            </a:r>
            <a:r>
              <a:rPr lang="en-US" b="1" dirty="0">
                <a:solidFill>
                  <a:schemeClr val="tx1"/>
                </a:solidFill>
              </a:rPr>
              <a:t>Edlib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9.3–400× </a:t>
            </a:r>
            <a:r>
              <a:rPr lang="en-US" dirty="0">
                <a:solidFill>
                  <a:schemeClr val="tx1"/>
                </a:solidFill>
                <a:latin typeface="Calibri" panose="020F0502020204030204" pitchFamily="34" charset="0"/>
              </a:rPr>
              <a:t>speedup, </a:t>
            </a:r>
            <a:r>
              <a:rPr lang="en-US" b="1" dirty="0">
                <a:solidFill>
                  <a:srgbClr val="FE6200"/>
                </a:solidFill>
                <a:latin typeface="Calibri" panose="020F0502020204030204" pitchFamily="34" charset="0"/>
              </a:rPr>
              <a:t>67×</a:t>
            </a:r>
            <a:r>
              <a:rPr lang="en-US" b="1" dirty="0">
                <a:solidFill>
                  <a:srgbClr val="7A20C9"/>
                </a:solidFill>
                <a:latin typeface="Calibri" panose="020F0502020204030204" pitchFamily="34" charset="0"/>
              </a:rPr>
              <a:t> </a:t>
            </a:r>
            <a:r>
              <a:rPr lang="en-US" dirty="0">
                <a:solidFill>
                  <a:schemeClr val="tx1"/>
                </a:solidFill>
                <a:latin typeface="Calibri" panose="020F0502020204030204" pitchFamily="34" charset="0"/>
              </a:rPr>
              <a:t>less power than </a:t>
            </a:r>
            <a:r>
              <a:rPr lang="en-US" b="1" dirty="0">
                <a:solidFill>
                  <a:schemeClr val="tx1"/>
                </a:solidFill>
                <a:latin typeface="Calibri" panose="020F0502020204030204" pitchFamily="34" charset="0"/>
              </a:rPr>
              <a:t>ASAP</a:t>
            </a:r>
            <a:r>
              <a:rPr lang="en-US" sz="2120" dirty="0">
                <a:solidFill>
                  <a:schemeClr val="tx1"/>
                </a:solidFill>
                <a:latin typeface="Calibri" panose="020F0502020204030204" pitchFamily="34" charset="0"/>
              </a:rPr>
              <a:t> </a:t>
            </a:r>
            <a:r>
              <a:rPr lang="en-US" sz="1600" dirty="0">
                <a:solidFill>
                  <a:schemeClr val="tx1"/>
                </a:solidFill>
                <a:latin typeface="Calibri" panose="020F0502020204030204" pitchFamily="34" charset="0"/>
              </a:rPr>
              <a:t>(state-of-the-art </a:t>
            </a:r>
            <a:r>
              <a:rPr lang="en-US" sz="1600" b="1" dirty="0">
                <a:solidFill>
                  <a:srgbClr val="C00000"/>
                </a:solidFill>
                <a:latin typeface="Calibri" panose="020F0502020204030204" pitchFamily="34" charset="0"/>
              </a:rPr>
              <a:t>HW</a:t>
            </a:r>
            <a:r>
              <a:rPr lang="en-US" sz="16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120" b="1" dirty="0">
              <a:solidFill>
                <a:srgbClr val="7030A0"/>
              </a:solidFill>
            </a:endParaRPr>
          </a:p>
        </p:txBody>
      </p:sp>
    </p:spTree>
    <p:custDataLst>
      <p:tags r:id="rId1"/>
    </p:custDataLst>
    <p:extLst>
      <p:ext uri="{BB962C8B-B14F-4D97-AF65-F5344CB8AC3E}">
        <p14:creationId xmlns:p14="http://schemas.microsoft.com/office/powerpoint/2010/main" val="18700747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More on </a:t>
            </a:r>
            <a:r>
              <a:rPr lang="en-US" dirty="0" err="1"/>
              <a:t>GenASM</a:t>
            </a:r>
            <a:r>
              <a:rPr lang="en-US" dirty="0"/>
              <a:t> Framework </a:t>
            </a:r>
            <a:r>
              <a:rPr lang="en-US" sz="25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242578805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8915400" cy="1066800"/>
          </a:xfrm>
        </p:spPr>
        <p:txBody>
          <a:bodyPr/>
          <a:lstStyle/>
          <a:p>
            <a:r>
              <a:rPr lang="en-US" sz="3800" dirty="0"/>
              <a:t>Scrooge: Faster Approximate String Matching</a:t>
            </a:r>
            <a:endParaRPr lang="en-US" sz="38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b="0" i="0" dirty="0">
                <a:solidFill>
                  <a:srgbClr val="000000"/>
                </a:solidFill>
                <a:effectLst/>
              </a:rPr>
              <a:t>Joël </a:t>
            </a:r>
            <a:r>
              <a:rPr lang="en-US" sz="1600" b="0" i="0" dirty="0" err="1">
                <a:solidFill>
                  <a:srgbClr val="000000"/>
                </a:solidFill>
                <a:effectLst/>
              </a:rPr>
              <a:t>Lindegger</a:t>
            </a:r>
            <a:r>
              <a:rPr lang="en-US" sz="1600" b="0" i="0" dirty="0">
                <a:solidFill>
                  <a:srgbClr val="000000"/>
                </a:solidFill>
                <a:effectLst/>
              </a:rPr>
              <a:t>, </a:t>
            </a:r>
            <a:r>
              <a:rPr lang="en-US" sz="1600" b="0" i="0" dirty="0" err="1">
                <a:solidFill>
                  <a:srgbClr val="000000"/>
                </a:solidFill>
                <a:effectLst/>
              </a:rPr>
              <a:t>Damla</a:t>
            </a:r>
            <a:r>
              <a:rPr lang="en-US" sz="1600" b="0" i="0" dirty="0">
                <a:solidFill>
                  <a:srgbClr val="000000"/>
                </a:solidFill>
                <a:effectLst/>
              </a:rPr>
              <a:t> </a:t>
            </a:r>
            <a:r>
              <a:rPr lang="en-US" sz="1600" b="0" i="0" dirty="0" err="1">
                <a:solidFill>
                  <a:srgbClr val="000000"/>
                </a:solidFill>
                <a:effectLst/>
              </a:rPr>
              <a:t>Senol</a:t>
            </a:r>
            <a:r>
              <a:rPr lang="en-US" sz="1600" b="0" i="0" dirty="0">
                <a:solidFill>
                  <a:srgbClr val="000000"/>
                </a:solidFill>
                <a:effectLst/>
              </a:rPr>
              <a:t> Cali, Mohammed </a:t>
            </a:r>
            <a:r>
              <a:rPr lang="en-US" sz="1600" b="0" i="0" dirty="0" err="1">
                <a:solidFill>
                  <a:srgbClr val="000000"/>
                </a:solidFill>
                <a:effectLst/>
              </a:rPr>
              <a:t>Alser</a:t>
            </a:r>
            <a:r>
              <a:rPr lang="en-US" sz="1600" b="0" i="0" dirty="0">
                <a:solidFill>
                  <a:srgbClr val="000000"/>
                </a:solidFill>
                <a:effectLst/>
              </a:rPr>
              <a:t>, Juan Gómez-Luna, Nika Mansouri </a:t>
            </a:r>
            <a:r>
              <a:rPr lang="en-US" sz="1600" b="0" i="0" dirty="0" err="1">
                <a:solidFill>
                  <a:srgbClr val="000000"/>
                </a:solidFill>
                <a:effectLst/>
              </a:rPr>
              <a:t>Ghiasi</a:t>
            </a:r>
            <a:r>
              <a:rPr lang="en-US" sz="1600" b="0" i="0" dirty="0">
                <a:solidFill>
                  <a:srgbClr val="000000"/>
                </a:solidFill>
                <a:effectLst/>
              </a:rPr>
              <a:t>, and Onur Mutlu,</a:t>
            </a:r>
            <a:br>
              <a:rPr lang="en-US" sz="1600" b="0" i="0" dirty="0">
                <a:solidFill>
                  <a:srgbClr val="000000"/>
                </a:solidFill>
                <a:effectLst/>
              </a:rPr>
            </a:br>
            <a:r>
              <a:rPr lang="en-US" sz="1600" b="1" i="0" dirty="0">
                <a:solidFill>
                  <a:srgbClr val="0432FF"/>
                </a:solidFill>
                <a:effectLst/>
                <a:hlinkClick r:id="rId2">
                  <a:extLst>
                    <a:ext uri="{A12FA001-AC4F-418D-AE19-62706E023703}">
                      <ahyp:hlinkClr xmlns:ahyp="http://schemas.microsoft.com/office/drawing/2018/hyperlinkcolor" val="tx"/>
                    </a:ext>
                  </a:extLst>
                </a:hlinkClick>
              </a:rPr>
              <a:t>"Scrooge: A Fast and Memory-Frugal Genomic Sequence Aligner for CPUs, GPUs, and ASICs"</a:t>
            </a:r>
            <a:br>
              <a:rPr lang="en-US" sz="1600" b="0" i="0" dirty="0">
                <a:solidFill>
                  <a:srgbClr val="000000"/>
                </a:solidFill>
                <a:effectLst/>
              </a:rPr>
            </a:br>
            <a:r>
              <a:rPr lang="en-US" sz="1600" b="1" i="1" dirty="0">
                <a:solidFill>
                  <a:srgbClr val="000000"/>
                </a:solidFill>
                <a:effectLst/>
                <a:hlinkClick r:id="rId3"/>
              </a:rPr>
              <a:t>Bioinformatics</a:t>
            </a:r>
            <a:r>
              <a:rPr lang="en-US" sz="1600" b="0" i="0" dirty="0">
                <a:solidFill>
                  <a:srgbClr val="000000"/>
                </a:solidFill>
                <a:effectLst/>
              </a:rPr>
              <a:t>, [published online on] 24 March 2023.</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4"/>
              </a:rPr>
              <a:t>Online link at Bioinformatics Journal</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5"/>
              </a:rPr>
              <a:t>arXiv preprint</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6"/>
              </a:rPr>
              <a:t>Scrooge Source Code</a:t>
            </a:r>
            <a:r>
              <a:rPr lang="en-US" sz="1600" b="0" i="0" dirty="0">
                <a:solidFill>
                  <a:srgbClr val="000000"/>
                </a:solidFill>
                <a:effectLst/>
              </a:rPr>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https://arxiv.org/pdf/2208.09985.pdf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72F12CEE-9833-EF7A-579D-3C540543C993}"/>
              </a:ext>
            </a:extLst>
          </p:cNvPr>
          <p:cNvPicPr>
            <a:picLocks noChangeAspect="1"/>
          </p:cNvPicPr>
          <p:nvPr/>
        </p:nvPicPr>
        <p:blipFill>
          <a:blip r:embed="rId7"/>
          <a:stretch>
            <a:fillRect/>
          </a:stretch>
        </p:blipFill>
        <p:spPr>
          <a:xfrm>
            <a:off x="304800" y="3645024"/>
            <a:ext cx="8516679" cy="1659594"/>
          </a:xfrm>
          <a:prstGeom prst="rect">
            <a:avLst/>
          </a:prstGeom>
        </p:spPr>
      </p:pic>
      <p:sp>
        <p:nvSpPr>
          <p:cNvPr id="6" name="TextBox 5">
            <a:extLst>
              <a:ext uri="{FF2B5EF4-FFF2-40B4-BE49-F238E27FC236}">
                <a16:creationId xmlns:a16="http://schemas.microsoft.com/office/drawing/2014/main" id="{417E11EF-F68C-6B08-89B6-6BD57EA36CB4}"/>
              </a:ext>
            </a:extLst>
          </p:cNvPr>
          <p:cNvSpPr txBox="1"/>
          <p:nvPr/>
        </p:nvSpPr>
        <p:spPr>
          <a:xfrm>
            <a:off x="2465930" y="5946434"/>
            <a:ext cx="41944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https://github.com/cmu-safari/scrooge</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2616622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2F84B1-7329-1A27-519F-810BC6C08284}"/>
              </a:ext>
            </a:extLst>
          </p:cNvPr>
          <p:cNvSpPr>
            <a:spLocks noGrp="1"/>
          </p:cNvSpPr>
          <p:nvPr>
            <p:ph type="title"/>
          </p:nvPr>
        </p:nvSpPr>
        <p:spPr/>
        <p:txBody>
          <a:bodyPr/>
          <a:lstStyle/>
          <a:p>
            <a:r>
              <a:rPr lang="en-US" dirty="0"/>
              <a:t>Our Goals</a:t>
            </a:r>
          </a:p>
        </p:txBody>
      </p:sp>
      <p:sp>
        <p:nvSpPr>
          <p:cNvPr id="4" name="Slide Number Placeholder 3">
            <a:extLst>
              <a:ext uri="{FF2B5EF4-FFF2-40B4-BE49-F238E27FC236}">
                <a16:creationId xmlns:a16="http://schemas.microsoft.com/office/drawing/2014/main" id="{0CFFE6C6-6D7E-022C-934D-CAD3CA8AF8AE}"/>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BF05047-ADC6-47BF-A318-424F854A849A}" type="slidenum">
              <a:rPr kumimoji="0" lang="en-US" altLang="en-US" sz="1600" b="1" i="0" u="none" strike="noStrike" kern="1200" cap="none" spc="0" normalizeH="0" baseline="0" noProof="0" smtClean="0">
                <a:ln>
                  <a:noFill/>
                </a:ln>
                <a:solidFill>
                  <a:prstClr val="black">
                    <a:lumMod val="50000"/>
                    <a:lumOff val="50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600" b="1" i="0" u="none" strike="noStrike" kern="1200" cap="none" spc="0" normalizeH="0" baseline="0" noProof="0">
              <a:ln>
                <a:noFill/>
              </a:ln>
              <a:solidFill>
                <a:prstClr val="black">
                  <a:lumMod val="50000"/>
                  <a:lumOff val="50000"/>
                </a:prstClr>
              </a:solidFill>
              <a:effectLst/>
              <a:uLnTx/>
              <a:uFillTx/>
              <a:latin typeface="Whitney-Medium" panose="02000603040000020004" pitchFamily="2" charset="0"/>
              <a:cs typeface="Arial" panose="020B0604020202020204" pitchFamily="34" charset="0"/>
            </a:endParaRPr>
          </a:p>
        </p:txBody>
      </p:sp>
      <p:sp>
        <p:nvSpPr>
          <p:cNvPr id="5" name="Rectangle 4">
            <a:extLst>
              <a:ext uri="{FF2B5EF4-FFF2-40B4-BE49-F238E27FC236}">
                <a16:creationId xmlns:a16="http://schemas.microsoft.com/office/drawing/2014/main" id="{C97263B5-EBCC-D6BD-E297-E648742F1DCD}"/>
              </a:ext>
            </a:extLst>
          </p:cNvPr>
          <p:cNvSpPr/>
          <p:nvPr/>
        </p:nvSpPr>
        <p:spPr>
          <a:xfrm>
            <a:off x="0" y="3727805"/>
            <a:ext cx="9144000" cy="1533043"/>
          </a:xfrm>
          <a:prstGeom prst="rect">
            <a:avLst/>
          </a:prstGeom>
          <a:solidFill>
            <a:schemeClr val="tx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Nunito" pitchFamily="2" charset="0"/>
              <a:ea typeface="+mn-ea"/>
              <a:cs typeface="+mn-cs"/>
            </a:endParaRPr>
          </a:p>
        </p:txBody>
      </p:sp>
      <p:sp>
        <p:nvSpPr>
          <p:cNvPr id="6" name="Google Shape;361;p25">
            <a:extLst>
              <a:ext uri="{FF2B5EF4-FFF2-40B4-BE49-F238E27FC236}">
                <a16:creationId xmlns:a16="http://schemas.microsoft.com/office/drawing/2014/main" id="{7992BF9E-3E94-5339-C489-D9540FB3C243}"/>
              </a:ext>
            </a:extLst>
          </p:cNvPr>
          <p:cNvSpPr txBox="1"/>
          <p:nvPr/>
        </p:nvSpPr>
        <p:spPr>
          <a:xfrm>
            <a:off x="76200" y="4017292"/>
            <a:ext cx="8991600" cy="954067"/>
          </a:xfrm>
          <a:prstGeom prst="rect">
            <a:avLst/>
          </a:prstGeom>
          <a:noFill/>
          <a:ln>
            <a:noFill/>
          </a:ln>
        </p:spPr>
        <p:txBody>
          <a:bodyPr spcFirstLastPara="1" wrap="square" lIns="0" tIns="45700" rIns="0" bIns="45700" anchor="ctr"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2800" b="1" i="0" u="none" strike="noStrike" kern="1200" cap="none" spc="-80" normalizeH="0" baseline="0" noProof="0" dirty="0">
                <a:ln>
                  <a:noFill/>
                </a:ln>
                <a:solidFill>
                  <a:srgbClr val="0070C0"/>
                </a:solidFill>
                <a:effectLst/>
                <a:uLnTx/>
                <a:uFillTx/>
                <a:latin typeface="Nunito" panose="020B0604020202020204" pitchFamily="2" charset="0"/>
                <a:ea typeface="+mn-ea"/>
                <a:cs typeface="+mn-cs"/>
              </a:rPr>
              <a:t>Compete</a:t>
            </a: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 with </a:t>
            </a:r>
            <a:r>
              <a:rPr kumimoji="0" lang="en-US" sz="2800" b="1" i="0" u="none" strike="noStrike" kern="1200" cap="none" spc="-80" normalizeH="0" baseline="0" noProof="0" dirty="0">
                <a:ln>
                  <a:noFill/>
                </a:ln>
                <a:solidFill>
                  <a:srgbClr val="C00000"/>
                </a:solidFill>
                <a:effectLst/>
                <a:uLnTx/>
                <a:uFillTx/>
                <a:latin typeface="Nunito" panose="020B0604020202020204" pitchFamily="2" charset="0"/>
                <a:ea typeface="+mn-ea"/>
                <a:cs typeface="+mn-cs"/>
              </a:rPr>
              <a:t>state-of-the-art</a:t>
            </a: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 pairwise sequence aligners like </a:t>
            </a:r>
            <a:r>
              <a:rPr kumimoji="0" lang="en-US" sz="2800" b="1" i="0" u="none" strike="noStrike" kern="1200" cap="none" spc="-80" normalizeH="0" baseline="0" noProof="0" dirty="0">
                <a:ln>
                  <a:noFill/>
                </a:ln>
                <a:solidFill>
                  <a:srgbClr val="0070C0"/>
                </a:solidFill>
                <a:effectLst/>
                <a:uLnTx/>
                <a:uFillTx/>
                <a:latin typeface="Nunito" panose="020B0604020202020204" pitchFamily="2" charset="0"/>
                <a:ea typeface="+mn-ea"/>
                <a:cs typeface="+mn-cs"/>
              </a:rPr>
              <a:t>Edlib</a:t>
            </a: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 </a:t>
            </a:r>
            <a:r>
              <a:rPr kumimoji="0" lang="en-US" sz="2800" b="1" i="0" u="none" strike="noStrike" kern="1200" cap="none" spc="-80" normalizeH="0" baseline="0" noProof="0" dirty="0">
                <a:ln>
                  <a:noFill/>
                </a:ln>
                <a:solidFill>
                  <a:srgbClr val="0070C0"/>
                </a:solidFill>
                <a:effectLst/>
                <a:uLnTx/>
                <a:uFillTx/>
                <a:latin typeface="Nunito" panose="020B0604020202020204" pitchFamily="2" charset="0"/>
                <a:ea typeface="+mn-ea"/>
                <a:cs typeface="+mn-cs"/>
              </a:rPr>
              <a:t>KSW2</a:t>
            </a: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 and </a:t>
            </a:r>
            <a:r>
              <a:rPr kumimoji="0" lang="en-US" sz="2800" b="1" i="0" u="none" strike="noStrike" kern="1200" cap="none" spc="-80" normalizeH="0" baseline="0" noProof="0" dirty="0" err="1">
                <a:ln>
                  <a:noFill/>
                </a:ln>
                <a:solidFill>
                  <a:srgbClr val="0070C0"/>
                </a:solidFill>
                <a:effectLst/>
                <a:uLnTx/>
                <a:uFillTx/>
                <a:latin typeface="Nunito" panose="020B0604020202020204" pitchFamily="2" charset="0"/>
                <a:ea typeface="+mn-ea"/>
                <a:cs typeface="+mn-cs"/>
              </a:rPr>
              <a:t>BiWFA</a:t>
            </a:r>
            <a:endParaRPr kumimoji="0" lang="en-US" sz="2800" b="0" i="0" u="none" strike="noStrike" kern="1200" cap="none" spc="-80" normalizeH="0" baseline="0" noProof="0" dirty="0">
              <a:ln>
                <a:noFill/>
              </a:ln>
              <a:solidFill>
                <a:srgbClr val="0070C0"/>
              </a:solidFill>
              <a:effectLst/>
              <a:uLnTx/>
              <a:uFillTx/>
              <a:latin typeface="Nunito" panose="020B0604020202020204" pitchFamily="2" charset="0"/>
              <a:ea typeface="+mn-ea"/>
              <a:cs typeface="+mn-cs"/>
            </a:endParaRPr>
          </a:p>
        </p:txBody>
      </p:sp>
      <p:sp>
        <p:nvSpPr>
          <p:cNvPr id="7" name="Rectangle 6">
            <a:extLst>
              <a:ext uri="{FF2B5EF4-FFF2-40B4-BE49-F238E27FC236}">
                <a16:creationId xmlns:a16="http://schemas.microsoft.com/office/drawing/2014/main" id="{0211F346-C3BF-0B99-395D-823B7648CD7D}"/>
              </a:ext>
            </a:extLst>
          </p:cNvPr>
          <p:cNvSpPr/>
          <p:nvPr/>
        </p:nvSpPr>
        <p:spPr>
          <a:xfrm>
            <a:off x="0" y="1248894"/>
            <a:ext cx="9144000" cy="1533043"/>
          </a:xfrm>
          <a:prstGeom prst="rect">
            <a:avLst/>
          </a:prstGeom>
          <a:solidFill>
            <a:schemeClr val="tx2">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Nunito" pitchFamily="2" charset="0"/>
              <a:ea typeface="+mn-ea"/>
              <a:cs typeface="+mn-cs"/>
            </a:endParaRPr>
          </a:p>
        </p:txBody>
      </p:sp>
      <p:sp>
        <p:nvSpPr>
          <p:cNvPr id="8" name="Google Shape;361;p25">
            <a:extLst>
              <a:ext uri="{FF2B5EF4-FFF2-40B4-BE49-F238E27FC236}">
                <a16:creationId xmlns:a16="http://schemas.microsoft.com/office/drawing/2014/main" id="{54666907-A578-7B63-BA0A-D8C5151D0C29}"/>
              </a:ext>
            </a:extLst>
          </p:cNvPr>
          <p:cNvSpPr txBox="1"/>
          <p:nvPr/>
        </p:nvSpPr>
        <p:spPr>
          <a:xfrm>
            <a:off x="76200" y="1322938"/>
            <a:ext cx="8991600" cy="1384954"/>
          </a:xfrm>
          <a:prstGeom prst="rect">
            <a:avLst/>
          </a:prstGeom>
          <a:noFill/>
          <a:ln>
            <a:noFill/>
          </a:ln>
        </p:spPr>
        <p:txBody>
          <a:bodyPr spcFirstLastPara="1" wrap="square" lIns="0" tIns="45700" rIns="0" bIns="45700" anchor="ctr" anchorCtr="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Build a </a:t>
            </a:r>
            <a:r>
              <a:rPr kumimoji="0" lang="en-US" sz="2800" b="1" i="0" u="none" strike="noStrike" kern="1200" cap="none" spc="-80" normalizeH="0" baseline="0" noProof="0" dirty="0">
                <a:ln>
                  <a:noFill/>
                </a:ln>
                <a:solidFill>
                  <a:srgbClr val="0070C0"/>
                </a:solidFill>
                <a:effectLst/>
                <a:uLnTx/>
                <a:uFillTx/>
                <a:latin typeface="Nunito" panose="020B0604020202020204" pitchFamily="2" charset="0"/>
                <a:ea typeface="+mn-ea"/>
                <a:cs typeface="+mn-cs"/>
              </a:rPr>
              <a:t>practical</a:t>
            </a: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 and </a:t>
            </a:r>
            <a:r>
              <a:rPr kumimoji="0" lang="en-US" sz="2800" b="1" i="0" u="none" strike="noStrike" kern="1200" cap="none" spc="-80" normalizeH="0" baseline="0" noProof="0" dirty="0">
                <a:ln>
                  <a:noFill/>
                </a:ln>
                <a:solidFill>
                  <a:srgbClr val="0070C0"/>
                </a:solidFill>
                <a:effectLst/>
                <a:uLnTx/>
                <a:uFillTx/>
                <a:latin typeface="Nunito" panose="020B0604020202020204" pitchFamily="2" charset="0"/>
                <a:ea typeface="+mn-ea"/>
                <a:cs typeface="+mn-cs"/>
              </a:rPr>
              <a:t>efficient </a:t>
            </a: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implementation</a:t>
            </a:r>
            <a:b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b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of the </a:t>
            </a:r>
            <a:r>
              <a:rPr kumimoji="0" lang="en-US" sz="2800" b="1" i="0" u="none" strike="noStrike" kern="1200" cap="none" spc="-80" normalizeH="0" baseline="0" noProof="0" dirty="0">
                <a:ln>
                  <a:noFill/>
                </a:ln>
                <a:solidFill>
                  <a:srgbClr val="C00000"/>
                </a:solidFill>
                <a:effectLst/>
                <a:uLnTx/>
                <a:uFillTx/>
                <a:latin typeface="Nunito" panose="020B0604020202020204" pitchFamily="2" charset="0"/>
                <a:ea typeface="+mn-ea"/>
                <a:cs typeface="+mn-cs"/>
              </a:rPr>
              <a:t>GenASM algorithm</a:t>
            </a:r>
            <a:b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br>
            <a:r>
              <a:rPr kumimoji="0" lang="en-US" sz="2800" b="1" i="0" u="none" strike="noStrike" kern="1200" cap="none" spc="-80" normalizeH="0" baseline="0" noProof="0" dirty="0">
                <a:ln>
                  <a:noFill/>
                </a:ln>
                <a:solidFill>
                  <a:prstClr val="black"/>
                </a:solidFill>
                <a:effectLst/>
                <a:uLnTx/>
                <a:uFillTx/>
                <a:latin typeface="Nunito" panose="020B0604020202020204" pitchFamily="2" charset="0"/>
                <a:ea typeface="+mn-ea"/>
                <a:cs typeface="+mn-cs"/>
              </a:rPr>
              <a:t>for </a:t>
            </a:r>
            <a:r>
              <a:rPr kumimoji="0" lang="en-US" sz="2800" b="1" i="0" u="none" strike="noStrike" kern="1200" cap="none" spc="-80" normalizeH="0" baseline="0" noProof="0" dirty="0">
                <a:ln>
                  <a:noFill/>
                </a:ln>
                <a:solidFill>
                  <a:srgbClr val="0070C0"/>
                </a:solidFill>
                <a:effectLst/>
                <a:uLnTx/>
                <a:uFillTx/>
                <a:latin typeface="Nunito" panose="020B0604020202020204" pitchFamily="2" charset="0"/>
                <a:ea typeface="+mn-ea"/>
                <a:cs typeface="+mn-cs"/>
              </a:rPr>
              <a:t>multiple computing platforms</a:t>
            </a:r>
            <a:endParaRPr kumimoji="0" lang="en-US" sz="2800" b="0" i="0" u="none" strike="noStrike" kern="1200" cap="none" spc="-80" normalizeH="0" baseline="0" noProof="0" dirty="0">
              <a:ln>
                <a:noFill/>
              </a:ln>
              <a:solidFill>
                <a:srgbClr val="0070C0"/>
              </a:solidFill>
              <a:effectLst/>
              <a:uLnTx/>
              <a:uFillTx/>
              <a:latin typeface="Nunito" panose="020B0604020202020204" pitchFamily="2" charset="0"/>
              <a:ea typeface="+mn-ea"/>
              <a:cs typeface="+mn-cs"/>
            </a:endParaRPr>
          </a:p>
        </p:txBody>
      </p:sp>
    </p:spTree>
    <p:extLst>
      <p:ext uri="{BB962C8B-B14F-4D97-AF65-F5344CB8AC3E}">
        <p14:creationId xmlns:p14="http://schemas.microsoft.com/office/powerpoint/2010/main" val="19386372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CCCA17-F2A7-BEA0-B0BC-668F2E1B84C9}"/>
              </a:ext>
            </a:extLst>
          </p:cNvPr>
          <p:cNvSpPr>
            <a:spLocks noGrp="1"/>
          </p:cNvSpPr>
          <p:nvPr>
            <p:ph type="title"/>
          </p:nvPr>
        </p:nvSpPr>
        <p:spPr/>
        <p:txBody>
          <a:bodyPr/>
          <a:lstStyle/>
          <a:p>
            <a:r>
              <a:rPr lang="en-US" dirty="0"/>
              <a:t>Scrooge</a:t>
            </a:r>
          </a:p>
        </p:txBody>
      </p:sp>
      <p:sp>
        <p:nvSpPr>
          <p:cNvPr id="4" name="Slide Number Placeholder 3">
            <a:extLst>
              <a:ext uri="{FF2B5EF4-FFF2-40B4-BE49-F238E27FC236}">
                <a16:creationId xmlns:a16="http://schemas.microsoft.com/office/drawing/2014/main" id="{9E757055-4145-C495-F1A1-0DF0B21C2961}"/>
              </a:ext>
            </a:extLst>
          </p:cNvPr>
          <p:cNvSpPr>
            <a:spLocks noGrp="1"/>
          </p:cNvSpPr>
          <p:nvPr>
            <p:ph type="sldNum" sz="quarter" idx="4"/>
          </p:nvPr>
        </p:nvSpPr>
        <p:spPr>
          <a:xfrm>
            <a:off x="7391400" y="5099634"/>
            <a:ext cx="1371600" cy="2286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BF05047-ADC6-47BF-A318-424F854A849A}" type="slidenum">
              <a:rPr kumimoji="0" lang="en-US" altLang="en-US" sz="1600" b="1" i="0" u="none" strike="noStrike" kern="1200" cap="none" spc="0" normalizeH="0" baseline="0" noProof="0" smtClean="0">
                <a:ln>
                  <a:noFill/>
                </a:ln>
                <a:solidFill>
                  <a:prstClr val="black">
                    <a:lumMod val="50000"/>
                    <a:lumOff val="50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600" b="1" i="0" u="none" strike="noStrike" kern="1200" cap="none" spc="0" normalizeH="0" baseline="0" noProof="0">
              <a:ln>
                <a:noFill/>
              </a:ln>
              <a:solidFill>
                <a:prstClr val="black">
                  <a:lumMod val="50000"/>
                  <a:lumOff val="50000"/>
                </a:prstClr>
              </a:solidFill>
              <a:effectLst/>
              <a:uLnTx/>
              <a:uFillTx/>
              <a:latin typeface="Whitney-Medium" panose="02000603040000020004" pitchFamily="2" charset="0"/>
              <a:cs typeface="Arial" panose="020B0604020202020204" pitchFamily="34" charset="0"/>
            </a:endParaRPr>
          </a:p>
        </p:txBody>
      </p:sp>
      <p:sp>
        <p:nvSpPr>
          <p:cNvPr id="7" name="Rectangle 6">
            <a:extLst>
              <a:ext uri="{FF2B5EF4-FFF2-40B4-BE49-F238E27FC236}">
                <a16:creationId xmlns:a16="http://schemas.microsoft.com/office/drawing/2014/main" id="{0E32CBC1-EED8-29A7-9615-6A7C821B3E53}"/>
              </a:ext>
            </a:extLst>
          </p:cNvPr>
          <p:cNvSpPr/>
          <p:nvPr/>
        </p:nvSpPr>
        <p:spPr>
          <a:xfrm>
            <a:off x="0" y="749670"/>
            <a:ext cx="9144000" cy="979800"/>
          </a:xfrm>
          <a:prstGeom prst="rect">
            <a:avLst/>
          </a:prstGeom>
          <a:solidFill>
            <a:srgbClr val="D7E4B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Nunito" pitchFamily="2" charset="0"/>
              <a:ea typeface="+mn-ea"/>
              <a:cs typeface="+mn-cs"/>
            </a:endParaRPr>
          </a:p>
        </p:txBody>
      </p:sp>
      <p:sp>
        <p:nvSpPr>
          <p:cNvPr id="8" name="Google Shape;361;p25">
            <a:extLst>
              <a:ext uri="{FF2B5EF4-FFF2-40B4-BE49-F238E27FC236}">
                <a16:creationId xmlns:a16="http://schemas.microsoft.com/office/drawing/2014/main" id="{E3F92092-AD69-A956-2A40-71F825EE273C}"/>
              </a:ext>
            </a:extLst>
          </p:cNvPr>
          <p:cNvSpPr txBox="1"/>
          <p:nvPr/>
        </p:nvSpPr>
        <p:spPr>
          <a:xfrm>
            <a:off x="76200" y="722353"/>
            <a:ext cx="8991600" cy="954067"/>
          </a:xfrm>
          <a:prstGeom prst="rect">
            <a:avLst/>
          </a:prstGeom>
          <a:noFill/>
          <a:ln>
            <a:noFill/>
          </a:ln>
        </p:spPr>
        <p:txBody>
          <a:bodyPr spcFirstLastPara="1" wrap="square" lIns="0" tIns="45700" rIns="0" bIns="45700" anchor="ctr" anchorCtr="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t>Three </a:t>
            </a:r>
            <a:r>
              <a:rPr kumimoji="0" lang="en-US" sz="2800" b="1" i="0" u="none" strike="noStrike" kern="1200" cap="none" spc="-80" normalizeH="0" baseline="0" noProof="0" dirty="0">
                <a:ln>
                  <a:noFill/>
                </a:ln>
                <a:solidFill>
                  <a:srgbClr val="0070C0"/>
                </a:solidFill>
                <a:effectLst/>
                <a:uLnTx/>
                <a:uFillTx/>
                <a:latin typeface="Nunito" pitchFamily="2" charset="0"/>
                <a:ea typeface="+mn-ea"/>
                <a:cs typeface="+mn-cs"/>
              </a:rPr>
              <a:t>novel algorithmic improvements</a:t>
            </a:r>
            <a:b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br>
            <a: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t>which address </a:t>
            </a:r>
            <a:r>
              <a:rPr kumimoji="0" lang="en-US" sz="2800" b="1" i="0" u="none" strike="noStrike" kern="1200" cap="none" spc="-80" normalizeH="0" baseline="0" noProof="0" dirty="0">
                <a:ln>
                  <a:noFill/>
                </a:ln>
                <a:solidFill>
                  <a:srgbClr val="C00000"/>
                </a:solidFill>
                <a:effectLst/>
                <a:uLnTx/>
                <a:uFillTx/>
                <a:latin typeface="Nunito" pitchFamily="2" charset="0"/>
                <a:ea typeface="+mn-ea"/>
                <a:cs typeface="+mn-cs"/>
              </a:rPr>
              <a:t>inefficiencies </a:t>
            </a:r>
            <a: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t>in the </a:t>
            </a:r>
            <a:r>
              <a:rPr kumimoji="0" lang="en-US" sz="2800" b="1" i="0" u="none" strike="noStrike" kern="1200" cap="none" spc="-80" normalizeH="0" baseline="0" noProof="0" dirty="0">
                <a:ln>
                  <a:noFill/>
                </a:ln>
                <a:solidFill>
                  <a:srgbClr val="C00000"/>
                </a:solidFill>
                <a:effectLst/>
                <a:uLnTx/>
                <a:uFillTx/>
                <a:latin typeface="Nunito" pitchFamily="2" charset="0"/>
                <a:ea typeface="+mn-ea"/>
                <a:cs typeface="+mn-cs"/>
              </a:rPr>
              <a:t>GenASM algorithm</a:t>
            </a:r>
          </a:p>
        </p:txBody>
      </p:sp>
      <p:sp>
        <p:nvSpPr>
          <p:cNvPr id="9" name="Rectangle 8">
            <a:extLst>
              <a:ext uri="{FF2B5EF4-FFF2-40B4-BE49-F238E27FC236}">
                <a16:creationId xmlns:a16="http://schemas.microsoft.com/office/drawing/2014/main" id="{DB3BBAFA-28E3-E8A0-2306-5A5F7620D272}"/>
              </a:ext>
            </a:extLst>
          </p:cNvPr>
          <p:cNvSpPr/>
          <p:nvPr/>
        </p:nvSpPr>
        <p:spPr>
          <a:xfrm>
            <a:off x="0" y="2374527"/>
            <a:ext cx="9144000" cy="979800"/>
          </a:xfrm>
          <a:prstGeom prst="rect">
            <a:avLst/>
          </a:prstGeom>
          <a:solidFill>
            <a:srgbClr val="D7E4BD"/>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Nunito" pitchFamily="2" charset="0"/>
              <a:ea typeface="+mn-ea"/>
              <a:cs typeface="+mn-cs"/>
            </a:endParaRPr>
          </a:p>
        </p:txBody>
      </p:sp>
      <p:sp>
        <p:nvSpPr>
          <p:cNvPr id="10" name="Google Shape;361;p25">
            <a:extLst>
              <a:ext uri="{FF2B5EF4-FFF2-40B4-BE49-F238E27FC236}">
                <a16:creationId xmlns:a16="http://schemas.microsoft.com/office/drawing/2014/main" id="{9DCAEF53-4DF6-63DD-3C78-456F902F81BB}"/>
              </a:ext>
            </a:extLst>
          </p:cNvPr>
          <p:cNvSpPr txBox="1"/>
          <p:nvPr/>
        </p:nvSpPr>
        <p:spPr>
          <a:xfrm>
            <a:off x="76200" y="2400260"/>
            <a:ext cx="8991600" cy="954067"/>
          </a:xfrm>
          <a:prstGeom prst="rect">
            <a:avLst/>
          </a:prstGeom>
          <a:noFill/>
          <a:ln>
            <a:noFill/>
          </a:ln>
        </p:spPr>
        <p:txBody>
          <a:bodyPr spcFirstLastPara="1" wrap="square" lIns="0" tIns="45700" rIns="0" bIns="45700" anchor="ctr" anchorCtr="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80" normalizeH="0" baseline="0" noProof="0" dirty="0">
                <a:ln>
                  <a:noFill/>
                </a:ln>
                <a:solidFill>
                  <a:srgbClr val="0070C0"/>
                </a:solidFill>
                <a:effectLst/>
                <a:uLnTx/>
                <a:uFillTx/>
                <a:latin typeface="Nunito" pitchFamily="2" charset="0"/>
                <a:ea typeface="+mn-ea"/>
                <a:cs typeface="+mn-cs"/>
              </a:rPr>
              <a:t>Efficient</a:t>
            </a:r>
            <a: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t> </a:t>
            </a:r>
            <a:r>
              <a:rPr kumimoji="0" lang="en-US" sz="2800" b="1" i="0" u="none" strike="noStrike" kern="1200" cap="none" spc="-80" normalizeH="0" baseline="0" noProof="0" dirty="0">
                <a:ln>
                  <a:noFill/>
                </a:ln>
                <a:solidFill>
                  <a:srgbClr val="C00000"/>
                </a:solidFill>
                <a:effectLst/>
                <a:uLnTx/>
                <a:uFillTx/>
                <a:latin typeface="Nunito" pitchFamily="2" charset="0"/>
                <a:ea typeface="+mn-ea"/>
                <a:cs typeface="+mn-cs"/>
              </a:rPr>
              <a:t>open-source </a:t>
            </a:r>
            <a: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t>implementations</a:t>
            </a:r>
            <a:b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br>
            <a: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t>for </a:t>
            </a:r>
            <a:r>
              <a:rPr kumimoji="0" lang="en-US" sz="2800" b="1" i="0" u="none" strike="noStrike" kern="1200" cap="none" spc="-80" normalizeH="0" baseline="0" noProof="0" dirty="0">
                <a:ln>
                  <a:noFill/>
                </a:ln>
                <a:solidFill>
                  <a:srgbClr val="0070C0"/>
                </a:solidFill>
                <a:effectLst/>
                <a:uLnTx/>
                <a:uFillTx/>
                <a:latin typeface="Nunito" pitchFamily="2" charset="0"/>
                <a:ea typeface="+mn-ea"/>
                <a:cs typeface="+mn-cs"/>
              </a:rPr>
              <a:t>CPUs</a:t>
            </a:r>
            <a:r>
              <a:rPr kumimoji="0" lang="en-US" sz="2800" b="1" i="0" u="none" strike="noStrike" kern="1200" cap="none" spc="-80" normalizeH="0" baseline="0" noProof="0" dirty="0">
                <a:ln>
                  <a:noFill/>
                </a:ln>
                <a:solidFill>
                  <a:prstClr val="black"/>
                </a:solidFill>
                <a:effectLst/>
                <a:uLnTx/>
                <a:uFillTx/>
                <a:latin typeface="Nunito" pitchFamily="2" charset="0"/>
                <a:ea typeface="+mn-ea"/>
                <a:cs typeface="+mn-cs"/>
              </a:rPr>
              <a:t> and </a:t>
            </a:r>
            <a:r>
              <a:rPr kumimoji="0" lang="en-US" sz="2800" b="1" i="0" u="none" strike="noStrike" kern="1200" cap="none" spc="-80" normalizeH="0" baseline="0" noProof="0" dirty="0">
                <a:ln>
                  <a:noFill/>
                </a:ln>
                <a:solidFill>
                  <a:srgbClr val="0070C0"/>
                </a:solidFill>
                <a:effectLst/>
                <a:uLnTx/>
                <a:uFillTx/>
                <a:latin typeface="Nunito" pitchFamily="2" charset="0"/>
                <a:ea typeface="+mn-ea"/>
                <a:cs typeface="+mn-cs"/>
              </a:rPr>
              <a:t>GPUs</a:t>
            </a:r>
          </a:p>
        </p:txBody>
      </p:sp>
      <p:sp>
        <p:nvSpPr>
          <p:cNvPr id="13" name="Rectangle: Rounded Corners 12">
            <a:extLst>
              <a:ext uri="{FF2B5EF4-FFF2-40B4-BE49-F238E27FC236}">
                <a16:creationId xmlns:a16="http://schemas.microsoft.com/office/drawing/2014/main" id="{C4FD78ED-488A-2957-6B81-3615A81B1435}"/>
              </a:ext>
            </a:extLst>
          </p:cNvPr>
          <p:cNvSpPr/>
          <p:nvPr/>
        </p:nvSpPr>
        <p:spPr>
          <a:xfrm>
            <a:off x="76200" y="3528726"/>
            <a:ext cx="8954020" cy="2792726"/>
          </a:xfrm>
          <a:prstGeom prst="roundRect">
            <a:avLst>
              <a:gd name="adj" fmla="val 7920"/>
            </a:avLst>
          </a:prstGeom>
          <a:solidFill>
            <a:srgbClr val="FFF2CC"/>
          </a:solidFill>
          <a:ln w="28575">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200" b="0" i="0" u="none" strike="noStrike" kern="1200" cap="none" spc="0" normalizeH="0" baseline="0" noProof="0" dirty="0" err="1">
              <a:ln>
                <a:noFill/>
              </a:ln>
              <a:solidFill>
                <a:prstClr val="black"/>
              </a:solidFill>
              <a:effectLst/>
              <a:uLnTx/>
              <a:uFillTx/>
              <a:latin typeface="Nunito" pitchFamily="2" charset="0"/>
              <a:ea typeface="+mn-ea"/>
              <a:cs typeface="+mn-cs"/>
            </a:endParaRPr>
          </a:p>
        </p:txBody>
      </p:sp>
      <p:sp>
        <p:nvSpPr>
          <p:cNvPr id="14" name="TextBox 13">
            <a:extLst>
              <a:ext uri="{FF2B5EF4-FFF2-40B4-BE49-F238E27FC236}">
                <a16:creationId xmlns:a16="http://schemas.microsoft.com/office/drawing/2014/main" id="{86165CF2-A1E5-B19E-25C2-0F47E498362F}"/>
              </a:ext>
            </a:extLst>
          </p:cNvPr>
          <p:cNvSpPr txBox="1"/>
          <p:nvPr/>
        </p:nvSpPr>
        <p:spPr>
          <a:xfrm>
            <a:off x="69939" y="3509937"/>
            <a:ext cx="2771386" cy="58477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E46C0A"/>
                </a:solidFill>
                <a:effectLst/>
                <a:uLnTx/>
                <a:uFillTx/>
                <a:latin typeface="Nunito" pitchFamily="2" charset="0"/>
                <a:ea typeface="+mn-ea"/>
                <a:cs typeface="+mn-cs"/>
              </a:rPr>
              <a:t>Key Results</a:t>
            </a:r>
          </a:p>
        </p:txBody>
      </p:sp>
      <p:sp>
        <p:nvSpPr>
          <p:cNvPr id="16" name="TextBox 15">
            <a:extLst>
              <a:ext uri="{FF2B5EF4-FFF2-40B4-BE49-F238E27FC236}">
                <a16:creationId xmlns:a16="http://schemas.microsoft.com/office/drawing/2014/main" id="{3EDE984F-2637-DD67-592F-9C2281EBA2DF}"/>
              </a:ext>
            </a:extLst>
          </p:cNvPr>
          <p:cNvSpPr txBox="1"/>
          <p:nvPr/>
        </p:nvSpPr>
        <p:spPr>
          <a:xfrm>
            <a:off x="94990" y="3958711"/>
            <a:ext cx="8935230" cy="2246769"/>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70C0"/>
                </a:solidFill>
                <a:effectLst/>
                <a:uLnTx/>
                <a:uFillTx/>
                <a:latin typeface="Nunito" pitchFamily="2" charset="0"/>
                <a:ea typeface="+mn-ea"/>
                <a:cs typeface="+mn-cs"/>
              </a:rPr>
              <a:t>Scrooge</a:t>
            </a: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consistently </a:t>
            </a:r>
            <a:r>
              <a:rPr kumimoji="0" lang="en-US" sz="2000" b="1" i="0" u="none" strike="noStrike" kern="1200" cap="none" spc="0" normalizeH="0" baseline="0" noProof="0" dirty="0">
                <a:ln>
                  <a:noFill/>
                </a:ln>
                <a:solidFill>
                  <a:srgbClr val="0070C0"/>
                </a:solidFill>
                <a:effectLst/>
                <a:uLnTx/>
                <a:uFillTx/>
                <a:latin typeface="Nunito" pitchFamily="2" charset="0"/>
                <a:ea typeface="+mn-ea"/>
                <a:cs typeface="+mn-cs"/>
              </a:rPr>
              <a:t>outperforms</a:t>
            </a: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a:t>
            </a:r>
            <a:r>
              <a:rPr kumimoji="0" lang="en-US" sz="2000" b="1" i="0" u="none" strike="noStrike" kern="1200" cap="none" spc="0" normalizeH="0" baseline="0" noProof="0" dirty="0">
                <a:ln>
                  <a:noFill/>
                </a:ln>
                <a:solidFill>
                  <a:srgbClr val="C00000"/>
                </a:solidFill>
                <a:effectLst/>
                <a:uLnTx/>
                <a:uFillTx/>
                <a:latin typeface="Nunito" pitchFamily="2" charset="0"/>
                <a:ea typeface="+mn-ea"/>
                <a:cs typeface="+mn-cs"/>
              </a:rPr>
              <a:t>GenASM</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a:t>
            </a:r>
            <a:r>
              <a:rPr kumimoji="0" lang="en-US" sz="2000" b="1" i="0" u="none" strike="noStrike" kern="1200" cap="none" spc="0" normalizeH="0" baseline="0" noProof="0" dirty="0">
                <a:ln>
                  <a:noFill/>
                </a:ln>
                <a:solidFill>
                  <a:srgbClr val="0070C0"/>
                </a:solidFill>
                <a:effectLst/>
                <a:uLnTx/>
                <a:uFillTx/>
                <a:latin typeface="Nunito" pitchFamily="2" charset="0"/>
                <a:ea typeface="+mn-ea"/>
                <a:cs typeface="+mn-cs"/>
              </a:rPr>
              <a:t>2.1x</a:t>
            </a: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speedup over GenASM on </a:t>
            </a:r>
            <a:r>
              <a:rPr kumimoji="0" lang="en-US" sz="2000" b="1" i="0" u="none" strike="noStrike" kern="1200" cap="none" spc="0" normalizeH="0" baseline="0" noProof="0" dirty="0">
                <a:ln>
                  <a:noFill/>
                </a:ln>
                <a:solidFill>
                  <a:srgbClr val="C00000"/>
                </a:solidFill>
                <a:effectLst/>
                <a:uLnTx/>
                <a:uFillTx/>
                <a:latin typeface="Nunito" pitchFamily="2" charset="0"/>
                <a:ea typeface="+mn-ea"/>
                <a:cs typeface="+mn-cs"/>
              </a:rPr>
              <a:t>CPU</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a:t>
            </a:r>
            <a:r>
              <a:rPr kumimoji="0" lang="en-US" sz="2000" b="1" i="0" u="none" strike="noStrike" kern="1200" cap="none" spc="0" normalizeH="0" baseline="0" noProof="0" dirty="0">
                <a:ln>
                  <a:noFill/>
                </a:ln>
                <a:solidFill>
                  <a:srgbClr val="0070C0"/>
                </a:solidFill>
                <a:effectLst/>
                <a:uLnTx/>
                <a:uFillTx/>
                <a:latin typeface="Nunito" pitchFamily="2" charset="0"/>
                <a:ea typeface="+mn-ea"/>
                <a:cs typeface="+mn-cs"/>
              </a:rPr>
              <a:t>5.9x</a:t>
            </a: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speedup over GenASM on </a:t>
            </a:r>
            <a:r>
              <a:rPr kumimoji="0" lang="en-US" sz="2000" b="1" i="0" u="none" strike="noStrike" kern="1200" cap="none" spc="0" normalizeH="0" baseline="0" noProof="0" dirty="0">
                <a:ln>
                  <a:noFill/>
                </a:ln>
                <a:solidFill>
                  <a:srgbClr val="C00000"/>
                </a:solidFill>
                <a:effectLst/>
                <a:uLnTx/>
                <a:uFillTx/>
                <a:latin typeface="Nunito" pitchFamily="2" charset="0"/>
                <a:ea typeface="+mn-ea"/>
                <a:cs typeface="+mn-cs"/>
              </a:rPr>
              <a:t>GPU</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a:t>
            </a:r>
            <a:r>
              <a:rPr kumimoji="0" lang="en-US" sz="2000" b="1" i="0" u="none" strike="noStrike" kern="1200" cap="none" spc="0" normalizeH="0" baseline="0" noProof="0" dirty="0">
                <a:ln>
                  <a:noFill/>
                </a:ln>
                <a:solidFill>
                  <a:srgbClr val="0070C0"/>
                </a:solidFill>
                <a:effectLst/>
                <a:uLnTx/>
                <a:uFillTx/>
                <a:latin typeface="Nunito" pitchFamily="2" charset="0"/>
                <a:ea typeface="+mn-ea"/>
                <a:cs typeface="+mn-cs"/>
              </a:rPr>
              <a:t>3.6x</a:t>
            </a: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better area efficiency and </a:t>
            </a:r>
            <a:r>
              <a:rPr kumimoji="0" lang="en-US" sz="2000" b="1" i="0" u="none" strike="noStrike" kern="1200" cap="none" spc="0" normalizeH="0" baseline="0" noProof="0" dirty="0">
                <a:ln>
                  <a:noFill/>
                </a:ln>
                <a:solidFill>
                  <a:srgbClr val="0070C0"/>
                </a:solidFill>
                <a:effectLst/>
                <a:uLnTx/>
                <a:uFillTx/>
                <a:latin typeface="Nunito" pitchFamily="2" charset="0"/>
                <a:ea typeface="+mn-ea"/>
                <a:cs typeface="+mn-cs"/>
              </a:rPr>
              <a:t>3.6x</a:t>
            </a: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 </a:t>
            </a:r>
            <a:r>
              <a:rPr lang="en-US" sz="2000" b="1" dirty="0">
                <a:solidFill>
                  <a:prstClr val="black"/>
                </a:solidFill>
                <a:latin typeface="Nunito" pitchFamily="2" charset="0"/>
              </a:rPr>
              <a:t>less power </a:t>
            </a:r>
            <a:r>
              <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rPr>
              <a:t>than GenASM as an </a:t>
            </a:r>
            <a:r>
              <a:rPr kumimoji="0" lang="en-US" sz="2000" b="1" i="0" u="none" strike="noStrike" kern="1200" cap="none" spc="0" normalizeH="0" baseline="0" noProof="0" dirty="0">
                <a:ln>
                  <a:noFill/>
                </a:ln>
                <a:solidFill>
                  <a:srgbClr val="C00000"/>
                </a:solidFill>
                <a:effectLst/>
                <a:uLnTx/>
                <a:uFillTx/>
                <a:latin typeface="Nunito" pitchFamily="2" charset="0"/>
                <a:ea typeface="+mn-ea"/>
                <a:cs typeface="+mn-cs"/>
              </a:rPr>
              <a:t>ASIC</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Nunito" pitchFamily="2"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20" normalizeH="0" baseline="0" noProof="0" dirty="0">
                <a:ln>
                  <a:noFill/>
                </a:ln>
                <a:solidFill>
                  <a:srgbClr val="0070C0"/>
                </a:solidFill>
                <a:effectLst/>
                <a:uLnTx/>
                <a:uFillTx/>
                <a:latin typeface="Nunito" pitchFamily="2" charset="0"/>
                <a:ea typeface="+mn-ea"/>
                <a:cs typeface="+mn-cs"/>
              </a:rPr>
              <a:t>Scrooge</a:t>
            </a:r>
            <a:r>
              <a:rPr kumimoji="0" lang="en-US" sz="2000" b="1" i="0" u="none" strike="noStrike" kern="1200" cap="none" spc="-20" normalizeH="0" baseline="0" noProof="0" dirty="0">
                <a:ln>
                  <a:noFill/>
                </a:ln>
                <a:solidFill>
                  <a:prstClr val="black"/>
                </a:solidFill>
                <a:effectLst/>
                <a:uLnTx/>
                <a:uFillTx/>
                <a:latin typeface="Nunito" pitchFamily="2" charset="0"/>
                <a:ea typeface="+mn-ea"/>
                <a:cs typeface="+mn-cs"/>
              </a:rPr>
              <a:t> consistently </a:t>
            </a:r>
            <a:r>
              <a:rPr kumimoji="0" lang="en-US" sz="2000" b="1" i="0" u="none" strike="noStrike" kern="1200" cap="none" spc="-20" normalizeH="0" baseline="0" noProof="0" dirty="0">
                <a:ln>
                  <a:noFill/>
                </a:ln>
                <a:solidFill>
                  <a:srgbClr val="0070C0"/>
                </a:solidFill>
                <a:effectLst/>
                <a:uLnTx/>
                <a:uFillTx/>
                <a:latin typeface="Nunito" pitchFamily="2" charset="0"/>
                <a:ea typeface="+mn-ea"/>
                <a:cs typeface="+mn-cs"/>
              </a:rPr>
              <a:t>outperforms</a:t>
            </a:r>
            <a:r>
              <a:rPr kumimoji="0" lang="en-US" sz="2000" b="1" i="0" u="none" strike="noStrike" kern="1200" cap="none" spc="-20" normalizeH="0" baseline="0" noProof="0" dirty="0">
                <a:ln>
                  <a:noFill/>
                </a:ln>
                <a:solidFill>
                  <a:prstClr val="black"/>
                </a:solidFill>
                <a:effectLst/>
                <a:uLnTx/>
                <a:uFillTx/>
                <a:latin typeface="Nunito" pitchFamily="2" charset="0"/>
                <a:ea typeface="+mn-ea"/>
                <a:cs typeface="+mn-cs"/>
              </a:rPr>
              <a:t> </a:t>
            </a:r>
            <a:r>
              <a:rPr kumimoji="0" lang="en-US" sz="2000" b="1" i="0" u="none" strike="noStrike" kern="1200" cap="none" spc="-20" normalizeH="0" baseline="0" noProof="0" dirty="0">
                <a:ln>
                  <a:noFill/>
                </a:ln>
                <a:solidFill>
                  <a:srgbClr val="C00000"/>
                </a:solidFill>
                <a:effectLst/>
                <a:uLnTx/>
                <a:uFillTx/>
                <a:latin typeface="Nunito" pitchFamily="2" charset="0"/>
                <a:ea typeface="+mn-ea"/>
                <a:cs typeface="+mn-cs"/>
              </a:rPr>
              <a:t>state-of-the-art CPU</a:t>
            </a:r>
            <a:r>
              <a:rPr kumimoji="0" lang="en-US" sz="2000" b="1" i="0" u="none" strike="noStrike" kern="1200" cap="none" spc="-20" normalizeH="0" baseline="0" noProof="0" dirty="0">
                <a:ln>
                  <a:noFill/>
                </a:ln>
                <a:solidFill>
                  <a:prstClr val="black"/>
                </a:solidFill>
                <a:effectLst/>
                <a:uLnTx/>
                <a:uFillTx/>
                <a:latin typeface="Nunito" pitchFamily="2" charset="0"/>
                <a:ea typeface="+mn-ea"/>
                <a:cs typeface="+mn-cs"/>
              </a:rPr>
              <a:t> and </a:t>
            </a:r>
            <a:r>
              <a:rPr kumimoji="0" lang="en-US" sz="2000" b="1" i="0" u="none" strike="noStrike" kern="1200" cap="none" spc="-20" normalizeH="0" baseline="0" noProof="0" dirty="0">
                <a:ln>
                  <a:noFill/>
                </a:ln>
                <a:solidFill>
                  <a:srgbClr val="C00000"/>
                </a:solidFill>
                <a:effectLst/>
                <a:uLnTx/>
                <a:uFillTx/>
                <a:latin typeface="Nunito" pitchFamily="2" charset="0"/>
                <a:ea typeface="+mn-ea"/>
                <a:cs typeface="+mn-cs"/>
              </a:rPr>
              <a:t>GPU baselines</a:t>
            </a:r>
            <a:r>
              <a:rPr kumimoji="0" lang="en-US" sz="2000" b="1" i="0" u="none" strike="noStrike" kern="1200" cap="none" spc="-20" normalizeH="0" baseline="0" noProof="0" dirty="0">
                <a:ln>
                  <a:noFill/>
                </a:ln>
                <a:solidFill>
                  <a:prstClr val="black"/>
                </a:solidFill>
                <a:effectLst/>
                <a:uLnTx/>
                <a:uFillTx/>
                <a:latin typeface="Nunito" pitchFamily="2" charset="0"/>
                <a:ea typeface="+mn-ea"/>
                <a:cs typeface="+mn-cs"/>
              </a:rPr>
              <a:t>, </a:t>
            </a:r>
            <a:r>
              <a:rPr kumimoji="0" lang="en-US" sz="2000" b="0" i="0" u="none" strike="noStrike" kern="1200" cap="none" spc="0" normalizeH="0" baseline="0" noProof="0" dirty="0">
                <a:ln>
                  <a:noFill/>
                </a:ln>
                <a:solidFill>
                  <a:prstClr val="black"/>
                </a:solidFill>
                <a:effectLst/>
                <a:uLnTx/>
                <a:uFillTx/>
                <a:latin typeface="Nunito" pitchFamily="2" charset="0"/>
                <a:ea typeface="+mn-ea"/>
                <a:cs typeface="+mn-cs"/>
              </a:rPr>
              <a:t>including KSW2, Edlib, and </a:t>
            </a:r>
            <a:r>
              <a:rPr kumimoji="0" lang="en-US" sz="2000" b="0" i="0" u="none" strike="noStrike" kern="1200" cap="none" spc="0" normalizeH="0" baseline="0" noProof="0" dirty="0" err="1">
                <a:ln>
                  <a:noFill/>
                </a:ln>
                <a:solidFill>
                  <a:prstClr val="black"/>
                </a:solidFill>
                <a:effectLst/>
                <a:uLnTx/>
                <a:uFillTx/>
                <a:latin typeface="Nunito" pitchFamily="2" charset="0"/>
                <a:ea typeface="+mn-ea"/>
                <a:cs typeface="+mn-cs"/>
              </a:rPr>
              <a:t>BiWFA</a:t>
            </a:r>
            <a:endParaRPr kumimoji="0" lang="en-US" sz="2000" b="0" i="0" u="none" strike="noStrike" kern="1200" cap="none" spc="0" normalizeH="0" baseline="0" noProof="0" dirty="0">
              <a:ln>
                <a:noFill/>
              </a:ln>
              <a:solidFill>
                <a:prstClr val="black"/>
              </a:solidFill>
              <a:effectLst/>
              <a:uLnTx/>
              <a:uFillTx/>
              <a:latin typeface="Nunito" pitchFamily="2" charset="0"/>
              <a:ea typeface="+mn-ea"/>
              <a:cs typeface="+mn-cs"/>
            </a:endParaRPr>
          </a:p>
        </p:txBody>
      </p:sp>
    </p:spTree>
    <p:extLst>
      <p:ext uri="{BB962C8B-B14F-4D97-AF65-F5344CB8AC3E}">
        <p14:creationId xmlns:p14="http://schemas.microsoft.com/office/powerpoint/2010/main" val="36395462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D1808A-9A43-FFC4-1773-E334A36B1D3A}"/>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6A4E3850-1B0B-C625-B069-39ACAEF9134A}"/>
              </a:ext>
            </a:extLst>
          </p:cNvPr>
          <p:cNvSpPr>
            <a:spLocks noGrp="1"/>
          </p:cNvSpPr>
          <p:nvPr>
            <p:ph type="title"/>
          </p:nvPr>
        </p:nvSpPr>
        <p:spPr/>
        <p:txBody>
          <a:bodyPr/>
          <a:lstStyle/>
          <a:p>
            <a:r>
              <a:rPr lang="en-US"/>
              <a:t>Scrooge on GitHub</a:t>
            </a:r>
          </a:p>
        </p:txBody>
      </p:sp>
      <p:sp>
        <p:nvSpPr>
          <p:cNvPr id="4" name="Slide Number Placeholder 3">
            <a:extLst>
              <a:ext uri="{FF2B5EF4-FFF2-40B4-BE49-F238E27FC236}">
                <a16:creationId xmlns:a16="http://schemas.microsoft.com/office/drawing/2014/main" id="{4CED0157-836F-CAB6-5B72-B38586C1E0A2}"/>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BF05047-ADC6-47BF-A318-424F854A849A}" type="slidenum">
              <a:rPr kumimoji="0" lang="en-US" altLang="en-US" sz="1600" b="1" i="0" u="none" strike="noStrike" kern="1200" cap="none" spc="0" normalizeH="0" baseline="0" noProof="0" smtClean="0">
                <a:ln>
                  <a:noFill/>
                </a:ln>
                <a:solidFill>
                  <a:prstClr val="black">
                    <a:lumMod val="50000"/>
                    <a:lumOff val="50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altLang="en-US" sz="1600" b="1" i="0" u="none" strike="noStrike" kern="1200" cap="none" spc="0" normalizeH="0" baseline="0" noProof="0">
              <a:ln>
                <a:noFill/>
              </a:ln>
              <a:solidFill>
                <a:prstClr val="black">
                  <a:lumMod val="50000"/>
                  <a:lumOff val="50000"/>
                </a:prstClr>
              </a:solidFill>
              <a:effectLst/>
              <a:uLnTx/>
              <a:uFillTx/>
              <a:latin typeface="Whitney-Medium" panose="02000603040000020004" pitchFamily="2" charset="0"/>
              <a:cs typeface="Arial" panose="020B0604020202020204" pitchFamily="34" charset="0"/>
            </a:endParaRPr>
          </a:p>
        </p:txBody>
      </p:sp>
      <p:pic>
        <p:nvPicPr>
          <p:cNvPr id="6" name="Picture 5">
            <a:extLst>
              <a:ext uri="{FF2B5EF4-FFF2-40B4-BE49-F238E27FC236}">
                <a16:creationId xmlns:a16="http://schemas.microsoft.com/office/drawing/2014/main" id="{0B10209B-0B18-6424-0D11-EAC7FE3DCCED}"/>
              </a:ext>
            </a:extLst>
          </p:cNvPr>
          <p:cNvPicPr>
            <a:picLocks noChangeAspect="1"/>
          </p:cNvPicPr>
          <p:nvPr/>
        </p:nvPicPr>
        <p:blipFill>
          <a:blip r:embed="rId2"/>
          <a:stretch>
            <a:fillRect/>
          </a:stretch>
        </p:blipFill>
        <p:spPr>
          <a:xfrm>
            <a:off x="0" y="771329"/>
            <a:ext cx="9144000" cy="3421689"/>
          </a:xfrm>
          <a:prstGeom prst="rect">
            <a:avLst/>
          </a:prstGeom>
        </p:spPr>
      </p:pic>
      <p:graphicFrame>
        <p:nvGraphicFramePr>
          <p:cNvPr id="5" name="Object 4">
            <a:hlinkClick r:id="rId3"/>
            <a:extLst>
              <a:ext uri="{FF2B5EF4-FFF2-40B4-BE49-F238E27FC236}">
                <a16:creationId xmlns:a16="http://schemas.microsoft.com/office/drawing/2014/main" id="{63E36CD2-1679-2F9D-8DD2-4B7659F5D099}"/>
              </a:ext>
            </a:extLst>
          </p:cNvPr>
          <p:cNvGraphicFramePr>
            <a:graphicFrameLocks noChangeAspect="1"/>
          </p:cNvGraphicFramePr>
          <p:nvPr/>
        </p:nvGraphicFramePr>
        <p:xfrm>
          <a:off x="3379044" y="3938753"/>
          <a:ext cx="2385911" cy="2385911"/>
        </p:xfrm>
        <a:graphic>
          <a:graphicData uri="http://schemas.openxmlformats.org/presentationml/2006/ole">
            <mc:AlternateContent xmlns:mc="http://schemas.openxmlformats.org/markup-compatibility/2006">
              <mc:Choice xmlns:v="urn:schemas-microsoft-com:vml" Requires="v">
                <p:oleObj name="Acrobat Document" r:id="rId4" imgW="8800786" imgH="8801100" progId="Acrobat.Document.DC">
                  <p:embed/>
                </p:oleObj>
              </mc:Choice>
              <mc:Fallback>
                <p:oleObj name="Acrobat Document" r:id="rId4" imgW="8800786" imgH="8801100" progId="Acrobat.Document.DC">
                  <p:embed/>
                  <p:pic>
                    <p:nvPicPr>
                      <p:cNvPr id="5" name="Object 4">
                        <a:hlinkClick r:id="" action="ppaction://noaction"/>
                        <a:extLst>
                          <a:ext uri="{FF2B5EF4-FFF2-40B4-BE49-F238E27FC236}">
                            <a16:creationId xmlns:a16="http://schemas.microsoft.com/office/drawing/2014/main" id="{63E36CD2-1679-2F9D-8DD2-4B7659F5D099}"/>
                          </a:ext>
                        </a:extLst>
                      </p:cNvPr>
                      <p:cNvPicPr/>
                      <p:nvPr/>
                    </p:nvPicPr>
                    <p:blipFill>
                      <a:blip r:embed="rId5"/>
                      <a:stretch>
                        <a:fillRect/>
                      </a:stretch>
                    </p:blipFill>
                    <p:spPr>
                      <a:xfrm>
                        <a:off x="3379044" y="3938753"/>
                        <a:ext cx="2385911" cy="2385911"/>
                      </a:xfrm>
                      <a:prstGeom prst="rect">
                        <a:avLst/>
                      </a:prstGeom>
                    </p:spPr>
                  </p:pic>
                </p:oleObj>
              </mc:Fallback>
            </mc:AlternateContent>
          </a:graphicData>
        </a:graphic>
      </p:graphicFrame>
      <p:sp>
        <p:nvSpPr>
          <p:cNvPr id="7" name="TextBox 6">
            <a:hlinkClick r:id="rId3"/>
            <a:extLst>
              <a:ext uri="{FF2B5EF4-FFF2-40B4-BE49-F238E27FC236}">
                <a16:creationId xmlns:a16="http://schemas.microsoft.com/office/drawing/2014/main" id="{864E4C9A-E734-695C-9F5A-31C3F71978FD}"/>
              </a:ext>
            </a:extLst>
          </p:cNvPr>
          <p:cNvSpPr txBox="1"/>
          <p:nvPr/>
        </p:nvSpPr>
        <p:spPr>
          <a:xfrm>
            <a:off x="3417838" y="6154626"/>
            <a:ext cx="2347117" cy="43088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150" normalizeH="0" baseline="0" noProof="0" dirty="0">
                <a:ln>
                  <a:noFill/>
                </a:ln>
                <a:solidFill>
                  <a:prstClr val="black"/>
                </a:solidFill>
                <a:effectLst/>
                <a:uLnTx/>
                <a:uFillTx/>
                <a:latin typeface="Nunito" pitchFamily="2" charset="0"/>
                <a:ea typeface="+mn-ea"/>
                <a:cs typeface="+mn-cs"/>
              </a:rPr>
              <a:t>Scrooge on GitHub</a:t>
            </a:r>
          </a:p>
        </p:txBody>
      </p:sp>
    </p:spTree>
    <p:extLst>
      <p:ext uri="{BB962C8B-B14F-4D97-AF65-F5344CB8AC3E}">
        <p14:creationId xmlns:p14="http://schemas.microsoft.com/office/powerpoint/2010/main" val="23575237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Scrooge Talk Video</a:t>
            </a:r>
          </a:p>
        </p:txBody>
      </p:sp>
      <p:sp>
        <p:nvSpPr>
          <p:cNvPr id="6" name="TextBox 5">
            <a:extLst>
              <a:ext uri="{FF2B5EF4-FFF2-40B4-BE49-F238E27FC236}">
                <a16:creationId xmlns:a16="http://schemas.microsoft.com/office/drawing/2014/main" id="{7DC27E93-CE8E-D6EB-CBBF-D2A85499D7CA}"/>
              </a:ext>
            </a:extLst>
          </p:cNvPr>
          <p:cNvSpPr txBox="1"/>
          <p:nvPr/>
        </p:nvSpPr>
        <p:spPr>
          <a:xfrm>
            <a:off x="1619672" y="6452890"/>
            <a:ext cx="67040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https://www.youtube.com/watch?v=2rCsb4-nLmg&amp;t=20313s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5" name="Picture 4">
            <a:extLst>
              <a:ext uri="{FF2B5EF4-FFF2-40B4-BE49-F238E27FC236}">
                <a16:creationId xmlns:a16="http://schemas.microsoft.com/office/drawing/2014/main" id="{F02A53E8-686B-B89D-8E55-6344A8908CA1}"/>
              </a:ext>
            </a:extLst>
          </p:cNvPr>
          <p:cNvPicPr>
            <a:picLocks noChangeAspect="1"/>
          </p:cNvPicPr>
          <p:nvPr/>
        </p:nvPicPr>
        <p:blipFill>
          <a:blip r:embed="rId3"/>
          <a:stretch>
            <a:fillRect/>
          </a:stretch>
        </p:blipFill>
        <p:spPr>
          <a:xfrm>
            <a:off x="739466" y="980728"/>
            <a:ext cx="7665068" cy="5328592"/>
          </a:xfrm>
          <a:prstGeom prst="rect">
            <a:avLst/>
          </a:prstGeom>
        </p:spPr>
      </p:pic>
    </p:spTree>
    <p:extLst>
      <p:ext uri="{BB962C8B-B14F-4D97-AF65-F5344CB8AC3E}">
        <p14:creationId xmlns:p14="http://schemas.microsoft.com/office/powerpoint/2010/main" val="2577196090"/>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199347890"/>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7C3920B-776E-1C94-7780-2082DF993C4E}"/>
              </a:ext>
            </a:extLst>
          </p:cNvPr>
          <p:cNvSpPr txBox="1"/>
          <p:nvPr/>
        </p:nvSpPr>
        <p:spPr>
          <a:xfrm>
            <a:off x="366961" y="1966906"/>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S</a:t>
            </a:r>
            <a:r>
              <a:rPr kumimoji="0" lang="en-US" sz="1780" b="1" i="1" u="none" strike="noStrike" kern="1200" cap="none" spc="0" normalizeH="0" baseline="0" noProof="0" dirty="0">
                <a:ln>
                  <a:noFill/>
                </a:ln>
                <a:solidFill>
                  <a:srgbClr val="0070C0"/>
                </a:solidFill>
                <a:effectLst/>
                <a:uLnTx/>
                <a:uFillTx/>
                <a:latin typeface="Corbel" panose="020B0503020204020204"/>
                <a:ea typeface="+mn-ea"/>
                <a:cs typeface="+mn-cs"/>
              </a:rPr>
              <a:t>equence-to-Sequence (S2S) Mapping</a:t>
            </a: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 </a:t>
            </a:r>
            <a:endParaRPr kumimoji="0" lang="en-US" sz="178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18" name="TextBox 17">
            <a:extLst>
              <a:ext uri="{FF2B5EF4-FFF2-40B4-BE49-F238E27FC236}">
                <a16:creationId xmlns:a16="http://schemas.microsoft.com/office/drawing/2014/main" id="{52C6F56A-5AEA-76E5-045D-94D5B937E04D}"/>
              </a:ext>
            </a:extLst>
          </p:cNvPr>
          <p:cNvSpPr txBox="1"/>
          <p:nvPr/>
        </p:nvSpPr>
        <p:spPr>
          <a:xfrm>
            <a:off x="4619201" y="1963234"/>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S</a:t>
            </a:r>
            <a:r>
              <a:rPr kumimoji="0" lang="en-US" sz="1780" b="1" i="1" u="none" strike="noStrike" kern="1200" cap="none" spc="0" normalizeH="0" baseline="0" noProof="0" dirty="0">
                <a:ln>
                  <a:noFill/>
                </a:ln>
                <a:solidFill>
                  <a:srgbClr val="0070C0"/>
                </a:solidFill>
                <a:effectLst/>
                <a:uLnTx/>
                <a:uFillTx/>
                <a:latin typeface="Corbel" panose="020B0503020204020204"/>
                <a:ea typeface="+mn-ea"/>
                <a:cs typeface="+mn-cs"/>
              </a:rPr>
              <a:t>equence-to-Graph (S2G) Mapping</a:t>
            </a: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 </a:t>
            </a:r>
            <a:endParaRPr kumimoji="0" lang="en-US" sz="178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78949DC-4DB8-73CB-9D1C-D683DFEA5225}"/>
              </a:ext>
            </a:extLst>
          </p:cNvPr>
          <p:cNvSpPr txBox="1"/>
          <p:nvPr/>
        </p:nvSpPr>
        <p:spPr>
          <a:xfrm>
            <a:off x="366962" y="4940624"/>
            <a:ext cx="8410073" cy="1408383"/>
          </a:xfrm>
          <a:prstGeom prst="roundRect">
            <a:avLst>
              <a:gd name="adj" fmla="val 3822"/>
            </a:avLst>
          </a:prstGeom>
          <a:solidFill>
            <a:srgbClr val="7030A0">
              <a:alpha val="3000"/>
            </a:srgbClr>
          </a:solidFill>
          <a:ln w="28575">
            <a:solidFill>
              <a:srgbClr val="7030A0"/>
            </a:solidFill>
          </a:ln>
        </p:spPr>
        <p:txBody>
          <a:bodyPr wrap="square" rtlCol="0" anchor="ctr" anchorCtr="0">
            <a:noAutofit/>
          </a:bodyPr>
          <a:lstStyle/>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1" u="none" strike="noStrike" kern="1200" cap="none" spc="0" normalizeH="0" baseline="0" noProof="0" dirty="0">
                <a:ln>
                  <a:noFill/>
                </a:ln>
                <a:solidFill>
                  <a:prstClr val="black"/>
                </a:solidFill>
                <a:effectLst/>
                <a:uLnTx/>
                <a:uFillTx/>
                <a:latin typeface="Corbel" panose="020B0503020204020204"/>
                <a:ea typeface="+mn-ea"/>
                <a:cs typeface="+mn-cs"/>
              </a:rPr>
              <a:t>Sequence-to-graph mapping </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results in </a:t>
            </a:r>
            <a:r>
              <a:rPr kumimoji="0" lang="en-US" sz="2200" b="1" i="0" u="none" strike="noStrike" kern="1200" cap="none" spc="0" normalizeH="0" baseline="0" noProof="0" dirty="0">
                <a:ln>
                  <a:noFill/>
                </a:ln>
                <a:solidFill>
                  <a:srgbClr val="00B050"/>
                </a:solidFill>
                <a:effectLst/>
                <a:uLnTx/>
                <a:uFillTx/>
                <a:latin typeface="Corbel" panose="020B0503020204020204"/>
                <a:ea typeface="+mn-ea"/>
                <a:cs typeface="+mn-cs"/>
              </a:rPr>
              <a:t>notable quality improvements.</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However, it is a </a:t>
            </a:r>
            <a:r>
              <a:rPr kumimoji="0" lang="en-US" sz="2200" b="1" i="0" u="none" strike="noStrike" kern="1200" cap="none" spc="0" normalizeH="0" baseline="0" noProof="0" dirty="0">
                <a:ln>
                  <a:noFill/>
                </a:ln>
                <a:solidFill>
                  <a:srgbClr val="C00000"/>
                </a:solidFill>
                <a:effectLst/>
                <a:uLnTx/>
                <a:uFillTx/>
                <a:latin typeface="Corbel" panose="020B0503020204020204"/>
                <a:ea typeface="+mn-ea"/>
                <a:cs typeface="+mn-cs"/>
              </a:rPr>
              <a:t>more difficult </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computational problem, </a:t>
            </a:r>
          </a:p>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with </a:t>
            </a:r>
            <a:r>
              <a:rPr kumimoji="0" lang="en-US" sz="2200" b="1" i="0" u="none" strike="noStrike" kern="1200" cap="none" spc="0" normalizeH="0" baseline="0" noProof="0" dirty="0">
                <a:ln>
                  <a:noFill/>
                </a:ln>
                <a:solidFill>
                  <a:srgbClr val="C00000"/>
                </a:solidFill>
                <a:effectLst/>
                <a:uLnTx/>
                <a:uFillTx/>
                <a:latin typeface="Corbel" panose="020B0503020204020204"/>
                <a:ea typeface="+mn-ea"/>
                <a:cs typeface="+mn-cs"/>
              </a:rPr>
              <a:t>no prior hardware design.</a:t>
            </a:r>
            <a:endPar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6" name="Content Placeholder 2">
            <a:extLst>
              <a:ext uri="{FF2B5EF4-FFF2-40B4-BE49-F238E27FC236}">
                <a16:creationId xmlns:a16="http://schemas.microsoft.com/office/drawing/2014/main" id="{EB720B3D-751A-0A2A-77A4-751DDED36B83}"/>
              </a:ext>
            </a:extLst>
          </p:cNvPr>
          <p:cNvSpPr>
            <a:spLocks noGrp="1"/>
          </p:cNvSpPr>
          <p:nvPr>
            <p:ph idx="1"/>
          </p:nvPr>
        </p:nvSpPr>
        <p:spPr>
          <a:xfrm>
            <a:off x="366963" y="1147483"/>
            <a:ext cx="8410073" cy="769894"/>
          </a:xfrm>
        </p:spPr>
        <p:txBody>
          <a:bodyPr>
            <a:noAutofit/>
          </a:bodyPr>
          <a:lstStyle/>
          <a:p>
            <a:pPr marL="342900" indent="-342900">
              <a:lnSpc>
                <a:spcPct val="110000"/>
              </a:lnSpc>
              <a:spcBef>
                <a:spcPts val="600"/>
              </a:spcBef>
              <a:spcAft>
                <a:spcPts val="0"/>
              </a:spcAft>
            </a:pPr>
            <a:r>
              <a:rPr lang="en-US" dirty="0">
                <a:solidFill>
                  <a:schemeClr val="tx1"/>
                </a:solidFill>
              </a:rPr>
              <a:t>Mapping the reads to a reference genome (i.e., </a:t>
            </a:r>
            <a:r>
              <a:rPr lang="en-US" b="1" i="1" dirty="0">
                <a:solidFill>
                  <a:schemeClr val="tx1"/>
                </a:solidFill>
              </a:rPr>
              <a:t>read mapping</a:t>
            </a:r>
            <a:r>
              <a:rPr lang="en-US" dirty="0">
                <a:solidFill>
                  <a:schemeClr val="tx1"/>
                </a:solidFill>
              </a:rPr>
              <a:t>)</a:t>
            </a:r>
            <a:r>
              <a:rPr lang="en-US" b="1" dirty="0">
                <a:solidFill>
                  <a:schemeClr val="tx1"/>
                </a:solidFill>
              </a:rPr>
              <a:t> </a:t>
            </a:r>
            <a:r>
              <a:rPr lang="en-US" dirty="0">
                <a:solidFill>
                  <a:schemeClr val="tx1"/>
                </a:solidFill>
              </a:rPr>
              <a:t>is a </a:t>
            </a:r>
            <a:br>
              <a:rPr lang="en-US" dirty="0">
                <a:solidFill>
                  <a:schemeClr val="tx1"/>
                </a:solidFill>
              </a:rPr>
            </a:br>
            <a:r>
              <a:rPr lang="en-US" dirty="0">
                <a:solidFill>
                  <a:schemeClr val="tx1"/>
                </a:solidFill>
              </a:rPr>
              <a:t>c</a:t>
            </a:r>
            <a:r>
              <a:rPr lang="en-US" sz="2000" i="1" dirty="0">
                <a:solidFill>
                  <a:schemeClr val="tx1"/>
                </a:solidFill>
              </a:rPr>
              <a:t>ritical step</a:t>
            </a:r>
            <a:r>
              <a:rPr lang="en-US" sz="2000" dirty="0">
                <a:solidFill>
                  <a:schemeClr val="tx1"/>
                </a:solidFill>
              </a:rPr>
              <a:t> in genome sequence analysis</a:t>
            </a:r>
            <a:endParaRPr lang="en-US" i="1" dirty="0">
              <a:solidFill>
                <a:schemeClr val="tx1"/>
              </a:solidFill>
            </a:endParaRPr>
          </a:p>
        </p:txBody>
      </p:sp>
      <p:sp>
        <p:nvSpPr>
          <p:cNvPr id="11" name="Google Shape;111;p15">
            <a:extLst>
              <a:ext uri="{FF2B5EF4-FFF2-40B4-BE49-F238E27FC236}">
                <a16:creationId xmlns:a16="http://schemas.microsoft.com/office/drawing/2014/main" id="{A9FAB62D-1E49-A346-9979-BAD21CBFEE85}"/>
              </a:ext>
            </a:extLst>
          </p:cNvPr>
          <p:cNvSpPr txBox="1">
            <a:spLocks/>
          </p:cNvSpPr>
          <p:nvPr/>
        </p:nvSpPr>
        <p:spPr>
          <a:xfrm>
            <a:off x="410000" y="2053959"/>
            <a:ext cx="4071762"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Linear Reference: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T</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	                </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Read: </a:t>
            </a:r>
            <a:r>
              <a:rPr kumimoji="0" lang="en-US" sz="1800" b="1" i="0" u="none" strike="noStrike" kern="1200" cap="none" spc="0" normalizeH="0" baseline="0" noProof="0" dirty="0">
                <a:ln>
                  <a:noFill/>
                </a:ln>
                <a:solidFill>
                  <a:srgbClr val="0070C0"/>
                </a:solidFill>
                <a:effectLst/>
                <a:uLnTx/>
                <a:uFillTx/>
                <a:latin typeface="Corbel" panose="020B0503020204020204" pitchFamily="34" charset="0"/>
                <a:ea typeface="+mn-ea"/>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G</a:t>
            </a: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G</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TT</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532AA3B7-049E-BD95-5213-D33C4C64FCC2}"/>
              </a:ext>
            </a:extLst>
          </p:cNvPr>
          <p:cNvPicPr>
            <a:picLocks noChangeAspect="1"/>
          </p:cNvPicPr>
          <p:nvPr/>
        </p:nvPicPr>
        <p:blipFill>
          <a:blip r:embed="rId4"/>
          <a:stretch>
            <a:fillRect/>
          </a:stretch>
        </p:blipFill>
        <p:spPr>
          <a:xfrm>
            <a:off x="5858193" y="2425016"/>
            <a:ext cx="2747327" cy="1602895"/>
          </a:xfrm>
          <a:prstGeom prst="rect">
            <a:avLst/>
          </a:prstGeom>
        </p:spPr>
      </p:pic>
      <p:sp>
        <p:nvSpPr>
          <p:cNvPr id="20" name="Google Shape;111;p15">
            <a:extLst>
              <a:ext uri="{FF2B5EF4-FFF2-40B4-BE49-F238E27FC236}">
                <a16:creationId xmlns:a16="http://schemas.microsoft.com/office/drawing/2014/main" id="{872682A1-0B8C-E505-D37F-F785973FF474}"/>
              </a:ext>
            </a:extLst>
          </p:cNvPr>
          <p:cNvSpPr txBox="1">
            <a:spLocks/>
          </p:cNvSpPr>
          <p:nvPr/>
        </p:nvSpPr>
        <p:spPr>
          <a:xfrm>
            <a:off x="4662234" y="2053959"/>
            <a:ext cx="4114800"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Graph-based Reference:</a:t>
            </a: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Read: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ACGG</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spTree>
    <p:custDataLst>
      <p:tags r:id="rId1"/>
    </p:custDataLst>
    <p:extLst>
      <p:ext uri="{BB962C8B-B14F-4D97-AF65-F5344CB8AC3E}">
        <p14:creationId xmlns:p14="http://schemas.microsoft.com/office/powerpoint/2010/main" val="263906639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3916017"/>
            <a:ext cx="8410212" cy="2548303"/>
          </a:xfrm>
          <a:prstGeom prst="rect">
            <a:avLst/>
          </a:prstGeom>
          <a:noFill/>
          <a:ln>
            <a:noFill/>
          </a:ln>
        </p:spPr>
        <p:txBody>
          <a:bodyPr spcFirstLastPara="1" vert="horz" wrap="square" lIns="0" tIns="45700" rIns="0" bIns="45700" rtlCol="0" anchor="t" anchorCtr="0">
            <a:noAutofit/>
          </a:bodyPr>
          <a:lstStyle/>
          <a:p>
            <a:pPr marL="146050" indent="0">
              <a:lnSpc>
                <a:spcPct val="120000"/>
              </a:lnSpc>
              <a:spcBef>
                <a:spcPts val="0"/>
              </a:spcBef>
              <a:spcAft>
                <a:spcPts val="600"/>
              </a:spcAft>
              <a:buNone/>
            </a:pPr>
            <a:r>
              <a:rPr lang="en-US" sz="2200" b="1" dirty="0">
                <a:solidFill>
                  <a:srgbClr val="FE6200"/>
                </a:solidFill>
              </a:rPr>
              <a:t>SeGraM: </a:t>
            </a:r>
            <a:r>
              <a:rPr lang="en-US" sz="2200" i="1" dirty="0">
                <a:solidFill>
                  <a:schemeClr val="tx1"/>
                </a:solidFill>
              </a:rPr>
              <a:t>First universal algorithm/hardware co-designed genomic mapping accelerator </a:t>
            </a:r>
            <a:r>
              <a:rPr lang="en-US" sz="2200" dirty="0">
                <a:solidFill>
                  <a:schemeClr val="tx1"/>
                </a:solidFill>
              </a:rPr>
              <a:t>that can effectively and efficiently support: </a:t>
            </a:r>
          </a:p>
          <a:p>
            <a:pPr marL="488950" indent="-342900">
              <a:lnSpc>
                <a:spcPct val="120000"/>
              </a:lnSpc>
              <a:spcBef>
                <a:spcPts val="0"/>
              </a:spcBef>
              <a:spcAft>
                <a:spcPts val="600"/>
              </a:spcAft>
            </a:pPr>
            <a:r>
              <a:rPr lang="en-US" sz="2200" u="sng" dirty="0">
                <a:solidFill>
                  <a:schemeClr val="tx1"/>
                </a:solidFill>
              </a:rPr>
              <a:t>Se</a:t>
            </a:r>
            <a:r>
              <a:rPr lang="en-US" sz="2200" dirty="0">
                <a:solidFill>
                  <a:schemeClr val="tx1"/>
                </a:solidFill>
              </a:rPr>
              <a:t>quence-to-</a:t>
            </a:r>
            <a:r>
              <a:rPr lang="en-US" sz="2200" u="sng" dirty="0">
                <a:solidFill>
                  <a:schemeClr val="tx1"/>
                </a:solidFill>
              </a:rPr>
              <a:t>gra</a:t>
            </a:r>
            <a:r>
              <a:rPr lang="en-US" sz="2200" dirty="0">
                <a:solidFill>
                  <a:schemeClr val="tx1"/>
                </a:solidFill>
              </a:rPr>
              <a:t>ph </a:t>
            </a:r>
            <a:r>
              <a:rPr lang="en-US" sz="2200" u="sng" dirty="0">
                <a:solidFill>
                  <a:schemeClr val="tx1"/>
                </a:solidFill>
              </a:rPr>
              <a:t>m</a:t>
            </a:r>
            <a:r>
              <a:rPr lang="en-US" sz="2200" dirty="0">
                <a:solidFill>
                  <a:schemeClr val="tx1"/>
                </a:solidFill>
              </a:rPr>
              <a:t>apping </a:t>
            </a:r>
          </a:p>
          <a:p>
            <a:pPr marL="488950" indent="-342900">
              <a:lnSpc>
                <a:spcPct val="120000"/>
              </a:lnSpc>
              <a:spcBef>
                <a:spcPts val="0"/>
              </a:spcBef>
              <a:spcAft>
                <a:spcPts val="600"/>
              </a:spcAft>
            </a:pPr>
            <a:r>
              <a:rPr lang="en-US" sz="2200" dirty="0">
                <a:solidFill>
                  <a:schemeClr val="tx1"/>
                </a:solidFill>
              </a:rPr>
              <a:t>Sequence-to-sequence mapping</a:t>
            </a:r>
          </a:p>
          <a:p>
            <a:pPr marL="488950" indent="-342900">
              <a:lnSpc>
                <a:spcPct val="120000"/>
              </a:lnSpc>
              <a:spcBef>
                <a:spcPts val="0"/>
              </a:spcBef>
              <a:spcAft>
                <a:spcPts val="600"/>
              </a:spcAft>
            </a:pPr>
            <a:r>
              <a:rPr lang="en-US" sz="2200" dirty="0">
                <a:solidFill>
                  <a:schemeClr val="tx1"/>
                </a:solidFill>
              </a:rPr>
              <a:t>Both short and long reads</a:t>
            </a: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fontScale="90000"/>
          </a:bodyPr>
          <a:lstStyle/>
          <a:p>
            <a:r>
              <a:rPr lang="en-US" dirty="0" err="1"/>
              <a:t>SeGraM</a:t>
            </a:r>
            <a:r>
              <a:rPr lang="en-US" dirty="0"/>
              <a:t>: </a:t>
            </a:r>
            <a:r>
              <a:rPr lang="en-US" sz="4100" dirty="0"/>
              <a:t>First Graph Mapping Accelerator</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3272AE7-A76D-A34A-AE9D-F54F31C8A513}"/>
              </a:ext>
            </a:extLst>
          </p:cNvPr>
          <p:cNvSpPr txBox="1"/>
          <p:nvPr/>
        </p:nvSpPr>
        <p:spPr>
          <a:xfrm>
            <a:off x="366962" y="1165147"/>
            <a:ext cx="8410073" cy="2643651"/>
          </a:xfrm>
          <a:prstGeom prst="roundRect">
            <a:avLst>
              <a:gd name="adj" fmla="val 4777"/>
            </a:avLst>
          </a:prstGeom>
          <a:solidFill>
            <a:schemeClr val="accent2">
              <a:lumMod val="40000"/>
              <a:lumOff val="60000"/>
              <a:alpha val="55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20000"/>
              </a:lnSpc>
              <a:spcBef>
                <a:spcPts val="0"/>
              </a:spcBef>
              <a:spcAft>
                <a:spcPts val="0"/>
              </a:spcAft>
              <a:buClr>
                <a:prstClr val="black"/>
              </a:buClr>
              <a:buSzTx/>
              <a:buFontTx/>
              <a:buNone/>
              <a:tabLst/>
              <a:defRPr/>
            </a:pPr>
            <a:r>
              <a:rPr kumimoji="0" lang="en-US" sz="2400" b="1" i="0" u="none" strike="noStrike" kern="1200" cap="none" spc="0" normalizeH="0" baseline="0" noProof="0" dirty="0">
                <a:ln>
                  <a:noFill/>
                </a:ln>
                <a:solidFill>
                  <a:srgbClr val="00B050"/>
                </a:solidFill>
                <a:effectLst/>
                <a:uLnTx/>
                <a:uFillTx/>
                <a:latin typeface="Corbel" panose="020B0503020204020204"/>
                <a:ea typeface="+mn-ea"/>
                <a:cs typeface="+mn-cs"/>
              </a:rPr>
              <a:t>Specialized, high-performance, scalable, and low-cost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algorithm/hardware co-design that alleviates bottlenecks in</a:t>
            </a:r>
            <a:r>
              <a:rPr kumimoji="0" lang="en-US" sz="2400" b="1" i="0" u="none" strike="noStrike" kern="1200" cap="none" spc="0" normalizeH="0" baseline="0" noProof="0" dirty="0">
                <a:ln>
                  <a:noFill/>
                </a:ln>
                <a:solidFill>
                  <a:srgbClr val="FE6200"/>
                </a:solidFill>
                <a:effectLst/>
                <a:uLnTx/>
                <a:uFillTx/>
                <a:latin typeface="Corbel" panose="020B0503020204020204"/>
                <a:ea typeface="+mn-ea"/>
                <a:cs typeface="+mn-cs"/>
              </a:rPr>
              <a:t> </a:t>
            </a:r>
            <a:r>
              <a:rPr kumimoji="0" lang="en-US" sz="2400" b="1" i="0" u="none" strike="noStrike" kern="1200" cap="none" spc="0" normalizeH="0" baseline="0" noProof="0" dirty="0">
                <a:ln>
                  <a:noFill/>
                </a:ln>
                <a:solidFill>
                  <a:srgbClr val="7030A0"/>
                </a:solidFill>
                <a:effectLst/>
                <a:uLnTx/>
                <a:uFillTx/>
                <a:latin typeface="Corbel" panose="020B0503020204020204"/>
                <a:ea typeface="+mn-ea"/>
                <a:cs typeface="+mn-cs"/>
              </a:rPr>
              <a:t>multiple steps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of sequence-to-graph mapping</a:t>
            </a:r>
          </a:p>
        </p:txBody>
      </p:sp>
    </p:spTree>
    <p:extLst>
      <p:ext uri="{BB962C8B-B14F-4D97-AF65-F5344CB8AC3E}">
        <p14:creationId xmlns:p14="http://schemas.microsoft.com/office/powerpoint/2010/main" val="178691663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B8AF-645C-015D-4E20-779FC1EAD902}"/>
              </a:ext>
            </a:extLst>
          </p:cNvPr>
          <p:cNvSpPr>
            <a:spLocks noGrp="1"/>
          </p:cNvSpPr>
          <p:nvPr>
            <p:ph type="title"/>
          </p:nvPr>
        </p:nvSpPr>
        <p:spPr/>
        <p:txBody>
          <a:bodyPr>
            <a:normAutofit/>
          </a:bodyPr>
          <a:lstStyle/>
          <a:p>
            <a:r>
              <a:rPr lang="en-US" sz="4250" dirty="0"/>
              <a:t>Sequence-to-Graph Mapping Pipeline</a:t>
            </a:r>
          </a:p>
        </p:txBody>
      </p:sp>
      <p:sp>
        <p:nvSpPr>
          <p:cNvPr id="4" name="Slide Number Placeholder 3">
            <a:extLst>
              <a:ext uri="{FF2B5EF4-FFF2-40B4-BE49-F238E27FC236}">
                <a16:creationId xmlns:a16="http://schemas.microsoft.com/office/drawing/2014/main" id="{BFE8E27B-66BA-324B-28F7-89D293BCA7E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2" name="Google Shape;196;p1">
            <a:extLst>
              <a:ext uri="{FF2B5EF4-FFF2-40B4-BE49-F238E27FC236}">
                <a16:creationId xmlns:a16="http://schemas.microsoft.com/office/drawing/2014/main" id="{39EA7A71-24EA-FED5-B916-1C3516512360}"/>
              </a:ext>
            </a:extLst>
          </p:cNvPr>
          <p:cNvSpPr txBox="1"/>
          <p:nvPr/>
        </p:nvSpPr>
        <p:spPr>
          <a:xfrm>
            <a:off x="0" y="1097374"/>
            <a:ext cx="9133840" cy="5474164"/>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Pre-Processing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Steps </a:t>
            </a:r>
            <a:r>
              <a:rPr kumimoji="0" lang="en-US" sz="16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(Offline)</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Seed-and-Extend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Steps </a:t>
            </a:r>
            <a:r>
              <a:rPr kumimoji="0" lang="en-US" sz="16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(Online)</a:t>
            </a:r>
            <a:endParaRPr kumimoji="0" sz="1600" b="1" i="0" u="none" strike="noStrike" kern="0" cap="none" spc="0" normalizeH="0" baseline="0" noProof="0" dirty="0">
              <a:ln>
                <a:noFill/>
              </a:ln>
              <a:solidFill>
                <a:srgbClr val="0070C0"/>
              </a:solidFill>
              <a:effectLst/>
              <a:uLnTx/>
              <a:uFillTx/>
              <a:latin typeface="Corbel" panose="020B0503020204020204"/>
              <a:ea typeface="+mn-ea"/>
              <a:cs typeface="Arial"/>
              <a:sym typeface="Arial"/>
            </a:endParaRPr>
          </a:p>
        </p:txBody>
      </p:sp>
      <p:sp>
        <p:nvSpPr>
          <p:cNvPr id="33" name="Google Shape;185;p1">
            <a:extLst>
              <a:ext uri="{FF2B5EF4-FFF2-40B4-BE49-F238E27FC236}">
                <a16:creationId xmlns:a16="http://schemas.microsoft.com/office/drawing/2014/main" id="{48524EBD-7619-8EF0-1983-FD5D3EA60FBB}"/>
              </a:ext>
            </a:extLst>
          </p:cNvPr>
          <p:cNvSpPr/>
          <p:nvPr/>
        </p:nvSpPr>
        <p:spPr>
          <a:xfrm>
            <a:off x="2019103" y="2215219"/>
            <a:ext cx="4864869" cy="548640"/>
          </a:xfrm>
          <a:prstGeom prst="roundRect">
            <a:avLst>
              <a:gd name="adj" fmla="val 16667"/>
            </a:avLst>
          </a:prstGeom>
          <a:solidFill>
            <a:srgbClr val="FEDAE2">
              <a:alpha val="74902"/>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Indexing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(index the nodes of the graph)</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4" name="Google Shape;186;p1">
            <a:extLst>
              <a:ext uri="{FF2B5EF4-FFF2-40B4-BE49-F238E27FC236}">
                <a16:creationId xmlns:a16="http://schemas.microsoft.com/office/drawing/2014/main" id="{77939F03-3FB2-D210-E08A-D39AC93E0BC3}"/>
              </a:ext>
            </a:extLst>
          </p:cNvPr>
          <p:cNvSpPr/>
          <p:nvPr/>
        </p:nvSpPr>
        <p:spPr>
          <a:xfrm>
            <a:off x="2019103" y="3499913"/>
            <a:ext cx="4864869" cy="548640"/>
          </a:xfrm>
          <a:prstGeom prst="roundRect">
            <a:avLst>
              <a:gd name="adj" fmla="val 16667"/>
            </a:avLst>
          </a:prstGeom>
          <a:solidFill>
            <a:srgbClr val="C8BDF3">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Seeding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(query the index &amp; find the seed matches)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5" name="Google Shape;187;p1">
            <a:extLst>
              <a:ext uri="{FF2B5EF4-FFF2-40B4-BE49-F238E27FC236}">
                <a16:creationId xmlns:a16="http://schemas.microsoft.com/office/drawing/2014/main" id="{E759791A-FDE5-1B7C-4EE0-1D3DF6EBB9F3}"/>
              </a:ext>
            </a:extLst>
          </p:cNvPr>
          <p:cNvSpPr/>
          <p:nvPr/>
        </p:nvSpPr>
        <p:spPr>
          <a:xfrm>
            <a:off x="2019103" y="4440148"/>
            <a:ext cx="4864869" cy="548640"/>
          </a:xfrm>
          <a:prstGeom prst="roundRect">
            <a:avLst>
              <a:gd name="adj" fmla="val 16667"/>
            </a:avLst>
          </a:prstGeom>
          <a:solidFill>
            <a:srgbClr val="5B9BD5">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Filtering/Chaining/Clustering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(filter out dissimilar query read and subgraph pairs)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6" name="Google Shape;188;p1">
            <a:extLst>
              <a:ext uri="{FF2B5EF4-FFF2-40B4-BE49-F238E27FC236}">
                <a16:creationId xmlns:a16="http://schemas.microsoft.com/office/drawing/2014/main" id="{D2B2D143-3504-34AE-EB82-D6E4561B7781}"/>
              </a:ext>
            </a:extLst>
          </p:cNvPr>
          <p:cNvSpPr/>
          <p:nvPr/>
        </p:nvSpPr>
        <p:spPr>
          <a:xfrm>
            <a:off x="2019103" y="5367707"/>
            <a:ext cx="4864869" cy="548640"/>
          </a:xfrm>
          <a:prstGeom prst="roundRect">
            <a:avLst>
              <a:gd name="adj" fmla="val 16667"/>
            </a:avLst>
          </a:prstGeom>
          <a:solidFill>
            <a:srgbClr val="70AD47">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2200"/>
              <a:buFont typeface="Corbe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S2G Alignment</a:t>
            </a:r>
          </a:p>
          <a:p>
            <a:pPr marL="0" marR="0" lvl="0" indent="0" algn="ctr" defTabSz="914400" rtl="0" eaLnBrk="1" fontAlgn="auto" latinLnBrk="0" hangingPunct="1">
              <a:lnSpc>
                <a:spcPct val="100000"/>
              </a:lnSpc>
              <a:spcBef>
                <a:spcPts val="0"/>
              </a:spcBef>
              <a:spcAft>
                <a:spcPts val="0"/>
              </a:spcAft>
              <a:buClr>
                <a:srgbClr val="F2F2F2"/>
              </a:buClr>
              <a:buSzPts val="2200"/>
              <a:buFont typeface="Corbe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(perform distance/score calculation &amp; traceback)</a:t>
            </a:r>
          </a:p>
        </p:txBody>
      </p:sp>
      <p:sp>
        <p:nvSpPr>
          <p:cNvPr id="37" name="Google Shape;190;p1">
            <a:extLst>
              <a:ext uri="{FF2B5EF4-FFF2-40B4-BE49-F238E27FC236}">
                <a16:creationId xmlns:a16="http://schemas.microsoft.com/office/drawing/2014/main" id="{4F1B8C1E-920B-971F-AE6D-850F7C3E29E8}"/>
              </a:ext>
            </a:extLst>
          </p:cNvPr>
          <p:cNvSpPr txBox="1"/>
          <p:nvPr/>
        </p:nvSpPr>
        <p:spPr>
          <a:xfrm>
            <a:off x="10160" y="1107550"/>
            <a:ext cx="1732609" cy="1228720"/>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Linear reference genome</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1" u="none" strike="noStrike" kern="0" cap="none" spc="0" normalizeH="0" baseline="0" noProof="0" dirty="0">
              <a:ln>
                <a:noFill/>
              </a:ln>
              <a:solidFill>
                <a:srgbClr val="00000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mn-ea"/>
                <a:cs typeface="Arial"/>
                <a:sym typeface="Corbel"/>
              </a:rPr>
              <a:t>Known genetic variations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38" name="Google Shape;195;p1">
            <a:extLst>
              <a:ext uri="{FF2B5EF4-FFF2-40B4-BE49-F238E27FC236}">
                <a16:creationId xmlns:a16="http://schemas.microsoft.com/office/drawing/2014/main" id="{008F37E1-D060-43A4-A765-28509A31947F}"/>
              </a:ext>
            </a:extLst>
          </p:cNvPr>
          <p:cNvCxnSpPr/>
          <p:nvPr/>
        </p:nvCxnSpPr>
        <p:spPr>
          <a:xfrm>
            <a:off x="1691969" y="3790852"/>
            <a:ext cx="321924" cy="0"/>
          </a:xfrm>
          <a:prstGeom prst="straightConnector1">
            <a:avLst/>
          </a:prstGeom>
          <a:noFill/>
          <a:ln w="28575" cap="flat" cmpd="sng">
            <a:solidFill>
              <a:srgbClr val="002060"/>
            </a:solidFill>
            <a:prstDash val="solid"/>
            <a:miter lim="800000"/>
            <a:headEnd type="none" w="sm" len="sm"/>
            <a:tailEnd type="triangle" w="lg" len="lg"/>
          </a:ln>
        </p:spPr>
      </p:cxnSp>
      <p:sp>
        <p:nvSpPr>
          <p:cNvPr id="39" name="Google Shape;196;p1">
            <a:extLst>
              <a:ext uri="{FF2B5EF4-FFF2-40B4-BE49-F238E27FC236}">
                <a16:creationId xmlns:a16="http://schemas.microsoft.com/office/drawing/2014/main" id="{979509B3-0A33-DC37-58CE-0B4101D76A26}"/>
              </a:ext>
            </a:extLst>
          </p:cNvPr>
          <p:cNvSpPr txBox="1"/>
          <p:nvPr/>
        </p:nvSpPr>
        <p:spPr>
          <a:xfrm>
            <a:off x="-20320" y="3354201"/>
            <a:ext cx="1762877" cy="845855"/>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Reads from sequenced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a:t>
            </a:r>
            <a:endParaRPr kumimoji="0" lang="en-US"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40" name="Google Shape;201;p1">
            <a:extLst>
              <a:ext uri="{FF2B5EF4-FFF2-40B4-BE49-F238E27FC236}">
                <a16:creationId xmlns:a16="http://schemas.microsoft.com/office/drawing/2014/main" id="{F321AADE-9566-7B9C-223B-E52B51CCA068}"/>
              </a:ext>
            </a:extLst>
          </p:cNvPr>
          <p:cNvSpPr/>
          <p:nvPr/>
        </p:nvSpPr>
        <p:spPr>
          <a:xfrm>
            <a:off x="2075054" y="1995686"/>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0.2</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1" name="Google Shape;202;p1">
            <a:extLst>
              <a:ext uri="{FF2B5EF4-FFF2-40B4-BE49-F238E27FC236}">
                <a16:creationId xmlns:a16="http://schemas.microsoft.com/office/drawing/2014/main" id="{F1A09CB7-912C-1984-C747-C17CC5F3C1B1}"/>
              </a:ext>
            </a:extLst>
          </p:cNvPr>
          <p:cNvSpPr/>
          <p:nvPr/>
        </p:nvSpPr>
        <p:spPr>
          <a:xfrm>
            <a:off x="2075052" y="3284342"/>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1</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2" name="Google Shape;203;p1">
            <a:extLst>
              <a:ext uri="{FF2B5EF4-FFF2-40B4-BE49-F238E27FC236}">
                <a16:creationId xmlns:a16="http://schemas.microsoft.com/office/drawing/2014/main" id="{3D5800A0-1A6A-61E3-2360-B9A82386ACB0}"/>
              </a:ext>
            </a:extLst>
          </p:cNvPr>
          <p:cNvSpPr/>
          <p:nvPr/>
        </p:nvSpPr>
        <p:spPr>
          <a:xfrm>
            <a:off x="2075054" y="4224148"/>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2</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3" name="Google Shape;204;p1">
            <a:extLst>
              <a:ext uri="{FF2B5EF4-FFF2-40B4-BE49-F238E27FC236}">
                <a16:creationId xmlns:a16="http://schemas.microsoft.com/office/drawing/2014/main" id="{716BAAF5-ABAF-DB9A-71C1-D6C30F003F29}"/>
              </a:ext>
            </a:extLst>
          </p:cNvPr>
          <p:cNvSpPr/>
          <p:nvPr/>
        </p:nvSpPr>
        <p:spPr>
          <a:xfrm>
            <a:off x="2075052" y="5151707"/>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3</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4" name="Google Shape;185;p1">
            <a:extLst>
              <a:ext uri="{FF2B5EF4-FFF2-40B4-BE49-F238E27FC236}">
                <a16:creationId xmlns:a16="http://schemas.microsoft.com/office/drawing/2014/main" id="{D888FDB5-ED34-E689-A8C0-F0858D5807AB}"/>
              </a:ext>
            </a:extLst>
          </p:cNvPr>
          <p:cNvSpPr/>
          <p:nvPr/>
        </p:nvSpPr>
        <p:spPr>
          <a:xfrm>
            <a:off x="2013892" y="1288644"/>
            <a:ext cx="4864869" cy="548640"/>
          </a:xfrm>
          <a:prstGeom prst="roundRect">
            <a:avLst>
              <a:gd name="adj" fmla="val 16667"/>
            </a:avLst>
          </a:prstGeom>
          <a:solidFill>
            <a:srgbClr val="FFC000">
              <a:lumMod val="40000"/>
              <a:lumOff val="6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 Graph Construction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(construct the graph using a linear reference genome and variations)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45" name="Google Shape;197;p1">
            <a:extLst>
              <a:ext uri="{FF2B5EF4-FFF2-40B4-BE49-F238E27FC236}">
                <a16:creationId xmlns:a16="http://schemas.microsoft.com/office/drawing/2014/main" id="{73A0E636-049E-07D7-BF80-F8C0ED1BF901}"/>
              </a:ext>
            </a:extLst>
          </p:cNvPr>
          <p:cNvCxnSpPr/>
          <p:nvPr/>
        </p:nvCxnSpPr>
        <p:spPr>
          <a:xfrm>
            <a:off x="4299893" y="1829648"/>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46" name="Google Shape;201;p1">
            <a:extLst>
              <a:ext uri="{FF2B5EF4-FFF2-40B4-BE49-F238E27FC236}">
                <a16:creationId xmlns:a16="http://schemas.microsoft.com/office/drawing/2014/main" id="{3373EA4E-1D73-AF6D-1619-80ACDF08071A}"/>
              </a:ext>
            </a:extLst>
          </p:cNvPr>
          <p:cNvSpPr/>
          <p:nvPr/>
        </p:nvSpPr>
        <p:spPr>
          <a:xfrm>
            <a:off x="2069841" y="1069111"/>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0.1</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cxnSp>
        <p:nvCxnSpPr>
          <p:cNvPr id="47" name="Google Shape;189;p1">
            <a:extLst>
              <a:ext uri="{FF2B5EF4-FFF2-40B4-BE49-F238E27FC236}">
                <a16:creationId xmlns:a16="http://schemas.microsoft.com/office/drawing/2014/main" id="{995463F1-3925-7A9E-ECC7-0874C17B56A2}"/>
              </a:ext>
            </a:extLst>
          </p:cNvPr>
          <p:cNvCxnSpPr>
            <a:cxnSpLocks/>
          </p:cNvCxnSpPr>
          <p:nvPr/>
        </p:nvCxnSpPr>
        <p:spPr>
          <a:xfrm flipV="1">
            <a:off x="1691969" y="1683999"/>
            <a:ext cx="329544" cy="192412"/>
          </a:xfrm>
          <a:prstGeom prst="straightConnector1">
            <a:avLst/>
          </a:prstGeom>
          <a:noFill/>
          <a:ln w="28575" cap="flat" cmpd="sng">
            <a:solidFill>
              <a:srgbClr val="000000"/>
            </a:solidFill>
            <a:prstDash val="solid"/>
            <a:miter lim="800000"/>
            <a:headEnd type="none" w="sm" len="sm"/>
            <a:tailEnd type="triangle" w="lg" len="lg"/>
          </a:ln>
        </p:spPr>
      </p:cxnSp>
      <p:cxnSp>
        <p:nvCxnSpPr>
          <p:cNvPr id="48" name="Google Shape;189;p1">
            <a:extLst>
              <a:ext uri="{FF2B5EF4-FFF2-40B4-BE49-F238E27FC236}">
                <a16:creationId xmlns:a16="http://schemas.microsoft.com/office/drawing/2014/main" id="{4F1BD472-DB75-35D4-75F2-74D5A344CFC5}"/>
              </a:ext>
            </a:extLst>
          </p:cNvPr>
          <p:cNvCxnSpPr>
            <a:cxnSpLocks/>
          </p:cNvCxnSpPr>
          <p:nvPr/>
        </p:nvCxnSpPr>
        <p:spPr>
          <a:xfrm>
            <a:off x="1691969" y="1432189"/>
            <a:ext cx="329431" cy="68421"/>
          </a:xfrm>
          <a:prstGeom prst="straightConnector1">
            <a:avLst/>
          </a:prstGeom>
          <a:noFill/>
          <a:ln w="28575" cap="flat" cmpd="sng">
            <a:solidFill>
              <a:srgbClr val="000000"/>
            </a:solidFill>
            <a:prstDash val="solid"/>
            <a:miter lim="800000"/>
            <a:headEnd type="none" w="sm" len="sm"/>
            <a:tailEnd type="triangle" w="lg" len="lg"/>
          </a:ln>
        </p:spPr>
      </p:cxnSp>
      <p:sp>
        <p:nvSpPr>
          <p:cNvPr id="49" name="Google Shape;190;p1">
            <a:extLst>
              <a:ext uri="{FF2B5EF4-FFF2-40B4-BE49-F238E27FC236}">
                <a16:creationId xmlns:a16="http://schemas.microsoft.com/office/drawing/2014/main" id="{63369917-D1E2-2C28-3DFB-EBD979712A2E}"/>
              </a:ext>
            </a:extLst>
          </p:cNvPr>
          <p:cNvSpPr txBox="1"/>
          <p:nvPr/>
        </p:nvSpPr>
        <p:spPr>
          <a:xfrm>
            <a:off x="4360853" y="1830478"/>
            <a:ext cx="1917913"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 graph</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0" name="Google Shape;197;p1">
            <a:extLst>
              <a:ext uri="{FF2B5EF4-FFF2-40B4-BE49-F238E27FC236}">
                <a16:creationId xmlns:a16="http://schemas.microsoft.com/office/drawing/2014/main" id="{E94A7630-EB53-B1F6-EB1C-96CF9E650232}"/>
              </a:ext>
            </a:extLst>
          </p:cNvPr>
          <p:cNvCxnSpPr>
            <a:cxnSpLocks/>
          </p:cNvCxnSpPr>
          <p:nvPr/>
        </p:nvCxnSpPr>
        <p:spPr>
          <a:xfrm flipH="1">
            <a:off x="4295973" y="2770405"/>
            <a:ext cx="3920" cy="729508"/>
          </a:xfrm>
          <a:prstGeom prst="straightConnector1">
            <a:avLst/>
          </a:prstGeom>
          <a:noFill/>
          <a:ln w="28575" cap="flat" cmpd="sng">
            <a:solidFill>
              <a:srgbClr val="000000"/>
            </a:solidFill>
            <a:prstDash val="solid"/>
            <a:miter lim="800000"/>
            <a:headEnd type="none" w="sm" len="sm"/>
            <a:tailEnd type="triangle" w="lg" len="lg"/>
          </a:ln>
        </p:spPr>
      </p:cxnSp>
      <p:sp>
        <p:nvSpPr>
          <p:cNvPr id="51" name="Google Shape;190;p1">
            <a:extLst>
              <a:ext uri="{FF2B5EF4-FFF2-40B4-BE49-F238E27FC236}">
                <a16:creationId xmlns:a16="http://schemas.microsoft.com/office/drawing/2014/main" id="{91EB97D1-B610-698D-4FC9-69EC989F5B21}"/>
              </a:ext>
            </a:extLst>
          </p:cNvPr>
          <p:cNvSpPr txBox="1"/>
          <p:nvPr/>
        </p:nvSpPr>
        <p:spPr>
          <a:xfrm>
            <a:off x="4360853" y="2801715"/>
            <a:ext cx="4010987" cy="419230"/>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Hash-table-based index (of graph nodes)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2" name="Google Shape;197;p1">
            <a:extLst>
              <a:ext uri="{FF2B5EF4-FFF2-40B4-BE49-F238E27FC236}">
                <a16:creationId xmlns:a16="http://schemas.microsoft.com/office/drawing/2014/main" id="{3BC4424D-0445-84C8-7861-83D7D0F09E96}"/>
              </a:ext>
            </a:extLst>
          </p:cNvPr>
          <p:cNvCxnSpPr/>
          <p:nvPr/>
        </p:nvCxnSpPr>
        <p:spPr>
          <a:xfrm>
            <a:off x="4299893" y="4063517"/>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3" name="Google Shape;190;p1">
            <a:extLst>
              <a:ext uri="{FF2B5EF4-FFF2-40B4-BE49-F238E27FC236}">
                <a16:creationId xmlns:a16="http://schemas.microsoft.com/office/drawing/2014/main" id="{82B7C302-6B96-3186-54FA-064EED9659A5}"/>
              </a:ext>
            </a:extLst>
          </p:cNvPr>
          <p:cNvSpPr txBox="1"/>
          <p:nvPr/>
        </p:nvSpPr>
        <p:spPr>
          <a:xfrm>
            <a:off x="4360853" y="4064347"/>
            <a:ext cx="4010987"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Candidate mapping locations (subgraphs)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4" name="Google Shape;197;p1">
            <a:extLst>
              <a:ext uri="{FF2B5EF4-FFF2-40B4-BE49-F238E27FC236}">
                <a16:creationId xmlns:a16="http://schemas.microsoft.com/office/drawing/2014/main" id="{CB08DCA0-DD76-5F0C-1A76-F073C9FC635B}"/>
              </a:ext>
            </a:extLst>
          </p:cNvPr>
          <p:cNvCxnSpPr/>
          <p:nvPr/>
        </p:nvCxnSpPr>
        <p:spPr>
          <a:xfrm>
            <a:off x="4299892" y="4989341"/>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5" name="Google Shape;190;p1">
            <a:extLst>
              <a:ext uri="{FF2B5EF4-FFF2-40B4-BE49-F238E27FC236}">
                <a16:creationId xmlns:a16="http://schemas.microsoft.com/office/drawing/2014/main" id="{D0A94E71-8666-CA18-A540-D09B385B5EA8}"/>
              </a:ext>
            </a:extLst>
          </p:cNvPr>
          <p:cNvSpPr txBox="1"/>
          <p:nvPr/>
        </p:nvSpPr>
        <p:spPr>
          <a:xfrm>
            <a:off x="4360853" y="4990171"/>
            <a:ext cx="4772988"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Remaining candidate mapping locations (subgraphs)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6" name="Google Shape;197;p1">
            <a:extLst>
              <a:ext uri="{FF2B5EF4-FFF2-40B4-BE49-F238E27FC236}">
                <a16:creationId xmlns:a16="http://schemas.microsoft.com/office/drawing/2014/main" id="{33D9620E-12E4-FC4D-CE6E-7C365BBA9184}"/>
              </a:ext>
            </a:extLst>
          </p:cNvPr>
          <p:cNvCxnSpPr>
            <a:cxnSpLocks/>
          </p:cNvCxnSpPr>
          <p:nvPr/>
        </p:nvCxnSpPr>
        <p:spPr>
          <a:xfrm>
            <a:off x="4295973" y="5915165"/>
            <a:ext cx="0" cy="309549"/>
          </a:xfrm>
          <a:prstGeom prst="straightConnector1">
            <a:avLst/>
          </a:prstGeom>
          <a:noFill/>
          <a:ln w="28575" cap="flat" cmpd="sng">
            <a:solidFill>
              <a:srgbClr val="000000"/>
            </a:solidFill>
            <a:prstDash val="solid"/>
            <a:miter lim="800000"/>
            <a:headEnd type="none" w="sm" len="sm"/>
            <a:tailEnd type="triangle" w="lg" len="lg"/>
          </a:ln>
        </p:spPr>
      </p:cxnSp>
      <p:sp>
        <p:nvSpPr>
          <p:cNvPr id="57" name="Google Shape;190;p1">
            <a:extLst>
              <a:ext uri="{FF2B5EF4-FFF2-40B4-BE49-F238E27FC236}">
                <a16:creationId xmlns:a16="http://schemas.microsoft.com/office/drawing/2014/main" id="{0197C3EC-766B-9F81-865C-53760D53765F}"/>
              </a:ext>
            </a:extLst>
          </p:cNvPr>
          <p:cNvSpPr txBox="1"/>
          <p:nvPr/>
        </p:nvSpPr>
        <p:spPr>
          <a:xfrm>
            <a:off x="2021399" y="6180191"/>
            <a:ext cx="4857361" cy="346824"/>
          </a:xfrm>
          <a:prstGeom prst="rect">
            <a:avLst/>
          </a:prstGeom>
          <a:noFill/>
          <a:ln>
            <a:noFill/>
          </a:ln>
        </p:spPr>
        <p:txBody>
          <a:bodyPr spcFirstLastPara="1" wrap="square" lIns="91425" tIns="45700" rIns="91425" bIns="45700" anchor="t" anchorCtr="0">
            <a:noAutofit/>
          </a:bodyPr>
          <a:lstStyle/>
          <a:p>
            <a:pPr marL="0" marR="1016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Optimal alignment between read &amp; subgraph</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8" name="Straight Connector 57">
            <a:extLst>
              <a:ext uri="{FF2B5EF4-FFF2-40B4-BE49-F238E27FC236}">
                <a16:creationId xmlns:a16="http://schemas.microsoft.com/office/drawing/2014/main" id="{E3833182-5120-2506-0215-C1F94760332B}"/>
              </a:ext>
            </a:extLst>
          </p:cNvPr>
          <p:cNvCxnSpPr>
            <a:cxnSpLocks/>
          </p:cNvCxnSpPr>
          <p:nvPr/>
        </p:nvCxnSpPr>
        <p:spPr>
          <a:xfrm>
            <a:off x="10160" y="3201782"/>
            <a:ext cx="9144000" cy="0"/>
          </a:xfrm>
          <a:prstGeom prst="line">
            <a:avLst/>
          </a:prstGeom>
          <a:noFill/>
          <a:ln w="28575" cap="flat" cmpd="sng" algn="ctr">
            <a:solidFill>
              <a:srgbClr val="000000"/>
            </a:solidFill>
            <a:prstDash val="sysDash"/>
          </a:ln>
          <a:effectLst/>
        </p:spPr>
      </p:cxnSp>
    </p:spTree>
    <p:extLst>
      <p:ext uri="{BB962C8B-B14F-4D97-AF65-F5344CB8AC3E}">
        <p14:creationId xmlns:p14="http://schemas.microsoft.com/office/powerpoint/2010/main" val="17821996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1" name="TextBox 60">
            <a:extLst>
              <a:ext uri="{FF2B5EF4-FFF2-40B4-BE49-F238E27FC236}">
                <a16:creationId xmlns:a16="http://schemas.microsoft.com/office/drawing/2014/main" id="{781DD1D8-E8CF-31B8-54B8-8D6530D0CEA9}"/>
              </a:ext>
            </a:extLst>
          </p:cNvPr>
          <p:cNvSpPr txBox="1"/>
          <p:nvPr/>
        </p:nvSpPr>
        <p:spPr>
          <a:xfrm>
            <a:off x="520074" y="4550488"/>
            <a:ext cx="584533" cy="656070"/>
          </a:xfrm>
          <a:prstGeom prst="roundRect">
            <a:avLst>
              <a:gd name="adj" fmla="val 5645"/>
            </a:avLst>
          </a:prstGeom>
          <a:solidFill>
            <a:schemeClr val="bg1">
              <a:lumMod val="95000"/>
            </a:schemeClr>
          </a:solidFill>
          <a:ln w="28575">
            <a:solidFill>
              <a:schemeClr val="bg1">
                <a:lumMod val="50000"/>
              </a:schemeClr>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Host CPU</a:t>
            </a:r>
          </a:p>
        </p:txBody>
      </p:sp>
      <p:sp>
        <p:nvSpPr>
          <p:cNvPr id="58" name="TextBox 57">
            <a:extLst>
              <a:ext uri="{FF2B5EF4-FFF2-40B4-BE49-F238E27FC236}">
                <a16:creationId xmlns:a16="http://schemas.microsoft.com/office/drawing/2014/main" id="{71A8D7ED-1B6B-035E-569C-178A4E19C09C}"/>
              </a:ext>
            </a:extLst>
          </p:cNvPr>
          <p:cNvSpPr txBox="1"/>
          <p:nvPr/>
        </p:nvSpPr>
        <p:spPr>
          <a:xfrm>
            <a:off x="1659977" y="1290203"/>
            <a:ext cx="6459835" cy="663200"/>
          </a:xfrm>
          <a:prstGeom prst="roundRect">
            <a:avLst>
              <a:gd name="adj" fmla="val 6412"/>
            </a:avLst>
          </a:prstGeom>
          <a:solidFill>
            <a:schemeClr val="bg1">
              <a:lumMod val="95000"/>
            </a:schemeClr>
          </a:solidFill>
          <a:ln w="28575">
            <a:solidFill>
              <a:schemeClr val="bg1">
                <a:lumMod val="50000"/>
              </a:schemeClr>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white">
                    <a:lumMod val="50000"/>
                  </a:prstClr>
                </a:solidFill>
                <a:effectLst/>
                <a:uLnTx/>
                <a:uFillTx/>
                <a:latin typeface="Corbel" panose="020B0503020204020204"/>
                <a:ea typeface="+mn-ea"/>
                <a:cs typeface="+mn-cs"/>
              </a:rPr>
              <a:t>(graph-based reference &amp; index)</a:t>
            </a:r>
          </a:p>
        </p:txBody>
      </p:sp>
      <p:sp>
        <p:nvSpPr>
          <p:cNvPr id="60" name="TextBox 59">
            <a:extLst>
              <a:ext uri="{FF2B5EF4-FFF2-40B4-BE49-F238E27FC236}">
                <a16:creationId xmlns:a16="http://schemas.microsoft.com/office/drawing/2014/main" id="{E0CA0757-5F0A-A6B1-B65D-0539C22A14A6}"/>
              </a:ext>
            </a:extLst>
          </p:cNvPr>
          <p:cNvSpPr txBox="1"/>
          <p:nvPr/>
        </p:nvSpPr>
        <p:spPr>
          <a:xfrm>
            <a:off x="1659977" y="1285123"/>
            <a:ext cx="6459835" cy="663200"/>
          </a:xfrm>
          <a:prstGeom prst="roundRect">
            <a:avLst>
              <a:gd name="adj" fmla="val 6412"/>
            </a:avLst>
          </a:prstGeom>
          <a:solidFill>
            <a:srgbClr val="9DC3E6"/>
          </a:solidFill>
          <a:ln w="28575">
            <a:solidFill>
              <a:sysClr val="windowText" lastClr="000000"/>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black"/>
                </a:solidFill>
                <a:effectLst/>
                <a:uLnTx/>
                <a:uFillTx/>
                <a:latin typeface="Corbel" panose="020B0503020204020204"/>
                <a:ea typeface="+mn-ea"/>
                <a:cs typeface="+mn-cs"/>
              </a:rPr>
              <a:t>(graph-based reference &amp; index)</a:t>
            </a: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SeGraM Hardware Design</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77" name="TextBox 376">
            <a:extLst>
              <a:ext uri="{FF2B5EF4-FFF2-40B4-BE49-F238E27FC236}">
                <a16:creationId xmlns:a16="http://schemas.microsoft.com/office/drawing/2014/main" id="{A7812D32-8A23-7C46-8D56-59399B17CCB4}"/>
              </a:ext>
            </a:extLst>
          </p:cNvPr>
          <p:cNvSpPr txBox="1"/>
          <p:nvPr/>
        </p:nvSpPr>
        <p:spPr>
          <a:xfrm>
            <a:off x="1659977" y="2087724"/>
            <a:ext cx="6459835" cy="3587291"/>
          </a:xfrm>
          <a:prstGeom prst="roundRect">
            <a:avLst>
              <a:gd name="adj" fmla="val 1745"/>
            </a:avLst>
          </a:prstGeom>
          <a:solidFill>
            <a:srgbClr val="E7E6E6"/>
          </a:solidFill>
          <a:ln w="28575">
            <a:solidFill>
              <a:sysClr val="windowText" lastClr="000000"/>
            </a:solidFill>
            <a:prstDash val="sysDot"/>
          </a:ln>
        </p:spPr>
        <p:txBody>
          <a:bodyPr wrap="square" lIns="73153" tIns="27432" rIns="73153" bIns="27432"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SeGraM Accelerator</a:t>
            </a:r>
          </a:p>
        </p:txBody>
      </p:sp>
      <p:sp>
        <p:nvSpPr>
          <p:cNvPr id="378" name="TextBox 377">
            <a:extLst>
              <a:ext uri="{FF2B5EF4-FFF2-40B4-BE49-F238E27FC236}">
                <a16:creationId xmlns:a16="http://schemas.microsoft.com/office/drawing/2014/main" id="{A56B539D-AB62-BA42-ADAC-D1DEA7BE9306}"/>
              </a:ext>
            </a:extLst>
          </p:cNvPr>
          <p:cNvSpPr txBox="1"/>
          <p:nvPr/>
        </p:nvSpPr>
        <p:spPr>
          <a:xfrm>
            <a:off x="1731247" y="2127142"/>
            <a:ext cx="3384365" cy="3074336"/>
          </a:xfrm>
          <a:prstGeom prst="roundRect">
            <a:avLst>
              <a:gd name="adj" fmla="val 1745"/>
            </a:avLst>
          </a:prstGeom>
          <a:solidFill>
            <a:srgbClr val="D2C6FF"/>
          </a:solidFill>
          <a:ln w="28575">
            <a:solidFill>
              <a:sysClr val="windowText" lastClr="000000"/>
            </a:solidFill>
            <a:prstDash val="sysDot"/>
          </a:ln>
        </p:spPr>
        <p:txBody>
          <a:bodyPr wrap="square" lIns="73153" rIns="73153" bIns="18288"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632A8F"/>
                </a:solidFill>
                <a:effectLst/>
                <a:uLnTx/>
                <a:uFillTx/>
                <a:latin typeface="Corbel" panose="020B0503020204020204"/>
                <a:ea typeface="+mn-ea"/>
                <a:cs typeface="+mn-cs"/>
              </a:rPr>
              <a:t>MinSeed (MS)</a:t>
            </a:r>
          </a:p>
        </p:txBody>
      </p:sp>
      <p:sp>
        <p:nvSpPr>
          <p:cNvPr id="379" name="TextBox 378">
            <a:extLst>
              <a:ext uri="{FF2B5EF4-FFF2-40B4-BE49-F238E27FC236}">
                <a16:creationId xmlns:a16="http://schemas.microsoft.com/office/drawing/2014/main" id="{6FCA71AC-FD7C-9E46-838C-9BAEE1615105}"/>
              </a:ext>
            </a:extLst>
          </p:cNvPr>
          <p:cNvSpPr txBox="1"/>
          <p:nvPr/>
        </p:nvSpPr>
        <p:spPr>
          <a:xfrm>
            <a:off x="520074" y="4545408"/>
            <a:ext cx="584533" cy="656070"/>
          </a:xfrm>
          <a:prstGeom prst="roundRect">
            <a:avLst>
              <a:gd name="adj" fmla="val 5645"/>
            </a:avLst>
          </a:prstGeom>
          <a:solidFill>
            <a:srgbClr val="ED7D31">
              <a:lumMod val="60000"/>
              <a:lumOff val="40000"/>
              <a:alpha val="19549"/>
            </a:srgbClr>
          </a:solidFill>
          <a:ln w="28575">
            <a:solidFill>
              <a:sysClr val="windowText" lastClr="000000"/>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44546A">
                    <a:lumMod val="50000"/>
                  </a:srgbClr>
                </a:solidFill>
                <a:effectLst/>
                <a:uLnTx/>
                <a:uFillTx/>
                <a:latin typeface="Corbel" panose="020B0503020204020204"/>
                <a:ea typeface="+mn-ea"/>
                <a:cs typeface="+mn-cs"/>
              </a:rPr>
              <a:t>Host CPU</a:t>
            </a:r>
          </a:p>
        </p:txBody>
      </p:sp>
      <p:cxnSp>
        <p:nvCxnSpPr>
          <p:cNvPr id="381" name="Straight Arrow Connector 380">
            <a:extLst>
              <a:ext uri="{FF2B5EF4-FFF2-40B4-BE49-F238E27FC236}">
                <a16:creationId xmlns:a16="http://schemas.microsoft.com/office/drawing/2014/main" id="{AEE72B47-40AA-6341-B354-4F459CEA2406}"/>
              </a:ext>
            </a:extLst>
          </p:cNvPr>
          <p:cNvCxnSpPr>
            <a:cxnSpLocks/>
          </p:cNvCxnSpPr>
          <p:nvPr/>
        </p:nvCxnSpPr>
        <p:spPr>
          <a:xfrm>
            <a:off x="1104607" y="4909322"/>
            <a:ext cx="754380" cy="0"/>
          </a:xfrm>
          <a:prstGeom prst="straightConnector1">
            <a:avLst/>
          </a:prstGeom>
          <a:noFill/>
          <a:ln w="28575" cap="flat" cmpd="sng" algn="ctr">
            <a:solidFill>
              <a:srgbClr val="C00000"/>
            </a:solidFill>
            <a:prstDash val="solid"/>
            <a:miter lim="800000"/>
            <a:tailEnd type="triangle"/>
          </a:ln>
          <a:effectLst/>
        </p:spPr>
      </p:cxnSp>
      <p:sp>
        <p:nvSpPr>
          <p:cNvPr id="382" name="TextBox 381">
            <a:extLst>
              <a:ext uri="{FF2B5EF4-FFF2-40B4-BE49-F238E27FC236}">
                <a16:creationId xmlns:a16="http://schemas.microsoft.com/office/drawing/2014/main" id="{273A725A-33FC-2F40-A68C-A6E8AE390951}"/>
              </a:ext>
            </a:extLst>
          </p:cNvPr>
          <p:cNvSpPr txBox="1">
            <a:spLocks/>
          </p:cNvSpPr>
          <p:nvPr/>
        </p:nvSpPr>
        <p:spPr>
          <a:xfrm>
            <a:off x="1858987" y="3571666"/>
            <a:ext cx="914223"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Minimizers</a:t>
            </a:r>
          </a:p>
        </p:txBody>
      </p:sp>
      <p:sp>
        <p:nvSpPr>
          <p:cNvPr id="383" name="TextBox 382">
            <a:extLst>
              <a:ext uri="{FF2B5EF4-FFF2-40B4-BE49-F238E27FC236}">
                <a16:creationId xmlns:a16="http://schemas.microsoft.com/office/drawing/2014/main" id="{360009DE-264A-AC4B-B2E3-2C387BA783B9}"/>
              </a:ext>
            </a:extLst>
          </p:cNvPr>
          <p:cNvSpPr txBox="1"/>
          <p:nvPr/>
        </p:nvSpPr>
        <p:spPr>
          <a:xfrm>
            <a:off x="964542" y="4898311"/>
            <a:ext cx="848025"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query</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read</a:t>
            </a:r>
          </a:p>
        </p:txBody>
      </p:sp>
      <p:sp>
        <p:nvSpPr>
          <p:cNvPr id="384" name="TextBox 383">
            <a:extLst>
              <a:ext uri="{FF2B5EF4-FFF2-40B4-BE49-F238E27FC236}">
                <a16:creationId xmlns:a16="http://schemas.microsoft.com/office/drawing/2014/main" id="{A7407CDC-4B7F-D342-BE1B-31DCB55CCDE5}"/>
              </a:ext>
            </a:extLst>
          </p:cNvPr>
          <p:cNvSpPr txBox="1">
            <a:spLocks noChangeAspect="1"/>
          </p:cNvSpPr>
          <p:nvPr/>
        </p:nvSpPr>
        <p:spPr>
          <a:xfrm>
            <a:off x="1295179" y="4677747"/>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385" name="TextBox 384">
            <a:extLst>
              <a:ext uri="{FF2B5EF4-FFF2-40B4-BE49-F238E27FC236}">
                <a16:creationId xmlns:a16="http://schemas.microsoft.com/office/drawing/2014/main" id="{9EE50CA0-BF9D-8A4E-8E67-2239112A085A}"/>
              </a:ext>
            </a:extLst>
          </p:cNvPr>
          <p:cNvSpPr txBox="1"/>
          <p:nvPr/>
        </p:nvSpPr>
        <p:spPr>
          <a:xfrm>
            <a:off x="5284439" y="2127142"/>
            <a:ext cx="2750673" cy="3074336"/>
          </a:xfrm>
          <a:prstGeom prst="roundRect">
            <a:avLst>
              <a:gd name="adj" fmla="val 1745"/>
            </a:avLst>
          </a:prstGeom>
          <a:solidFill>
            <a:srgbClr val="C5E0B4"/>
          </a:solidFill>
          <a:ln w="28575">
            <a:solidFill>
              <a:sysClr val="windowText" lastClr="000000"/>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70AD47">
                    <a:lumMod val="50000"/>
                  </a:srgbClr>
                </a:solidFill>
                <a:effectLst/>
                <a:uLnTx/>
                <a:uFillTx/>
                <a:latin typeface="Corbel" panose="020B0503020204020204" pitchFamily="34" charset="0"/>
                <a:ea typeface="+mn-ea"/>
                <a:cs typeface="+mn-cs"/>
              </a:rPr>
              <a:t>BitAlign (BA)</a:t>
            </a:r>
          </a:p>
        </p:txBody>
      </p:sp>
      <p:sp>
        <p:nvSpPr>
          <p:cNvPr id="386" name="TextBox 385">
            <a:extLst>
              <a:ext uri="{FF2B5EF4-FFF2-40B4-BE49-F238E27FC236}">
                <a16:creationId xmlns:a16="http://schemas.microsoft.com/office/drawing/2014/main" id="{58E1AFC4-D292-D549-B86A-0D246372066E}"/>
              </a:ext>
            </a:extLst>
          </p:cNvPr>
          <p:cNvSpPr txBox="1"/>
          <p:nvPr/>
        </p:nvSpPr>
        <p:spPr>
          <a:xfrm>
            <a:off x="1858987" y="4674074"/>
            <a:ext cx="914223"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Read</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Scratchpad</a:t>
            </a:r>
          </a:p>
        </p:txBody>
      </p:sp>
      <p:sp>
        <p:nvSpPr>
          <p:cNvPr id="387" name="TextBox 386">
            <a:extLst>
              <a:ext uri="{FF2B5EF4-FFF2-40B4-BE49-F238E27FC236}">
                <a16:creationId xmlns:a16="http://schemas.microsoft.com/office/drawing/2014/main" id="{E2F19CF7-AB66-7C42-8A55-1E596E896034}"/>
              </a:ext>
            </a:extLst>
          </p:cNvPr>
          <p:cNvSpPr txBox="1"/>
          <p:nvPr/>
        </p:nvSpPr>
        <p:spPr>
          <a:xfrm>
            <a:off x="1858987" y="2252452"/>
            <a:ext cx="914223"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 Scratchpad</a:t>
            </a:r>
          </a:p>
        </p:txBody>
      </p:sp>
      <p:sp>
        <p:nvSpPr>
          <p:cNvPr id="388" name="TextBox 387">
            <a:extLst>
              <a:ext uri="{FF2B5EF4-FFF2-40B4-BE49-F238E27FC236}">
                <a16:creationId xmlns:a16="http://schemas.microsoft.com/office/drawing/2014/main" id="{D45B38BF-3C5E-F64A-A9A1-6B1A006CF4D3}"/>
              </a:ext>
            </a:extLst>
          </p:cNvPr>
          <p:cNvSpPr txBox="1">
            <a:spLocks/>
          </p:cNvSpPr>
          <p:nvPr/>
        </p:nvSpPr>
        <p:spPr>
          <a:xfrm>
            <a:off x="2900950" y="3571666"/>
            <a:ext cx="1008749" cy="652287"/>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Filter</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Minimizers by Frequency</a:t>
            </a:r>
          </a:p>
        </p:txBody>
      </p:sp>
      <p:sp>
        <p:nvSpPr>
          <p:cNvPr id="389" name="TextBox 388">
            <a:extLst>
              <a:ext uri="{FF2B5EF4-FFF2-40B4-BE49-F238E27FC236}">
                <a16:creationId xmlns:a16="http://schemas.microsoft.com/office/drawing/2014/main" id="{5E0DC71F-43C4-BB4E-A06D-5D7A15E525F5}"/>
              </a:ext>
            </a:extLst>
          </p:cNvPr>
          <p:cNvSpPr txBox="1"/>
          <p:nvPr/>
        </p:nvSpPr>
        <p:spPr>
          <a:xfrm>
            <a:off x="4075105" y="2252452"/>
            <a:ext cx="914407"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Scratchpad</a:t>
            </a:r>
          </a:p>
        </p:txBody>
      </p:sp>
      <p:sp>
        <p:nvSpPr>
          <p:cNvPr id="390" name="TextBox 389">
            <a:extLst>
              <a:ext uri="{FF2B5EF4-FFF2-40B4-BE49-F238E27FC236}">
                <a16:creationId xmlns:a16="http://schemas.microsoft.com/office/drawing/2014/main" id="{B710D81B-3E71-B840-98FC-19E5EE119FA2}"/>
              </a:ext>
            </a:extLst>
          </p:cNvPr>
          <p:cNvSpPr txBox="1">
            <a:spLocks/>
          </p:cNvSpPr>
          <p:nvPr/>
        </p:nvSpPr>
        <p:spPr>
          <a:xfrm>
            <a:off x="4021911" y="3571666"/>
            <a:ext cx="1011100"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Candidate</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Regions</a:t>
            </a:r>
          </a:p>
        </p:txBody>
      </p:sp>
      <p:sp>
        <p:nvSpPr>
          <p:cNvPr id="391" name="TextBox 390">
            <a:extLst>
              <a:ext uri="{FF2B5EF4-FFF2-40B4-BE49-F238E27FC236}">
                <a16:creationId xmlns:a16="http://schemas.microsoft.com/office/drawing/2014/main" id="{C3FC1D87-12F5-BD4E-9B84-838BECDF89F4}"/>
              </a:ext>
            </a:extLst>
          </p:cNvPr>
          <p:cNvSpPr txBox="1"/>
          <p:nvPr/>
        </p:nvSpPr>
        <p:spPr>
          <a:xfrm>
            <a:off x="5432867" y="2252452"/>
            <a:ext cx="2470967"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Input Scratchpad</a:t>
            </a:r>
          </a:p>
        </p:txBody>
      </p:sp>
      <p:sp>
        <p:nvSpPr>
          <p:cNvPr id="392" name="TextBox 391">
            <a:extLst>
              <a:ext uri="{FF2B5EF4-FFF2-40B4-BE49-F238E27FC236}">
                <a16:creationId xmlns:a16="http://schemas.microsoft.com/office/drawing/2014/main" id="{57B51410-62D7-5042-9BBE-A9757948B5F0}"/>
              </a:ext>
            </a:extLst>
          </p:cNvPr>
          <p:cNvSpPr txBox="1">
            <a:spLocks/>
          </p:cNvSpPr>
          <p:nvPr/>
        </p:nvSpPr>
        <p:spPr>
          <a:xfrm>
            <a:off x="5431512" y="2960113"/>
            <a:ext cx="916500" cy="583629"/>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Generate Bitvectors</a:t>
            </a:r>
          </a:p>
        </p:txBody>
      </p:sp>
      <p:sp>
        <p:nvSpPr>
          <p:cNvPr id="393" name="TextBox 392">
            <a:extLst>
              <a:ext uri="{FF2B5EF4-FFF2-40B4-BE49-F238E27FC236}">
                <a16:creationId xmlns:a16="http://schemas.microsoft.com/office/drawing/2014/main" id="{2C746795-3C18-4243-BE4D-C531D2DA2604}"/>
              </a:ext>
            </a:extLst>
          </p:cNvPr>
          <p:cNvSpPr txBox="1">
            <a:spLocks/>
          </p:cNvSpPr>
          <p:nvPr/>
        </p:nvSpPr>
        <p:spPr>
          <a:xfrm>
            <a:off x="5431512" y="4673098"/>
            <a:ext cx="916500" cy="430105"/>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Perform</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Traceback</a:t>
            </a:r>
          </a:p>
        </p:txBody>
      </p:sp>
      <p:sp>
        <p:nvSpPr>
          <p:cNvPr id="394" name="TextBox 393">
            <a:extLst>
              <a:ext uri="{FF2B5EF4-FFF2-40B4-BE49-F238E27FC236}">
                <a16:creationId xmlns:a16="http://schemas.microsoft.com/office/drawing/2014/main" id="{8EE8E914-864E-0445-8CE9-CD435555CF78}"/>
              </a:ext>
            </a:extLst>
          </p:cNvPr>
          <p:cNvSpPr txBox="1"/>
          <p:nvPr/>
        </p:nvSpPr>
        <p:spPr>
          <a:xfrm>
            <a:off x="5431512" y="3809723"/>
            <a:ext cx="2470967" cy="654246"/>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Bitvector Scratchpad</a:t>
            </a:r>
          </a:p>
        </p:txBody>
      </p:sp>
      <p:sp>
        <p:nvSpPr>
          <p:cNvPr id="395" name="TextBox 394">
            <a:extLst>
              <a:ext uri="{FF2B5EF4-FFF2-40B4-BE49-F238E27FC236}">
                <a16:creationId xmlns:a16="http://schemas.microsoft.com/office/drawing/2014/main" id="{15637F85-242E-5842-BD15-83240218D47E}"/>
              </a:ext>
            </a:extLst>
          </p:cNvPr>
          <p:cNvSpPr txBox="1"/>
          <p:nvPr/>
        </p:nvSpPr>
        <p:spPr>
          <a:xfrm>
            <a:off x="6903382" y="2960112"/>
            <a:ext cx="999097" cy="583629"/>
          </a:xfrm>
          <a:prstGeom prst="roundRect">
            <a:avLst>
              <a:gd name="adj" fmla="val 5084"/>
            </a:avLst>
          </a:prstGeom>
          <a:solidFill>
            <a:srgbClr val="EAF4E4"/>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Hop Queues</a:t>
            </a:r>
          </a:p>
        </p:txBody>
      </p:sp>
      <p:cxnSp>
        <p:nvCxnSpPr>
          <p:cNvPr id="396" name="Straight Arrow Connector 395">
            <a:extLst>
              <a:ext uri="{FF2B5EF4-FFF2-40B4-BE49-F238E27FC236}">
                <a16:creationId xmlns:a16="http://schemas.microsoft.com/office/drawing/2014/main" id="{64A98ED4-5803-9740-B7F1-9D2E48DCA5A3}"/>
              </a:ext>
            </a:extLst>
          </p:cNvPr>
          <p:cNvCxnSpPr>
            <a:cxnSpLocks/>
            <a:stCxn id="386" idx="0"/>
            <a:endCxn id="382" idx="2"/>
          </p:cNvCxnSpPr>
          <p:nvPr/>
        </p:nvCxnSpPr>
        <p:spPr>
          <a:xfrm flipH="1" flipV="1">
            <a:off x="2316099" y="4223952"/>
            <a:ext cx="0" cy="450122"/>
          </a:xfrm>
          <a:prstGeom prst="straightConnector1">
            <a:avLst/>
          </a:prstGeom>
          <a:noFill/>
          <a:ln w="28575" cap="flat" cmpd="sng" algn="ctr">
            <a:solidFill>
              <a:srgbClr val="C00000"/>
            </a:solidFill>
            <a:prstDash val="solid"/>
            <a:miter lim="800000"/>
            <a:tailEnd type="triangle"/>
          </a:ln>
          <a:effectLst/>
        </p:spPr>
      </p:cxnSp>
      <p:cxnSp>
        <p:nvCxnSpPr>
          <p:cNvPr id="397" name="Straight Arrow Connector 396">
            <a:extLst>
              <a:ext uri="{FF2B5EF4-FFF2-40B4-BE49-F238E27FC236}">
                <a16:creationId xmlns:a16="http://schemas.microsoft.com/office/drawing/2014/main" id="{2DFB39EE-67C7-BD45-8B10-6A1289B7784B}"/>
              </a:ext>
            </a:extLst>
          </p:cNvPr>
          <p:cNvCxnSpPr>
            <a:cxnSpLocks/>
            <a:stCxn id="382" idx="0"/>
            <a:endCxn id="387" idx="2"/>
          </p:cNvCxnSpPr>
          <p:nvPr/>
        </p:nvCxnSpPr>
        <p:spPr>
          <a:xfrm flipV="1">
            <a:off x="2316099" y="3268475"/>
            <a:ext cx="0" cy="303191"/>
          </a:xfrm>
          <a:prstGeom prst="straightConnector1">
            <a:avLst/>
          </a:prstGeom>
          <a:noFill/>
          <a:ln w="28575" cap="flat" cmpd="sng" algn="ctr">
            <a:solidFill>
              <a:srgbClr val="C00000"/>
            </a:solidFill>
            <a:prstDash val="solid"/>
            <a:miter lim="800000"/>
            <a:tailEnd type="triangle"/>
          </a:ln>
          <a:effectLst/>
        </p:spPr>
      </p:cxnSp>
      <p:cxnSp>
        <p:nvCxnSpPr>
          <p:cNvPr id="398" name="Elbow Connector 397">
            <a:extLst>
              <a:ext uri="{FF2B5EF4-FFF2-40B4-BE49-F238E27FC236}">
                <a16:creationId xmlns:a16="http://schemas.microsoft.com/office/drawing/2014/main" id="{6EEF3935-F400-E141-9D64-5541A11A7B13}"/>
              </a:ext>
            </a:extLst>
          </p:cNvPr>
          <p:cNvCxnSpPr>
            <a:cxnSpLocks/>
          </p:cNvCxnSpPr>
          <p:nvPr/>
        </p:nvCxnSpPr>
        <p:spPr>
          <a:xfrm rot="16200000" flipH="1">
            <a:off x="2007572" y="2166208"/>
            <a:ext cx="1693644" cy="1089948"/>
          </a:xfrm>
          <a:prstGeom prst="bentConnector3">
            <a:avLst>
              <a:gd name="adj1" fmla="val -129"/>
            </a:avLst>
          </a:prstGeom>
          <a:noFill/>
          <a:ln w="28575" cap="flat" cmpd="sng" algn="ctr">
            <a:solidFill>
              <a:srgbClr val="C00000"/>
            </a:solidFill>
            <a:prstDash val="solid"/>
            <a:miter lim="800000"/>
            <a:tailEnd type="triangle"/>
          </a:ln>
          <a:effectLst/>
        </p:spPr>
      </p:cxnSp>
      <p:cxnSp>
        <p:nvCxnSpPr>
          <p:cNvPr id="399" name="Straight Connector 398">
            <a:extLst>
              <a:ext uri="{FF2B5EF4-FFF2-40B4-BE49-F238E27FC236}">
                <a16:creationId xmlns:a16="http://schemas.microsoft.com/office/drawing/2014/main" id="{B0B699CD-F00D-3C47-8D7F-479FB01F20EE}"/>
              </a:ext>
            </a:extLst>
          </p:cNvPr>
          <p:cNvCxnSpPr>
            <a:cxnSpLocks/>
          </p:cNvCxnSpPr>
          <p:nvPr/>
        </p:nvCxnSpPr>
        <p:spPr>
          <a:xfrm flipH="1">
            <a:off x="2307654" y="1864360"/>
            <a:ext cx="1766" cy="379792"/>
          </a:xfrm>
          <a:prstGeom prst="line">
            <a:avLst/>
          </a:prstGeom>
          <a:noFill/>
          <a:ln w="28575" cap="flat" cmpd="sng" algn="ctr">
            <a:solidFill>
              <a:srgbClr val="C00000"/>
            </a:solidFill>
            <a:prstDash val="solid"/>
            <a:miter lim="800000"/>
            <a:tailEnd type="none"/>
          </a:ln>
          <a:effectLst/>
        </p:spPr>
      </p:cxnSp>
      <p:cxnSp>
        <p:nvCxnSpPr>
          <p:cNvPr id="400" name="Straight Connector 399">
            <a:extLst>
              <a:ext uri="{FF2B5EF4-FFF2-40B4-BE49-F238E27FC236}">
                <a16:creationId xmlns:a16="http://schemas.microsoft.com/office/drawing/2014/main" id="{790B5127-2564-AE42-B3CB-339D18420C36}"/>
              </a:ext>
            </a:extLst>
          </p:cNvPr>
          <p:cNvCxnSpPr>
            <a:cxnSpLocks/>
          </p:cNvCxnSpPr>
          <p:nvPr/>
        </p:nvCxnSpPr>
        <p:spPr>
          <a:xfrm>
            <a:off x="3491842" y="1859815"/>
            <a:ext cx="0" cy="1694396"/>
          </a:xfrm>
          <a:prstGeom prst="line">
            <a:avLst/>
          </a:prstGeom>
          <a:noFill/>
          <a:ln w="28575" cap="flat" cmpd="sng" algn="ctr">
            <a:solidFill>
              <a:srgbClr val="C00000"/>
            </a:solidFill>
            <a:prstDash val="solid"/>
            <a:miter lim="800000"/>
            <a:tailEnd type="none"/>
          </a:ln>
          <a:effectLst/>
        </p:spPr>
      </p:cxnSp>
      <p:cxnSp>
        <p:nvCxnSpPr>
          <p:cNvPr id="401" name="Elbow Connector 400">
            <a:extLst>
              <a:ext uri="{FF2B5EF4-FFF2-40B4-BE49-F238E27FC236}">
                <a16:creationId xmlns:a16="http://schemas.microsoft.com/office/drawing/2014/main" id="{A5D178B4-9BA1-4D42-A962-9A2D41C54783}"/>
              </a:ext>
            </a:extLst>
          </p:cNvPr>
          <p:cNvCxnSpPr>
            <a:cxnSpLocks/>
            <a:endCxn id="389" idx="0"/>
          </p:cNvCxnSpPr>
          <p:nvPr/>
        </p:nvCxnSpPr>
        <p:spPr>
          <a:xfrm>
            <a:off x="3486727" y="1864982"/>
            <a:ext cx="1045582" cy="387470"/>
          </a:xfrm>
          <a:prstGeom prst="bentConnector2">
            <a:avLst/>
          </a:prstGeom>
          <a:noFill/>
          <a:ln w="28575" cap="flat" cmpd="sng" algn="ctr">
            <a:solidFill>
              <a:srgbClr val="C00000"/>
            </a:solidFill>
            <a:prstDash val="solid"/>
            <a:miter lim="800000"/>
            <a:tailEnd type="triangle"/>
          </a:ln>
          <a:effectLst/>
        </p:spPr>
      </p:cxnSp>
      <p:cxnSp>
        <p:nvCxnSpPr>
          <p:cNvPr id="402" name="Straight Arrow Connector 401">
            <a:extLst>
              <a:ext uri="{FF2B5EF4-FFF2-40B4-BE49-F238E27FC236}">
                <a16:creationId xmlns:a16="http://schemas.microsoft.com/office/drawing/2014/main" id="{730372B7-A482-704D-8224-05DBDAD64B67}"/>
              </a:ext>
            </a:extLst>
          </p:cNvPr>
          <p:cNvCxnSpPr>
            <a:cxnSpLocks/>
          </p:cNvCxnSpPr>
          <p:nvPr/>
        </p:nvCxnSpPr>
        <p:spPr>
          <a:xfrm>
            <a:off x="4537619" y="3286107"/>
            <a:ext cx="0" cy="285559"/>
          </a:xfrm>
          <a:prstGeom prst="straightConnector1">
            <a:avLst/>
          </a:prstGeom>
          <a:noFill/>
          <a:ln w="28575" cap="flat" cmpd="sng" algn="ctr">
            <a:solidFill>
              <a:srgbClr val="C00000"/>
            </a:solidFill>
            <a:prstDash val="solid"/>
            <a:miter lim="800000"/>
            <a:tailEnd type="triangle"/>
          </a:ln>
          <a:effectLst/>
        </p:spPr>
      </p:cxnSp>
      <p:cxnSp>
        <p:nvCxnSpPr>
          <p:cNvPr id="403" name="Elbow Connector 402">
            <a:extLst>
              <a:ext uri="{FF2B5EF4-FFF2-40B4-BE49-F238E27FC236}">
                <a16:creationId xmlns:a16="http://schemas.microsoft.com/office/drawing/2014/main" id="{AE0E1D92-0625-F94E-A345-CC9FE39B9663}"/>
              </a:ext>
            </a:extLst>
          </p:cNvPr>
          <p:cNvCxnSpPr>
            <a:cxnSpLocks/>
          </p:cNvCxnSpPr>
          <p:nvPr/>
        </p:nvCxnSpPr>
        <p:spPr>
          <a:xfrm>
            <a:off x="5188878" y="1864360"/>
            <a:ext cx="1481564" cy="378217"/>
          </a:xfrm>
          <a:prstGeom prst="bentConnector3">
            <a:avLst>
              <a:gd name="adj1" fmla="val 99969"/>
            </a:avLst>
          </a:prstGeom>
          <a:noFill/>
          <a:ln w="28575" cap="flat" cmpd="sng" algn="ctr">
            <a:solidFill>
              <a:srgbClr val="C00000"/>
            </a:solidFill>
            <a:prstDash val="solid"/>
            <a:miter lim="800000"/>
            <a:tailEnd type="triangle"/>
          </a:ln>
          <a:effectLst/>
        </p:spPr>
      </p:cxnSp>
      <p:cxnSp>
        <p:nvCxnSpPr>
          <p:cNvPr id="404" name="Straight Connector 403">
            <a:extLst>
              <a:ext uri="{FF2B5EF4-FFF2-40B4-BE49-F238E27FC236}">
                <a16:creationId xmlns:a16="http://schemas.microsoft.com/office/drawing/2014/main" id="{FD750063-E279-E842-A1B0-55CAEB7104CB}"/>
              </a:ext>
            </a:extLst>
          </p:cNvPr>
          <p:cNvCxnSpPr>
            <a:cxnSpLocks/>
          </p:cNvCxnSpPr>
          <p:nvPr/>
        </p:nvCxnSpPr>
        <p:spPr>
          <a:xfrm>
            <a:off x="5195050" y="1859815"/>
            <a:ext cx="0" cy="2667094"/>
          </a:xfrm>
          <a:prstGeom prst="line">
            <a:avLst/>
          </a:prstGeom>
          <a:noFill/>
          <a:ln w="28575" cap="flat" cmpd="sng" algn="ctr">
            <a:solidFill>
              <a:srgbClr val="C00000"/>
            </a:solidFill>
            <a:prstDash val="solid"/>
            <a:miter lim="800000"/>
            <a:tailEnd type="none"/>
          </a:ln>
          <a:effectLst/>
        </p:spPr>
      </p:cxnSp>
      <p:cxnSp>
        <p:nvCxnSpPr>
          <p:cNvPr id="405" name="Elbow Connector 404">
            <a:extLst>
              <a:ext uri="{FF2B5EF4-FFF2-40B4-BE49-F238E27FC236}">
                <a16:creationId xmlns:a16="http://schemas.microsoft.com/office/drawing/2014/main" id="{141AF061-975E-BC4B-BE84-2B9C0390A2CB}"/>
              </a:ext>
            </a:extLst>
          </p:cNvPr>
          <p:cNvCxnSpPr>
            <a:cxnSpLocks/>
            <a:stCxn id="390" idx="2"/>
          </p:cNvCxnSpPr>
          <p:nvPr/>
        </p:nvCxnSpPr>
        <p:spPr>
          <a:xfrm rot="16200000" flipH="1">
            <a:off x="4714752" y="4036661"/>
            <a:ext cx="302956" cy="677538"/>
          </a:xfrm>
          <a:prstGeom prst="bentConnector2">
            <a:avLst/>
          </a:prstGeom>
          <a:noFill/>
          <a:ln w="28575" cap="flat" cmpd="sng" algn="ctr">
            <a:solidFill>
              <a:srgbClr val="C00000"/>
            </a:solidFill>
            <a:prstDash val="solid"/>
            <a:miter lim="800000"/>
          </a:ln>
          <a:effectLst/>
        </p:spPr>
      </p:cxnSp>
      <p:cxnSp>
        <p:nvCxnSpPr>
          <p:cNvPr id="406" name="Straight Arrow Connector 405">
            <a:extLst>
              <a:ext uri="{FF2B5EF4-FFF2-40B4-BE49-F238E27FC236}">
                <a16:creationId xmlns:a16="http://schemas.microsoft.com/office/drawing/2014/main" id="{2F822F42-B6A0-B94A-B53E-752CBA929DDA}"/>
              </a:ext>
            </a:extLst>
          </p:cNvPr>
          <p:cNvCxnSpPr>
            <a:cxnSpLocks/>
          </p:cNvCxnSpPr>
          <p:nvPr/>
        </p:nvCxnSpPr>
        <p:spPr>
          <a:xfrm>
            <a:off x="5882909" y="2711182"/>
            <a:ext cx="0" cy="238928"/>
          </a:xfrm>
          <a:prstGeom prst="straightConnector1">
            <a:avLst/>
          </a:prstGeom>
          <a:noFill/>
          <a:ln w="28575" cap="flat" cmpd="sng" algn="ctr">
            <a:solidFill>
              <a:srgbClr val="C00000"/>
            </a:solidFill>
            <a:prstDash val="solid"/>
            <a:miter lim="800000"/>
            <a:tailEnd type="triangle"/>
          </a:ln>
          <a:effectLst/>
        </p:spPr>
      </p:cxnSp>
      <p:cxnSp>
        <p:nvCxnSpPr>
          <p:cNvPr id="407" name="Straight Arrow Connector 406">
            <a:extLst>
              <a:ext uri="{FF2B5EF4-FFF2-40B4-BE49-F238E27FC236}">
                <a16:creationId xmlns:a16="http://schemas.microsoft.com/office/drawing/2014/main" id="{5D4B1C22-940A-7341-9907-BEE8BEE73123}"/>
              </a:ext>
            </a:extLst>
          </p:cNvPr>
          <p:cNvCxnSpPr>
            <a:cxnSpLocks/>
          </p:cNvCxnSpPr>
          <p:nvPr/>
        </p:nvCxnSpPr>
        <p:spPr>
          <a:xfrm>
            <a:off x="5882909" y="3559909"/>
            <a:ext cx="0" cy="235908"/>
          </a:xfrm>
          <a:prstGeom prst="straightConnector1">
            <a:avLst/>
          </a:prstGeom>
          <a:noFill/>
          <a:ln w="28575" cap="flat" cmpd="sng" algn="ctr">
            <a:solidFill>
              <a:srgbClr val="C00000"/>
            </a:solidFill>
            <a:prstDash val="solid"/>
            <a:miter lim="800000"/>
            <a:tailEnd type="triangle"/>
          </a:ln>
          <a:effectLst/>
        </p:spPr>
      </p:cxnSp>
      <p:cxnSp>
        <p:nvCxnSpPr>
          <p:cNvPr id="408" name="Straight Arrow Connector 407">
            <a:extLst>
              <a:ext uri="{FF2B5EF4-FFF2-40B4-BE49-F238E27FC236}">
                <a16:creationId xmlns:a16="http://schemas.microsoft.com/office/drawing/2014/main" id="{A2C65AC7-2AFE-6243-AB7B-8A6DD1DF4404}"/>
              </a:ext>
            </a:extLst>
          </p:cNvPr>
          <p:cNvCxnSpPr>
            <a:cxnSpLocks/>
          </p:cNvCxnSpPr>
          <p:nvPr/>
        </p:nvCxnSpPr>
        <p:spPr>
          <a:xfrm>
            <a:off x="5882909" y="4463969"/>
            <a:ext cx="0" cy="209129"/>
          </a:xfrm>
          <a:prstGeom prst="straightConnector1">
            <a:avLst/>
          </a:prstGeom>
          <a:noFill/>
          <a:ln w="28575" cap="flat" cmpd="sng" algn="ctr">
            <a:solidFill>
              <a:srgbClr val="C00000"/>
            </a:solidFill>
            <a:prstDash val="solid"/>
            <a:miter lim="800000"/>
            <a:tailEnd type="triangle"/>
          </a:ln>
          <a:effectLst/>
        </p:spPr>
      </p:cxnSp>
      <p:cxnSp>
        <p:nvCxnSpPr>
          <p:cNvPr id="409" name="Straight Arrow Connector 408">
            <a:extLst>
              <a:ext uri="{FF2B5EF4-FFF2-40B4-BE49-F238E27FC236}">
                <a16:creationId xmlns:a16="http://schemas.microsoft.com/office/drawing/2014/main" id="{D84B9939-E17D-B344-AFC3-83CCE79E2D80}"/>
              </a:ext>
            </a:extLst>
          </p:cNvPr>
          <p:cNvCxnSpPr>
            <a:cxnSpLocks/>
            <a:stCxn id="395" idx="1"/>
            <a:endCxn id="392" idx="3"/>
          </p:cNvCxnSpPr>
          <p:nvPr/>
        </p:nvCxnSpPr>
        <p:spPr>
          <a:xfrm flipH="1">
            <a:off x="6348012" y="3251927"/>
            <a:ext cx="555370" cy="0"/>
          </a:xfrm>
          <a:prstGeom prst="straightConnector1">
            <a:avLst/>
          </a:prstGeom>
          <a:noFill/>
          <a:ln w="28575" cap="flat" cmpd="sng" algn="ctr">
            <a:solidFill>
              <a:srgbClr val="C00000"/>
            </a:solidFill>
            <a:prstDash val="solid"/>
            <a:miter lim="800000"/>
            <a:headEnd type="triangle"/>
            <a:tailEnd type="triangle"/>
          </a:ln>
          <a:effectLst/>
        </p:spPr>
      </p:cxnSp>
      <p:sp>
        <p:nvSpPr>
          <p:cNvPr id="410" name="TextBox 409">
            <a:extLst>
              <a:ext uri="{FF2B5EF4-FFF2-40B4-BE49-F238E27FC236}">
                <a16:creationId xmlns:a16="http://schemas.microsoft.com/office/drawing/2014/main" id="{5C79856B-A18E-4B4D-B5D4-6C87EA4E3F1D}"/>
              </a:ext>
            </a:extLst>
          </p:cNvPr>
          <p:cNvSpPr txBox="1"/>
          <p:nvPr/>
        </p:nvSpPr>
        <p:spPr>
          <a:xfrm>
            <a:off x="2234010" y="4292012"/>
            <a:ext cx="1059098"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query k-mers</a:t>
            </a:r>
          </a:p>
        </p:txBody>
      </p:sp>
      <p:sp>
        <p:nvSpPr>
          <p:cNvPr id="411" name="TextBox 410">
            <a:extLst>
              <a:ext uri="{FF2B5EF4-FFF2-40B4-BE49-F238E27FC236}">
                <a16:creationId xmlns:a16="http://schemas.microsoft.com/office/drawing/2014/main" id="{76388AB4-B645-F241-9654-8E92AC584668}"/>
              </a:ext>
            </a:extLst>
          </p:cNvPr>
          <p:cNvSpPr txBox="1"/>
          <p:nvPr/>
        </p:nvSpPr>
        <p:spPr>
          <a:xfrm>
            <a:off x="2265848" y="3233659"/>
            <a:ext cx="888555"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minimizers</a:t>
            </a:r>
          </a:p>
        </p:txBody>
      </p:sp>
      <p:sp>
        <p:nvSpPr>
          <p:cNvPr id="412" name="TextBox 411">
            <a:extLst>
              <a:ext uri="{FF2B5EF4-FFF2-40B4-BE49-F238E27FC236}">
                <a16:creationId xmlns:a16="http://schemas.microsoft.com/office/drawing/2014/main" id="{7AC7D2DA-18A2-AF4B-9143-247B4733C7DD}"/>
              </a:ext>
            </a:extLst>
          </p:cNvPr>
          <p:cNvSpPr txBox="1"/>
          <p:nvPr/>
        </p:nvSpPr>
        <p:spPr>
          <a:xfrm>
            <a:off x="2430264" y="1568704"/>
            <a:ext cx="918609"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frequencies</a:t>
            </a:r>
          </a:p>
        </p:txBody>
      </p:sp>
      <p:sp>
        <p:nvSpPr>
          <p:cNvPr id="413" name="TextBox 412">
            <a:extLst>
              <a:ext uri="{FF2B5EF4-FFF2-40B4-BE49-F238E27FC236}">
                <a16:creationId xmlns:a16="http://schemas.microsoft.com/office/drawing/2014/main" id="{BF7146DB-33AA-6F4B-8F8B-C8B1202B4B9A}"/>
              </a:ext>
            </a:extLst>
          </p:cNvPr>
          <p:cNvSpPr txBox="1"/>
          <p:nvPr/>
        </p:nvSpPr>
        <p:spPr>
          <a:xfrm>
            <a:off x="3415700" y="1572768"/>
            <a:ext cx="1096530"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seed locations</a:t>
            </a:r>
          </a:p>
        </p:txBody>
      </p:sp>
      <p:sp>
        <p:nvSpPr>
          <p:cNvPr id="414" name="TextBox 413">
            <a:extLst>
              <a:ext uri="{FF2B5EF4-FFF2-40B4-BE49-F238E27FC236}">
                <a16:creationId xmlns:a16="http://schemas.microsoft.com/office/drawing/2014/main" id="{ABB48E92-064E-FD4A-BB62-1D97440EB5C6}"/>
              </a:ext>
            </a:extLst>
          </p:cNvPr>
          <p:cNvSpPr txBox="1"/>
          <p:nvPr/>
        </p:nvSpPr>
        <p:spPr>
          <a:xfrm>
            <a:off x="5338020" y="1572768"/>
            <a:ext cx="975602"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graph nodes</a:t>
            </a:r>
          </a:p>
        </p:txBody>
      </p:sp>
      <p:sp>
        <p:nvSpPr>
          <p:cNvPr id="415" name="TextBox 414">
            <a:extLst>
              <a:ext uri="{FF2B5EF4-FFF2-40B4-BE49-F238E27FC236}">
                <a16:creationId xmlns:a16="http://schemas.microsoft.com/office/drawing/2014/main" id="{BF1F81E9-E629-8344-98B5-0AB1172BFB43}"/>
              </a:ext>
            </a:extLst>
          </p:cNvPr>
          <p:cNvSpPr txBox="1">
            <a:spLocks noChangeAspect="1"/>
          </p:cNvSpPr>
          <p:nvPr/>
        </p:nvSpPr>
        <p:spPr>
          <a:xfrm>
            <a:off x="178531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2</a:t>
            </a:r>
          </a:p>
        </p:txBody>
      </p:sp>
      <p:sp>
        <p:nvSpPr>
          <p:cNvPr id="416" name="TextBox 415">
            <a:extLst>
              <a:ext uri="{FF2B5EF4-FFF2-40B4-BE49-F238E27FC236}">
                <a16:creationId xmlns:a16="http://schemas.microsoft.com/office/drawing/2014/main" id="{99A60325-75A7-AC40-82C2-FAEDA1DCFD6B}"/>
              </a:ext>
            </a:extLst>
          </p:cNvPr>
          <p:cNvSpPr txBox="1">
            <a:spLocks noChangeAspect="1"/>
          </p:cNvSpPr>
          <p:nvPr/>
        </p:nvSpPr>
        <p:spPr>
          <a:xfrm>
            <a:off x="2216331"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3</a:t>
            </a:r>
          </a:p>
        </p:txBody>
      </p:sp>
      <p:sp>
        <p:nvSpPr>
          <p:cNvPr id="417" name="TextBox 416">
            <a:extLst>
              <a:ext uri="{FF2B5EF4-FFF2-40B4-BE49-F238E27FC236}">
                <a16:creationId xmlns:a16="http://schemas.microsoft.com/office/drawing/2014/main" id="{70BBF2D2-297F-AD42-964D-7E163ADD79F0}"/>
              </a:ext>
            </a:extLst>
          </p:cNvPr>
          <p:cNvSpPr txBox="1">
            <a:spLocks noChangeAspect="1"/>
          </p:cNvSpPr>
          <p:nvPr/>
        </p:nvSpPr>
        <p:spPr>
          <a:xfrm>
            <a:off x="285178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4</a:t>
            </a:r>
          </a:p>
        </p:txBody>
      </p:sp>
      <p:sp>
        <p:nvSpPr>
          <p:cNvPr id="418" name="TextBox 417">
            <a:extLst>
              <a:ext uri="{FF2B5EF4-FFF2-40B4-BE49-F238E27FC236}">
                <a16:creationId xmlns:a16="http://schemas.microsoft.com/office/drawing/2014/main" id="{CB9002A9-632E-964E-91F9-0D009E849D2E}"/>
              </a:ext>
            </a:extLst>
          </p:cNvPr>
          <p:cNvSpPr txBox="1">
            <a:spLocks noChangeAspect="1"/>
          </p:cNvSpPr>
          <p:nvPr/>
        </p:nvSpPr>
        <p:spPr>
          <a:xfrm>
            <a:off x="4445461" y="1742193"/>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5</a:t>
            </a:r>
          </a:p>
        </p:txBody>
      </p:sp>
      <p:sp>
        <p:nvSpPr>
          <p:cNvPr id="419" name="TextBox 418">
            <a:extLst>
              <a:ext uri="{FF2B5EF4-FFF2-40B4-BE49-F238E27FC236}">
                <a16:creationId xmlns:a16="http://schemas.microsoft.com/office/drawing/2014/main" id="{0A75CE2D-30D2-D24E-B90E-21A33E9EC958}"/>
              </a:ext>
            </a:extLst>
          </p:cNvPr>
          <p:cNvSpPr txBox="1">
            <a:spLocks noChangeAspect="1"/>
          </p:cNvSpPr>
          <p:nvPr/>
        </p:nvSpPr>
        <p:spPr>
          <a:xfrm>
            <a:off x="3992300" y="351138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6</a:t>
            </a:r>
          </a:p>
        </p:txBody>
      </p:sp>
      <p:sp>
        <p:nvSpPr>
          <p:cNvPr id="420" name="TextBox 419">
            <a:extLst>
              <a:ext uri="{FF2B5EF4-FFF2-40B4-BE49-F238E27FC236}">
                <a16:creationId xmlns:a16="http://schemas.microsoft.com/office/drawing/2014/main" id="{7176DC24-7C0F-D149-9FD6-3726954ED901}"/>
              </a:ext>
            </a:extLst>
          </p:cNvPr>
          <p:cNvSpPr txBox="1">
            <a:spLocks noChangeAspect="1"/>
          </p:cNvSpPr>
          <p:nvPr/>
        </p:nvSpPr>
        <p:spPr>
          <a:xfrm>
            <a:off x="6573502"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7</a:t>
            </a:r>
          </a:p>
        </p:txBody>
      </p:sp>
      <p:sp>
        <p:nvSpPr>
          <p:cNvPr id="421" name="TextBox 420">
            <a:extLst>
              <a:ext uri="{FF2B5EF4-FFF2-40B4-BE49-F238E27FC236}">
                <a16:creationId xmlns:a16="http://schemas.microsoft.com/office/drawing/2014/main" id="{7B986909-933B-3E41-BADE-2B634A4C9B8A}"/>
              </a:ext>
            </a:extLst>
          </p:cNvPr>
          <p:cNvSpPr txBox="1">
            <a:spLocks noChangeAspect="1"/>
          </p:cNvSpPr>
          <p:nvPr/>
        </p:nvSpPr>
        <p:spPr>
          <a:xfrm>
            <a:off x="5338019" y="284119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8</a:t>
            </a:r>
          </a:p>
        </p:txBody>
      </p:sp>
      <p:sp>
        <p:nvSpPr>
          <p:cNvPr id="422" name="TextBox 421">
            <a:extLst>
              <a:ext uri="{FF2B5EF4-FFF2-40B4-BE49-F238E27FC236}">
                <a16:creationId xmlns:a16="http://schemas.microsoft.com/office/drawing/2014/main" id="{FE5BF468-148A-074A-83B9-00469D08F91E}"/>
              </a:ext>
            </a:extLst>
          </p:cNvPr>
          <p:cNvSpPr txBox="1">
            <a:spLocks noChangeAspect="1"/>
          </p:cNvSpPr>
          <p:nvPr/>
        </p:nvSpPr>
        <p:spPr>
          <a:xfrm>
            <a:off x="6532204" y="301677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9</a:t>
            </a:r>
          </a:p>
        </p:txBody>
      </p:sp>
      <p:sp>
        <p:nvSpPr>
          <p:cNvPr id="423" name="TextBox 422">
            <a:extLst>
              <a:ext uri="{FF2B5EF4-FFF2-40B4-BE49-F238E27FC236}">
                <a16:creationId xmlns:a16="http://schemas.microsoft.com/office/drawing/2014/main" id="{A33E2774-692D-7A4F-9CCA-9EE7FE0F71BD}"/>
              </a:ext>
            </a:extLst>
          </p:cNvPr>
          <p:cNvSpPr txBox="1">
            <a:spLocks noChangeAspect="1"/>
          </p:cNvSpPr>
          <p:nvPr/>
        </p:nvSpPr>
        <p:spPr>
          <a:xfrm>
            <a:off x="5942995" y="358492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10</a:t>
            </a:r>
          </a:p>
        </p:txBody>
      </p:sp>
      <p:sp>
        <p:nvSpPr>
          <p:cNvPr id="424" name="TextBox 423">
            <a:extLst>
              <a:ext uri="{FF2B5EF4-FFF2-40B4-BE49-F238E27FC236}">
                <a16:creationId xmlns:a16="http://schemas.microsoft.com/office/drawing/2014/main" id="{EAE6DCD4-E44E-E74B-925A-AE708098BEEA}"/>
              </a:ext>
            </a:extLst>
          </p:cNvPr>
          <p:cNvSpPr txBox="1">
            <a:spLocks noChangeAspect="1"/>
          </p:cNvSpPr>
          <p:nvPr/>
        </p:nvSpPr>
        <p:spPr>
          <a:xfrm>
            <a:off x="5358316" y="458425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11</a:t>
            </a:r>
          </a:p>
        </p:txBody>
      </p:sp>
      <p:cxnSp>
        <p:nvCxnSpPr>
          <p:cNvPr id="59" name="Elbow Connector 400">
            <a:extLst>
              <a:ext uri="{FF2B5EF4-FFF2-40B4-BE49-F238E27FC236}">
                <a16:creationId xmlns:a16="http://schemas.microsoft.com/office/drawing/2014/main" id="{7AEEDB8B-1739-F362-4349-C3ABBC141458}"/>
              </a:ext>
            </a:extLst>
          </p:cNvPr>
          <p:cNvCxnSpPr>
            <a:cxnSpLocks/>
            <a:stCxn id="393" idx="2"/>
            <a:endCxn id="379" idx="2"/>
          </p:cNvCxnSpPr>
          <p:nvPr/>
        </p:nvCxnSpPr>
        <p:spPr>
          <a:xfrm rot="5400000">
            <a:off x="3301915" y="2613630"/>
            <a:ext cx="98275" cy="5077421"/>
          </a:xfrm>
          <a:prstGeom prst="bentConnector3">
            <a:avLst>
              <a:gd name="adj1" fmla="val 270583"/>
            </a:avLst>
          </a:prstGeom>
          <a:noFill/>
          <a:ln w="28575" cap="flat" cmpd="sng" algn="ctr">
            <a:solidFill>
              <a:srgbClr val="C00000"/>
            </a:solidFill>
            <a:prstDash val="solid"/>
            <a:miter lim="800000"/>
            <a:tailEnd type="triangle"/>
          </a:ln>
          <a:effectLst/>
        </p:spPr>
      </p:cxnSp>
      <p:sp>
        <p:nvSpPr>
          <p:cNvPr id="63" name="TextBox 62">
            <a:extLst>
              <a:ext uri="{FF2B5EF4-FFF2-40B4-BE49-F238E27FC236}">
                <a16:creationId xmlns:a16="http://schemas.microsoft.com/office/drawing/2014/main" id="{79CFAC06-4817-0D5D-BFA8-579DD7F78810}"/>
              </a:ext>
            </a:extLst>
          </p:cNvPr>
          <p:cNvSpPr txBox="1">
            <a:spLocks noChangeAspect="1"/>
          </p:cNvSpPr>
          <p:nvPr/>
        </p:nvSpPr>
        <p:spPr>
          <a:xfrm>
            <a:off x="3299741" y="541060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12</a:t>
            </a:r>
          </a:p>
        </p:txBody>
      </p:sp>
      <p:sp>
        <p:nvSpPr>
          <p:cNvPr id="64" name="TextBox 63">
            <a:extLst>
              <a:ext uri="{FF2B5EF4-FFF2-40B4-BE49-F238E27FC236}">
                <a16:creationId xmlns:a16="http://schemas.microsoft.com/office/drawing/2014/main" id="{F2087863-50E3-A74D-63D0-655B806C112A}"/>
              </a:ext>
            </a:extLst>
          </p:cNvPr>
          <p:cNvSpPr txBox="1"/>
          <p:nvPr/>
        </p:nvSpPr>
        <p:spPr>
          <a:xfrm>
            <a:off x="3391167" y="5320307"/>
            <a:ext cx="2266108"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o</a:t>
            </a:r>
            <a:r>
              <a:rPr kumimoji="0" lang="en-US" sz="1200" b="0" i="1" u="none" strike="noStrike" kern="0" cap="none" spc="0" normalizeH="0" baseline="0" noProof="0" dirty="0" err="1">
                <a:ln>
                  <a:noFill/>
                </a:ln>
                <a:solidFill>
                  <a:srgbClr val="C00000"/>
                </a:solidFill>
                <a:effectLst/>
                <a:uLnTx/>
                <a:uFillTx/>
                <a:latin typeface="Corbel" panose="020B0503020204020204"/>
                <a:ea typeface="+mn-ea"/>
                <a:cs typeface="+mn-cs"/>
              </a:rPr>
              <a:t>ptimal</a:t>
            </a: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 alignment information</a:t>
            </a:r>
          </a:p>
        </p:txBody>
      </p:sp>
      <p:sp>
        <p:nvSpPr>
          <p:cNvPr id="56" name="Rectangle 55">
            <a:extLst>
              <a:ext uri="{FF2B5EF4-FFF2-40B4-BE49-F238E27FC236}">
                <a16:creationId xmlns:a16="http://schemas.microsoft.com/office/drawing/2014/main" id="{75D239F0-6183-A0B1-1B46-F3FD987489DC}"/>
              </a:ext>
            </a:extLst>
          </p:cNvPr>
          <p:cNvSpPr/>
          <p:nvPr/>
        </p:nvSpPr>
        <p:spPr>
          <a:xfrm>
            <a:off x="1731247" y="5725319"/>
            <a:ext cx="3384365"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MinSeed: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LinLibertineT"/>
                <a:ea typeface="+mn-ea"/>
                <a:cs typeface="+mn-cs"/>
              </a:rPr>
              <a:t>accelerator for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LinLibertineT"/>
                <a:ea typeface="+mn-ea"/>
                <a:cs typeface="+mn-cs"/>
              </a:rPr>
              <a:t>Min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imizer-based </a:t>
            </a:r>
            <a:r>
              <a:rPr kumimoji="0" lang="en-US" sz="1500" b="1" i="0" u="none" strike="noStrike" kern="1200" cap="none" spc="0" normalizeH="0" baseline="0" noProof="0" dirty="0">
                <a:ln>
                  <a:noFill/>
                </a:ln>
                <a:solidFill>
                  <a:srgbClr val="7030A0"/>
                </a:solidFill>
                <a:effectLst/>
                <a:uLnTx/>
                <a:uFillTx/>
                <a:latin typeface="LinLibertineT"/>
                <a:ea typeface="+mn-ea"/>
                <a:cs typeface="+mn-cs"/>
              </a:rPr>
              <a:t>Seed</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ing</a:t>
            </a:r>
            <a:endParaRPr kumimoji="0" lang="en-US" sz="1500" b="0"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57" name="Rectangle 56">
            <a:extLst>
              <a:ext uri="{FF2B5EF4-FFF2-40B4-BE49-F238E27FC236}">
                <a16:creationId xmlns:a16="http://schemas.microsoft.com/office/drawing/2014/main" id="{53972263-6416-A8E3-3AE5-AB8FD88D797F}"/>
              </a:ext>
            </a:extLst>
          </p:cNvPr>
          <p:cNvSpPr/>
          <p:nvPr/>
        </p:nvSpPr>
        <p:spPr>
          <a:xfrm>
            <a:off x="5284439" y="5725319"/>
            <a:ext cx="2750673"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orbel" panose="020B0503020204020204"/>
                <a:ea typeface="+mn-ea"/>
                <a:cs typeface="+mn-cs"/>
              </a:rPr>
              <a:t>BitAlign:</a:t>
            </a: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accelerator for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Bit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vector-based) sequence-to-graph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Align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ment</a:t>
            </a:r>
            <a:endParaRPr kumimoji="0" lang="en-US" sz="15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797680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&amp; 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21503"/>
            <a:ext cx="8410072" cy="1909866"/>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310682"/>
            <a:ext cx="8410073" cy="947799"/>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437793"/>
            <a:ext cx="8410073" cy="1966007"/>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Sequence-to-Graph (S2G) Mapping</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5.9×/106×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4.1×/3.0×</a:t>
            </a:r>
            <a:r>
              <a:rPr lang="en-US" dirty="0">
                <a:solidFill>
                  <a:srgbClr val="7A20C9"/>
                </a:solidFill>
              </a:rPr>
              <a:t> </a:t>
            </a:r>
            <a:r>
              <a:rPr lang="en-US" dirty="0">
                <a:solidFill>
                  <a:schemeClr val="tx1"/>
                </a:solidFill>
              </a:rPr>
              <a:t>less power than </a:t>
            </a:r>
            <a:r>
              <a:rPr lang="en-US" b="1" dirty="0" err="1">
                <a:solidFill>
                  <a:schemeClr val="tx1"/>
                </a:solidFill>
              </a:rPr>
              <a:t>GraphAligner</a:t>
            </a:r>
            <a:r>
              <a:rPr lang="en-US" b="1" dirty="0">
                <a:solidFill>
                  <a:schemeClr val="tx1"/>
                </a:solidFill>
              </a:rPr>
              <a:t>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3.9×/742×</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4.4×/3.2×</a:t>
            </a:r>
            <a:r>
              <a:rPr lang="en-US" dirty="0">
                <a:solidFill>
                  <a:srgbClr val="7A20C9"/>
                </a:solidFill>
              </a:rPr>
              <a:t> </a:t>
            </a:r>
            <a:r>
              <a:rPr lang="en-US" dirty="0">
                <a:solidFill>
                  <a:schemeClr val="tx1"/>
                </a:solidFill>
              </a:rPr>
              <a:t>less power than </a:t>
            </a:r>
            <a:r>
              <a:rPr lang="en-US" b="1" dirty="0">
                <a:solidFill>
                  <a:schemeClr val="tx1"/>
                </a:solidFill>
              </a:rPr>
              <a:t>vg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44500" indent="-306388">
              <a:lnSpc>
                <a:spcPct val="120000"/>
              </a:lnSpc>
              <a:spcBef>
                <a:spcPts val="24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Sequence-to-Graph (S2G) Alignment</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41×–539×</a:t>
            </a:r>
            <a:r>
              <a:rPr lang="en-US" dirty="0">
                <a:solidFill>
                  <a:schemeClr val="tx1"/>
                </a:solidFill>
                <a:latin typeface="Calibri" panose="020F0502020204030204" pitchFamily="34" charset="0"/>
              </a:rPr>
              <a:t> speedup over </a:t>
            </a:r>
            <a:r>
              <a:rPr lang="en-US" b="1" dirty="0" err="1">
                <a:solidFill>
                  <a:schemeClr val="tx1"/>
                </a:solidFill>
              </a:rPr>
              <a:t>PaSGAL</a:t>
            </a:r>
            <a:r>
              <a:rPr lang="en-US" b="1" dirty="0">
                <a:solidFill>
                  <a:schemeClr val="tx1"/>
                </a:solidFill>
              </a:rPr>
              <a:t> </a:t>
            </a:r>
            <a:r>
              <a:rPr lang="en-US" dirty="0">
                <a:solidFill>
                  <a:schemeClr val="tx1"/>
                </a:solidFill>
              </a:rPr>
              <a:t>with AVX-</a:t>
            </a:r>
            <a:r>
              <a:rPr lang="en-US" dirty="0">
                <a:solidFill>
                  <a:schemeClr val="tx1"/>
                </a:solidFill>
                <a:latin typeface="Calibri" panose="020F0502020204030204" pitchFamily="34" charset="0"/>
              </a:rPr>
              <a:t>512</a:t>
            </a:r>
            <a:r>
              <a:rPr lang="en-US" dirty="0">
                <a:solidFill>
                  <a:schemeClr val="tx1"/>
                </a:solidFill>
              </a:rPr>
              <a:t> support</a:t>
            </a:r>
            <a:r>
              <a:rPr lang="en-US" b="1"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endParaRPr lang="en-US" sz="1600" b="1" dirty="0">
              <a:solidFill>
                <a:srgbClr val="00B050"/>
              </a:solidFill>
            </a:endParaRPr>
          </a:p>
          <a:p>
            <a:pPr marL="444500" indent="-306388">
              <a:lnSpc>
                <a:spcPct val="120000"/>
              </a:lnSpc>
              <a:spcBef>
                <a:spcPts val="30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Sequence-to-Sequence (S2S) Alignment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1.2×/4.8×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GACT of Darwin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long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1.3×/2.4×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SillaX of </a:t>
            </a:r>
            <a:r>
              <a:rPr lang="en-US" b="1" dirty="0" err="1">
                <a:solidFill>
                  <a:schemeClr val="tx1"/>
                </a:solidFill>
                <a:latin typeface="Calibri" panose="020F0502020204030204" pitchFamily="34" charset="0"/>
              </a:rPr>
              <a:t>GenAX</a:t>
            </a:r>
            <a:r>
              <a:rPr lang="en-US" b="1" dirty="0">
                <a:solidFill>
                  <a:schemeClr val="tx1"/>
                </a:solidFill>
                <a:latin typeface="Calibri" panose="020F0502020204030204" pitchFamily="34" charset="0"/>
              </a:rPr>
              <a:t>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short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p:txBody>
      </p:sp>
    </p:spTree>
    <p:custDataLst>
      <p:tags r:id="rId1"/>
    </p:custDataLst>
    <p:extLst>
      <p:ext uri="{BB962C8B-B14F-4D97-AF65-F5344CB8AC3E}">
        <p14:creationId xmlns:p14="http://schemas.microsoft.com/office/powerpoint/2010/main" val="17117186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SeGraM</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815968" y="6452890"/>
            <a:ext cx="55643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https://www.youtube.com/watch?v=gyjqYoyDP9s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CC55BE1A-8885-9D34-9473-716254411BFD}"/>
              </a:ext>
            </a:extLst>
          </p:cNvPr>
          <p:cNvPicPr>
            <a:picLocks noChangeAspect="1"/>
          </p:cNvPicPr>
          <p:nvPr/>
        </p:nvPicPr>
        <p:blipFill>
          <a:blip r:embed="rId3"/>
          <a:stretch>
            <a:fillRect/>
          </a:stretch>
        </p:blipFill>
        <p:spPr>
          <a:xfrm>
            <a:off x="648072" y="985557"/>
            <a:ext cx="7740352" cy="5323763"/>
          </a:xfrm>
          <a:prstGeom prst="rect">
            <a:avLst/>
          </a:prstGeom>
        </p:spPr>
      </p:pic>
    </p:spTree>
    <p:extLst>
      <p:ext uri="{BB962C8B-B14F-4D97-AF65-F5344CB8AC3E}">
        <p14:creationId xmlns:p14="http://schemas.microsoft.com/office/powerpoint/2010/main" val="24507908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957391253"/>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DDFCC-CCCB-1E23-F22E-A65CD0142B6A}"/>
              </a:ext>
            </a:extLst>
          </p:cNvPr>
          <p:cNvSpPr>
            <a:spLocks noGrp="1"/>
          </p:cNvSpPr>
          <p:nvPr>
            <p:ph type="title"/>
          </p:nvPr>
        </p:nvSpPr>
        <p:spPr/>
        <p:txBody>
          <a:bodyPr/>
          <a:lstStyle/>
          <a:p>
            <a:r>
              <a:rPr lang="en-US" dirty="0"/>
              <a:t>Designing &amp; Accelerating Basecallers </a:t>
            </a:r>
          </a:p>
        </p:txBody>
      </p:sp>
      <p:sp>
        <p:nvSpPr>
          <p:cNvPr id="3" name="Content Placeholder 2">
            <a:extLst>
              <a:ext uri="{FF2B5EF4-FFF2-40B4-BE49-F238E27FC236}">
                <a16:creationId xmlns:a16="http://schemas.microsoft.com/office/drawing/2014/main" id="{F2145380-609F-1545-CAB0-2DEC6E98E3B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A85EDC8-269D-5D0A-48A7-6A53D48D64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51E87435-35BD-FF7B-908C-F92AA2E391C9}"/>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https://arxiv.org/pdf/2211.03079.pdf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A97EE5A2-5932-7DB6-F1A7-0DAF5CE37BD1}"/>
              </a:ext>
            </a:extLst>
          </p:cNvPr>
          <p:cNvPicPr>
            <a:picLocks noChangeAspect="1"/>
          </p:cNvPicPr>
          <p:nvPr/>
        </p:nvPicPr>
        <p:blipFill>
          <a:blip r:embed="rId3"/>
          <a:stretch>
            <a:fillRect/>
          </a:stretch>
        </p:blipFill>
        <p:spPr>
          <a:xfrm>
            <a:off x="1083900" y="953989"/>
            <a:ext cx="6660604" cy="3267099"/>
          </a:xfrm>
          <a:prstGeom prst="rect">
            <a:avLst/>
          </a:prstGeom>
        </p:spPr>
      </p:pic>
      <p:pic>
        <p:nvPicPr>
          <p:cNvPr id="7" name="Picture 6">
            <a:extLst>
              <a:ext uri="{FF2B5EF4-FFF2-40B4-BE49-F238E27FC236}">
                <a16:creationId xmlns:a16="http://schemas.microsoft.com/office/drawing/2014/main" id="{4B325A0B-00C0-4F23-B585-3B3D32E5A7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1489" y="4287019"/>
            <a:ext cx="4705425" cy="2064692"/>
          </a:xfrm>
          <a:prstGeom prst="rect">
            <a:avLst/>
          </a:prstGeom>
        </p:spPr>
      </p:pic>
    </p:spTree>
    <p:extLst>
      <p:ext uri="{BB962C8B-B14F-4D97-AF65-F5344CB8AC3E}">
        <p14:creationId xmlns:p14="http://schemas.microsoft.com/office/powerpoint/2010/main" val="33960146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How Does a Nanopore Machine Work?</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Content Placeholder 2">
            <a:extLst>
              <a:ext uri="{FF2B5EF4-FFF2-40B4-BE49-F238E27FC236}">
                <a16:creationId xmlns:a16="http://schemas.microsoft.com/office/drawing/2014/main" id="{871E0F44-2E1B-7E4B-823E-A95FEA1672A6}"/>
              </a:ext>
            </a:extLst>
          </p:cNvPr>
          <p:cNvSpPr>
            <a:spLocks noGrp="1"/>
          </p:cNvSpPr>
          <p:nvPr>
            <p:ph idx="1"/>
          </p:nvPr>
        </p:nvSpPr>
        <p:spPr>
          <a:xfrm>
            <a:off x="179512" y="4384848"/>
            <a:ext cx="8915400" cy="1924472"/>
          </a:xfrm>
        </p:spPr>
        <p:txBody>
          <a:bodyPr>
            <a:normAutofit/>
          </a:bodyPr>
          <a:lstStyle/>
          <a:p>
            <a:pPr>
              <a:spcBef>
                <a:spcPts val="0"/>
              </a:spcBef>
            </a:pPr>
            <a:r>
              <a:rPr lang="en-US" sz="2000" b="1" dirty="0"/>
              <a:t>Nanopore</a:t>
            </a:r>
            <a:r>
              <a:rPr lang="en-US" sz="2000" dirty="0"/>
              <a:t> is a </a:t>
            </a:r>
            <a:r>
              <a:rPr lang="en-US" sz="2000" dirty="0" err="1"/>
              <a:t>nano</a:t>
            </a:r>
            <a:r>
              <a:rPr lang="en-US" sz="2000" dirty="0"/>
              <a:t>-scale hole (&lt;20nm).</a:t>
            </a:r>
          </a:p>
          <a:p>
            <a:pPr>
              <a:spcBef>
                <a:spcPts val="0"/>
              </a:spcBef>
            </a:pPr>
            <a:r>
              <a:rPr lang="en-US" sz="2000" dirty="0"/>
              <a:t>In nanopore sequencers, an </a:t>
            </a:r>
            <a:r>
              <a:rPr lang="en-US" sz="2000" b="1" dirty="0"/>
              <a:t>ionic current</a:t>
            </a:r>
            <a:r>
              <a:rPr lang="en-US" sz="2000" dirty="0"/>
              <a:t> passes through the nanopores</a:t>
            </a:r>
          </a:p>
          <a:p>
            <a:pPr>
              <a:spcBef>
                <a:spcPts val="0"/>
              </a:spcBef>
            </a:pPr>
            <a:r>
              <a:rPr lang="en-US" sz="2000" dirty="0"/>
              <a:t>When the DNA strand passes through the nanopore, the sequencer measures the the </a:t>
            </a:r>
            <a:r>
              <a:rPr lang="en-US" sz="2000" b="1" dirty="0"/>
              <a:t>change in current</a:t>
            </a:r>
            <a:endParaRPr lang="en-US" sz="2000" dirty="0"/>
          </a:p>
          <a:p>
            <a:pPr>
              <a:spcBef>
                <a:spcPts val="0"/>
              </a:spcBef>
            </a:pPr>
            <a:r>
              <a:rPr lang="en-US" sz="2000" dirty="0"/>
              <a:t>This change is used to identify the bases in the strand with the help of </a:t>
            </a:r>
            <a:r>
              <a:rPr lang="en-US" sz="2000" b="1" dirty="0"/>
              <a:t>different electrochemical structures </a:t>
            </a:r>
            <a:r>
              <a:rPr lang="en-US" sz="2000" dirty="0"/>
              <a:t>of the different bases</a:t>
            </a:r>
          </a:p>
          <a:p>
            <a:pPr>
              <a:spcBef>
                <a:spcPts val="0"/>
              </a:spcBef>
            </a:pPr>
            <a:endParaRPr lang="en-US" sz="2000" dirty="0"/>
          </a:p>
          <a:p>
            <a:pPr algn="just">
              <a:spcBef>
                <a:spcPts val="0"/>
              </a:spcBef>
              <a:buFont typeface="Courier New" panose="02070309020205020404" pitchFamily="49" charset="0"/>
              <a:buChar char="o"/>
            </a:pPr>
            <a:endParaRPr lang="en-US" sz="2000" dirty="0"/>
          </a:p>
          <a:p>
            <a:pPr marL="0" indent="0">
              <a:spcBef>
                <a:spcPts val="0"/>
              </a:spcBef>
              <a:buNone/>
            </a:pPr>
            <a:endParaRPr lang="en-US" sz="2000" dirty="0"/>
          </a:p>
        </p:txBody>
      </p:sp>
      <p:pic>
        <p:nvPicPr>
          <p:cNvPr id="5" name="Picture 4">
            <a:extLst>
              <a:ext uri="{FF2B5EF4-FFF2-40B4-BE49-F238E27FC236}">
                <a16:creationId xmlns:a16="http://schemas.microsoft.com/office/drawing/2014/main" id="{73B92504-4054-B445-A6CA-FB12B8BBF280}"/>
              </a:ext>
            </a:extLst>
          </p:cNvPr>
          <p:cNvPicPr>
            <a:picLocks noChangeAspect="1"/>
          </p:cNvPicPr>
          <p:nvPr/>
        </p:nvPicPr>
        <p:blipFill rotWithShape="1">
          <a:blip r:embed="rId2"/>
          <a:srcRect l="5219" t="2614" r="4336" b="10854"/>
          <a:stretch/>
        </p:blipFill>
        <p:spPr>
          <a:xfrm>
            <a:off x="2267744" y="1084735"/>
            <a:ext cx="5040560" cy="3280369"/>
          </a:xfrm>
          <a:prstGeom prst="rect">
            <a:avLst/>
          </a:prstGeom>
        </p:spPr>
      </p:pic>
      <p:sp>
        <p:nvSpPr>
          <p:cNvPr id="8" name="Rectangle 7">
            <a:extLst>
              <a:ext uri="{FF2B5EF4-FFF2-40B4-BE49-F238E27FC236}">
                <a16:creationId xmlns:a16="http://schemas.microsoft.com/office/drawing/2014/main" id="{19E3ACEF-CD3E-D44F-BBB7-CAB1961F43F4}"/>
              </a:ext>
            </a:extLst>
          </p:cNvPr>
          <p:cNvSpPr/>
          <p:nvPr/>
        </p:nvSpPr>
        <p:spPr>
          <a:xfrm>
            <a:off x="1657773" y="1628800"/>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graphene nanopore</a:t>
            </a:r>
          </a:p>
        </p:txBody>
      </p:sp>
      <p:sp>
        <p:nvSpPr>
          <p:cNvPr id="9" name="Arc 8">
            <a:extLst>
              <a:ext uri="{FF2B5EF4-FFF2-40B4-BE49-F238E27FC236}">
                <a16:creationId xmlns:a16="http://schemas.microsoft.com/office/drawing/2014/main" id="{42E05674-0D3C-1C4A-824E-5CBE6AE3E635}"/>
              </a:ext>
            </a:extLst>
          </p:cNvPr>
          <p:cNvSpPr/>
          <p:nvPr/>
        </p:nvSpPr>
        <p:spPr>
          <a:xfrm>
            <a:off x="2267744" y="1988840"/>
            <a:ext cx="1118220" cy="864096"/>
          </a:xfrm>
          <a:prstGeom prst="arc">
            <a:avLst>
              <a:gd name="adj1" fmla="val 15841387"/>
              <a:gd name="adj2" fmla="val 0"/>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1BD7B886-A44C-8E44-B5F5-E312BA569211}"/>
              </a:ext>
            </a:extLst>
          </p:cNvPr>
          <p:cNvSpPr/>
          <p:nvPr/>
        </p:nvSpPr>
        <p:spPr>
          <a:xfrm>
            <a:off x="3601988" y="1628800"/>
            <a:ext cx="216024" cy="64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cxnSp>
        <p:nvCxnSpPr>
          <p:cNvPr id="12" name="Straight Arrow Connector 11">
            <a:extLst>
              <a:ext uri="{FF2B5EF4-FFF2-40B4-BE49-F238E27FC236}">
                <a16:creationId xmlns:a16="http://schemas.microsoft.com/office/drawing/2014/main" id="{0E9F26A4-163A-4E4F-9D9F-8FFD233FB1CA}"/>
              </a:ext>
            </a:extLst>
          </p:cNvPr>
          <p:cNvCxnSpPr>
            <a:cxnSpLocks/>
          </p:cNvCxnSpPr>
          <p:nvPr/>
        </p:nvCxnSpPr>
        <p:spPr>
          <a:xfrm>
            <a:off x="4178052" y="3068960"/>
            <a:ext cx="0" cy="648072"/>
          </a:xfrm>
          <a:prstGeom prst="straightConnector1">
            <a:avLst/>
          </a:prstGeom>
          <a:ln w="381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A23493-73BE-8C44-AB61-A4D99977035B}"/>
              </a:ext>
            </a:extLst>
          </p:cNvPr>
          <p:cNvSpPr/>
          <p:nvPr/>
        </p:nvSpPr>
        <p:spPr>
          <a:xfrm>
            <a:off x="4427983" y="1774557"/>
            <a:ext cx="129614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strand</a:t>
            </a:r>
          </a:p>
        </p:txBody>
      </p:sp>
      <p:sp>
        <p:nvSpPr>
          <p:cNvPr id="17" name="Rectangle 16">
            <a:extLst>
              <a:ext uri="{FF2B5EF4-FFF2-40B4-BE49-F238E27FC236}">
                <a16:creationId xmlns:a16="http://schemas.microsoft.com/office/drawing/2014/main" id="{494DE653-EBD8-2E45-A327-4AE41334B1B9}"/>
              </a:ext>
            </a:extLst>
          </p:cNvPr>
          <p:cNvSpPr/>
          <p:nvPr/>
        </p:nvSpPr>
        <p:spPr>
          <a:xfrm>
            <a:off x="2449862" y="6536377"/>
            <a:ext cx="673065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rPr>
              <a:t>Figure is adapted from: </a:t>
            </a: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https://phys.org/news/2013-12-gene-sequencing-future.html</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925769931"/>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BAA6-1F39-C065-1D79-79E2681AB57D}"/>
              </a:ext>
            </a:extLst>
          </p:cNvPr>
          <p:cNvSpPr>
            <a:spLocks noGrp="1"/>
          </p:cNvSpPr>
          <p:nvPr>
            <p:ph type="title"/>
          </p:nvPr>
        </p:nvSpPr>
        <p:spPr>
          <a:xfrm>
            <a:off x="228600" y="152400"/>
            <a:ext cx="8915400" cy="1066800"/>
          </a:xfrm>
        </p:spPr>
        <p:txBody>
          <a:bodyPr/>
          <a:lstStyle/>
          <a:p>
            <a:r>
              <a:rPr lang="en-US" dirty="0"/>
              <a:t>Accelerating Basecallers: Software Methods </a:t>
            </a:r>
          </a:p>
        </p:txBody>
      </p:sp>
      <p:sp>
        <p:nvSpPr>
          <p:cNvPr id="3" name="Content Placeholder 2">
            <a:extLst>
              <a:ext uri="{FF2B5EF4-FFF2-40B4-BE49-F238E27FC236}">
                <a16:creationId xmlns:a16="http://schemas.microsoft.com/office/drawing/2014/main" id="{F2643C6A-70B0-0EBA-0C51-D91E6177E3D2}"/>
              </a:ext>
            </a:extLst>
          </p:cNvPr>
          <p:cNvSpPr>
            <a:spLocks noGrp="1"/>
          </p:cNvSpPr>
          <p:nvPr>
            <p:ph idx="1"/>
          </p:nvPr>
        </p:nvSpPr>
        <p:spPr>
          <a:xfrm>
            <a:off x="107504" y="1136104"/>
            <a:ext cx="8851536" cy="5029200"/>
          </a:xfrm>
        </p:spPr>
        <p:txBody>
          <a:bodyPr/>
          <a:lstStyle/>
          <a:p>
            <a:r>
              <a:rPr lang="en-US" sz="1800" b="0" i="0" dirty="0">
                <a:solidFill>
                  <a:srgbClr val="000000"/>
                </a:solidFill>
                <a:effectLst/>
              </a:rPr>
              <a:t>M. Banu </a:t>
            </a:r>
            <a:r>
              <a:rPr lang="en-US" sz="1800" b="0" i="0" dirty="0" err="1">
                <a:solidFill>
                  <a:srgbClr val="000000"/>
                </a:solidFill>
                <a:effectLst/>
              </a:rPr>
              <a:t>Cavlak</a:t>
            </a:r>
            <a:r>
              <a:rPr lang="en-US" sz="1800" b="0" i="0" dirty="0">
                <a:solidFill>
                  <a:srgbClr val="000000"/>
                </a:solidFill>
                <a:effectLst/>
              </a:rPr>
              <a:t>, Gagandeep Singh, Mohammed </a:t>
            </a:r>
            <a:r>
              <a:rPr lang="en-US" sz="1800" b="0" i="0" dirty="0" err="1">
                <a:solidFill>
                  <a:srgbClr val="000000"/>
                </a:solidFill>
                <a:effectLst/>
              </a:rPr>
              <a:t>Alser</a:t>
            </a:r>
            <a:r>
              <a:rPr lang="en-US" sz="1800" b="0" i="0" dirty="0">
                <a:solidFill>
                  <a:srgbClr val="000000"/>
                </a:solidFill>
                <a:effectLst/>
              </a:rPr>
              <a:t>, Can </a:t>
            </a:r>
            <a:r>
              <a:rPr lang="en-US" sz="1800" b="0" i="0" dirty="0" err="1">
                <a:solidFill>
                  <a:srgbClr val="000000"/>
                </a:solidFill>
                <a:effectLst/>
              </a:rPr>
              <a:t>Firtina</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Nika Mansouri </a:t>
            </a:r>
            <a:r>
              <a:rPr lang="en-US" sz="1800" b="0" i="0" dirty="0" err="1">
                <a:solidFill>
                  <a:srgbClr val="000000"/>
                </a:solidFill>
                <a:effectLst/>
              </a:rPr>
              <a:t>Ghiasi</a:t>
            </a:r>
            <a:r>
              <a:rPr lang="en-US" sz="1800" b="0" i="0" dirty="0">
                <a:solidFill>
                  <a:srgbClr val="000000"/>
                </a:solidFill>
                <a:effectLst/>
              </a:rPr>
              <a:t>, Can </a:t>
            </a:r>
            <a:r>
              <a:rPr lang="en-US" sz="1800" b="0" i="0" dirty="0" err="1">
                <a:solidFill>
                  <a:srgbClr val="000000"/>
                </a:solidFill>
                <a:effectLst/>
              </a:rPr>
              <a:t>Alkan</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"TargetCall: Eliminating the Wasted Computation in Basecalling via Pre-Basecalling Filtering"</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21st Asia Pacific Bioinformatics Conference</a:t>
            </a:r>
            <a:r>
              <a:rPr lang="en-US" sz="1800" b="0" i="1" dirty="0">
                <a:solidFill>
                  <a:srgbClr val="000000"/>
                </a:solidFill>
                <a:effectLst/>
              </a:rPr>
              <a:t> (</a:t>
            </a:r>
            <a:r>
              <a:rPr lang="en-US" sz="1800" b="1" i="1" dirty="0">
                <a:solidFill>
                  <a:srgbClr val="000000"/>
                </a:solidFill>
                <a:effectLst/>
              </a:rPr>
              <a:t>APBC</a:t>
            </a:r>
            <a:r>
              <a:rPr lang="en-US" sz="1800" b="0" i="1" dirty="0">
                <a:solidFill>
                  <a:srgbClr val="000000"/>
                </a:solidFill>
                <a:effectLst/>
              </a:rPr>
              <a:t>)</a:t>
            </a:r>
            <a:r>
              <a:rPr lang="en-US" sz="1800" b="0" i="0" dirty="0">
                <a:solidFill>
                  <a:srgbClr val="000000"/>
                </a:solidFill>
                <a:effectLst/>
              </a:rPr>
              <a:t>, Changsha, China, April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TargetCall Source Code</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arxiv.org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Talk Video at BIO-Arch 2023 Workshop</a:t>
            </a:r>
            <a:r>
              <a:rPr lang="en-US" sz="1800" b="0" i="0" dirty="0">
                <a:solidFill>
                  <a:srgbClr val="000000"/>
                </a:solidFill>
                <a:effectLst/>
              </a:rPr>
              <a:t>]</a:t>
            </a: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1CCAECB2-2935-FBC4-4D12-FEFFE66C53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F48702DD-37BC-1198-3836-3B1F1154AA4E}"/>
              </a:ext>
            </a:extLst>
          </p:cNvPr>
          <p:cNvSpPr txBox="1"/>
          <p:nvPr/>
        </p:nvSpPr>
        <p:spPr>
          <a:xfrm>
            <a:off x="1701137"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https://arxiv.org/pdf/2301.09200.pdf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E9D0EADF-3CD9-8D52-E08C-3FC6A0B86F8C}"/>
              </a:ext>
            </a:extLst>
          </p:cNvPr>
          <p:cNvPicPr>
            <a:picLocks noChangeAspect="1"/>
          </p:cNvPicPr>
          <p:nvPr/>
        </p:nvPicPr>
        <p:blipFill>
          <a:blip r:embed="rId8"/>
          <a:stretch>
            <a:fillRect/>
          </a:stretch>
        </p:blipFill>
        <p:spPr>
          <a:xfrm>
            <a:off x="184959" y="4437112"/>
            <a:ext cx="8851537" cy="1656183"/>
          </a:xfrm>
          <a:prstGeom prst="rect">
            <a:avLst/>
          </a:prstGeom>
        </p:spPr>
      </p:pic>
    </p:spTree>
    <p:extLst>
      <p:ext uri="{BB962C8B-B14F-4D97-AF65-F5344CB8AC3E}">
        <p14:creationId xmlns:p14="http://schemas.microsoft.com/office/powerpoint/2010/main" val="50731193"/>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BAA6-1F39-C065-1D79-79E2681AB57D}"/>
              </a:ext>
            </a:extLst>
          </p:cNvPr>
          <p:cNvSpPr>
            <a:spLocks noGrp="1"/>
          </p:cNvSpPr>
          <p:nvPr>
            <p:ph type="title"/>
          </p:nvPr>
        </p:nvSpPr>
        <p:spPr/>
        <p:txBody>
          <a:bodyPr/>
          <a:lstStyle/>
          <a:p>
            <a:r>
              <a:rPr lang="en-US" dirty="0"/>
              <a:t>New Frontiers: Raw Signal Analysis</a:t>
            </a:r>
          </a:p>
        </p:txBody>
      </p:sp>
      <p:sp>
        <p:nvSpPr>
          <p:cNvPr id="3" name="Content Placeholder 2">
            <a:extLst>
              <a:ext uri="{FF2B5EF4-FFF2-40B4-BE49-F238E27FC236}">
                <a16:creationId xmlns:a16="http://schemas.microsoft.com/office/drawing/2014/main" id="{F2643C6A-70B0-0EBA-0C51-D91E6177E3D2}"/>
              </a:ext>
            </a:extLst>
          </p:cNvPr>
          <p:cNvSpPr>
            <a:spLocks noGrp="1"/>
          </p:cNvSpPr>
          <p:nvPr>
            <p:ph idx="1"/>
          </p:nvPr>
        </p:nvSpPr>
        <p:spPr>
          <a:xfrm>
            <a:off x="228600" y="1124744"/>
            <a:ext cx="8610600" cy="5029200"/>
          </a:xfrm>
        </p:spPr>
        <p:txBody>
          <a:bodyPr/>
          <a:lstStyle/>
          <a:p>
            <a:r>
              <a:rPr lang="en-US" sz="2000" b="0" i="0" dirty="0">
                <a:solidFill>
                  <a:srgbClr val="000000"/>
                </a:solidFill>
                <a:effectLst/>
              </a:rPr>
              <a:t>Can </a:t>
            </a:r>
            <a:r>
              <a:rPr lang="en-US" sz="2000" b="0" i="0" dirty="0" err="1">
                <a:solidFill>
                  <a:srgbClr val="000000"/>
                </a:solidFill>
                <a:effectLst/>
              </a:rPr>
              <a:t>Firtina</a:t>
            </a:r>
            <a:r>
              <a:rPr lang="en-US" sz="2000" b="0" i="0" dirty="0">
                <a:solidFill>
                  <a:srgbClr val="000000"/>
                </a:solidFill>
                <a:effectLst/>
              </a:rPr>
              <a:t>, Nika Mansouri </a:t>
            </a:r>
            <a:r>
              <a:rPr lang="en-US" sz="2000" b="0" i="0" dirty="0" err="1">
                <a:solidFill>
                  <a:srgbClr val="000000"/>
                </a:solidFill>
                <a:effectLst/>
              </a:rPr>
              <a:t>Ghiasi</a:t>
            </a:r>
            <a:r>
              <a:rPr lang="en-US" sz="2000" b="0" i="0" dirty="0">
                <a:solidFill>
                  <a:srgbClr val="000000"/>
                </a:solidFill>
                <a:effectLst/>
              </a:rPr>
              <a:t>, Joel </a:t>
            </a:r>
            <a:r>
              <a:rPr lang="en-US" sz="2000" b="0" i="0" dirty="0" err="1">
                <a:solidFill>
                  <a:srgbClr val="000000"/>
                </a:solidFill>
                <a:effectLst/>
              </a:rPr>
              <a:t>Lindegger</a:t>
            </a:r>
            <a:r>
              <a:rPr lang="en-US" sz="2000" b="0" i="0" dirty="0">
                <a:solidFill>
                  <a:srgbClr val="000000"/>
                </a:solidFill>
                <a:effectLst/>
              </a:rPr>
              <a:t>, Gagandeep Singh, Meryem Banu </a:t>
            </a:r>
            <a:r>
              <a:rPr lang="en-US" sz="2000" b="0" i="0" dirty="0" err="1">
                <a:solidFill>
                  <a:srgbClr val="000000"/>
                </a:solidFill>
                <a:effectLst/>
              </a:rPr>
              <a:t>Cavlak</a:t>
            </a:r>
            <a:r>
              <a:rPr lang="en-US" sz="2000" b="0" i="0" dirty="0">
                <a:solidFill>
                  <a:srgbClr val="000000"/>
                </a:solidFill>
                <a:effectLst/>
              </a:rPr>
              <a:t>, Haiyu Mao, and Onur Mutlu,</a:t>
            </a:r>
            <a:br>
              <a:rPr lang="en-US" sz="2000" b="0" i="0" dirty="0">
                <a:solidFill>
                  <a:srgbClr val="000000"/>
                </a:solidFill>
                <a:effectLst/>
              </a:rPr>
            </a:br>
            <a:r>
              <a:rPr lang="en-US" sz="2000" b="1" i="0" dirty="0">
                <a:solidFill>
                  <a:srgbClr val="0000FF"/>
                </a:solidFill>
                <a:effectLst/>
                <a:hlinkClick r:id="rId2">
                  <a:extLst>
                    <a:ext uri="{A12FA001-AC4F-418D-AE19-62706E023703}">
                      <ahyp:hlinkClr xmlns:ahyp="http://schemas.microsoft.com/office/drawing/2018/hyperlinkcolor" val="tx"/>
                    </a:ext>
                  </a:extLst>
                </a:hlinkClick>
              </a:rPr>
              <a:t>"RawHash: Enabling Fast and Accurate Real-Time Analysis of Raw Nanopore Signals for Large Genomes"</a:t>
            </a:r>
            <a:br>
              <a:rPr lang="en-US" sz="2000" b="0" i="0" dirty="0">
                <a:solidFill>
                  <a:srgbClr val="000000"/>
                </a:solidFill>
                <a:effectLst/>
              </a:rPr>
            </a:br>
            <a:r>
              <a:rPr lang="en-US" sz="2000" b="0" i="1" dirty="0">
                <a:solidFill>
                  <a:srgbClr val="000000"/>
                </a:solidFill>
                <a:effectLst/>
              </a:rPr>
              <a:t>Proceedings of the </a:t>
            </a:r>
            <a:r>
              <a:rPr lang="en-US" sz="2000" b="0" i="1" dirty="0">
                <a:solidFill>
                  <a:srgbClr val="000000"/>
                </a:solidFill>
                <a:effectLst/>
                <a:hlinkClick r:id="rId3"/>
              </a:rPr>
              <a:t>31st Annual Conference on Intelligent Systems for Molecular Biology and the 22nd European Conference on Computational Biology</a:t>
            </a:r>
            <a:r>
              <a:rPr lang="en-US" sz="2000" b="0" i="1" dirty="0">
                <a:solidFill>
                  <a:srgbClr val="000000"/>
                </a:solidFill>
                <a:effectLst/>
              </a:rPr>
              <a:t> (</a:t>
            </a:r>
            <a:r>
              <a:rPr lang="en-US" sz="2000" b="1" i="1" dirty="0">
                <a:solidFill>
                  <a:srgbClr val="000000"/>
                </a:solidFill>
                <a:effectLst/>
              </a:rPr>
              <a:t>ISMB/ECCB</a:t>
            </a:r>
            <a:r>
              <a:rPr lang="en-US" sz="2000" b="0" i="1" dirty="0">
                <a:solidFill>
                  <a:srgbClr val="000000"/>
                </a:solidFill>
                <a:effectLst/>
              </a:rPr>
              <a:t>)</a:t>
            </a:r>
            <a:r>
              <a:rPr lang="en-US" sz="2000" b="0" i="0" dirty="0">
                <a:solidFill>
                  <a:srgbClr val="000000"/>
                </a:solidFill>
                <a:effectLst/>
              </a:rPr>
              <a:t>, Lyon, France, July 2023.</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RawHash Source Code</a:t>
            </a:r>
            <a:r>
              <a:rPr lang="en-US" sz="2000" b="0" i="0" dirty="0">
                <a:solidFill>
                  <a:srgbClr val="000000"/>
                </a:solidFill>
                <a:effectLst/>
              </a:rPr>
              <a:t>]</a:t>
            </a:r>
          </a:p>
          <a:p>
            <a:pPr marL="0" indent="0">
              <a:buNone/>
            </a:pPr>
            <a:br>
              <a:rPr lang="en-US" sz="2000" dirty="0"/>
            </a:br>
            <a:endParaRPr lang="en-US" sz="2000" b="1" dirty="0">
              <a:solidFill>
                <a:srgbClr val="0432FF"/>
              </a:solidFill>
            </a:endParaRPr>
          </a:p>
        </p:txBody>
      </p:sp>
      <p:sp>
        <p:nvSpPr>
          <p:cNvPr id="4" name="Slide Number Placeholder 3">
            <a:extLst>
              <a:ext uri="{FF2B5EF4-FFF2-40B4-BE49-F238E27FC236}">
                <a16:creationId xmlns:a16="http://schemas.microsoft.com/office/drawing/2014/main" id="{1CCAECB2-2935-FBC4-4D12-FEFFE66C53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880DCF7-C085-FD86-6A4D-47A81C7177F7}"/>
              </a:ext>
            </a:extLst>
          </p:cNvPr>
          <p:cNvPicPr>
            <a:picLocks noChangeAspect="1"/>
          </p:cNvPicPr>
          <p:nvPr/>
        </p:nvPicPr>
        <p:blipFill>
          <a:blip r:embed="rId5"/>
          <a:stretch>
            <a:fillRect/>
          </a:stretch>
        </p:blipFill>
        <p:spPr>
          <a:xfrm>
            <a:off x="131297" y="4354934"/>
            <a:ext cx="8933669" cy="1738362"/>
          </a:xfrm>
          <a:prstGeom prst="rect">
            <a:avLst/>
          </a:prstGeom>
        </p:spPr>
      </p:pic>
      <p:sp>
        <p:nvSpPr>
          <p:cNvPr id="6" name="TextBox 5">
            <a:extLst>
              <a:ext uri="{FF2B5EF4-FFF2-40B4-BE49-F238E27FC236}">
                <a16:creationId xmlns:a16="http://schemas.microsoft.com/office/drawing/2014/main" id="{F48702DD-37BC-1198-3836-3B1F1154AA4E}"/>
              </a:ext>
            </a:extLst>
          </p:cNvPr>
          <p:cNvSpPr txBox="1"/>
          <p:nvPr/>
        </p:nvSpPr>
        <p:spPr>
          <a:xfrm>
            <a:off x="1701137"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https://arxiv.org/pdf/2301.09200.pdf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09600396"/>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solidFill>
                  <a:srgbClr val="0000FF"/>
                </a:solidFill>
              </a:rPr>
              <a:t>Processing in Memory &amp; Storage</a:t>
            </a:r>
          </a:p>
          <a:p>
            <a:pPr lvl="1"/>
            <a:endParaRPr lang="en-US" dirty="0"/>
          </a:p>
          <a:p>
            <a:r>
              <a:rPr lang="en-US" dirty="0"/>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24933957"/>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Process Data Where It Makes Sense </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SRAM</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5" name="Rectangle 39">
            <a:extLst>
              <a:ext uri="{FF2B5EF4-FFF2-40B4-BE49-F238E27FC236}">
                <a16:creationId xmlns:a16="http://schemas.microsoft.com/office/drawing/2014/main" id="{71AD81D4-F29E-78E6-F541-517C58C8DC66}"/>
              </a:ext>
            </a:extLst>
          </p:cNvPr>
          <p:cNvSpPr>
            <a:spLocks noChangeArrowheads="1"/>
          </p:cNvSpPr>
          <p:nvPr/>
        </p:nvSpPr>
        <p:spPr bwMode="auto">
          <a:xfrm rot="5400000">
            <a:off x="4317705" y="-3213695"/>
            <a:ext cx="534558" cy="9035225"/>
          </a:xfrm>
          <a:prstGeom prst="rect">
            <a:avLst/>
          </a:prstGeom>
          <a:noFill/>
          <a:ln w="50800">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TextBox 15">
            <a:extLst>
              <a:ext uri="{FF2B5EF4-FFF2-40B4-BE49-F238E27FC236}">
                <a16:creationId xmlns:a16="http://schemas.microsoft.com/office/drawing/2014/main" id="{B793D85F-140C-F27C-6FA0-DFE552ECD580}"/>
              </a:ext>
            </a:extLst>
          </p:cNvPr>
          <p:cNvSpPr txBox="1"/>
          <p:nvPr/>
        </p:nvSpPr>
        <p:spPr>
          <a:xfrm>
            <a:off x="4104204" y="1108594"/>
            <a:ext cx="103105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panose="020B0604020202020204" pitchFamily="34" charset="0"/>
                <a:ea typeface="ＭＳ Ｐゴシック" panose="020B0600070205080204" pitchFamily="34" charset="-128"/>
                <a:cs typeface="+mn-cs"/>
              </a:rPr>
              <a:t>Sensors</a:t>
            </a:r>
          </a:p>
        </p:txBody>
      </p:sp>
    </p:spTree>
    <p:extLst>
      <p:ext uri="{BB962C8B-B14F-4D97-AF65-F5344CB8AC3E}">
        <p14:creationId xmlns:p14="http://schemas.microsoft.com/office/powerpoint/2010/main" val="42047163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Read Mapping &amp; Filtering in Memory</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a:xfrm>
            <a:off x="228600" y="1000472"/>
            <a:ext cx="8610600" cy="4876800"/>
          </a:xfrm>
        </p:spPr>
        <p:txBody>
          <a:bodyPr/>
          <a:lstStyle/>
          <a:p>
            <a:pPr marL="0" indent="0" algn="ctr">
              <a:buNone/>
            </a:pPr>
            <a:endParaRPr lang="en-US" sz="4000" dirty="0">
              <a:solidFill>
                <a:srgbClr val="1A5712"/>
              </a:solidFill>
            </a:endParaRPr>
          </a:p>
          <a:p>
            <a:pPr marL="0" indent="0" algn="ctr">
              <a:buNone/>
            </a:pPr>
            <a:endParaRPr lang="en-US" sz="4000" dirty="0">
              <a:solidFill>
                <a:srgbClr val="1A5712"/>
              </a:solidFill>
            </a:endParaRPr>
          </a:p>
          <a:p>
            <a:pPr marL="0" indent="0" algn="ctr">
              <a:buNone/>
            </a:pPr>
            <a:r>
              <a:rPr lang="en-US" sz="4000" dirty="0">
                <a:solidFill>
                  <a:srgbClr val="1A5712"/>
                </a:solidFill>
              </a:rPr>
              <a:t>We need to design </a:t>
            </a:r>
          </a:p>
          <a:p>
            <a:pPr marL="0" indent="0" algn="ctr">
              <a:buNone/>
            </a:pPr>
            <a:r>
              <a:rPr lang="en-US" sz="4000" dirty="0">
                <a:solidFill>
                  <a:srgbClr val="0000FF"/>
                </a:solidFill>
              </a:rPr>
              <a:t>mapping &amp; filtering algorithms </a:t>
            </a:r>
          </a:p>
          <a:p>
            <a:pPr marL="0" indent="0" algn="ctr">
              <a:buNone/>
            </a:pPr>
            <a:r>
              <a:rPr lang="en-US" sz="4000" dirty="0">
                <a:solidFill>
                  <a:srgbClr val="FF0000"/>
                </a:solidFill>
              </a:rPr>
              <a:t>that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49211938"/>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Near-Memory Pre-Alignment Filtering</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034547138"/>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49FB6-B80C-0642-B891-8608C6DB4F51}"/>
              </a:ext>
            </a:extLst>
          </p:cNvPr>
          <p:cNvSpPr>
            <a:spLocks noGrp="1"/>
          </p:cNvSpPr>
          <p:nvPr>
            <p:ph type="title"/>
          </p:nvPr>
        </p:nvSpPr>
        <p:spPr/>
        <p:txBody>
          <a:bodyPr/>
          <a:lstStyle/>
          <a:p>
            <a:r>
              <a:rPr lang="en-US" dirty="0"/>
              <a:t>Near-Memory </a:t>
            </a:r>
            <a:r>
              <a:rPr lang="en-US" dirty="0" err="1"/>
              <a:t>SneakySnake</a:t>
            </a:r>
            <a:endParaRPr lang="en-US" dirty="0"/>
          </a:p>
        </p:txBody>
      </p:sp>
      <p:sp>
        <p:nvSpPr>
          <p:cNvPr id="3" name="Content Placeholder 2">
            <a:extLst>
              <a:ext uri="{FF2B5EF4-FFF2-40B4-BE49-F238E27FC236}">
                <a16:creationId xmlns:a16="http://schemas.microsoft.com/office/drawing/2014/main" id="{0D79EA3B-3E33-B348-AC17-8CE02E1C56BE}"/>
              </a:ext>
            </a:extLst>
          </p:cNvPr>
          <p:cNvSpPr>
            <a:spLocks noGrp="1"/>
          </p:cNvSpPr>
          <p:nvPr>
            <p:ph idx="1"/>
          </p:nvPr>
        </p:nvSpPr>
        <p:spPr>
          <a:xfrm>
            <a:off x="193104" y="980728"/>
            <a:ext cx="8915400" cy="5267672"/>
          </a:xfrm>
        </p:spPr>
        <p:txBody>
          <a:bodyPr/>
          <a:lstStyle/>
          <a:p>
            <a:r>
              <a:rPr lang="en-US" dirty="0">
                <a:solidFill>
                  <a:srgbClr val="FF0000"/>
                </a:solidFill>
              </a:rPr>
              <a:t>Problem: Read mapping is heavily bottlenecked by data movement from main memory</a:t>
            </a:r>
          </a:p>
          <a:p>
            <a:endParaRPr lang="en-US" dirty="0">
              <a:solidFill>
                <a:srgbClr val="FF0000"/>
              </a:solidFill>
            </a:endParaRPr>
          </a:p>
          <a:p>
            <a:r>
              <a:rPr lang="en-US" dirty="0">
                <a:solidFill>
                  <a:srgbClr val="0000FF"/>
                </a:solidFill>
              </a:rPr>
              <a:t>Solution: Perform read mapping near where data resides using specialized logic</a:t>
            </a:r>
          </a:p>
          <a:p>
            <a:endParaRPr lang="en-US" dirty="0">
              <a:solidFill>
                <a:srgbClr val="0000FF"/>
              </a:solidFill>
            </a:endParaRPr>
          </a:p>
          <a:p>
            <a:r>
              <a:rPr lang="en-US" dirty="0"/>
              <a:t>We carefully </a:t>
            </a:r>
            <a:r>
              <a:rPr lang="en-US" dirty="0">
                <a:solidFill>
                  <a:srgbClr val="0000FF"/>
                </a:solidFill>
              </a:rPr>
              <a:t>redesign the accelerator logic </a:t>
            </a:r>
            <a:r>
              <a:rPr lang="en-US" dirty="0"/>
              <a:t>of </a:t>
            </a:r>
            <a:r>
              <a:rPr lang="en-US" dirty="0" err="1"/>
              <a:t>SneakySnake</a:t>
            </a:r>
            <a:r>
              <a:rPr lang="en-US" dirty="0"/>
              <a:t> to exploit </a:t>
            </a:r>
            <a:r>
              <a:rPr lang="en-US" dirty="0">
                <a:solidFill>
                  <a:srgbClr val="0000FF"/>
                </a:solidFill>
              </a:rPr>
              <a:t>near-memory computation </a:t>
            </a:r>
            <a:r>
              <a:rPr lang="en-US" dirty="0"/>
              <a:t>capability on real FPGA boards that use HBM (high-bandwidth memory)</a:t>
            </a:r>
          </a:p>
          <a:p>
            <a:endParaRPr lang="en-US" dirty="0">
              <a:solidFill>
                <a:srgbClr val="0000FF"/>
              </a:solidFill>
            </a:endParaRPr>
          </a:p>
          <a:p>
            <a:r>
              <a:rPr lang="en-US" b="1" dirty="0">
                <a:solidFill>
                  <a:srgbClr val="0000FF"/>
                </a:solidFill>
              </a:rPr>
              <a:t>Near-memory</a:t>
            </a:r>
            <a:r>
              <a:rPr lang="en-US" dirty="0">
                <a:solidFill>
                  <a:srgbClr val="0000FF"/>
                </a:solidFill>
              </a:rPr>
              <a:t> </a:t>
            </a:r>
            <a:r>
              <a:rPr lang="en-US" b="1" dirty="0" err="1">
                <a:solidFill>
                  <a:srgbClr val="0000FF"/>
                </a:solidFill>
              </a:rPr>
              <a:t>SneakySnake</a:t>
            </a:r>
            <a:r>
              <a:rPr lang="en-US" dirty="0">
                <a:solidFill>
                  <a:srgbClr val="0000FF"/>
                </a:solidFill>
              </a:rPr>
              <a:t> </a:t>
            </a:r>
            <a:r>
              <a:rPr lang="en-US" dirty="0"/>
              <a:t>improves </a:t>
            </a:r>
            <a:r>
              <a:rPr lang="en-US" b="1" dirty="0">
                <a:solidFill>
                  <a:srgbClr val="FF0000"/>
                </a:solidFill>
              </a:rPr>
              <a:t>performance</a:t>
            </a:r>
            <a:r>
              <a:rPr lang="en-US" dirty="0"/>
              <a:t> and </a:t>
            </a:r>
            <a:r>
              <a:rPr lang="en-US" b="1" dirty="0">
                <a:solidFill>
                  <a:srgbClr val="FF0000"/>
                </a:solidFill>
              </a:rPr>
              <a:t>energy efficiency </a:t>
            </a:r>
            <a:r>
              <a:rPr lang="en-US" dirty="0"/>
              <a:t>by 27.4× and 133×, respectively, over a 16-core (64-thread) IBM POWER9 CPU</a:t>
            </a:r>
          </a:p>
          <a:p>
            <a:endParaRPr lang="en-US" dirty="0">
              <a:solidFill>
                <a:srgbClr val="0000FF"/>
              </a:solidFill>
            </a:endParaRP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D3A17C0E-6E24-1A48-8A92-0B5D2BA90E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04711126"/>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IBM POWER9 CPU</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rPr>
              <a:t>HBM-based FPGA board 	</a:t>
            </a:r>
            <a:endParaRPr kumimoji="0" lang="en-US" sz="1350" b="1" i="0" u="none" strike="noStrike" kern="1200" cap="none" spc="0" normalizeH="0" baseline="0" noProof="0" dirty="0">
              <a:ln>
                <a:noFill/>
              </a:ln>
              <a:solidFill>
                <a:srgbClr val="264478"/>
              </a:solidFill>
              <a:effectLst/>
              <a:uLnTx/>
              <a:uFillTx/>
              <a:latin typeface="Garamond" panose="02020404030301010803" pitchFamily="18" charset="0"/>
              <a:ea typeface="+mn-ea"/>
              <a:cs typeface="+mn-cs"/>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Calibri" panose="020F0502020204030204"/>
                <a:ea typeface="+mn-ea"/>
                <a:cs typeface="+mn-cs"/>
              </a:rPr>
              <a:t>OCAPI</a:t>
            </a:r>
            <a:endParaRPr kumimoji="0" lang="en-US" sz="1500"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a:t>
            </a:r>
            <a:r>
              <a:rPr kumimoji="0" lang="en-US" sz="1350" b="1" i="0" u="none" strike="noStrike" kern="1200" cap="none" spc="0" normalizeH="0" baseline="0" noProof="0" dirty="0" err="1">
                <a:ln>
                  <a:noFill/>
                </a:ln>
                <a:solidFill>
                  <a:srgbClr val="1C1C1C"/>
                </a:solidFill>
                <a:effectLst/>
                <a:uLnTx/>
                <a:uFillTx/>
                <a:latin typeface="Garamond" panose="02020404030301010803" pitchFamily="18" charset="0"/>
                <a:ea typeface="+mn-ea"/>
                <a:cs typeface="+mn-cs"/>
              </a:rPr>
              <a:t>AlphaData</a:t>
            </a:r>
            <a:endPar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srgbClr val="1C1C1C"/>
                </a:solidFill>
                <a:effectLst/>
                <a:uLnTx/>
                <a:uFillTx/>
                <a:latin typeface="Garamond" panose="02020404030301010803" pitchFamily="18" charset="0"/>
                <a:ea typeface="+mn-ea"/>
                <a:cs typeface="+mn-cs"/>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359E"/>
                </a:solidFill>
                <a:effectLst/>
                <a:uLnTx/>
                <a:uFillTx/>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6742F1-6635-4F3B-A1BB-91C9B3B8DD12}" type="slidenum">
              <a:rPr kumimoji="0" lang="en-US" sz="1200" b="0"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communication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CAPI2</a:t>
            </a:r>
            <a:r>
              <a:rPr kumimoji="0" lang="en-US" sz="15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50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OCAPI</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memory technologies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DDR4</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HBM</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5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Two workloads</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Weather Modeling </a:t>
            </a:r>
            <a:r>
              <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and</a:t>
            </a:r>
            <a:r>
              <a:rPr kumimoji="0" lang="en-US" sz="1650" b="1"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Genome Analysis</a:t>
            </a: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65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9581008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3B5F978-99DD-4B09-979A-AB31C135CAD9}" type="slidenum">
              <a:rPr kumimoji="0" lang="en-US" sz="1200" b="1" i="0" u="none" strike="noStrike" kern="1200" cap="none" spc="0" normalizeH="0" baseline="0" noProof="0" smtClean="0">
                <a:ln>
                  <a:noFill/>
                </a:ln>
                <a:solidFill>
                  <a:srgbClr val="000000"/>
                </a:solidFill>
                <a:effectLst/>
                <a:uLnTx/>
                <a:uFillTx/>
                <a:latin typeface="Tahoma"/>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106</a:t>
            </a:fld>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5-27× performance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375"/>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kumimoji="0" lang="en-US" sz="2100" b="0"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12-133× energy efficiency </a:t>
            </a:r>
            <a:r>
              <a:rPr kumimoji="0" lang="en-US" sz="21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vs. </a:t>
            </a:r>
            <a:r>
              <a:rPr kumimoji="0" lang="en-US" sz="21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More On Near-Memory </a:t>
            </a:r>
            <a:r>
              <a:rPr lang="en-US" dirty="0" err="1"/>
              <a:t>SneakySnake</a:t>
            </a:r>
            <a:endParaRPr lang="en-US" dirty="0"/>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Gagandeep Singh,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Damla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Senol</a:t>
            </a:r>
            <a:r>
              <a:rPr kumimoji="0" lang="en-US" sz="1800" b="0" i="0" u="none" strike="noStrike" kern="1200" cap="none" spc="0" normalizeH="0" baseline="0" noProof="0" dirty="0">
                <a:ln>
                  <a:noFill/>
                </a:ln>
                <a:solidFill>
                  <a:srgbClr val="000000"/>
                </a:solidFill>
                <a:effectLst/>
                <a:uLnTx/>
                <a:uFillTx/>
                <a:latin typeface="Tahoma"/>
                <a:ea typeface="+mn-ea"/>
                <a:cs typeface="+mn-cs"/>
              </a:rPr>
              <a:t> Cali,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Dionysios</a:t>
            </a:r>
            <a:r>
              <a:rPr kumimoji="0" lang="en-US" sz="1800" b="0" i="0" u="none" strike="noStrike" kern="1200" cap="none" spc="0" normalizeH="0" baseline="0" noProof="0" dirty="0">
                <a:ln>
                  <a:noFill/>
                </a:ln>
                <a:solidFill>
                  <a:srgbClr val="000000"/>
                </a:solidFill>
                <a:effectLst/>
                <a:uLnTx/>
                <a:uFillTx/>
                <a:latin typeface="Tahoma"/>
                <a:ea typeface="+mn-ea"/>
                <a:cs typeface="+mn-cs"/>
              </a:rPr>
              <a:t> Diamantopoulos, Juan Gomez-Luna, Henk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Corporaal</a:t>
            </a:r>
            <a:r>
              <a:rPr kumimoji="0" lang="en-US" sz="1800" b="0" i="0" u="none" strike="noStrike" kern="1200" cap="none" spc="0" normalizeH="0" baseline="0" noProof="0" dirty="0">
                <a:ln>
                  <a:noFill/>
                </a:ln>
                <a:solidFill>
                  <a:srgbClr val="000000"/>
                </a:solidFill>
                <a:effectLst/>
                <a:uLnTx/>
                <a:uFillTx/>
                <a:latin typeface="Tahoma"/>
                <a:ea typeface="+mn-ea"/>
                <a:cs typeface="+mn-cs"/>
              </a:rPr>
              <a:t>, Onur Mutlu,</a:t>
            </a:r>
            <a:endParaRPr kumimoji="0" lang="ar-SA"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FPGA-Based Near-Memory Acceleration of Modern Data-Intensive Applications</a:t>
            </a:r>
            <a:r>
              <a:rPr kumimoji="0" lang="en-US" sz="1800" b="1" i="0" u="none" strike="noStrike" kern="1200" cap="none" spc="0" normalizeH="0" baseline="0" noProof="0" dirty="0">
                <a:ln>
                  <a:noFill/>
                </a:ln>
                <a:solidFill>
                  <a:srgbClr val="0000FF"/>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Micro, 2021.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81256914"/>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Location Filtering in 3D-Stacked PIM</a:t>
            </a:r>
          </a:p>
        </p:txBody>
      </p:sp>
      <p:sp>
        <p:nvSpPr>
          <p:cNvPr id="3" name="Content Placeholder 2"/>
          <p:cNvSpPr>
            <a:spLocks noGrp="1"/>
          </p:cNvSpPr>
          <p:nvPr>
            <p:ph idx="1"/>
          </p:nvPr>
        </p:nvSpPr>
        <p:spPr>
          <a:xfrm>
            <a:off x="228600" y="908720"/>
            <a:ext cx="8915400" cy="4876800"/>
          </a:xfrm>
        </p:spPr>
        <p:txBody>
          <a:bodyPr/>
          <a:lstStyle/>
          <a:p>
            <a:r>
              <a:rPr lang="en-US" sz="1500" dirty="0"/>
              <a:t>Jeremie S. Kim, Damla Senol Cali, </a:t>
            </a:r>
            <a:r>
              <a:rPr lang="en-US" sz="1500" dirty="0" err="1"/>
              <a:t>Hongyi</a:t>
            </a:r>
            <a:r>
              <a:rPr lang="en-US" sz="1500" dirty="0"/>
              <a:t> Xin, </a:t>
            </a:r>
            <a:r>
              <a:rPr lang="en-US" sz="1500" dirty="0" err="1"/>
              <a:t>Donghyuk</a:t>
            </a:r>
            <a:r>
              <a:rPr lang="en-US" sz="1500" dirty="0"/>
              <a:t> Lee, Saugata Ghose, Mohammed Alser, Hasan Hassan, </a:t>
            </a:r>
            <a:r>
              <a:rPr lang="en-US" sz="1500" dirty="0" err="1"/>
              <a:t>Oguz</a:t>
            </a:r>
            <a:r>
              <a:rPr lang="en-US" sz="1500" dirty="0"/>
              <a:t> </a:t>
            </a:r>
            <a:r>
              <a:rPr lang="en-US" sz="1500" dirty="0" err="1"/>
              <a:t>Ergin</a:t>
            </a:r>
            <a:r>
              <a:rPr lang="en-US" sz="1500" dirty="0"/>
              <a:t>, Can Alkan,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"GRIM-Filter: Fast Seed Location Filtering in DNA Read Mapping Using Processing-in-Memory Technologies"</a:t>
            </a:r>
            <a:br>
              <a:rPr lang="en-US" sz="1500" dirty="0"/>
            </a:br>
            <a:r>
              <a:rPr lang="en-US" sz="1500" b="1" i="1" dirty="0">
                <a:hlinkClick r:id="rId3"/>
              </a:rPr>
              <a:t>BMC Genomics</a:t>
            </a:r>
            <a:r>
              <a:rPr lang="en-US" sz="1500" dirty="0"/>
              <a:t>, 2018.</a:t>
            </a:r>
            <a:br>
              <a:rPr lang="en-US" sz="1500" dirty="0"/>
            </a:br>
            <a:r>
              <a:rPr lang="en-US" sz="1500" i="1" dirty="0"/>
              <a:t>Proceedings of the </a:t>
            </a:r>
            <a:r>
              <a:rPr lang="en-US" sz="1500" i="1" dirty="0">
                <a:hlinkClick r:id="rId4"/>
              </a:rPr>
              <a:t>16th Asia Pacific Bioinformatics Conference</a:t>
            </a:r>
            <a:r>
              <a:rPr lang="en-US" sz="1500" i="1" dirty="0"/>
              <a:t> (</a:t>
            </a:r>
            <a:r>
              <a:rPr lang="en-US" sz="1500" b="1" i="1" dirty="0"/>
              <a:t>APBC</a:t>
            </a:r>
            <a:r>
              <a:rPr lang="en-US" sz="1500" i="1" dirty="0"/>
              <a:t>)</a:t>
            </a:r>
            <a:r>
              <a:rPr lang="en-US" sz="1500" dirty="0"/>
              <a:t>, Yokohama, Japan, January 2018.</a:t>
            </a:r>
            <a:br>
              <a:rPr lang="en-US" sz="1500" dirty="0"/>
            </a:br>
            <a:r>
              <a:rPr lang="en-US" sz="1500" dirty="0"/>
              <a:t>[</a:t>
            </a:r>
            <a:r>
              <a:rPr lang="en-US" sz="1500" dirty="0">
                <a:hlinkClick r:id="rId5"/>
              </a:rPr>
              <a:t>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Source Code</a:t>
            </a:r>
            <a:r>
              <a:rPr lang="en-US" sz="1500" dirty="0"/>
              <a:t>]</a:t>
            </a:r>
            <a:br>
              <a:rPr lang="en-US" sz="1500" dirty="0"/>
            </a:br>
            <a:r>
              <a:rPr lang="en-US" sz="1500" dirty="0"/>
              <a:t>[</a:t>
            </a:r>
            <a:r>
              <a:rPr lang="en-US" sz="1500" dirty="0">
                <a:hlinkClick r:id="rId2"/>
              </a:rPr>
              <a:t>arxiv.org Version (pdf)</a:t>
            </a:r>
            <a:r>
              <a:rPr lang="en-US" sz="1500" dirty="0"/>
              <a:t>]</a:t>
            </a:r>
            <a:br>
              <a:rPr lang="en-US" sz="1500" dirty="0"/>
            </a:br>
            <a:r>
              <a:rPr lang="en-US" sz="1500" dirty="0"/>
              <a:t>[</a:t>
            </a:r>
            <a:r>
              <a:rPr lang="en-US" sz="1500" dirty="0">
                <a:hlinkClick r:id="rId8"/>
              </a:rPr>
              <a:t>Talk Video at AACBB 2019</a:t>
            </a:r>
            <a:r>
              <a:rPr lang="en-US" sz="1500" dirty="0"/>
              <a:t>]</a:t>
            </a:r>
            <a:br>
              <a:rPr lang="en-US" sz="1500" dirty="0"/>
            </a:br>
            <a:endParaRPr lang="en-US" sz="15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E889BE46-D834-C54F-BC65-2135ED7AF569}"/>
              </a:ext>
            </a:extLst>
          </p:cNvPr>
          <p:cNvPicPr>
            <a:picLocks noChangeAspect="1"/>
          </p:cNvPicPr>
          <p:nvPr/>
        </p:nvPicPr>
        <p:blipFill rotWithShape="1">
          <a:blip r:embed="rId9">
            <a:extLst>
              <a:ext uri="{28A0092B-C50C-407E-A947-70E740481C1C}">
                <a14:useLocalDpi xmlns:a14="http://schemas.microsoft.com/office/drawing/2010/main" val="0"/>
              </a:ext>
            </a:extLst>
          </a:blip>
          <a:srcRect t="53415"/>
          <a:stretch/>
        </p:blipFill>
        <p:spPr>
          <a:xfrm>
            <a:off x="732264" y="3771623"/>
            <a:ext cx="7679472" cy="2475257"/>
          </a:xfrm>
          <a:prstGeom prst="rect">
            <a:avLst/>
          </a:prstGeom>
        </p:spPr>
      </p:pic>
    </p:spTree>
    <p:extLst>
      <p:ext uri="{BB962C8B-B14F-4D97-AF65-F5344CB8AC3E}">
        <p14:creationId xmlns:p14="http://schemas.microsoft.com/office/powerpoint/2010/main" val="3194699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826102"/>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3275692"/>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2771636"/>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586589893"/>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25B7-DEF6-5F4A-B988-8E68367812C2}"/>
              </a:ext>
            </a:extLst>
          </p:cNvPr>
          <p:cNvSpPr>
            <a:spLocks noGrp="1"/>
          </p:cNvSpPr>
          <p:nvPr>
            <p:ph type="title"/>
          </p:nvPr>
        </p:nvSpPr>
        <p:spPr/>
        <p:txBody>
          <a:bodyPr/>
          <a:lstStyle/>
          <a:p>
            <a:r>
              <a:rPr lang="en-CH" sz="3200" dirty="0"/>
              <a:t>Filtering Opportunities</a:t>
            </a:r>
          </a:p>
        </p:txBody>
      </p:sp>
      <p:sp>
        <p:nvSpPr>
          <p:cNvPr id="4" name="Content Placeholder 2">
            <a:extLst>
              <a:ext uri="{FF2B5EF4-FFF2-40B4-BE49-F238E27FC236}">
                <a16:creationId xmlns:a16="http://schemas.microsoft.com/office/drawing/2014/main" id="{4B0BFFBE-1EC2-3C4A-A597-09FB446C42A9}"/>
              </a:ext>
            </a:extLst>
          </p:cNvPr>
          <p:cNvSpPr>
            <a:spLocks noGrp="1"/>
          </p:cNvSpPr>
          <p:nvPr>
            <p:ph idx="1"/>
          </p:nvPr>
        </p:nvSpPr>
        <p:spPr>
          <a:xfrm>
            <a:off x="189559" y="978194"/>
            <a:ext cx="8874053" cy="5377521"/>
          </a:xfrm>
        </p:spPr>
        <p:txBody>
          <a:bodyPr/>
          <a:lstStyle/>
          <a:p>
            <a:pPr>
              <a:spcAft>
                <a:spcPts val="800"/>
              </a:spcAft>
            </a:pPr>
            <a:r>
              <a:rPr lang="en-GB" dirty="0"/>
              <a:t>Sequencing machines produce one of two kinds of reads </a:t>
            </a:r>
          </a:p>
          <a:p>
            <a:pPr lvl="1">
              <a:spcAft>
                <a:spcPts val="800"/>
              </a:spcAft>
            </a:pPr>
            <a:r>
              <a:rPr lang="en-GB" sz="2200" b="1" dirty="0"/>
              <a:t>Short reads: </a:t>
            </a:r>
            <a:r>
              <a:rPr lang="en-GB" sz="2200" dirty="0">
                <a:solidFill>
                  <a:srgbClr val="629B3C"/>
                </a:solidFill>
              </a:rPr>
              <a:t>highly accurate </a:t>
            </a:r>
            <a:r>
              <a:rPr lang="en-GB" sz="2200" dirty="0"/>
              <a:t>and short</a:t>
            </a:r>
          </a:p>
          <a:p>
            <a:pPr lvl="1">
              <a:spcAft>
                <a:spcPts val="800"/>
              </a:spcAft>
            </a:pPr>
            <a:r>
              <a:rPr lang="en-GB" sz="2200" b="1" dirty="0"/>
              <a:t>Long reads: </a:t>
            </a:r>
            <a:r>
              <a:rPr lang="en-GB" sz="2200" dirty="0">
                <a:solidFill>
                  <a:srgbClr val="C00000"/>
                </a:solidFill>
              </a:rPr>
              <a:t>less accurate </a:t>
            </a:r>
            <a:r>
              <a:rPr lang="en-GB" sz="2200" dirty="0"/>
              <a:t>and long</a:t>
            </a:r>
            <a:endParaRPr lang="en-GB" dirty="0"/>
          </a:p>
          <a:p>
            <a:pPr marL="0" indent="0">
              <a:buNone/>
            </a:pPr>
            <a:endParaRPr lang="en-CH" dirty="0"/>
          </a:p>
        </p:txBody>
      </p:sp>
      <p:sp>
        <p:nvSpPr>
          <p:cNvPr id="7" name="Rectangle 6">
            <a:extLst>
              <a:ext uri="{FF2B5EF4-FFF2-40B4-BE49-F238E27FC236}">
                <a16:creationId xmlns:a16="http://schemas.microsoft.com/office/drawing/2014/main" id="{3A9F7777-01A8-8344-94F4-F86EC7C6EDAB}"/>
              </a:ext>
            </a:extLst>
          </p:cNvPr>
          <p:cNvSpPr/>
          <p:nvPr/>
        </p:nvSpPr>
        <p:spPr>
          <a:xfrm>
            <a:off x="481684" y="5225849"/>
            <a:ext cx="8400644" cy="9732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(long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or</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High</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or long reads)</a:t>
            </a:r>
          </a:p>
        </p:txBody>
      </p:sp>
      <p:sp>
        <p:nvSpPr>
          <p:cNvPr id="8" name="Rectangle: Rounded Corners 8">
            <a:extLst>
              <a:ext uri="{FF2B5EF4-FFF2-40B4-BE49-F238E27FC236}">
                <a16:creationId xmlns:a16="http://schemas.microsoft.com/office/drawing/2014/main" id="{5326CE5E-62C4-314D-908A-4A31F336E2CC}"/>
              </a:ext>
            </a:extLst>
          </p:cNvPr>
          <p:cNvSpPr/>
          <p:nvPr/>
        </p:nvSpPr>
        <p:spPr>
          <a:xfrm>
            <a:off x="189558" y="4634434"/>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have potential matching locations, so they skip alignment</a:t>
            </a:r>
          </a:p>
        </p:txBody>
      </p:sp>
      <p:sp>
        <p:nvSpPr>
          <p:cNvPr id="10" name="Rectangle 9">
            <a:extLst>
              <a:ext uri="{FF2B5EF4-FFF2-40B4-BE49-F238E27FC236}">
                <a16:creationId xmlns:a16="http://schemas.microsoft.com/office/drawing/2014/main" id="{18010D33-781C-AF49-A244-03E794B46FDE}"/>
              </a:ext>
            </a:extLst>
          </p:cNvPr>
          <p:cNvSpPr/>
          <p:nvPr/>
        </p:nvSpPr>
        <p:spPr>
          <a:xfrm>
            <a:off x="481684" y="3196627"/>
            <a:ext cx="8400644" cy="131510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sequencing error rates </a:t>
            </a: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(short reads)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combined with</a:t>
            </a:r>
          </a:p>
          <a:p>
            <a:pPr marL="342900" marR="0" lvl="0" indent="-34290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Low</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genetic variation</a:t>
            </a:r>
          </a:p>
        </p:txBody>
      </p:sp>
      <p:sp>
        <p:nvSpPr>
          <p:cNvPr id="11" name="Rectangle: Rounded Corners 8">
            <a:extLst>
              <a:ext uri="{FF2B5EF4-FFF2-40B4-BE49-F238E27FC236}">
                <a16:creationId xmlns:a16="http://schemas.microsoft.com/office/drawing/2014/main" id="{84B784F0-7BDE-204A-BF08-2F32008075E0}"/>
              </a:ext>
            </a:extLst>
          </p:cNvPr>
          <p:cNvSpPr/>
          <p:nvPr/>
        </p:nvSpPr>
        <p:spPr>
          <a:xfrm>
            <a:off x="189558" y="2921018"/>
            <a:ext cx="8505940" cy="736581"/>
          </a:xfrm>
          <a:prstGeom prst="roundRect">
            <a:avLst/>
          </a:prstGeom>
          <a:solidFill>
            <a:schemeClr val="accent1">
              <a:lumMod val="20000"/>
              <a:lumOff val="80000"/>
            </a:schemeClr>
          </a:solidFill>
          <a:ln w="38100">
            <a:solidFill>
              <a:srgbClr val="1982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 reads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Do not need expensive approximate string matching during alignment</a:t>
            </a:r>
          </a:p>
        </p:txBody>
      </p:sp>
      <p:sp>
        <p:nvSpPr>
          <p:cNvPr id="12" name="Content Placeholder 2">
            <a:extLst>
              <a:ext uri="{FF2B5EF4-FFF2-40B4-BE49-F238E27FC236}">
                <a16:creationId xmlns:a16="http://schemas.microsoft.com/office/drawing/2014/main" id="{B37B142F-6429-E54A-8CD8-652E6474BDF5}"/>
              </a:ext>
            </a:extLst>
          </p:cNvPr>
          <p:cNvSpPr txBox="1">
            <a:spLocks/>
          </p:cNvSpPr>
          <p:nvPr/>
        </p:nvSpPr>
        <p:spPr>
          <a:xfrm>
            <a:off x="189560" y="2378349"/>
            <a:ext cx="8987622" cy="564618"/>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1000"/>
              </a:spcAft>
              <a:buClr>
                <a:prstClr val="black"/>
              </a:buClr>
              <a:buSzTx/>
              <a:buFont typeface="Arial" panose="020B0604020202020204" pitchFamily="34" charset="0"/>
              <a:buNone/>
              <a:tabLst/>
              <a:defRPr/>
            </a:pPr>
            <a:r>
              <a:rPr kumimoji="0" lang="en-GB" sz="2800" b="1" i="0" u="none" strike="noStrike" kern="1200" cap="none" spc="0" normalizeH="0" baseline="0" noProof="0" dirty="0">
                <a:ln>
                  <a:noFill/>
                </a:ln>
                <a:solidFill>
                  <a:srgbClr val="70AD47">
                    <a:lumMod val="75000"/>
                  </a:srgbClr>
                </a:solidFill>
                <a:effectLst/>
                <a:uLnTx/>
                <a:uFillTx/>
                <a:latin typeface="Corbel" panose="020B0503020204020204" pitchFamily="34" charset="0"/>
                <a:ea typeface="+mn-ea"/>
                <a:cs typeface="+mn-cs"/>
              </a:rPr>
              <a:t>Reads that do not require the expensive alignment step:</a:t>
            </a:r>
          </a:p>
        </p:txBody>
      </p:sp>
    </p:spTree>
    <p:extLst>
      <p:ext uri="{BB962C8B-B14F-4D97-AF65-F5344CB8AC3E}">
        <p14:creationId xmlns:p14="http://schemas.microsoft.com/office/powerpoint/2010/main" val="14447968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Challenges</a:t>
            </a:r>
          </a:p>
        </p:txBody>
      </p:sp>
      <p:sp>
        <p:nvSpPr>
          <p:cNvPr id="30" name="Rectangle 29">
            <a:extLst>
              <a:ext uri="{FF2B5EF4-FFF2-40B4-BE49-F238E27FC236}">
                <a16:creationId xmlns:a16="http://schemas.microsoft.com/office/drawing/2014/main" id="{0E86A3CC-72C5-294F-A8F7-440249F03B31}"/>
              </a:ext>
            </a:extLst>
          </p:cNvPr>
          <p:cNvSpPr/>
          <p:nvPr/>
        </p:nvSpPr>
        <p:spPr>
          <a:xfrm>
            <a:off x="-1" y="4332370"/>
            <a:ext cx="9143999" cy="7704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mapping workloads can exhibit different </a:t>
            </a:r>
            <a:r>
              <a:rPr kumimoji="0" lang="en-GB"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behavior</a:t>
            </a:r>
            <a:endParaRPr kumimoji="0" lang="en-CH" sz="2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endParaRP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There are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limited hardware resources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storage system</a:t>
            </a: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BEAC5AFD-345B-384E-9B87-97AE4026E27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400040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animBg="1"/>
      <p:bldP spid="31"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8099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2521924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Processing-in-Memory</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solidFill>
                  <a:srgbClr val="0000FF"/>
                </a:solidFill>
              </a:rPr>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46948243"/>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Tutorial on Processing in Memory</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10" name="Picture 9">
            <a:extLst>
              <a:ext uri="{FF2B5EF4-FFF2-40B4-BE49-F238E27FC236}">
                <a16:creationId xmlns:a16="http://schemas.microsoft.com/office/drawing/2014/main" id="{47D8C067-138D-A3C6-DCC7-572A1872B7BF}"/>
              </a:ext>
            </a:extLst>
          </p:cNvPr>
          <p:cNvPicPr>
            <a:picLocks noChangeAspect="1"/>
          </p:cNvPicPr>
          <p:nvPr/>
        </p:nvPicPr>
        <p:blipFill>
          <a:blip r:embed="rId3"/>
          <a:stretch>
            <a:fillRect/>
          </a:stretch>
        </p:blipFill>
        <p:spPr>
          <a:xfrm>
            <a:off x="685800" y="914400"/>
            <a:ext cx="7772400" cy="5415842"/>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3777241" y="5968676"/>
            <a:ext cx="415690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https://www.youtube.com/watch?v=4x9nujJtqjM</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3082926124"/>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969640"/>
            <a:ext cx="5063480" cy="5195664"/>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Fall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https://safari.ethz.ch/projects_and_seminars/fall2022/doku.php?id=processing_in_memory</a:t>
            </a:r>
            <a:r>
              <a:rPr lang="en-US" sz="1400" dirty="0">
                <a:solidFill>
                  <a:srgbClr val="0000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Spring </a:t>
            </a:r>
            <a:r>
              <a:rPr lang="en-US" sz="1600" b="1" dirty="0">
                <a:solidFill>
                  <a:srgbClr val="0432FF"/>
                </a:solidFill>
                <a:hlinkClick r:id="rId4">
                  <a:extLst>
                    <a:ext uri="{A12FA001-AC4F-418D-AE19-62706E023703}">
                      <ahyp:hlinkClr xmlns:ahyp="http://schemas.microsoft.com/office/drawing/2018/hyperlinkcolor" val="tx"/>
                    </a:ext>
                  </a:extLst>
                </a:hlinkClick>
              </a:rPr>
              <a:t>2022</a:t>
            </a:r>
            <a:r>
              <a:rPr lang="en-US" sz="1600" b="1" dirty="0">
                <a:solidFill>
                  <a:srgbClr val="0432FF"/>
                </a:solidFill>
                <a:hlinkClick r:id="rId3">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4">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(Fall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000FF"/>
                </a:solidFill>
                <a:hlinkClick r:id="rId7">
                  <a:extLst>
                    <a:ext uri="{A12FA001-AC4F-418D-AE19-62706E023703}">
                      <ahyp:hlinkClr xmlns:ahyp="http://schemas.microsoft.com/office/drawing/2018/hyperlinkcolor" val="tx"/>
                    </a:ext>
                  </a:extLst>
                </a:hlinkClick>
              </a:rPr>
              <a:t>https://www.youtube.com/watch?v=QLL0wQ9I4Dw&amp;list=PL5Q2soXY2Zi8KzG2CQYRNQOVD0GOBrnKy</a:t>
            </a:r>
            <a:endParaRPr lang="en-US" sz="1600" b="1" dirty="0">
              <a:solidFill>
                <a:srgbClr val="0432FF"/>
              </a:solidFill>
              <a:hlinkClick r:id="" action="ppaction://noaction">
                <a:extLst>
                  <a:ext uri="{A12FA001-AC4F-418D-AE19-62706E023703}">
                    <ahyp:hlinkClr xmlns:ahyp="http://schemas.microsoft.com/office/drawing/2018/hyperlinkcolor" val="tx"/>
                  </a:ext>
                </a:extLst>
              </a:hlinkClick>
            </a:endParaRPr>
          </a:p>
          <a:p>
            <a:r>
              <a:rPr lang="en-US" sz="1600" b="1" dirty="0">
                <a:solidFill>
                  <a:srgbClr val="0432FF"/>
                </a:solidFill>
                <a:hlinkClick r:id="" action="ppaction://noaction">
                  <a:extLst>
                    <a:ext uri="{A12FA001-AC4F-418D-AE19-62706E023703}">
                      <ahyp:hlinkClr xmlns:ahyp="http://schemas.microsoft.com/office/drawing/2018/hyperlinkcolor" val="tx"/>
                    </a:ext>
                  </a:extLst>
                </a:hlinkClick>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000FF"/>
                </a:solidFill>
                <a:hlinkClick r:id="rId7">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marL="0" indent="0">
              <a:buNone/>
            </a:pPr>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8"/>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6023029"/>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8744116"/>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55100730"/>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8104396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482674211"/>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338995905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SRC TECHCON Presentation</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610600" cy="5123656"/>
          </a:xfrm>
        </p:spPr>
        <p:txBody>
          <a:bodyPr/>
          <a:lstStyle/>
          <a:p>
            <a:pPr marL="0" indent="0">
              <a:buNone/>
            </a:pPr>
            <a:endParaRPr lang="en-US" sz="400" dirty="0"/>
          </a:p>
          <a:p>
            <a:r>
              <a:rPr lang="en-US" sz="2000" dirty="0">
                <a:solidFill>
                  <a:srgbClr val="0000FF"/>
                </a:solidFill>
              </a:rPr>
              <a:t>Dr. Juan Gomez-Luna</a:t>
            </a:r>
          </a:p>
          <a:p>
            <a:pPr lvl="1"/>
            <a:r>
              <a:rPr lang="en-US" sz="1800" dirty="0"/>
              <a:t>Benchmarking Memory-Centric Computing Systems: Analysis of Real Processing-in-Memory Hardware</a:t>
            </a:r>
          </a:p>
          <a:p>
            <a:pPr lvl="1"/>
            <a:r>
              <a:rPr lang="en-US" sz="1800" dirty="0"/>
              <a:t>Based on two major works</a:t>
            </a:r>
          </a:p>
          <a:p>
            <a:pPr lvl="2"/>
            <a:r>
              <a:rPr lang="en-US" sz="1600" dirty="0">
                <a:solidFill>
                  <a:srgbClr val="0000FF"/>
                </a:solidFill>
                <a:hlinkClick r:id="rId2">
                  <a:extLst>
                    <a:ext uri="{A12FA001-AC4F-418D-AE19-62706E023703}">
                      <ahyp:hlinkClr xmlns:ahyp="http://schemas.microsoft.com/office/drawing/2018/hyperlinkcolor" val="tx"/>
                    </a:ext>
                  </a:extLst>
                </a:hlinkClick>
              </a:rPr>
              <a:t>https://arxiv.org/pdf/2105.03814.pdf</a:t>
            </a:r>
            <a:r>
              <a:rPr lang="en-US" sz="1600" dirty="0">
                <a:solidFill>
                  <a:srgbClr val="0000FF"/>
                </a:solidFill>
              </a:rPr>
              <a:t> </a:t>
            </a:r>
          </a:p>
          <a:p>
            <a:pPr lvl="2"/>
            <a:r>
              <a:rPr lang="en-US" sz="1600" dirty="0">
                <a:solidFill>
                  <a:srgbClr val="0000FF"/>
                </a:solidFill>
                <a:hlinkClick r:id="rId3">
                  <a:extLst>
                    <a:ext uri="{A12FA001-AC4F-418D-AE19-62706E023703}">
                      <ahyp:hlinkClr xmlns:ahyp="http://schemas.microsoft.com/office/drawing/2018/hyperlinkcolor" val="tx"/>
                    </a:ext>
                  </a:extLst>
                </a:hlinkClick>
              </a:rPr>
              <a:t>https://arxiv.org/pdf/2207.07886.pdf</a:t>
            </a:r>
            <a:r>
              <a:rPr lang="en-US" sz="1600" dirty="0">
                <a:solidFill>
                  <a:srgbClr val="0000FF"/>
                </a:solidFill>
              </a:rPr>
              <a:t> </a:t>
            </a: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D8D4B166-DB52-E19C-06F3-08AE7C311AA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940152" y="1821910"/>
            <a:ext cx="1574084" cy="1895122"/>
          </a:xfrm>
          <a:prstGeom prst="rect">
            <a:avLst/>
          </a:prstGeom>
        </p:spPr>
      </p:pic>
      <p:pic>
        <p:nvPicPr>
          <p:cNvPr id="5" name="Picture 4">
            <a:extLst>
              <a:ext uri="{FF2B5EF4-FFF2-40B4-BE49-F238E27FC236}">
                <a16:creationId xmlns:a16="http://schemas.microsoft.com/office/drawing/2014/main" id="{BDAA8BAB-3A1F-51A4-6FE8-11C12BD602DB}"/>
              </a:ext>
            </a:extLst>
          </p:cNvPr>
          <p:cNvPicPr>
            <a:picLocks noChangeAspect="1"/>
          </p:cNvPicPr>
          <p:nvPr/>
        </p:nvPicPr>
        <p:blipFill>
          <a:blip r:embed="rId5"/>
          <a:stretch>
            <a:fillRect/>
          </a:stretch>
        </p:blipFill>
        <p:spPr>
          <a:xfrm>
            <a:off x="0" y="3789040"/>
            <a:ext cx="9144000" cy="2527123"/>
          </a:xfrm>
          <a:prstGeom prst="rect">
            <a:avLst/>
          </a:prstGeom>
        </p:spPr>
      </p:pic>
      <p:sp>
        <p:nvSpPr>
          <p:cNvPr id="6" name="TextBox 5">
            <a:extLst>
              <a:ext uri="{FF2B5EF4-FFF2-40B4-BE49-F238E27FC236}">
                <a16:creationId xmlns:a16="http://schemas.microsoft.com/office/drawing/2014/main" id="{A67BFC93-2FEB-043F-059C-46A5FFAB9787}"/>
              </a:ext>
            </a:extLst>
          </p:cNvPr>
          <p:cNvSpPr txBox="1"/>
          <p:nvPr/>
        </p:nvSpPr>
        <p:spPr>
          <a:xfrm>
            <a:off x="1835696" y="6419364"/>
            <a:ext cx="62424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https://www.youtube.com/watch?v=nphV36SrysA</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C711645F-23A3-68C2-501C-55D24552EF56}"/>
              </a:ext>
            </a:extLst>
          </p:cNvPr>
          <p:cNvPicPr>
            <a:picLocks noChangeAspect="1"/>
          </p:cNvPicPr>
          <p:nvPr/>
        </p:nvPicPr>
        <p:blipFill>
          <a:blip r:embed="rId7"/>
          <a:stretch>
            <a:fillRect/>
          </a:stretch>
        </p:blipFill>
        <p:spPr>
          <a:xfrm>
            <a:off x="4818568" y="4034963"/>
            <a:ext cx="3563888" cy="2437275"/>
          </a:xfrm>
          <a:prstGeom prst="rect">
            <a:avLst/>
          </a:prstGeom>
        </p:spPr>
      </p:pic>
    </p:spTree>
    <p:extLst>
      <p:ext uri="{BB962C8B-B14F-4D97-AF65-F5344CB8AC3E}">
        <p14:creationId xmlns:p14="http://schemas.microsoft.com/office/powerpoint/2010/main" val="4010229704"/>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632206139"/>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DF2D-495F-0F7E-07BC-B77874DC6F46}"/>
              </a:ext>
            </a:extLst>
          </p:cNvPr>
          <p:cNvSpPr>
            <a:spLocks noGrp="1"/>
          </p:cNvSpPr>
          <p:nvPr>
            <p:ph type="title"/>
          </p:nvPr>
        </p:nvSpPr>
        <p:spPr/>
        <p:txBody>
          <a:bodyPr/>
          <a:lstStyle/>
          <a:p>
            <a:r>
              <a:rPr lang="en-US" dirty="0"/>
              <a:t>ML Training on Real PIM Systems</a:t>
            </a:r>
          </a:p>
        </p:txBody>
      </p:sp>
      <p:sp>
        <p:nvSpPr>
          <p:cNvPr id="3" name="Content Placeholder 2">
            <a:extLst>
              <a:ext uri="{FF2B5EF4-FFF2-40B4-BE49-F238E27FC236}">
                <a16:creationId xmlns:a16="http://schemas.microsoft.com/office/drawing/2014/main" id="{17858397-394E-61D7-5B9A-3D044DBF6550}"/>
              </a:ext>
            </a:extLst>
          </p:cNvPr>
          <p:cNvSpPr>
            <a:spLocks noGrp="1"/>
          </p:cNvSpPr>
          <p:nvPr>
            <p:ph idx="1"/>
          </p:nvPr>
        </p:nvSpPr>
        <p:spPr>
          <a:xfrm>
            <a:off x="228600" y="938243"/>
            <a:ext cx="8610600" cy="5310157"/>
          </a:xfrm>
        </p:spPr>
        <p:txBody>
          <a:bodyPr/>
          <a:lstStyle/>
          <a:p>
            <a:r>
              <a:rPr lang="en-US" sz="1800" b="0" i="0" dirty="0">
                <a:solidFill>
                  <a:srgbClr val="000000"/>
                </a:solidFill>
                <a:effectLst/>
              </a:rPr>
              <a:t>Juan Gómez Luna, </a:t>
            </a:r>
            <a:r>
              <a:rPr lang="en-US" sz="1800" b="0" i="0" dirty="0" err="1">
                <a:solidFill>
                  <a:srgbClr val="000000"/>
                </a:solidFill>
                <a:effectLst/>
              </a:rPr>
              <a:t>Yuxin</a:t>
            </a:r>
            <a:r>
              <a:rPr lang="en-US" sz="1800" b="0" i="0" dirty="0">
                <a:solidFill>
                  <a:srgbClr val="000000"/>
                </a:solidFill>
                <a:effectLst/>
              </a:rPr>
              <a:t> Guo, Sylvan Brocard, Julien </a:t>
            </a:r>
            <a:r>
              <a:rPr lang="en-US" sz="1800" b="0" i="0" dirty="0" err="1">
                <a:solidFill>
                  <a:srgbClr val="000000"/>
                </a:solidFill>
                <a:effectLst/>
              </a:rPr>
              <a:t>Legriel</a:t>
            </a:r>
            <a:r>
              <a:rPr lang="en-US" sz="1800" b="0" i="0" dirty="0">
                <a:solidFill>
                  <a:srgbClr val="000000"/>
                </a:solidFill>
                <a:effectLst/>
              </a:rPr>
              <a:t>, Remy </a:t>
            </a:r>
            <a:r>
              <a:rPr lang="en-US" sz="1800" b="0" i="0" dirty="0" err="1">
                <a:solidFill>
                  <a:srgbClr val="000000"/>
                </a:solidFill>
                <a:effectLst/>
              </a:rPr>
              <a:t>Cimadomo</a:t>
            </a:r>
            <a:r>
              <a:rPr lang="en-US" sz="1800" b="0" i="0" dirty="0">
                <a:solidFill>
                  <a:srgbClr val="000000"/>
                </a:solidFill>
                <a:effectLst/>
              </a:rPr>
              <a:t>, Geraldo F. Oliveira, Gagandeep Singh,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"Evaluating Machine Learning Workloads on Memory-Centric Computing Systems"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2023 IEEE International Symposium on Performance Analysis of Systems and Software</a:t>
            </a:r>
            <a:r>
              <a:rPr lang="en-US" sz="1800" b="0" i="1" dirty="0">
                <a:solidFill>
                  <a:srgbClr val="000000"/>
                </a:solidFill>
                <a:effectLst/>
              </a:rPr>
              <a:t> (</a:t>
            </a:r>
            <a:r>
              <a:rPr lang="en-US" sz="1800" b="1" i="1" dirty="0">
                <a:solidFill>
                  <a:srgbClr val="000000"/>
                </a:solidFill>
                <a:effectLst/>
              </a:rPr>
              <a:t>ISPASS</a:t>
            </a:r>
            <a:r>
              <a:rPr lang="en-US" sz="1800" b="0" i="1" dirty="0">
                <a:solidFill>
                  <a:srgbClr val="000000"/>
                </a:solidFill>
                <a:effectLst/>
              </a:rPr>
              <a:t>)</a:t>
            </a:r>
            <a:r>
              <a:rPr lang="en-US" sz="1800" b="0" i="0" dirty="0">
                <a:solidFill>
                  <a:srgbClr val="000000"/>
                </a:solidFill>
                <a:effectLst/>
              </a:rPr>
              <a:t>, Raleigh, North Carolina, USA, April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arXiv version</a:t>
            </a:r>
            <a:r>
              <a:rPr lang="en-US" sz="1800" b="0" i="0" dirty="0">
                <a:solidFill>
                  <a:srgbClr val="000000"/>
                </a:solidFill>
                <a:effectLst/>
              </a:rPr>
              <a:t>, 16 July 2022.]</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PIM-ML Source Code</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Best paper session.</a:t>
            </a:r>
            <a:endParaRPr lang="en-US" sz="1800" b="0" i="0" dirty="0">
              <a:solidFill>
                <a:srgbClr val="FF0000"/>
              </a:solidFill>
              <a:effectLst/>
            </a:endParaRPr>
          </a:p>
          <a:p>
            <a:pPr marL="0" indent="0">
              <a:buNone/>
            </a:pPr>
            <a:endParaRPr lang="en-US" dirty="0"/>
          </a:p>
        </p:txBody>
      </p:sp>
      <p:sp>
        <p:nvSpPr>
          <p:cNvPr id="4" name="Slide Number Placeholder 3">
            <a:extLst>
              <a:ext uri="{FF2B5EF4-FFF2-40B4-BE49-F238E27FC236}">
                <a16:creationId xmlns:a16="http://schemas.microsoft.com/office/drawing/2014/main" id="{1D3D973D-2679-8AE0-61EA-EEA9F80C77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FE30B330-29DC-13D1-7D35-3DB575889781}"/>
              </a:ext>
            </a:extLst>
          </p:cNvPr>
          <p:cNvSpPr txBox="1"/>
          <p:nvPr/>
        </p:nvSpPr>
        <p:spPr>
          <a:xfrm>
            <a:off x="2200998" y="6421263"/>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https://arxiv.org/pdf/2207.07886.pdf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6" name="TextBox 5">
            <a:extLst>
              <a:ext uri="{FF2B5EF4-FFF2-40B4-BE49-F238E27FC236}">
                <a16:creationId xmlns:a16="http://schemas.microsoft.com/office/drawing/2014/main" id="{5AB40FB6-4B0C-4DDF-A7EB-C2164F2B748D}"/>
              </a:ext>
            </a:extLst>
          </p:cNvPr>
          <p:cNvSpPr txBox="1"/>
          <p:nvPr/>
        </p:nvSpPr>
        <p:spPr>
          <a:xfrm>
            <a:off x="2051720" y="5957412"/>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https://github.com/CMU-SAFARI/pim-ml</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E64F9DF7-13F6-2C1B-41EC-FCB738821728}"/>
              </a:ext>
            </a:extLst>
          </p:cNvPr>
          <p:cNvPicPr>
            <a:picLocks noChangeAspect="1"/>
          </p:cNvPicPr>
          <p:nvPr/>
        </p:nvPicPr>
        <p:blipFill>
          <a:blip r:embed="rId6"/>
          <a:stretch>
            <a:fillRect/>
          </a:stretch>
        </p:blipFill>
        <p:spPr>
          <a:xfrm>
            <a:off x="251520" y="4005064"/>
            <a:ext cx="8821615" cy="1764323"/>
          </a:xfrm>
          <a:prstGeom prst="rect">
            <a:avLst/>
          </a:prstGeom>
        </p:spPr>
      </p:pic>
    </p:spTree>
    <p:extLst>
      <p:ext uri="{BB962C8B-B14F-4D97-AF65-F5344CB8AC3E}">
        <p14:creationId xmlns:p14="http://schemas.microsoft.com/office/powerpoint/2010/main" val="2123813541"/>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6DF2D-495F-0F7E-07BC-B77874DC6F46}"/>
              </a:ext>
            </a:extLst>
          </p:cNvPr>
          <p:cNvSpPr>
            <a:spLocks noGrp="1"/>
          </p:cNvSpPr>
          <p:nvPr>
            <p:ph type="title"/>
          </p:nvPr>
        </p:nvSpPr>
        <p:spPr>
          <a:xfrm>
            <a:off x="228599" y="152400"/>
            <a:ext cx="8844535" cy="1066800"/>
          </a:xfrm>
        </p:spPr>
        <p:txBody>
          <a:bodyPr/>
          <a:lstStyle/>
          <a:p>
            <a:r>
              <a:rPr lang="en-US" dirty="0"/>
              <a:t>Sequence Alignment on Real PIM Systems</a:t>
            </a:r>
          </a:p>
        </p:txBody>
      </p:sp>
      <p:sp>
        <p:nvSpPr>
          <p:cNvPr id="3" name="Content Placeholder 2">
            <a:extLst>
              <a:ext uri="{FF2B5EF4-FFF2-40B4-BE49-F238E27FC236}">
                <a16:creationId xmlns:a16="http://schemas.microsoft.com/office/drawing/2014/main" id="{17858397-394E-61D7-5B9A-3D044DBF6550}"/>
              </a:ext>
            </a:extLst>
          </p:cNvPr>
          <p:cNvSpPr>
            <a:spLocks noGrp="1"/>
          </p:cNvSpPr>
          <p:nvPr>
            <p:ph idx="1"/>
          </p:nvPr>
        </p:nvSpPr>
        <p:spPr>
          <a:xfrm>
            <a:off x="228600" y="938243"/>
            <a:ext cx="8610600" cy="5310157"/>
          </a:xfrm>
        </p:spPr>
        <p:txBody>
          <a:bodyPr/>
          <a:lstStyle/>
          <a:p>
            <a:r>
              <a:rPr lang="en-US" sz="1800" b="0" i="0" dirty="0" err="1">
                <a:solidFill>
                  <a:srgbClr val="000000"/>
                </a:solidFill>
                <a:effectLst/>
              </a:rPr>
              <a:t>Safaa</a:t>
            </a:r>
            <a:r>
              <a:rPr lang="en-US" sz="1800" b="0" i="0" dirty="0">
                <a:solidFill>
                  <a:srgbClr val="000000"/>
                </a:solidFill>
                <a:effectLst/>
              </a:rPr>
              <a:t> Diab, Amir </a:t>
            </a:r>
            <a:r>
              <a:rPr lang="en-US" sz="1800" b="0" i="0" dirty="0" err="1">
                <a:solidFill>
                  <a:srgbClr val="000000"/>
                </a:solidFill>
                <a:effectLst/>
              </a:rPr>
              <a:t>Nassereldine</a:t>
            </a:r>
            <a:r>
              <a:rPr lang="en-US" sz="1800" b="0" i="0" dirty="0">
                <a:solidFill>
                  <a:srgbClr val="000000"/>
                </a:solidFill>
                <a:effectLst/>
              </a:rPr>
              <a:t>, Mohammed </a:t>
            </a:r>
            <a:r>
              <a:rPr lang="en-US" sz="1800" b="0" i="0" dirty="0" err="1">
                <a:solidFill>
                  <a:srgbClr val="000000"/>
                </a:solidFill>
                <a:effectLst/>
              </a:rPr>
              <a:t>Alser</a:t>
            </a:r>
            <a:r>
              <a:rPr lang="en-US" sz="1800" b="0" i="0" dirty="0">
                <a:solidFill>
                  <a:srgbClr val="000000"/>
                </a:solidFill>
                <a:effectLst/>
              </a:rPr>
              <a:t>, Juan Gómez Luna, Onur Mutlu, and Izzat El Hajj,</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"A Framework for High-throughput Sequence Alignment using Real Processing-in-Memory Systems"</a:t>
            </a:r>
            <a:br>
              <a:rPr lang="en-US" sz="1800" b="0" i="0" dirty="0">
                <a:solidFill>
                  <a:srgbClr val="000000"/>
                </a:solidFill>
                <a:effectLst/>
              </a:rPr>
            </a:br>
            <a:r>
              <a:rPr lang="en-US" sz="1800" b="1" i="1" dirty="0">
                <a:solidFill>
                  <a:srgbClr val="000000"/>
                </a:solidFill>
                <a:effectLst/>
                <a:hlinkClick r:id="rId3"/>
              </a:rPr>
              <a:t>Bioinformatics</a:t>
            </a:r>
            <a:r>
              <a:rPr lang="en-US" sz="1800" b="0" i="0" dirty="0">
                <a:solidFill>
                  <a:srgbClr val="000000"/>
                </a:solidFill>
                <a:effectLst/>
              </a:rPr>
              <a:t>, [published online on] 27 March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Online link at Bioinformatics Journal</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arXiv preprint</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AiM Source Code</a:t>
            </a:r>
            <a:r>
              <a:rPr lang="en-US" sz="1800" b="0" i="0" dirty="0">
                <a:solidFill>
                  <a:srgbClr val="000000"/>
                </a:solidFill>
                <a:effectLst/>
              </a:rPr>
              <a:t>]</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1D3D973D-2679-8AE0-61EA-EEA9F80C77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FE30B330-29DC-13D1-7D35-3DB575889781}"/>
              </a:ext>
            </a:extLst>
          </p:cNvPr>
          <p:cNvSpPr txBox="1"/>
          <p:nvPr/>
        </p:nvSpPr>
        <p:spPr>
          <a:xfrm>
            <a:off x="2200998" y="6421263"/>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https://arxiv.org/pdf/2208.01243.pdf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6" name="TextBox 5">
            <a:extLst>
              <a:ext uri="{FF2B5EF4-FFF2-40B4-BE49-F238E27FC236}">
                <a16:creationId xmlns:a16="http://schemas.microsoft.com/office/drawing/2014/main" id="{5AB40FB6-4B0C-4DDF-A7EB-C2164F2B748D}"/>
              </a:ext>
            </a:extLst>
          </p:cNvPr>
          <p:cNvSpPr txBox="1"/>
          <p:nvPr/>
        </p:nvSpPr>
        <p:spPr>
          <a:xfrm>
            <a:off x="1237912" y="5965500"/>
            <a:ext cx="68259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https://github.com/CMU-SAFARI/alignment-in-memory</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ED2D0DBD-7E0C-CA48-9DF9-D68A0CA34769}"/>
              </a:ext>
            </a:extLst>
          </p:cNvPr>
          <p:cNvPicPr>
            <a:picLocks noChangeAspect="1"/>
          </p:cNvPicPr>
          <p:nvPr/>
        </p:nvPicPr>
        <p:blipFill>
          <a:blip r:embed="rId7"/>
          <a:stretch>
            <a:fillRect/>
          </a:stretch>
        </p:blipFill>
        <p:spPr>
          <a:xfrm>
            <a:off x="56982" y="3789040"/>
            <a:ext cx="9051522" cy="1832181"/>
          </a:xfrm>
          <a:prstGeom prst="rect">
            <a:avLst/>
          </a:prstGeom>
        </p:spPr>
      </p:pic>
    </p:spTree>
    <p:extLst>
      <p:ext uri="{BB962C8B-B14F-4D97-AF65-F5344CB8AC3E}">
        <p14:creationId xmlns:p14="http://schemas.microsoft.com/office/powerpoint/2010/main" val="3653258428"/>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A0659E-3E3D-4DB9-871E-64C7FE66484B}"/>
              </a:ext>
            </a:extLst>
          </p:cNvPr>
          <p:cNvSpPr>
            <a:spLocks noGrp="1"/>
          </p:cNvSpPr>
          <p:nvPr>
            <p:ph sz="quarter" idx="10"/>
          </p:nvPr>
        </p:nvSpPr>
        <p:spPr>
          <a:xfrm>
            <a:off x="77786" y="1476225"/>
            <a:ext cx="9174733" cy="5264991"/>
          </a:xfrm>
        </p:spPr>
        <p:txBody>
          <a:bodyPr/>
          <a:lstStyle/>
          <a:p>
            <a:endParaRPr lang="en-US" sz="1650" dirty="0"/>
          </a:p>
          <a:p>
            <a:r>
              <a:rPr lang="en-US" sz="1650" dirty="0"/>
              <a:t>Sequence alignment on traditional systems is limited by the </a:t>
            </a:r>
            <a:r>
              <a:rPr lang="en-US" sz="1650" b="1" dirty="0">
                <a:solidFill>
                  <a:srgbClr val="C00000"/>
                </a:solidFill>
              </a:rPr>
              <a:t>memory bandwidth bottleneck</a:t>
            </a:r>
          </a:p>
          <a:p>
            <a:endParaRPr lang="en-US" sz="1650" dirty="0"/>
          </a:p>
          <a:p>
            <a:r>
              <a:rPr lang="en-US" sz="1650" b="1" dirty="0">
                <a:solidFill>
                  <a:schemeClr val="accent2"/>
                </a:solidFill>
              </a:rPr>
              <a:t>Processing-in-memory (PIM)</a:t>
            </a:r>
            <a:r>
              <a:rPr lang="en-US" sz="1650" dirty="0"/>
              <a:t> overcomes this bottleneck by placing cores near the memory</a:t>
            </a:r>
          </a:p>
          <a:p>
            <a:endParaRPr lang="en-US" sz="1650" dirty="0"/>
          </a:p>
          <a:p>
            <a:r>
              <a:rPr lang="en-US" sz="1650" dirty="0"/>
              <a:t>Our framework, </a:t>
            </a:r>
            <a:r>
              <a:rPr lang="en-US" sz="1650" b="1" dirty="0">
                <a:solidFill>
                  <a:schemeClr val="accent4">
                    <a:lumMod val="75000"/>
                  </a:schemeClr>
                </a:solidFill>
              </a:rPr>
              <a:t>Alignment-in-Memory (AIM)</a:t>
            </a:r>
            <a:r>
              <a:rPr lang="en-US" sz="1650" dirty="0"/>
              <a:t>, is a PIM framework that supports multiple alignment algorithms (NW, SWG, </a:t>
            </a:r>
            <a:r>
              <a:rPr lang="en-US" sz="1650" dirty="0" err="1"/>
              <a:t>GenASM</a:t>
            </a:r>
            <a:r>
              <a:rPr lang="en-US" sz="1650" dirty="0"/>
              <a:t>, WFA)</a:t>
            </a:r>
          </a:p>
          <a:p>
            <a:pPr lvl="1"/>
            <a:r>
              <a:rPr lang="en-US" sz="1500" dirty="0"/>
              <a:t>Implemented on UPMEM, the first real PIM system</a:t>
            </a:r>
          </a:p>
          <a:p>
            <a:endParaRPr lang="en-US" sz="1650" dirty="0"/>
          </a:p>
          <a:p>
            <a:r>
              <a:rPr lang="en-US" sz="1650" dirty="0"/>
              <a:t>Results show </a:t>
            </a:r>
            <a:r>
              <a:rPr lang="en-US" sz="1650" b="1" dirty="0">
                <a:solidFill>
                  <a:schemeClr val="accent6"/>
                </a:solidFill>
              </a:rPr>
              <a:t>substantial speedups over both CPUs (1.8X-28X) and GPUs (1.2X-2.7X)</a:t>
            </a:r>
          </a:p>
          <a:p>
            <a:endParaRPr lang="en-US" sz="1650" dirty="0"/>
          </a:p>
          <a:p>
            <a:r>
              <a:rPr lang="en-US" sz="1650" dirty="0"/>
              <a:t>AIM is available at: </a:t>
            </a:r>
          </a:p>
          <a:p>
            <a:pPr lvl="1"/>
            <a:r>
              <a:rPr lang="en-US" sz="1500" dirty="0">
                <a:solidFill>
                  <a:srgbClr val="0000FF"/>
                </a:solidFill>
                <a:hlinkClick r:id="rId2">
                  <a:extLst>
                    <a:ext uri="{A12FA001-AC4F-418D-AE19-62706E023703}">
                      <ahyp:hlinkClr xmlns:ahyp="http://schemas.microsoft.com/office/drawing/2018/hyperlinkcolor" val="tx"/>
                    </a:ext>
                  </a:extLst>
                </a:hlinkClick>
              </a:rPr>
              <a:t>https://github.com/CMU-SAFARI/alignment-in-memory</a:t>
            </a:r>
            <a:r>
              <a:rPr lang="en-US" sz="1500" dirty="0">
                <a:solidFill>
                  <a:srgbClr val="0000FF"/>
                </a:solidFill>
              </a:rPr>
              <a:t> </a:t>
            </a:r>
          </a:p>
          <a:p>
            <a:pPr marL="0" indent="0">
              <a:buNone/>
            </a:pPr>
            <a:endParaRPr lang="en-US" sz="1650" dirty="0"/>
          </a:p>
          <a:p>
            <a:endParaRPr lang="en-US" sz="1650" dirty="0"/>
          </a:p>
        </p:txBody>
      </p:sp>
      <p:sp>
        <p:nvSpPr>
          <p:cNvPr id="4" name="Text Placeholder 3">
            <a:extLst>
              <a:ext uri="{FF2B5EF4-FFF2-40B4-BE49-F238E27FC236}">
                <a16:creationId xmlns:a16="http://schemas.microsoft.com/office/drawing/2014/main" id="{ECB999D4-783C-4465-8C25-B89FDDF47554}"/>
              </a:ext>
            </a:extLst>
          </p:cNvPr>
          <p:cNvSpPr>
            <a:spLocks noGrp="1"/>
          </p:cNvSpPr>
          <p:nvPr>
            <p:ph type="body" sz="quarter" idx="11"/>
          </p:nvPr>
        </p:nvSpPr>
        <p:spPr/>
        <p:txBody>
          <a:bodyPr/>
          <a:lstStyle/>
          <a:p>
            <a:r>
              <a:rPr lang="en-US" dirty="0"/>
              <a:t>Summary</a:t>
            </a:r>
          </a:p>
        </p:txBody>
      </p:sp>
    </p:spTree>
    <p:extLst>
      <p:ext uri="{BB962C8B-B14F-4D97-AF65-F5344CB8AC3E}">
        <p14:creationId xmlns:p14="http://schemas.microsoft.com/office/powerpoint/2010/main" val="118843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1724-FAEE-51A6-8A1E-4C3CEBE49A56}"/>
              </a:ext>
            </a:extLst>
          </p:cNvPr>
          <p:cNvSpPr>
            <a:spLocks noGrp="1"/>
          </p:cNvSpPr>
          <p:nvPr>
            <p:ph type="title"/>
          </p:nvPr>
        </p:nvSpPr>
        <p:spPr/>
        <p:txBody>
          <a:bodyPr/>
          <a:lstStyle/>
          <a:p>
            <a:r>
              <a:rPr lang="en-US" sz="3400" dirty="0"/>
              <a:t>Accelerating Basecalling + Read Mapping via PIM</a:t>
            </a:r>
          </a:p>
        </p:txBody>
      </p:sp>
      <p:sp>
        <p:nvSpPr>
          <p:cNvPr id="3" name="Content Placeholder 2">
            <a:extLst>
              <a:ext uri="{FF2B5EF4-FFF2-40B4-BE49-F238E27FC236}">
                <a16:creationId xmlns:a16="http://schemas.microsoft.com/office/drawing/2014/main" id="{DDF6A3FD-64F1-0DAB-7B46-E9330EBC2FFF}"/>
              </a:ext>
            </a:extLst>
          </p:cNvPr>
          <p:cNvSpPr>
            <a:spLocks noGrp="1"/>
          </p:cNvSpPr>
          <p:nvPr>
            <p:ph idx="1"/>
          </p:nvPr>
        </p:nvSpPr>
        <p:spPr>
          <a:xfrm>
            <a:off x="228600" y="1066800"/>
            <a:ext cx="8610600" cy="5181600"/>
          </a:xfrm>
        </p:spPr>
        <p:txBody>
          <a:bodyPr/>
          <a:lstStyle/>
          <a:p>
            <a:pPr>
              <a:buClr>
                <a:srgbClr val="CC9900"/>
              </a:buClr>
              <a:defRPr/>
            </a:pPr>
            <a:r>
              <a:rPr kumimoji="0" lang="en-US" sz="1600" b="0" i="0" u="none" strike="noStrike" kern="0" cap="none" spc="0" normalizeH="0" baseline="0" noProof="0" dirty="0">
                <a:ln>
                  <a:noFill/>
                </a:ln>
                <a:solidFill>
                  <a:srgbClr val="000000"/>
                </a:solidFill>
                <a:effectLst/>
                <a:uLnTx/>
                <a:uFillTx/>
                <a:ea typeface="+mn-ea"/>
                <a:cs typeface="+mn-cs"/>
              </a:rPr>
              <a:t>Haiyu Mao, Mohammed </a:t>
            </a:r>
            <a:r>
              <a:rPr kumimoji="0" lang="en-US" sz="1600" b="0" i="0" u="none" strike="noStrike" kern="0" cap="none" spc="0" normalizeH="0" baseline="0" noProof="0" dirty="0" err="1">
                <a:ln>
                  <a:noFill/>
                </a:ln>
                <a:solidFill>
                  <a:srgbClr val="000000"/>
                </a:solidFill>
                <a:effectLst/>
                <a:uLnTx/>
                <a:uFillTx/>
                <a:ea typeface="+mn-ea"/>
                <a:cs typeface="+mn-cs"/>
              </a:rPr>
              <a:t>Alser</a:t>
            </a:r>
            <a:r>
              <a:rPr kumimoji="0" lang="en-US" sz="1600" b="0" i="0" u="none" strike="noStrike" kern="0" cap="none" spc="0" normalizeH="0" baseline="0" noProof="0" dirty="0">
                <a:ln>
                  <a:noFill/>
                </a:ln>
                <a:solidFill>
                  <a:srgbClr val="000000"/>
                </a:solidFill>
                <a:effectLst/>
                <a:uLnTx/>
                <a:uFillTx/>
                <a:ea typeface="+mn-ea"/>
                <a:cs typeface="+mn-cs"/>
              </a:rPr>
              <a:t>, Mohammad </a:t>
            </a:r>
            <a:r>
              <a:rPr kumimoji="0" lang="en-US" sz="1600" b="0" i="0" u="none" strike="noStrike" kern="0" cap="none" spc="0" normalizeH="0" baseline="0" noProof="0" dirty="0" err="1">
                <a:ln>
                  <a:noFill/>
                </a:ln>
                <a:solidFill>
                  <a:srgbClr val="000000"/>
                </a:solidFill>
                <a:effectLst/>
                <a:uLnTx/>
                <a:uFillTx/>
                <a:ea typeface="+mn-ea"/>
                <a:cs typeface="+mn-cs"/>
              </a:rPr>
              <a:t>Sadrosadati</a:t>
            </a:r>
            <a:r>
              <a:rPr kumimoji="0" lang="en-US" sz="1600" b="0" i="0" u="none" strike="noStrike" kern="0" cap="none" spc="0" normalizeH="0" baseline="0" noProof="0" dirty="0">
                <a:ln>
                  <a:noFill/>
                </a:ln>
                <a:solidFill>
                  <a:srgbClr val="000000"/>
                </a:solidFill>
                <a:effectLst/>
                <a:uLnTx/>
                <a:uFillTx/>
                <a:ea typeface="+mn-ea"/>
                <a:cs typeface="+mn-cs"/>
              </a:rPr>
              <a:t>, Can </a:t>
            </a:r>
            <a:r>
              <a:rPr kumimoji="0" lang="en-US" sz="1600" b="0" i="0" u="none" strike="noStrike" kern="0" cap="none" spc="0" normalizeH="0" baseline="0" noProof="0" dirty="0" err="1">
                <a:ln>
                  <a:noFill/>
                </a:ln>
                <a:solidFill>
                  <a:srgbClr val="000000"/>
                </a:solidFill>
                <a:effectLst/>
                <a:uLnTx/>
                <a:uFillTx/>
                <a:ea typeface="+mn-ea"/>
                <a:cs typeface="+mn-cs"/>
              </a:rPr>
              <a:t>Firtina</a:t>
            </a:r>
            <a:r>
              <a:rPr kumimoji="0" lang="en-US" sz="1600" b="0" i="0" u="none" strike="noStrike" kern="0" cap="none" spc="0" normalizeH="0" baseline="0" noProof="0" dirty="0">
                <a:ln>
                  <a:noFill/>
                </a:ln>
                <a:solidFill>
                  <a:srgbClr val="000000"/>
                </a:solidFill>
                <a:effectLst/>
                <a:uLnTx/>
                <a:uFillTx/>
                <a:ea typeface="+mn-ea"/>
                <a:cs typeface="+mn-cs"/>
              </a:rPr>
              <a:t>, Akanksha </a:t>
            </a:r>
            <a:r>
              <a:rPr kumimoji="0" lang="en-US" sz="1600" b="0" i="0" u="none" strike="noStrike" kern="0" cap="none" spc="0" normalizeH="0" baseline="0" noProof="0" dirty="0" err="1">
                <a:ln>
                  <a:noFill/>
                </a:ln>
                <a:solidFill>
                  <a:srgbClr val="000000"/>
                </a:solidFill>
                <a:effectLst/>
                <a:uLnTx/>
                <a:uFillTx/>
                <a:ea typeface="+mn-ea"/>
                <a:cs typeface="+mn-cs"/>
              </a:rPr>
              <a:t>Baranwal</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err="1">
                <a:ln>
                  <a:noFill/>
                </a:ln>
                <a:solidFill>
                  <a:srgbClr val="000000"/>
                </a:solidFill>
                <a:effectLst/>
                <a:uLnTx/>
                <a:uFillTx/>
                <a:ea typeface="+mn-ea"/>
                <a:cs typeface="+mn-cs"/>
              </a:rPr>
              <a:t>Damla</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err="1">
                <a:ln>
                  <a:noFill/>
                </a:ln>
                <a:solidFill>
                  <a:srgbClr val="000000"/>
                </a:solidFill>
                <a:effectLst/>
                <a:uLnTx/>
                <a:uFillTx/>
                <a:ea typeface="+mn-ea"/>
                <a:cs typeface="+mn-cs"/>
              </a:rPr>
              <a:t>Senol</a:t>
            </a:r>
            <a:r>
              <a:rPr kumimoji="0" lang="en-US" sz="1600" b="0" i="0" u="none" strike="noStrike" kern="0" cap="none" spc="0" normalizeH="0" baseline="0" noProof="0" dirty="0">
                <a:ln>
                  <a:noFill/>
                </a:ln>
                <a:solidFill>
                  <a:srgbClr val="000000"/>
                </a:solidFill>
                <a:effectLst/>
                <a:uLnTx/>
                <a:uFillTx/>
                <a:ea typeface="+mn-ea"/>
                <a:cs typeface="+mn-cs"/>
              </a:rPr>
              <a:t> Cali, Aditya </a:t>
            </a:r>
            <a:r>
              <a:rPr kumimoji="0" lang="en-US" sz="1600" b="0" i="0" u="none" strike="noStrike" kern="0" cap="none" spc="0" normalizeH="0" baseline="0" noProof="0" dirty="0" err="1">
                <a:ln>
                  <a:noFill/>
                </a:ln>
                <a:solidFill>
                  <a:srgbClr val="000000"/>
                </a:solidFill>
                <a:effectLst/>
                <a:uLnTx/>
                <a:uFillTx/>
                <a:ea typeface="+mn-ea"/>
                <a:cs typeface="+mn-cs"/>
              </a:rPr>
              <a:t>Manglik</a:t>
            </a:r>
            <a:r>
              <a:rPr kumimoji="0" lang="en-US" sz="1600" b="0" i="0" u="none" strike="noStrike" kern="0" cap="none" spc="0" normalizeH="0" baseline="0" noProof="0" dirty="0">
                <a:ln>
                  <a:noFill/>
                </a:ln>
                <a:solidFill>
                  <a:srgbClr val="000000"/>
                </a:solidFill>
                <a:effectLst/>
                <a:uLnTx/>
                <a:uFillTx/>
                <a:ea typeface="+mn-ea"/>
                <a:cs typeface="+mn-cs"/>
              </a:rPr>
              <a:t>, Nour </a:t>
            </a:r>
            <a:r>
              <a:rPr kumimoji="0" lang="en-US" sz="1600" b="0" i="0" u="none" strike="noStrike" kern="0" cap="none" spc="0" normalizeH="0" baseline="0" noProof="0" dirty="0" err="1">
                <a:ln>
                  <a:noFill/>
                </a:ln>
                <a:solidFill>
                  <a:srgbClr val="000000"/>
                </a:solidFill>
                <a:effectLst/>
                <a:uLnTx/>
                <a:uFillTx/>
                <a:ea typeface="+mn-ea"/>
                <a:cs typeface="+mn-cs"/>
              </a:rPr>
              <a:t>Almadhoun</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err="1">
                <a:ln>
                  <a:noFill/>
                </a:ln>
                <a:solidFill>
                  <a:srgbClr val="000000"/>
                </a:solidFill>
                <a:effectLst/>
                <a:uLnTx/>
                <a:uFillTx/>
                <a:ea typeface="+mn-ea"/>
                <a:cs typeface="+mn-cs"/>
              </a:rPr>
              <a:t>Alserr</a:t>
            </a:r>
            <a:r>
              <a:rPr kumimoji="0" lang="en-US" sz="1600" b="0" i="0" u="none" strike="noStrike" kern="0" cap="none" spc="0" normalizeH="0" baseline="0" noProof="0" dirty="0">
                <a:ln>
                  <a:noFill/>
                </a:ln>
                <a:solidFill>
                  <a:srgbClr val="000000"/>
                </a:solidFill>
                <a:effectLst/>
                <a:uLnTx/>
                <a:uFillTx/>
                <a:ea typeface="+mn-ea"/>
                <a:cs typeface="+mn-cs"/>
              </a:rPr>
              <a:t>, and </a:t>
            </a:r>
            <a:r>
              <a:rPr kumimoji="0" lang="en-US" sz="1600" b="0" i="0" strike="noStrike" kern="0" cap="none" spc="0" normalizeH="0" baseline="0" noProof="0" dirty="0">
                <a:ln>
                  <a:noFill/>
                </a:ln>
                <a:solidFill>
                  <a:srgbClr val="000000"/>
                </a:solidFill>
                <a:effectLst/>
                <a:uLnTx/>
                <a:uFillTx/>
                <a:ea typeface="+mn-ea"/>
                <a:cs typeface="+mn-cs"/>
              </a:rPr>
              <a:t>Onur Mutlu</a:t>
            </a:r>
            <a:r>
              <a:rPr kumimoji="0" lang="en-US" sz="1600" b="0" i="0" u="none" strike="noStrike" kern="0" cap="none" spc="0" normalizeH="0" baseline="0" noProof="0" dirty="0">
                <a:ln>
                  <a:noFill/>
                </a:ln>
                <a:solidFill>
                  <a:srgbClr val="000000"/>
                </a:solidFill>
                <a:effectLst/>
                <a:uLnTx/>
                <a:uFillTx/>
                <a:ea typeface="+mn-ea"/>
                <a:cs typeface="+mn-cs"/>
              </a:rPr>
              <a:t>,</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1" i="0" u="none" strike="noStrike" kern="0" cap="none" spc="0" normalizeH="0" baseline="0" noProof="0" dirty="0">
                <a:ln>
                  <a:noFill/>
                </a:ln>
                <a:solidFill>
                  <a:srgbClr val="0000FF"/>
                </a:solidFill>
                <a:effectLst/>
                <a:uLnTx/>
                <a:uFillTx/>
                <a:ea typeface="+mn-ea"/>
                <a:cs typeface="+mn-cs"/>
                <a:hlinkClick r:id="rId2">
                  <a:extLst>
                    <a:ext uri="{A12FA001-AC4F-418D-AE19-62706E023703}">
                      <ahyp:hlinkClr xmlns:ahyp="http://schemas.microsoft.com/office/drawing/2018/hyperlinkcolor" val="tx"/>
                    </a:ext>
                  </a:extLst>
                </a:hlinkClick>
              </a:rPr>
              <a:t>"GenPIP: In-Memory Acceleration of Genome Analysis via Tight Integration of Basecalling and Read Mapping"</a:t>
            </a:r>
            <a:br>
              <a:rPr kumimoji="0" lang="en-US" sz="1600" b="0" i="0" u="none" strike="noStrike" kern="0" cap="none" spc="0" normalizeH="0" baseline="0" noProof="0" dirty="0">
                <a:ln>
                  <a:noFill/>
                </a:ln>
                <a:solidFill>
                  <a:srgbClr val="0000FF"/>
                </a:solidFill>
                <a:effectLst/>
                <a:uLnTx/>
                <a:uFillTx/>
                <a:ea typeface="+mn-ea"/>
                <a:cs typeface="+mn-cs"/>
              </a:rPr>
            </a:br>
            <a:r>
              <a:rPr kumimoji="0" lang="en-US" sz="1600" b="0" i="1" u="none" strike="noStrike" kern="0" cap="none" spc="0" normalizeH="0" baseline="0" noProof="0" dirty="0">
                <a:ln>
                  <a:noFill/>
                </a:ln>
                <a:solidFill>
                  <a:srgbClr val="000000"/>
                </a:solidFill>
                <a:effectLst/>
                <a:uLnTx/>
                <a:uFillTx/>
                <a:ea typeface="+mn-ea"/>
                <a:cs typeface="+mn-cs"/>
              </a:rPr>
              <a:t>Proceedings of the </a:t>
            </a:r>
            <a:r>
              <a:rPr kumimoji="0" lang="en-US" sz="1600" b="0" i="1" u="none" strike="noStrike" kern="0" cap="none" spc="0" normalizeH="0" baseline="0" noProof="0" dirty="0">
                <a:ln>
                  <a:noFill/>
                </a:ln>
                <a:solidFill>
                  <a:srgbClr val="000000"/>
                </a:solidFill>
                <a:effectLst/>
                <a:uLnTx/>
                <a:uFillTx/>
                <a:ea typeface="+mn-ea"/>
                <a:cs typeface="+mn-cs"/>
                <a:hlinkClick r:id="rId3"/>
              </a:rPr>
              <a:t>55th International Symposium on Microarchitecture</a:t>
            </a:r>
            <a:r>
              <a:rPr kumimoji="0" lang="en-US" sz="1600" b="0" i="1" u="none" strike="noStrike" kern="0" cap="none" spc="0" normalizeH="0" baseline="0" noProof="0" dirty="0">
                <a:ln>
                  <a:noFill/>
                </a:ln>
                <a:solidFill>
                  <a:srgbClr val="000000"/>
                </a:solidFill>
                <a:effectLst/>
                <a:uLnTx/>
                <a:uFillTx/>
                <a:ea typeface="+mn-ea"/>
                <a:cs typeface="+mn-cs"/>
              </a:rPr>
              <a:t> (</a:t>
            </a:r>
            <a:r>
              <a:rPr kumimoji="0" lang="en-US" sz="1600" b="1" i="1" u="none" strike="noStrike" kern="0" cap="none" spc="0" normalizeH="0" baseline="0" noProof="0" dirty="0">
                <a:ln>
                  <a:noFill/>
                </a:ln>
                <a:solidFill>
                  <a:srgbClr val="000000"/>
                </a:solidFill>
                <a:effectLst/>
                <a:uLnTx/>
                <a:uFillTx/>
                <a:ea typeface="+mn-ea"/>
                <a:cs typeface="+mn-cs"/>
              </a:rPr>
              <a:t>MICRO</a:t>
            </a:r>
            <a:r>
              <a:rPr kumimoji="0" lang="en-US" sz="1600" b="0" i="1"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rPr>
              <a:t>, Chicago, IL, USA, October 2022.</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hlinkClick r:id="rId4"/>
              </a:rPr>
              <a:t>Slides (pptx)</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a:ln>
                  <a:noFill/>
                </a:ln>
                <a:solidFill>
                  <a:srgbClr val="000000"/>
                </a:solidFill>
                <a:effectLst/>
                <a:uLnTx/>
                <a:uFillTx/>
                <a:ea typeface="+mn-ea"/>
                <a:cs typeface="+mn-cs"/>
                <a:hlinkClick r:id="rId5"/>
              </a:rPr>
              <a:t>(pdf)</a:t>
            </a:r>
            <a:r>
              <a:rPr kumimoji="0" lang="en-US" sz="1600" b="0" i="0" u="none" strike="noStrike" kern="0" cap="none" spc="0" normalizeH="0" baseline="0" noProof="0" dirty="0">
                <a:ln>
                  <a:noFill/>
                </a:ln>
                <a:solidFill>
                  <a:srgbClr val="000000"/>
                </a:solidFill>
                <a:effectLst/>
                <a:uLnTx/>
                <a:uFillTx/>
                <a:ea typeface="+mn-ea"/>
                <a:cs typeface="+mn-cs"/>
              </a:rPr>
              <a:t>]</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hlinkClick r:id="rId6"/>
              </a:rPr>
              <a:t>Longer Lecture Slides (pptx)</a:t>
            </a:r>
            <a:r>
              <a:rPr kumimoji="0" lang="en-US" sz="1600" b="0" i="0" u="none" strike="noStrike" kern="0" cap="none" spc="0" normalizeH="0" baseline="0" noProof="0" dirty="0">
                <a:ln>
                  <a:noFill/>
                </a:ln>
                <a:solidFill>
                  <a:srgbClr val="000000"/>
                </a:solidFill>
                <a:effectLst/>
                <a:uLnTx/>
                <a:uFillTx/>
                <a:ea typeface="+mn-ea"/>
                <a:cs typeface="+mn-cs"/>
              </a:rPr>
              <a:t> </a:t>
            </a:r>
            <a:r>
              <a:rPr kumimoji="0" lang="en-US" sz="1600" b="0" i="0" u="none" strike="noStrike" kern="0" cap="none" spc="0" normalizeH="0" baseline="0" noProof="0" dirty="0">
                <a:ln>
                  <a:noFill/>
                </a:ln>
                <a:solidFill>
                  <a:srgbClr val="000000"/>
                </a:solidFill>
                <a:effectLst/>
                <a:uLnTx/>
                <a:uFillTx/>
                <a:ea typeface="+mn-ea"/>
                <a:cs typeface="+mn-cs"/>
                <a:hlinkClick r:id="rId7"/>
              </a:rPr>
              <a:t>(pdf)</a:t>
            </a:r>
            <a:r>
              <a:rPr kumimoji="0" lang="en-US" sz="1600" b="0" i="0" u="none" strike="noStrike" kern="0" cap="none" spc="0" normalizeH="0" baseline="0" noProof="0" dirty="0">
                <a:ln>
                  <a:noFill/>
                </a:ln>
                <a:solidFill>
                  <a:srgbClr val="000000"/>
                </a:solidFill>
                <a:effectLst/>
                <a:uLnTx/>
                <a:uFillTx/>
                <a:ea typeface="+mn-ea"/>
                <a:cs typeface="+mn-cs"/>
              </a:rPr>
              <a:t>]</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hlinkClick r:id="rId8"/>
              </a:rPr>
              <a:t>Lecture Video</a:t>
            </a:r>
            <a:r>
              <a:rPr kumimoji="0" lang="en-US" sz="1600" b="0" i="0" u="none" strike="noStrike" kern="0" cap="none" spc="0" normalizeH="0" baseline="0" noProof="0" dirty="0">
                <a:ln>
                  <a:noFill/>
                </a:ln>
                <a:solidFill>
                  <a:srgbClr val="000000"/>
                </a:solidFill>
                <a:effectLst/>
                <a:uLnTx/>
                <a:uFillTx/>
                <a:ea typeface="+mn-ea"/>
                <a:cs typeface="+mn-cs"/>
              </a:rPr>
              <a:t> (25 minutes)]</a:t>
            </a:r>
            <a:br>
              <a:rPr kumimoji="0" lang="en-US" sz="1600" b="0" i="0" u="none" strike="noStrike" kern="0" cap="none" spc="0" normalizeH="0" baseline="0" noProof="0" dirty="0">
                <a:ln>
                  <a:noFill/>
                </a:ln>
                <a:solidFill>
                  <a:srgbClr val="000000"/>
                </a:solidFill>
                <a:effectLst/>
                <a:uLnTx/>
                <a:uFillTx/>
                <a:ea typeface="+mn-ea"/>
                <a:cs typeface="+mn-cs"/>
              </a:rPr>
            </a:br>
            <a:r>
              <a:rPr kumimoji="0" lang="en-US" sz="1600" b="0" i="0" u="none" strike="noStrike" kern="0" cap="none" spc="0" normalizeH="0" baseline="0" noProof="0" dirty="0">
                <a:ln>
                  <a:noFill/>
                </a:ln>
                <a:solidFill>
                  <a:srgbClr val="000000"/>
                </a:solidFill>
                <a:effectLst/>
                <a:uLnTx/>
                <a:uFillTx/>
                <a:ea typeface="+mn-ea"/>
                <a:cs typeface="+mn-cs"/>
              </a:rPr>
              <a:t>[</a:t>
            </a:r>
            <a:r>
              <a:rPr kumimoji="0" lang="en-US" sz="1600" b="0" i="0" u="none" strike="noStrike" kern="0" cap="none" spc="0" normalizeH="0" baseline="0" noProof="0" dirty="0">
                <a:ln>
                  <a:noFill/>
                </a:ln>
                <a:solidFill>
                  <a:srgbClr val="000000"/>
                </a:solidFill>
                <a:effectLst/>
                <a:uLnTx/>
                <a:uFillTx/>
                <a:ea typeface="+mn-ea"/>
                <a:cs typeface="+mn-cs"/>
                <a:hlinkClick r:id="rId9"/>
              </a:rPr>
              <a:t>arXiv version</a:t>
            </a:r>
            <a:r>
              <a:rPr kumimoji="0" lang="en-US" sz="1600" b="0" i="0" u="none" strike="noStrike" kern="0" cap="none" spc="0" normalizeH="0" baseline="0" noProof="0" dirty="0">
                <a:ln>
                  <a:noFill/>
                </a:ln>
                <a:solidFill>
                  <a:srgbClr val="000000"/>
                </a:solidFill>
                <a:effectLst/>
                <a:uLnTx/>
                <a:uFillTx/>
                <a:ea typeface="+mn-ea"/>
                <a:cs typeface="+mn-cs"/>
              </a:rPr>
              <a:t>]</a:t>
            </a:r>
          </a:p>
        </p:txBody>
      </p:sp>
      <p:sp>
        <p:nvSpPr>
          <p:cNvPr id="4" name="Slide Number Placeholder 3">
            <a:extLst>
              <a:ext uri="{FF2B5EF4-FFF2-40B4-BE49-F238E27FC236}">
                <a16:creationId xmlns:a16="http://schemas.microsoft.com/office/drawing/2014/main" id="{AF71DC18-735B-0506-2D41-D42F28F6B3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AE8F4F-87B3-942B-8611-2C6C43756649}"/>
              </a:ext>
            </a:extLst>
          </p:cNvPr>
          <p:cNvPicPr>
            <a:picLocks noChangeAspect="1"/>
          </p:cNvPicPr>
          <p:nvPr/>
        </p:nvPicPr>
        <p:blipFill>
          <a:blip r:embed="rId10"/>
          <a:stretch>
            <a:fillRect/>
          </a:stretch>
        </p:blipFill>
        <p:spPr>
          <a:xfrm>
            <a:off x="-26775" y="4074329"/>
            <a:ext cx="9109352" cy="1716871"/>
          </a:xfrm>
          <a:prstGeom prst="rect">
            <a:avLst/>
          </a:prstGeom>
        </p:spPr>
      </p:pic>
      <p:sp>
        <p:nvSpPr>
          <p:cNvPr id="6" name="TextBox 5">
            <a:extLst>
              <a:ext uri="{FF2B5EF4-FFF2-40B4-BE49-F238E27FC236}">
                <a16:creationId xmlns:a16="http://schemas.microsoft.com/office/drawing/2014/main" id="{6A01BD8D-A802-66DB-F7BA-B7B1D731E580}"/>
              </a:ext>
            </a:extLst>
          </p:cNvPr>
          <p:cNvSpPr txBox="1"/>
          <p:nvPr/>
        </p:nvSpPr>
        <p:spPr>
          <a:xfrm>
            <a:off x="1489265"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https://arxiv.org/pdf/2209.08600.pdf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059059455"/>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TextBox 206">
            <a:extLst>
              <a:ext uri="{FF2B5EF4-FFF2-40B4-BE49-F238E27FC236}">
                <a16:creationId xmlns:a16="http://schemas.microsoft.com/office/drawing/2014/main" id="{89FE957A-7F89-9D4E-AFAE-8B14EFF0FA45}"/>
              </a:ext>
            </a:extLst>
          </p:cNvPr>
          <p:cNvSpPr txBox="1"/>
          <p:nvPr/>
        </p:nvSpPr>
        <p:spPr>
          <a:xfrm>
            <a:off x="5174029" y="4614143"/>
            <a:ext cx="162999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2F8100"/>
                </a:solidFill>
                <a:effectLst/>
                <a:uLnTx/>
                <a:uFillTx/>
                <a:latin typeface="Corbel" panose="020B0503020204020204"/>
                <a:ea typeface="华文楷体" panose="02010600040101010101" pitchFamily="2" charset="-122"/>
                <a:cs typeface="+mn-cs"/>
              </a:rPr>
              <a:t>High-quality</a:t>
            </a:r>
            <a:endParaRPr kumimoji="0" lang="en-US" sz="1800" b="1" i="0" u="none" strike="noStrike" kern="1200" cap="none" spc="0" normalizeH="0" baseline="0" noProof="0" dirty="0">
              <a:ln>
                <a:noFill/>
              </a:ln>
              <a:solidFill>
                <a:srgbClr val="2F8100"/>
              </a:solidFill>
              <a:effectLst/>
              <a:uLnTx/>
              <a:uFillTx/>
              <a:latin typeface="Corbel" panose="020B0503020204020204"/>
              <a:ea typeface="+mn-ea"/>
              <a:cs typeface="+mn-cs"/>
            </a:endParaRPr>
          </a:p>
        </p:txBody>
      </p:sp>
      <p:sp>
        <p:nvSpPr>
          <p:cNvPr id="206" name="TextBox 205">
            <a:extLst>
              <a:ext uri="{FF2B5EF4-FFF2-40B4-BE49-F238E27FC236}">
                <a16:creationId xmlns:a16="http://schemas.microsoft.com/office/drawing/2014/main" id="{BF1BD37F-8F71-B445-A30C-7F76F5337FDA}"/>
              </a:ext>
            </a:extLst>
          </p:cNvPr>
          <p:cNvSpPr txBox="1"/>
          <p:nvPr/>
        </p:nvSpPr>
        <p:spPr>
          <a:xfrm>
            <a:off x="7306906" y="1316444"/>
            <a:ext cx="162999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E6200"/>
                </a:solidFill>
                <a:effectLst/>
                <a:uLnTx/>
                <a:uFillTx/>
                <a:latin typeface="Corbel" panose="020B0503020204020204"/>
                <a:ea typeface="华文楷体" panose="02010600040101010101" pitchFamily="2" charset="-122"/>
                <a:cs typeface="+mn-cs"/>
              </a:rPr>
              <a:t>Read</a:t>
            </a: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grpSp>
        <p:nvGrpSpPr>
          <p:cNvPr id="86" name="Group 85">
            <a:extLst>
              <a:ext uri="{FF2B5EF4-FFF2-40B4-BE49-F238E27FC236}">
                <a16:creationId xmlns:a16="http://schemas.microsoft.com/office/drawing/2014/main" id="{5C508E3C-807E-A94D-A21B-E270A3248A69}"/>
              </a:ext>
            </a:extLst>
          </p:cNvPr>
          <p:cNvGrpSpPr/>
          <p:nvPr/>
        </p:nvGrpSpPr>
        <p:grpSpPr>
          <a:xfrm>
            <a:off x="6642946" y="2167295"/>
            <a:ext cx="441488" cy="216000"/>
            <a:chOff x="6492340" y="3397489"/>
            <a:chExt cx="441488" cy="216000"/>
          </a:xfrm>
        </p:grpSpPr>
        <p:sp>
          <p:nvSpPr>
            <p:cNvPr id="87" name="Rectangle 86">
              <a:extLst>
                <a:ext uri="{FF2B5EF4-FFF2-40B4-BE49-F238E27FC236}">
                  <a16:creationId xmlns:a16="http://schemas.microsoft.com/office/drawing/2014/main" id="{A23B6BF1-AD58-C14D-8964-C3AEB9B5C511}"/>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88" name="Rectangle 87">
              <a:extLst>
                <a:ext uri="{FF2B5EF4-FFF2-40B4-BE49-F238E27FC236}">
                  <a16:creationId xmlns:a16="http://schemas.microsoft.com/office/drawing/2014/main" id="{E92F4A0E-6167-E945-919D-4498D3D4EDCC}"/>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92" name="Group 91">
            <a:extLst>
              <a:ext uri="{FF2B5EF4-FFF2-40B4-BE49-F238E27FC236}">
                <a16:creationId xmlns:a16="http://schemas.microsoft.com/office/drawing/2014/main" id="{85D137BB-700B-5042-8AA2-9C4B99DB43B3}"/>
              </a:ext>
            </a:extLst>
          </p:cNvPr>
          <p:cNvGrpSpPr/>
          <p:nvPr/>
        </p:nvGrpSpPr>
        <p:grpSpPr>
          <a:xfrm>
            <a:off x="6648706" y="2170086"/>
            <a:ext cx="441488" cy="216000"/>
            <a:chOff x="6492340" y="3397489"/>
            <a:chExt cx="441488" cy="216000"/>
          </a:xfrm>
        </p:grpSpPr>
        <p:sp>
          <p:nvSpPr>
            <p:cNvPr id="93" name="Rectangle 92">
              <a:extLst>
                <a:ext uri="{FF2B5EF4-FFF2-40B4-BE49-F238E27FC236}">
                  <a16:creationId xmlns:a16="http://schemas.microsoft.com/office/drawing/2014/main" id="{2BB92410-9C44-0347-9AEE-A3FDC5308B6E}"/>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94" name="Rectangle 93">
              <a:extLst>
                <a:ext uri="{FF2B5EF4-FFF2-40B4-BE49-F238E27FC236}">
                  <a16:creationId xmlns:a16="http://schemas.microsoft.com/office/drawing/2014/main" id="{E9C3D96A-DF96-6C41-A194-3865CAE3A147}"/>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7" name="Group 6">
            <a:extLst>
              <a:ext uri="{FF2B5EF4-FFF2-40B4-BE49-F238E27FC236}">
                <a16:creationId xmlns:a16="http://schemas.microsoft.com/office/drawing/2014/main" id="{0485E1DE-4D9A-E147-8873-2161E9BB0658}"/>
              </a:ext>
            </a:extLst>
          </p:cNvPr>
          <p:cNvGrpSpPr/>
          <p:nvPr/>
        </p:nvGrpSpPr>
        <p:grpSpPr>
          <a:xfrm>
            <a:off x="3356154" y="1744579"/>
            <a:ext cx="1606368" cy="477391"/>
            <a:chOff x="473648" y="3397489"/>
            <a:chExt cx="1606368" cy="477391"/>
          </a:xfrm>
        </p:grpSpPr>
        <p:pic>
          <p:nvPicPr>
            <p:cNvPr id="75" name="Content Placeholder 5">
              <a:extLst>
                <a:ext uri="{FF2B5EF4-FFF2-40B4-BE49-F238E27FC236}">
                  <a16:creationId xmlns:a16="http://schemas.microsoft.com/office/drawing/2014/main" id="{AB2EA312-63B0-E347-9BA2-0C0CE64EDF3D}"/>
                </a:ext>
              </a:extLst>
            </p:cNvPr>
            <p:cNvPicPr>
              <a:picLocks noChangeAspect="1"/>
            </p:cNvPicPr>
            <p:nvPr/>
          </p:nvPicPr>
          <p:blipFill>
            <a:blip r:embed="rId3"/>
            <a:stretch>
              <a:fillRect/>
            </a:stretch>
          </p:blipFill>
          <p:spPr>
            <a:xfrm>
              <a:off x="473648" y="3417443"/>
              <a:ext cx="1606368" cy="457437"/>
            </a:xfrm>
            <a:prstGeom prst="rect">
              <a:avLst/>
            </a:prstGeom>
          </p:spPr>
        </p:pic>
        <p:sp>
          <p:nvSpPr>
            <p:cNvPr id="3" name="Rectangle 2">
              <a:extLst>
                <a:ext uri="{FF2B5EF4-FFF2-40B4-BE49-F238E27FC236}">
                  <a16:creationId xmlns:a16="http://schemas.microsoft.com/office/drawing/2014/main" id="{6F3132D5-8F59-8648-9589-5B377A8A7D78}"/>
                </a:ext>
              </a:extLst>
            </p:cNvPr>
            <p:cNvSpPr/>
            <p:nvPr/>
          </p:nvSpPr>
          <p:spPr>
            <a:xfrm>
              <a:off x="473648" y="3397489"/>
              <a:ext cx="1606368" cy="469656"/>
            </a:xfrm>
            <a:prstGeom prst="rect">
              <a:avLst/>
            </a:prstGeom>
            <a:solidFill>
              <a:schemeClr val="lt1">
                <a:alpha val="85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grpSp>
      <p:grpSp>
        <p:nvGrpSpPr>
          <p:cNvPr id="41" name="Group 40">
            <a:extLst>
              <a:ext uri="{FF2B5EF4-FFF2-40B4-BE49-F238E27FC236}">
                <a16:creationId xmlns:a16="http://schemas.microsoft.com/office/drawing/2014/main" id="{3418A767-7BF3-614A-86F9-E0A33B12F072}"/>
              </a:ext>
            </a:extLst>
          </p:cNvPr>
          <p:cNvGrpSpPr/>
          <p:nvPr/>
        </p:nvGrpSpPr>
        <p:grpSpPr>
          <a:xfrm>
            <a:off x="5319236" y="1317176"/>
            <a:ext cx="1865335" cy="1927042"/>
            <a:chOff x="5384552" y="1132115"/>
            <a:chExt cx="1865335" cy="1927042"/>
          </a:xfrm>
        </p:grpSpPr>
        <p:grpSp>
          <p:nvGrpSpPr>
            <p:cNvPr id="16" name="Group 15">
              <a:extLst>
                <a:ext uri="{FF2B5EF4-FFF2-40B4-BE49-F238E27FC236}">
                  <a16:creationId xmlns:a16="http://schemas.microsoft.com/office/drawing/2014/main" id="{16B1EC0B-CC72-0449-B795-4C16B4CCEFAF}"/>
                </a:ext>
              </a:extLst>
            </p:cNvPr>
            <p:cNvGrpSpPr/>
            <p:nvPr/>
          </p:nvGrpSpPr>
          <p:grpSpPr>
            <a:xfrm>
              <a:off x="5444083" y="1319872"/>
              <a:ext cx="1739285" cy="1739285"/>
              <a:chOff x="4952816" y="3595606"/>
              <a:chExt cx="1739285" cy="1739285"/>
            </a:xfrm>
          </p:grpSpPr>
          <p:pic>
            <p:nvPicPr>
              <p:cNvPr id="13" name="Picture 12">
                <a:extLst>
                  <a:ext uri="{FF2B5EF4-FFF2-40B4-BE49-F238E27FC236}">
                    <a16:creationId xmlns:a16="http://schemas.microsoft.com/office/drawing/2014/main" id="{0545188D-7C36-DE45-BD29-75E39B026A7E}"/>
                  </a:ext>
                </a:extLst>
              </p:cNvPr>
              <p:cNvPicPr>
                <a:picLocks noChangeAspect="1"/>
              </p:cNvPicPr>
              <p:nvPr/>
            </p:nvPicPr>
            <p:blipFill>
              <a:blip r:embed="rId4"/>
              <a:stretch>
                <a:fillRect/>
              </a:stretch>
            </p:blipFill>
            <p:spPr>
              <a:xfrm>
                <a:off x="4952816" y="3595606"/>
                <a:ext cx="1739285" cy="1739285"/>
              </a:xfrm>
              <a:prstGeom prst="rect">
                <a:avLst/>
              </a:prstGeom>
            </p:spPr>
          </p:pic>
          <p:pic>
            <p:nvPicPr>
              <p:cNvPr id="15" name="Picture 14">
                <a:extLst>
                  <a:ext uri="{FF2B5EF4-FFF2-40B4-BE49-F238E27FC236}">
                    <a16:creationId xmlns:a16="http://schemas.microsoft.com/office/drawing/2014/main" id="{69DC05C6-D2CF-EC46-BBF5-59F74BC2D1FD}"/>
                  </a:ext>
                </a:extLst>
              </p:cNvPr>
              <p:cNvPicPr>
                <a:picLocks noChangeAspect="1"/>
              </p:cNvPicPr>
              <p:nvPr/>
            </p:nvPicPr>
            <p:blipFill>
              <a:blip r:embed="rId5"/>
              <a:stretch>
                <a:fillRect/>
              </a:stretch>
            </p:blipFill>
            <p:spPr>
              <a:xfrm>
                <a:off x="5477210" y="4041888"/>
                <a:ext cx="675617" cy="675617"/>
              </a:xfrm>
              <a:prstGeom prst="rect">
                <a:avLst/>
              </a:prstGeom>
            </p:spPr>
          </p:pic>
        </p:grpSp>
        <p:sp>
          <p:nvSpPr>
            <p:cNvPr id="39" name="Rounded Rectangle 38">
              <a:extLst>
                <a:ext uri="{FF2B5EF4-FFF2-40B4-BE49-F238E27FC236}">
                  <a16:creationId xmlns:a16="http://schemas.microsoft.com/office/drawing/2014/main" id="{3C808849-9430-4A4C-82F6-1B6D80980665}"/>
                </a:ext>
              </a:extLst>
            </p:cNvPr>
            <p:cNvSpPr/>
            <p:nvPr/>
          </p:nvSpPr>
          <p:spPr>
            <a:xfrm>
              <a:off x="5388430" y="1458686"/>
              <a:ext cx="1861457" cy="1600471"/>
            </a:xfrm>
            <a:prstGeom prst="roundRect">
              <a:avLst>
                <a:gd name="adj" fmla="val 9865"/>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40" name="Rounded Rectangle 39">
              <a:extLst>
                <a:ext uri="{FF2B5EF4-FFF2-40B4-BE49-F238E27FC236}">
                  <a16:creationId xmlns:a16="http://schemas.microsoft.com/office/drawing/2014/main" id="{64A9D2DF-68D5-D44E-93AA-6FAC26EEAFD0}"/>
                </a:ext>
              </a:extLst>
            </p:cNvPr>
            <p:cNvSpPr/>
            <p:nvPr/>
          </p:nvSpPr>
          <p:spPr>
            <a:xfrm>
              <a:off x="5384552" y="1132115"/>
              <a:ext cx="1861457" cy="326572"/>
            </a:xfrm>
            <a:prstGeom prst="roundRect">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Compute</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 name="Title 1">
            <a:extLst>
              <a:ext uri="{FF2B5EF4-FFF2-40B4-BE49-F238E27FC236}">
                <a16:creationId xmlns:a16="http://schemas.microsoft.com/office/drawing/2014/main" id="{1529247B-EE64-EC4D-B138-42461CC09BF6}"/>
              </a:ext>
            </a:extLst>
          </p:cNvPr>
          <p:cNvSpPr>
            <a:spLocks noGrp="1"/>
          </p:cNvSpPr>
          <p:nvPr>
            <p:ph type="title"/>
          </p:nvPr>
        </p:nvSpPr>
        <p:spPr/>
        <p:txBody>
          <a:bodyPr>
            <a:normAutofit fontScale="90000"/>
          </a:bodyPr>
          <a:lstStyle/>
          <a:p>
            <a:r>
              <a:rPr lang="en-US" altLang="zh-CN">
                <a:solidFill>
                  <a:schemeClr val="accent3"/>
                </a:solidFill>
              </a:rPr>
              <a:t>Genome</a:t>
            </a:r>
            <a:r>
              <a:rPr lang="zh-CN" altLang="en-US" dirty="0">
                <a:solidFill>
                  <a:schemeClr val="accent3"/>
                </a:solidFill>
              </a:rPr>
              <a:t> </a:t>
            </a:r>
            <a:r>
              <a:rPr lang="en-US" altLang="zh-CN" dirty="0">
                <a:solidFill>
                  <a:schemeClr val="accent3"/>
                </a:solidFill>
              </a:rPr>
              <a:t>Analysis</a:t>
            </a:r>
            <a:r>
              <a:rPr lang="zh-CN" altLang="en-US" dirty="0">
                <a:solidFill>
                  <a:schemeClr val="accent3"/>
                </a:solidFill>
              </a:rPr>
              <a:t> </a:t>
            </a:r>
            <a:r>
              <a:rPr lang="en-US" altLang="zh-CN" dirty="0">
                <a:solidFill>
                  <a:schemeClr val="accent3"/>
                </a:solidFill>
              </a:rPr>
              <a:t>Pipeline</a:t>
            </a:r>
            <a:endParaRPr lang="en-US" dirty="0"/>
          </a:p>
        </p:txBody>
      </p:sp>
      <p:sp>
        <p:nvSpPr>
          <p:cNvPr id="4" name="Slide Number Placeholder 3">
            <a:extLst>
              <a:ext uri="{FF2B5EF4-FFF2-40B4-BE49-F238E27FC236}">
                <a16:creationId xmlns:a16="http://schemas.microsoft.com/office/drawing/2014/main" id="{864B1201-916D-C24C-95FF-F8F829A5C3F9}"/>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grpSp>
        <p:nvGrpSpPr>
          <p:cNvPr id="19" name="Group 18">
            <a:extLst>
              <a:ext uri="{FF2B5EF4-FFF2-40B4-BE49-F238E27FC236}">
                <a16:creationId xmlns:a16="http://schemas.microsoft.com/office/drawing/2014/main" id="{BB2EF717-E9FC-A646-A545-A733B2C832F7}"/>
              </a:ext>
            </a:extLst>
          </p:cNvPr>
          <p:cNvGrpSpPr/>
          <p:nvPr/>
        </p:nvGrpSpPr>
        <p:grpSpPr>
          <a:xfrm>
            <a:off x="0" y="1436645"/>
            <a:ext cx="3213463" cy="1807573"/>
            <a:chOff x="0" y="1251584"/>
            <a:chExt cx="3213463" cy="1807573"/>
          </a:xfrm>
        </p:grpSpPr>
        <p:pic>
          <p:nvPicPr>
            <p:cNvPr id="8" name="Picture 7">
              <a:extLst>
                <a:ext uri="{FF2B5EF4-FFF2-40B4-BE49-F238E27FC236}">
                  <a16:creationId xmlns:a16="http://schemas.microsoft.com/office/drawing/2014/main" id="{C943C4B3-E283-4548-8311-F043EBB8497E}"/>
                </a:ext>
              </a:extLst>
            </p:cNvPr>
            <p:cNvPicPr>
              <a:picLocks noChangeAspect="1"/>
            </p:cNvPicPr>
            <p:nvPr/>
          </p:nvPicPr>
          <p:blipFill>
            <a:blip r:embed="rId6"/>
            <a:stretch>
              <a:fillRect/>
            </a:stretch>
          </p:blipFill>
          <p:spPr>
            <a:xfrm>
              <a:off x="0" y="1251584"/>
              <a:ext cx="3213463" cy="1807573"/>
            </a:xfrm>
            <a:prstGeom prst="rect">
              <a:avLst/>
            </a:prstGeom>
          </p:spPr>
        </p:pic>
        <p:sp>
          <p:nvSpPr>
            <p:cNvPr id="9" name="Rectangle 8">
              <a:extLst>
                <a:ext uri="{FF2B5EF4-FFF2-40B4-BE49-F238E27FC236}">
                  <a16:creationId xmlns:a16="http://schemas.microsoft.com/office/drawing/2014/main" id="{5E4F0ED6-109D-D14F-81BF-F6E6D4F82A77}"/>
                </a:ext>
              </a:extLst>
            </p:cNvPr>
            <p:cNvSpPr/>
            <p:nvPr/>
          </p:nvSpPr>
          <p:spPr>
            <a:xfrm>
              <a:off x="1750423" y="2390503"/>
              <a:ext cx="966651" cy="48332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grpSp>
      <p:pic>
        <p:nvPicPr>
          <p:cNvPr id="6" name="Content Placeholder 5">
            <a:extLst>
              <a:ext uri="{FF2B5EF4-FFF2-40B4-BE49-F238E27FC236}">
                <a16:creationId xmlns:a16="http://schemas.microsoft.com/office/drawing/2014/main" id="{03BBC22F-F987-7847-B24D-F78A0456D4D6}"/>
              </a:ext>
            </a:extLst>
          </p:cNvPr>
          <p:cNvPicPr>
            <a:picLocks noGrp="1" noChangeAspect="1"/>
          </p:cNvPicPr>
          <p:nvPr>
            <p:ph idx="1"/>
          </p:nvPr>
        </p:nvPicPr>
        <p:blipFill>
          <a:blip r:embed="rId3"/>
          <a:stretch>
            <a:fillRect/>
          </a:stretch>
        </p:blipFill>
        <p:spPr>
          <a:xfrm>
            <a:off x="1797961" y="2686361"/>
            <a:ext cx="919113" cy="261731"/>
          </a:xfrm>
        </p:spPr>
      </p:pic>
      <p:pic>
        <p:nvPicPr>
          <p:cNvPr id="5" name="Picture 4">
            <a:extLst>
              <a:ext uri="{FF2B5EF4-FFF2-40B4-BE49-F238E27FC236}">
                <a16:creationId xmlns:a16="http://schemas.microsoft.com/office/drawing/2014/main" id="{3E8717A6-1951-014B-945A-0AD5F09753D2}"/>
              </a:ext>
            </a:extLst>
          </p:cNvPr>
          <p:cNvPicPr>
            <a:picLocks noChangeAspect="1"/>
          </p:cNvPicPr>
          <p:nvPr/>
        </p:nvPicPr>
        <p:blipFill>
          <a:blip r:embed="rId7"/>
          <a:stretch>
            <a:fillRect/>
          </a:stretch>
        </p:blipFill>
        <p:spPr>
          <a:xfrm flipV="1">
            <a:off x="3311437" y="2310221"/>
            <a:ext cx="1675176" cy="353124"/>
          </a:xfrm>
          <a:prstGeom prst="rect">
            <a:avLst/>
          </a:prstGeom>
        </p:spPr>
      </p:pic>
      <p:pic>
        <p:nvPicPr>
          <p:cNvPr id="12" name="Picture 11">
            <a:extLst>
              <a:ext uri="{FF2B5EF4-FFF2-40B4-BE49-F238E27FC236}">
                <a16:creationId xmlns:a16="http://schemas.microsoft.com/office/drawing/2014/main" id="{041EE844-7730-1949-8548-F686A97CA01E}"/>
              </a:ext>
            </a:extLst>
          </p:cNvPr>
          <p:cNvPicPr>
            <a:picLocks noChangeAspect="1"/>
          </p:cNvPicPr>
          <p:nvPr/>
        </p:nvPicPr>
        <p:blipFill>
          <a:blip r:embed="rId8"/>
          <a:stretch>
            <a:fillRect/>
          </a:stretch>
        </p:blipFill>
        <p:spPr>
          <a:xfrm flipV="1">
            <a:off x="3311437" y="2740216"/>
            <a:ext cx="1675176" cy="415751"/>
          </a:xfrm>
          <a:prstGeom prst="rect">
            <a:avLst/>
          </a:prstGeom>
        </p:spPr>
      </p:pic>
      <p:grpSp>
        <p:nvGrpSpPr>
          <p:cNvPr id="27" name="Group 26">
            <a:extLst>
              <a:ext uri="{FF2B5EF4-FFF2-40B4-BE49-F238E27FC236}">
                <a16:creationId xmlns:a16="http://schemas.microsoft.com/office/drawing/2014/main" id="{0895B32F-0BA1-5048-82D4-16143632C489}"/>
              </a:ext>
            </a:extLst>
          </p:cNvPr>
          <p:cNvGrpSpPr/>
          <p:nvPr/>
        </p:nvGrpSpPr>
        <p:grpSpPr>
          <a:xfrm>
            <a:off x="3218296" y="1283031"/>
            <a:ext cx="1865335" cy="1961187"/>
            <a:chOff x="3120322" y="1097970"/>
            <a:chExt cx="1865335" cy="1961187"/>
          </a:xfrm>
        </p:grpSpPr>
        <p:sp>
          <p:nvSpPr>
            <p:cNvPr id="21" name="Rounded Rectangle 20">
              <a:extLst>
                <a:ext uri="{FF2B5EF4-FFF2-40B4-BE49-F238E27FC236}">
                  <a16:creationId xmlns:a16="http://schemas.microsoft.com/office/drawing/2014/main" id="{0C46DD80-6AE1-914C-82CA-7FFBB5E9D4DB}"/>
                </a:ext>
              </a:extLst>
            </p:cNvPr>
            <p:cNvSpPr/>
            <p:nvPr/>
          </p:nvSpPr>
          <p:spPr>
            <a:xfrm>
              <a:off x="3124200" y="1458686"/>
              <a:ext cx="1861457" cy="1600471"/>
            </a:xfrm>
            <a:prstGeom prst="roundRect">
              <a:avLst>
                <a:gd name="adj" fmla="val 9865"/>
              </a:avLst>
            </a:prstGeom>
            <a:noFill/>
            <a:ln w="3810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2" name="Rounded Rectangle 21">
              <a:extLst>
                <a:ext uri="{FF2B5EF4-FFF2-40B4-BE49-F238E27FC236}">
                  <a16:creationId xmlns:a16="http://schemas.microsoft.com/office/drawing/2014/main" id="{0711B8F7-D3FD-7D40-8556-41F319971975}"/>
                </a:ext>
              </a:extLst>
            </p:cNvPr>
            <p:cNvSpPr/>
            <p:nvPr/>
          </p:nvSpPr>
          <p:spPr>
            <a:xfrm>
              <a:off x="3120322" y="1132115"/>
              <a:ext cx="1861457" cy="326572"/>
            </a:xfrm>
            <a:prstGeom prst="roundRect">
              <a:avLst/>
            </a:prstGeom>
            <a:solidFill>
              <a:srgbClr val="FE6200"/>
            </a:solidFill>
            <a:ln w="3810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5" name="TextBox 24">
              <a:extLst>
                <a:ext uri="{FF2B5EF4-FFF2-40B4-BE49-F238E27FC236}">
                  <a16:creationId xmlns:a16="http://schemas.microsoft.com/office/drawing/2014/main" id="{1901184D-54F5-1041-B1EE-7399F33474F8}"/>
                </a:ext>
              </a:extLst>
            </p:cNvPr>
            <p:cNvSpPr txBox="1"/>
            <p:nvPr/>
          </p:nvSpPr>
          <p:spPr>
            <a:xfrm>
              <a:off x="3582626" y="1097970"/>
              <a:ext cx="10262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Storage </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pic>
        <p:nvPicPr>
          <p:cNvPr id="30" name="Picture 29">
            <a:extLst>
              <a:ext uri="{FF2B5EF4-FFF2-40B4-BE49-F238E27FC236}">
                <a16:creationId xmlns:a16="http://schemas.microsoft.com/office/drawing/2014/main" id="{76DBCCD3-E407-F741-854B-97CF58511D14}"/>
              </a:ext>
            </a:extLst>
          </p:cNvPr>
          <p:cNvPicPr>
            <a:picLocks noChangeAspect="1"/>
          </p:cNvPicPr>
          <p:nvPr/>
        </p:nvPicPr>
        <p:blipFill>
          <a:blip r:embed="rId9"/>
          <a:stretch>
            <a:fillRect/>
          </a:stretch>
        </p:blipFill>
        <p:spPr>
          <a:xfrm>
            <a:off x="3325726" y="1733549"/>
            <a:ext cx="594129" cy="469050"/>
          </a:xfrm>
          <a:prstGeom prst="rect">
            <a:avLst/>
          </a:prstGeom>
        </p:spPr>
      </p:pic>
      <p:pic>
        <p:nvPicPr>
          <p:cNvPr id="32" name="Picture 31">
            <a:extLst>
              <a:ext uri="{FF2B5EF4-FFF2-40B4-BE49-F238E27FC236}">
                <a16:creationId xmlns:a16="http://schemas.microsoft.com/office/drawing/2014/main" id="{10222332-8FE9-C947-BB2C-1783289393A3}"/>
              </a:ext>
            </a:extLst>
          </p:cNvPr>
          <p:cNvPicPr>
            <a:picLocks noChangeAspect="1"/>
          </p:cNvPicPr>
          <p:nvPr/>
        </p:nvPicPr>
        <p:blipFill>
          <a:blip r:embed="rId10"/>
          <a:stretch>
            <a:fillRect/>
          </a:stretch>
        </p:blipFill>
        <p:spPr>
          <a:xfrm>
            <a:off x="3919855" y="1773577"/>
            <a:ext cx="602585" cy="382594"/>
          </a:xfrm>
          <a:prstGeom prst="rect">
            <a:avLst/>
          </a:prstGeom>
        </p:spPr>
      </p:pic>
      <p:pic>
        <p:nvPicPr>
          <p:cNvPr id="34" name="Picture 33">
            <a:extLst>
              <a:ext uri="{FF2B5EF4-FFF2-40B4-BE49-F238E27FC236}">
                <a16:creationId xmlns:a16="http://schemas.microsoft.com/office/drawing/2014/main" id="{0AB3A36F-80D5-E845-9139-8EDE94821B73}"/>
              </a:ext>
            </a:extLst>
          </p:cNvPr>
          <p:cNvPicPr>
            <a:picLocks noChangeAspect="1"/>
          </p:cNvPicPr>
          <p:nvPr/>
        </p:nvPicPr>
        <p:blipFill>
          <a:blip r:embed="rId11"/>
          <a:stretch>
            <a:fillRect/>
          </a:stretch>
        </p:blipFill>
        <p:spPr>
          <a:xfrm>
            <a:off x="4507883" y="1778745"/>
            <a:ext cx="563590" cy="397828"/>
          </a:xfrm>
          <a:prstGeom prst="rect">
            <a:avLst/>
          </a:prstGeom>
        </p:spPr>
      </p:pic>
      <p:grpSp>
        <p:nvGrpSpPr>
          <p:cNvPr id="47" name="Group 46">
            <a:extLst>
              <a:ext uri="{FF2B5EF4-FFF2-40B4-BE49-F238E27FC236}">
                <a16:creationId xmlns:a16="http://schemas.microsoft.com/office/drawing/2014/main" id="{FFE04047-5C97-D342-BF01-6011F68E1BE0}"/>
              </a:ext>
            </a:extLst>
          </p:cNvPr>
          <p:cNvGrpSpPr/>
          <p:nvPr/>
        </p:nvGrpSpPr>
        <p:grpSpPr>
          <a:xfrm>
            <a:off x="7406476" y="1283031"/>
            <a:ext cx="1432724" cy="1961187"/>
            <a:chOff x="3120322" y="1097970"/>
            <a:chExt cx="1894117" cy="1961187"/>
          </a:xfrm>
        </p:grpSpPr>
        <p:sp>
          <p:nvSpPr>
            <p:cNvPr id="48" name="Rounded Rectangle 47">
              <a:extLst>
                <a:ext uri="{FF2B5EF4-FFF2-40B4-BE49-F238E27FC236}">
                  <a16:creationId xmlns:a16="http://schemas.microsoft.com/office/drawing/2014/main" id="{F52C6A0B-9051-0147-9674-FC6419E9821C}"/>
                </a:ext>
              </a:extLst>
            </p:cNvPr>
            <p:cNvSpPr/>
            <p:nvPr/>
          </p:nvSpPr>
          <p:spPr>
            <a:xfrm>
              <a:off x="3124198" y="1458686"/>
              <a:ext cx="1890240" cy="1600471"/>
            </a:xfrm>
            <a:prstGeom prst="roundRect">
              <a:avLst>
                <a:gd name="adj" fmla="val 9865"/>
              </a:avLst>
            </a:prstGeom>
            <a:noFill/>
            <a:ln w="3810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49" name="Rounded Rectangle 48">
              <a:extLst>
                <a:ext uri="{FF2B5EF4-FFF2-40B4-BE49-F238E27FC236}">
                  <a16:creationId xmlns:a16="http://schemas.microsoft.com/office/drawing/2014/main" id="{306C03AD-54CF-8E40-8A39-D038F0719E08}"/>
                </a:ext>
              </a:extLst>
            </p:cNvPr>
            <p:cNvSpPr/>
            <p:nvPr/>
          </p:nvSpPr>
          <p:spPr>
            <a:xfrm>
              <a:off x="3120322" y="1132115"/>
              <a:ext cx="1894117" cy="315681"/>
            </a:xfrm>
            <a:prstGeom prst="roundRect">
              <a:avLst/>
            </a:prstGeom>
            <a:solidFill>
              <a:srgbClr val="FE6200"/>
            </a:solidFill>
            <a:ln w="3810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50" name="TextBox 49">
              <a:extLst>
                <a:ext uri="{FF2B5EF4-FFF2-40B4-BE49-F238E27FC236}">
                  <a16:creationId xmlns:a16="http://schemas.microsoft.com/office/drawing/2014/main" id="{A69FFDD2-EE6C-1C43-8477-A8D3C5185707}"/>
                </a:ext>
              </a:extLst>
            </p:cNvPr>
            <p:cNvSpPr txBox="1"/>
            <p:nvPr/>
          </p:nvSpPr>
          <p:spPr>
            <a:xfrm>
              <a:off x="3435533" y="1097970"/>
              <a:ext cx="10262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Storage </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59" name="TextBox 58">
            <a:extLst>
              <a:ext uri="{FF2B5EF4-FFF2-40B4-BE49-F238E27FC236}">
                <a16:creationId xmlns:a16="http://schemas.microsoft.com/office/drawing/2014/main" id="{7057ED07-747B-9A4E-A741-2B8757B1ECF0}"/>
              </a:ext>
            </a:extLst>
          </p:cNvPr>
          <p:cNvSpPr txBox="1"/>
          <p:nvPr/>
        </p:nvSpPr>
        <p:spPr>
          <a:xfrm>
            <a:off x="5390310" y="2848211"/>
            <a:ext cx="169412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1.</a:t>
            </a:r>
            <a:r>
              <a:rPr kumimoji="0" lang="zh-CN" altLang="en-US"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 </a:t>
            </a:r>
            <a:r>
              <a:rPr kumimoji="0" lang="en-US" altLang="zh-CN" sz="1800" b="1" i="0" u="none" strike="noStrike" kern="1200" cap="none" spc="0" normalizeH="0" baseline="0" noProof="0" dirty="0" err="1">
                <a:ln>
                  <a:noFill/>
                </a:ln>
                <a:solidFill>
                  <a:srgbClr val="0070C0"/>
                </a:solidFill>
                <a:effectLst/>
                <a:uLnTx/>
                <a:uFillTx/>
                <a:latin typeface="Corbel" panose="020B0503020204020204"/>
                <a:ea typeface="华文楷体" panose="02010600040101010101" pitchFamily="2" charset="-122"/>
                <a:cs typeface="+mn-cs"/>
              </a:rPr>
              <a:t>Basecalling</a:t>
            </a:r>
            <a:endParaRPr kumimoji="0" lang="en-US" sz="1800" b="1"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grpSp>
        <p:nvGrpSpPr>
          <p:cNvPr id="61" name="Group 60">
            <a:extLst>
              <a:ext uri="{FF2B5EF4-FFF2-40B4-BE49-F238E27FC236}">
                <a16:creationId xmlns:a16="http://schemas.microsoft.com/office/drawing/2014/main" id="{C91DCAEF-AEC2-6E42-99C8-944387237D93}"/>
              </a:ext>
            </a:extLst>
          </p:cNvPr>
          <p:cNvGrpSpPr/>
          <p:nvPr/>
        </p:nvGrpSpPr>
        <p:grpSpPr>
          <a:xfrm>
            <a:off x="6949161" y="4036887"/>
            <a:ext cx="1865335" cy="2091983"/>
            <a:chOff x="6949161" y="3851826"/>
            <a:chExt cx="1865335" cy="2091983"/>
          </a:xfrm>
        </p:grpSpPr>
        <p:pic>
          <p:nvPicPr>
            <p:cNvPr id="55" name="Picture 54">
              <a:extLst>
                <a:ext uri="{FF2B5EF4-FFF2-40B4-BE49-F238E27FC236}">
                  <a16:creationId xmlns:a16="http://schemas.microsoft.com/office/drawing/2014/main" id="{5F747B78-B4BC-8B4B-86DB-BE6FD6336F7F}"/>
                </a:ext>
              </a:extLst>
            </p:cNvPr>
            <p:cNvPicPr>
              <a:picLocks noChangeAspect="1"/>
            </p:cNvPicPr>
            <p:nvPr/>
          </p:nvPicPr>
          <p:blipFill>
            <a:blip r:embed="rId4"/>
            <a:stretch>
              <a:fillRect/>
            </a:stretch>
          </p:blipFill>
          <p:spPr>
            <a:xfrm>
              <a:off x="7008692" y="3908951"/>
              <a:ext cx="1739285" cy="1739285"/>
            </a:xfrm>
            <a:prstGeom prst="rect">
              <a:avLst/>
            </a:prstGeom>
          </p:spPr>
        </p:pic>
        <p:sp>
          <p:nvSpPr>
            <p:cNvPr id="53" name="Rounded Rectangle 52">
              <a:extLst>
                <a:ext uri="{FF2B5EF4-FFF2-40B4-BE49-F238E27FC236}">
                  <a16:creationId xmlns:a16="http://schemas.microsoft.com/office/drawing/2014/main" id="{DDE17B1C-1BE6-114B-BF35-2C2DA74076A3}"/>
                </a:ext>
              </a:extLst>
            </p:cNvPr>
            <p:cNvSpPr/>
            <p:nvPr/>
          </p:nvSpPr>
          <p:spPr>
            <a:xfrm>
              <a:off x="6953039" y="4178397"/>
              <a:ext cx="1861457" cy="1765412"/>
            </a:xfrm>
            <a:prstGeom prst="roundRect">
              <a:avLst>
                <a:gd name="adj" fmla="val 9865"/>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54" name="Rounded Rectangle 53">
              <a:extLst>
                <a:ext uri="{FF2B5EF4-FFF2-40B4-BE49-F238E27FC236}">
                  <a16:creationId xmlns:a16="http://schemas.microsoft.com/office/drawing/2014/main" id="{3D82AB7D-4EA3-254A-8E45-995F1191B953}"/>
                </a:ext>
              </a:extLst>
            </p:cNvPr>
            <p:cNvSpPr/>
            <p:nvPr/>
          </p:nvSpPr>
          <p:spPr>
            <a:xfrm>
              <a:off x="6949161" y="3851826"/>
              <a:ext cx="1861457" cy="326572"/>
            </a:xfrm>
            <a:prstGeom prst="roundRect">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Compute</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pic>
          <p:nvPicPr>
            <p:cNvPr id="58" name="Picture 57">
              <a:extLst>
                <a:ext uri="{FF2B5EF4-FFF2-40B4-BE49-F238E27FC236}">
                  <a16:creationId xmlns:a16="http://schemas.microsoft.com/office/drawing/2014/main" id="{179F9408-CD67-734E-8AEE-C2AF6B92204E}"/>
                </a:ext>
              </a:extLst>
            </p:cNvPr>
            <p:cNvPicPr>
              <a:picLocks noChangeAspect="1"/>
            </p:cNvPicPr>
            <p:nvPr/>
          </p:nvPicPr>
          <p:blipFill>
            <a:blip r:embed="rId12"/>
            <a:stretch>
              <a:fillRect/>
            </a:stretch>
          </p:blipFill>
          <p:spPr>
            <a:xfrm>
              <a:off x="7443182" y="4363748"/>
              <a:ext cx="935090" cy="654563"/>
            </a:xfrm>
            <a:prstGeom prst="rect">
              <a:avLst/>
            </a:prstGeom>
          </p:spPr>
        </p:pic>
        <p:sp>
          <p:nvSpPr>
            <p:cNvPr id="60" name="TextBox 59">
              <a:extLst>
                <a:ext uri="{FF2B5EF4-FFF2-40B4-BE49-F238E27FC236}">
                  <a16:creationId xmlns:a16="http://schemas.microsoft.com/office/drawing/2014/main" id="{C13184E7-EEAA-CB48-86E5-101ED16C1270}"/>
                </a:ext>
              </a:extLst>
            </p:cNvPr>
            <p:cNvSpPr txBox="1"/>
            <p:nvPr/>
          </p:nvSpPr>
          <p:spPr>
            <a:xfrm>
              <a:off x="7020548" y="5297478"/>
              <a:ext cx="1786959"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2.</a:t>
              </a:r>
              <a:r>
                <a:rPr kumimoji="0" lang="zh-CN" altLang="en-US"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 </a:t>
              </a:r>
              <a:r>
                <a:rPr kumimoji="0" lang="en-US" altLang="zh-CN"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Read</a:t>
              </a:r>
              <a:r>
                <a:rPr kumimoji="0" lang="zh-CN" altLang="en-US"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 </a:t>
              </a:r>
              <a:r>
                <a:rPr kumimoji="0" lang="en-US" altLang="zh-CN"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Quality</a:t>
              </a:r>
              <a:r>
                <a:rPr kumimoji="0" lang="zh-CN" altLang="en-US"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 </a:t>
              </a:r>
              <a:r>
                <a:rPr kumimoji="0" lang="en-US" altLang="zh-CN"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Control</a:t>
              </a:r>
              <a:endParaRPr kumimoji="0" lang="en-US" sz="1800" b="1"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grpSp>
      <p:grpSp>
        <p:nvGrpSpPr>
          <p:cNvPr id="65" name="Group 64">
            <a:extLst>
              <a:ext uri="{FF2B5EF4-FFF2-40B4-BE49-F238E27FC236}">
                <a16:creationId xmlns:a16="http://schemas.microsoft.com/office/drawing/2014/main" id="{CA5128BC-917E-2547-A0C9-82D750FD996D}"/>
              </a:ext>
            </a:extLst>
          </p:cNvPr>
          <p:cNvGrpSpPr/>
          <p:nvPr/>
        </p:nvGrpSpPr>
        <p:grpSpPr>
          <a:xfrm>
            <a:off x="5227943" y="4613246"/>
            <a:ext cx="1478932" cy="1515625"/>
            <a:chOff x="3030451" y="1007384"/>
            <a:chExt cx="1955206" cy="2051773"/>
          </a:xfrm>
        </p:grpSpPr>
        <p:sp>
          <p:nvSpPr>
            <p:cNvPr id="66" name="Rounded Rectangle 65">
              <a:extLst>
                <a:ext uri="{FF2B5EF4-FFF2-40B4-BE49-F238E27FC236}">
                  <a16:creationId xmlns:a16="http://schemas.microsoft.com/office/drawing/2014/main" id="{5ED597C6-9B3D-B04C-91DC-C148EAE20EB5}"/>
                </a:ext>
              </a:extLst>
            </p:cNvPr>
            <p:cNvSpPr/>
            <p:nvPr/>
          </p:nvSpPr>
          <p:spPr>
            <a:xfrm>
              <a:off x="3042848" y="1458687"/>
              <a:ext cx="1942809" cy="1600470"/>
            </a:xfrm>
            <a:prstGeom prst="roundRect">
              <a:avLst>
                <a:gd name="adj" fmla="val 9865"/>
              </a:avLst>
            </a:prstGeom>
            <a:noFill/>
            <a:ln w="3810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67" name="Rounded Rectangle 66">
              <a:extLst>
                <a:ext uri="{FF2B5EF4-FFF2-40B4-BE49-F238E27FC236}">
                  <a16:creationId xmlns:a16="http://schemas.microsoft.com/office/drawing/2014/main" id="{FE76EF96-35D5-0E47-A044-AA57DDCAAA72}"/>
                </a:ext>
              </a:extLst>
            </p:cNvPr>
            <p:cNvSpPr/>
            <p:nvPr/>
          </p:nvSpPr>
          <p:spPr>
            <a:xfrm>
              <a:off x="3030451" y="1100814"/>
              <a:ext cx="1951328" cy="357874"/>
            </a:xfrm>
            <a:prstGeom prst="roundRect">
              <a:avLst/>
            </a:prstGeom>
            <a:solidFill>
              <a:srgbClr val="FE6200"/>
            </a:solidFill>
            <a:ln w="3810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68" name="TextBox 67">
              <a:extLst>
                <a:ext uri="{FF2B5EF4-FFF2-40B4-BE49-F238E27FC236}">
                  <a16:creationId xmlns:a16="http://schemas.microsoft.com/office/drawing/2014/main" id="{E45454FC-6848-944A-9657-D4CC18CB07C5}"/>
                </a:ext>
              </a:extLst>
            </p:cNvPr>
            <p:cNvSpPr txBox="1"/>
            <p:nvPr/>
          </p:nvSpPr>
          <p:spPr>
            <a:xfrm>
              <a:off x="3343468" y="1007384"/>
              <a:ext cx="10262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Storage </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84" name="Group 83">
            <a:extLst>
              <a:ext uri="{FF2B5EF4-FFF2-40B4-BE49-F238E27FC236}">
                <a16:creationId xmlns:a16="http://schemas.microsoft.com/office/drawing/2014/main" id="{000CF7F8-878B-D444-8E1C-1B3A383FFA75}"/>
              </a:ext>
            </a:extLst>
          </p:cNvPr>
          <p:cNvGrpSpPr/>
          <p:nvPr/>
        </p:nvGrpSpPr>
        <p:grpSpPr>
          <a:xfrm>
            <a:off x="-32724" y="4370815"/>
            <a:ext cx="898017" cy="1764523"/>
            <a:chOff x="-32724" y="4185754"/>
            <a:chExt cx="898017" cy="1764523"/>
          </a:xfrm>
        </p:grpSpPr>
        <p:sp>
          <p:nvSpPr>
            <p:cNvPr id="82" name="Left Arrow 81">
              <a:extLst>
                <a:ext uri="{FF2B5EF4-FFF2-40B4-BE49-F238E27FC236}">
                  <a16:creationId xmlns:a16="http://schemas.microsoft.com/office/drawing/2014/main" id="{CFAF4F12-0C30-8B43-880A-98BB9E2EAB6A}"/>
                </a:ext>
              </a:extLst>
            </p:cNvPr>
            <p:cNvSpPr/>
            <p:nvPr/>
          </p:nvSpPr>
          <p:spPr>
            <a:xfrm>
              <a:off x="587829" y="4865231"/>
              <a:ext cx="277464" cy="261940"/>
            </a:xfrm>
            <a:prstGeom prst="leftArrow">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83" name="TextBox 82">
              <a:extLst>
                <a:ext uri="{FF2B5EF4-FFF2-40B4-BE49-F238E27FC236}">
                  <a16:creationId xmlns:a16="http://schemas.microsoft.com/office/drawing/2014/main" id="{03E889C0-1121-254A-AFFB-D9DB44C72C62}"/>
                </a:ext>
              </a:extLst>
            </p:cNvPr>
            <p:cNvSpPr txBox="1"/>
            <p:nvPr/>
          </p:nvSpPr>
          <p:spPr>
            <a:xfrm>
              <a:off x="-32724" y="4185754"/>
              <a:ext cx="677108" cy="1764523"/>
            </a:xfrm>
            <a:prstGeom prst="rect">
              <a:avLst/>
            </a:prstGeom>
            <a:noFill/>
          </p:spPr>
          <p:txBody>
            <a:bodyPr vert="vert270"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rgbClr val="FE6200"/>
                  </a:solidFill>
                  <a:effectLst/>
                  <a:uLnTx/>
                  <a:uFillTx/>
                  <a:latin typeface="Corbel" panose="020B0503020204020204"/>
                  <a:ea typeface="华文楷体" panose="02010600040101010101" pitchFamily="2" charset="-122"/>
                  <a:cs typeface="+mn-cs"/>
                </a:rPr>
                <a:t>Store</a:t>
              </a:r>
              <a:r>
                <a:rPr kumimoji="0" lang="zh-CN" altLang="en-US" sz="1600" b="1" i="0" u="none" strike="noStrike" kern="1200" cap="none" spc="0" normalizeH="0" baseline="0" noProof="0" dirty="0">
                  <a:ln>
                    <a:noFill/>
                  </a:ln>
                  <a:solidFill>
                    <a:srgbClr val="FE6200"/>
                  </a:solidFill>
                  <a:effectLst/>
                  <a:uLnTx/>
                  <a:uFillTx/>
                  <a:latin typeface="Corbel" panose="020B0503020204020204"/>
                  <a:ea typeface="华文楷体" panose="02010600040101010101" pitchFamily="2" charset="-122"/>
                  <a:cs typeface="+mn-cs"/>
                </a:rPr>
                <a:t> </a:t>
              </a:r>
              <a:endParaRPr kumimoji="0" lang="en-US" altLang="zh-CN" sz="1600" b="1" i="0" u="none" strike="noStrike" kern="1200" cap="none" spc="0" normalizeH="0" baseline="0" noProof="0" dirty="0">
                <a:ln>
                  <a:noFill/>
                </a:ln>
                <a:solidFill>
                  <a:srgbClr val="FE6200"/>
                </a:solidFill>
                <a:effectLst/>
                <a:uLnTx/>
                <a:uFillTx/>
                <a:latin typeface="Corbel" panose="020B0503020204020204"/>
                <a:ea typeface="华文楷体" panose="02010600040101010101" pitchFamily="2"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rgbClr val="FE6200"/>
                  </a:solidFill>
                  <a:effectLst/>
                  <a:uLnTx/>
                  <a:uFillTx/>
                  <a:latin typeface="Corbel" panose="020B0503020204020204"/>
                  <a:ea typeface="华文楷体" panose="02010600040101010101" pitchFamily="2" charset="-122"/>
                  <a:cs typeface="+mn-cs"/>
                </a:rPr>
                <a:t>mapping</a:t>
              </a:r>
              <a:r>
                <a:rPr kumimoji="0" lang="zh-CN" altLang="en-US" sz="1600" b="1" i="0" u="none" strike="noStrike" kern="1200" cap="none" spc="0" normalizeH="0" baseline="0" noProof="0" dirty="0">
                  <a:ln>
                    <a:noFill/>
                  </a:ln>
                  <a:solidFill>
                    <a:srgbClr val="FE6200"/>
                  </a:solidFill>
                  <a:effectLst/>
                  <a:uLnTx/>
                  <a:uFillTx/>
                  <a:latin typeface="Corbel" panose="020B0503020204020204"/>
                  <a:ea typeface="华文楷体" panose="02010600040101010101" pitchFamily="2" charset="-122"/>
                  <a:cs typeface="+mn-cs"/>
                </a:rPr>
                <a:t> </a:t>
              </a:r>
              <a:r>
                <a:rPr kumimoji="0" lang="en-US" altLang="zh-CN" sz="1600" b="1" i="0" u="none" strike="noStrike" kern="1200" cap="none" spc="0" normalizeH="0" baseline="0" noProof="0" dirty="0">
                  <a:ln>
                    <a:noFill/>
                  </a:ln>
                  <a:solidFill>
                    <a:srgbClr val="FE6200"/>
                  </a:solidFill>
                  <a:effectLst/>
                  <a:uLnTx/>
                  <a:uFillTx/>
                  <a:latin typeface="Corbel" panose="020B0503020204020204"/>
                  <a:ea typeface="华文楷体" panose="02010600040101010101" pitchFamily="2" charset="-122"/>
                  <a:cs typeface="+mn-cs"/>
                </a:rPr>
                <a:t>results</a:t>
              </a:r>
              <a:endParaRPr kumimoji="0" lang="en-US" sz="16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grpSp>
      <p:grpSp>
        <p:nvGrpSpPr>
          <p:cNvPr id="63" name="Group 62">
            <a:extLst>
              <a:ext uri="{FF2B5EF4-FFF2-40B4-BE49-F238E27FC236}">
                <a16:creationId xmlns:a16="http://schemas.microsoft.com/office/drawing/2014/main" id="{C67FE4BE-E059-9642-842A-ADA4ED4E9C9C}"/>
              </a:ext>
            </a:extLst>
          </p:cNvPr>
          <p:cNvGrpSpPr/>
          <p:nvPr/>
        </p:nvGrpSpPr>
        <p:grpSpPr>
          <a:xfrm>
            <a:off x="379200" y="1283031"/>
            <a:ext cx="2640401" cy="1961187"/>
            <a:chOff x="3120322" y="1105944"/>
            <a:chExt cx="1865335" cy="1953213"/>
          </a:xfrm>
        </p:grpSpPr>
        <p:sp>
          <p:nvSpPr>
            <p:cNvPr id="69" name="Rounded Rectangle 68">
              <a:extLst>
                <a:ext uri="{FF2B5EF4-FFF2-40B4-BE49-F238E27FC236}">
                  <a16:creationId xmlns:a16="http://schemas.microsoft.com/office/drawing/2014/main" id="{1D8CA498-9B97-A446-9E24-2E409B896E21}"/>
                </a:ext>
              </a:extLst>
            </p:cNvPr>
            <p:cNvSpPr/>
            <p:nvPr/>
          </p:nvSpPr>
          <p:spPr>
            <a:xfrm>
              <a:off x="3124200" y="1458686"/>
              <a:ext cx="1861457" cy="1600471"/>
            </a:xfrm>
            <a:prstGeom prst="roundRect">
              <a:avLst>
                <a:gd name="adj" fmla="val 9865"/>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70" name="Rounded Rectangle 69">
              <a:extLst>
                <a:ext uri="{FF2B5EF4-FFF2-40B4-BE49-F238E27FC236}">
                  <a16:creationId xmlns:a16="http://schemas.microsoft.com/office/drawing/2014/main" id="{3A775EEB-C8A7-C840-B7AB-771B9C8DF963}"/>
                </a:ext>
              </a:extLst>
            </p:cNvPr>
            <p:cNvSpPr/>
            <p:nvPr/>
          </p:nvSpPr>
          <p:spPr>
            <a:xfrm>
              <a:off x="3120322" y="1132115"/>
              <a:ext cx="1861457" cy="326572"/>
            </a:xfrm>
            <a:prstGeom prst="roundRect">
              <a:avLst/>
            </a:prstGeom>
            <a:solidFill>
              <a:schemeClr val="tx1">
                <a:lumMod val="75000"/>
                <a:lumOff val="2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73" name="TextBox 72">
              <a:extLst>
                <a:ext uri="{FF2B5EF4-FFF2-40B4-BE49-F238E27FC236}">
                  <a16:creationId xmlns:a16="http://schemas.microsoft.com/office/drawing/2014/main" id="{B452D3B8-E49A-AE46-B680-D79AE2ECAE1F}"/>
                </a:ext>
              </a:extLst>
            </p:cNvPr>
            <p:cNvSpPr txBox="1"/>
            <p:nvPr/>
          </p:nvSpPr>
          <p:spPr>
            <a:xfrm>
              <a:off x="3278905" y="1105944"/>
              <a:ext cx="1595726" cy="35177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Genome</a:t>
              </a:r>
              <a:r>
                <a:rPr kumimoji="0" lang="zh-CN" altLang="en-US"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 </a:t>
              </a: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sequencing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1" name="Group 10">
            <a:extLst>
              <a:ext uri="{FF2B5EF4-FFF2-40B4-BE49-F238E27FC236}">
                <a16:creationId xmlns:a16="http://schemas.microsoft.com/office/drawing/2014/main" id="{AD6F7D68-26E3-1044-9478-BCE439B4D3DD}"/>
              </a:ext>
            </a:extLst>
          </p:cNvPr>
          <p:cNvGrpSpPr/>
          <p:nvPr/>
        </p:nvGrpSpPr>
        <p:grpSpPr>
          <a:xfrm>
            <a:off x="6645518" y="2176871"/>
            <a:ext cx="441488" cy="216000"/>
            <a:chOff x="6492340" y="3397489"/>
            <a:chExt cx="441488" cy="216000"/>
          </a:xfrm>
        </p:grpSpPr>
        <p:sp>
          <p:nvSpPr>
            <p:cNvPr id="10" name="Rectangle 9">
              <a:extLst>
                <a:ext uri="{FF2B5EF4-FFF2-40B4-BE49-F238E27FC236}">
                  <a16:creationId xmlns:a16="http://schemas.microsoft.com/office/drawing/2014/main" id="{9758D277-AB0A-B44D-B79E-2CAC38538BAD}"/>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85" name="Rectangle 84">
              <a:extLst>
                <a:ext uri="{FF2B5EF4-FFF2-40B4-BE49-F238E27FC236}">
                  <a16:creationId xmlns:a16="http://schemas.microsoft.com/office/drawing/2014/main" id="{E57EE3E5-55C9-B84A-AA09-1DFE5D12F933}"/>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4" name="Group 13">
            <a:extLst>
              <a:ext uri="{FF2B5EF4-FFF2-40B4-BE49-F238E27FC236}">
                <a16:creationId xmlns:a16="http://schemas.microsoft.com/office/drawing/2014/main" id="{8DE5D048-AAF6-DF4B-9219-F5BE300902A8}"/>
              </a:ext>
            </a:extLst>
          </p:cNvPr>
          <p:cNvGrpSpPr/>
          <p:nvPr/>
        </p:nvGrpSpPr>
        <p:grpSpPr>
          <a:xfrm>
            <a:off x="7450879" y="2342612"/>
            <a:ext cx="1348853" cy="216000"/>
            <a:chOff x="7450879" y="2342612"/>
            <a:chExt cx="1348853" cy="216000"/>
          </a:xfrm>
        </p:grpSpPr>
        <p:grpSp>
          <p:nvGrpSpPr>
            <p:cNvPr id="89" name="Group 88">
              <a:extLst>
                <a:ext uri="{FF2B5EF4-FFF2-40B4-BE49-F238E27FC236}">
                  <a16:creationId xmlns:a16="http://schemas.microsoft.com/office/drawing/2014/main" id="{40667A4B-63D0-4F45-93DD-10D786AF40F6}"/>
                </a:ext>
              </a:extLst>
            </p:cNvPr>
            <p:cNvGrpSpPr/>
            <p:nvPr/>
          </p:nvGrpSpPr>
          <p:grpSpPr>
            <a:xfrm>
              <a:off x="7450879" y="2342612"/>
              <a:ext cx="441488" cy="216000"/>
              <a:chOff x="6492340" y="3397489"/>
              <a:chExt cx="441488" cy="216000"/>
            </a:xfrm>
          </p:grpSpPr>
          <p:sp>
            <p:nvSpPr>
              <p:cNvPr id="90" name="Rectangle 89">
                <a:extLst>
                  <a:ext uri="{FF2B5EF4-FFF2-40B4-BE49-F238E27FC236}">
                    <a16:creationId xmlns:a16="http://schemas.microsoft.com/office/drawing/2014/main" id="{1385FFC2-9DBA-4348-B384-9D4EB6CEF01C}"/>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91" name="Rectangle 90">
                <a:extLst>
                  <a:ext uri="{FF2B5EF4-FFF2-40B4-BE49-F238E27FC236}">
                    <a16:creationId xmlns:a16="http://schemas.microsoft.com/office/drawing/2014/main" id="{9251DE44-B15D-7040-BC21-61FF30F1D748}"/>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95" name="Group 94">
              <a:extLst>
                <a:ext uri="{FF2B5EF4-FFF2-40B4-BE49-F238E27FC236}">
                  <a16:creationId xmlns:a16="http://schemas.microsoft.com/office/drawing/2014/main" id="{4A54BC19-A7F6-5E48-A8A9-17F6B32E9AF9}"/>
                </a:ext>
              </a:extLst>
            </p:cNvPr>
            <p:cNvGrpSpPr/>
            <p:nvPr/>
          </p:nvGrpSpPr>
          <p:grpSpPr>
            <a:xfrm>
              <a:off x="7908666" y="2342612"/>
              <a:ext cx="441488" cy="216000"/>
              <a:chOff x="6492340" y="3397489"/>
              <a:chExt cx="441488" cy="216000"/>
            </a:xfrm>
          </p:grpSpPr>
          <p:sp>
            <p:nvSpPr>
              <p:cNvPr id="96" name="Rectangle 95">
                <a:extLst>
                  <a:ext uri="{FF2B5EF4-FFF2-40B4-BE49-F238E27FC236}">
                    <a16:creationId xmlns:a16="http://schemas.microsoft.com/office/drawing/2014/main" id="{4B39C20B-4E0E-9F4D-9EDA-0D69F8481CF9}"/>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97" name="Rectangle 96">
                <a:extLst>
                  <a:ext uri="{FF2B5EF4-FFF2-40B4-BE49-F238E27FC236}">
                    <a16:creationId xmlns:a16="http://schemas.microsoft.com/office/drawing/2014/main" id="{9170A721-02AA-8946-B984-13AD2C27E895}"/>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98" name="Group 97">
              <a:extLst>
                <a:ext uri="{FF2B5EF4-FFF2-40B4-BE49-F238E27FC236}">
                  <a16:creationId xmlns:a16="http://schemas.microsoft.com/office/drawing/2014/main" id="{4771C395-D5C5-224C-A585-B1270795D699}"/>
                </a:ext>
              </a:extLst>
            </p:cNvPr>
            <p:cNvGrpSpPr/>
            <p:nvPr/>
          </p:nvGrpSpPr>
          <p:grpSpPr>
            <a:xfrm>
              <a:off x="8358244" y="2342612"/>
              <a:ext cx="441488" cy="216000"/>
              <a:chOff x="6492340" y="3397489"/>
              <a:chExt cx="441488" cy="216000"/>
            </a:xfrm>
          </p:grpSpPr>
          <p:sp>
            <p:nvSpPr>
              <p:cNvPr id="99" name="Rectangle 98">
                <a:extLst>
                  <a:ext uri="{FF2B5EF4-FFF2-40B4-BE49-F238E27FC236}">
                    <a16:creationId xmlns:a16="http://schemas.microsoft.com/office/drawing/2014/main" id="{6B9A34C6-E6F0-564E-836A-883A11E6B958}"/>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00" name="Rectangle 99">
                <a:extLst>
                  <a:ext uri="{FF2B5EF4-FFF2-40B4-BE49-F238E27FC236}">
                    <a16:creationId xmlns:a16="http://schemas.microsoft.com/office/drawing/2014/main" id="{F11AE720-7E96-6943-B26C-72CCF96E7198}"/>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grpSp>
        <p:nvGrpSpPr>
          <p:cNvPr id="101" name="Group 100">
            <a:extLst>
              <a:ext uri="{FF2B5EF4-FFF2-40B4-BE49-F238E27FC236}">
                <a16:creationId xmlns:a16="http://schemas.microsoft.com/office/drawing/2014/main" id="{C3E70D9E-B02B-ED43-B2BD-7A008240B072}"/>
              </a:ext>
            </a:extLst>
          </p:cNvPr>
          <p:cNvGrpSpPr/>
          <p:nvPr/>
        </p:nvGrpSpPr>
        <p:grpSpPr>
          <a:xfrm>
            <a:off x="7450879" y="2809807"/>
            <a:ext cx="1348853" cy="216000"/>
            <a:chOff x="7450879" y="2342612"/>
            <a:chExt cx="1348853" cy="216000"/>
          </a:xfrm>
        </p:grpSpPr>
        <p:grpSp>
          <p:nvGrpSpPr>
            <p:cNvPr id="102" name="Group 101">
              <a:extLst>
                <a:ext uri="{FF2B5EF4-FFF2-40B4-BE49-F238E27FC236}">
                  <a16:creationId xmlns:a16="http://schemas.microsoft.com/office/drawing/2014/main" id="{AB73DC42-7A95-3847-87E5-BE07C38AB451}"/>
                </a:ext>
              </a:extLst>
            </p:cNvPr>
            <p:cNvGrpSpPr/>
            <p:nvPr/>
          </p:nvGrpSpPr>
          <p:grpSpPr>
            <a:xfrm>
              <a:off x="7450879" y="2342612"/>
              <a:ext cx="441488" cy="216000"/>
              <a:chOff x="6492340" y="3397489"/>
              <a:chExt cx="441488" cy="216000"/>
            </a:xfrm>
          </p:grpSpPr>
          <p:sp>
            <p:nvSpPr>
              <p:cNvPr id="109" name="Rectangle 108">
                <a:extLst>
                  <a:ext uri="{FF2B5EF4-FFF2-40B4-BE49-F238E27FC236}">
                    <a16:creationId xmlns:a16="http://schemas.microsoft.com/office/drawing/2014/main" id="{2890B63F-8C08-E04C-BBA9-59E6D589ACAF}"/>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0" name="Rectangle 109">
                <a:extLst>
                  <a:ext uri="{FF2B5EF4-FFF2-40B4-BE49-F238E27FC236}">
                    <a16:creationId xmlns:a16="http://schemas.microsoft.com/office/drawing/2014/main" id="{EE1E3F07-81B9-D04C-A36A-4EB5B7846761}"/>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03" name="Group 102">
              <a:extLst>
                <a:ext uri="{FF2B5EF4-FFF2-40B4-BE49-F238E27FC236}">
                  <a16:creationId xmlns:a16="http://schemas.microsoft.com/office/drawing/2014/main" id="{F205DC34-F8CA-DF4B-8450-9713BCAD9196}"/>
                </a:ext>
              </a:extLst>
            </p:cNvPr>
            <p:cNvGrpSpPr/>
            <p:nvPr/>
          </p:nvGrpSpPr>
          <p:grpSpPr>
            <a:xfrm>
              <a:off x="7908666" y="2342612"/>
              <a:ext cx="441488" cy="216000"/>
              <a:chOff x="6492340" y="3397489"/>
              <a:chExt cx="441488" cy="216000"/>
            </a:xfrm>
          </p:grpSpPr>
          <p:sp>
            <p:nvSpPr>
              <p:cNvPr id="107" name="Rectangle 106">
                <a:extLst>
                  <a:ext uri="{FF2B5EF4-FFF2-40B4-BE49-F238E27FC236}">
                    <a16:creationId xmlns:a16="http://schemas.microsoft.com/office/drawing/2014/main" id="{574E27FB-77EF-2046-96F0-A138C3AF176E}"/>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08" name="Rectangle 107">
                <a:extLst>
                  <a:ext uri="{FF2B5EF4-FFF2-40B4-BE49-F238E27FC236}">
                    <a16:creationId xmlns:a16="http://schemas.microsoft.com/office/drawing/2014/main" id="{F2D451E1-058A-8348-81BC-A668CD569D81}"/>
                  </a:ext>
                </a:extLst>
              </p:cNvPr>
              <p:cNvSpPr/>
              <p:nvPr/>
            </p:nvSpPr>
            <p:spPr>
              <a:xfrm>
                <a:off x="6717828"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04" name="Group 103">
              <a:extLst>
                <a:ext uri="{FF2B5EF4-FFF2-40B4-BE49-F238E27FC236}">
                  <a16:creationId xmlns:a16="http://schemas.microsoft.com/office/drawing/2014/main" id="{D8B1AB7F-D2A2-F241-8BF3-7B17EBBD8174}"/>
                </a:ext>
              </a:extLst>
            </p:cNvPr>
            <p:cNvGrpSpPr/>
            <p:nvPr/>
          </p:nvGrpSpPr>
          <p:grpSpPr>
            <a:xfrm>
              <a:off x="8358244" y="2342612"/>
              <a:ext cx="441488" cy="216000"/>
              <a:chOff x="6492340" y="3397489"/>
              <a:chExt cx="441488" cy="216000"/>
            </a:xfrm>
          </p:grpSpPr>
          <p:sp>
            <p:nvSpPr>
              <p:cNvPr id="105" name="Rectangle 104">
                <a:extLst>
                  <a:ext uri="{FF2B5EF4-FFF2-40B4-BE49-F238E27FC236}">
                    <a16:creationId xmlns:a16="http://schemas.microsoft.com/office/drawing/2014/main" id="{96E67487-9A66-D145-9DD2-661DD0AB1B25}"/>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06" name="Rectangle 105">
                <a:extLst>
                  <a:ext uri="{FF2B5EF4-FFF2-40B4-BE49-F238E27FC236}">
                    <a16:creationId xmlns:a16="http://schemas.microsoft.com/office/drawing/2014/main" id="{03DBB7E6-16CA-C24B-A8AB-C55D41613707}"/>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sp>
        <p:nvSpPr>
          <p:cNvPr id="17" name="Rectangle 16">
            <a:extLst>
              <a:ext uri="{FF2B5EF4-FFF2-40B4-BE49-F238E27FC236}">
                <a16:creationId xmlns:a16="http://schemas.microsoft.com/office/drawing/2014/main" id="{EA5C2599-DA20-6449-AC94-4C981E862B06}"/>
              </a:ext>
            </a:extLst>
          </p:cNvPr>
          <p:cNvSpPr/>
          <p:nvPr/>
        </p:nvSpPr>
        <p:spPr>
          <a:xfrm>
            <a:off x="3277632" y="2270667"/>
            <a:ext cx="1718470" cy="885300"/>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nvGrpSpPr>
          <p:cNvPr id="20" name="Group 19">
            <a:extLst>
              <a:ext uri="{FF2B5EF4-FFF2-40B4-BE49-F238E27FC236}">
                <a16:creationId xmlns:a16="http://schemas.microsoft.com/office/drawing/2014/main" id="{6D3991D6-010C-144B-AB60-49F22F84C84E}"/>
              </a:ext>
            </a:extLst>
          </p:cNvPr>
          <p:cNvGrpSpPr/>
          <p:nvPr/>
        </p:nvGrpSpPr>
        <p:grpSpPr>
          <a:xfrm>
            <a:off x="865293" y="4070817"/>
            <a:ext cx="4116486" cy="2091983"/>
            <a:chOff x="865293" y="4070817"/>
            <a:chExt cx="4116486" cy="2091983"/>
          </a:xfrm>
        </p:grpSpPr>
        <p:grpSp>
          <p:nvGrpSpPr>
            <p:cNvPr id="80" name="Group 79">
              <a:extLst>
                <a:ext uri="{FF2B5EF4-FFF2-40B4-BE49-F238E27FC236}">
                  <a16:creationId xmlns:a16="http://schemas.microsoft.com/office/drawing/2014/main" id="{AB235E62-6499-944F-A952-4391518C4980}"/>
                </a:ext>
              </a:extLst>
            </p:cNvPr>
            <p:cNvGrpSpPr/>
            <p:nvPr/>
          </p:nvGrpSpPr>
          <p:grpSpPr>
            <a:xfrm>
              <a:off x="865293" y="4070817"/>
              <a:ext cx="4116486" cy="2091983"/>
              <a:chOff x="865293" y="3885756"/>
              <a:chExt cx="4116486" cy="2091983"/>
            </a:xfrm>
          </p:grpSpPr>
          <p:sp>
            <p:nvSpPr>
              <p:cNvPr id="71" name="Rounded Rectangle 70">
                <a:extLst>
                  <a:ext uri="{FF2B5EF4-FFF2-40B4-BE49-F238E27FC236}">
                    <a16:creationId xmlns:a16="http://schemas.microsoft.com/office/drawing/2014/main" id="{2B2C09EA-20D0-DB45-898A-056E3C6EAB83}"/>
                  </a:ext>
                </a:extLst>
              </p:cNvPr>
              <p:cNvSpPr/>
              <p:nvPr/>
            </p:nvSpPr>
            <p:spPr>
              <a:xfrm>
                <a:off x="873851" y="4212327"/>
                <a:ext cx="4107928" cy="1765412"/>
              </a:xfrm>
              <a:prstGeom prst="roundRect">
                <a:avLst>
                  <a:gd name="adj" fmla="val 9865"/>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72" name="Rounded Rectangle 71">
                <a:extLst>
                  <a:ext uri="{FF2B5EF4-FFF2-40B4-BE49-F238E27FC236}">
                    <a16:creationId xmlns:a16="http://schemas.microsoft.com/office/drawing/2014/main" id="{56372366-D7CA-614B-BE0A-4C4B7C945645}"/>
                  </a:ext>
                </a:extLst>
              </p:cNvPr>
              <p:cNvSpPr/>
              <p:nvPr/>
            </p:nvSpPr>
            <p:spPr>
              <a:xfrm>
                <a:off x="865293" y="3885756"/>
                <a:ext cx="4107928" cy="326572"/>
              </a:xfrm>
              <a:prstGeom prst="roundRect">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Compute</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74" name="TextBox 73">
                <a:extLst>
                  <a:ext uri="{FF2B5EF4-FFF2-40B4-BE49-F238E27FC236}">
                    <a16:creationId xmlns:a16="http://schemas.microsoft.com/office/drawing/2014/main" id="{AB68738C-AC17-FE46-975B-1429A656B579}"/>
                  </a:ext>
                </a:extLst>
              </p:cNvPr>
              <p:cNvSpPr txBox="1"/>
              <p:nvPr/>
            </p:nvSpPr>
            <p:spPr>
              <a:xfrm>
                <a:off x="1276832" y="5573588"/>
                <a:ext cx="342253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3.</a:t>
                </a:r>
                <a:r>
                  <a:rPr kumimoji="0" lang="zh-CN" altLang="en-US"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 </a:t>
                </a:r>
                <a:r>
                  <a:rPr kumimoji="0" lang="en-US" altLang="zh-CN"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Read</a:t>
                </a:r>
                <a:r>
                  <a:rPr kumimoji="0" lang="zh-CN" altLang="en-US"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 </a:t>
                </a:r>
                <a:r>
                  <a:rPr kumimoji="0" lang="en-US" altLang="zh-CN" sz="1800" b="1" i="0" u="none" strike="noStrike" kern="1200" cap="none" spc="0" normalizeH="0" baseline="0" noProof="0" dirty="0">
                    <a:ln>
                      <a:noFill/>
                    </a:ln>
                    <a:solidFill>
                      <a:srgbClr val="0070C0"/>
                    </a:solidFill>
                    <a:effectLst/>
                    <a:uLnTx/>
                    <a:uFillTx/>
                    <a:latin typeface="Corbel" panose="020B0503020204020204"/>
                    <a:ea typeface="华文楷体" panose="02010600040101010101" pitchFamily="2" charset="-122"/>
                    <a:cs typeface="+mn-cs"/>
                  </a:rPr>
                  <a:t>Mapping</a:t>
                </a:r>
                <a:endParaRPr kumimoji="0" lang="en-US" sz="1800" b="1"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79" name="Rectangle 78">
                <a:extLst>
                  <a:ext uri="{FF2B5EF4-FFF2-40B4-BE49-F238E27FC236}">
                    <a16:creationId xmlns:a16="http://schemas.microsoft.com/office/drawing/2014/main" id="{C148ECAE-EDC2-5E46-AC2B-B0532FE307B2}"/>
                  </a:ext>
                </a:extLst>
              </p:cNvPr>
              <p:cNvSpPr/>
              <p:nvPr/>
            </p:nvSpPr>
            <p:spPr>
              <a:xfrm>
                <a:off x="1015739" y="4581658"/>
                <a:ext cx="3807036" cy="373042"/>
              </a:xfrm>
              <a:prstGeom prst="rect">
                <a:avLst/>
              </a:prstGeom>
              <a:solidFill>
                <a:schemeClr val="bg1"/>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131" name="TextBox 130">
              <a:extLst>
                <a:ext uri="{FF2B5EF4-FFF2-40B4-BE49-F238E27FC236}">
                  <a16:creationId xmlns:a16="http://schemas.microsoft.com/office/drawing/2014/main" id="{C7132DC3-7E25-0E40-B817-5142C7D4523D}"/>
                </a:ext>
              </a:extLst>
            </p:cNvPr>
            <p:cNvSpPr txBox="1"/>
            <p:nvPr/>
          </p:nvSpPr>
          <p:spPr>
            <a:xfrm>
              <a:off x="1207990" y="4397387"/>
              <a:ext cx="342253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Reference</a:t>
              </a:r>
              <a:r>
                <a:rPr kumimoji="0" lang="zh-CN" alt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 </a:t>
              </a: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genome</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32" name="Rectangle 131">
              <a:extLst>
                <a:ext uri="{FF2B5EF4-FFF2-40B4-BE49-F238E27FC236}">
                  <a16:creationId xmlns:a16="http://schemas.microsoft.com/office/drawing/2014/main" id="{531CBD14-A909-3444-B38B-C230F9068CE6}"/>
                </a:ext>
              </a:extLst>
            </p:cNvPr>
            <p:cNvSpPr/>
            <p:nvPr/>
          </p:nvSpPr>
          <p:spPr>
            <a:xfrm>
              <a:off x="1095518"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33" name="Rectangle 132">
              <a:extLst>
                <a:ext uri="{FF2B5EF4-FFF2-40B4-BE49-F238E27FC236}">
                  <a16:creationId xmlns:a16="http://schemas.microsoft.com/office/drawing/2014/main" id="{90B06A91-CBD8-B449-A839-6695489B9574}"/>
                </a:ext>
              </a:extLst>
            </p:cNvPr>
            <p:cNvSpPr/>
            <p:nvPr/>
          </p:nvSpPr>
          <p:spPr>
            <a:xfrm>
              <a:off x="1314219"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34" name="Rectangle 133">
              <a:extLst>
                <a:ext uri="{FF2B5EF4-FFF2-40B4-BE49-F238E27FC236}">
                  <a16:creationId xmlns:a16="http://schemas.microsoft.com/office/drawing/2014/main" id="{64B03F23-DE9E-B14D-8F46-BA1159B4A3B2}"/>
                </a:ext>
              </a:extLst>
            </p:cNvPr>
            <p:cNvSpPr/>
            <p:nvPr/>
          </p:nvSpPr>
          <p:spPr>
            <a:xfrm>
              <a:off x="1521696"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35" name="Rectangle 134">
              <a:extLst>
                <a:ext uri="{FF2B5EF4-FFF2-40B4-BE49-F238E27FC236}">
                  <a16:creationId xmlns:a16="http://schemas.microsoft.com/office/drawing/2014/main" id="{472F74F3-23DE-2A44-BEA0-FE903FFD0758}"/>
                </a:ext>
              </a:extLst>
            </p:cNvPr>
            <p:cNvSpPr/>
            <p:nvPr/>
          </p:nvSpPr>
          <p:spPr>
            <a:xfrm>
              <a:off x="1740397"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36" name="Rectangle 135">
              <a:extLst>
                <a:ext uri="{FF2B5EF4-FFF2-40B4-BE49-F238E27FC236}">
                  <a16:creationId xmlns:a16="http://schemas.microsoft.com/office/drawing/2014/main" id="{E2B3D714-D001-C84A-BE6A-A7CBDF23934B}"/>
                </a:ext>
              </a:extLst>
            </p:cNvPr>
            <p:cNvSpPr/>
            <p:nvPr/>
          </p:nvSpPr>
          <p:spPr>
            <a:xfrm>
              <a:off x="1945366"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37" name="Rectangle 136">
              <a:extLst>
                <a:ext uri="{FF2B5EF4-FFF2-40B4-BE49-F238E27FC236}">
                  <a16:creationId xmlns:a16="http://schemas.microsoft.com/office/drawing/2014/main" id="{C0EF2AB1-A77E-2A4F-878E-C99964F6EC6D}"/>
                </a:ext>
              </a:extLst>
            </p:cNvPr>
            <p:cNvSpPr/>
            <p:nvPr/>
          </p:nvSpPr>
          <p:spPr>
            <a:xfrm>
              <a:off x="2164067"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38" name="Rectangle 137">
              <a:extLst>
                <a:ext uri="{FF2B5EF4-FFF2-40B4-BE49-F238E27FC236}">
                  <a16:creationId xmlns:a16="http://schemas.microsoft.com/office/drawing/2014/main" id="{6978C099-8607-BD48-B2C5-EED49B1330E0}"/>
                </a:ext>
              </a:extLst>
            </p:cNvPr>
            <p:cNvSpPr/>
            <p:nvPr/>
          </p:nvSpPr>
          <p:spPr>
            <a:xfrm>
              <a:off x="2370152"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39" name="Rectangle 138">
              <a:extLst>
                <a:ext uri="{FF2B5EF4-FFF2-40B4-BE49-F238E27FC236}">
                  <a16:creationId xmlns:a16="http://schemas.microsoft.com/office/drawing/2014/main" id="{B7DA7E1B-B59A-5B4A-A00E-3A075946E963}"/>
                </a:ext>
              </a:extLst>
            </p:cNvPr>
            <p:cNvSpPr/>
            <p:nvPr/>
          </p:nvSpPr>
          <p:spPr>
            <a:xfrm>
              <a:off x="2588853"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0" name="Rectangle 139">
              <a:extLst>
                <a:ext uri="{FF2B5EF4-FFF2-40B4-BE49-F238E27FC236}">
                  <a16:creationId xmlns:a16="http://schemas.microsoft.com/office/drawing/2014/main" id="{F0A350C1-4023-9A45-B469-1690226E3A18}"/>
                </a:ext>
              </a:extLst>
            </p:cNvPr>
            <p:cNvSpPr/>
            <p:nvPr/>
          </p:nvSpPr>
          <p:spPr>
            <a:xfrm>
              <a:off x="2794694"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1" name="Rectangle 140">
              <a:extLst>
                <a:ext uri="{FF2B5EF4-FFF2-40B4-BE49-F238E27FC236}">
                  <a16:creationId xmlns:a16="http://schemas.microsoft.com/office/drawing/2014/main" id="{C6076B28-844B-CF40-B8F1-23E96E81DEB2}"/>
                </a:ext>
              </a:extLst>
            </p:cNvPr>
            <p:cNvSpPr/>
            <p:nvPr/>
          </p:nvSpPr>
          <p:spPr>
            <a:xfrm>
              <a:off x="3013395"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2" name="Rectangle 141">
              <a:extLst>
                <a:ext uri="{FF2B5EF4-FFF2-40B4-BE49-F238E27FC236}">
                  <a16:creationId xmlns:a16="http://schemas.microsoft.com/office/drawing/2014/main" id="{F2E644D9-6EA7-4C49-A2D8-A92E76ADD96D}"/>
                </a:ext>
              </a:extLst>
            </p:cNvPr>
            <p:cNvSpPr/>
            <p:nvPr/>
          </p:nvSpPr>
          <p:spPr>
            <a:xfrm>
              <a:off x="3219722"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3" name="Rectangle 142">
              <a:extLst>
                <a:ext uri="{FF2B5EF4-FFF2-40B4-BE49-F238E27FC236}">
                  <a16:creationId xmlns:a16="http://schemas.microsoft.com/office/drawing/2014/main" id="{C151CB12-E7D7-674A-A3DD-59C676849779}"/>
                </a:ext>
              </a:extLst>
            </p:cNvPr>
            <p:cNvSpPr/>
            <p:nvPr/>
          </p:nvSpPr>
          <p:spPr>
            <a:xfrm>
              <a:off x="3438423"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4" name="Rectangle 143">
              <a:extLst>
                <a:ext uri="{FF2B5EF4-FFF2-40B4-BE49-F238E27FC236}">
                  <a16:creationId xmlns:a16="http://schemas.microsoft.com/office/drawing/2014/main" id="{BCFB41E2-9589-0C41-8C48-4064A349038B}"/>
                </a:ext>
              </a:extLst>
            </p:cNvPr>
            <p:cNvSpPr/>
            <p:nvPr/>
          </p:nvSpPr>
          <p:spPr>
            <a:xfrm>
              <a:off x="3644265"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5" name="Rectangle 144">
              <a:extLst>
                <a:ext uri="{FF2B5EF4-FFF2-40B4-BE49-F238E27FC236}">
                  <a16:creationId xmlns:a16="http://schemas.microsoft.com/office/drawing/2014/main" id="{43E436C0-5A6C-514C-AC9D-FC8036F5861F}"/>
                </a:ext>
              </a:extLst>
            </p:cNvPr>
            <p:cNvSpPr/>
            <p:nvPr/>
          </p:nvSpPr>
          <p:spPr>
            <a:xfrm>
              <a:off x="3862966"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6" name="Rectangle 145">
              <a:extLst>
                <a:ext uri="{FF2B5EF4-FFF2-40B4-BE49-F238E27FC236}">
                  <a16:creationId xmlns:a16="http://schemas.microsoft.com/office/drawing/2014/main" id="{DBE8EA2D-F9F6-A04D-A166-6383269AC013}"/>
                </a:ext>
              </a:extLst>
            </p:cNvPr>
            <p:cNvSpPr/>
            <p:nvPr/>
          </p:nvSpPr>
          <p:spPr>
            <a:xfrm>
              <a:off x="4066845"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7" name="Rectangle 146">
              <a:extLst>
                <a:ext uri="{FF2B5EF4-FFF2-40B4-BE49-F238E27FC236}">
                  <a16:creationId xmlns:a16="http://schemas.microsoft.com/office/drawing/2014/main" id="{C5BEFB59-9AC5-704E-A20A-32209CC04399}"/>
                </a:ext>
              </a:extLst>
            </p:cNvPr>
            <p:cNvSpPr/>
            <p:nvPr/>
          </p:nvSpPr>
          <p:spPr>
            <a:xfrm>
              <a:off x="4285546"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48" name="Rectangle 147">
              <a:extLst>
                <a:ext uri="{FF2B5EF4-FFF2-40B4-BE49-F238E27FC236}">
                  <a16:creationId xmlns:a16="http://schemas.microsoft.com/office/drawing/2014/main" id="{1AC50092-8649-D043-A1F7-8C5D2E534699}"/>
                </a:ext>
              </a:extLst>
            </p:cNvPr>
            <p:cNvSpPr/>
            <p:nvPr/>
          </p:nvSpPr>
          <p:spPr>
            <a:xfrm>
              <a:off x="4470603" y="4845240"/>
              <a:ext cx="216000"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grpSp>
      <p:grpSp>
        <p:nvGrpSpPr>
          <p:cNvPr id="149" name="Group 148">
            <a:extLst>
              <a:ext uri="{FF2B5EF4-FFF2-40B4-BE49-F238E27FC236}">
                <a16:creationId xmlns:a16="http://schemas.microsoft.com/office/drawing/2014/main" id="{782CAFAB-4A99-F942-A3DC-E970A7D2B533}"/>
              </a:ext>
            </a:extLst>
          </p:cNvPr>
          <p:cNvGrpSpPr/>
          <p:nvPr/>
        </p:nvGrpSpPr>
        <p:grpSpPr>
          <a:xfrm>
            <a:off x="7450879" y="2809807"/>
            <a:ext cx="1348853" cy="216000"/>
            <a:chOff x="7450879" y="2342612"/>
            <a:chExt cx="1348853" cy="216000"/>
          </a:xfrm>
        </p:grpSpPr>
        <p:grpSp>
          <p:nvGrpSpPr>
            <p:cNvPr id="150" name="Group 149">
              <a:extLst>
                <a:ext uri="{FF2B5EF4-FFF2-40B4-BE49-F238E27FC236}">
                  <a16:creationId xmlns:a16="http://schemas.microsoft.com/office/drawing/2014/main" id="{B4737B28-CB5E-244F-ABE7-35A5B013398F}"/>
                </a:ext>
              </a:extLst>
            </p:cNvPr>
            <p:cNvGrpSpPr/>
            <p:nvPr/>
          </p:nvGrpSpPr>
          <p:grpSpPr>
            <a:xfrm>
              <a:off x="7450879" y="2342612"/>
              <a:ext cx="441488" cy="216000"/>
              <a:chOff x="6492340" y="3397489"/>
              <a:chExt cx="441488" cy="216000"/>
            </a:xfrm>
          </p:grpSpPr>
          <p:sp>
            <p:nvSpPr>
              <p:cNvPr id="157" name="Rectangle 156">
                <a:extLst>
                  <a:ext uri="{FF2B5EF4-FFF2-40B4-BE49-F238E27FC236}">
                    <a16:creationId xmlns:a16="http://schemas.microsoft.com/office/drawing/2014/main" id="{E93AC8D2-8DAB-3748-984E-20332418B011}"/>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58" name="Rectangle 157">
                <a:extLst>
                  <a:ext uri="{FF2B5EF4-FFF2-40B4-BE49-F238E27FC236}">
                    <a16:creationId xmlns:a16="http://schemas.microsoft.com/office/drawing/2014/main" id="{69615A12-98CB-8541-890E-2C9FC418FD5D}"/>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51" name="Group 150">
              <a:extLst>
                <a:ext uri="{FF2B5EF4-FFF2-40B4-BE49-F238E27FC236}">
                  <a16:creationId xmlns:a16="http://schemas.microsoft.com/office/drawing/2014/main" id="{322E5070-6EE2-B944-9373-ADB4A51DEBF4}"/>
                </a:ext>
              </a:extLst>
            </p:cNvPr>
            <p:cNvGrpSpPr/>
            <p:nvPr/>
          </p:nvGrpSpPr>
          <p:grpSpPr>
            <a:xfrm>
              <a:off x="7908666" y="2342612"/>
              <a:ext cx="441488" cy="216000"/>
              <a:chOff x="6492340" y="3397489"/>
              <a:chExt cx="441488" cy="216000"/>
            </a:xfrm>
          </p:grpSpPr>
          <p:sp>
            <p:nvSpPr>
              <p:cNvPr id="155" name="Rectangle 154">
                <a:extLst>
                  <a:ext uri="{FF2B5EF4-FFF2-40B4-BE49-F238E27FC236}">
                    <a16:creationId xmlns:a16="http://schemas.microsoft.com/office/drawing/2014/main" id="{5CF243CF-D67D-9946-8D07-2E8EFEA9201A}"/>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56" name="Rectangle 155">
                <a:extLst>
                  <a:ext uri="{FF2B5EF4-FFF2-40B4-BE49-F238E27FC236}">
                    <a16:creationId xmlns:a16="http://schemas.microsoft.com/office/drawing/2014/main" id="{2A5BA0D6-0822-D147-983F-A0DF908E355C}"/>
                  </a:ext>
                </a:extLst>
              </p:cNvPr>
              <p:cNvSpPr/>
              <p:nvPr/>
            </p:nvSpPr>
            <p:spPr>
              <a:xfrm>
                <a:off x="6717828"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52" name="Group 151">
              <a:extLst>
                <a:ext uri="{FF2B5EF4-FFF2-40B4-BE49-F238E27FC236}">
                  <a16:creationId xmlns:a16="http://schemas.microsoft.com/office/drawing/2014/main" id="{D81DBBAF-EA5D-3A4C-9978-20D8BB698936}"/>
                </a:ext>
              </a:extLst>
            </p:cNvPr>
            <p:cNvGrpSpPr/>
            <p:nvPr/>
          </p:nvGrpSpPr>
          <p:grpSpPr>
            <a:xfrm>
              <a:off x="8358244" y="2342612"/>
              <a:ext cx="441488" cy="216000"/>
              <a:chOff x="6492340" y="3397489"/>
              <a:chExt cx="441488" cy="216000"/>
            </a:xfrm>
          </p:grpSpPr>
          <p:sp>
            <p:nvSpPr>
              <p:cNvPr id="153" name="Rectangle 152">
                <a:extLst>
                  <a:ext uri="{FF2B5EF4-FFF2-40B4-BE49-F238E27FC236}">
                    <a16:creationId xmlns:a16="http://schemas.microsoft.com/office/drawing/2014/main" id="{793FD070-1863-0D44-85C3-6F3A62AA7AF5}"/>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54" name="Rectangle 153">
                <a:extLst>
                  <a:ext uri="{FF2B5EF4-FFF2-40B4-BE49-F238E27FC236}">
                    <a16:creationId xmlns:a16="http://schemas.microsoft.com/office/drawing/2014/main" id="{37F161CA-261F-FC4C-AF6B-A5BAE7A9AD04}"/>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sp>
        <p:nvSpPr>
          <p:cNvPr id="18" name="Rectangle 17">
            <a:extLst>
              <a:ext uri="{FF2B5EF4-FFF2-40B4-BE49-F238E27FC236}">
                <a16:creationId xmlns:a16="http://schemas.microsoft.com/office/drawing/2014/main" id="{F9B6717B-F04C-1F4C-A54B-5310AC8C14B0}"/>
              </a:ext>
            </a:extLst>
          </p:cNvPr>
          <p:cNvSpPr/>
          <p:nvPr/>
        </p:nvSpPr>
        <p:spPr>
          <a:xfrm>
            <a:off x="7450879" y="2809807"/>
            <a:ext cx="1359739" cy="22307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nvGrpSpPr>
          <p:cNvPr id="159" name="Group 158">
            <a:extLst>
              <a:ext uri="{FF2B5EF4-FFF2-40B4-BE49-F238E27FC236}">
                <a16:creationId xmlns:a16="http://schemas.microsoft.com/office/drawing/2014/main" id="{A986CD4A-4C32-0941-B742-589FD91021B5}"/>
              </a:ext>
            </a:extLst>
          </p:cNvPr>
          <p:cNvGrpSpPr/>
          <p:nvPr/>
        </p:nvGrpSpPr>
        <p:grpSpPr>
          <a:xfrm>
            <a:off x="7450879" y="2342612"/>
            <a:ext cx="1348853" cy="216000"/>
            <a:chOff x="7450879" y="2342612"/>
            <a:chExt cx="1348853" cy="216000"/>
          </a:xfrm>
        </p:grpSpPr>
        <p:grpSp>
          <p:nvGrpSpPr>
            <p:cNvPr id="160" name="Group 159">
              <a:extLst>
                <a:ext uri="{FF2B5EF4-FFF2-40B4-BE49-F238E27FC236}">
                  <a16:creationId xmlns:a16="http://schemas.microsoft.com/office/drawing/2014/main" id="{8B298234-8588-6241-9C18-9CBF0E729FC2}"/>
                </a:ext>
              </a:extLst>
            </p:cNvPr>
            <p:cNvGrpSpPr/>
            <p:nvPr/>
          </p:nvGrpSpPr>
          <p:grpSpPr>
            <a:xfrm>
              <a:off x="7450879" y="2342612"/>
              <a:ext cx="441488" cy="216000"/>
              <a:chOff x="6492340" y="3397489"/>
              <a:chExt cx="441488" cy="216000"/>
            </a:xfrm>
          </p:grpSpPr>
          <p:sp>
            <p:nvSpPr>
              <p:cNvPr id="167" name="Rectangle 166">
                <a:extLst>
                  <a:ext uri="{FF2B5EF4-FFF2-40B4-BE49-F238E27FC236}">
                    <a16:creationId xmlns:a16="http://schemas.microsoft.com/office/drawing/2014/main" id="{44478250-6F72-B742-969E-1DEB33591FA3}"/>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68" name="Rectangle 167">
                <a:extLst>
                  <a:ext uri="{FF2B5EF4-FFF2-40B4-BE49-F238E27FC236}">
                    <a16:creationId xmlns:a16="http://schemas.microsoft.com/office/drawing/2014/main" id="{E157698D-8153-4F44-AC1E-5DB5E5C6AA58}"/>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61" name="Group 160">
              <a:extLst>
                <a:ext uri="{FF2B5EF4-FFF2-40B4-BE49-F238E27FC236}">
                  <a16:creationId xmlns:a16="http://schemas.microsoft.com/office/drawing/2014/main" id="{5C5D8454-AC7B-3B47-B758-D13D84D18F37}"/>
                </a:ext>
              </a:extLst>
            </p:cNvPr>
            <p:cNvGrpSpPr/>
            <p:nvPr/>
          </p:nvGrpSpPr>
          <p:grpSpPr>
            <a:xfrm>
              <a:off x="7908666" y="2342612"/>
              <a:ext cx="441488" cy="216000"/>
              <a:chOff x="6492340" y="3397489"/>
              <a:chExt cx="441488" cy="216000"/>
            </a:xfrm>
          </p:grpSpPr>
          <p:sp>
            <p:nvSpPr>
              <p:cNvPr id="165" name="Rectangle 164">
                <a:extLst>
                  <a:ext uri="{FF2B5EF4-FFF2-40B4-BE49-F238E27FC236}">
                    <a16:creationId xmlns:a16="http://schemas.microsoft.com/office/drawing/2014/main" id="{8E7C2D97-7FD5-1940-A803-FD78B8E8CAD3}"/>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66" name="Rectangle 165">
                <a:extLst>
                  <a:ext uri="{FF2B5EF4-FFF2-40B4-BE49-F238E27FC236}">
                    <a16:creationId xmlns:a16="http://schemas.microsoft.com/office/drawing/2014/main" id="{2C986CC3-F817-4F47-B61E-60ECBD3F060E}"/>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62" name="Group 161">
              <a:extLst>
                <a:ext uri="{FF2B5EF4-FFF2-40B4-BE49-F238E27FC236}">
                  <a16:creationId xmlns:a16="http://schemas.microsoft.com/office/drawing/2014/main" id="{CD778034-1261-6147-9FCD-87A1A43FEE2E}"/>
                </a:ext>
              </a:extLst>
            </p:cNvPr>
            <p:cNvGrpSpPr/>
            <p:nvPr/>
          </p:nvGrpSpPr>
          <p:grpSpPr>
            <a:xfrm>
              <a:off x="8358244" y="2342612"/>
              <a:ext cx="441488" cy="216000"/>
              <a:chOff x="6492340" y="3397489"/>
              <a:chExt cx="441488" cy="216000"/>
            </a:xfrm>
          </p:grpSpPr>
          <p:sp>
            <p:nvSpPr>
              <p:cNvPr id="163" name="Rectangle 162">
                <a:extLst>
                  <a:ext uri="{FF2B5EF4-FFF2-40B4-BE49-F238E27FC236}">
                    <a16:creationId xmlns:a16="http://schemas.microsoft.com/office/drawing/2014/main" id="{C7284AF8-FEB5-DE4C-96D2-8E846E314FE1}"/>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64" name="Rectangle 163">
                <a:extLst>
                  <a:ext uri="{FF2B5EF4-FFF2-40B4-BE49-F238E27FC236}">
                    <a16:creationId xmlns:a16="http://schemas.microsoft.com/office/drawing/2014/main" id="{67909644-16DC-1B42-8573-ECE4C9B1F1BC}"/>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sp>
        <p:nvSpPr>
          <p:cNvPr id="169" name="Rectangle 168">
            <a:extLst>
              <a:ext uri="{FF2B5EF4-FFF2-40B4-BE49-F238E27FC236}">
                <a16:creationId xmlns:a16="http://schemas.microsoft.com/office/drawing/2014/main" id="{EE635D3C-BA58-FA47-8E22-F63BF5A79073}"/>
              </a:ext>
            </a:extLst>
          </p:cNvPr>
          <p:cNvSpPr/>
          <p:nvPr/>
        </p:nvSpPr>
        <p:spPr>
          <a:xfrm>
            <a:off x="7450879" y="2338446"/>
            <a:ext cx="1359739" cy="22307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0" name="Rectangle 169">
            <a:extLst>
              <a:ext uri="{FF2B5EF4-FFF2-40B4-BE49-F238E27FC236}">
                <a16:creationId xmlns:a16="http://schemas.microsoft.com/office/drawing/2014/main" id="{C3083F8F-BBB3-CC4A-9586-CF399BF2C974}"/>
              </a:ext>
            </a:extLst>
          </p:cNvPr>
          <p:cNvSpPr/>
          <p:nvPr/>
        </p:nvSpPr>
        <p:spPr>
          <a:xfrm>
            <a:off x="7442032" y="1837713"/>
            <a:ext cx="1359739" cy="384256"/>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nvGrpSpPr>
          <p:cNvPr id="171" name="Group 170">
            <a:extLst>
              <a:ext uri="{FF2B5EF4-FFF2-40B4-BE49-F238E27FC236}">
                <a16:creationId xmlns:a16="http://schemas.microsoft.com/office/drawing/2014/main" id="{0686DFF0-6D0D-424B-9BF8-659331C5FFBE}"/>
              </a:ext>
            </a:extLst>
          </p:cNvPr>
          <p:cNvGrpSpPr/>
          <p:nvPr/>
        </p:nvGrpSpPr>
        <p:grpSpPr>
          <a:xfrm>
            <a:off x="5306394" y="5738955"/>
            <a:ext cx="1348853" cy="216000"/>
            <a:chOff x="7450879" y="2342612"/>
            <a:chExt cx="1348853" cy="216000"/>
          </a:xfrm>
        </p:grpSpPr>
        <p:grpSp>
          <p:nvGrpSpPr>
            <p:cNvPr id="172" name="Group 171">
              <a:extLst>
                <a:ext uri="{FF2B5EF4-FFF2-40B4-BE49-F238E27FC236}">
                  <a16:creationId xmlns:a16="http://schemas.microsoft.com/office/drawing/2014/main" id="{F5BD1D3A-0A39-5646-9997-AA33BD54926A}"/>
                </a:ext>
              </a:extLst>
            </p:cNvPr>
            <p:cNvGrpSpPr/>
            <p:nvPr/>
          </p:nvGrpSpPr>
          <p:grpSpPr>
            <a:xfrm>
              <a:off x="7450879" y="2342612"/>
              <a:ext cx="441488" cy="216000"/>
              <a:chOff x="6492340" y="3397489"/>
              <a:chExt cx="441488" cy="216000"/>
            </a:xfrm>
          </p:grpSpPr>
          <p:sp>
            <p:nvSpPr>
              <p:cNvPr id="179" name="Rectangle 178">
                <a:extLst>
                  <a:ext uri="{FF2B5EF4-FFF2-40B4-BE49-F238E27FC236}">
                    <a16:creationId xmlns:a16="http://schemas.microsoft.com/office/drawing/2014/main" id="{B7160BAE-3683-0149-A7D0-A885CB30FB0B}"/>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80" name="Rectangle 179">
                <a:extLst>
                  <a:ext uri="{FF2B5EF4-FFF2-40B4-BE49-F238E27FC236}">
                    <a16:creationId xmlns:a16="http://schemas.microsoft.com/office/drawing/2014/main" id="{D8A74096-FAAE-424A-91AE-CB2FF524150F}"/>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73" name="Group 172">
              <a:extLst>
                <a:ext uri="{FF2B5EF4-FFF2-40B4-BE49-F238E27FC236}">
                  <a16:creationId xmlns:a16="http://schemas.microsoft.com/office/drawing/2014/main" id="{3E874236-A660-0548-A2E2-C862FA7657E0}"/>
                </a:ext>
              </a:extLst>
            </p:cNvPr>
            <p:cNvGrpSpPr/>
            <p:nvPr/>
          </p:nvGrpSpPr>
          <p:grpSpPr>
            <a:xfrm>
              <a:off x="7908666" y="2342612"/>
              <a:ext cx="441488" cy="216000"/>
              <a:chOff x="6492340" y="3397489"/>
              <a:chExt cx="441488" cy="216000"/>
            </a:xfrm>
          </p:grpSpPr>
          <p:sp>
            <p:nvSpPr>
              <p:cNvPr id="177" name="Rectangle 176">
                <a:extLst>
                  <a:ext uri="{FF2B5EF4-FFF2-40B4-BE49-F238E27FC236}">
                    <a16:creationId xmlns:a16="http://schemas.microsoft.com/office/drawing/2014/main" id="{54647EAD-85B6-A843-9D2A-D5694E4C8932}"/>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78" name="Rectangle 177">
                <a:extLst>
                  <a:ext uri="{FF2B5EF4-FFF2-40B4-BE49-F238E27FC236}">
                    <a16:creationId xmlns:a16="http://schemas.microsoft.com/office/drawing/2014/main" id="{CDC8B201-1C29-3340-B03A-8410C886BBB1}"/>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74" name="Group 173">
              <a:extLst>
                <a:ext uri="{FF2B5EF4-FFF2-40B4-BE49-F238E27FC236}">
                  <a16:creationId xmlns:a16="http://schemas.microsoft.com/office/drawing/2014/main" id="{9D3EDBD8-557F-9A44-89EF-B586EEC6AF33}"/>
                </a:ext>
              </a:extLst>
            </p:cNvPr>
            <p:cNvGrpSpPr/>
            <p:nvPr/>
          </p:nvGrpSpPr>
          <p:grpSpPr>
            <a:xfrm>
              <a:off x="8358244" y="2342612"/>
              <a:ext cx="441488" cy="216000"/>
              <a:chOff x="6492340" y="3397489"/>
              <a:chExt cx="441488" cy="216000"/>
            </a:xfrm>
          </p:grpSpPr>
          <p:sp>
            <p:nvSpPr>
              <p:cNvPr id="175" name="Rectangle 174">
                <a:extLst>
                  <a:ext uri="{FF2B5EF4-FFF2-40B4-BE49-F238E27FC236}">
                    <a16:creationId xmlns:a16="http://schemas.microsoft.com/office/drawing/2014/main" id="{8D4CD034-ADC3-DD42-8026-8E2F1623F9AD}"/>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76" name="Rectangle 175">
                <a:extLst>
                  <a:ext uri="{FF2B5EF4-FFF2-40B4-BE49-F238E27FC236}">
                    <a16:creationId xmlns:a16="http://schemas.microsoft.com/office/drawing/2014/main" id="{1930ED5E-31B1-FA47-A8F8-FC05A2836445}"/>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sp>
        <p:nvSpPr>
          <p:cNvPr id="191" name="Rectangle 190">
            <a:extLst>
              <a:ext uri="{FF2B5EF4-FFF2-40B4-BE49-F238E27FC236}">
                <a16:creationId xmlns:a16="http://schemas.microsoft.com/office/drawing/2014/main" id="{8CE30ECB-6A08-A049-834D-40A8C747527C}"/>
              </a:ext>
            </a:extLst>
          </p:cNvPr>
          <p:cNvSpPr/>
          <p:nvPr/>
        </p:nvSpPr>
        <p:spPr>
          <a:xfrm>
            <a:off x="5287539" y="5606387"/>
            <a:ext cx="1396290" cy="453819"/>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02" name="Rectangle 201">
            <a:extLst>
              <a:ext uri="{FF2B5EF4-FFF2-40B4-BE49-F238E27FC236}">
                <a16:creationId xmlns:a16="http://schemas.microsoft.com/office/drawing/2014/main" id="{0F881309-7145-A943-900A-B3A40E9058F5}"/>
              </a:ext>
            </a:extLst>
          </p:cNvPr>
          <p:cNvSpPr/>
          <p:nvPr/>
        </p:nvSpPr>
        <p:spPr>
          <a:xfrm>
            <a:off x="5276593" y="5164735"/>
            <a:ext cx="1407175" cy="422555"/>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nvGrpSpPr>
          <p:cNvPr id="181" name="Group 180">
            <a:extLst>
              <a:ext uri="{FF2B5EF4-FFF2-40B4-BE49-F238E27FC236}">
                <a16:creationId xmlns:a16="http://schemas.microsoft.com/office/drawing/2014/main" id="{BA65CA21-24AF-6345-8565-57C2FEFC6CFA}"/>
              </a:ext>
            </a:extLst>
          </p:cNvPr>
          <p:cNvGrpSpPr/>
          <p:nvPr/>
        </p:nvGrpSpPr>
        <p:grpSpPr>
          <a:xfrm>
            <a:off x="5306394" y="5738955"/>
            <a:ext cx="1348853" cy="216000"/>
            <a:chOff x="7450879" y="2342612"/>
            <a:chExt cx="1348853" cy="216000"/>
          </a:xfrm>
        </p:grpSpPr>
        <p:grpSp>
          <p:nvGrpSpPr>
            <p:cNvPr id="182" name="Group 181">
              <a:extLst>
                <a:ext uri="{FF2B5EF4-FFF2-40B4-BE49-F238E27FC236}">
                  <a16:creationId xmlns:a16="http://schemas.microsoft.com/office/drawing/2014/main" id="{5988925C-E648-3C4C-8618-16169A30205E}"/>
                </a:ext>
              </a:extLst>
            </p:cNvPr>
            <p:cNvGrpSpPr/>
            <p:nvPr/>
          </p:nvGrpSpPr>
          <p:grpSpPr>
            <a:xfrm>
              <a:off x="7450879" y="2342612"/>
              <a:ext cx="441488" cy="216000"/>
              <a:chOff x="6492340" y="3397489"/>
              <a:chExt cx="441488" cy="216000"/>
            </a:xfrm>
          </p:grpSpPr>
          <p:sp>
            <p:nvSpPr>
              <p:cNvPr id="189" name="Rectangle 188">
                <a:extLst>
                  <a:ext uri="{FF2B5EF4-FFF2-40B4-BE49-F238E27FC236}">
                    <a16:creationId xmlns:a16="http://schemas.microsoft.com/office/drawing/2014/main" id="{E79B9AF5-D9C7-C94C-A101-1C83522804EE}"/>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90" name="Rectangle 189">
                <a:extLst>
                  <a:ext uri="{FF2B5EF4-FFF2-40B4-BE49-F238E27FC236}">
                    <a16:creationId xmlns:a16="http://schemas.microsoft.com/office/drawing/2014/main" id="{5A07AD1E-C78B-0F40-A368-C31E1B8F82D5}"/>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83" name="Group 182">
              <a:extLst>
                <a:ext uri="{FF2B5EF4-FFF2-40B4-BE49-F238E27FC236}">
                  <a16:creationId xmlns:a16="http://schemas.microsoft.com/office/drawing/2014/main" id="{A4C6D400-752A-D74C-A788-4C06605A632A}"/>
                </a:ext>
              </a:extLst>
            </p:cNvPr>
            <p:cNvGrpSpPr/>
            <p:nvPr/>
          </p:nvGrpSpPr>
          <p:grpSpPr>
            <a:xfrm>
              <a:off x="7908666" y="2342612"/>
              <a:ext cx="441488" cy="216000"/>
              <a:chOff x="6492340" y="3397489"/>
              <a:chExt cx="441488" cy="216000"/>
            </a:xfrm>
          </p:grpSpPr>
          <p:sp>
            <p:nvSpPr>
              <p:cNvPr id="187" name="Rectangle 186">
                <a:extLst>
                  <a:ext uri="{FF2B5EF4-FFF2-40B4-BE49-F238E27FC236}">
                    <a16:creationId xmlns:a16="http://schemas.microsoft.com/office/drawing/2014/main" id="{DE63C587-5FBF-0B42-B0FE-09F96EB3E477}"/>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88" name="Rectangle 187">
                <a:extLst>
                  <a:ext uri="{FF2B5EF4-FFF2-40B4-BE49-F238E27FC236}">
                    <a16:creationId xmlns:a16="http://schemas.microsoft.com/office/drawing/2014/main" id="{B4100153-EECC-F044-80B0-4FE52EB2D3F7}"/>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84" name="Group 183">
              <a:extLst>
                <a:ext uri="{FF2B5EF4-FFF2-40B4-BE49-F238E27FC236}">
                  <a16:creationId xmlns:a16="http://schemas.microsoft.com/office/drawing/2014/main" id="{4CF6DEF7-19BF-8844-AF50-9BCFD28D1D3C}"/>
                </a:ext>
              </a:extLst>
            </p:cNvPr>
            <p:cNvGrpSpPr/>
            <p:nvPr/>
          </p:nvGrpSpPr>
          <p:grpSpPr>
            <a:xfrm>
              <a:off x="8358244" y="2342612"/>
              <a:ext cx="441488" cy="216000"/>
              <a:chOff x="6492340" y="3397489"/>
              <a:chExt cx="441488" cy="216000"/>
            </a:xfrm>
          </p:grpSpPr>
          <p:sp>
            <p:nvSpPr>
              <p:cNvPr id="185" name="Rectangle 184">
                <a:extLst>
                  <a:ext uri="{FF2B5EF4-FFF2-40B4-BE49-F238E27FC236}">
                    <a16:creationId xmlns:a16="http://schemas.microsoft.com/office/drawing/2014/main" id="{3B3D17A5-AD5D-F446-9DD7-893AD6B757F9}"/>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A</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86" name="Rectangle 185">
                <a:extLst>
                  <a:ext uri="{FF2B5EF4-FFF2-40B4-BE49-F238E27FC236}">
                    <a16:creationId xmlns:a16="http://schemas.microsoft.com/office/drawing/2014/main" id="{DDC0BA28-9B24-DF4C-A1B5-3546D6AF51DC}"/>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grpSp>
        <p:nvGrpSpPr>
          <p:cNvPr id="192" name="Group 191">
            <a:extLst>
              <a:ext uri="{FF2B5EF4-FFF2-40B4-BE49-F238E27FC236}">
                <a16:creationId xmlns:a16="http://schemas.microsoft.com/office/drawing/2014/main" id="{CD4F334E-63DE-BB4F-8380-969A69C6A48A}"/>
              </a:ext>
            </a:extLst>
          </p:cNvPr>
          <p:cNvGrpSpPr/>
          <p:nvPr/>
        </p:nvGrpSpPr>
        <p:grpSpPr>
          <a:xfrm>
            <a:off x="5291515" y="5266539"/>
            <a:ext cx="1348853" cy="216000"/>
            <a:chOff x="7450879" y="2342612"/>
            <a:chExt cx="1348853" cy="216000"/>
          </a:xfrm>
        </p:grpSpPr>
        <p:grpSp>
          <p:nvGrpSpPr>
            <p:cNvPr id="193" name="Group 192">
              <a:extLst>
                <a:ext uri="{FF2B5EF4-FFF2-40B4-BE49-F238E27FC236}">
                  <a16:creationId xmlns:a16="http://schemas.microsoft.com/office/drawing/2014/main" id="{BAB73606-5CB5-484A-9BD1-04651AB62C44}"/>
                </a:ext>
              </a:extLst>
            </p:cNvPr>
            <p:cNvGrpSpPr/>
            <p:nvPr/>
          </p:nvGrpSpPr>
          <p:grpSpPr>
            <a:xfrm>
              <a:off x="7450879" y="2342612"/>
              <a:ext cx="441488" cy="216000"/>
              <a:chOff x="6492340" y="3397489"/>
              <a:chExt cx="441488" cy="216000"/>
            </a:xfrm>
          </p:grpSpPr>
          <p:sp>
            <p:nvSpPr>
              <p:cNvPr id="200" name="Rectangle 199">
                <a:extLst>
                  <a:ext uri="{FF2B5EF4-FFF2-40B4-BE49-F238E27FC236}">
                    <a16:creationId xmlns:a16="http://schemas.microsoft.com/office/drawing/2014/main" id="{90C9B03D-8632-604F-B4DD-B472AEC6658A}"/>
                  </a:ext>
                </a:extLst>
              </p:cNvPr>
              <p:cNvSpPr/>
              <p:nvPr/>
            </p:nvSpPr>
            <p:spPr>
              <a:xfrm>
                <a:off x="6492340"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01" name="Rectangle 200">
                <a:extLst>
                  <a:ext uri="{FF2B5EF4-FFF2-40B4-BE49-F238E27FC236}">
                    <a16:creationId xmlns:a16="http://schemas.microsoft.com/office/drawing/2014/main" id="{97B44AE3-7FDF-F344-B605-E3742D7BCEA2}"/>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94" name="Group 193">
              <a:extLst>
                <a:ext uri="{FF2B5EF4-FFF2-40B4-BE49-F238E27FC236}">
                  <a16:creationId xmlns:a16="http://schemas.microsoft.com/office/drawing/2014/main" id="{0D3A442A-1948-4A47-AFCC-11CB7520EAD8}"/>
                </a:ext>
              </a:extLst>
            </p:cNvPr>
            <p:cNvGrpSpPr/>
            <p:nvPr/>
          </p:nvGrpSpPr>
          <p:grpSpPr>
            <a:xfrm>
              <a:off x="7908666" y="2342612"/>
              <a:ext cx="441488" cy="216000"/>
              <a:chOff x="6492340" y="3397489"/>
              <a:chExt cx="441488" cy="216000"/>
            </a:xfrm>
          </p:grpSpPr>
          <p:sp>
            <p:nvSpPr>
              <p:cNvPr id="198" name="Rectangle 197">
                <a:extLst>
                  <a:ext uri="{FF2B5EF4-FFF2-40B4-BE49-F238E27FC236}">
                    <a16:creationId xmlns:a16="http://schemas.microsoft.com/office/drawing/2014/main" id="{C98B723F-D508-1F49-89F4-6638BA51D2E6}"/>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G</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99" name="Rectangle 198">
                <a:extLst>
                  <a:ext uri="{FF2B5EF4-FFF2-40B4-BE49-F238E27FC236}">
                    <a16:creationId xmlns:a16="http://schemas.microsoft.com/office/drawing/2014/main" id="{ADAFDA2B-9946-484B-BFAF-AF3F0C6AA696}"/>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195" name="Group 194">
              <a:extLst>
                <a:ext uri="{FF2B5EF4-FFF2-40B4-BE49-F238E27FC236}">
                  <a16:creationId xmlns:a16="http://schemas.microsoft.com/office/drawing/2014/main" id="{006ADDD4-464B-2441-9D64-22CF44BA8681}"/>
                </a:ext>
              </a:extLst>
            </p:cNvPr>
            <p:cNvGrpSpPr/>
            <p:nvPr/>
          </p:nvGrpSpPr>
          <p:grpSpPr>
            <a:xfrm>
              <a:off x="8358244" y="2342612"/>
              <a:ext cx="441488" cy="216000"/>
              <a:chOff x="6492340" y="3397489"/>
              <a:chExt cx="441488" cy="216000"/>
            </a:xfrm>
          </p:grpSpPr>
          <p:sp>
            <p:nvSpPr>
              <p:cNvPr id="196" name="Rectangle 195">
                <a:extLst>
                  <a:ext uri="{FF2B5EF4-FFF2-40B4-BE49-F238E27FC236}">
                    <a16:creationId xmlns:a16="http://schemas.microsoft.com/office/drawing/2014/main" id="{B0281649-AD63-BE4A-9236-E845E061D8E9}"/>
                  </a:ext>
                </a:extLst>
              </p:cNvPr>
              <p:cNvSpPr/>
              <p:nvPr/>
            </p:nvSpPr>
            <p:spPr>
              <a:xfrm>
                <a:off x="6492340" y="3397489"/>
                <a:ext cx="216000" cy="216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T</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97" name="Rectangle 196">
                <a:extLst>
                  <a:ext uri="{FF2B5EF4-FFF2-40B4-BE49-F238E27FC236}">
                    <a16:creationId xmlns:a16="http://schemas.microsoft.com/office/drawing/2014/main" id="{0C80D0ED-B38D-DA41-B1B9-C7AD8D1A68E6}"/>
                  </a:ext>
                </a:extLst>
              </p:cNvPr>
              <p:cNvSpPr/>
              <p:nvPr/>
            </p:nvSpPr>
            <p:spPr>
              <a:xfrm>
                <a:off x="6717828" y="3397489"/>
                <a:ext cx="216000" cy="216000"/>
              </a:xfrm>
              <a:prstGeom prst="rect">
                <a:avLst/>
              </a:prstGeom>
              <a:solidFill>
                <a:srgbClr val="2F8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a:t>
                </a: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sp>
        <p:nvSpPr>
          <p:cNvPr id="81" name="Multiply 80">
            <a:extLst>
              <a:ext uri="{FF2B5EF4-FFF2-40B4-BE49-F238E27FC236}">
                <a16:creationId xmlns:a16="http://schemas.microsoft.com/office/drawing/2014/main" id="{55D6E4C8-3CAE-404C-9594-FF738A3F3878}"/>
              </a:ext>
            </a:extLst>
          </p:cNvPr>
          <p:cNvSpPr/>
          <p:nvPr/>
        </p:nvSpPr>
        <p:spPr>
          <a:xfrm>
            <a:off x="3309106" y="5090414"/>
            <a:ext cx="1197428" cy="53511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03" name="TextBox 202">
            <a:extLst>
              <a:ext uri="{FF2B5EF4-FFF2-40B4-BE49-F238E27FC236}">
                <a16:creationId xmlns:a16="http://schemas.microsoft.com/office/drawing/2014/main" id="{7FAE86A5-030C-CA4D-AA05-D589FD4ED5DE}"/>
              </a:ext>
            </a:extLst>
          </p:cNvPr>
          <p:cNvSpPr txBox="1"/>
          <p:nvPr/>
        </p:nvSpPr>
        <p:spPr>
          <a:xfrm>
            <a:off x="1276832" y="5449778"/>
            <a:ext cx="1365462"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2F8100"/>
                </a:solidFill>
                <a:effectLst/>
                <a:uLnTx/>
                <a:uFillTx/>
                <a:latin typeface="Corbel" panose="020B0503020204020204"/>
                <a:ea typeface="华文楷体" panose="02010600040101010101" pitchFamily="2" charset="-122"/>
                <a:cs typeface="+mn-cs"/>
              </a:rPr>
              <a:t>Mapped</a:t>
            </a:r>
            <a:endParaRPr kumimoji="0" lang="en-US" sz="1800" b="1" i="0" u="none" strike="noStrike" kern="1200" cap="none" spc="0" normalizeH="0" baseline="0" noProof="0" dirty="0">
              <a:ln>
                <a:noFill/>
              </a:ln>
              <a:solidFill>
                <a:srgbClr val="2F8100"/>
              </a:solidFill>
              <a:effectLst/>
              <a:uLnTx/>
              <a:uFillTx/>
              <a:latin typeface="Corbel" panose="020B0503020204020204"/>
              <a:ea typeface="+mn-ea"/>
              <a:cs typeface="+mn-cs"/>
            </a:endParaRPr>
          </a:p>
        </p:txBody>
      </p:sp>
      <p:sp>
        <p:nvSpPr>
          <p:cNvPr id="204" name="TextBox 203">
            <a:extLst>
              <a:ext uri="{FF2B5EF4-FFF2-40B4-BE49-F238E27FC236}">
                <a16:creationId xmlns:a16="http://schemas.microsoft.com/office/drawing/2014/main" id="{A6223677-7C87-4848-AC6E-E6D2B0C5E045}"/>
              </a:ext>
            </a:extLst>
          </p:cNvPr>
          <p:cNvSpPr txBox="1"/>
          <p:nvPr/>
        </p:nvSpPr>
        <p:spPr>
          <a:xfrm>
            <a:off x="3191113" y="5469656"/>
            <a:ext cx="1365462"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Unmapped</a:t>
            </a:r>
            <a:endParaRPr kumimoji="0" lang="en-US" sz="1800" b="1" i="0" u="none" strike="noStrike" kern="1200" cap="none" spc="0" normalizeH="0" baseline="0" noProof="0" dirty="0">
              <a:ln>
                <a:noFill/>
              </a:ln>
              <a:solidFill>
                <a:srgbClr val="C00000"/>
              </a:solidFill>
              <a:effectLst/>
              <a:uLnTx/>
              <a:uFillTx/>
              <a:latin typeface="Corbel" panose="020B0503020204020204"/>
              <a:ea typeface="+mn-ea"/>
              <a:cs typeface="+mn-cs"/>
            </a:endParaRPr>
          </a:p>
        </p:txBody>
      </p:sp>
      <p:sp>
        <p:nvSpPr>
          <p:cNvPr id="23" name="Rectangle 22">
            <a:extLst>
              <a:ext uri="{FF2B5EF4-FFF2-40B4-BE49-F238E27FC236}">
                <a16:creationId xmlns:a16="http://schemas.microsoft.com/office/drawing/2014/main" id="{0139E431-FB95-2344-8F16-8E630633FEE6}"/>
              </a:ext>
            </a:extLst>
          </p:cNvPr>
          <p:cNvSpPr/>
          <p:nvPr/>
        </p:nvSpPr>
        <p:spPr>
          <a:xfrm>
            <a:off x="5141261" y="3918874"/>
            <a:ext cx="1629990" cy="684823"/>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205" name="TextBox 204">
            <a:extLst>
              <a:ext uri="{FF2B5EF4-FFF2-40B4-BE49-F238E27FC236}">
                <a16:creationId xmlns:a16="http://schemas.microsoft.com/office/drawing/2014/main" id="{6C9226B8-6B31-C640-B94E-0FE6EBC67F98}"/>
              </a:ext>
            </a:extLst>
          </p:cNvPr>
          <p:cNvSpPr txBox="1"/>
          <p:nvPr/>
        </p:nvSpPr>
        <p:spPr>
          <a:xfrm>
            <a:off x="5138460" y="3895313"/>
            <a:ext cx="162999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Low-quality</a:t>
            </a:r>
            <a:endParaRPr kumimoji="0" lang="en-US" sz="1800" b="1" i="0" u="none" strike="noStrike" kern="1200" cap="none" spc="0" normalizeH="0" baseline="0" noProof="0" dirty="0">
              <a:ln>
                <a:noFill/>
              </a:ln>
              <a:solidFill>
                <a:srgbClr val="C00000"/>
              </a:solidFill>
              <a:effectLst/>
              <a:uLnTx/>
              <a:uFillTx/>
              <a:latin typeface="Corbel" panose="020B0503020204020204"/>
              <a:ea typeface="+mn-ea"/>
              <a:cs typeface="+mn-cs"/>
            </a:endParaRPr>
          </a:p>
        </p:txBody>
      </p:sp>
      <p:sp>
        <p:nvSpPr>
          <p:cNvPr id="64" name="Multiply 63">
            <a:extLst>
              <a:ext uri="{FF2B5EF4-FFF2-40B4-BE49-F238E27FC236}">
                <a16:creationId xmlns:a16="http://schemas.microsoft.com/office/drawing/2014/main" id="{0CDBFF18-49FE-5C48-9902-CD0F877F753F}"/>
              </a:ext>
            </a:extLst>
          </p:cNvPr>
          <p:cNvSpPr/>
          <p:nvPr/>
        </p:nvSpPr>
        <p:spPr>
          <a:xfrm>
            <a:off x="5390310" y="4114828"/>
            <a:ext cx="1197428" cy="53511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cxnSp>
        <p:nvCxnSpPr>
          <p:cNvPr id="29" name="Elbow Connector 28">
            <a:extLst>
              <a:ext uri="{FF2B5EF4-FFF2-40B4-BE49-F238E27FC236}">
                <a16:creationId xmlns:a16="http://schemas.microsoft.com/office/drawing/2014/main" id="{B2761D7B-3181-8F4B-B4A6-87BE7CC0C6E9}"/>
              </a:ext>
            </a:extLst>
          </p:cNvPr>
          <p:cNvCxnSpPr>
            <a:cxnSpLocks/>
          </p:cNvCxnSpPr>
          <p:nvPr/>
        </p:nvCxnSpPr>
        <p:spPr>
          <a:xfrm flipH="1">
            <a:off x="8791991" y="1453520"/>
            <a:ext cx="72000" cy="2736000"/>
          </a:xfrm>
          <a:prstGeom prst="bentConnector3">
            <a:avLst>
              <a:gd name="adj1" fmla="val -121004"/>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06028757-9686-0D4A-91A7-68C98B814932}"/>
              </a:ext>
            </a:extLst>
          </p:cNvPr>
          <p:cNvCxnSpPr>
            <a:stCxn id="67" idx="1"/>
            <a:endCxn id="72" idx="3"/>
          </p:cNvCxnSpPr>
          <p:nvPr/>
        </p:nvCxnSpPr>
        <p:spPr>
          <a:xfrm rot="10800000">
            <a:off x="4973221" y="4234103"/>
            <a:ext cx="254722" cy="580338"/>
          </a:xfrm>
          <a:prstGeom prst="bentConnector3">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4A1E232-5545-B441-9011-838AFB36073A}"/>
              </a:ext>
            </a:extLst>
          </p:cNvPr>
          <p:cNvCxnSpPr>
            <a:cxnSpLocks/>
          </p:cNvCxnSpPr>
          <p:nvPr/>
        </p:nvCxnSpPr>
        <p:spPr>
          <a:xfrm>
            <a:off x="5112881" y="1480462"/>
            <a:ext cx="195469" cy="0"/>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167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
                                        <p:tgtEl>
                                          <p:spTgt spid="30"/>
                                        </p:tgtEl>
                                      </p:cBhvr>
                                    </p:animEffect>
                                  </p:childTnLst>
                                </p:cTn>
                              </p:par>
                            </p:childTnLst>
                          </p:cTn>
                        </p:par>
                        <p:par>
                          <p:cTn id="8" fill="hold">
                            <p:stCondLst>
                              <p:cond delay="100"/>
                            </p:stCondLst>
                            <p:childTnLst>
                              <p:par>
                                <p:cTn id="9" presetID="22" presetClass="entr" presetSubtype="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100"/>
                                        <p:tgtEl>
                                          <p:spTgt spid="32"/>
                                        </p:tgtEl>
                                      </p:cBhvr>
                                    </p:animEffect>
                                  </p:childTnLst>
                                </p:cTn>
                              </p:par>
                            </p:childTnLst>
                          </p:cTn>
                        </p:par>
                        <p:par>
                          <p:cTn id="12" fill="hold">
                            <p:stCondLst>
                              <p:cond delay="200"/>
                            </p:stCondLst>
                            <p:childTnLst>
                              <p:par>
                                <p:cTn id="13" presetID="2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100"/>
                                        <p:tgtEl>
                                          <p:spTgt spid="34"/>
                                        </p:tgtEl>
                                      </p:cBhvr>
                                    </p:animEffect>
                                  </p:childTnLst>
                                </p:cTn>
                              </p:par>
                            </p:childTnLst>
                          </p:cTn>
                        </p:par>
                        <p:par>
                          <p:cTn id="16" fill="hold">
                            <p:stCondLst>
                              <p:cond delay="3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300"/>
                                        <p:tgtEl>
                                          <p:spTgt spid="5"/>
                                        </p:tgtEl>
                                      </p:cBhvr>
                                    </p:animEffect>
                                  </p:childTnLst>
                                </p:cTn>
                              </p:par>
                            </p:childTnLst>
                          </p:cTn>
                        </p:par>
                        <p:par>
                          <p:cTn id="20" fill="hold">
                            <p:stCondLst>
                              <p:cond delay="6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300"/>
                                        <p:tgtEl>
                                          <p:spTgt spid="12"/>
                                        </p:tgtEl>
                                      </p:cBhvr>
                                    </p:animEffect>
                                  </p:childTnLst>
                                </p:cTn>
                              </p:par>
                            </p:childTnLst>
                          </p:cTn>
                        </p:par>
                        <p:par>
                          <p:cTn id="24" fill="hold">
                            <p:stCondLst>
                              <p:cond delay="900"/>
                            </p:stCondLst>
                            <p:childTnLst>
                              <p:par>
                                <p:cTn id="25" presetID="1"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0" presetClass="path" presetSubtype="0" accel="50000" decel="50000" fill="hold" nodeType="clickEffect">
                                  <p:stCondLst>
                                    <p:cond delay="0"/>
                                  </p:stCondLst>
                                  <p:childTnLst>
                                    <p:animMotion origin="layout" path="M -0.00104 0.00486 L 0.25747 0.04722 " pathEditMode="relative" rAng="0" ptsTypes="AA">
                                      <p:cBhvr>
                                        <p:cTn id="42" dur="500" fill="hold"/>
                                        <p:tgtEl>
                                          <p:spTgt spid="30"/>
                                        </p:tgtEl>
                                        <p:attrNameLst>
                                          <p:attrName>ppt_x</p:attrName>
                                          <p:attrName>ppt_y</p:attrName>
                                        </p:attrNameLst>
                                      </p:cBhvr>
                                      <p:rCtr x="12917" y="2106"/>
                                    </p:animMotion>
                                  </p:childTnLst>
                                </p:cTn>
                              </p:par>
                            </p:childTnLst>
                          </p:cTn>
                        </p:par>
                        <p:par>
                          <p:cTn id="43" fill="hold">
                            <p:stCondLst>
                              <p:cond delay="500"/>
                            </p:stCondLst>
                            <p:childTnLst>
                              <p:par>
                                <p:cTn id="44" presetID="1" presetClass="exit" presetSubtype="0" fill="hold" nodeType="afterEffect">
                                  <p:stCondLst>
                                    <p:cond delay="0"/>
                                  </p:stCondLst>
                                  <p:childTnLst>
                                    <p:set>
                                      <p:cBhvr>
                                        <p:cTn id="45" dur="1" fill="hold">
                                          <p:stCondLst>
                                            <p:cond delay="0"/>
                                          </p:stCondLst>
                                        </p:cTn>
                                        <p:tgtEl>
                                          <p:spTgt spid="30"/>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childTnLst>
                                </p:cTn>
                              </p:par>
                            </p:childTnLst>
                          </p:cTn>
                        </p:par>
                        <p:par>
                          <p:cTn id="50" fill="hold">
                            <p:stCondLst>
                              <p:cond delay="0"/>
                            </p:stCondLst>
                            <p:childTnLst>
                              <p:par>
                                <p:cTn id="51" presetID="0" presetClass="path" presetSubtype="0" accel="50000" decel="50000" fill="hold" nodeType="afterEffect">
                                  <p:stCondLst>
                                    <p:cond delay="0"/>
                                  </p:stCondLst>
                                  <p:childTnLst>
                                    <p:animMotion origin="layout" path="M -0.00052 -0.00162 L 0.08715 -0.03796 " pathEditMode="relative" rAng="0" ptsTypes="AA">
                                      <p:cBhvr>
                                        <p:cTn id="52" dur="500" fill="hold"/>
                                        <p:tgtEl>
                                          <p:spTgt spid="11"/>
                                        </p:tgtEl>
                                        <p:attrNameLst>
                                          <p:attrName>ppt_x</p:attrName>
                                          <p:attrName>ppt_y</p:attrName>
                                        </p:attrNameLst>
                                      </p:cBhvr>
                                      <p:rCtr x="4375" y="-1829"/>
                                    </p:animMotion>
                                  </p:childTnLst>
                                </p:cTn>
                              </p:par>
                            </p:childTnLst>
                          </p:cTn>
                        </p:par>
                      </p:childTnLst>
                    </p:cTn>
                  </p:par>
                  <p:par>
                    <p:cTn id="53" fill="hold">
                      <p:stCondLst>
                        <p:cond delay="indefinite"/>
                      </p:stCondLst>
                      <p:childTnLst>
                        <p:par>
                          <p:cTn id="54" fill="hold">
                            <p:stCondLst>
                              <p:cond delay="0"/>
                            </p:stCondLst>
                            <p:childTnLst>
                              <p:par>
                                <p:cTn id="55" presetID="0" presetClass="path" presetSubtype="0" accel="50000" decel="50000" fill="hold" nodeType="clickEffect">
                                  <p:stCondLst>
                                    <p:cond delay="0"/>
                                  </p:stCondLst>
                                  <p:childTnLst>
                                    <p:animMotion origin="layout" path="M -0.00225 0.0044 L 0.19636 0.04653 " pathEditMode="relative" rAng="0" ptsTypes="AA">
                                      <p:cBhvr>
                                        <p:cTn id="56" dur="500" fill="hold"/>
                                        <p:tgtEl>
                                          <p:spTgt spid="32"/>
                                        </p:tgtEl>
                                        <p:attrNameLst>
                                          <p:attrName>ppt_x</p:attrName>
                                          <p:attrName>ppt_y</p:attrName>
                                        </p:attrNameLst>
                                      </p:cBhvr>
                                      <p:rCtr x="9931" y="2106"/>
                                    </p:animMotion>
                                  </p:childTnLst>
                                </p:cTn>
                              </p:par>
                            </p:childTnLst>
                          </p:cTn>
                        </p:par>
                        <p:par>
                          <p:cTn id="57" fill="hold">
                            <p:stCondLst>
                              <p:cond delay="500"/>
                            </p:stCondLst>
                            <p:childTnLst>
                              <p:par>
                                <p:cTn id="58" presetID="1" presetClass="exit" presetSubtype="0" fill="hold" nodeType="afterEffect">
                                  <p:stCondLst>
                                    <p:cond delay="0"/>
                                  </p:stCondLst>
                                  <p:childTnLst>
                                    <p:set>
                                      <p:cBhvr>
                                        <p:cTn id="59" dur="1" fill="hold">
                                          <p:stCondLst>
                                            <p:cond delay="0"/>
                                          </p:stCondLst>
                                        </p:cTn>
                                        <p:tgtEl>
                                          <p:spTgt spid="32"/>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86"/>
                                        </p:tgtEl>
                                        <p:attrNameLst>
                                          <p:attrName>style.visibility</p:attrName>
                                        </p:attrNameLst>
                                      </p:cBhvr>
                                      <p:to>
                                        <p:strVal val="visible"/>
                                      </p:to>
                                    </p:set>
                                  </p:childTnLst>
                                </p:cTn>
                              </p:par>
                              <p:par>
                                <p:cTn id="64" presetID="0" presetClass="path" presetSubtype="0" accel="50000" decel="50000" fill="hold" nodeType="withEffect">
                                  <p:stCondLst>
                                    <p:cond delay="0"/>
                                  </p:stCondLst>
                                  <p:childTnLst>
                                    <p:animMotion origin="layout" path="M -4.44444E-6 -2.96296E-6 L 0.13733 -0.03657 " pathEditMode="relative" rAng="0" ptsTypes="AA">
                                      <p:cBhvr>
                                        <p:cTn id="65" dur="500" fill="hold"/>
                                        <p:tgtEl>
                                          <p:spTgt spid="86"/>
                                        </p:tgtEl>
                                        <p:attrNameLst>
                                          <p:attrName>ppt_x</p:attrName>
                                          <p:attrName>ppt_y</p:attrName>
                                        </p:attrNameLst>
                                      </p:cBhvr>
                                      <p:rCtr x="6858" y="-1829"/>
                                    </p:animMotion>
                                  </p:childTnLst>
                                </p:cTn>
                              </p:par>
                            </p:childTnLst>
                          </p:cTn>
                        </p:par>
                      </p:childTnLst>
                    </p:cTn>
                  </p:par>
                  <p:par>
                    <p:cTn id="66" fill="hold">
                      <p:stCondLst>
                        <p:cond delay="indefinite"/>
                      </p:stCondLst>
                      <p:childTnLst>
                        <p:par>
                          <p:cTn id="67" fill="hold">
                            <p:stCondLst>
                              <p:cond delay="0"/>
                            </p:stCondLst>
                            <p:childTnLst>
                              <p:par>
                                <p:cTn id="68" presetID="0" presetClass="path" presetSubtype="0" accel="50000" decel="50000" fill="hold" nodeType="clickEffect">
                                  <p:stCondLst>
                                    <p:cond delay="0"/>
                                  </p:stCondLst>
                                  <p:childTnLst>
                                    <p:animMotion origin="layout" path="M -0.00381 -0.00231 L 0.13629 0.04375 " pathEditMode="relative" rAng="0" ptsTypes="AA">
                                      <p:cBhvr>
                                        <p:cTn id="69" dur="500" fill="hold"/>
                                        <p:tgtEl>
                                          <p:spTgt spid="34"/>
                                        </p:tgtEl>
                                        <p:attrNameLst>
                                          <p:attrName>ppt_x</p:attrName>
                                          <p:attrName>ppt_y</p:attrName>
                                        </p:attrNameLst>
                                      </p:cBhvr>
                                      <p:rCtr x="6997" y="2292"/>
                                    </p:animMotion>
                                  </p:childTnLst>
                                </p:cTn>
                              </p:par>
                            </p:childTnLst>
                          </p:cTn>
                        </p:par>
                        <p:par>
                          <p:cTn id="70" fill="hold">
                            <p:stCondLst>
                              <p:cond delay="500"/>
                            </p:stCondLst>
                            <p:childTnLst>
                              <p:par>
                                <p:cTn id="71" presetID="1" presetClass="exit" presetSubtype="0" fill="hold" nodeType="afterEffect">
                                  <p:stCondLst>
                                    <p:cond delay="0"/>
                                  </p:stCondLst>
                                  <p:childTnLst>
                                    <p:set>
                                      <p:cBhvr>
                                        <p:cTn id="72" dur="1" fill="hold">
                                          <p:stCondLst>
                                            <p:cond delay="0"/>
                                          </p:stCondLst>
                                        </p:cTn>
                                        <p:tgtEl>
                                          <p:spTgt spid="34"/>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92"/>
                                        </p:tgtEl>
                                        <p:attrNameLst>
                                          <p:attrName>style.visibility</p:attrName>
                                        </p:attrNameLst>
                                      </p:cBhvr>
                                      <p:to>
                                        <p:strVal val="visible"/>
                                      </p:to>
                                    </p:set>
                                  </p:childTnLst>
                                </p:cTn>
                              </p:par>
                            </p:childTnLst>
                          </p:cTn>
                        </p:par>
                        <p:par>
                          <p:cTn id="77" fill="hold">
                            <p:stCondLst>
                              <p:cond delay="0"/>
                            </p:stCondLst>
                            <p:childTnLst>
                              <p:par>
                                <p:cTn id="78" presetID="0" presetClass="path" presetSubtype="0" accel="50000" decel="50000" fill="hold" nodeType="afterEffect">
                                  <p:stCondLst>
                                    <p:cond delay="0"/>
                                  </p:stCondLst>
                                  <p:childTnLst>
                                    <p:animMotion origin="layout" path="M 4.72222E-6 0.00092 L 0.1868 -0.03704 " pathEditMode="relative" rAng="0" ptsTypes="AA">
                                      <p:cBhvr>
                                        <p:cTn id="79" dur="500" fill="hold"/>
                                        <p:tgtEl>
                                          <p:spTgt spid="92"/>
                                        </p:tgtEl>
                                        <p:attrNameLst>
                                          <p:attrName>ppt_x</p:attrName>
                                          <p:attrName>ppt_y</p:attrName>
                                        </p:attrNameLst>
                                      </p:cBhvr>
                                      <p:rCtr x="9340" y="-1898"/>
                                    </p:animMotion>
                                  </p:childTnLst>
                                </p:cTn>
                              </p:par>
                            </p:childTnLst>
                          </p:cTn>
                        </p:par>
                        <p:par>
                          <p:cTn id="80" fill="hold">
                            <p:stCondLst>
                              <p:cond delay="500"/>
                            </p:stCondLst>
                            <p:childTnLst>
                              <p:par>
                                <p:cTn id="81" presetID="1" presetClass="entr" presetSubtype="0" fill="hold" grpId="0" nodeType="afterEffect">
                                  <p:stCondLst>
                                    <p:cond delay="0"/>
                                  </p:stCondLst>
                                  <p:childTnLst>
                                    <p:set>
                                      <p:cBhvr>
                                        <p:cTn id="82" dur="1" fill="hold">
                                          <p:stCondLst>
                                            <p:cond delay="0"/>
                                          </p:stCondLst>
                                        </p:cTn>
                                        <p:tgtEl>
                                          <p:spTgt spid="20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7"/>
                                        </p:tgtEl>
                                        <p:attrNameLst>
                                          <p:attrName>style.visibility</p:attrName>
                                        </p:attrNameLst>
                                      </p:cBhvr>
                                      <p:to>
                                        <p:strVal val="visible"/>
                                      </p:to>
                                    </p:set>
                                  </p:childTnLst>
                                </p:cTn>
                              </p:par>
                            </p:childTnLst>
                          </p:cTn>
                        </p:par>
                        <p:par>
                          <p:cTn id="87" fill="hold">
                            <p:stCondLst>
                              <p:cond delay="0"/>
                            </p:stCondLst>
                            <p:childTnLst>
                              <p:par>
                                <p:cTn id="88" presetID="1" presetClass="entr" presetSubtype="0" fill="hold" nodeType="afterEffect">
                                  <p:stCondLst>
                                    <p:cond delay="0"/>
                                  </p:stCondLst>
                                  <p:childTnLst>
                                    <p:set>
                                      <p:cBhvr>
                                        <p:cTn id="89" dur="1" fill="hold">
                                          <p:stCondLst>
                                            <p:cond delay="0"/>
                                          </p:stCondLst>
                                        </p:cTn>
                                        <p:tgtEl>
                                          <p:spTgt spid="14"/>
                                        </p:tgtEl>
                                        <p:attrNameLst>
                                          <p:attrName>style.visibility</p:attrName>
                                        </p:attrNameLst>
                                      </p:cBhvr>
                                      <p:to>
                                        <p:strVal val="visible"/>
                                      </p:to>
                                    </p:set>
                                  </p:childTnLst>
                                </p:cTn>
                              </p:par>
                            </p:childTnLst>
                          </p:cTn>
                        </p:par>
                        <p:par>
                          <p:cTn id="90" fill="hold">
                            <p:stCondLst>
                              <p:cond delay="0"/>
                            </p:stCondLst>
                            <p:childTnLst>
                              <p:par>
                                <p:cTn id="91" presetID="1" presetClass="entr" presetSubtype="0" fill="hold" nodeType="afterEffect">
                                  <p:stCondLst>
                                    <p:cond delay="0"/>
                                  </p:stCondLst>
                                  <p:childTnLst>
                                    <p:set>
                                      <p:cBhvr>
                                        <p:cTn id="92" dur="1" fill="hold">
                                          <p:stCondLst>
                                            <p:cond delay="0"/>
                                          </p:stCondLst>
                                        </p:cTn>
                                        <p:tgtEl>
                                          <p:spTgt spid="101"/>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47"/>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6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29"/>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14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8"/>
                                        </p:tgtEl>
                                        <p:attrNameLst>
                                          <p:attrName>style.visibility</p:attrName>
                                        </p:attrNameLst>
                                      </p:cBhvr>
                                      <p:to>
                                        <p:strVal val="visible"/>
                                      </p:to>
                                    </p:set>
                                  </p:childTnLst>
                                </p:cTn>
                              </p:par>
                            </p:childTnLst>
                          </p:cTn>
                        </p:par>
                        <p:par>
                          <p:cTn id="109" fill="hold">
                            <p:stCondLst>
                              <p:cond delay="0"/>
                            </p:stCondLst>
                            <p:childTnLst>
                              <p:par>
                                <p:cTn id="110" presetID="0" presetClass="path" presetSubtype="0" accel="50000" decel="50000" fill="hold" nodeType="afterEffect">
                                  <p:stCondLst>
                                    <p:cond delay="0"/>
                                  </p:stCondLst>
                                  <p:childTnLst>
                                    <p:animMotion origin="layout" path="M -0.00052 -0.00324 C 0.02309 0.11297 0.0467 0.22917 0.00781 0.26343 C -0.03107 0.29746 -0.13246 0.24954 -0.23385 0.20139 " pathEditMode="relative" ptsTypes="AAA">
                                      <p:cBhvr>
                                        <p:cTn id="111" dur="500" fill="hold"/>
                                        <p:tgtEl>
                                          <p:spTgt spid="149"/>
                                        </p:tgtEl>
                                        <p:attrNameLst>
                                          <p:attrName>ppt_x</p:attrName>
                                          <p:attrName>ppt_y</p:attrName>
                                        </p:attrNameLst>
                                      </p:cBhvr>
                                    </p:animMotion>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64"/>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205"/>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23"/>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nodeType="clickEffect">
                                  <p:stCondLst>
                                    <p:cond delay="0"/>
                                  </p:stCondLst>
                                  <p:childTnLst>
                                    <p:set>
                                      <p:cBhvr>
                                        <p:cTn id="123" dur="1" fill="hold">
                                          <p:stCondLst>
                                            <p:cond delay="0"/>
                                          </p:stCondLst>
                                        </p:cTn>
                                        <p:tgtEl>
                                          <p:spTgt spid="159"/>
                                        </p:tgtEl>
                                        <p:attrNameLst>
                                          <p:attrName>style.visibility</p:attrName>
                                        </p:attrNameLst>
                                      </p:cBhvr>
                                      <p:to>
                                        <p:strVal val="visible"/>
                                      </p:to>
                                    </p:set>
                                  </p:childTnLst>
                                </p:cTn>
                              </p:par>
                              <p:par>
                                <p:cTn id="124" presetID="0" presetClass="path" presetSubtype="0" accel="50000" decel="50000" fill="hold" nodeType="withEffect">
                                  <p:stCondLst>
                                    <p:cond delay="0"/>
                                  </p:stCondLst>
                                  <p:childTnLst>
                                    <p:animMotion origin="layout" path="M -3.61111E-6 4.44444E-6 C 0.02361 0.1493 0.0474 0.29884 0.00834 0.36898 C -0.03055 0.43912 -0.23402 0.41967 -0.23402 0.4199 L -0.23402 0.41967 " pathEditMode="relative" rAng="0" ptsTypes="AAAA">
                                      <p:cBhvr>
                                        <p:cTn id="125" dur="500" fill="hold"/>
                                        <p:tgtEl>
                                          <p:spTgt spid="159"/>
                                        </p:tgtEl>
                                        <p:attrNameLst>
                                          <p:attrName>ppt_x</p:attrName>
                                          <p:attrName>ppt_y</p:attrName>
                                        </p:attrNameLst>
                                      </p:cBhvr>
                                      <p:rCtr x="-10243" y="21111"/>
                                    </p:animMotion>
                                  </p:childTnLst>
                                </p:cTn>
                              </p:par>
                              <p:par>
                                <p:cTn id="126" presetID="1" presetClass="entr" presetSubtype="0" fill="hold" grpId="0" nodeType="withEffect">
                                  <p:stCondLst>
                                    <p:cond delay="0"/>
                                  </p:stCondLst>
                                  <p:childTnLst>
                                    <p:set>
                                      <p:cBhvr>
                                        <p:cTn id="127" dur="1" fill="hold">
                                          <p:stCondLst>
                                            <p:cond delay="0"/>
                                          </p:stCondLst>
                                        </p:cTn>
                                        <p:tgtEl>
                                          <p:spTgt spid="169"/>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170"/>
                                        </p:tgtEl>
                                        <p:attrNameLst>
                                          <p:attrName>style.visibility</p:attrName>
                                        </p:attrNameLst>
                                      </p:cBhvr>
                                      <p:to>
                                        <p:strVal val="visible"/>
                                      </p:to>
                                    </p:set>
                                  </p:childTnLst>
                                </p:cTn>
                              </p:par>
                            </p:childTnLst>
                          </p:cTn>
                        </p:par>
                        <p:par>
                          <p:cTn id="132" fill="hold">
                            <p:stCondLst>
                              <p:cond delay="0"/>
                            </p:stCondLst>
                            <p:childTnLst>
                              <p:par>
                                <p:cTn id="133" presetID="1" presetClass="entr" presetSubtype="0" fill="hold" nodeType="afterEffect">
                                  <p:stCondLst>
                                    <p:cond delay="0"/>
                                  </p:stCondLst>
                                  <p:childTnLst>
                                    <p:set>
                                      <p:cBhvr>
                                        <p:cTn id="134" dur="1" fill="hold">
                                          <p:stCondLst>
                                            <p:cond delay="0"/>
                                          </p:stCondLst>
                                        </p:cTn>
                                        <p:tgtEl>
                                          <p:spTgt spid="171"/>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1" nodeType="clickEffect">
                                  <p:stCondLst>
                                    <p:cond delay="0"/>
                                  </p:stCondLst>
                                  <p:childTnLst>
                                    <p:set>
                                      <p:cBhvr>
                                        <p:cTn id="138" dur="1" fill="hold">
                                          <p:stCondLst>
                                            <p:cond delay="0"/>
                                          </p:stCondLst>
                                        </p:cTn>
                                        <p:tgtEl>
                                          <p:spTgt spid="207"/>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65"/>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20"/>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35"/>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192"/>
                                        </p:tgtEl>
                                        <p:attrNameLst>
                                          <p:attrName>style.visibility</p:attrName>
                                        </p:attrNameLst>
                                      </p:cBhvr>
                                      <p:to>
                                        <p:strVal val="visible"/>
                                      </p:to>
                                    </p:set>
                                  </p:childTnLst>
                                </p:cTn>
                              </p:par>
                              <p:par>
                                <p:cTn id="153" presetID="0" presetClass="path" presetSubtype="0" accel="50000" decel="50000" fill="hold" nodeType="withEffect">
                                  <p:stCondLst>
                                    <p:cond delay="0"/>
                                  </p:stCondLst>
                                  <p:childTnLst>
                                    <p:animMotion origin="layout" path="M 4.16667E-6 3.33333E-6 L -0.46806 -0.01412 C -0.50573 -0.01482 -0.36598 -0.00903 -0.22622 -0.00324 " pathEditMode="relative" rAng="0" ptsTypes="AAA">
                                      <p:cBhvr>
                                        <p:cTn id="154" dur="500" fill="hold"/>
                                        <p:tgtEl>
                                          <p:spTgt spid="192"/>
                                        </p:tgtEl>
                                        <p:attrNameLst>
                                          <p:attrName>ppt_x</p:attrName>
                                          <p:attrName>ppt_y</p:attrName>
                                        </p:attrNameLst>
                                      </p:cBhvr>
                                      <p:rCtr x="-23715" y="-718"/>
                                    </p:animMotion>
                                  </p:childTnLst>
                                </p:cTn>
                              </p:par>
                              <p:par>
                                <p:cTn id="155" presetID="1" presetClass="entr" presetSubtype="0" fill="hold" grpId="0" nodeType="withEffect">
                                  <p:stCondLst>
                                    <p:cond delay="0"/>
                                  </p:stCondLst>
                                  <p:childTnLst>
                                    <p:set>
                                      <p:cBhvr>
                                        <p:cTn id="156" dur="1" fill="hold">
                                          <p:stCondLst>
                                            <p:cond delay="0"/>
                                          </p:stCondLst>
                                        </p:cTn>
                                        <p:tgtEl>
                                          <p:spTgt spid="202"/>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81"/>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204"/>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nodeType="clickEffect">
                                  <p:stCondLst>
                                    <p:cond delay="0"/>
                                  </p:stCondLst>
                                  <p:childTnLst>
                                    <p:set>
                                      <p:cBhvr>
                                        <p:cTn id="166" dur="1" fill="hold">
                                          <p:stCondLst>
                                            <p:cond delay="0"/>
                                          </p:stCondLst>
                                        </p:cTn>
                                        <p:tgtEl>
                                          <p:spTgt spid="181"/>
                                        </p:tgtEl>
                                        <p:attrNameLst>
                                          <p:attrName>style.visibility</p:attrName>
                                        </p:attrNameLst>
                                      </p:cBhvr>
                                      <p:to>
                                        <p:strVal val="visible"/>
                                      </p:to>
                                    </p:set>
                                  </p:childTnLst>
                                </p:cTn>
                              </p:par>
                              <p:par>
                                <p:cTn id="167" presetID="0" presetClass="path" presetSubtype="0" accel="50000" decel="50000" fill="hold" nodeType="withEffect">
                                  <p:stCondLst>
                                    <p:cond delay="0"/>
                                  </p:stCondLst>
                                  <p:childTnLst>
                                    <p:animMotion origin="layout" path="M 0.00104 -0.00186 L -0.44323 -0.07477 " pathEditMode="relative" rAng="0" ptsTypes="AA">
                                      <p:cBhvr>
                                        <p:cTn id="168" dur="500" fill="hold"/>
                                        <p:tgtEl>
                                          <p:spTgt spid="181"/>
                                        </p:tgtEl>
                                        <p:attrNameLst>
                                          <p:attrName>ppt_x</p:attrName>
                                          <p:attrName>ppt_y</p:attrName>
                                        </p:attrNameLst>
                                      </p:cBhvr>
                                      <p:rCtr x="-22222" y="-3657"/>
                                    </p:animMotion>
                                  </p:childTnLst>
                                </p:cTn>
                              </p:par>
                              <p:par>
                                <p:cTn id="169" presetID="1" presetClass="entr" presetSubtype="0" fill="hold" grpId="0" nodeType="withEffect">
                                  <p:stCondLst>
                                    <p:cond delay="0"/>
                                  </p:stCondLst>
                                  <p:childTnLst>
                                    <p:set>
                                      <p:cBhvr>
                                        <p:cTn id="170" dur="1" fill="hold">
                                          <p:stCondLst>
                                            <p:cond delay="0"/>
                                          </p:stCondLst>
                                        </p:cTn>
                                        <p:tgtEl>
                                          <p:spTgt spid="191"/>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203"/>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nodeType="clickEffect">
                                  <p:stCondLst>
                                    <p:cond delay="0"/>
                                  </p:stCondLst>
                                  <p:childTnLst>
                                    <p:set>
                                      <p:cBhvr>
                                        <p:cTn id="178" dur="1" fill="hold">
                                          <p:stCondLst>
                                            <p:cond delay="0"/>
                                          </p:stCondLst>
                                        </p:cTn>
                                        <p:tgtEl>
                                          <p:spTgt spid="8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p:bldP spid="207" grpId="1"/>
      <p:bldP spid="206" grpId="0"/>
      <p:bldP spid="59" grpId="0"/>
      <p:bldP spid="17" grpId="0" animBg="1"/>
      <p:bldP spid="18" grpId="0" animBg="1"/>
      <p:bldP spid="169" grpId="0" animBg="1"/>
      <p:bldP spid="170" grpId="0" animBg="1"/>
      <p:bldP spid="191" grpId="0" animBg="1"/>
      <p:bldP spid="202" grpId="0" animBg="1"/>
      <p:bldP spid="81" grpId="0" animBg="1"/>
      <p:bldP spid="203" grpId="0"/>
      <p:bldP spid="204" grpId="0"/>
      <p:bldP spid="23" grpId="0" animBg="1"/>
      <p:bldP spid="205" grpId="0"/>
      <p:bldP spid="64"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3A7EE-A51F-D440-9493-936D55B2D6A1}"/>
              </a:ext>
            </a:extLst>
          </p:cNvPr>
          <p:cNvSpPr>
            <a:spLocks noGrp="1"/>
          </p:cNvSpPr>
          <p:nvPr>
            <p:ph type="title"/>
          </p:nvPr>
        </p:nvSpPr>
        <p:spPr/>
        <p:txBody>
          <a:bodyPr>
            <a:normAutofit fontScale="90000"/>
          </a:bodyPr>
          <a:lstStyle/>
          <a:p>
            <a:r>
              <a:rPr lang="en-US" altLang="zh-CN" dirty="0">
                <a:solidFill>
                  <a:schemeClr val="accent3"/>
                </a:solidFill>
              </a:rPr>
              <a:t>Limitation 1: Large Data Movement</a:t>
            </a:r>
            <a:endParaRPr lang="en-US" dirty="0"/>
          </a:p>
        </p:txBody>
      </p:sp>
      <p:sp>
        <p:nvSpPr>
          <p:cNvPr id="4" name="Slide Number Placeholder 3">
            <a:extLst>
              <a:ext uri="{FF2B5EF4-FFF2-40B4-BE49-F238E27FC236}">
                <a16:creationId xmlns:a16="http://schemas.microsoft.com/office/drawing/2014/main" id="{29F6C157-F7D3-E34D-BE81-72A07C5E36E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73B14564-6644-7642-A44B-4E7A550D01C7}"/>
              </a:ext>
            </a:extLst>
          </p:cNvPr>
          <p:cNvGrpSpPr/>
          <p:nvPr/>
        </p:nvGrpSpPr>
        <p:grpSpPr>
          <a:xfrm>
            <a:off x="200796" y="2220688"/>
            <a:ext cx="1071258" cy="523206"/>
            <a:chOff x="320538" y="1839686"/>
            <a:chExt cx="1071258" cy="523206"/>
          </a:xfrm>
        </p:grpSpPr>
        <p:sp>
          <p:nvSpPr>
            <p:cNvPr id="5" name="Pentagon 4">
              <a:extLst>
                <a:ext uri="{FF2B5EF4-FFF2-40B4-BE49-F238E27FC236}">
                  <a16:creationId xmlns:a16="http://schemas.microsoft.com/office/drawing/2014/main" id="{A77BDD17-6861-1C4F-95DD-13041273C6A5}"/>
                </a:ext>
              </a:extLst>
            </p:cNvPr>
            <p:cNvSpPr/>
            <p:nvPr/>
          </p:nvSpPr>
          <p:spPr>
            <a:xfrm>
              <a:off x="366963" y="1839686"/>
              <a:ext cx="978408" cy="484632"/>
            </a:xfrm>
            <a:prstGeom prst="homePlate">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6" name="TextBox 5">
              <a:extLst>
                <a:ext uri="{FF2B5EF4-FFF2-40B4-BE49-F238E27FC236}">
                  <a16:creationId xmlns:a16="http://schemas.microsoft.com/office/drawing/2014/main" id="{BD825C7F-A3C8-FB43-81C0-A89F5034440E}"/>
                </a:ext>
              </a:extLst>
            </p:cNvPr>
            <p:cNvSpPr txBox="1"/>
            <p:nvPr/>
          </p:nvSpPr>
          <p:spPr>
            <a:xfrm>
              <a:off x="320538" y="1850572"/>
              <a:ext cx="1071258" cy="512320"/>
            </a:xfrm>
            <a:prstGeom prst="rect">
              <a:avLst/>
            </a:prstGeom>
            <a:noFill/>
          </p:spPr>
          <p:txBody>
            <a:bodyPr wrap="square" rtlCol="0">
              <a:spAutoFit/>
            </a:bodyPr>
            <a:lstStyle/>
            <a:p>
              <a:pPr marL="0" marR="0" lvl="0" indent="0" algn="l"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Raw</a:t>
              </a:r>
              <a:r>
                <a:rPr kumimoji="0" lang="zh-CN" altLang="en-US"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 </a:t>
              </a: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Signals</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8" name="Chevron 7">
            <a:extLst>
              <a:ext uri="{FF2B5EF4-FFF2-40B4-BE49-F238E27FC236}">
                <a16:creationId xmlns:a16="http://schemas.microsoft.com/office/drawing/2014/main" id="{58330411-1327-EE43-9BE3-48B179ECCEA3}"/>
              </a:ext>
            </a:extLst>
          </p:cNvPr>
          <p:cNvSpPr/>
          <p:nvPr/>
        </p:nvSpPr>
        <p:spPr>
          <a:xfrm>
            <a:off x="1055913" y="2220688"/>
            <a:ext cx="1839688" cy="48463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err="1">
                <a:ln>
                  <a:noFill/>
                </a:ln>
                <a:solidFill>
                  <a:prstClr val="white"/>
                </a:solidFill>
                <a:effectLst/>
                <a:uLnTx/>
                <a:uFillTx/>
                <a:latin typeface="Corbel" panose="020B0503020204020204"/>
                <a:ea typeface="华文楷体" panose="02010600040101010101" pitchFamily="2" charset="-122"/>
                <a:cs typeface="+mn-cs"/>
              </a:rPr>
              <a:t>Basecalling</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9" name="Chevron 8">
            <a:extLst>
              <a:ext uri="{FF2B5EF4-FFF2-40B4-BE49-F238E27FC236}">
                <a16:creationId xmlns:a16="http://schemas.microsoft.com/office/drawing/2014/main" id="{90E14CAD-AE22-8D43-BD0F-BB65AEC3EFBA}"/>
              </a:ext>
            </a:extLst>
          </p:cNvPr>
          <p:cNvSpPr/>
          <p:nvPr/>
        </p:nvSpPr>
        <p:spPr>
          <a:xfrm>
            <a:off x="2721427" y="2220688"/>
            <a:ext cx="1273631" cy="484632"/>
          </a:xfrm>
          <a:prstGeom prst="chevron">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Reads</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nvGrpSpPr>
          <p:cNvPr id="25" name="Group 24">
            <a:extLst>
              <a:ext uri="{FF2B5EF4-FFF2-40B4-BE49-F238E27FC236}">
                <a16:creationId xmlns:a16="http://schemas.microsoft.com/office/drawing/2014/main" id="{684AEB29-0C00-7345-8914-8208F02A83CA}"/>
              </a:ext>
            </a:extLst>
          </p:cNvPr>
          <p:cNvGrpSpPr/>
          <p:nvPr/>
        </p:nvGrpSpPr>
        <p:grpSpPr>
          <a:xfrm>
            <a:off x="3820884" y="2220688"/>
            <a:ext cx="1839688" cy="523206"/>
            <a:chOff x="3820884" y="1251857"/>
            <a:chExt cx="1839688" cy="523206"/>
          </a:xfrm>
        </p:grpSpPr>
        <p:sp>
          <p:nvSpPr>
            <p:cNvPr id="10" name="Chevron 9">
              <a:extLst>
                <a:ext uri="{FF2B5EF4-FFF2-40B4-BE49-F238E27FC236}">
                  <a16:creationId xmlns:a16="http://schemas.microsoft.com/office/drawing/2014/main" id="{67646675-F4E2-EC41-9534-E487B153D943}"/>
                </a:ext>
              </a:extLst>
            </p:cNvPr>
            <p:cNvSpPr/>
            <p:nvPr/>
          </p:nvSpPr>
          <p:spPr>
            <a:xfrm>
              <a:off x="3820884" y="1251857"/>
              <a:ext cx="1839688" cy="48463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 name="TextBox 10">
              <a:extLst>
                <a:ext uri="{FF2B5EF4-FFF2-40B4-BE49-F238E27FC236}">
                  <a16:creationId xmlns:a16="http://schemas.microsoft.com/office/drawing/2014/main" id="{37A294CD-9FE3-2E47-A38F-F82DE92C3085}"/>
                </a:ext>
              </a:extLst>
            </p:cNvPr>
            <p:cNvSpPr txBox="1"/>
            <p:nvPr/>
          </p:nvSpPr>
          <p:spPr>
            <a:xfrm>
              <a:off x="3995057" y="1262743"/>
              <a:ext cx="1449373" cy="512320"/>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a:t>
              </a:r>
              <a:r>
                <a:rPr kumimoji="0" lang="zh-CN" altLang="en-US"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 </a:t>
              </a: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quality</a:t>
              </a: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control</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26" name="Group 25">
            <a:extLst>
              <a:ext uri="{FF2B5EF4-FFF2-40B4-BE49-F238E27FC236}">
                <a16:creationId xmlns:a16="http://schemas.microsoft.com/office/drawing/2014/main" id="{6A09DF44-2466-D340-B9CD-70170F946576}"/>
              </a:ext>
            </a:extLst>
          </p:cNvPr>
          <p:cNvGrpSpPr/>
          <p:nvPr/>
        </p:nvGrpSpPr>
        <p:grpSpPr>
          <a:xfrm>
            <a:off x="5431967" y="2210496"/>
            <a:ext cx="1578431" cy="512320"/>
            <a:chOff x="5431967" y="1241665"/>
            <a:chExt cx="1578431" cy="512320"/>
          </a:xfrm>
        </p:grpSpPr>
        <p:sp>
          <p:nvSpPr>
            <p:cNvPr id="12" name="Chevron 11">
              <a:extLst>
                <a:ext uri="{FF2B5EF4-FFF2-40B4-BE49-F238E27FC236}">
                  <a16:creationId xmlns:a16="http://schemas.microsoft.com/office/drawing/2014/main" id="{42EE639C-68A4-B540-8CBB-1BFD13B6300D}"/>
                </a:ext>
              </a:extLst>
            </p:cNvPr>
            <p:cNvSpPr/>
            <p:nvPr/>
          </p:nvSpPr>
          <p:spPr>
            <a:xfrm>
              <a:off x="5486397" y="1251857"/>
              <a:ext cx="1426030" cy="484632"/>
            </a:xfrm>
            <a:prstGeom prst="chevron">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3" name="TextBox 12">
              <a:extLst>
                <a:ext uri="{FF2B5EF4-FFF2-40B4-BE49-F238E27FC236}">
                  <a16:creationId xmlns:a16="http://schemas.microsoft.com/office/drawing/2014/main" id="{BB4F0F3C-9168-4542-8095-80E8C8EBEF81}"/>
                </a:ext>
              </a:extLst>
            </p:cNvPr>
            <p:cNvSpPr txBox="1"/>
            <p:nvPr/>
          </p:nvSpPr>
          <p:spPr>
            <a:xfrm>
              <a:off x="5431967" y="1241665"/>
              <a:ext cx="1578431" cy="512320"/>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High-quality</a:t>
              </a: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reads</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27" name="Group 26">
            <a:extLst>
              <a:ext uri="{FF2B5EF4-FFF2-40B4-BE49-F238E27FC236}">
                <a16:creationId xmlns:a16="http://schemas.microsoft.com/office/drawing/2014/main" id="{30CE8030-6FB8-F046-8630-E3301FB7CCA5}"/>
              </a:ext>
            </a:extLst>
          </p:cNvPr>
          <p:cNvGrpSpPr/>
          <p:nvPr/>
        </p:nvGrpSpPr>
        <p:grpSpPr>
          <a:xfrm>
            <a:off x="6738253" y="2220688"/>
            <a:ext cx="1328061" cy="516474"/>
            <a:chOff x="6738253" y="1251857"/>
            <a:chExt cx="1328061" cy="516474"/>
          </a:xfrm>
        </p:grpSpPr>
        <p:sp>
          <p:nvSpPr>
            <p:cNvPr id="15" name="Chevron 14">
              <a:extLst>
                <a:ext uri="{FF2B5EF4-FFF2-40B4-BE49-F238E27FC236}">
                  <a16:creationId xmlns:a16="http://schemas.microsoft.com/office/drawing/2014/main" id="{5D053280-9F7D-BC4C-A8DB-6E67E0800E06}"/>
                </a:ext>
              </a:extLst>
            </p:cNvPr>
            <p:cNvSpPr/>
            <p:nvPr/>
          </p:nvSpPr>
          <p:spPr>
            <a:xfrm>
              <a:off x="6738253" y="1251857"/>
              <a:ext cx="1328061" cy="48463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6" name="TextBox 15">
              <a:extLst>
                <a:ext uri="{FF2B5EF4-FFF2-40B4-BE49-F238E27FC236}">
                  <a16:creationId xmlns:a16="http://schemas.microsoft.com/office/drawing/2014/main" id="{F0434C3B-FD8A-4F44-9B14-A4C260FDBCF8}"/>
                </a:ext>
              </a:extLst>
            </p:cNvPr>
            <p:cNvSpPr txBox="1"/>
            <p:nvPr/>
          </p:nvSpPr>
          <p:spPr>
            <a:xfrm>
              <a:off x="6912427" y="1262743"/>
              <a:ext cx="968831" cy="505588"/>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a:t>
              </a:r>
              <a:r>
                <a:rPr kumimoji="0" lang="zh-CN" altLang="en-US"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 </a:t>
              </a:r>
              <a:endPar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endParaRP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mapping</a:t>
              </a:r>
            </a:p>
          </p:txBody>
        </p:sp>
      </p:grpSp>
      <p:grpSp>
        <p:nvGrpSpPr>
          <p:cNvPr id="28" name="Group 27">
            <a:extLst>
              <a:ext uri="{FF2B5EF4-FFF2-40B4-BE49-F238E27FC236}">
                <a16:creationId xmlns:a16="http://schemas.microsoft.com/office/drawing/2014/main" id="{684D2CD5-B24C-A142-8317-50DC1FF34C05}"/>
              </a:ext>
            </a:extLst>
          </p:cNvPr>
          <p:cNvGrpSpPr/>
          <p:nvPr/>
        </p:nvGrpSpPr>
        <p:grpSpPr>
          <a:xfrm>
            <a:off x="7826825" y="2210496"/>
            <a:ext cx="1197434" cy="512320"/>
            <a:chOff x="7826825" y="1241665"/>
            <a:chExt cx="1197434" cy="512320"/>
          </a:xfrm>
        </p:grpSpPr>
        <p:sp>
          <p:nvSpPr>
            <p:cNvPr id="17" name="Chevron 16">
              <a:extLst>
                <a:ext uri="{FF2B5EF4-FFF2-40B4-BE49-F238E27FC236}">
                  <a16:creationId xmlns:a16="http://schemas.microsoft.com/office/drawing/2014/main" id="{136C8666-0EE6-7247-BBDB-07D0209A6C22}"/>
                </a:ext>
              </a:extLst>
            </p:cNvPr>
            <p:cNvSpPr/>
            <p:nvPr/>
          </p:nvSpPr>
          <p:spPr>
            <a:xfrm>
              <a:off x="7881254" y="1251857"/>
              <a:ext cx="1055918" cy="484632"/>
            </a:xfrm>
            <a:prstGeom prst="chevron">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8" name="TextBox 17">
              <a:extLst>
                <a:ext uri="{FF2B5EF4-FFF2-40B4-BE49-F238E27FC236}">
                  <a16:creationId xmlns:a16="http://schemas.microsoft.com/office/drawing/2014/main" id="{26D58582-238B-404C-8895-76A49F58A519}"/>
                </a:ext>
              </a:extLst>
            </p:cNvPr>
            <p:cNvSpPr txBox="1"/>
            <p:nvPr/>
          </p:nvSpPr>
          <p:spPr>
            <a:xfrm>
              <a:off x="7826825" y="1241665"/>
              <a:ext cx="1197434" cy="512320"/>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Mapped</a:t>
              </a: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reads</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33" name="Rounded Rectangle 5">
            <a:extLst>
              <a:ext uri="{FF2B5EF4-FFF2-40B4-BE49-F238E27FC236}">
                <a16:creationId xmlns:a16="http://schemas.microsoft.com/office/drawing/2014/main" id="{C763E329-B0AE-E54E-B465-791974F45761}"/>
              </a:ext>
            </a:extLst>
          </p:cNvPr>
          <p:cNvSpPr/>
          <p:nvPr/>
        </p:nvSpPr>
        <p:spPr>
          <a:xfrm>
            <a:off x="247221" y="4332514"/>
            <a:ext cx="8529815" cy="1153886"/>
          </a:xfrm>
          <a:prstGeom prst="roundRect">
            <a:avLst>
              <a:gd name="adj" fmla="val 1116"/>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Large</a:t>
            </a:r>
            <a:r>
              <a:rPr kumimoji="0" lang="zh-CN" altLang="en-US"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data</a:t>
            </a:r>
            <a:r>
              <a:rPr kumimoji="0" lang="zh-CN" altLang="en-US"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movement</a:t>
            </a:r>
            <a:r>
              <a:rPr kumimoji="0" lang="zh-CN" altLang="en-US"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between</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genome</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analysis</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steps</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endPar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endParaRPr>
          </a:p>
        </p:txBody>
      </p:sp>
      <p:sp>
        <p:nvSpPr>
          <p:cNvPr id="3" name="Rectangle 2">
            <a:extLst>
              <a:ext uri="{FF2B5EF4-FFF2-40B4-BE49-F238E27FC236}">
                <a16:creationId xmlns:a16="http://schemas.microsoft.com/office/drawing/2014/main" id="{7B4EEB01-C2C3-4249-AA7C-9E6E9883C0EF}"/>
              </a:ext>
            </a:extLst>
          </p:cNvPr>
          <p:cNvSpPr/>
          <p:nvPr/>
        </p:nvSpPr>
        <p:spPr>
          <a:xfrm>
            <a:off x="567596" y="3181882"/>
            <a:ext cx="1386085"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3913</a:t>
            </a:r>
            <a:r>
              <a:rPr kumimoji="0" lang="en-US" sz="2400" b="1" i="0" u="none" strike="noStrike" kern="1200" cap="none" spc="0" normalizeH="0" baseline="0" noProof="0" dirty="0">
                <a:ln>
                  <a:noFill/>
                </a:ln>
                <a:solidFill>
                  <a:srgbClr val="C00000"/>
                </a:solidFill>
                <a:effectLst/>
                <a:uLnTx/>
                <a:uFillTx/>
                <a:latin typeface="Corbel" panose="020B0503020204020204"/>
                <a:ea typeface="+mn-ea"/>
                <a:cs typeface="+mn-cs"/>
              </a:rPr>
              <a:t> GB</a:t>
            </a:r>
            <a:r>
              <a:rPr kumimoji="0" lang="zh-CN" altLang="en-US"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 </a:t>
            </a:r>
            <a:endParaRPr kumimoji="0" lang="en-US" sz="2400" b="0" i="0" u="none" strike="noStrike" kern="1200" cap="none" spc="0" normalizeH="0" baseline="0" noProof="0" dirty="0">
              <a:ln>
                <a:noFill/>
              </a:ln>
              <a:solidFill>
                <a:srgbClr val="C00000"/>
              </a:solidFill>
              <a:effectLst/>
              <a:uLnTx/>
              <a:uFillTx/>
              <a:latin typeface="Corbel" panose="020B0503020204020204"/>
              <a:ea typeface="+mn-ea"/>
              <a:cs typeface="+mn-cs"/>
            </a:endParaRPr>
          </a:p>
        </p:txBody>
      </p:sp>
      <p:cxnSp>
        <p:nvCxnSpPr>
          <p:cNvPr id="35" name="Elbow Connector 34">
            <a:extLst>
              <a:ext uri="{FF2B5EF4-FFF2-40B4-BE49-F238E27FC236}">
                <a16:creationId xmlns:a16="http://schemas.microsoft.com/office/drawing/2014/main" id="{002E8CB1-595B-D346-BE81-AE1EE0FA8790}"/>
              </a:ext>
            </a:extLst>
          </p:cNvPr>
          <p:cNvCxnSpPr>
            <a:cxnSpLocks/>
            <a:stCxn id="6" idx="2"/>
            <a:endCxn id="3" idx="0"/>
          </p:cNvCxnSpPr>
          <p:nvPr/>
        </p:nvCxnSpPr>
        <p:spPr>
          <a:xfrm rot="16200000" flipH="1">
            <a:off x="779538" y="2700781"/>
            <a:ext cx="437988" cy="524214"/>
          </a:xfrm>
          <a:prstGeom prst="bentConnector3">
            <a:avLst/>
          </a:prstGeom>
          <a:ln w="28575">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E8D00C3F-6741-8342-B4D6-C5478618D56F}"/>
              </a:ext>
            </a:extLst>
          </p:cNvPr>
          <p:cNvSpPr/>
          <p:nvPr/>
        </p:nvSpPr>
        <p:spPr>
          <a:xfrm>
            <a:off x="2635448" y="3192768"/>
            <a:ext cx="1214563"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546</a:t>
            </a:r>
            <a:r>
              <a:rPr kumimoji="0" lang="en-US" sz="2400" b="1" i="0" u="none" strike="noStrike" kern="1200" cap="none" spc="0" normalizeH="0" baseline="0" noProof="0" dirty="0">
                <a:ln>
                  <a:noFill/>
                </a:ln>
                <a:solidFill>
                  <a:srgbClr val="C00000"/>
                </a:solidFill>
                <a:effectLst/>
                <a:uLnTx/>
                <a:uFillTx/>
                <a:latin typeface="Corbel" panose="020B0503020204020204"/>
                <a:ea typeface="+mn-ea"/>
                <a:cs typeface="+mn-cs"/>
              </a:rPr>
              <a:t> GB</a:t>
            </a:r>
            <a:r>
              <a:rPr kumimoji="0" lang="zh-CN" altLang="en-US"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 </a:t>
            </a:r>
            <a:endParaRPr kumimoji="0" lang="en-US" sz="2400" b="0" i="0" u="none" strike="noStrike" kern="1200" cap="none" spc="0" normalizeH="0" baseline="0" noProof="0" dirty="0">
              <a:ln>
                <a:noFill/>
              </a:ln>
              <a:solidFill>
                <a:srgbClr val="C00000"/>
              </a:solidFill>
              <a:effectLst/>
              <a:uLnTx/>
              <a:uFillTx/>
              <a:latin typeface="Corbel" panose="020B0503020204020204"/>
              <a:ea typeface="+mn-ea"/>
              <a:cs typeface="+mn-cs"/>
            </a:endParaRPr>
          </a:p>
        </p:txBody>
      </p:sp>
      <p:cxnSp>
        <p:nvCxnSpPr>
          <p:cNvPr id="41" name="Straight Arrow Connector 40">
            <a:extLst>
              <a:ext uri="{FF2B5EF4-FFF2-40B4-BE49-F238E27FC236}">
                <a16:creationId xmlns:a16="http://schemas.microsoft.com/office/drawing/2014/main" id="{E5A65EE0-36C6-224D-9760-34668FC3381A}"/>
              </a:ext>
            </a:extLst>
          </p:cNvPr>
          <p:cNvCxnSpPr>
            <a:stCxn id="9" idx="2"/>
            <a:endCxn id="39" idx="0"/>
          </p:cNvCxnSpPr>
          <p:nvPr/>
        </p:nvCxnSpPr>
        <p:spPr>
          <a:xfrm>
            <a:off x="3237085" y="2705320"/>
            <a:ext cx="5645" cy="487448"/>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BDA4D605-4030-EB40-A089-7BA248428B49}"/>
              </a:ext>
            </a:extLst>
          </p:cNvPr>
          <p:cNvSpPr/>
          <p:nvPr/>
        </p:nvSpPr>
        <p:spPr>
          <a:xfrm>
            <a:off x="4740728" y="3192768"/>
            <a:ext cx="1214563"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437</a:t>
            </a:r>
            <a:r>
              <a:rPr kumimoji="0" lang="en-US" sz="2400" b="1" i="0" u="none" strike="noStrike" kern="1200" cap="none" spc="0" normalizeH="0" baseline="0" noProof="0" dirty="0">
                <a:ln>
                  <a:noFill/>
                </a:ln>
                <a:solidFill>
                  <a:srgbClr val="C00000"/>
                </a:solidFill>
                <a:effectLst/>
                <a:uLnTx/>
                <a:uFillTx/>
                <a:latin typeface="Corbel" panose="020B0503020204020204"/>
                <a:ea typeface="+mn-ea"/>
                <a:cs typeface="+mn-cs"/>
              </a:rPr>
              <a:t> GB</a:t>
            </a:r>
            <a:r>
              <a:rPr kumimoji="0" lang="zh-CN" altLang="en-US"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 </a:t>
            </a:r>
            <a:endParaRPr kumimoji="0" lang="en-US" sz="2400" b="0" i="0" u="none" strike="noStrike" kern="1200" cap="none" spc="0" normalizeH="0" baseline="0" noProof="0" dirty="0">
              <a:ln>
                <a:noFill/>
              </a:ln>
              <a:solidFill>
                <a:srgbClr val="C00000"/>
              </a:solidFill>
              <a:effectLst/>
              <a:uLnTx/>
              <a:uFillTx/>
              <a:latin typeface="Corbel" panose="020B0503020204020204"/>
              <a:ea typeface="+mn-ea"/>
              <a:cs typeface="+mn-cs"/>
            </a:endParaRPr>
          </a:p>
        </p:txBody>
      </p:sp>
      <p:cxnSp>
        <p:nvCxnSpPr>
          <p:cNvPr id="45" name="Elbow Connector 44">
            <a:extLst>
              <a:ext uri="{FF2B5EF4-FFF2-40B4-BE49-F238E27FC236}">
                <a16:creationId xmlns:a16="http://schemas.microsoft.com/office/drawing/2014/main" id="{1AF80BD2-B240-2046-AE9C-AE3E5BE52D4D}"/>
              </a:ext>
            </a:extLst>
          </p:cNvPr>
          <p:cNvCxnSpPr>
            <a:stCxn id="13" idx="2"/>
            <a:endCxn id="43" idx="0"/>
          </p:cNvCxnSpPr>
          <p:nvPr/>
        </p:nvCxnSpPr>
        <p:spPr>
          <a:xfrm rot="5400000">
            <a:off x="5549621" y="2521206"/>
            <a:ext cx="469952" cy="873173"/>
          </a:xfrm>
          <a:prstGeom prst="bentConnector3">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7D3B31B8-61C6-1340-A508-2A254DE647A9}"/>
              </a:ext>
            </a:extLst>
          </p:cNvPr>
          <p:cNvSpPr/>
          <p:nvPr/>
        </p:nvSpPr>
        <p:spPr>
          <a:xfrm>
            <a:off x="7689181" y="3192072"/>
            <a:ext cx="1214563"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F8100"/>
                </a:solidFill>
                <a:effectLst/>
                <a:uLnTx/>
                <a:uFillTx/>
                <a:latin typeface="Arial" panose="020B0604020202020204" pitchFamily="34" charset="0"/>
                <a:ea typeface="+mn-ea"/>
                <a:cs typeface="Arial" panose="020B0604020202020204" pitchFamily="34" charset="0"/>
              </a:rPr>
              <a:t>382</a:t>
            </a:r>
            <a:r>
              <a:rPr kumimoji="0" lang="en-US" sz="2400" b="1" i="0" u="none" strike="noStrike" kern="1200" cap="none" spc="0" normalizeH="0" baseline="0" noProof="0" dirty="0">
                <a:ln>
                  <a:noFill/>
                </a:ln>
                <a:solidFill>
                  <a:srgbClr val="2F8100"/>
                </a:solidFill>
                <a:effectLst/>
                <a:uLnTx/>
                <a:uFillTx/>
                <a:latin typeface="Corbel" panose="020B0503020204020204"/>
                <a:ea typeface="+mn-ea"/>
                <a:cs typeface="+mn-cs"/>
              </a:rPr>
              <a:t> GB</a:t>
            </a:r>
            <a:r>
              <a:rPr kumimoji="0" lang="zh-CN" altLang="en-US" sz="2400" b="1" i="0" u="none" strike="noStrike" kern="1200" cap="none" spc="0" normalizeH="0" baseline="0" noProof="0" dirty="0">
                <a:ln>
                  <a:noFill/>
                </a:ln>
                <a:solidFill>
                  <a:srgbClr val="2F8100"/>
                </a:solidFill>
                <a:effectLst/>
                <a:uLnTx/>
                <a:uFillTx/>
                <a:latin typeface="Corbel" panose="020B0503020204020204"/>
                <a:ea typeface="华文楷体" panose="02010600040101010101" pitchFamily="2" charset="-122"/>
                <a:cs typeface="+mn-cs"/>
              </a:rPr>
              <a:t> </a:t>
            </a:r>
            <a:endParaRPr kumimoji="0" lang="en-US" sz="2400" b="0" i="0" u="none" strike="noStrike" kern="1200" cap="none" spc="0" normalizeH="0" baseline="0" noProof="0" dirty="0">
              <a:ln>
                <a:noFill/>
              </a:ln>
              <a:solidFill>
                <a:srgbClr val="2F8100"/>
              </a:solidFill>
              <a:effectLst/>
              <a:uLnTx/>
              <a:uFillTx/>
              <a:latin typeface="Corbel" panose="020B0503020204020204"/>
              <a:ea typeface="+mn-ea"/>
              <a:cs typeface="+mn-cs"/>
            </a:endParaRPr>
          </a:p>
        </p:txBody>
      </p:sp>
      <p:cxnSp>
        <p:nvCxnSpPr>
          <p:cNvPr id="50" name="Straight Arrow Connector 49">
            <a:extLst>
              <a:ext uri="{FF2B5EF4-FFF2-40B4-BE49-F238E27FC236}">
                <a16:creationId xmlns:a16="http://schemas.microsoft.com/office/drawing/2014/main" id="{7BEBFD15-879B-9D4A-952C-00255D554C62}"/>
              </a:ext>
            </a:extLst>
          </p:cNvPr>
          <p:cNvCxnSpPr>
            <a:cxnSpLocks/>
          </p:cNvCxnSpPr>
          <p:nvPr/>
        </p:nvCxnSpPr>
        <p:spPr>
          <a:xfrm>
            <a:off x="8294914" y="2732314"/>
            <a:ext cx="1549" cy="448872"/>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Rounded Rectangle 5">
            <a:extLst>
              <a:ext uri="{FF2B5EF4-FFF2-40B4-BE49-F238E27FC236}">
                <a16:creationId xmlns:a16="http://schemas.microsoft.com/office/drawing/2014/main" id="{8EF51BBD-E870-E946-A1F6-1E96A5838450}"/>
              </a:ext>
            </a:extLst>
          </p:cNvPr>
          <p:cNvSpPr/>
          <p:nvPr/>
        </p:nvSpPr>
        <p:spPr>
          <a:xfrm>
            <a:off x="545824" y="3199706"/>
            <a:ext cx="5387695" cy="431050"/>
          </a:xfrm>
          <a:prstGeom prst="roundRect">
            <a:avLst>
              <a:gd name="adj" fmla="val 1116"/>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endParaRPr>
          </a:p>
        </p:txBody>
      </p:sp>
      <p:sp>
        <p:nvSpPr>
          <p:cNvPr id="31" name="Content Placeholder 2">
            <a:extLst>
              <a:ext uri="{FF2B5EF4-FFF2-40B4-BE49-F238E27FC236}">
                <a16:creationId xmlns:a16="http://schemas.microsoft.com/office/drawing/2014/main" id="{0806103B-E592-FE4F-9BD6-D77EBA621510}"/>
              </a:ext>
            </a:extLst>
          </p:cNvPr>
          <p:cNvSpPr>
            <a:spLocks noGrp="1"/>
          </p:cNvSpPr>
          <p:nvPr>
            <p:ph idx="1"/>
          </p:nvPr>
        </p:nvSpPr>
        <p:spPr>
          <a:xfrm>
            <a:off x="366963" y="1153551"/>
            <a:ext cx="8410073" cy="5275384"/>
          </a:xfrm>
        </p:spPr>
        <p:txBody>
          <a:bodyPr>
            <a:normAutofit/>
          </a:bodyPr>
          <a:lstStyle/>
          <a:p>
            <a:r>
              <a:rPr lang="en-US" altLang="zh-CN" sz="2400" dirty="0"/>
              <a:t>Using</a:t>
            </a:r>
            <a:r>
              <a:rPr lang="zh-CN" altLang="en-US" sz="2400" dirty="0"/>
              <a:t> </a:t>
            </a:r>
            <a:r>
              <a:rPr lang="en-US" altLang="zh-CN" sz="2400" dirty="0"/>
              <a:t>a</a:t>
            </a:r>
            <a:r>
              <a:rPr lang="zh-CN" altLang="en-US" sz="2400" dirty="0"/>
              <a:t> </a:t>
            </a:r>
            <a:r>
              <a:rPr lang="en-US" altLang="zh-CN" sz="2400" dirty="0"/>
              <a:t>human</a:t>
            </a:r>
            <a:r>
              <a:rPr lang="zh-CN" altLang="en-US" sz="2400" dirty="0"/>
              <a:t> </a:t>
            </a:r>
            <a:r>
              <a:rPr lang="en-US" altLang="zh-CN" sz="2400" dirty="0"/>
              <a:t>dataset</a:t>
            </a:r>
            <a:r>
              <a:rPr lang="zh-CN" altLang="en-US" sz="2400" dirty="0"/>
              <a:t> </a:t>
            </a:r>
            <a:r>
              <a:rPr lang="en-US" altLang="zh-CN" sz="2400" dirty="0"/>
              <a:t>in</a:t>
            </a:r>
            <a:r>
              <a:rPr lang="zh-CN" altLang="en-US" sz="2400" dirty="0"/>
              <a:t> </a:t>
            </a:r>
            <a:r>
              <a:rPr lang="en-US" altLang="zh-CN" sz="2400" dirty="0"/>
              <a:t>[</a:t>
            </a:r>
            <a:r>
              <a:rPr lang="en-US" altLang="zh-CN" dirty="0">
                <a:latin typeface="Arial" panose="020B0604020202020204" pitchFamily="34" charset="0"/>
                <a:cs typeface="Arial" panose="020B0604020202020204" pitchFamily="34" charset="0"/>
              </a:rPr>
              <a:t>NC’19</a:t>
            </a:r>
            <a:r>
              <a:rPr lang="en-US" altLang="zh-CN" sz="2400" dirty="0"/>
              <a:t>]</a:t>
            </a:r>
            <a:r>
              <a:rPr lang="zh-CN" altLang="en-US" sz="2400" dirty="0"/>
              <a:t>  </a:t>
            </a:r>
            <a:r>
              <a:rPr lang="en-US" altLang="zh-CN" sz="2400" dirty="0"/>
              <a:t>as</a:t>
            </a:r>
            <a:r>
              <a:rPr lang="zh-CN" altLang="en-US" sz="2400" dirty="0"/>
              <a:t> </a:t>
            </a:r>
            <a:r>
              <a:rPr lang="en-US" altLang="zh-CN" sz="2400" dirty="0"/>
              <a:t>an</a:t>
            </a:r>
            <a:r>
              <a:rPr lang="zh-CN" altLang="en-US" sz="2400" dirty="0"/>
              <a:t> </a:t>
            </a:r>
            <a:r>
              <a:rPr lang="en-US" altLang="zh-CN" sz="2400" dirty="0"/>
              <a:t>example:</a:t>
            </a:r>
            <a:endParaRPr lang="en-US" sz="2400" dirty="0"/>
          </a:p>
        </p:txBody>
      </p:sp>
      <p:sp>
        <p:nvSpPr>
          <p:cNvPr id="14" name="Rectangle 13">
            <a:extLst>
              <a:ext uri="{FF2B5EF4-FFF2-40B4-BE49-F238E27FC236}">
                <a16:creationId xmlns:a16="http://schemas.microsoft.com/office/drawing/2014/main" id="{4B3938A2-E5B7-CF4F-A3C1-E1853770E422}"/>
              </a:ext>
            </a:extLst>
          </p:cNvPr>
          <p:cNvSpPr/>
          <p:nvPr/>
        </p:nvSpPr>
        <p:spPr>
          <a:xfrm>
            <a:off x="119740" y="6175367"/>
            <a:ext cx="8657296"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black"/>
                </a:solidFill>
                <a:effectLst/>
                <a:uLnTx/>
                <a:uFillTx/>
                <a:latin typeface="NimbusRomNo9L"/>
                <a:ea typeface="华文楷体" panose="02010600040101010101" pitchFamily="2" charset="-122"/>
                <a:cs typeface="+mn-cs"/>
              </a:rPr>
              <a:t>[NC'19]</a:t>
            </a:r>
            <a:r>
              <a:rPr kumimoji="0" lang="zh-CN" altLang="en-US" sz="900" b="0" i="0" u="none" strike="noStrike" kern="1200" cap="none" spc="0" normalizeH="0" baseline="0" noProof="0" dirty="0">
                <a:ln>
                  <a:noFill/>
                </a:ln>
                <a:solidFill>
                  <a:prstClr val="black"/>
                </a:solidFill>
                <a:effectLst/>
                <a:uLnTx/>
                <a:uFillTx/>
                <a:latin typeface="NimbusRomNo9L"/>
                <a:ea typeface="华文楷体" panose="02010600040101010101" pitchFamily="2" charset="-122"/>
                <a:cs typeface="+mn-cs"/>
              </a:rPr>
              <a:t> </a:t>
            </a:r>
            <a:r>
              <a:rPr kumimoji="0" lang="en-US" sz="900" b="0" i="0" u="none" strike="noStrike" kern="1200" cap="none" spc="0" normalizeH="0" baseline="0" noProof="0" dirty="0">
                <a:ln>
                  <a:noFill/>
                </a:ln>
                <a:solidFill>
                  <a:prstClr val="black"/>
                </a:solidFill>
                <a:effectLst/>
                <a:uLnTx/>
                <a:uFillTx/>
                <a:latin typeface="NimbusRomNo9L"/>
                <a:ea typeface="+mn-ea"/>
                <a:cs typeface="+mn-cs"/>
              </a:rPr>
              <a:t>Rory Bowden, Robert W Davies, Andreas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Heger</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Alistair T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Pagnamenta</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Mariateresa</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de Cesare, Laura E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Oikkonen</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Duncan Parkes, Colin Freeman, Fatima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Dhalla</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Smita</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Y Patel, et al. Sequencing of human genomes with nanopore technology. Nature Communications, 2019. </a:t>
            </a:r>
          </a:p>
        </p:txBody>
      </p:sp>
      <p:cxnSp>
        <p:nvCxnSpPr>
          <p:cNvPr id="20" name="Straight Connector 19">
            <a:extLst>
              <a:ext uri="{FF2B5EF4-FFF2-40B4-BE49-F238E27FC236}">
                <a16:creationId xmlns:a16="http://schemas.microsoft.com/office/drawing/2014/main" id="{F1C4A120-DB41-784C-8844-F77C792A5931}"/>
              </a:ext>
            </a:extLst>
          </p:cNvPr>
          <p:cNvCxnSpPr>
            <a:cxnSpLocks/>
          </p:cNvCxnSpPr>
          <p:nvPr/>
        </p:nvCxnSpPr>
        <p:spPr>
          <a:xfrm>
            <a:off x="0" y="6175367"/>
            <a:ext cx="9144000" cy="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7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1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100"/>
                                        <p:tgtEl>
                                          <p:spTgt spid="27"/>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5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3" grpId="0" animBg="1"/>
      <p:bldP spid="3" grpId="0"/>
      <p:bldP spid="39" grpId="0"/>
      <p:bldP spid="43" grpId="0"/>
      <p:bldP spid="48" grpId="0"/>
      <p:bldP spid="30"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Content Placeholder 2">
            <a:extLst>
              <a:ext uri="{FF2B5EF4-FFF2-40B4-BE49-F238E27FC236}">
                <a16:creationId xmlns:a16="http://schemas.microsoft.com/office/drawing/2014/main" id="{04851CE1-70AA-DF47-9230-FBA4B97E8F57}"/>
              </a:ext>
            </a:extLst>
          </p:cNvPr>
          <p:cNvSpPr>
            <a:spLocks noGrp="1"/>
          </p:cNvSpPr>
          <p:nvPr>
            <p:ph idx="1"/>
          </p:nvPr>
        </p:nvSpPr>
        <p:spPr>
          <a:xfrm>
            <a:off x="366963" y="1153551"/>
            <a:ext cx="8410073" cy="5275384"/>
          </a:xfrm>
        </p:spPr>
        <p:txBody>
          <a:bodyPr>
            <a:normAutofit/>
          </a:bodyPr>
          <a:lstStyle/>
          <a:p>
            <a:r>
              <a:rPr lang="en-US" altLang="zh-CN" sz="2400" dirty="0"/>
              <a:t>Using</a:t>
            </a:r>
            <a:r>
              <a:rPr lang="zh-CN" altLang="en-US" sz="2400" dirty="0"/>
              <a:t> </a:t>
            </a:r>
            <a:r>
              <a:rPr lang="en-US" altLang="zh-CN" sz="2400" dirty="0"/>
              <a:t>a</a:t>
            </a:r>
            <a:r>
              <a:rPr lang="zh-CN" altLang="en-US" sz="2400" dirty="0"/>
              <a:t> </a:t>
            </a:r>
            <a:r>
              <a:rPr lang="en-US" altLang="zh-CN" sz="2400" dirty="0"/>
              <a:t>human</a:t>
            </a:r>
            <a:r>
              <a:rPr lang="zh-CN" altLang="en-US" sz="2400" dirty="0"/>
              <a:t> </a:t>
            </a:r>
            <a:r>
              <a:rPr lang="en-US" altLang="zh-CN" sz="2400" dirty="0"/>
              <a:t>dataset</a:t>
            </a:r>
            <a:r>
              <a:rPr lang="zh-CN" altLang="en-US" sz="2400" dirty="0"/>
              <a:t> </a:t>
            </a:r>
            <a:r>
              <a:rPr lang="en-US" altLang="zh-CN" sz="2400" dirty="0"/>
              <a:t>in</a:t>
            </a:r>
            <a:r>
              <a:rPr lang="zh-CN" altLang="en-US" sz="2400" dirty="0"/>
              <a:t> </a:t>
            </a:r>
            <a:r>
              <a:rPr lang="en-US" altLang="zh-CN" sz="2400" dirty="0"/>
              <a:t>[</a:t>
            </a:r>
            <a:r>
              <a:rPr lang="en-US" altLang="zh-CN" dirty="0">
                <a:latin typeface="Arial" panose="020B0604020202020204" pitchFamily="34" charset="0"/>
                <a:cs typeface="Arial" panose="020B0604020202020204" pitchFamily="34" charset="0"/>
              </a:rPr>
              <a:t>NC’19</a:t>
            </a:r>
            <a:r>
              <a:rPr lang="en-US" altLang="zh-CN" sz="2400" dirty="0"/>
              <a:t>]</a:t>
            </a:r>
            <a:r>
              <a:rPr lang="zh-CN" altLang="en-US" sz="2400" dirty="0"/>
              <a:t> </a:t>
            </a:r>
            <a:r>
              <a:rPr lang="en-US" altLang="zh-CN" sz="2400" dirty="0"/>
              <a:t>as</a:t>
            </a:r>
            <a:r>
              <a:rPr lang="zh-CN" altLang="en-US" sz="2400" dirty="0"/>
              <a:t> </a:t>
            </a:r>
            <a:r>
              <a:rPr lang="en-US" altLang="zh-CN" sz="2400" dirty="0"/>
              <a:t>an</a:t>
            </a:r>
            <a:r>
              <a:rPr lang="zh-CN" altLang="en-US" sz="2400" dirty="0"/>
              <a:t> </a:t>
            </a:r>
            <a:r>
              <a:rPr lang="en-US" altLang="zh-CN" sz="2400" dirty="0"/>
              <a:t>example:</a:t>
            </a:r>
            <a:endParaRPr lang="en-US" sz="2400" dirty="0"/>
          </a:p>
        </p:txBody>
      </p:sp>
      <p:sp>
        <p:nvSpPr>
          <p:cNvPr id="2" name="Title 1">
            <a:extLst>
              <a:ext uri="{FF2B5EF4-FFF2-40B4-BE49-F238E27FC236}">
                <a16:creationId xmlns:a16="http://schemas.microsoft.com/office/drawing/2014/main" id="{7A33A7EE-A51F-D440-9493-936D55B2D6A1}"/>
              </a:ext>
            </a:extLst>
          </p:cNvPr>
          <p:cNvSpPr>
            <a:spLocks noGrp="1"/>
          </p:cNvSpPr>
          <p:nvPr>
            <p:ph type="title"/>
          </p:nvPr>
        </p:nvSpPr>
        <p:spPr/>
        <p:txBody>
          <a:bodyPr>
            <a:normAutofit fontScale="90000"/>
          </a:bodyPr>
          <a:lstStyle/>
          <a:p>
            <a:r>
              <a:rPr lang="en-US" altLang="zh-CN" dirty="0">
                <a:solidFill>
                  <a:schemeClr val="accent3"/>
                </a:solidFill>
              </a:rPr>
              <a:t>Limitation 2: Wasted</a:t>
            </a:r>
            <a:r>
              <a:rPr lang="zh-CN" altLang="en-US" dirty="0">
                <a:solidFill>
                  <a:schemeClr val="accent3"/>
                </a:solidFill>
              </a:rPr>
              <a:t> </a:t>
            </a:r>
            <a:r>
              <a:rPr lang="en-US" altLang="zh-CN" dirty="0">
                <a:solidFill>
                  <a:schemeClr val="accent3"/>
                </a:solidFill>
              </a:rPr>
              <a:t>Computation</a:t>
            </a:r>
            <a:endParaRPr lang="en-US" dirty="0"/>
          </a:p>
        </p:txBody>
      </p:sp>
      <p:sp>
        <p:nvSpPr>
          <p:cNvPr id="4" name="Slide Number Placeholder 3">
            <a:extLst>
              <a:ext uri="{FF2B5EF4-FFF2-40B4-BE49-F238E27FC236}">
                <a16:creationId xmlns:a16="http://schemas.microsoft.com/office/drawing/2014/main" id="{29F6C157-F7D3-E34D-BE81-72A07C5E36E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73B14564-6644-7642-A44B-4E7A550D01C7}"/>
              </a:ext>
            </a:extLst>
          </p:cNvPr>
          <p:cNvGrpSpPr/>
          <p:nvPr/>
        </p:nvGrpSpPr>
        <p:grpSpPr>
          <a:xfrm>
            <a:off x="200796" y="2220683"/>
            <a:ext cx="1071258" cy="523206"/>
            <a:chOff x="320538" y="1839686"/>
            <a:chExt cx="1071258" cy="523206"/>
          </a:xfrm>
        </p:grpSpPr>
        <p:sp>
          <p:nvSpPr>
            <p:cNvPr id="5" name="Pentagon 4">
              <a:extLst>
                <a:ext uri="{FF2B5EF4-FFF2-40B4-BE49-F238E27FC236}">
                  <a16:creationId xmlns:a16="http://schemas.microsoft.com/office/drawing/2014/main" id="{A77BDD17-6861-1C4F-95DD-13041273C6A5}"/>
                </a:ext>
              </a:extLst>
            </p:cNvPr>
            <p:cNvSpPr/>
            <p:nvPr/>
          </p:nvSpPr>
          <p:spPr>
            <a:xfrm>
              <a:off x="366963" y="1839686"/>
              <a:ext cx="978408" cy="484632"/>
            </a:xfrm>
            <a:prstGeom prst="homePlate">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6" name="TextBox 5">
              <a:extLst>
                <a:ext uri="{FF2B5EF4-FFF2-40B4-BE49-F238E27FC236}">
                  <a16:creationId xmlns:a16="http://schemas.microsoft.com/office/drawing/2014/main" id="{BD825C7F-A3C8-FB43-81C0-A89F5034440E}"/>
                </a:ext>
              </a:extLst>
            </p:cNvPr>
            <p:cNvSpPr txBox="1"/>
            <p:nvPr/>
          </p:nvSpPr>
          <p:spPr>
            <a:xfrm>
              <a:off x="320538" y="1850572"/>
              <a:ext cx="1071258" cy="512320"/>
            </a:xfrm>
            <a:prstGeom prst="rect">
              <a:avLst/>
            </a:prstGeom>
            <a:noFill/>
          </p:spPr>
          <p:txBody>
            <a:bodyPr wrap="square" rtlCol="0">
              <a:spAutoFit/>
            </a:bodyPr>
            <a:lstStyle/>
            <a:p>
              <a:pPr marL="0" marR="0" lvl="0" indent="0" algn="l"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Raw</a:t>
              </a:r>
              <a:r>
                <a:rPr kumimoji="0" lang="zh-CN" altLang="en-US"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 </a:t>
              </a: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Signals</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8" name="Chevron 7">
            <a:extLst>
              <a:ext uri="{FF2B5EF4-FFF2-40B4-BE49-F238E27FC236}">
                <a16:creationId xmlns:a16="http://schemas.microsoft.com/office/drawing/2014/main" id="{58330411-1327-EE43-9BE3-48B179ECCEA3}"/>
              </a:ext>
            </a:extLst>
          </p:cNvPr>
          <p:cNvSpPr/>
          <p:nvPr/>
        </p:nvSpPr>
        <p:spPr>
          <a:xfrm>
            <a:off x="1055913" y="2220683"/>
            <a:ext cx="1839688" cy="48463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err="1">
                <a:ln>
                  <a:noFill/>
                </a:ln>
                <a:solidFill>
                  <a:prstClr val="white"/>
                </a:solidFill>
                <a:effectLst/>
                <a:uLnTx/>
                <a:uFillTx/>
                <a:latin typeface="Corbel" panose="020B0503020204020204"/>
                <a:ea typeface="华文楷体" panose="02010600040101010101" pitchFamily="2" charset="-122"/>
                <a:cs typeface="+mn-cs"/>
              </a:rPr>
              <a:t>Basecalling</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9" name="Chevron 8">
            <a:extLst>
              <a:ext uri="{FF2B5EF4-FFF2-40B4-BE49-F238E27FC236}">
                <a16:creationId xmlns:a16="http://schemas.microsoft.com/office/drawing/2014/main" id="{90E14CAD-AE22-8D43-BD0F-BB65AEC3EFBA}"/>
              </a:ext>
            </a:extLst>
          </p:cNvPr>
          <p:cNvSpPr/>
          <p:nvPr/>
        </p:nvSpPr>
        <p:spPr>
          <a:xfrm>
            <a:off x="2721427" y="2220683"/>
            <a:ext cx="1273631" cy="484632"/>
          </a:xfrm>
          <a:prstGeom prst="chevron">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Reads</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nvGrpSpPr>
          <p:cNvPr id="25" name="Group 24">
            <a:extLst>
              <a:ext uri="{FF2B5EF4-FFF2-40B4-BE49-F238E27FC236}">
                <a16:creationId xmlns:a16="http://schemas.microsoft.com/office/drawing/2014/main" id="{684AEB29-0C00-7345-8914-8208F02A83CA}"/>
              </a:ext>
            </a:extLst>
          </p:cNvPr>
          <p:cNvGrpSpPr/>
          <p:nvPr/>
        </p:nvGrpSpPr>
        <p:grpSpPr>
          <a:xfrm>
            <a:off x="3820884" y="2220683"/>
            <a:ext cx="1839688" cy="523206"/>
            <a:chOff x="3820884" y="1251857"/>
            <a:chExt cx="1839688" cy="523206"/>
          </a:xfrm>
        </p:grpSpPr>
        <p:sp>
          <p:nvSpPr>
            <p:cNvPr id="10" name="Chevron 9">
              <a:extLst>
                <a:ext uri="{FF2B5EF4-FFF2-40B4-BE49-F238E27FC236}">
                  <a16:creationId xmlns:a16="http://schemas.microsoft.com/office/drawing/2014/main" id="{67646675-F4E2-EC41-9534-E487B153D943}"/>
                </a:ext>
              </a:extLst>
            </p:cNvPr>
            <p:cNvSpPr/>
            <p:nvPr/>
          </p:nvSpPr>
          <p:spPr>
            <a:xfrm>
              <a:off x="3820884" y="1251857"/>
              <a:ext cx="1839688" cy="48463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1" name="TextBox 10">
              <a:extLst>
                <a:ext uri="{FF2B5EF4-FFF2-40B4-BE49-F238E27FC236}">
                  <a16:creationId xmlns:a16="http://schemas.microsoft.com/office/drawing/2014/main" id="{37A294CD-9FE3-2E47-A38F-F82DE92C3085}"/>
                </a:ext>
              </a:extLst>
            </p:cNvPr>
            <p:cNvSpPr txBox="1"/>
            <p:nvPr/>
          </p:nvSpPr>
          <p:spPr>
            <a:xfrm>
              <a:off x="3995057" y="1262743"/>
              <a:ext cx="1449373" cy="512320"/>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a:t>
              </a:r>
              <a:r>
                <a:rPr kumimoji="0" lang="zh-CN" altLang="en-US"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 </a:t>
              </a: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quality</a:t>
              </a: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control</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26" name="Group 25">
            <a:extLst>
              <a:ext uri="{FF2B5EF4-FFF2-40B4-BE49-F238E27FC236}">
                <a16:creationId xmlns:a16="http://schemas.microsoft.com/office/drawing/2014/main" id="{6A09DF44-2466-D340-B9CD-70170F946576}"/>
              </a:ext>
            </a:extLst>
          </p:cNvPr>
          <p:cNvGrpSpPr/>
          <p:nvPr/>
        </p:nvGrpSpPr>
        <p:grpSpPr>
          <a:xfrm>
            <a:off x="5431967" y="2210491"/>
            <a:ext cx="1578431" cy="512320"/>
            <a:chOff x="5431967" y="1241665"/>
            <a:chExt cx="1578431" cy="512320"/>
          </a:xfrm>
        </p:grpSpPr>
        <p:sp>
          <p:nvSpPr>
            <p:cNvPr id="12" name="Chevron 11">
              <a:extLst>
                <a:ext uri="{FF2B5EF4-FFF2-40B4-BE49-F238E27FC236}">
                  <a16:creationId xmlns:a16="http://schemas.microsoft.com/office/drawing/2014/main" id="{42EE639C-68A4-B540-8CBB-1BFD13B6300D}"/>
                </a:ext>
              </a:extLst>
            </p:cNvPr>
            <p:cNvSpPr/>
            <p:nvPr/>
          </p:nvSpPr>
          <p:spPr>
            <a:xfrm>
              <a:off x="5486397" y="1251857"/>
              <a:ext cx="1426030" cy="484632"/>
            </a:xfrm>
            <a:prstGeom prst="chevron">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3" name="TextBox 12">
              <a:extLst>
                <a:ext uri="{FF2B5EF4-FFF2-40B4-BE49-F238E27FC236}">
                  <a16:creationId xmlns:a16="http://schemas.microsoft.com/office/drawing/2014/main" id="{BB4F0F3C-9168-4542-8095-80E8C8EBEF81}"/>
                </a:ext>
              </a:extLst>
            </p:cNvPr>
            <p:cNvSpPr txBox="1"/>
            <p:nvPr/>
          </p:nvSpPr>
          <p:spPr>
            <a:xfrm>
              <a:off x="5431967" y="1241665"/>
              <a:ext cx="1578431" cy="512320"/>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High-quality</a:t>
              </a: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reads</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27" name="Group 26">
            <a:extLst>
              <a:ext uri="{FF2B5EF4-FFF2-40B4-BE49-F238E27FC236}">
                <a16:creationId xmlns:a16="http://schemas.microsoft.com/office/drawing/2014/main" id="{30CE8030-6FB8-F046-8630-E3301FB7CCA5}"/>
              </a:ext>
            </a:extLst>
          </p:cNvPr>
          <p:cNvGrpSpPr/>
          <p:nvPr/>
        </p:nvGrpSpPr>
        <p:grpSpPr>
          <a:xfrm>
            <a:off x="6738253" y="2220683"/>
            <a:ext cx="1328061" cy="516474"/>
            <a:chOff x="6738253" y="1251857"/>
            <a:chExt cx="1328061" cy="516474"/>
          </a:xfrm>
        </p:grpSpPr>
        <p:sp>
          <p:nvSpPr>
            <p:cNvPr id="15" name="Chevron 14">
              <a:extLst>
                <a:ext uri="{FF2B5EF4-FFF2-40B4-BE49-F238E27FC236}">
                  <a16:creationId xmlns:a16="http://schemas.microsoft.com/office/drawing/2014/main" id="{5D053280-9F7D-BC4C-A8DB-6E67E0800E06}"/>
                </a:ext>
              </a:extLst>
            </p:cNvPr>
            <p:cNvSpPr/>
            <p:nvPr/>
          </p:nvSpPr>
          <p:spPr>
            <a:xfrm>
              <a:off x="6738253" y="1251857"/>
              <a:ext cx="1328061" cy="484632"/>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6" name="TextBox 15">
              <a:extLst>
                <a:ext uri="{FF2B5EF4-FFF2-40B4-BE49-F238E27FC236}">
                  <a16:creationId xmlns:a16="http://schemas.microsoft.com/office/drawing/2014/main" id="{F0434C3B-FD8A-4F44-9B14-A4C260FDBCF8}"/>
                </a:ext>
              </a:extLst>
            </p:cNvPr>
            <p:cNvSpPr txBox="1"/>
            <p:nvPr/>
          </p:nvSpPr>
          <p:spPr>
            <a:xfrm>
              <a:off x="6912427" y="1262743"/>
              <a:ext cx="968831" cy="505588"/>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a:t>
              </a:r>
              <a:r>
                <a:rPr kumimoji="0" lang="zh-CN" altLang="en-US"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 </a:t>
              </a:r>
              <a:endPar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endParaRP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mapping</a:t>
              </a:r>
            </a:p>
          </p:txBody>
        </p:sp>
      </p:grpSp>
      <p:grpSp>
        <p:nvGrpSpPr>
          <p:cNvPr id="28" name="Group 27">
            <a:extLst>
              <a:ext uri="{FF2B5EF4-FFF2-40B4-BE49-F238E27FC236}">
                <a16:creationId xmlns:a16="http://schemas.microsoft.com/office/drawing/2014/main" id="{684D2CD5-B24C-A142-8317-50DC1FF34C05}"/>
              </a:ext>
            </a:extLst>
          </p:cNvPr>
          <p:cNvGrpSpPr/>
          <p:nvPr/>
        </p:nvGrpSpPr>
        <p:grpSpPr>
          <a:xfrm>
            <a:off x="7826825" y="2210491"/>
            <a:ext cx="1197434" cy="512320"/>
            <a:chOff x="7826825" y="1241665"/>
            <a:chExt cx="1197434" cy="512320"/>
          </a:xfrm>
        </p:grpSpPr>
        <p:sp>
          <p:nvSpPr>
            <p:cNvPr id="17" name="Chevron 16">
              <a:extLst>
                <a:ext uri="{FF2B5EF4-FFF2-40B4-BE49-F238E27FC236}">
                  <a16:creationId xmlns:a16="http://schemas.microsoft.com/office/drawing/2014/main" id="{136C8666-0EE6-7247-BBDB-07D0209A6C22}"/>
                </a:ext>
              </a:extLst>
            </p:cNvPr>
            <p:cNvSpPr/>
            <p:nvPr/>
          </p:nvSpPr>
          <p:spPr>
            <a:xfrm>
              <a:off x="7881254" y="1251857"/>
              <a:ext cx="1055918" cy="484632"/>
            </a:xfrm>
            <a:prstGeom prst="chevron">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sp>
          <p:nvSpPr>
            <p:cNvPr id="18" name="TextBox 17">
              <a:extLst>
                <a:ext uri="{FF2B5EF4-FFF2-40B4-BE49-F238E27FC236}">
                  <a16:creationId xmlns:a16="http://schemas.microsoft.com/office/drawing/2014/main" id="{26D58582-238B-404C-8895-76A49F58A519}"/>
                </a:ext>
              </a:extLst>
            </p:cNvPr>
            <p:cNvSpPr txBox="1"/>
            <p:nvPr/>
          </p:nvSpPr>
          <p:spPr>
            <a:xfrm>
              <a:off x="7826825" y="1241665"/>
              <a:ext cx="1197434" cy="512320"/>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Mapped</a:t>
              </a: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white"/>
                  </a:solidFill>
                  <a:effectLst/>
                  <a:uLnTx/>
                  <a:uFillTx/>
                  <a:latin typeface="Corbel" panose="020B0503020204020204"/>
                  <a:ea typeface="华文楷体" panose="02010600040101010101" pitchFamily="2" charset="-122"/>
                  <a:cs typeface="+mn-cs"/>
                </a:rPr>
                <a:t>reads</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grpSp>
        <p:nvGrpSpPr>
          <p:cNvPr id="31" name="Group 30">
            <a:extLst>
              <a:ext uri="{FF2B5EF4-FFF2-40B4-BE49-F238E27FC236}">
                <a16:creationId xmlns:a16="http://schemas.microsoft.com/office/drawing/2014/main" id="{AB43DD66-7900-DA49-A2BD-C459A81C09E1}"/>
              </a:ext>
            </a:extLst>
          </p:cNvPr>
          <p:cNvGrpSpPr/>
          <p:nvPr/>
        </p:nvGrpSpPr>
        <p:grpSpPr>
          <a:xfrm>
            <a:off x="5074307" y="2712321"/>
            <a:ext cx="1914320" cy="1050090"/>
            <a:chOff x="5074307" y="1743495"/>
            <a:chExt cx="1914320" cy="1050090"/>
          </a:xfrm>
        </p:grpSpPr>
        <p:grpSp>
          <p:nvGrpSpPr>
            <p:cNvPr id="23" name="Group 22">
              <a:extLst>
                <a:ext uri="{FF2B5EF4-FFF2-40B4-BE49-F238E27FC236}">
                  <a16:creationId xmlns:a16="http://schemas.microsoft.com/office/drawing/2014/main" id="{04781F91-C17A-604D-8C58-7DF3853D3498}"/>
                </a:ext>
              </a:extLst>
            </p:cNvPr>
            <p:cNvGrpSpPr/>
            <p:nvPr/>
          </p:nvGrpSpPr>
          <p:grpSpPr>
            <a:xfrm>
              <a:off x="5074307" y="2281265"/>
              <a:ext cx="1914320" cy="512320"/>
              <a:chOff x="5074307" y="2281265"/>
              <a:chExt cx="1914320" cy="512320"/>
            </a:xfrm>
          </p:grpSpPr>
          <p:sp>
            <p:nvSpPr>
              <p:cNvPr id="20" name="TextBox 19">
                <a:extLst>
                  <a:ext uri="{FF2B5EF4-FFF2-40B4-BE49-F238E27FC236}">
                    <a16:creationId xmlns:a16="http://schemas.microsoft.com/office/drawing/2014/main" id="{C5D2B574-AA90-2D4C-935D-53CF02AAA827}"/>
                  </a:ext>
                </a:extLst>
              </p:cNvPr>
              <p:cNvSpPr txBox="1"/>
              <p:nvPr/>
            </p:nvSpPr>
            <p:spPr>
              <a:xfrm>
                <a:off x="5410196" y="2281265"/>
                <a:ext cx="1578431" cy="512320"/>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Low-quality</a:t>
                </a: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reads</a:t>
                </a:r>
                <a:endParaRPr kumimoji="0" lang="en-US" sz="16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19" name="Multiply 18">
                <a:extLst>
                  <a:ext uri="{FF2B5EF4-FFF2-40B4-BE49-F238E27FC236}">
                    <a16:creationId xmlns:a16="http://schemas.microsoft.com/office/drawing/2014/main" id="{E7CED750-05BC-124E-99CF-A38E48F11FBE}"/>
                  </a:ext>
                </a:extLst>
              </p:cNvPr>
              <p:cNvSpPr/>
              <p:nvPr/>
            </p:nvSpPr>
            <p:spPr>
              <a:xfrm>
                <a:off x="5074307" y="2287997"/>
                <a:ext cx="424546" cy="424542"/>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sp>
          <p:nvSpPr>
            <p:cNvPr id="29" name="Bent Arrow 28">
              <a:extLst>
                <a:ext uri="{FF2B5EF4-FFF2-40B4-BE49-F238E27FC236}">
                  <a16:creationId xmlns:a16="http://schemas.microsoft.com/office/drawing/2014/main" id="{D38B3CCE-1FCA-0745-BDFA-FA16706E1E46}"/>
                </a:ext>
              </a:extLst>
            </p:cNvPr>
            <p:cNvSpPr/>
            <p:nvPr/>
          </p:nvSpPr>
          <p:spPr>
            <a:xfrm flipV="1">
              <a:off x="5472010" y="1743495"/>
              <a:ext cx="323086" cy="945273"/>
            </a:xfrm>
            <a:prstGeom prst="bentArrow">
              <a:avLst>
                <a:gd name="adj1" fmla="val 25000"/>
                <a:gd name="adj2" fmla="val 23393"/>
                <a:gd name="adj3" fmla="val 25000"/>
                <a:gd name="adj4" fmla="val 43750"/>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grpSp>
      <p:grpSp>
        <p:nvGrpSpPr>
          <p:cNvPr id="32" name="Group 31">
            <a:extLst>
              <a:ext uri="{FF2B5EF4-FFF2-40B4-BE49-F238E27FC236}">
                <a16:creationId xmlns:a16="http://schemas.microsoft.com/office/drawing/2014/main" id="{7BE484A0-5A1C-3C4D-BC53-C817D4E3A9C4}"/>
              </a:ext>
            </a:extLst>
          </p:cNvPr>
          <p:cNvGrpSpPr/>
          <p:nvPr/>
        </p:nvGrpSpPr>
        <p:grpSpPr>
          <a:xfrm>
            <a:off x="7483932" y="2712320"/>
            <a:ext cx="1790704" cy="1053750"/>
            <a:chOff x="7574127" y="1212555"/>
            <a:chExt cx="1790704" cy="1053750"/>
          </a:xfrm>
        </p:grpSpPr>
        <p:grpSp>
          <p:nvGrpSpPr>
            <p:cNvPr id="24" name="Group 23">
              <a:extLst>
                <a:ext uri="{FF2B5EF4-FFF2-40B4-BE49-F238E27FC236}">
                  <a16:creationId xmlns:a16="http://schemas.microsoft.com/office/drawing/2014/main" id="{7523F553-B997-7745-96C9-E6BB5A4C496B}"/>
                </a:ext>
              </a:extLst>
            </p:cNvPr>
            <p:cNvGrpSpPr/>
            <p:nvPr/>
          </p:nvGrpSpPr>
          <p:grpSpPr>
            <a:xfrm>
              <a:off x="7574127" y="1753985"/>
              <a:ext cx="1790704" cy="512320"/>
              <a:chOff x="7516584" y="1764177"/>
              <a:chExt cx="1790704" cy="512320"/>
            </a:xfrm>
          </p:grpSpPr>
          <p:sp>
            <p:nvSpPr>
              <p:cNvPr id="21" name="TextBox 20">
                <a:extLst>
                  <a:ext uri="{FF2B5EF4-FFF2-40B4-BE49-F238E27FC236}">
                    <a16:creationId xmlns:a16="http://schemas.microsoft.com/office/drawing/2014/main" id="{008952EE-D673-4542-89B2-0BFD81B68A6D}"/>
                  </a:ext>
                </a:extLst>
              </p:cNvPr>
              <p:cNvSpPr txBox="1"/>
              <p:nvPr/>
            </p:nvSpPr>
            <p:spPr>
              <a:xfrm>
                <a:off x="7728857" y="1764177"/>
                <a:ext cx="1578431" cy="512320"/>
              </a:xfrm>
              <a:prstGeom prst="rect">
                <a:avLst/>
              </a:prstGeom>
              <a:noFill/>
            </p:spPr>
            <p:txBody>
              <a:bodyPr wrap="square" rtlCol="0">
                <a:spAutoFit/>
              </a:bodyPr>
              <a:lstStyle/>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Unmapped</a:t>
                </a:r>
              </a:p>
              <a:p>
                <a:pPr marL="0" marR="0" lvl="0" indent="0" algn="ctr" defTabSz="457200" rtl="0" eaLnBrk="1" fontAlgn="auto" latinLnBrk="0" hangingPunct="1">
                  <a:lnSpc>
                    <a:spcPts val="16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reads</a:t>
                </a:r>
                <a:endParaRPr kumimoji="0" lang="en-US" sz="16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endParaRPr>
              </a:p>
            </p:txBody>
          </p:sp>
          <p:sp>
            <p:nvSpPr>
              <p:cNvPr id="22" name="Multiply 21">
                <a:extLst>
                  <a:ext uri="{FF2B5EF4-FFF2-40B4-BE49-F238E27FC236}">
                    <a16:creationId xmlns:a16="http://schemas.microsoft.com/office/drawing/2014/main" id="{765FEBAD-8FA8-0F40-8D85-653EF6DBB33B}"/>
                  </a:ext>
                </a:extLst>
              </p:cNvPr>
              <p:cNvSpPr/>
              <p:nvPr/>
            </p:nvSpPr>
            <p:spPr>
              <a:xfrm>
                <a:off x="7516584" y="1778523"/>
                <a:ext cx="424546" cy="424542"/>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sp>
          <p:nvSpPr>
            <p:cNvPr id="30" name="Bent Arrow 29">
              <a:extLst>
                <a:ext uri="{FF2B5EF4-FFF2-40B4-BE49-F238E27FC236}">
                  <a16:creationId xmlns:a16="http://schemas.microsoft.com/office/drawing/2014/main" id="{C36A4412-9377-1144-9A6E-6EFB17B340D3}"/>
                </a:ext>
              </a:extLst>
            </p:cNvPr>
            <p:cNvSpPr/>
            <p:nvPr/>
          </p:nvSpPr>
          <p:spPr>
            <a:xfrm flipV="1">
              <a:off x="7971449" y="1212555"/>
              <a:ext cx="286179" cy="945273"/>
            </a:xfrm>
            <a:prstGeom prst="bentArrow">
              <a:avLst>
                <a:gd name="adj1" fmla="val 25000"/>
                <a:gd name="adj2" fmla="val 23393"/>
                <a:gd name="adj3" fmla="val 25000"/>
                <a:gd name="adj4" fmla="val 43750"/>
              </a:avLst>
            </a:prstGeom>
            <a:solidFill>
              <a:srgbClr val="FE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grpSp>
      <p:sp>
        <p:nvSpPr>
          <p:cNvPr id="34" name="Rounded Rectangle 5">
            <a:extLst>
              <a:ext uri="{FF2B5EF4-FFF2-40B4-BE49-F238E27FC236}">
                <a16:creationId xmlns:a16="http://schemas.microsoft.com/office/drawing/2014/main" id="{8D1A36D8-F471-204E-B3FB-20BDB852AF01}"/>
              </a:ext>
            </a:extLst>
          </p:cNvPr>
          <p:cNvSpPr/>
          <p:nvPr/>
        </p:nvSpPr>
        <p:spPr>
          <a:xfrm>
            <a:off x="247221" y="4487264"/>
            <a:ext cx="8529815" cy="1278237"/>
          </a:xfrm>
          <a:prstGeom prst="roundRect">
            <a:avLst>
              <a:gd name="adj" fmla="val 1116"/>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A</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considerable</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amount</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of computation on</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useless</a:t>
            </a:r>
            <a:r>
              <a:rPr kumimoji="0" lang="zh-CN" altLang="en-US"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data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due to </a:t>
            </a:r>
          </a:p>
          <a:p>
            <a:pPr marL="342900" marR="0" lvl="0" indent="-342900" algn="ctr"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Low-quality</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reads</a:t>
            </a:r>
          </a:p>
          <a:p>
            <a:pPr marL="342900" marR="0" lvl="0" indent="-342900" algn="ctr" defTabSz="4572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Unmapped</a:t>
            </a:r>
            <a:r>
              <a:rPr kumimoji="0" lang="zh-CN" altLang="en-US"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 </a:t>
            </a:r>
            <a:r>
              <a:rPr kumimoji="0" lang="en-US" altLang="zh-CN" sz="24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reads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35" name="Rectangle 34">
            <a:extLst>
              <a:ext uri="{FF2B5EF4-FFF2-40B4-BE49-F238E27FC236}">
                <a16:creationId xmlns:a16="http://schemas.microsoft.com/office/drawing/2014/main" id="{9F3567E7-ECD5-A646-9688-8D118A11F74D}"/>
              </a:ext>
            </a:extLst>
          </p:cNvPr>
          <p:cNvSpPr/>
          <p:nvPr/>
        </p:nvSpPr>
        <p:spPr>
          <a:xfrm>
            <a:off x="2743203" y="1769904"/>
            <a:ext cx="973343"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100%</a:t>
            </a:r>
            <a:endParaRPr kumimoji="0" lang="en-US" sz="2400" b="0" i="0" u="none" strike="noStrike" kern="1200" cap="none" spc="0" normalizeH="0" baseline="0" noProof="0" dirty="0">
              <a:ln>
                <a:noFill/>
              </a:ln>
              <a:solidFill>
                <a:prstClr val="black">
                  <a:lumMod val="85000"/>
                  <a:lumOff val="15000"/>
                </a:prstClr>
              </a:solidFill>
              <a:effectLst/>
              <a:uLnTx/>
              <a:uFillTx/>
              <a:latin typeface="Corbel" panose="020B0503020204020204"/>
              <a:ea typeface="+mn-ea"/>
              <a:cs typeface="+mn-cs"/>
            </a:endParaRPr>
          </a:p>
        </p:txBody>
      </p:sp>
      <p:sp>
        <p:nvSpPr>
          <p:cNvPr id="37" name="Rectangle 36">
            <a:extLst>
              <a:ext uri="{FF2B5EF4-FFF2-40B4-BE49-F238E27FC236}">
                <a16:creationId xmlns:a16="http://schemas.microsoft.com/office/drawing/2014/main" id="{909AD344-DFB7-8148-A12F-4CD27D66282B}"/>
              </a:ext>
            </a:extLst>
          </p:cNvPr>
          <p:cNvSpPr/>
          <p:nvPr/>
        </p:nvSpPr>
        <p:spPr>
          <a:xfrm>
            <a:off x="5681116" y="1781327"/>
            <a:ext cx="1058303"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rPr>
              <a:t>79.5%</a:t>
            </a:r>
            <a:endParaRPr kumimoji="0" lang="en-US" sz="2400" b="0" i="0" u="none" strike="noStrike" kern="1200" cap="none" spc="0" normalizeH="0" baseline="0" noProof="0" dirty="0">
              <a:ln>
                <a:noFill/>
              </a:ln>
              <a:solidFill>
                <a:prstClr val="black">
                  <a:lumMod val="85000"/>
                  <a:lumOff val="15000"/>
                </a:prstClr>
              </a:solidFill>
              <a:effectLst/>
              <a:uLnTx/>
              <a:uFillTx/>
              <a:latin typeface="Corbel" panose="020B0503020204020204"/>
              <a:ea typeface="+mn-ea"/>
              <a:cs typeface="+mn-cs"/>
            </a:endParaRPr>
          </a:p>
        </p:txBody>
      </p:sp>
      <p:sp>
        <p:nvSpPr>
          <p:cNvPr id="38" name="Rectangle 37">
            <a:extLst>
              <a:ext uri="{FF2B5EF4-FFF2-40B4-BE49-F238E27FC236}">
                <a16:creationId xmlns:a16="http://schemas.microsoft.com/office/drawing/2014/main" id="{ABB2831A-4F8A-5740-AD2E-13C5DA117219}"/>
              </a:ext>
            </a:extLst>
          </p:cNvPr>
          <p:cNvSpPr/>
          <p:nvPr/>
        </p:nvSpPr>
        <p:spPr>
          <a:xfrm>
            <a:off x="7794167" y="1781326"/>
            <a:ext cx="1058303"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F8100"/>
                </a:solidFill>
                <a:effectLst/>
                <a:uLnTx/>
                <a:uFillTx/>
                <a:latin typeface="Arial" panose="020B0604020202020204" pitchFamily="34" charset="0"/>
                <a:ea typeface="+mn-ea"/>
                <a:cs typeface="Arial" panose="020B0604020202020204" pitchFamily="34" charset="0"/>
              </a:rPr>
              <a:t>69.5%</a:t>
            </a:r>
            <a:endParaRPr kumimoji="0" lang="en-US" sz="2400" b="0" i="0" u="none" strike="noStrike" kern="1200" cap="none" spc="0" normalizeH="0" baseline="0" noProof="0" dirty="0">
              <a:ln>
                <a:noFill/>
              </a:ln>
              <a:solidFill>
                <a:srgbClr val="2F8100"/>
              </a:solidFill>
              <a:effectLst/>
              <a:uLnTx/>
              <a:uFillTx/>
              <a:latin typeface="Corbel" panose="020B0503020204020204"/>
              <a:ea typeface="+mn-ea"/>
              <a:cs typeface="+mn-cs"/>
            </a:endParaRPr>
          </a:p>
        </p:txBody>
      </p:sp>
      <p:sp>
        <p:nvSpPr>
          <p:cNvPr id="39" name="Rectangle 38">
            <a:extLst>
              <a:ext uri="{FF2B5EF4-FFF2-40B4-BE49-F238E27FC236}">
                <a16:creationId xmlns:a16="http://schemas.microsoft.com/office/drawing/2014/main" id="{25E6C1E1-155F-CC47-A80E-6EAFE940F223}"/>
              </a:ext>
            </a:extLst>
          </p:cNvPr>
          <p:cNvSpPr/>
          <p:nvPr/>
        </p:nvSpPr>
        <p:spPr>
          <a:xfrm>
            <a:off x="5650443" y="3690401"/>
            <a:ext cx="1058303"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20.5%</a:t>
            </a:r>
            <a:endParaRPr kumimoji="0" lang="en-US" sz="2400" b="0" i="0" u="none" strike="noStrike" kern="1200" cap="none" spc="0" normalizeH="0" baseline="0" noProof="0" dirty="0">
              <a:ln>
                <a:noFill/>
              </a:ln>
              <a:solidFill>
                <a:srgbClr val="C00000"/>
              </a:solidFill>
              <a:effectLst/>
              <a:uLnTx/>
              <a:uFillTx/>
              <a:latin typeface="Corbel" panose="020B0503020204020204"/>
              <a:ea typeface="+mn-ea"/>
              <a:cs typeface="+mn-cs"/>
            </a:endParaRPr>
          </a:p>
        </p:txBody>
      </p:sp>
      <p:sp>
        <p:nvSpPr>
          <p:cNvPr id="40" name="Rectangle 39">
            <a:extLst>
              <a:ext uri="{FF2B5EF4-FFF2-40B4-BE49-F238E27FC236}">
                <a16:creationId xmlns:a16="http://schemas.microsoft.com/office/drawing/2014/main" id="{B8D28436-0FE6-BA41-8FEA-089494F5EE97}"/>
              </a:ext>
            </a:extLst>
          </p:cNvPr>
          <p:cNvSpPr/>
          <p:nvPr/>
        </p:nvSpPr>
        <p:spPr>
          <a:xfrm>
            <a:off x="7881254" y="3690401"/>
            <a:ext cx="801823"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10%</a:t>
            </a:r>
            <a:endParaRPr kumimoji="0" lang="en-US" sz="2400" b="0" i="0" u="none" strike="noStrike" kern="1200" cap="none" spc="0" normalizeH="0" baseline="0" noProof="0" dirty="0">
              <a:ln>
                <a:noFill/>
              </a:ln>
              <a:solidFill>
                <a:srgbClr val="C00000"/>
              </a:solidFill>
              <a:effectLst/>
              <a:uLnTx/>
              <a:uFillTx/>
              <a:latin typeface="Corbel" panose="020B0503020204020204"/>
              <a:ea typeface="+mn-ea"/>
              <a:cs typeface="+mn-cs"/>
            </a:endParaRPr>
          </a:p>
        </p:txBody>
      </p:sp>
      <p:sp>
        <p:nvSpPr>
          <p:cNvPr id="43" name="Rectangle 42">
            <a:extLst>
              <a:ext uri="{FF2B5EF4-FFF2-40B4-BE49-F238E27FC236}">
                <a16:creationId xmlns:a16="http://schemas.microsoft.com/office/drawing/2014/main" id="{73D40A04-AEC5-324A-8568-C19A60664BAA}"/>
              </a:ext>
            </a:extLst>
          </p:cNvPr>
          <p:cNvSpPr/>
          <p:nvPr/>
        </p:nvSpPr>
        <p:spPr>
          <a:xfrm>
            <a:off x="119740" y="6175367"/>
            <a:ext cx="8657296" cy="3693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black"/>
                </a:solidFill>
                <a:effectLst/>
                <a:uLnTx/>
                <a:uFillTx/>
                <a:latin typeface="NimbusRomNo9L"/>
                <a:ea typeface="华文楷体" panose="02010600040101010101" pitchFamily="2" charset="-122"/>
                <a:cs typeface="+mn-cs"/>
              </a:rPr>
              <a:t>[NC'19]</a:t>
            </a:r>
            <a:r>
              <a:rPr kumimoji="0" lang="zh-CN" altLang="en-US" sz="900" b="0" i="0" u="none" strike="noStrike" kern="1200" cap="none" spc="0" normalizeH="0" baseline="0" noProof="0" dirty="0">
                <a:ln>
                  <a:noFill/>
                </a:ln>
                <a:solidFill>
                  <a:prstClr val="black"/>
                </a:solidFill>
                <a:effectLst/>
                <a:uLnTx/>
                <a:uFillTx/>
                <a:latin typeface="NimbusRomNo9L"/>
                <a:ea typeface="华文楷体" panose="02010600040101010101" pitchFamily="2" charset="-122"/>
                <a:cs typeface="+mn-cs"/>
              </a:rPr>
              <a:t> </a:t>
            </a:r>
            <a:r>
              <a:rPr kumimoji="0" lang="en-US" sz="900" b="0" i="0" u="none" strike="noStrike" kern="1200" cap="none" spc="0" normalizeH="0" baseline="0" noProof="0" dirty="0">
                <a:ln>
                  <a:noFill/>
                </a:ln>
                <a:solidFill>
                  <a:prstClr val="black"/>
                </a:solidFill>
                <a:effectLst/>
                <a:uLnTx/>
                <a:uFillTx/>
                <a:latin typeface="NimbusRomNo9L"/>
                <a:ea typeface="+mn-ea"/>
                <a:cs typeface="+mn-cs"/>
              </a:rPr>
              <a:t>Rory Bowden, Robert W Davies, Andreas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Heger</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Alistair T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Pagnamenta</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Mariateresa</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de Cesare, Laura E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Oikkonen</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Duncan Parkes, Colin Freeman, Fatima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Dhalla</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a:t>
            </a:r>
            <a:r>
              <a:rPr kumimoji="0" lang="en-US" sz="900" b="0" i="0" u="none" strike="noStrike" kern="1200" cap="none" spc="0" normalizeH="0" baseline="0" noProof="0" dirty="0" err="1">
                <a:ln>
                  <a:noFill/>
                </a:ln>
                <a:solidFill>
                  <a:prstClr val="black"/>
                </a:solidFill>
                <a:effectLst/>
                <a:uLnTx/>
                <a:uFillTx/>
                <a:latin typeface="NimbusRomNo9L"/>
                <a:ea typeface="+mn-ea"/>
                <a:cs typeface="+mn-cs"/>
              </a:rPr>
              <a:t>Smita</a:t>
            </a:r>
            <a:r>
              <a:rPr kumimoji="0" lang="en-US" sz="900" b="0" i="0" u="none" strike="noStrike" kern="1200" cap="none" spc="0" normalizeH="0" baseline="0" noProof="0" dirty="0">
                <a:ln>
                  <a:noFill/>
                </a:ln>
                <a:solidFill>
                  <a:prstClr val="black"/>
                </a:solidFill>
                <a:effectLst/>
                <a:uLnTx/>
                <a:uFillTx/>
                <a:latin typeface="NimbusRomNo9L"/>
                <a:ea typeface="+mn-ea"/>
                <a:cs typeface="+mn-cs"/>
              </a:rPr>
              <a:t> Y Patel, et al. Sequencing of human genomes with nanopore technology. Nature Communications, 2019. </a:t>
            </a:r>
          </a:p>
        </p:txBody>
      </p:sp>
      <p:cxnSp>
        <p:nvCxnSpPr>
          <p:cNvPr id="44" name="Straight Connector 43">
            <a:extLst>
              <a:ext uri="{FF2B5EF4-FFF2-40B4-BE49-F238E27FC236}">
                <a16:creationId xmlns:a16="http://schemas.microsoft.com/office/drawing/2014/main" id="{515661D5-870F-9548-B6E8-41F4219BD5E1}"/>
              </a:ext>
            </a:extLst>
          </p:cNvPr>
          <p:cNvCxnSpPr>
            <a:cxnSpLocks/>
          </p:cNvCxnSpPr>
          <p:nvPr/>
        </p:nvCxnSpPr>
        <p:spPr>
          <a:xfrm>
            <a:off x="0" y="6175367"/>
            <a:ext cx="9144000" cy="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483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par>
                                <p:cTn id="8" presetID="1" presetClass="entr"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7"/>
                                        </p:tgtEl>
                                        <p:attrNameLst>
                                          <p:attrName>style.visibility</p:attrName>
                                        </p:attrNameLst>
                                      </p:cBhvr>
                                      <p:to>
                                        <p:strVal val="visible"/>
                                      </p:to>
                                    </p:set>
                                  </p:childTnLst>
                                </p:cTn>
                              </p:par>
                              <p:par>
                                <p:cTn id="20" presetID="26" presetClass="emph" presetSubtype="0" fill="hold" nodeType="withEffect">
                                  <p:stCondLst>
                                    <p:cond delay="0"/>
                                  </p:stCondLst>
                                  <p:childTnLst>
                                    <p:animEffect transition="out" filter="fade">
                                      <p:cBhvr>
                                        <p:cTn id="21" dur="500" tmFilter="0, 0; .2, .5; .8, .5; 1, 0"/>
                                        <p:tgtEl>
                                          <p:spTgt spid="26"/>
                                        </p:tgtEl>
                                      </p:cBhvr>
                                    </p:animEffect>
                                    <p:animScale>
                                      <p:cBhvr>
                                        <p:cTn id="22" dur="250" autoRev="1" fill="hold"/>
                                        <p:tgtEl>
                                          <p:spTgt spid="26"/>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28"/>
                                        </p:tgtEl>
                                      </p:cBhvr>
                                    </p:animEffect>
                                    <p:animScale>
                                      <p:cBhvr>
                                        <p:cTn id="33" dur="250" autoRev="1" fill="hold"/>
                                        <p:tgtEl>
                                          <p:spTgt spid="28"/>
                                        </p:tgtEl>
                                      </p:cBhvr>
                                      <p:by x="105000" y="105000"/>
                                    </p:animScale>
                                  </p:childTnLst>
                                </p:cTn>
                              </p:par>
                              <p:par>
                                <p:cTn id="34" presetID="1" presetClass="entr" presetSubtype="0"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4" grpId="0" animBg="1"/>
      <p:bldP spid="35" grpId="0"/>
      <p:bldP spid="37" grpId="0"/>
      <p:bldP spid="38" grpId="0"/>
      <p:bldP spid="39" grpId="0"/>
      <p:bldP spid="40"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18B31-630A-024D-AEA9-7B1D24449528}"/>
              </a:ext>
            </a:extLst>
          </p:cNvPr>
          <p:cNvSpPr>
            <a:spLocks noGrp="1"/>
          </p:cNvSpPr>
          <p:nvPr>
            <p:ph type="title"/>
          </p:nvPr>
        </p:nvSpPr>
        <p:spPr/>
        <p:txBody>
          <a:bodyPr>
            <a:normAutofit fontScale="90000"/>
          </a:bodyPr>
          <a:lstStyle/>
          <a:p>
            <a:r>
              <a:rPr lang="en-US" altLang="zh-CN" dirty="0"/>
              <a:t>Overview:</a:t>
            </a:r>
            <a:r>
              <a:rPr lang="zh-CN" altLang="en-US" dirty="0"/>
              <a:t> </a:t>
            </a:r>
            <a:r>
              <a:rPr lang="en-US" altLang="zh-CN" dirty="0"/>
              <a:t>Two</a:t>
            </a:r>
            <a:r>
              <a:rPr lang="zh-CN" altLang="en-US" dirty="0"/>
              <a:t> </a:t>
            </a:r>
            <a:r>
              <a:rPr lang="en-US" altLang="zh-CN" dirty="0"/>
              <a:t>Limitations</a:t>
            </a:r>
            <a:endParaRPr lang="en-US" dirty="0"/>
          </a:p>
        </p:txBody>
      </p:sp>
      <p:sp>
        <p:nvSpPr>
          <p:cNvPr id="4" name="Slide Number Placeholder 3">
            <a:extLst>
              <a:ext uri="{FF2B5EF4-FFF2-40B4-BE49-F238E27FC236}">
                <a16:creationId xmlns:a16="http://schemas.microsoft.com/office/drawing/2014/main" id="{D2954C6C-9E24-9249-9A9A-6134922125B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Rounded Rectangle 4">
            <a:extLst>
              <a:ext uri="{FF2B5EF4-FFF2-40B4-BE49-F238E27FC236}">
                <a16:creationId xmlns:a16="http://schemas.microsoft.com/office/drawing/2014/main" id="{AEC8F196-E19C-ED47-B632-662B6CC30938}"/>
              </a:ext>
            </a:extLst>
          </p:cNvPr>
          <p:cNvSpPr/>
          <p:nvPr/>
        </p:nvSpPr>
        <p:spPr>
          <a:xfrm>
            <a:off x="366962" y="1436914"/>
            <a:ext cx="8410073" cy="119742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orbel" panose="020B0503020204020204"/>
                <a:ea typeface="+mn-ea"/>
                <a:cs typeface="+mn-cs"/>
              </a:rPr>
              <a:t>Multiple steps in genome analysis</a:t>
            </a:r>
          </a:p>
        </p:txBody>
      </p:sp>
      <p:sp>
        <p:nvSpPr>
          <p:cNvPr id="6" name="Rounded Rectangle 5">
            <a:extLst>
              <a:ext uri="{FF2B5EF4-FFF2-40B4-BE49-F238E27FC236}">
                <a16:creationId xmlns:a16="http://schemas.microsoft.com/office/drawing/2014/main" id="{6DE20328-D5AA-AA4B-BECB-E8FBD8644C91}"/>
              </a:ext>
            </a:extLst>
          </p:cNvPr>
          <p:cNvSpPr/>
          <p:nvPr/>
        </p:nvSpPr>
        <p:spPr>
          <a:xfrm>
            <a:off x="366962" y="3614056"/>
            <a:ext cx="4019981" cy="2416629"/>
          </a:xfrm>
          <a:prstGeom prst="roundRect">
            <a:avLst/>
          </a:prstGeom>
          <a:solidFill>
            <a:srgbClr val="C00000">
              <a:alpha val="10000"/>
            </a:srgbClr>
          </a:solid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a:ea typeface="+mn-ea"/>
                <a:cs typeface="+mn-cs"/>
              </a:rPr>
              <a:t>Large data movement </a:t>
            </a:r>
            <a:r>
              <a:rPr kumimoji="0" lang="en-US" sz="2800" b="1" i="0" u="none" strike="noStrike" kern="1200" cap="none" spc="0" normalizeH="0" baseline="0" noProof="0" dirty="0">
                <a:ln>
                  <a:noFill/>
                </a:ln>
                <a:solidFill>
                  <a:prstClr val="black">
                    <a:lumMod val="85000"/>
                    <a:lumOff val="15000"/>
                  </a:prstClr>
                </a:solidFill>
                <a:effectLst/>
                <a:uLnTx/>
                <a:uFillTx/>
                <a:latin typeface="Corbel" panose="020B0503020204020204"/>
                <a:ea typeface="+mn-ea"/>
                <a:cs typeface="+mn-cs"/>
              </a:rPr>
              <a:t>between </a:t>
            </a:r>
            <a:r>
              <a:rPr kumimoji="0" lang="en-US" altLang="zh-CN" sz="2800" b="1" i="0" u="none" strike="noStrike" kern="1200" cap="none" spc="0" normalizeH="0" baseline="0" noProof="0" dirty="0">
                <a:ln>
                  <a:noFill/>
                </a:ln>
                <a:solidFill>
                  <a:prstClr val="black">
                    <a:lumMod val="85000"/>
                    <a:lumOff val="15000"/>
                  </a:prstClr>
                </a:solidFill>
                <a:effectLst/>
                <a:uLnTx/>
                <a:uFillTx/>
                <a:latin typeface="Corbel" panose="020B0503020204020204"/>
                <a:ea typeface="华文楷体" panose="02010600040101010101" pitchFamily="2" charset="-122"/>
                <a:cs typeface="+mn-cs"/>
              </a:rPr>
              <a:t>multiple </a:t>
            </a:r>
            <a:r>
              <a:rPr kumimoji="0" lang="en-US" sz="2800" b="1" i="0" u="none" strike="noStrike" kern="1200" cap="none" spc="0" normalizeH="0" baseline="0" noProof="0" dirty="0">
                <a:ln>
                  <a:noFill/>
                </a:ln>
                <a:solidFill>
                  <a:prstClr val="black">
                    <a:lumMod val="85000"/>
                    <a:lumOff val="15000"/>
                  </a:prstClr>
                </a:solidFill>
                <a:effectLst/>
                <a:uLnTx/>
                <a:uFillTx/>
                <a:latin typeface="Corbel" panose="020B0503020204020204"/>
                <a:ea typeface="+mn-ea"/>
                <a:cs typeface="+mn-cs"/>
              </a:rPr>
              <a:t>steps</a:t>
            </a:r>
          </a:p>
        </p:txBody>
      </p:sp>
      <p:sp>
        <p:nvSpPr>
          <p:cNvPr id="7" name="Rounded Rectangle 6">
            <a:extLst>
              <a:ext uri="{FF2B5EF4-FFF2-40B4-BE49-F238E27FC236}">
                <a16:creationId xmlns:a16="http://schemas.microsoft.com/office/drawing/2014/main" id="{2F740899-42A3-E948-8617-97FFC989CB50}"/>
              </a:ext>
            </a:extLst>
          </p:cNvPr>
          <p:cNvSpPr/>
          <p:nvPr/>
        </p:nvSpPr>
        <p:spPr>
          <a:xfrm>
            <a:off x="4757054" y="3614055"/>
            <a:ext cx="4019981" cy="2474049"/>
          </a:xfrm>
          <a:prstGeom prst="roundRect">
            <a:avLst/>
          </a:prstGeom>
          <a:solidFill>
            <a:srgbClr val="C00000">
              <a:alpha val="10000"/>
            </a:srgbClr>
          </a:solid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A</a:t>
            </a:r>
            <a:r>
              <a:rPr kumimoji="0" lang="zh-CN" altLang="en-US"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 </a:t>
            </a:r>
            <a:r>
              <a:rPr kumimoji="0" lang="en-US" altLang="zh-CN"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lot</a:t>
            </a:r>
            <a:r>
              <a:rPr kumimoji="0" lang="zh-CN" altLang="en-US"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 </a:t>
            </a:r>
            <a:r>
              <a:rPr kumimoji="0" lang="en-US" altLang="zh-CN"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of</a:t>
            </a:r>
            <a:r>
              <a:rPr kumimoji="0" lang="zh-CN" altLang="en-US"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 </a:t>
            </a:r>
            <a:endParaRPr kumimoji="0" lang="en-US" altLang="zh-CN"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800" b="1" i="0" u="none" strike="noStrike" kern="1200" cap="none" spc="0" normalizeH="0" baseline="0" noProof="0" dirty="0">
                <a:ln>
                  <a:noFill/>
                </a:ln>
                <a:solidFill>
                  <a:srgbClr val="C00000"/>
                </a:solidFill>
                <a:effectLst/>
                <a:uLnTx/>
                <a:uFillTx/>
                <a:latin typeface="Corbel" panose="020B0503020204020204"/>
                <a:ea typeface="华文楷体" panose="02010600040101010101" pitchFamily="2" charset="-122"/>
                <a:cs typeface="+mn-cs"/>
              </a:rPr>
              <a:t>w</a:t>
            </a:r>
            <a:r>
              <a:rPr kumimoji="0" lang="en-US" sz="2800" b="1" i="0" u="none" strike="noStrike" kern="1200" cap="none" spc="0" normalizeH="0" baseline="0" noProof="0" dirty="0">
                <a:ln>
                  <a:noFill/>
                </a:ln>
                <a:solidFill>
                  <a:srgbClr val="C00000"/>
                </a:solidFill>
                <a:effectLst/>
                <a:uLnTx/>
                <a:uFillTx/>
                <a:latin typeface="Corbel" panose="020B0503020204020204"/>
                <a:ea typeface="+mn-ea"/>
                <a:cs typeface="+mn-cs"/>
              </a:rPr>
              <a:t>asted computation </a:t>
            </a:r>
            <a:r>
              <a:rPr kumimoji="0" lang="en-US"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rPr>
              <a:t>done on data that</a:t>
            </a:r>
            <a:r>
              <a:rPr kumimoji="0" lang="zh-CN" altLang="en-US"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 </a:t>
            </a:r>
            <a:r>
              <a:rPr kumimoji="0" lang="en-US" altLang="zh-CN"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华文楷体" panose="02010600040101010101" pitchFamily="2" charset="-122"/>
                <a:cs typeface="+mn-cs"/>
              </a:rPr>
              <a:t>is</a:t>
            </a:r>
            <a:r>
              <a:rPr kumimoji="0" lang="en-US" sz="2800" b="1" i="0" u="none" strike="noStrike" kern="1200" cap="none" spc="0" normalizeH="0" baseline="0" noProof="0" dirty="0">
                <a:ln>
                  <a:noFill/>
                </a:ln>
                <a:solidFill>
                  <a:prstClr val="black">
                    <a:lumMod val="75000"/>
                    <a:lumOff val="25000"/>
                  </a:prstClr>
                </a:solidFill>
                <a:effectLst/>
                <a:uLnTx/>
                <a:uFillTx/>
                <a:latin typeface="Corbel" panose="020B0503020204020204"/>
                <a:ea typeface="+mn-ea"/>
                <a:cs typeface="+mn-cs"/>
              </a:rPr>
              <a:t> later discovered to be </a:t>
            </a:r>
            <a:r>
              <a:rPr kumimoji="0" lang="en-US" sz="2800" b="1" i="0" u="none" strike="noStrike" kern="1200" cap="none" spc="0" normalizeH="0" baseline="0" noProof="0" dirty="0">
                <a:ln>
                  <a:noFill/>
                </a:ln>
                <a:solidFill>
                  <a:srgbClr val="C00000"/>
                </a:solidFill>
                <a:effectLst/>
                <a:uLnTx/>
                <a:uFillTx/>
                <a:latin typeface="Corbel" panose="020B0503020204020204"/>
                <a:ea typeface="+mn-ea"/>
                <a:cs typeface="+mn-cs"/>
              </a:rPr>
              <a:t>useless</a:t>
            </a:r>
            <a:endParaRPr kumimoji="0" lang="en-US" sz="2800" b="1" i="0" u="none" strike="noStrike" kern="1200" cap="none" spc="0" normalizeH="0" baseline="0" noProof="0" dirty="0">
              <a:ln>
                <a:noFill/>
              </a:ln>
              <a:solidFill>
                <a:prstClr val="black">
                  <a:lumMod val="85000"/>
                  <a:lumOff val="15000"/>
                </a:prstClr>
              </a:solidFill>
              <a:effectLst/>
              <a:uLnTx/>
              <a:uFillTx/>
              <a:latin typeface="Corbel" panose="020B0503020204020204"/>
              <a:ea typeface="+mn-ea"/>
              <a:cs typeface="+mn-cs"/>
            </a:endParaRPr>
          </a:p>
        </p:txBody>
      </p:sp>
      <p:sp>
        <p:nvSpPr>
          <p:cNvPr id="8" name="Down Arrow 7">
            <a:extLst>
              <a:ext uri="{FF2B5EF4-FFF2-40B4-BE49-F238E27FC236}">
                <a16:creationId xmlns:a16="http://schemas.microsoft.com/office/drawing/2014/main" id="{E9D8DE05-D36E-474D-99A5-F30E019EE087}"/>
              </a:ext>
            </a:extLst>
          </p:cNvPr>
          <p:cNvSpPr/>
          <p:nvPr/>
        </p:nvSpPr>
        <p:spPr>
          <a:xfrm>
            <a:off x="2039494" y="2688770"/>
            <a:ext cx="674915" cy="870857"/>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 name="Down Arrow 8">
            <a:extLst>
              <a:ext uri="{FF2B5EF4-FFF2-40B4-BE49-F238E27FC236}">
                <a16:creationId xmlns:a16="http://schemas.microsoft.com/office/drawing/2014/main" id="{3725E401-034C-ED48-B51D-3EC850AFE9CA}"/>
              </a:ext>
            </a:extLst>
          </p:cNvPr>
          <p:cNvSpPr/>
          <p:nvPr/>
        </p:nvSpPr>
        <p:spPr>
          <a:xfrm>
            <a:off x="6429586" y="2688770"/>
            <a:ext cx="674915" cy="870857"/>
          </a:xfrm>
          <a:prstGeom prst="down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pic>
        <p:nvPicPr>
          <p:cNvPr id="30" name="Picture 29">
            <a:extLst>
              <a:ext uri="{FF2B5EF4-FFF2-40B4-BE49-F238E27FC236}">
                <a16:creationId xmlns:a16="http://schemas.microsoft.com/office/drawing/2014/main" id="{0EC676BF-316A-1043-8240-35A2F13B2ED6}"/>
              </a:ext>
            </a:extLst>
          </p:cNvPr>
          <p:cNvPicPr>
            <a:picLocks noChangeAspect="1"/>
          </p:cNvPicPr>
          <p:nvPr/>
        </p:nvPicPr>
        <p:blipFill>
          <a:blip r:embed="rId3"/>
          <a:stretch>
            <a:fillRect/>
          </a:stretch>
        </p:blipFill>
        <p:spPr>
          <a:xfrm>
            <a:off x="4571998" y="2950027"/>
            <a:ext cx="1028972" cy="1028972"/>
          </a:xfrm>
          <a:prstGeom prst="rect">
            <a:avLst/>
          </a:prstGeom>
        </p:spPr>
      </p:pic>
      <p:pic>
        <p:nvPicPr>
          <p:cNvPr id="31" name="Picture 30">
            <a:extLst>
              <a:ext uri="{FF2B5EF4-FFF2-40B4-BE49-F238E27FC236}">
                <a16:creationId xmlns:a16="http://schemas.microsoft.com/office/drawing/2014/main" id="{61CB9524-F7E3-1545-9DF1-634B3FBE0732}"/>
              </a:ext>
            </a:extLst>
          </p:cNvPr>
          <p:cNvPicPr>
            <a:picLocks noChangeAspect="1"/>
          </p:cNvPicPr>
          <p:nvPr/>
        </p:nvPicPr>
        <p:blipFill>
          <a:blip r:embed="rId3"/>
          <a:stretch>
            <a:fillRect/>
          </a:stretch>
        </p:blipFill>
        <p:spPr>
          <a:xfrm>
            <a:off x="250369" y="2950027"/>
            <a:ext cx="1028972" cy="1028972"/>
          </a:xfrm>
          <a:prstGeom prst="rect">
            <a:avLst/>
          </a:prstGeom>
        </p:spPr>
      </p:pic>
    </p:spTree>
    <p:extLst>
      <p:ext uri="{BB962C8B-B14F-4D97-AF65-F5344CB8AC3E}">
        <p14:creationId xmlns:p14="http://schemas.microsoft.com/office/powerpoint/2010/main" val="256024240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AA0B-C5C3-9240-92A3-02B03E2EE213}"/>
              </a:ext>
            </a:extLst>
          </p:cNvPr>
          <p:cNvSpPr>
            <a:spLocks noGrp="1"/>
          </p:cNvSpPr>
          <p:nvPr>
            <p:ph type="title"/>
          </p:nvPr>
        </p:nvSpPr>
        <p:spPr>
          <a:xfrm>
            <a:off x="366963" y="257434"/>
            <a:ext cx="8531710" cy="753467"/>
          </a:xfrm>
        </p:spPr>
        <p:txBody>
          <a:bodyPr>
            <a:normAutofit fontScale="90000"/>
          </a:bodyPr>
          <a:lstStyle/>
          <a:p>
            <a:r>
              <a:rPr lang="en-US" altLang="zh-CN" dirty="0"/>
              <a:t>Overview:</a:t>
            </a:r>
            <a:r>
              <a:rPr lang="zh-CN" altLang="en-US" dirty="0"/>
              <a:t> </a:t>
            </a:r>
            <a:r>
              <a:rPr lang="en-US" altLang="zh-CN" dirty="0" err="1"/>
              <a:t>GenPIP</a:t>
            </a:r>
            <a:endParaRPr lang="en-US" dirty="0"/>
          </a:p>
        </p:txBody>
      </p:sp>
      <p:sp>
        <p:nvSpPr>
          <p:cNvPr id="4" name="Slide Number Placeholder 3">
            <a:extLst>
              <a:ext uri="{FF2B5EF4-FFF2-40B4-BE49-F238E27FC236}">
                <a16:creationId xmlns:a16="http://schemas.microsoft.com/office/drawing/2014/main" id="{DD79D8AC-4474-2046-90E6-D041E643990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139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6" name="Rounded Rectangle 5">
            <a:extLst>
              <a:ext uri="{FF2B5EF4-FFF2-40B4-BE49-F238E27FC236}">
                <a16:creationId xmlns:a16="http://schemas.microsoft.com/office/drawing/2014/main" id="{25A3B192-76C9-CA4B-88D0-2405B29139B9}"/>
              </a:ext>
            </a:extLst>
          </p:cNvPr>
          <p:cNvSpPr/>
          <p:nvPr/>
        </p:nvSpPr>
        <p:spPr>
          <a:xfrm>
            <a:off x="455146" y="2971800"/>
            <a:ext cx="8321889" cy="766019"/>
          </a:xfrm>
          <a:prstGeom prst="roundRect">
            <a:avLst>
              <a:gd name="adj" fmla="val 1116"/>
            </a:avLst>
          </a:prstGeom>
          <a:solidFill>
            <a:srgbClr val="8FC56D">
              <a:alpha val="17000"/>
            </a:srgbClr>
          </a:solidFill>
          <a:ln w="28575">
            <a:solidFill>
              <a:srgbClr val="2F81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rPr>
              <a:t>	</a:t>
            </a:r>
          </a:p>
        </p:txBody>
      </p:sp>
      <p:sp>
        <p:nvSpPr>
          <p:cNvPr id="8" name="Rounded Rectangle 7">
            <a:extLst>
              <a:ext uri="{FF2B5EF4-FFF2-40B4-BE49-F238E27FC236}">
                <a16:creationId xmlns:a16="http://schemas.microsoft.com/office/drawing/2014/main" id="{3C1D5163-5291-5446-8198-E202043665DE}"/>
              </a:ext>
            </a:extLst>
          </p:cNvPr>
          <p:cNvSpPr/>
          <p:nvPr/>
        </p:nvSpPr>
        <p:spPr>
          <a:xfrm>
            <a:off x="455146" y="1488119"/>
            <a:ext cx="8321889" cy="740805"/>
          </a:xfrm>
          <a:prstGeom prst="roundRect">
            <a:avLst>
              <a:gd name="adj" fmla="val 1116"/>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rPr>
              <a:t>	</a:t>
            </a:r>
          </a:p>
        </p:txBody>
      </p:sp>
      <p:sp>
        <p:nvSpPr>
          <p:cNvPr id="9" name="Rounded Rectangle 8">
            <a:extLst>
              <a:ext uri="{FF2B5EF4-FFF2-40B4-BE49-F238E27FC236}">
                <a16:creationId xmlns:a16="http://schemas.microsoft.com/office/drawing/2014/main" id="{393B7C8D-8E25-FA48-A827-71274261777C}"/>
              </a:ext>
            </a:extLst>
          </p:cNvPr>
          <p:cNvSpPr/>
          <p:nvPr/>
        </p:nvSpPr>
        <p:spPr>
          <a:xfrm>
            <a:off x="471873" y="5367568"/>
            <a:ext cx="8321889" cy="815519"/>
          </a:xfrm>
          <a:prstGeom prst="roundRect">
            <a:avLst>
              <a:gd name="adj" fmla="val 1116"/>
            </a:avLst>
          </a:prstGeom>
          <a:solidFill>
            <a:schemeClr val="tx2">
              <a:lumMod val="60000"/>
              <a:lumOff val="40000"/>
              <a:alpha val="17000"/>
            </a:schemeClr>
          </a:solidFill>
          <a:ln w="2857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42852">
                    <a:lumMod val="60000"/>
                    <a:lumOff val="40000"/>
                  </a:srgbClr>
                </a:solidFill>
                <a:effectLst/>
                <a:uLnTx/>
                <a:uFillTx/>
                <a:latin typeface="Corbel" panose="020B0503020204020204"/>
                <a:ea typeface="+mn-ea"/>
                <a:cs typeface="+mn-cs"/>
              </a:rPr>
              <a:t>	</a:t>
            </a:r>
          </a:p>
        </p:txBody>
      </p:sp>
      <p:sp>
        <p:nvSpPr>
          <p:cNvPr id="10" name="Content Placeholder 2">
            <a:extLst>
              <a:ext uri="{FF2B5EF4-FFF2-40B4-BE49-F238E27FC236}">
                <a16:creationId xmlns:a16="http://schemas.microsoft.com/office/drawing/2014/main" id="{866A35F7-2F8C-BD4B-A7E0-CE2381A92B41}"/>
              </a:ext>
            </a:extLst>
          </p:cNvPr>
          <p:cNvSpPr txBox="1">
            <a:spLocks/>
          </p:cNvSpPr>
          <p:nvPr/>
        </p:nvSpPr>
        <p:spPr>
          <a:xfrm>
            <a:off x="389007" y="1531795"/>
            <a:ext cx="8410073" cy="730821"/>
          </a:xfrm>
          <a:prstGeom prst="rect">
            <a:avLst/>
          </a:prstGeom>
        </p:spPr>
        <p:txBody>
          <a:bodyPr vert="horz" lIns="0" tIns="45720" rIns="0" bIns="45720" rtlCol="0">
            <a:norm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4025" marR="0" lvl="0" indent="-274638" algn="l" defTabSz="914400" rtl="0" eaLnBrk="1" fontAlgn="auto" latinLnBrk="0" hangingPunct="1">
              <a:lnSpc>
                <a:spcPct val="90000"/>
              </a:lnSpc>
              <a:spcBef>
                <a:spcPts val="1200"/>
              </a:spcBef>
              <a:spcAft>
                <a:spcPts val="200"/>
              </a:spcAft>
              <a:buClr>
                <a:srgbClr val="4A66AC"/>
              </a:buClr>
              <a:buSzPct val="90000"/>
              <a:buFont typeface="Wingdings" pitchFamily="2" charset="2"/>
              <a:buChar char="q"/>
              <a:tabLst/>
              <a:defRPr/>
            </a:pPr>
            <a:r>
              <a:rPr kumimoji="0" lang="en-US" sz="2000" b="1" i="0" u="none" strike="noStrike" kern="1200" cap="none" spc="0" normalizeH="0" baseline="0" noProof="0" dirty="0" err="1">
                <a:ln>
                  <a:noFill/>
                </a:ln>
                <a:solidFill>
                  <a:srgbClr val="0070C0"/>
                </a:solidFill>
                <a:effectLst/>
                <a:uLnTx/>
                <a:uFillTx/>
                <a:latin typeface="Corbel" panose="020B0503020204020204" pitchFamily="34" charset="0"/>
                <a:ea typeface="+mn-ea"/>
                <a:cs typeface="Calibri" panose="020F0502020204030204" pitchFamily="34" charset="0"/>
              </a:rPr>
              <a:t>GenPIP</a:t>
            </a:r>
            <a:r>
              <a:rPr kumimoji="0" lang="en-US" altLang="zh-CN"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a:t>
            </a:r>
            <a:r>
              <a:rPr kumimoji="0" lang="en-US" sz="2000" b="1" i="0" u="none" strike="noStrike" kern="1200" cap="none" spc="0" normalizeH="0" baseline="0" noProof="0" dirty="0">
                <a:ln>
                  <a:noFill/>
                </a:ln>
                <a:solidFill>
                  <a:srgbClr val="0070C0"/>
                </a:solidFill>
                <a:effectLst/>
                <a:uLnTx/>
                <a:uFillTx/>
                <a:latin typeface="Corbel" panose="020B0503020204020204" pitchFamily="34" charset="0"/>
                <a:ea typeface="+mn-ea"/>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A</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fast and energy-efficient </a:t>
            </a:r>
            <a:r>
              <a:rPr kumimoji="0" lang="en-US" sz="2000" b="1" i="0" u="none" strike="noStrike" kern="1200" cap="none" spc="0" normalizeH="0" baseline="0" noProof="0" dirty="0">
                <a:ln>
                  <a:noFill/>
                </a:ln>
                <a:solidFill>
                  <a:srgbClr val="0070C0"/>
                </a:solidFill>
                <a:effectLst/>
                <a:uLnTx/>
                <a:uFillTx/>
                <a:latin typeface="Corbel" panose="020B0503020204020204" pitchFamily="34" charset="0"/>
                <a:ea typeface="+mn-ea"/>
                <a:cs typeface="Calibri" panose="020F0502020204030204" pitchFamily="34" charset="0"/>
              </a:rPr>
              <a:t>in-memory</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acceleration system for the </a:t>
            </a:r>
            <a:r>
              <a:rPr kumimoji="0" lang="en-US" sz="2000" b="0" i="0" u="sng"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Gen</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ome analysis </a:t>
            </a:r>
            <a:r>
              <a:rPr kumimoji="0" lang="en-US" sz="2000" b="0" i="0" u="sng"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PIP</a:t>
            </a:r>
            <a:r>
              <a:rPr kumimoji="0" lang="en-US" sz="2000" b="0"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eline</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via</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tight</a:t>
            </a:r>
            <a:r>
              <a:rPr kumimoji="0" lang="zh-CN" altLang="en-US"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integration of</a:t>
            </a:r>
            <a:r>
              <a:rPr kumimoji="0" lang="zh-CN" altLang="en-US"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genome</a:t>
            </a:r>
            <a:r>
              <a:rPr kumimoji="0" lang="zh-CN" altLang="en-US"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analysis</a:t>
            </a:r>
            <a:r>
              <a:rPr kumimoji="0" lang="zh-CN" altLang="en-US"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1" i="0" u="none" strike="noStrike" kern="1200" cap="none" spc="0" normalizeH="0" baseline="0" noProof="0" dirty="0">
                <a:ln>
                  <a:noFill/>
                </a:ln>
                <a:solidFill>
                  <a:srgbClr val="0070C0"/>
                </a:solidFill>
                <a:effectLst/>
                <a:uLnTx/>
                <a:uFillTx/>
                <a:latin typeface="Corbel" panose="020B0503020204020204" pitchFamily="34" charset="0"/>
                <a:ea typeface="华文楷体" panose="02010600040101010101" pitchFamily="2" charset="-122"/>
                <a:cs typeface="Calibri" panose="020F0502020204030204" pitchFamily="34" charset="0"/>
              </a:rPr>
              <a:t>steps</a:t>
            </a:r>
            <a:endPar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endParaRPr>
          </a:p>
        </p:txBody>
      </p:sp>
      <p:sp>
        <p:nvSpPr>
          <p:cNvPr id="11" name="Content Placeholder 2">
            <a:extLst>
              <a:ext uri="{FF2B5EF4-FFF2-40B4-BE49-F238E27FC236}">
                <a16:creationId xmlns:a16="http://schemas.microsoft.com/office/drawing/2014/main" id="{7315800E-502D-6A44-AC4F-34B1417CF3B5}"/>
              </a:ext>
            </a:extLst>
          </p:cNvPr>
          <p:cNvSpPr txBox="1">
            <a:spLocks/>
          </p:cNvSpPr>
          <p:nvPr/>
        </p:nvSpPr>
        <p:spPr>
          <a:xfrm>
            <a:off x="366960" y="2613240"/>
            <a:ext cx="8410073" cy="1102843"/>
          </a:xfrm>
          <a:prstGeom prst="rect">
            <a:avLst/>
          </a:prstGeom>
        </p:spPr>
        <p:txBody>
          <a:bodyPr vert="horz" lIns="0" tIns="45720" rIns="0" bIns="45720" rtlCol="0">
            <a:norm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4025" marR="0" lvl="0" indent="-274638" algn="l" defTabSz="914400" rtl="0" eaLnBrk="1" fontAlgn="auto" latinLnBrk="0" hangingPunct="1">
              <a:lnSpc>
                <a:spcPct val="90000"/>
              </a:lnSpc>
              <a:spcBef>
                <a:spcPts val="1200"/>
              </a:spcBef>
              <a:spcAft>
                <a:spcPts val="200"/>
              </a:spcAft>
              <a:buClr>
                <a:srgbClr val="4A66AC"/>
              </a:buClr>
              <a:buSzPct val="90000"/>
              <a:buFont typeface="Wingdings" pitchFamily="2" charset="2"/>
              <a:buChar char="q"/>
              <a:tabLst/>
              <a:defRPr/>
            </a:pPr>
            <a:r>
              <a:rPr kumimoji="0" lang="en-US" sz="2000" b="1" i="0" u="none" strike="noStrike" kern="1200" cap="none" spc="0" normalizeH="0" baseline="0" noProof="0" dirty="0" err="1">
                <a:ln>
                  <a:noFill/>
                </a:ln>
                <a:solidFill>
                  <a:srgbClr val="2F8100"/>
                </a:solidFill>
                <a:effectLst/>
                <a:uLnTx/>
                <a:uFillTx/>
                <a:latin typeface="Corbel" panose="020B0503020204020204" pitchFamily="34" charset="0"/>
                <a:ea typeface="+mn-ea"/>
                <a:cs typeface="Calibri" panose="020F0502020204030204" pitchFamily="34" charset="0"/>
              </a:rPr>
              <a:t>GenPIP</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has</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two key techniques </a:t>
            </a:r>
          </a:p>
        </p:txBody>
      </p:sp>
      <p:sp>
        <p:nvSpPr>
          <p:cNvPr id="12" name="Content Placeholder 2">
            <a:extLst>
              <a:ext uri="{FF2B5EF4-FFF2-40B4-BE49-F238E27FC236}">
                <a16:creationId xmlns:a16="http://schemas.microsoft.com/office/drawing/2014/main" id="{2549261A-DD95-F246-BDD2-9DC6F75280CC}"/>
              </a:ext>
            </a:extLst>
          </p:cNvPr>
          <p:cNvSpPr txBox="1">
            <a:spLocks/>
          </p:cNvSpPr>
          <p:nvPr/>
        </p:nvSpPr>
        <p:spPr>
          <a:xfrm>
            <a:off x="383689" y="5429567"/>
            <a:ext cx="8410073" cy="791974"/>
          </a:xfrm>
          <a:prstGeom prst="rect">
            <a:avLst/>
          </a:prstGeom>
        </p:spPr>
        <p:txBody>
          <a:bodyPr vert="horz" lIns="0" tIns="45720" rIns="0" bIns="45720" rtlCol="0">
            <a:norm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4025" marR="0" lvl="0" indent="-274638" algn="l" defTabSz="914400" rtl="0" eaLnBrk="1" fontAlgn="auto" latinLnBrk="0" hangingPunct="1">
              <a:lnSpc>
                <a:spcPct val="90000"/>
              </a:lnSpc>
              <a:spcBef>
                <a:spcPts val="1200"/>
              </a:spcBef>
              <a:spcAft>
                <a:spcPts val="200"/>
              </a:spcAft>
              <a:buClr>
                <a:srgbClr val="4A66AC"/>
              </a:buClr>
              <a:buSzPct val="90000"/>
              <a:buFont typeface="Wingdings" pitchFamily="2" charset="2"/>
              <a:buChar char="q"/>
              <a:tabLst/>
              <a:defRPr/>
            </a:pPr>
            <a:r>
              <a:rPr kumimoji="0" lang="en-US" sz="2000" b="1" i="0" u="none" strike="noStrike" kern="1200" cap="none" spc="0" normalizeH="0" baseline="0" noProof="0" dirty="0" err="1">
                <a:ln>
                  <a:noFill/>
                </a:ln>
                <a:solidFill>
                  <a:srgbClr val="7030A0"/>
                </a:solidFill>
                <a:effectLst/>
                <a:uLnTx/>
                <a:uFillTx/>
                <a:latin typeface="Corbel" panose="020B0503020204020204" pitchFamily="34" charset="0"/>
                <a:ea typeface="+mn-ea"/>
                <a:cs typeface="Calibri" panose="020F0502020204030204" pitchFamily="34" charset="0"/>
              </a:rPr>
              <a:t>GenPIP</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outperforms state-of-the-art software &amp; hardware solutions using </a:t>
            </a:r>
            <a:r>
              <a:rPr kumimoji="0" lang="en-US" sz="20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CPU</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r>
              <a:rPr kumimoji="0" lang="en-US" sz="20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GPU</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and </a:t>
            </a:r>
            <a:r>
              <a:rPr kumimoji="0" lang="en-US" altLang="zh-CN" sz="2000" b="1" i="0" u="none" strike="noStrike" kern="1200" cap="none" spc="0" normalizeH="0" baseline="0" noProof="0" dirty="0">
                <a:ln>
                  <a:noFill/>
                </a:ln>
                <a:solidFill>
                  <a:srgbClr val="7030A0"/>
                </a:solidFill>
                <a:effectLst/>
                <a:uLnTx/>
                <a:uFillTx/>
                <a:latin typeface="Corbel" panose="020B0503020204020204" pitchFamily="34" charset="0"/>
                <a:ea typeface="华文楷体" panose="02010600040101010101" pitchFamily="2" charset="-122"/>
                <a:cs typeface="Calibri" panose="020F0502020204030204" pitchFamily="34" charset="0"/>
              </a:rPr>
              <a:t>optimistic </a:t>
            </a:r>
            <a:r>
              <a:rPr kumimoji="0" lang="en-US" sz="20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PIM</a:t>
            </a:r>
            <a:r>
              <a:rPr kumimoji="0" lang="zh-CN" altLang="en-US" sz="2000" b="1" i="0" u="none" strike="noStrike" kern="1200" cap="none" spc="0" normalizeH="0" baseline="0" noProof="0" dirty="0">
                <a:ln>
                  <a:noFill/>
                </a:ln>
                <a:solidFill>
                  <a:srgbClr val="7030A0"/>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by</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sz="20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41.6×</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1" i="0" u="none" strike="noStrike" kern="1200" cap="none" spc="0" normalizeH="0" baseline="0" noProof="0" dirty="0">
                <a:ln>
                  <a:noFill/>
                </a:ln>
                <a:solidFill>
                  <a:srgbClr val="7030A0"/>
                </a:solidFill>
                <a:effectLst/>
                <a:uLnTx/>
                <a:uFillTx/>
                <a:latin typeface="Corbel" panose="020B0503020204020204" pitchFamily="34" charset="0"/>
                <a:ea typeface="华文楷体" panose="02010600040101010101" pitchFamily="2" charset="-122"/>
                <a:cs typeface="Calibri" panose="020F0502020204030204" pitchFamily="34" charset="0"/>
              </a:rPr>
              <a:t>8.4x</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and</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1" i="0" u="none" strike="noStrike" kern="1200" cap="none" spc="0" normalizeH="0" baseline="0" noProof="0" dirty="0">
                <a:ln>
                  <a:noFill/>
                </a:ln>
                <a:solidFill>
                  <a:srgbClr val="7030A0"/>
                </a:solidFill>
                <a:effectLst/>
                <a:uLnTx/>
                <a:uFillTx/>
                <a:latin typeface="Corbel" panose="020B0503020204020204" pitchFamily="34" charset="0"/>
                <a:ea typeface="华文楷体" panose="02010600040101010101" pitchFamily="2" charset="-122"/>
                <a:cs typeface="Calibri" panose="020F0502020204030204" pitchFamily="34" charset="0"/>
              </a:rPr>
              <a:t>1.4x</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respectively.</a:t>
            </a:r>
            <a:endPar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endParaRPr>
          </a:p>
        </p:txBody>
      </p:sp>
      <p:sp>
        <p:nvSpPr>
          <p:cNvPr id="13" name="Rounded Rectangle 12">
            <a:extLst>
              <a:ext uri="{FF2B5EF4-FFF2-40B4-BE49-F238E27FC236}">
                <a16:creationId xmlns:a16="http://schemas.microsoft.com/office/drawing/2014/main" id="{86FFF72C-FDD8-7D43-BE14-03011D86E005}"/>
              </a:ext>
            </a:extLst>
          </p:cNvPr>
          <p:cNvSpPr/>
          <p:nvPr/>
        </p:nvSpPr>
        <p:spPr>
          <a:xfrm>
            <a:off x="455145" y="3875308"/>
            <a:ext cx="8321889" cy="947063"/>
          </a:xfrm>
          <a:prstGeom prst="roundRect">
            <a:avLst>
              <a:gd name="adj" fmla="val 1116"/>
            </a:avLst>
          </a:prstGeom>
          <a:solidFill>
            <a:srgbClr val="8FC56D">
              <a:alpha val="17000"/>
            </a:srgbClr>
          </a:solidFill>
          <a:ln w="28575">
            <a:solidFill>
              <a:srgbClr val="2F81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rPr>
              <a:t>	</a:t>
            </a:r>
          </a:p>
        </p:txBody>
      </p:sp>
      <p:sp>
        <p:nvSpPr>
          <p:cNvPr id="15" name="Content Placeholder 2">
            <a:extLst>
              <a:ext uri="{FF2B5EF4-FFF2-40B4-BE49-F238E27FC236}">
                <a16:creationId xmlns:a16="http://schemas.microsoft.com/office/drawing/2014/main" id="{33E39FA7-CCA0-014F-A3AB-64DDF7AFC349}"/>
              </a:ext>
            </a:extLst>
          </p:cNvPr>
          <p:cNvSpPr txBox="1">
            <a:spLocks/>
          </p:cNvSpPr>
          <p:nvPr/>
        </p:nvSpPr>
        <p:spPr>
          <a:xfrm>
            <a:off x="366962" y="3897080"/>
            <a:ext cx="8254524" cy="947063"/>
          </a:xfrm>
          <a:prstGeom prst="rect">
            <a:avLst/>
          </a:prstGeom>
        </p:spPr>
        <p:txBody>
          <a:bodyPr vert="horz" lIns="0" tIns="45720" rIns="0" bIns="45720" rtlCol="0">
            <a:normAutofit lnSpcReduction="10000"/>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17550" marR="0" lvl="1" indent="-263525" algn="l" defTabSz="914400" rtl="0" eaLnBrk="1" fontAlgn="auto" latinLnBrk="0" hangingPunct="1">
              <a:lnSpc>
                <a:spcPct val="90000"/>
              </a:lnSpc>
              <a:spcBef>
                <a:spcPts val="200"/>
              </a:spcBef>
              <a:spcAft>
                <a:spcPts val="400"/>
              </a:spcAft>
              <a:buClr>
                <a:srgbClr val="4A66AC"/>
              </a:buClr>
              <a:buSzPct val="90000"/>
              <a:buFont typeface="Courier New" panose="02070309020205020404" pitchFamily="49" charset="0"/>
              <a:buChar char="o"/>
              <a:tabLst/>
              <a:defRPr/>
            </a:pPr>
            <a:r>
              <a:rPr kumimoji="0" lang="en-US" altLang="zh-CN" sz="2000" b="1" i="0" u="none" strike="noStrike" kern="1200" cap="none" spc="0" normalizeH="0" baseline="0" noProof="0" dirty="0">
                <a:ln>
                  <a:noFill/>
                </a:ln>
                <a:solidFill>
                  <a:srgbClr val="2F8100"/>
                </a:solidFill>
                <a:effectLst/>
                <a:uLnTx/>
                <a:uFillTx/>
                <a:latin typeface="Corbel" panose="020B0503020204020204" pitchFamily="34" charset="0"/>
                <a:ea typeface="华文楷体" panose="02010600040101010101" pitchFamily="2" charset="-122"/>
                <a:cs typeface="Calibri" panose="020F0502020204030204" pitchFamily="34" charset="0"/>
              </a:rPr>
              <a:t>E</a:t>
            </a:r>
            <a:r>
              <a:rPr kumimoji="0" lang="en-US" sz="2000" b="1" i="0" u="none" strike="noStrike" kern="1200" cap="none" spc="0" normalizeH="0" baseline="0" noProof="0" dirty="0">
                <a:ln>
                  <a:noFill/>
                </a:ln>
                <a:solidFill>
                  <a:srgbClr val="2F8100"/>
                </a:solidFill>
                <a:effectLst/>
                <a:uLnTx/>
                <a:uFillTx/>
                <a:latin typeface="Corbel" panose="020B0503020204020204" pitchFamily="34" charset="0"/>
                <a:ea typeface="+mn-ea"/>
                <a:cs typeface="Calibri" panose="020F0502020204030204" pitchFamily="34" charset="0"/>
              </a:rPr>
              <a:t>arly rejection (ER) </a:t>
            </a:r>
          </a:p>
          <a:p>
            <a:pPr marL="896938" marR="0" lvl="2" indent="-179388" algn="l" defTabSz="914400" rtl="0" eaLnBrk="1" fontAlgn="auto" latinLnBrk="0" hangingPunct="1">
              <a:lnSpc>
                <a:spcPct val="90000"/>
              </a:lnSpc>
              <a:spcBef>
                <a:spcPts val="200"/>
              </a:spcBef>
              <a:spcAft>
                <a:spcPts val="400"/>
              </a:spcAft>
              <a:buClr>
                <a:srgbClr val="4A66AC"/>
              </a:buClr>
              <a:buSzPct val="90000"/>
              <a:buFont typeface="Wingdings" pitchFamily="2" charset="2"/>
              <a:buChar char="§"/>
              <a:tabLst/>
              <a:defRPr/>
            </a:pPr>
            <a:r>
              <a:rPr kumimoji="0" lang="en-US" sz="2000" b="1" i="0" u="none" strike="noStrike" kern="1200" cap="none" spc="0" normalizeH="0" baseline="0" noProof="0" dirty="0">
                <a:ln>
                  <a:noFill/>
                </a:ln>
                <a:solidFill>
                  <a:srgbClr val="2F8100"/>
                </a:solidFill>
                <a:effectLst/>
                <a:uLnTx/>
                <a:uFillTx/>
                <a:latin typeface="Corbel" panose="020B0503020204020204" pitchFamily="34" charset="0"/>
                <a:ea typeface="+mn-ea"/>
                <a:cs typeface="Calibri" panose="020F0502020204030204" pitchFamily="34" charset="0"/>
              </a:rPr>
              <a:t>Timely stop</a:t>
            </a:r>
            <a:r>
              <a:rPr kumimoji="0" lang="en-US" altLang="zh-CN" sz="2000" b="1" i="0" u="none" strike="noStrike" kern="1200" cap="none" spc="0" normalizeH="0" baseline="0" noProof="0" dirty="0">
                <a:ln>
                  <a:noFill/>
                </a:ln>
                <a:solidFill>
                  <a:srgbClr val="2F8100"/>
                </a:solidFill>
                <a:effectLst/>
                <a:uLnTx/>
                <a:uFillTx/>
                <a:latin typeface="Corbel" panose="020B0503020204020204" pitchFamily="34" charset="0"/>
                <a:ea typeface="华文楷体" panose="02010600040101010101" pitchFamily="2" charset="-122"/>
                <a:cs typeface="Calibri" panose="020F0502020204030204" pitchFamily="34" charset="0"/>
              </a:rPr>
              <a:t>s</a:t>
            </a:r>
            <a:r>
              <a:rPr kumimoji="0" lang="en-US" sz="2000" b="1" i="0" u="none" strike="noStrike" kern="1200" cap="none" spc="0" normalizeH="0" baseline="0" noProof="0" dirty="0">
                <a:ln>
                  <a:noFill/>
                </a:ln>
                <a:solidFill>
                  <a:srgbClr val="2F8100"/>
                </a:solidFill>
                <a:effectLst/>
                <a:uLnTx/>
                <a:uFillTx/>
                <a:latin typeface="Corbel" panose="020B0503020204020204" pitchFamily="34" charset="0"/>
                <a:ea typeface="+mn-ea"/>
                <a:cs typeface="Calibri" panose="020F0502020204030204" pitchFamily="34" charset="0"/>
              </a:rPr>
              <a:t> the execution on useless </a:t>
            </a:r>
            <a:r>
              <a:rPr kumimoji="0" lang="en-US" altLang="zh-CN" sz="2000" b="1" i="0" u="none" strike="noStrike" kern="1200" cap="none" spc="0" normalizeH="0" baseline="0" noProof="0" dirty="0">
                <a:ln>
                  <a:noFill/>
                </a:ln>
                <a:solidFill>
                  <a:srgbClr val="2F8100"/>
                </a:solidFill>
                <a:effectLst/>
                <a:uLnTx/>
                <a:uFillTx/>
                <a:latin typeface="Corbel" panose="020B0503020204020204" pitchFamily="34" charset="0"/>
                <a:ea typeface="华文楷体" panose="02010600040101010101" pitchFamily="2" charset="-122"/>
                <a:cs typeface="Calibri" panose="020F0502020204030204" pitchFamily="34" charset="0"/>
              </a:rPr>
              <a:t>data</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by predicting which reads will not be useful </a:t>
            </a:r>
          </a:p>
        </p:txBody>
      </p:sp>
      <p:sp>
        <p:nvSpPr>
          <p:cNvPr id="14" name="Content Placeholder 2">
            <a:extLst>
              <a:ext uri="{FF2B5EF4-FFF2-40B4-BE49-F238E27FC236}">
                <a16:creationId xmlns:a16="http://schemas.microsoft.com/office/drawing/2014/main" id="{F711C4D2-8D74-0A42-B08D-D40DABBD00D8}"/>
              </a:ext>
            </a:extLst>
          </p:cNvPr>
          <p:cNvSpPr txBox="1">
            <a:spLocks/>
          </p:cNvSpPr>
          <p:nvPr/>
        </p:nvSpPr>
        <p:spPr>
          <a:xfrm>
            <a:off x="377572" y="2693683"/>
            <a:ext cx="8410073" cy="1102843"/>
          </a:xfrm>
          <a:prstGeom prst="rect">
            <a:avLst/>
          </a:prstGeom>
        </p:spPr>
        <p:txBody>
          <a:bodyPr vert="horz" lIns="0" tIns="45720" rIns="0" bIns="45720" rtlCol="0">
            <a:norm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79387" marR="0" lvl="0" indent="0" algn="l" defTabSz="914400" rtl="0" eaLnBrk="1" fontAlgn="auto" latinLnBrk="0" hangingPunct="1">
              <a:lnSpc>
                <a:spcPct val="90000"/>
              </a:lnSpc>
              <a:spcBef>
                <a:spcPts val="1200"/>
              </a:spcBef>
              <a:spcAft>
                <a:spcPts val="200"/>
              </a:spcAft>
              <a:buClr>
                <a:srgbClr val="4A66AC"/>
              </a:buClr>
              <a:buSzPct val="90000"/>
              <a:buFont typeface="Wingdings" pitchFamily="2" charset="2"/>
              <a:buNone/>
              <a:tabLst/>
              <a:defRPr/>
            </a:pP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 </a:t>
            </a:r>
          </a:p>
          <a:p>
            <a:pPr marL="717550" marR="0" lvl="1" indent="-263525" algn="l" defTabSz="914400" rtl="0" eaLnBrk="1" fontAlgn="auto" latinLnBrk="0" hangingPunct="1">
              <a:lnSpc>
                <a:spcPct val="90000"/>
              </a:lnSpc>
              <a:spcBef>
                <a:spcPts val="200"/>
              </a:spcBef>
              <a:spcAft>
                <a:spcPts val="400"/>
              </a:spcAft>
              <a:buClr>
                <a:srgbClr val="4A66AC"/>
              </a:buClr>
              <a:buSzPct val="90000"/>
              <a:buFont typeface="Courier New" panose="02070309020205020404" pitchFamily="49" charset="0"/>
              <a:buChar char="o"/>
              <a:tabLst/>
              <a:defRPr/>
            </a:pPr>
            <a:r>
              <a:rPr kumimoji="0" lang="en-US" altLang="zh-CN" sz="2000" b="1" i="0" u="none" strike="noStrike" kern="1200" cap="none" spc="0" normalizeH="0" baseline="0" noProof="0" dirty="0">
                <a:ln>
                  <a:noFill/>
                </a:ln>
                <a:solidFill>
                  <a:srgbClr val="2F8100"/>
                </a:solidFill>
                <a:effectLst/>
                <a:uLnTx/>
                <a:uFillTx/>
                <a:latin typeface="Corbel" panose="020B0503020204020204" pitchFamily="34" charset="0"/>
                <a:ea typeface="华文楷体" panose="02010600040101010101" pitchFamily="2" charset="-122"/>
                <a:cs typeface="Calibri" panose="020F0502020204030204" pitchFamily="34" charset="0"/>
              </a:rPr>
              <a:t>C</a:t>
            </a:r>
            <a:r>
              <a:rPr kumimoji="0" lang="en-US" sz="2000" b="1" i="0" u="none" strike="noStrike" kern="1200" cap="none" spc="0" normalizeH="0" baseline="0" noProof="0" dirty="0">
                <a:ln>
                  <a:noFill/>
                </a:ln>
                <a:solidFill>
                  <a:srgbClr val="2F8100"/>
                </a:solidFill>
                <a:effectLst/>
                <a:uLnTx/>
                <a:uFillTx/>
                <a:latin typeface="Corbel" panose="020B0503020204020204" pitchFamily="34" charset="0"/>
                <a:ea typeface="+mn-ea"/>
                <a:cs typeface="Calibri" panose="020F0502020204030204" pitchFamily="34" charset="0"/>
              </a:rPr>
              <a:t>hunk-based pipeline (CP</a:t>
            </a:r>
            <a:r>
              <a:rPr kumimoji="0" lang="en-US" altLang="zh-CN" sz="2000" b="1" i="0" u="none" strike="noStrike" kern="1200" cap="none" spc="0" normalizeH="0" baseline="0" noProof="0" dirty="0">
                <a:ln>
                  <a:noFill/>
                </a:ln>
                <a:solidFill>
                  <a:srgbClr val="2F8100"/>
                </a:solidFill>
                <a:effectLst/>
                <a:uLnTx/>
                <a:uFillTx/>
                <a:latin typeface="Corbel" panose="020B0503020204020204" pitchFamily="34" charset="0"/>
                <a:ea typeface="华文楷体" panose="02010600040101010101" pitchFamily="2" charset="-122"/>
                <a:cs typeface="Calibri" panose="020F0502020204030204" pitchFamily="34" charset="0"/>
              </a:rPr>
              <a:t>)</a:t>
            </a:r>
          </a:p>
          <a:p>
            <a:pPr marL="896938" marR="0" lvl="2" indent="-179388" algn="l" defTabSz="914400" rtl="0" eaLnBrk="1" fontAlgn="auto" latinLnBrk="0" hangingPunct="1">
              <a:lnSpc>
                <a:spcPct val="90000"/>
              </a:lnSpc>
              <a:spcBef>
                <a:spcPts val="200"/>
              </a:spcBef>
              <a:spcAft>
                <a:spcPts val="400"/>
              </a:spcAft>
              <a:buClr>
                <a:srgbClr val="4A66AC"/>
              </a:buClr>
              <a:buSzPct val="90000"/>
              <a:buFont typeface="Wingdings" pitchFamily="2" charset="2"/>
              <a:buChar char="§"/>
              <a:tabLst/>
              <a:defRPr/>
            </a:pPr>
            <a:r>
              <a:rPr kumimoji="0" lang="en-US" altLang="zh-CN" sz="2000" b="1" i="0" u="none" strike="noStrike" kern="1200" cap="none" spc="0" normalizeH="0" baseline="0" noProof="0" dirty="0">
                <a:ln>
                  <a:noFill/>
                </a:ln>
                <a:solidFill>
                  <a:srgbClr val="2F8100"/>
                </a:solidFill>
                <a:effectLst/>
                <a:uLnTx/>
                <a:uFillTx/>
                <a:latin typeface="Corbel" panose="020B0503020204020204" pitchFamily="34" charset="0"/>
                <a:ea typeface="华文楷体" panose="02010600040101010101" pitchFamily="2" charset="-122"/>
                <a:cs typeface="Calibri" panose="020F0502020204030204" pitchFamily="34" charset="0"/>
              </a:rPr>
              <a:t>P</a:t>
            </a:r>
            <a:r>
              <a:rPr kumimoji="0" lang="en-US" sz="2000" b="1" i="0" u="none" strike="noStrike" kern="1200" cap="none" spc="0" normalizeH="0" baseline="0" noProof="0" dirty="0">
                <a:ln>
                  <a:noFill/>
                </a:ln>
                <a:solidFill>
                  <a:srgbClr val="2F8100"/>
                </a:solidFill>
                <a:effectLst/>
                <a:uLnTx/>
                <a:uFillTx/>
                <a:latin typeface="Corbel" panose="020B0503020204020204" pitchFamily="34" charset="0"/>
                <a:ea typeface="+mn-ea"/>
                <a:cs typeface="Calibri" panose="020F0502020204030204" pitchFamily="34" charset="0"/>
              </a:rPr>
              <a:t>rovide</a:t>
            </a:r>
            <a:r>
              <a:rPr kumimoji="0" lang="en-US" altLang="zh-CN" sz="2000" b="1" i="0" u="none" strike="noStrike" kern="1200" cap="none" spc="0" normalizeH="0" baseline="0" noProof="0" dirty="0">
                <a:ln>
                  <a:noFill/>
                </a:ln>
                <a:solidFill>
                  <a:srgbClr val="2F8100"/>
                </a:solidFill>
                <a:effectLst/>
                <a:uLnTx/>
                <a:uFillTx/>
                <a:latin typeface="Corbel" panose="020B0503020204020204" pitchFamily="34" charset="0"/>
                <a:ea typeface="华文楷体" panose="02010600040101010101" pitchFamily="2" charset="-122"/>
                <a:cs typeface="Calibri" panose="020F0502020204030204" pitchFamily="34" charset="0"/>
              </a:rPr>
              <a:t>s</a:t>
            </a:r>
            <a:r>
              <a:rPr kumimoji="0" lang="en-US" sz="2000" b="1" i="0" u="none" strike="noStrike" kern="1200" cap="none" spc="0" normalizeH="0" baseline="0" noProof="0" dirty="0">
                <a:ln>
                  <a:noFill/>
                </a:ln>
                <a:solidFill>
                  <a:srgbClr val="2F8100"/>
                </a:solidFill>
                <a:effectLst/>
                <a:uLnTx/>
                <a:uFillTx/>
                <a:latin typeface="Corbel" panose="020B0503020204020204" pitchFamily="34" charset="0"/>
                <a:ea typeface="+mn-ea"/>
                <a:cs typeface="Calibri" panose="020F0502020204030204" pitchFamily="34" charset="0"/>
              </a:rPr>
              <a:t> fine-grained collaboration </a:t>
            </a:r>
            <a:r>
              <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of</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genome</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analysis</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steps</a:t>
            </a:r>
            <a:endParaRPr kumimoji="0" lang="en-US" sz="20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38213142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40E41-73C7-A943-9055-081A7B3BB755}"/>
              </a:ext>
            </a:extLst>
          </p:cNvPr>
          <p:cNvSpPr>
            <a:spLocks noGrp="1"/>
          </p:cNvSpPr>
          <p:nvPr>
            <p:ph type="title"/>
          </p:nvPr>
        </p:nvSpPr>
        <p:spPr/>
        <p:txBody>
          <a:bodyPr>
            <a:normAutofit fontScale="90000"/>
          </a:bodyPr>
          <a:lstStyle/>
          <a:p>
            <a:r>
              <a:rPr lang="en-US" dirty="0"/>
              <a:t>Goal</a:t>
            </a:r>
            <a:r>
              <a:rPr lang="zh-CN" altLang="en-US" dirty="0"/>
              <a:t> </a:t>
            </a:r>
            <a:r>
              <a:rPr lang="en-US" altLang="zh-CN" dirty="0"/>
              <a:t>and</a:t>
            </a:r>
            <a:r>
              <a:rPr lang="zh-CN" altLang="en-US" dirty="0"/>
              <a:t> </a:t>
            </a:r>
            <a:r>
              <a:rPr lang="en-US" dirty="0"/>
              <a:t>Opportunities</a:t>
            </a:r>
          </a:p>
        </p:txBody>
      </p:sp>
      <p:graphicFrame>
        <p:nvGraphicFramePr>
          <p:cNvPr id="5" name="Content Placeholder 4">
            <a:extLst>
              <a:ext uri="{FF2B5EF4-FFF2-40B4-BE49-F238E27FC236}">
                <a16:creationId xmlns:a16="http://schemas.microsoft.com/office/drawing/2014/main" id="{C7388561-1ED4-0D47-91FD-17C87D8DC86B}"/>
              </a:ext>
            </a:extLst>
          </p:cNvPr>
          <p:cNvGraphicFramePr>
            <a:graphicFrameLocks noGrp="1"/>
          </p:cNvGraphicFramePr>
          <p:nvPr>
            <p:ph idx="1"/>
          </p:nvPr>
        </p:nvGraphicFramePr>
        <p:xfrm>
          <a:off x="-174172" y="3307584"/>
          <a:ext cx="9164298" cy="2072837"/>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BC482900-7464-4245-9F8C-7945EE49EAC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8" name="Content Placeholder 2">
            <a:extLst>
              <a:ext uri="{FF2B5EF4-FFF2-40B4-BE49-F238E27FC236}">
                <a16:creationId xmlns:a16="http://schemas.microsoft.com/office/drawing/2014/main" id="{5C81199D-DF79-874E-A37E-E27D3BA29297}"/>
              </a:ext>
            </a:extLst>
          </p:cNvPr>
          <p:cNvSpPr txBox="1">
            <a:spLocks/>
          </p:cNvSpPr>
          <p:nvPr/>
        </p:nvSpPr>
        <p:spPr>
          <a:xfrm>
            <a:off x="366963" y="2569344"/>
            <a:ext cx="8655821" cy="1050683"/>
          </a:xfrm>
          <a:prstGeom prst="rect">
            <a:avLst/>
          </a:prstGeom>
        </p:spPr>
        <p:txBody>
          <a:bodyPr vert="horz" lIns="0" tIns="45720" rIns="0" bIns="45720" rtlCol="0">
            <a:norm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marR="0" lvl="0" indent="-342900" algn="l" defTabSz="914400" rtl="0" eaLnBrk="1" fontAlgn="auto" latinLnBrk="0" hangingPunct="1">
              <a:lnSpc>
                <a:spcPct val="110000"/>
              </a:lnSpc>
              <a:spcBef>
                <a:spcPts val="600"/>
              </a:spcBef>
              <a:spcAft>
                <a:spcPts val="0"/>
              </a:spcAft>
              <a:buClr>
                <a:srgbClr val="4A66AC"/>
              </a:buClr>
              <a:buSzPct val="90000"/>
              <a:buFont typeface="Wingdings" pitchFamily="2" charset="2"/>
              <a:buChar char="q"/>
              <a:tabLst/>
              <a:defRPr/>
            </a:pPr>
            <a:r>
              <a:rPr kumimoji="0" lang="en-US" altLang="zh-CN" sz="22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We</a:t>
            </a:r>
            <a:r>
              <a:rPr kumimoji="0" lang="zh-CN" altLang="en-US" sz="22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2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perform a study to quantify potential performance benefits</a:t>
            </a:r>
          </a:p>
          <a:p>
            <a:pPr marL="606425" marR="0" lvl="1" indent="-342900" algn="l" defTabSz="914400" rtl="0" eaLnBrk="1" fontAlgn="auto" latinLnBrk="0" hangingPunct="1">
              <a:lnSpc>
                <a:spcPct val="110000"/>
              </a:lnSpc>
              <a:spcBef>
                <a:spcPts val="600"/>
              </a:spcBef>
              <a:spcAft>
                <a:spcPts val="0"/>
              </a:spcAft>
              <a:buClr>
                <a:srgbClr val="4A66AC"/>
              </a:buClr>
              <a:buSzPct val="90000"/>
              <a:buFont typeface="Courier New" panose="02070309020205020404" pitchFamily="49" charset="0"/>
              <a:buChar char="o"/>
              <a:tabLst/>
              <a:defRPr/>
            </a:pPr>
            <a:r>
              <a:rPr kumimoji="0" lang="en-US" altLang="zh-CN"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Results</a:t>
            </a:r>
            <a:r>
              <a:rPr kumimoji="0" lang="zh-CN" altLang="en-US"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are</a:t>
            </a:r>
            <a:r>
              <a:rPr kumimoji="0" lang="zh-CN" altLang="en-US"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normalized</a:t>
            </a:r>
            <a:r>
              <a:rPr kumimoji="0" lang="zh-CN" altLang="en-US"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to</a:t>
            </a:r>
            <a:r>
              <a:rPr kumimoji="0" lang="zh-CN" altLang="en-US"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the</a:t>
            </a:r>
            <a:r>
              <a:rPr kumimoji="0" lang="zh-CN" altLang="en-US"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performance</a:t>
            </a:r>
            <a:r>
              <a:rPr kumimoji="0" lang="zh-CN" altLang="en-US"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of</a:t>
            </a:r>
            <a:r>
              <a:rPr kumimoji="0" lang="zh-CN" altLang="en-US"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0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GPU</a:t>
            </a:r>
          </a:p>
        </p:txBody>
      </p:sp>
      <p:sp>
        <p:nvSpPr>
          <p:cNvPr id="9" name="Rounded Rectangle 8">
            <a:extLst>
              <a:ext uri="{FF2B5EF4-FFF2-40B4-BE49-F238E27FC236}">
                <a16:creationId xmlns:a16="http://schemas.microsoft.com/office/drawing/2014/main" id="{5C8550AD-A54F-FC48-BF13-7CB7A24B5BB9}"/>
              </a:ext>
            </a:extLst>
          </p:cNvPr>
          <p:cNvSpPr/>
          <p:nvPr/>
        </p:nvSpPr>
        <p:spPr>
          <a:xfrm>
            <a:off x="411054" y="1360152"/>
            <a:ext cx="8365982" cy="957943"/>
          </a:xfrm>
          <a:prstGeom prst="roundRect">
            <a:avLst>
              <a:gd name="adj" fmla="val 1116"/>
            </a:avLst>
          </a:prstGeom>
          <a:solidFill>
            <a:srgbClr val="FFD89B">
              <a:alpha val="17000"/>
            </a:srgbClr>
          </a:solidFill>
          <a:ln w="28575">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rPr>
              <a:t>	</a:t>
            </a:r>
          </a:p>
        </p:txBody>
      </p:sp>
      <p:sp>
        <p:nvSpPr>
          <p:cNvPr id="10" name="Content Placeholder 2">
            <a:extLst>
              <a:ext uri="{FF2B5EF4-FFF2-40B4-BE49-F238E27FC236}">
                <a16:creationId xmlns:a16="http://schemas.microsoft.com/office/drawing/2014/main" id="{A6CF35F4-841C-8240-9EE6-0C2664493AC3}"/>
              </a:ext>
            </a:extLst>
          </p:cNvPr>
          <p:cNvSpPr txBox="1">
            <a:spLocks/>
          </p:cNvSpPr>
          <p:nvPr/>
        </p:nvSpPr>
        <p:spPr>
          <a:xfrm>
            <a:off x="322870" y="1482064"/>
            <a:ext cx="8410073" cy="617896"/>
          </a:xfrm>
          <a:prstGeom prst="rect">
            <a:avLst/>
          </a:prstGeom>
        </p:spPr>
        <p:txBody>
          <a:bodyPr vert="horz" lIns="0" tIns="45720" rIns="0" bIns="45720"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79387" marR="0" lvl="0" indent="0" algn="ctr" defTabSz="914400" rtl="0" eaLnBrk="1" fontAlgn="auto" latinLnBrk="0" hangingPunct="1">
              <a:lnSpc>
                <a:spcPct val="90000"/>
              </a:lnSpc>
              <a:spcBef>
                <a:spcPts val="1200"/>
              </a:spcBef>
              <a:spcAft>
                <a:spcPts val="200"/>
              </a:spcAft>
              <a:buClr>
                <a:srgbClr val="4A66AC"/>
              </a:buClr>
              <a:buSzPct val="90000"/>
              <a:buFont typeface="Wingdings" pitchFamily="2" charset="2"/>
              <a:buNone/>
              <a:tabLst/>
              <a:defRPr/>
            </a:pPr>
            <a:r>
              <a:rPr kumimoji="0" lang="en-US" altLang="zh-CN" sz="2400" b="1" i="0" u="none" strike="noStrike" kern="1200" cap="none" spc="0" normalizeH="0" baseline="0" noProof="0" dirty="0">
                <a:ln>
                  <a:noFill/>
                </a:ln>
                <a:solidFill>
                  <a:srgbClr val="FE6200"/>
                </a:solidFill>
                <a:effectLst/>
                <a:uLnTx/>
                <a:uFillTx/>
                <a:latin typeface="Corbel" panose="020B0503020204020204" pitchFamily="34" charset="0"/>
                <a:ea typeface="华文楷体" panose="02010600040101010101" pitchFamily="2" charset="-122"/>
                <a:cs typeface="Calibri" panose="020F0502020204030204" pitchFamily="34" charset="0"/>
              </a:rPr>
              <a:t>Goal:</a:t>
            </a:r>
            <a:r>
              <a:rPr kumimoji="0" lang="zh-CN" altLang="en-US" sz="2400" b="1" i="0" u="none" strike="noStrike" kern="1200" cap="none" spc="0" normalizeH="0" baseline="0" noProof="0" dirty="0">
                <a:ln>
                  <a:noFill/>
                </a:ln>
                <a:solidFill>
                  <a:srgbClr val="FE6200"/>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4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Efficiently</a:t>
            </a:r>
            <a:r>
              <a:rPr kumimoji="0" lang="zh-CN" altLang="en-US" sz="24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4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accelerate</a:t>
            </a:r>
            <a:r>
              <a:rPr kumimoji="0" lang="zh-CN" altLang="en-US" sz="24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sz="24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the entire genome analysis pipeline while </a:t>
            </a:r>
            <a:r>
              <a:rPr kumimoji="0" lang="en-US" sz="24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minimizing data movement and useless computation</a:t>
            </a:r>
            <a:endParaRPr kumimoji="0" lang="en-US" sz="24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endParaRPr>
          </a:p>
        </p:txBody>
      </p:sp>
      <p:grpSp>
        <p:nvGrpSpPr>
          <p:cNvPr id="16" name="Group 15">
            <a:extLst>
              <a:ext uri="{FF2B5EF4-FFF2-40B4-BE49-F238E27FC236}">
                <a16:creationId xmlns:a16="http://schemas.microsoft.com/office/drawing/2014/main" id="{CE35736B-0445-B649-93FD-22148E164C73}"/>
              </a:ext>
            </a:extLst>
          </p:cNvPr>
          <p:cNvGrpSpPr/>
          <p:nvPr/>
        </p:nvGrpSpPr>
        <p:grpSpPr>
          <a:xfrm>
            <a:off x="1545771" y="4974215"/>
            <a:ext cx="1917357" cy="1361278"/>
            <a:chOff x="3135086" y="3156294"/>
            <a:chExt cx="1917357" cy="1361278"/>
          </a:xfrm>
        </p:grpSpPr>
        <p:sp>
          <p:nvSpPr>
            <p:cNvPr id="13" name="Content Placeholder 2">
              <a:extLst>
                <a:ext uri="{FF2B5EF4-FFF2-40B4-BE49-F238E27FC236}">
                  <a16:creationId xmlns:a16="http://schemas.microsoft.com/office/drawing/2014/main" id="{5E1CE7F3-CA06-1744-9825-EBB6BEA9D744}"/>
                </a:ext>
              </a:extLst>
            </p:cNvPr>
            <p:cNvSpPr txBox="1">
              <a:spLocks/>
            </p:cNvSpPr>
            <p:nvPr/>
          </p:nvSpPr>
          <p:spPr>
            <a:xfrm>
              <a:off x="3135086" y="3156294"/>
              <a:ext cx="1854872" cy="1361278"/>
            </a:xfrm>
            <a:prstGeom prst="rect">
              <a:avLst/>
            </a:prstGeom>
          </p:spPr>
          <p:txBody>
            <a:bodyPr vert="horz" lIns="0" tIns="45720" rIns="0" bIns="45720"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
                  <a:srgbClr val="4A66AC"/>
                </a:buClr>
                <a:buSzPct val="90000"/>
                <a:buFont typeface="Wingdings" pitchFamily="2" charset="2"/>
                <a:buNone/>
                <a:tabLst/>
                <a:defRPr/>
              </a:pPr>
              <a:r>
                <a:rPr kumimoji="0" lang="en-US" altLang="zh-CN" sz="1600" b="1"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NVM-based</a:t>
              </a:r>
              <a:r>
                <a:rPr kumimoji="0" lang="zh-CN" altLang="en-US" sz="1600" b="1"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1600" b="1"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PIM</a:t>
              </a:r>
              <a:r>
                <a:rPr kumimoji="0" lang="en-US" sz="1600" b="1"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mn-ea"/>
                  <a:cs typeface="Calibri" panose="020F0502020204030204" pitchFamily="34" charset="0"/>
                </a:rPr>
                <a:t> accelerators</a:t>
              </a:r>
              <a:r>
                <a:rPr kumimoji="0" lang="zh-CN" altLang="en-US" sz="1600" b="1"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for separate </a:t>
              </a:r>
              <a:r>
                <a:rPr kumimoji="0" lang="en-US" altLang="zh-CN" sz="1600" b="0" i="0" u="none" strike="noStrike" kern="1200" cap="none" spc="0" normalizeH="0" baseline="0" noProof="0" dirty="0" err="1">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basecalling</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and</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read</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16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mapping</a:t>
              </a:r>
              <a:endParaRPr kumimoji="0" lang="en-US" sz="16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endParaRPr>
            </a:p>
          </p:txBody>
        </p:sp>
        <p:sp>
          <p:nvSpPr>
            <p:cNvPr id="15" name="Rectangle 14">
              <a:extLst>
                <a:ext uri="{FF2B5EF4-FFF2-40B4-BE49-F238E27FC236}">
                  <a16:creationId xmlns:a16="http://schemas.microsoft.com/office/drawing/2014/main" id="{554410F1-23B6-D144-9921-5577625BE515}"/>
                </a:ext>
              </a:extLst>
            </p:cNvPr>
            <p:cNvSpPr/>
            <p:nvPr/>
          </p:nvSpPr>
          <p:spPr>
            <a:xfrm>
              <a:off x="3135086" y="3168961"/>
              <a:ext cx="1917357" cy="1163554"/>
            </a:xfrm>
            <a:prstGeom prst="rect">
              <a:avLst/>
            </a:prstGeom>
            <a:noFill/>
            <a:ln w="25400">
              <a:solidFill>
                <a:schemeClr val="tx1">
                  <a:lumMod val="75000"/>
                  <a:lumOff val="2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grpSp>
      <p:grpSp>
        <p:nvGrpSpPr>
          <p:cNvPr id="20" name="Group 19">
            <a:extLst>
              <a:ext uri="{FF2B5EF4-FFF2-40B4-BE49-F238E27FC236}">
                <a16:creationId xmlns:a16="http://schemas.microsoft.com/office/drawing/2014/main" id="{2AAF1810-3135-064D-A18C-0E6CEA7DB56F}"/>
              </a:ext>
            </a:extLst>
          </p:cNvPr>
          <p:cNvGrpSpPr/>
          <p:nvPr/>
        </p:nvGrpSpPr>
        <p:grpSpPr>
          <a:xfrm>
            <a:off x="4038599" y="4986880"/>
            <a:ext cx="1889901" cy="1163556"/>
            <a:chOff x="5072743" y="3168959"/>
            <a:chExt cx="1889901" cy="1163556"/>
          </a:xfrm>
        </p:grpSpPr>
        <p:sp>
          <p:nvSpPr>
            <p:cNvPr id="12" name="Content Placeholder 2">
              <a:extLst>
                <a:ext uri="{FF2B5EF4-FFF2-40B4-BE49-F238E27FC236}">
                  <a16:creationId xmlns:a16="http://schemas.microsoft.com/office/drawing/2014/main" id="{09FA4D40-DFB9-AC40-AF02-6A95F935A50B}"/>
                </a:ext>
              </a:extLst>
            </p:cNvPr>
            <p:cNvSpPr txBox="1">
              <a:spLocks/>
            </p:cNvSpPr>
            <p:nvPr/>
          </p:nvSpPr>
          <p:spPr>
            <a:xfrm>
              <a:off x="5157542" y="3190083"/>
              <a:ext cx="1719943" cy="1066231"/>
            </a:xfrm>
            <a:prstGeom prst="rect">
              <a:avLst/>
            </a:prstGeom>
          </p:spPr>
          <p:txBody>
            <a:bodyPr vert="horz" lIns="0" tIns="45720" rIns="0" bIns="45720" rtlCol="0">
              <a:normAutofit fontScale="77500" lnSpcReduction="20000"/>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
                  <a:srgbClr val="4A66AC"/>
                </a:buClr>
                <a:buSzPct val="90000"/>
                <a:buFont typeface="Wingdings" pitchFamily="2" charset="2"/>
                <a:buNone/>
                <a:tabLst/>
                <a:defRPr/>
              </a:pPr>
              <a:r>
                <a:rPr kumimoji="0" lang="en-US" sz="2000" b="1" i="0" u="none" strike="noStrike" kern="1200" cap="none" spc="0" normalizeH="0" baseline="0" noProof="0" dirty="0">
                  <a:ln>
                    <a:noFill/>
                  </a:ln>
                  <a:solidFill>
                    <a:srgbClr val="C00000"/>
                  </a:solidFill>
                  <a:effectLst/>
                  <a:uLnTx/>
                  <a:uFillTx/>
                  <a:latin typeface="Corbel" panose="020B0503020204020204" pitchFamily="34" charset="0"/>
                  <a:ea typeface="+mn-ea"/>
                  <a:cs typeface="Calibri" panose="020F0502020204030204" pitchFamily="34" charset="0"/>
                </a:rPr>
                <a:t>no data movement</a:t>
              </a:r>
              <a:endParaRPr kumimoji="0" lang="en-US" altLang="zh-CN" sz="2000" b="1"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华文楷体" panose="02010600040101010101" pitchFamily="2" charset="-122"/>
                <a:cs typeface="Calibri" panose="020F0502020204030204" pitchFamily="34" charset="0"/>
              </a:endParaRPr>
            </a:p>
            <a:p>
              <a:pPr marL="0" marR="0" lvl="0" indent="0" algn="ctr" defTabSz="914400" rtl="0" eaLnBrk="1" fontAlgn="auto" latinLnBrk="0" hangingPunct="1">
                <a:lnSpc>
                  <a:spcPct val="110000"/>
                </a:lnSpc>
                <a:spcBef>
                  <a:spcPts val="600"/>
                </a:spcBef>
                <a:spcAft>
                  <a:spcPts val="0"/>
                </a:spcAft>
                <a:buClr>
                  <a:srgbClr val="4A66AC"/>
                </a:buClr>
                <a:buSzPct val="90000"/>
                <a:buFont typeface="Wingdings" pitchFamily="2" charset="2"/>
                <a:buNone/>
                <a:tabLst/>
                <a:defRPr/>
              </a:pPr>
              <a:r>
                <a:rPr kumimoji="0" lang="en-US" sz="21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between </a:t>
              </a:r>
              <a:r>
                <a:rPr kumimoji="0" lang="en-US" altLang="zh-CN" sz="21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the</a:t>
              </a:r>
              <a:r>
                <a:rPr kumimoji="0" lang="zh-CN" altLang="en-US" sz="21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sz="2100" b="0" i="0" u="none" strike="noStrike" kern="1200" cap="none" spc="0" normalizeH="0" baseline="0" noProof="0" dirty="0">
                  <a:ln>
                    <a:noFill/>
                  </a:ln>
                  <a:solidFill>
                    <a:prstClr val="black">
                      <a:lumMod val="75000"/>
                      <a:lumOff val="25000"/>
                    </a:prstClr>
                  </a:solidFill>
                  <a:effectLst/>
                  <a:uLnTx/>
                  <a:uFillTx/>
                  <a:latin typeface="Corbel" panose="020B0503020204020204" pitchFamily="34" charset="0"/>
                  <a:ea typeface="+mn-ea"/>
                  <a:cs typeface="Calibri" panose="020F0502020204030204" pitchFamily="34" charset="0"/>
                </a:rPr>
                <a:t>accelerators of analysis steps</a:t>
              </a:r>
            </a:p>
          </p:txBody>
        </p:sp>
        <p:sp>
          <p:nvSpPr>
            <p:cNvPr id="17" name="Rectangle 16">
              <a:extLst>
                <a:ext uri="{FF2B5EF4-FFF2-40B4-BE49-F238E27FC236}">
                  <a16:creationId xmlns:a16="http://schemas.microsoft.com/office/drawing/2014/main" id="{98BB762F-B17D-154D-AAA3-5864C13F4CFB}"/>
                </a:ext>
              </a:extLst>
            </p:cNvPr>
            <p:cNvSpPr/>
            <p:nvPr/>
          </p:nvSpPr>
          <p:spPr>
            <a:xfrm>
              <a:off x="5072743" y="3168959"/>
              <a:ext cx="1889901" cy="1163556"/>
            </a:xfrm>
            <a:prstGeom prst="rect">
              <a:avLst/>
            </a:prstGeom>
            <a:noFill/>
            <a:ln w="25400">
              <a:solidFill>
                <a:schemeClr val="tx1">
                  <a:lumMod val="75000"/>
                  <a:lumOff val="2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grpSp>
      <p:grpSp>
        <p:nvGrpSpPr>
          <p:cNvPr id="21" name="Group 20">
            <a:extLst>
              <a:ext uri="{FF2B5EF4-FFF2-40B4-BE49-F238E27FC236}">
                <a16:creationId xmlns:a16="http://schemas.microsoft.com/office/drawing/2014/main" id="{9EAC0927-748A-1741-993D-106F415BF917}"/>
              </a:ext>
            </a:extLst>
          </p:cNvPr>
          <p:cNvGrpSpPr/>
          <p:nvPr/>
        </p:nvGrpSpPr>
        <p:grpSpPr>
          <a:xfrm>
            <a:off x="6503971" y="4974215"/>
            <a:ext cx="2004785" cy="1242325"/>
            <a:chOff x="6917629" y="3156294"/>
            <a:chExt cx="2004785" cy="1242325"/>
          </a:xfrm>
        </p:grpSpPr>
        <p:sp>
          <p:nvSpPr>
            <p:cNvPr id="7" name="Content Placeholder 2">
              <a:extLst>
                <a:ext uri="{FF2B5EF4-FFF2-40B4-BE49-F238E27FC236}">
                  <a16:creationId xmlns:a16="http://schemas.microsoft.com/office/drawing/2014/main" id="{EFA4C144-C6E9-CF46-915C-00766BB82376}"/>
                </a:ext>
              </a:extLst>
            </p:cNvPr>
            <p:cNvSpPr txBox="1">
              <a:spLocks/>
            </p:cNvSpPr>
            <p:nvPr/>
          </p:nvSpPr>
          <p:spPr>
            <a:xfrm>
              <a:off x="6917629" y="3156294"/>
              <a:ext cx="2004785" cy="1242325"/>
            </a:xfrm>
            <a:prstGeom prst="rect">
              <a:avLst/>
            </a:prstGeom>
          </p:spPr>
          <p:txBody>
            <a:bodyPr vert="horz" lIns="0" tIns="45720" rIns="0" bIns="45720" rtlCol="0">
              <a:normAutofit fontScale="85000" lnSpcReduction="20000"/>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110000"/>
                </a:lnSpc>
                <a:spcBef>
                  <a:spcPts val="600"/>
                </a:spcBef>
                <a:spcAft>
                  <a:spcPts val="0"/>
                </a:spcAft>
                <a:buClr>
                  <a:srgbClr val="4A66AC"/>
                </a:buClr>
                <a:buSzPct val="90000"/>
                <a:buFont typeface="Wingdings" pitchFamily="2" charset="2"/>
                <a:buNone/>
                <a:tabLst/>
                <a:defRPr/>
              </a:pPr>
              <a:r>
                <a:rPr kumimoji="0" lang="en-US" altLang="zh-CN" sz="1900" b="1" i="0" u="none" strike="noStrike" kern="1200" cap="none" spc="0" normalizeH="0" baseline="0" noProof="0" dirty="0">
                  <a:ln>
                    <a:noFill/>
                  </a:ln>
                  <a:solidFill>
                    <a:srgbClr val="C00000"/>
                  </a:solidFill>
                  <a:effectLst/>
                  <a:uLnTx/>
                  <a:uFillTx/>
                  <a:latin typeface="Corbel" panose="020B0503020204020204" pitchFamily="34" charset="0"/>
                  <a:ea typeface="华文楷体" panose="02010600040101010101" pitchFamily="2" charset="-122"/>
                  <a:cs typeface="Calibri" panose="020F0502020204030204" pitchFamily="34" charset="0"/>
                </a:rPr>
                <a:t>n</a:t>
              </a:r>
              <a:r>
                <a:rPr kumimoji="0" lang="en-US" sz="1900" b="1" i="0" u="none" strike="noStrike" kern="1200" cap="none" spc="0" normalizeH="0" baseline="0" noProof="0" dirty="0">
                  <a:ln>
                    <a:noFill/>
                  </a:ln>
                  <a:solidFill>
                    <a:srgbClr val="C00000"/>
                  </a:solidFill>
                  <a:effectLst/>
                  <a:uLnTx/>
                  <a:uFillTx/>
                  <a:latin typeface="Corbel" panose="020B0503020204020204" pitchFamily="34" charset="0"/>
                  <a:ea typeface="+mn-ea"/>
                  <a:cs typeface="Calibri" panose="020F0502020204030204" pitchFamily="34" charset="0"/>
                </a:rPr>
                <a:t>o data movement </a:t>
              </a:r>
            </a:p>
            <a:p>
              <a:pPr marL="0" marR="0" lvl="0" indent="0" algn="ctr" defTabSz="914400" rtl="0" eaLnBrk="1" fontAlgn="auto" latinLnBrk="0" hangingPunct="1">
                <a:lnSpc>
                  <a:spcPct val="110000"/>
                </a:lnSpc>
                <a:spcBef>
                  <a:spcPts val="600"/>
                </a:spcBef>
                <a:spcAft>
                  <a:spcPts val="0"/>
                </a:spcAft>
                <a:buClr>
                  <a:srgbClr val="4A66AC"/>
                </a:buClr>
                <a:buSzPct val="90000"/>
                <a:buFont typeface="Wingdings" pitchFamily="2" charset="2"/>
                <a:buNone/>
                <a:tabLst/>
                <a:defRPr/>
              </a:pPr>
              <a:r>
                <a:rPr kumimoji="0" lang="en-US" sz="1900" b="0" i="0" u="none" strike="noStrike" kern="1200" cap="none" spc="0" normalizeH="0" baseline="0" noProof="0" dirty="0">
                  <a:ln>
                    <a:noFill/>
                  </a:ln>
                  <a:solidFill>
                    <a:prstClr val="black">
                      <a:lumMod val="85000"/>
                      <a:lumOff val="15000"/>
                    </a:prstClr>
                  </a:solidFill>
                  <a:effectLst/>
                  <a:uLnTx/>
                  <a:uFillTx/>
                  <a:latin typeface="Corbel" panose="020B0503020204020204" pitchFamily="34" charset="0"/>
                  <a:ea typeface="+mn-ea"/>
                  <a:cs typeface="Calibri" panose="020F0502020204030204" pitchFamily="34" charset="0"/>
                </a:rPr>
                <a:t>and </a:t>
              </a:r>
            </a:p>
            <a:p>
              <a:pPr marL="0" marR="0" lvl="0" indent="0" algn="ctr" defTabSz="914400" rtl="0" eaLnBrk="1" fontAlgn="auto" latinLnBrk="0" hangingPunct="1">
                <a:lnSpc>
                  <a:spcPct val="110000"/>
                </a:lnSpc>
                <a:spcBef>
                  <a:spcPts val="600"/>
                </a:spcBef>
                <a:spcAft>
                  <a:spcPts val="0"/>
                </a:spcAft>
                <a:buClr>
                  <a:srgbClr val="4A66AC"/>
                </a:buClr>
                <a:buSzPct val="90000"/>
                <a:buFont typeface="Wingdings" pitchFamily="2" charset="2"/>
                <a:buNone/>
                <a:tabLst/>
                <a:defRPr/>
              </a:pPr>
              <a:r>
                <a:rPr kumimoji="0" lang="en-US" sz="1900" b="1" i="0" u="none" strike="noStrike" kern="1200" cap="none" spc="0" normalizeH="0" baseline="0" noProof="0" dirty="0">
                  <a:ln>
                    <a:noFill/>
                  </a:ln>
                  <a:solidFill>
                    <a:srgbClr val="C00000"/>
                  </a:solidFill>
                  <a:effectLst/>
                  <a:uLnTx/>
                  <a:uFillTx/>
                  <a:latin typeface="Corbel" panose="020B0503020204020204" pitchFamily="34" charset="0"/>
                  <a:ea typeface="+mn-ea"/>
                  <a:cs typeface="Calibri" panose="020F0502020204030204" pitchFamily="34" charset="0"/>
                </a:rPr>
                <a:t>no useless reads</a:t>
              </a:r>
            </a:p>
            <a:p>
              <a:pPr marL="0" marR="0" lvl="0" indent="0" algn="ctr" defTabSz="914400" rtl="0" eaLnBrk="1" fontAlgn="auto" latinLnBrk="0" hangingPunct="1">
                <a:lnSpc>
                  <a:spcPct val="110000"/>
                </a:lnSpc>
                <a:spcBef>
                  <a:spcPts val="600"/>
                </a:spcBef>
                <a:spcAft>
                  <a:spcPts val="0"/>
                </a:spcAft>
                <a:buClr>
                  <a:srgbClr val="4A66AC"/>
                </a:buClr>
                <a:buSzPct val="90000"/>
                <a:buFont typeface="Wingdings" pitchFamily="2" charset="2"/>
                <a:buNone/>
                <a:tabLst/>
                <a:defRPr/>
              </a:pPr>
              <a:r>
                <a:rPr kumimoji="0" lang="en-US" altLang="zh-CN" sz="2100" b="1" i="0" u="none" strike="noStrike" kern="1200" cap="none" spc="0" normalizeH="0" baseline="0" noProof="0" dirty="0">
                  <a:ln>
                    <a:noFill/>
                  </a:ln>
                  <a:solidFill>
                    <a:srgbClr val="0937FF"/>
                  </a:solidFill>
                  <a:effectLst/>
                  <a:uLnTx/>
                  <a:uFillTx/>
                  <a:latin typeface="Corbel" panose="020B0503020204020204" pitchFamily="34" charset="0"/>
                  <a:ea typeface="华文楷体" panose="02010600040101010101" pitchFamily="2" charset="-122"/>
                  <a:cs typeface="Calibri" panose="020F0502020204030204" pitchFamily="34" charset="0"/>
                </a:rPr>
                <a:t>(ideal</a:t>
              </a:r>
              <a:r>
                <a:rPr kumimoji="0" lang="zh-CN" altLang="en-US" sz="2100" b="1" i="0" u="none" strike="noStrike" kern="1200" cap="none" spc="0" normalizeH="0" baseline="0" noProof="0" dirty="0">
                  <a:ln>
                    <a:noFill/>
                  </a:ln>
                  <a:solidFill>
                    <a:srgbClr val="0937FF"/>
                  </a:solidFill>
                  <a:effectLst/>
                  <a:uLnTx/>
                  <a:uFillTx/>
                  <a:latin typeface="Corbel" panose="020B0503020204020204" pitchFamily="34" charset="0"/>
                  <a:ea typeface="华文楷体" panose="02010600040101010101" pitchFamily="2" charset="-122"/>
                  <a:cs typeface="Calibri" panose="020F0502020204030204" pitchFamily="34" charset="0"/>
                </a:rPr>
                <a:t> </a:t>
              </a:r>
              <a:r>
                <a:rPr kumimoji="0" lang="en-US" altLang="zh-CN" sz="2100" b="1" i="0" u="none" strike="noStrike" kern="1200" cap="none" spc="0" normalizeH="0" baseline="0" noProof="0" dirty="0">
                  <a:ln>
                    <a:noFill/>
                  </a:ln>
                  <a:solidFill>
                    <a:srgbClr val="0937FF"/>
                  </a:solidFill>
                  <a:effectLst/>
                  <a:uLnTx/>
                  <a:uFillTx/>
                  <a:latin typeface="Corbel" panose="020B0503020204020204" pitchFamily="34" charset="0"/>
                  <a:ea typeface="华文楷体" panose="02010600040101010101" pitchFamily="2" charset="-122"/>
                  <a:cs typeface="Calibri" panose="020F0502020204030204" pitchFamily="34" charset="0"/>
                </a:rPr>
                <a:t>case)</a:t>
              </a:r>
              <a:endParaRPr kumimoji="0" lang="en-US" sz="2100" b="1" i="0" u="none" strike="noStrike" kern="1200" cap="none" spc="0" normalizeH="0" baseline="0" noProof="0" dirty="0">
                <a:ln>
                  <a:noFill/>
                </a:ln>
                <a:solidFill>
                  <a:srgbClr val="0937FF"/>
                </a:solidFill>
                <a:effectLst/>
                <a:uLnTx/>
                <a:uFillTx/>
                <a:latin typeface="Corbel" panose="020B0503020204020204" pitchFamily="34" charset="0"/>
                <a:ea typeface="+mn-ea"/>
                <a:cs typeface="Calibri" panose="020F0502020204030204" pitchFamily="34" charset="0"/>
              </a:endParaRPr>
            </a:p>
          </p:txBody>
        </p:sp>
        <p:sp>
          <p:nvSpPr>
            <p:cNvPr id="18" name="Rectangle 17">
              <a:extLst>
                <a:ext uri="{FF2B5EF4-FFF2-40B4-BE49-F238E27FC236}">
                  <a16:creationId xmlns:a16="http://schemas.microsoft.com/office/drawing/2014/main" id="{302920F4-1C58-194B-8421-690350A95BF6}"/>
                </a:ext>
              </a:extLst>
            </p:cNvPr>
            <p:cNvSpPr/>
            <p:nvPr/>
          </p:nvSpPr>
          <p:spPr>
            <a:xfrm>
              <a:off x="6927840" y="3168960"/>
              <a:ext cx="1900473" cy="1163556"/>
            </a:xfrm>
            <a:prstGeom prst="rect">
              <a:avLst/>
            </a:prstGeom>
            <a:noFill/>
            <a:ln w="25400">
              <a:solidFill>
                <a:schemeClr val="tx1">
                  <a:lumMod val="75000"/>
                  <a:lumOff val="25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grpSp>
    </p:spTree>
    <p:extLst>
      <p:ext uri="{BB962C8B-B14F-4D97-AF65-F5344CB8AC3E}">
        <p14:creationId xmlns:p14="http://schemas.microsoft.com/office/powerpoint/2010/main" val="184371703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E9326-06A9-D843-9F15-BC3324EE5826}"/>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B9DA22-BE61-2446-87AE-83F927ADF074}"/>
              </a:ext>
            </a:extLst>
          </p:cNvPr>
          <p:cNvSpPr>
            <a:spLocks noGrp="1"/>
          </p:cNvSpPr>
          <p:nvPr>
            <p:ph idx="1"/>
          </p:nvPr>
        </p:nvSpPr>
        <p:spPr>
          <a:xfrm>
            <a:off x="228600" y="1124744"/>
            <a:ext cx="8610600" cy="5123656"/>
          </a:xfrm>
        </p:spPr>
        <p:txBody>
          <a:bodyPr/>
          <a:lstStyle/>
          <a:p>
            <a:r>
              <a:rPr lang="en-US" dirty="0"/>
              <a:t>The Problem: DNA Read Mapping</a:t>
            </a:r>
          </a:p>
          <a:p>
            <a:pPr lvl="1"/>
            <a:r>
              <a:rPr lang="en-US" dirty="0"/>
              <a:t>State-of-the-art Read Mapper Design</a:t>
            </a:r>
          </a:p>
          <a:p>
            <a:pPr lvl="1"/>
            <a:endParaRPr lang="en-US" dirty="0"/>
          </a:p>
          <a:p>
            <a:r>
              <a:rPr lang="en-US" dirty="0"/>
              <a:t>Algorithmic Acceleration </a:t>
            </a:r>
          </a:p>
          <a:p>
            <a:pPr lvl="1"/>
            <a:r>
              <a:rPr lang="en-US" dirty="0"/>
              <a:t>Exploiting Structure of the Genome</a:t>
            </a:r>
          </a:p>
          <a:p>
            <a:pPr lvl="1"/>
            <a:r>
              <a:rPr lang="en-US" dirty="0"/>
              <a:t>Exploiting SIMD Instructions</a:t>
            </a:r>
          </a:p>
          <a:p>
            <a:endParaRPr lang="en-US" dirty="0"/>
          </a:p>
          <a:p>
            <a:r>
              <a:rPr lang="en-US" dirty="0"/>
              <a:t>Hardware Acceleration</a:t>
            </a:r>
          </a:p>
          <a:p>
            <a:pPr lvl="1"/>
            <a:r>
              <a:rPr lang="en-US" dirty="0"/>
              <a:t>Specialized Architectures</a:t>
            </a:r>
          </a:p>
          <a:p>
            <a:pPr lvl="1"/>
            <a:r>
              <a:rPr lang="en-US" dirty="0"/>
              <a:t>Processing in Memory &amp; Storage</a:t>
            </a:r>
          </a:p>
          <a:p>
            <a:pPr lvl="1"/>
            <a:endParaRPr lang="en-US" dirty="0"/>
          </a:p>
          <a:p>
            <a:r>
              <a:rPr lang="en-US" dirty="0">
                <a:solidFill>
                  <a:srgbClr val="0000FF"/>
                </a:solidFill>
              </a:rPr>
              <a:t>Future Opportunities: New Technologies &amp; Applications</a:t>
            </a:r>
          </a:p>
        </p:txBody>
      </p:sp>
      <p:sp>
        <p:nvSpPr>
          <p:cNvPr id="4" name="Slide Number Placeholder 3">
            <a:extLst>
              <a:ext uri="{FF2B5EF4-FFF2-40B4-BE49-F238E27FC236}">
                <a16:creationId xmlns:a16="http://schemas.microsoft.com/office/drawing/2014/main" id="{F4C949E8-B432-2143-85E7-FAB3F0E378C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2138775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Newer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Open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Slides (pptx)</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(pdf)</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Talk Video at AACBB 2019</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7"/>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8"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3006009220"/>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solidFill>
                  <a:srgbClr val="006633"/>
                </a:solidFill>
              </a:rPr>
              <a:t>New Applications: Graph Genomes</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15457721"/>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9144000" cy="749300"/>
          </a:xfrm>
        </p:spPr>
        <p:txBody>
          <a:bodyPr>
            <a:normAutofit/>
          </a:bodyPr>
          <a:lstStyle/>
          <a:p>
            <a:r>
              <a:rPr lang="en-US" sz="3600" dirty="0">
                <a:latin typeface="Garamond" charset="0"/>
                <a:ea typeface="ＭＳ Ｐゴシック" charset="0"/>
                <a:cs typeface="ＭＳ Ｐゴシック" charset="0"/>
              </a:rPr>
              <a:t>New Applications: Frequent Reference Updates</a:t>
            </a: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600" b="0" i="0" dirty="0" err="1">
                <a:solidFill>
                  <a:srgbClr val="000000"/>
                </a:solidFill>
                <a:effectLst/>
              </a:rPr>
              <a:t>Jeremie</a:t>
            </a:r>
            <a:r>
              <a:rPr lang="en-US" sz="1600" b="0" i="0" dirty="0">
                <a:solidFill>
                  <a:srgbClr val="000000"/>
                </a:solidFill>
                <a:effectLst/>
              </a:rPr>
              <a:t> S. Kim, Can </a:t>
            </a:r>
            <a:r>
              <a:rPr lang="en-US" sz="1600" b="0" i="0" dirty="0" err="1">
                <a:solidFill>
                  <a:srgbClr val="000000"/>
                </a:solidFill>
                <a:effectLst/>
              </a:rPr>
              <a:t>Firtina</a:t>
            </a:r>
            <a:r>
              <a:rPr lang="en-US" sz="1600" b="0" i="0" dirty="0">
                <a:solidFill>
                  <a:srgbClr val="000000"/>
                </a:solidFill>
                <a:effectLst/>
              </a:rPr>
              <a:t>, M. Banu </a:t>
            </a:r>
            <a:r>
              <a:rPr lang="en-US" sz="1600" b="0" i="0" dirty="0" err="1">
                <a:solidFill>
                  <a:srgbClr val="000000"/>
                </a:solidFill>
                <a:effectLst/>
              </a:rPr>
              <a:t>Cavlak</a:t>
            </a:r>
            <a:r>
              <a:rPr lang="en-US" sz="1600" b="0" i="0" dirty="0">
                <a:solidFill>
                  <a:srgbClr val="000000"/>
                </a:solidFill>
                <a:effectLst/>
              </a:rPr>
              <a:t>, </a:t>
            </a:r>
            <a:r>
              <a:rPr lang="en-US" sz="1600" b="0" i="0" dirty="0" err="1">
                <a:solidFill>
                  <a:srgbClr val="000000"/>
                </a:solidFill>
                <a:effectLst/>
              </a:rPr>
              <a:t>Damla</a:t>
            </a:r>
            <a:r>
              <a:rPr lang="en-US" sz="1600" b="0" i="0" dirty="0">
                <a:solidFill>
                  <a:srgbClr val="000000"/>
                </a:solidFill>
                <a:effectLst/>
              </a:rPr>
              <a:t> </a:t>
            </a:r>
            <a:r>
              <a:rPr lang="en-US" sz="1600" b="0" i="0" dirty="0" err="1">
                <a:solidFill>
                  <a:srgbClr val="000000"/>
                </a:solidFill>
                <a:effectLst/>
              </a:rPr>
              <a:t>Senol</a:t>
            </a:r>
            <a:r>
              <a:rPr lang="en-US" sz="1600" b="0" i="0" dirty="0">
                <a:solidFill>
                  <a:srgbClr val="000000"/>
                </a:solidFill>
                <a:effectLst/>
              </a:rPr>
              <a:t> Cali, Nastaran Hajinazar, Mohammed </a:t>
            </a:r>
            <a:r>
              <a:rPr lang="en-US" sz="1600" b="0" i="0" dirty="0" err="1">
                <a:solidFill>
                  <a:srgbClr val="000000"/>
                </a:solidFill>
                <a:effectLst/>
              </a:rPr>
              <a:t>Alser</a:t>
            </a:r>
            <a:r>
              <a:rPr lang="en-US" sz="1600" b="0" i="0" dirty="0">
                <a:solidFill>
                  <a:srgbClr val="000000"/>
                </a:solidFill>
                <a:effectLst/>
              </a:rPr>
              <a:t>, Can </a:t>
            </a:r>
            <a:r>
              <a:rPr lang="en-US" sz="1600" b="0" i="0" dirty="0" err="1">
                <a:solidFill>
                  <a:srgbClr val="000000"/>
                </a:solidFill>
                <a:effectLst/>
              </a:rPr>
              <a:t>Alkan</a:t>
            </a:r>
            <a:r>
              <a:rPr lang="en-US" sz="1600" b="0" i="0" dirty="0">
                <a:solidFill>
                  <a:srgbClr val="000000"/>
                </a:solidFill>
                <a:effectLst/>
              </a:rPr>
              <a:t>, and Onur Mutlu,</a:t>
            </a:r>
            <a:br>
              <a:rPr lang="en-US" sz="1600" b="0" i="0" dirty="0">
                <a:solidFill>
                  <a:srgbClr val="000000"/>
                </a:solidFill>
                <a:effectLst/>
              </a:rPr>
            </a:br>
            <a:r>
              <a:rPr lang="en-US" sz="1600" b="1" i="0" dirty="0">
                <a:solidFill>
                  <a:srgbClr val="0000FF"/>
                </a:solidFill>
                <a:effectLst/>
                <a:hlinkClick r:id="rId3">
                  <a:extLst>
                    <a:ext uri="{A12FA001-AC4F-418D-AE19-62706E023703}">
                      <ahyp:hlinkClr xmlns:ahyp="http://schemas.microsoft.com/office/drawing/2018/hyperlinkcolor" val="tx"/>
                    </a:ext>
                  </a:extLst>
                </a:hlinkClick>
              </a:rPr>
              <a:t>"AirLift: A Fast and Comprehensive Technique for Remapping Alignments between Reference Genomes"</a:t>
            </a:r>
            <a:br>
              <a:rPr lang="en-US" sz="1600" b="0" i="0" dirty="0">
                <a:solidFill>
                  <a:srgbClr val="000000"/>
                </a:solidFill>
                <a:effectLst/>
              </a:rPr>
            </a:br>
            <a:r>
              <a:rPr lang="en-US" sz="1600" b="0" i="1" dirty="0">
                <a:solidFill>
                  <a:srgbClr val="000000"/>
                </a:solidFill>
                <a:effectLst/>
              </a:rPr>
              <a:t>Proceedings of the </a:t>
            </a:r>
            <a:r>
              <a:rPr lang="en-US" sz="1600" b="0" i="1" dirty="0">
                <a:solidFill>
                  <a:srgbClr val="000000"/>
                </a:solidFill>
                <a:effectLst/>
                <a:hlinkClick r:id="rId4"/>
              </a:rPr>
              <a:t>21st Asia Pacific Bioinformatics Conference</a:t>
            </a:r>
            <a:r>
              <a:rPr lang="en-US" sz="1600" b="0" i="1" dirty="0">
                <a:solidFill>
                  <a:srgbClr val="000000"/>
                </a:solidFill>
                <a:effectLst/>
              </a:rPr>
              <a:t> (</a:t>
            </a:r>
            <a:r>
              <a:rPr lang="en-US" sz="1600" b="1" i="1" dirty="0">
                <a:solidFill>
                  <a:srgbClr val="000000"/>
                </a:solidFill>
                <a:effectLst/>
              </a:rPr>
              <a:t>APBC</a:t>
            </a:r>
            <a:r>
              <a:rPr lang="en-US" sz="1600" b="0" i="1" dirty="0">
                <a:solidFill>
                  <a:srgbClr val="000000"/>
                </a:solidFill>
                <a:effectLst/>
              </a:rPr>
              <a:t>)</a:t>
            </a:r>
            <a:r>
              <a:rPr lang="en-US" sz="1600" b="0" i="0" dirty="0">
                <a:solidFill>
                  <a:srgbClr val="000000"/>
                </a:solidFill>
                <a:effectLst/>
              </a:rPr>
              <a:t>, Changsha, China, April 2023.</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5"/>
              </a:rPr>
              <a:t>AirLift Source Code</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3"/>
              </a:rPr>
              <a:t>arxiv.org Version (pdf)</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6"/>
              </a:rPr>
              <a:t>Talk Video at BIO-Arch 2023 Workshop</a:t>
            </a:r>
            <a:r>
              <a:rPr lang="en-US" sz="1600" b="0" i="0" dirty="0">
                <a:solidFill>
                  <a:srgbClr val="000000"/>
                </a:solidFill>
                <a:effectLst/>
              </a:rPr>
              <a:t>]</a:t>
            </a:r>
          </a:p>
          <a:p>
            <a:pPr marL="0" indent="0">
              <a:buNone/>
            </a:pPr>
            <a:endParaRPr lang="en-US" sz="1600" dirty="0"/>
          </a:p>
        </p:txBody>
      </p:sp>
      <p:pic>
        <p:nvPicPr>
          <p:cNvPr id="3" name="Picture 2">
            <a:extLst>
              <a:ext uri="{FF2B5EF4-FFF2-40B4-BE49-F238E27FC236}">
                <a16:creationId xmlns:a16="http://schemas.microsoft.com/office/drawing/2014/main" id="{9B6D6A4E-580E-4047-9BA7-DEF9D53AA3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337732"/>
            <a:ext cx="9144000" cy="2971588"/>
          </a:xfrm>
          <a:prstGeom prst="rect">
            <a:avLst/>
          </a:prstGeom>
        </p:spPr>
      </p:pic>
      <p:sp>
        <p:nvSpPr>
          <p:cNvPr id="2" name="TextBox 1">
            <a:extLst>
              <a:ext uri="{FF2B5EF4-FFF2-40B4-BE49-F238E27FC236}">
                <a16:creationId xmlns:a16="http://schemas.microsoft.com/office/drawing/2014/main" id="{2747912A-35B0-85DD-AF72-24036FDAFE40}"/>
              </a:ext>
            </a:extLst>
          </p:cNvPr>
          <p:cNvSpPr txBox="1"/>
          <p:nvPr/>
        </p:nvSpPr>
        <p:spPr>
          <a:xfrm>
            <a:off x="1701137"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https://arxiv.org/pdf/1912.08735.pdf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411370042"/>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fontScale="90000"/>
          </a:bodyPr>
          <a:lstStyle/>
          <a:p>
            <a:r>
              <a:rPr lang="en-US" sz="3800" dirty="0">
                <a:latin typeface="Garamond" charset="0"/>
                <a:ea typeface="ＭＳ Ｐゴシック" charset="0"/>
                <a:cs typeface="ＭＳ Ｐゴシック" charset="0"/>
              </a:rPr>
              <a:t>Mapping Constant Regions Between References </a:t>
            </a: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err="1"/>
              <a:t>Jeremie</a:t>
            </a:r>
            <a:r>
              <a:rPr lang="en-US" sz="1800" dirty="0"/>
              <a:t> S. Kim, Can Firtina, </a:t>
            </a:r>
            <a:r>
              <a:rPr lang="en-US" sz="1800" dirty="0" err="1"/>
              <a:t>Meryem</a:t>
            </a:r>
            <a:r>
              <a:rPr lang="en-US" sz="1800" dirty="0"/>
              <a:t> Banu </a:t>
            </a:r>
            <a:r>
              <a:rPr lang="en-US" sz="1800" dirty="0" err="1"/>
              <a:t>Cavlak</a:t>
            </a:r>
            <a:r>
              <a:rPr lang="en-US" sz="1800" dirty="0"/>
              <a:t>, </a:t>
            </a:r>
            <a:r>
              <a:rPr lang="en-US" sz="1800" dirty="0" err="1"/>
              <a:t>Damla</a:t>
            </a:r>
            <a:r>
              <a:rPr lang="en-US" sz="1800" dirty="0"/>
              <a:t> </a:t>
            </a:r>
            <a:r>
              <a:rPr lang="en-US" sz="1800" dirty="0" err="1"/>
              <a:t>Senol</a:t>
            </a:r>
            <a:r>
              <a:rPr lang="en-US" sz="1800" dirty="0"/>
              <a:t> Cali,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"FastRemap: A Tool for Quickly Remapping Reads between Genome Assemblies"</a:t>
            </a:r>
            <a:br>
              <a:rPr lang="en-US" sz="1800" dirty="0"/>
            </a:br>
            <a:r>
              <a:rPr lang="en-US" sz="1800" i="1" dirty="0"/>
              <a:t>Bioinformatics</a:t>
            </a:r>
            <a:r>
              <a:rPr lang="en-US" sz="1800" dirty="0"/>
              <a:t>, btac554.</a:t>
            </a:r>
            <a:br>
              <a:rPr lang="en-US" sz="1800" dirty="0"/>
            </a:br>
            <a:r>
              <a:rPr lang="en-US" sz="1800" dirty="0"/>
              <a:t>[</a:t>
            </a:r>
            <a:r>
              <a:rPr lang="en-US" sz="1800" dirty="0">
                <a:hlinkClick r:id="rId4"/>
              </a:rPr>
              <a:t>FastRemap Source Code</a:t>
            </a:r>
            <a:r>
              <a:rPr lang="en-US" sz="1800" dirty="0"/>
              <a:t>]</a:t>
            </a:r>
          </a:p>
        </p:txBody>
      </p:sp>
      <p:pic>
        <p:nvPicPr>
          <p:cNvPr id="4" name="Picture 3" descr="Text&#10;&#10;Description automatically generated">
            <a:extLst>
              <a:ext uri="{FF2B5EF4-FFF2-40B4-BE49-F238E27FC236}">
                <a16:creationId xmlns:a16="http://schemas.microsoft.com/office/drawing/2014/main" id="{AEFC469A-7AD7-8A11-A723-16731C5CE6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1514"/>
            <a:ext cx="9144000" cy="2207172"/>
          </a:xfrm>
          <a:prstGeom prst="rect">
            <a:avLst/>
          </a:prstGeom>
        </p:spPr>
      </p:pic>
      <p:sp>
        <p:nvSpPr>
          <p:cNvPr id="2" name="TextBox 1">
            <a:extLst>
              <a:ext uri="{FF2B5EF4-FFF2-40B4-BE49-F238E27FC236}">
                <a16:creationId xmlns:a16="http://schemas.microsoft.com/office/drawing/2014/main" id="{2652F8E4-97F7-A33F-5B4D-69C79BD06552}"/>
              </a:ext>
            </a:extLst>
          </p:cNvPr>
          <p:cNvSpPr txBox="1"/>
          <p:nvPr/>
        </p:nvSpPr>
        <p:spPr>
          <a:xfrm>
            <a:off x="1701137"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https://arxiv.org/pdf/2201.06255.pdf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99175979"/>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BAA6-1F39-C065-1D79-79E2681AB57D}"/>
              </a:ext>
            </a:extLst>
          </p:cNvPr>
          <p:cNvSpPr>
            <a:spLocks noGrp="1"/>
          </p:cNvSpPr>
          <p:nvPr>
            <p:ph type="title"/>
          </p:nvPr>
        </p:nvSpPr>
        <p:spPr/>
        <p:txBody>
          <a:bodyPr/>
          <a:lstStyle/>
          <a:p>
            <a:r>
              <a:rPr lang="en-US" dirty="0"/>
              <a:t>New Frontiers: Raw Signal Analysis</a:t>
            </a:r>
          </a:p>
        </p:txBody>
      </p:sp>
      <p:sp>
        <p:nvSpPr>
          <p:cNvPr id="3" name="Content Placeholder 2">
            <a:extLst>
              <a:ext uri="{FF2B5EF4-FFF2-40B4-BE49-F238E27FC236}">
                <a16:creationId xmlns:a16="http://schemas.microsoft.com/office/drawing/2014/main" id="{F2643C6A-70B0-0EBA-0C51-D91E6177E3D2}"/>
              </a:ext>
            </a:extLst>
          </p:cNvPr>
          <p:cNvSpPr>
            <a:spLocks noGrp="1"/>
          </p:cNvSpPr>
          <p:nvPr>
            <p:ph idx="1"/>
          </p:nvPr>
        </p:nvSpPr>
        <p:spPr>
          <a:xfrm>
            <a:off x="228600" y="1124744"/>
            <a:ext cx="8610600" cy="5029200"/>
          </a:xfrm>
        </p:spPr>
        <p:txBody>
          <a:bodyPr/>
          <a:lstStyle/>
          <a:p>
            <a:r>
              <a:rPr lang="en-US" sz="2000" b="0" i="0" dirty="0">
                <a:solidFill>
                  <a:srgbClr val="000000"/>
                </a:solidFill>
                <a:effectLst/>
              </a:rPr>
              <a:t>Can </a:t>
            </a:r>
            <a:r>
              <a:rPr lang="en-US" sz="2000" b="0" i="0" dirty="0" err="1">
                <a:solidFill>
                  <a:srgbClr val="000000"/>
                </a:solidFill>
                <a:effectLst/>
              </a:rPr>
              <a:t>Firtina</a:t>
            </a:r>
            <a:r>
              <a:rPr lang="en-US" sz="2000" b="0" i="0" dirty="0">
                <a:solidFill>
                  <a:srgbClr val="000000"/>
                </a:solidFill>
                <a:effectLst/>
              </a:rPr>
              <a:t>, Nika Mansouri </a:t>
            </a:r>
            <a:r>
              <a:rPr lang="en-US" sz="2000" b="0" i="0" dirty="0" err="1">
                <a:solidFill>
                  <a:srgbClr val="000000"/>
                </a:solidFill>
                <a:effectLst/>
              </a:rPr>
              <a:t>Ghiasi</a:t>
            </a:r>
            <a:r>
              <a:rPr lang="en-US" sz="2000" b="0" i="0" dirty="0">
                <a:solidFill>
                  <a:srgbClr val="000000"/>
                </a:solidFill>
                <a:effectLst/>
              </a:rPr>
              <a:t>, Joel </a:t>
            </a:r>
            <a:r>
              <a:rPr lang="en-US" sz="2000" b="0" i="0" dirty="0" err="1">
                <a:solidFill>
                  <a:srgbClr val="000000"/>
                </a:solidFill>
                <a:effectLst/>
              </a:rPr>
              <a:t>Lindegger</a:t>
            </a:r>
            <a:r>
              <a:rPr lang="en-US" sz="2000" b="0" i="0" dirty="0">
                <a:solidFill>
                  <a:srgbClr val="000000"/>
                </a:solidFill>
                <a:effectLst/>
              </a:rPr>
              <a:t>, Gagandeep Singh, Meryem Banu </a:t>
            </a:r>
            <a:r>
              <a:rPr lang="en-US" sz="2000" b="0" i="0" dirty="0" err="1">
                <a:solidFill>
                  <a:srgbClr val="000000"/>
                </a:solidFill>
                <a:effectLst/>
              </a:rPr>
              <a:t>Cavlak</a:t>
            </a:r>
            <a:r>
              <a:rPr lang="en-US" sz="2000" b="0" i="0" dirty="0">
                <a:solidFill>
                  <a:srgbClr val="000000"/>
                </a:solidFill>
                <a:effectLst/>
              </a:rPr>
              <a:t>, Haiyu Mao, and Onur Mutlu,</a:t>
            </a:r>
            <a:br>
              <a:rPr lang="en-US" sz="2000" b="0" i="0" dirty="0">
                <a:solidFill>
                  <a:srgbClr val="000000"/>
                </a:solidFill>
                <a:effectLst/>
              </a:rPr>
            </a:br>
            <a:r>
              <a:rPr lang="en-US" sz="2000" b="1" i="0" dirty="0">
                <a:solidFill>
                  <a:srgbClr val="0000FF"/>
                </a:solidFill>
                <a:effectLst/>
                <a:hlinkClick r:id="rId2">
                  <a:extLst>
                    <a:ext uri="{A12FA001-AC4F-418D-AE19-62706E023703}">
                      <ahyp:hlinkClr xmlns:ahyp="http://schemas.microsoft.com/office/drawing/2018/hyperlinkcolor" val="tx"/>
                    </a:ext>
                  </a:extLst>
                </a:hlinkClick>
              </a:rPr>
              <a:t>"RawHash: Enabling Fast and Accurate Real-Time Analysis of Raw Nanopore Signals for Large Genomes"</a:t>
            </a:r>
            <a:br>
              <a:rPr lang="en-US" sz="2000" b="0" i="0" dirty="0">
                <a:solidFill>
                  <a:srgbClr val="000000"/>
                </a:solidFill>
                <a:effectLst/>
              </a:rPr>
            </a:br>
            <a:r>
              <a:rPr lang="en-US" sz="2000" b="0" i="1" dirty="0">
                <a:solidFill>
                  <a:srgbClr val="000000"/>
                </a:solidFill>
                <a:effectLst/>
              </a:rPr>
              <a:t>Proceedings of the </a:t>
            </a:r>
            <a:r>
              <a:rPr lang="en-US" sz="2000" b="0" i="1" dirty="0">
                <a:solidFill>
                  <a:srgbClr val="000000"/>
                </a:solidFill>
                <a:effectLst/>
                <a:hlinkClick r:id="rId3"/>
              </a:rPr>
              <a:t>31st Annual Conference on Intelligent Systems for Molecular Biology and the 22nd European Conference on Computational Biology</a:t>
            </a:r>
            <a:r>
              <a:rPr lang="en-US" sz="2000" b="0" i="1" dirty="0">
                <a:solidFill>
                  <a:srgbClr val="000000"/>
                </a:solidFill>
                <a:effectLst/>
              </a:rPr>
              <a:t> (</a:t>
            </a:r>
            <a:r>
              <a:rPr lang="en-US" sz="2000" b="1" i="1" dirty="0">
                <a:solidFill>
                  <a:srgbClr val="000000"/>
                </a:solidFill>
                <a:effectLst/>
              </a:rPr>
              <a:t>ISMB/ECCB</a:t>
            </a:r>
            <a:r>
              <a:rPr lang="en-US" sz="2000" b="0" i="1" dirty="0">
                <a:solidFill>
                  <a:srgbClr val="000000"/>
                </a:solidFill>
                <a:effectLst/>
              </a:rPr>
              <a:t>)</a:t>
            </a:r>
            <a:r>
              <a:rPr lang="en-US" sz="2000" b="0" i="0" dirty="0">
                <a:solidFill>
                  <a:srgbClr val="000000"/>
                </a:solidFill>
                <a:effectLst/>
              </a:rPr>
              <a:t>, Lyon, France, July 2023.</a:t>
            </a:r>
            <a:br>
              <a:rPr lang="en-US" sz="2000" b="0" i="0" dirty="0">
                <a:solidFill>
                  <a:srgbClr val="000000"/>
                </a:solidFill>
                <a:effectLst/>
              </a:rPr>
            </a:br>
            <a:r>
              <a:rPr lang="en-US" sz="2000" b="0" i="0" dirty="0">
                <a:solidFill>
                  <a:srgbClr val="000000"/>
                </a:solidFill>
                <a:effectLst/>
              </a:rPr>
              <a:t>[</a:t>
            </a:r>
            <a:r>
              <a:rPr lang="en-US" sz="2000" b="0" i="0" dirty="0">
                <a:solidFill>
                  <a:srgbClr val="000000"/>
                </a:solidFill>
                <a:effectLst/>
                <a:hlinkClick r:id="rId4"/>
              </a:rPr>
              <a:t>RawHash Source Code</a:t>
            </a:r>
            <a:r>
              <a:rPr lang="en-US" sz="2000" b="0" i="0" dirty="0">
                <a:solidFill>
                  <a:srgbClr val="000000"/>
                </a:solidFill>
                <a:effectLst/>
              </a:rPr>
              <a:t>]</a:t>
            </a:r>
          </a:p>
          <a:p>
            <a:pPr marL="0" indent="0">
              <a:buNone/>
            </a:pPr>
            <a:br>
              <a:rPr lang="en-US" sz="2000" dirty="0"/>
            </a:br>
            <a:endParaRPr lang="en-US" sz="2000" b="1" dirty="0">
              <a:solidFill>
                <a:srgbClr val="0432FF"/>
              </a:solidFill>
            </a:endParaRPr>
          </a:p>
        </p:txBody>
      </p:sp>
      <p:sp>
        <p:nvSpPr>
          <p:cNvPr id="4" name="Slide Number Placeholder 3">
            <a:extLst>
              <a:ext uri="{FF2B5EF4-FFF2-40B4-BE49-F238E27FC236}">
                <a16:creationId xmlns:a16="http://schemas.microsoft.com/office/drawing/2014/main" id="{1CCAECB2-2935-FBC4-4D12-FEFFE66C5371}"/>
              </a:ext>
            </a:extLst>
          </p:cNvPr>
          <p:cNvSpPr>
            <a:spLocks noGrp="1"/>
          </p:cNvSpPr>
          <p:nvPr>
            <p:ph type="sldNum" sz="quarter" idx="11"/>
          </p:nvPr>
        </p:nvSpPr>
        <p:spPr/>
        <p:txBody>
          <a:bodyPr/>
          <a:lstStyle/>
          <a:p>
            <a:fld id="{323594FA-E141-4234-AE05-360401972BE7}" type="slidenum">
              <a:rPr lang="en-US" altLang="en-US" smtClean="0"/>
              <a:pPr/>
              <a:t>146</a:t>
            </a:fld>
            <a:endParaRPr lang="en-US" altLang="en-US"/>
          </a:p>
        </p:txBody>
      </p:sp>
      <p:pic>
        <p:nvPicPr>
          <p:cNvPr id="5" name="Picture 4">
            <a:extLst>
              <a:ext uri="{FF2B5EF4-FFF2-40B4-BE49-F238E27FC236}">
                <a16:creationId xmlns:a16="http://schemas.microsoft.com/office/drawing/2014/main" id="{B880DCF7-C085-FD86-6A4D-47A81C7177F7}"/>
              </a:ext>
            </a:extLst>
          </p:cNvPr>
          <p:cNvPicPr>
            <a:picLocks noChangeAspect="1"/>
          </p:cNvPicPr>
          <p:nvPr/>
        </p:nvPicPr>
        <p:blipFill>
          <a:blip r:embed="rId5"/>
          <a:stretch>
            <a:fillRect/>
          </a:stretch>
        </p:blipFill>
        <p:spPr>
          <a:xfrm>
            <a:off x="131297" y="4354934"/>
            <a:ext cx="8933669" cy="1738362"/>
          </a:xfrm>
          <a:prstGeom prst="rect">
            <a:avLst/>
          </a:prstGeom>
        </p:spPr>
      </p:pic>
      <p:sp>
        <p:nvSpPr>
          <p:cNvPr id="6" name="TextBox 5">
            <a:extLst>
              <a:ext uri="{FF2B5EF4-FFF2-40B4-BE49-F238E27FC236}">
                <a16:creationId xmlns:a16="http://schemas.microsoft.com/office/drawing/2014/main" id="{F48702DD-37BC-1198-3836-3B1F1154AA4E}"/>
              </a:ext>
            </a:extLst>
          </p:cNvPr>
          <p:cNvSpPr txBox="1"/>
          <p:nvPr/>
        </p:nvSpPr>
        <p:spPr>
          <a:xfrm>
            <a:off x="1701137"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https://arxiv.org/pdf/2301.09200.pdf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17969044"/>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ABAA6-1F39-C065-1D79-79E2681AB57D}"/>
              </a:ext>
            </a:extLst>
          </p:cNvPr>
          <p:cNvSpPr>
            <a:spLocks noGrp="1"/>
          </p:cNvSpPr>
          <p:nvPr>
            <p:ph type="title"/>
          </p:nvPr>
        </p:nvSpPr>
        <p:spPr>
          <a:xfrm>
            <a:off x="228600" y="152400"/>
            <a:ext cx="8915400" cy="1066800"/>
          </a:xfrm>
        </p:spPr>
        <p:txBody>
          <a:bodyPr/>
          <a:lstStyle/>
          <a:p>
            <a:r>
              <a:rPr lang="en-US" dirty="0"/>
              <a:t>New Frontiers: Raw Signal Analysis</a:t>
            </a:r>
          </a:p>
        </p:txBody>
      </p:sp>
      <p:sp>
        <p:nvSpPr>
          <p:cNvPr id="3" name="Content Placeholder 2">
            <a:extLst>
              <a:ext uri="{FF2B5EF4-FFF2-40B4-BE49-F238E27FC236}">
                <a16:creationId xmlns:a16="http://schemas.microsoft.com/office/drawing/2014/main" id="{F2643C6A-70B0-0EBA-0C51-D91E6177E3D2}"/>
              </a:ext>
            </a:extLst>
          </p:cNvPr>
          <p:cNvSpPr>
            <a:spLocks noGrp="1"/>
          </p:cNvSpPr>
          <p:nvPr>
            <p:ph idx="1"/>
          </p:nvPr>
        </p:nvSpPr>
        <p:spPr>
          <a:xfrm>
            <a:off x="107504" y="1136104"/>
            <a:ext cx="8851536" cy="5029200"/>
          </a:xfrm>
        </p:spPr>
        <p:txBody>
          <a:bodyPr/>
          <a:lstStyle/>
          <a:p>
            <a:r>
              <a:rPr lang="en-US" sz="1800" b="0" i="0" dirty="0">
                <a:solidFill>
                  <a:srgbClr val="000000"/>
                </a:solidFill>
                <a:effectLst/>
              </a:rPr>
              <a:t>M. Banu </a:t>
            </a:r>
            <a:r>
              <a:rPr lang="en-US" sz="1800" b="0" i="0" dirty="0" err="1">
                <a:solidFill>
                  <a:srgbClr val="000000"/>
                </a:solidFill>
                <a:effectLst/>
              </a:rPr>
              <a:t>Cavlak</a:t>
            </a:r>
            <a:r>
              <a:rPr lang="en-US" sz="1800" b="0" i="0" dirty="0">
                <a:solidFill>
                  <a:srgbClr val="000000"/>
                </a:solidFill>
                <a:effectLst/>
              </a:rPr>
              <a:t>, Gagandeep Singh, Mohammed </a:t>
            </a:r>
            <a:r>
              <a:rPr lang="en-US" sz="1800" b="0" i="0" dirty="0" err="1">
                <a:solidFill>
                  <a:srgbClr val="000000"/>
                </a:solidFill>
                <a:effectLst/>
              </a:rPr>
              <a:t>Alser</a:t>
            </a:r>
            <a:r>
              <a:rPr lang="en-US" sz="1800" b="0" i="0" dirty="0">
                <a:solidFill>
                  <a:srgbClr val="000000"/>
                </a:solidFill>
                <a:effectLst/>
              </a:rPr>
              <a:t>, Can </a:t>
            </a:r>
            <a:r>
              <a:rPr lang="en-US" sz="1800" b="0" i="0" dirty="0" err="1">
                <a:solidFill>
                  <a:srgbClr val="000000"/>
                </a:solidFill>
                <a:effectLst/>
              </a:rPr>
              <a:t>Firtina</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Nika Mansouri </a:t>
            </a:r>
            <a:r>
              <a:rPr lang="en-US" sz="1800" b="0" i="0" dirty="0" err="1">
                <a:solidFill>
                  <a:srgbClr val="000000"/>
                </a:solidFill>
                <a:effectLst/>
              </a:rPr>
              <a:t>Ghiasi</a:t>
            </a:r>
            <a:r>
              <a:rPr lang="en-US" sz="1800" b="0" i="0" dirty="0">
                <a:solidFill>
                  <a:srgbClr val="000000"/>
                </a:solidFill>
                <a:effectLst/>
              </a:rPr>
              <a:t>, Can </a:t>
            </a:r>
            <a:r>
              <a:rPr lang="en-US" sz="1800" b="0" i="0" dirty="0" err="1">
                <a:solidFill>
                  <a:srgbClr val="000000"/>
                </a:solidFill>
                <a:effectLst/>
              </a:rPr>
              <a:t>Alkan</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"TargetCall: Eliminating the Wasted Computation in Basecalling via Pre-Basecalling Filtering"</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21st Asia Pacific Bioinformatics Conference</a:t>
            </a:r>
            <a:r>
              <a:rPr lang="en-US" sz="1800" b="0" i="1" dirty="0">
                <a:solidFill>
                  <a:srgbClr val="000000"/>
                </a:solidFill>
                <a:effectLst/>
              </a:rPr>
              <a:t> (</a:t>
            </a:r>
            <a:r>
              <a:rPr lang="en-US" sz="1800" b="1" i="1" dirty="0">
                <a:solidFill>
                  <a:srgbClr val="000000"/>
                </a:solidFill>
                <a:effectLst/>
              </a:rPr>
              <a:t>APBC</a:t>
            </a:r>
            <a:r>
              <a:rPr lang="en-US" sz="1800" b="0" i="1" dirty="0">
                <a:solidFill>
                  <a:srgbClr val="000000"/>
                </a:solidFill>
                <a:effectLst/>
              </a:rPr>
              <a:t>)</a:t>
            </a:r>
            <a:r>
              <a:rPr lang="en-US" sz="1800" b="0" i="0" dirty="0">
                <a:solidFill>
                  <a:srgbClr val="000000"/>
                </a:solidFill>
                <a:effectLst/>
              </a:rPr>
              <a:t>, Changsha, China, April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TargetCall Source Code</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5"/>
              </a:rPr>
              <a:t>arxiv.org Version</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Talk Video at BIO-Arch 2023 Workshop</a:t>
            </a:r>
            <a:r>
              <a:rPr lang="en-US" sz="1800" b="0" i="0" dirty="0">
                <a:solidFill>
                  <a:srgbClr val="000000"/>
                </a:solidFill>
                <a:effectLst/>
              </a:rPr>
              <a:t>]</a:t>
            </a: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1CCAECB2-2935-FBC4-4D12-FEFFE66C53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F48702DD-37BC-1198-3836-3B1F1154AA4E}"/>
              </a:ext>
            </a:extLst>
          </p:cNvPr>
          <p:cNvSpPr txBox="1"/>
          <p:nvPr/>
        </p:nvSpPr>
        <p:spPr>
          <a:xfrm>
            <a:off x="1701137"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https://arxiv.org/pdf/2301.09200.pdf</a:t>
            </a:r>
            <a:r>
              <a:rPr kumimoji="0" lang="en-US" sz="24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E9D0EADF-3CD9-8D52-E08C-3FC6A0B86F8C}"/>
              </a:ext>
            </a:extLst>
          </p:cNvPr>
          <p:cNvPicPr>
            <a:picLocks noChangeAspect="1"/>
          </p:cNvPicPr>
          <p:nvPr/>
        </p:nvPicPr>
        <p:blipFill>
          <a:blip r:embed="rId8"/>
          <a:stretch>
            <a:fillRect/>
          </a:stretch>
        </p:blipFill>
        <p:spPr>
          <a:xfrm>
            <a:off x="184959" y="4437112"/>
            <a:ext cx="8851537" cy="1656183"/>
          </a:xfrm>
          <a:prstGeom prst="rect">
            <a:avLst/>
          </a:prstGeom>
        </p:spPr>
      </p:pic>
    </p:spTree>
    <p:extLst>
      <p:ext uri="{BB962C8B-B14F-4D97-AF65-F5344CB8AC3E}">
        <p14:creationId xmlns:p14="http://schemas.microsoft.com/office/powerpoint/2010/main" val="298055602"/>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148</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53337536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3059832" y="1676400"/>
            <a:ext cx="7924800" cy="1752600"/>
          </a:xfrm>
        </p:spPr>
        <p:txBody>
          <a:bodyPr/>
          <a:lstStyle/>
          <a:p>
            <a:r>
              <a:rPr lang="en-US" altLang="en-US" dirty="0">
                <a:ea typeface="ＭＳ Ｐゴシック" panose="020B0600070205080204" pitchFamily="34" charset="-128"/>
              </a:rPr>
              <a:t>Conclusion</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194380284"/>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463624" y="1676400"/>
            <a:ext cx="10517088" cy="1752600"/>
          </a:xfrm>
        </p:spPr>
        <p:txBody>
          <a:bodyPr/>
          <a:lstStyle/>
          <a:p>
            <a:r>
              <a:rPr lang="en-US" altLang="en-US" dirty="0">
                <a:ea typeface="ＭＳ Ｐゴシック" panose="020B0600070205080204" pitchFamily="34" charset="-128"/>
              </a:rPr>
              <a:t>Things Are Happening In Industry</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054333959"/>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8378D4-3FEE-B740-9D1B-65319AD05774}"/>
              </a:ext>
            </a:extLst>
          </p:cNvPr>
          <p:cNvSpPr>
            <a:spLocks noGrp="1"/>
          </p:cNvSpPr>
          <p:nvPr>
            <p:ph type="title"/>
          </p:nvPr>
        </p:nvSpPr>
        <p:spPr>
          <a:xfrm>
            <a:off x="152400" y="152400"/>
            <a:ext cx="9017497" cy="1066800"/>
          </a:xfrm>
        </p:spPr>
        <p:txBody>
          <a:bodyPr/>
          <a:lstStyle/>
          <a:p>
            <a:r>
              <a:rPr lang="en-US" dirty="0"/>
              <a:t>Illumina DRAGEN Bio-IT Platform (2018)</a:t>
            </a:r>
          </a:p>
        </p:txBody>
      </p:sp>
      <p:sp>
        <p:nvSpPr>
          <p:cNvPr id="9" name="Content Placeholder 8">
            <a:extLst>
              <a:ext uri="{FF2B5EF4-FFF2-40B4-BE49-F238E27FC236}">
                <a16:creationId xmlns:a16="http://schemas.microsoft.com/office/drawing/2014/main" id="{2C152D9F-C36E-CE46-AF7B-FF70920354FC}"/>
              </a:ext>
            </a:extLst>
          </p:cNvPr>
          <p:cNvSpPr>
            <a:spLocks noGrp="1"/>
          </p:cNvSpPr>
          <p:nvPr>
            <p:ph idx="1"/>
          </p:nvPr>
        </p:nvSpPr>
        <p:spPr>
          <a:xfrm>
            <a:off x="228600" y="1052736"/>
            <a:ext cx="8610600" cy="5195664"/>
          </a:xfrm>
        </p:spPr>
        <p:txBody>
          <a:bodyPr/>
          <a:lstStyle/>
          <a:p>
            <a:r>
              <a:rPr lang="en-US"/>
              <a:t>Processes whole genome at 30x coverage in ~25 minutes with hardware support for data compression</a:t>
            </a:r>
          </a:p>
          <a:p>
            <a:endParaRPr lang="en-US"/>
          </a:p>
        </p:txBody>
      </p:sp>
      <p:sp>
        <p:nvSpPr>
          <p:cNvPr id="3" name="Slide Number Placeholder 2">
            <a:extLst>
              <a:ext uri="{FF2B5EF4-FFF2-40B4-BE49-F238E27FC236}">
                <a16:creationId xmlns:a16="http://schemas.microsoft.com/office/drawing/2014/main" id="{C72FF041-63F2-B244-8D91-7888793E9B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4" name="Picture 3">
            <a:extLst>
              <a:ext uri="{FF2B5EF4-FFF2-40B4-BE49-F238E27FC236}">
                <a16:creationId xmlns:a16="http://schemas.microsoft.com/office/drawing/2014/main" id="{F08994AA-10AB-084C-B608-F06DF46F7E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197705"/>
            <a:ext cx="8054549" cy="3319527"/>
          </a:xfrm>
          <a:prstGeom prst="rect">
            <a:avLst/>
          </a:prstGeom>
        </p:spPr>
      </p:pic>
      <p:sp>
        <p:nvSpPr>
          <p:cNvPr id="10" name="TextBox 9">
            <a:extLst>
              <a:ext uri="{FF2B5EF4-FFF2-40B4-BE49-F238E27FC236}">
                <a16:creationId xmlns:a16="http://schemas.microsoft.com/office/drawing/2014/main" id="{08137ABC-FD6D-5240-889B-A312C484081F}"/>
              </a:ext>
            </a:extLst>
          </p:cNvPr>
          <p:cNvSpPr txBox="1"/>
          <p:nvPr/>
        </p:nvSpPr>
        <p:spPr>
          <a:xfrm>
            <a:off x="6444208" y="4797152"/>
            <a:ext cx="1944216" cy="369332"/>
          </a:xfrm>
          <a:prstGeom prst="rect">
            <a:avLst/>
          </a:prstGeom>
          <a:solidFill>
            <a:srgbClr val="FFFF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FPGA board(s)</a:t>
            </a:r>
          </a:p>
        </p:txBody>
      </p:sp>
      <p:sp>
        <p:nvSpPr>
          <p:cNvPr id="11" name="Rectangle 10">
            <a:extLst>
              <a:ext uri="{FF2B5EF4-FFF2-40B4-BE49-F238E27FC236}">
                <a16:creationId xmlns:a16="http://schemas.microsoft.com/office/drawing/2014/main" id="{1A1832FE-D642-9542-9B4D-17FE8D71FB5B}"/>
              </a:ext>
            </a:extLst>
          </p:cNvPr>
          <p:cNvSpPr/>
          <p:nvPr/>
        </p:nvSpPr>
        <p:spPr>
          <a:xfrm>
            <a:off x="228600" y="5651673"/>
            <a:ext cx="949984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3"/>
              </a:rPr>
              <a:t>emea.illumina.com/products/by-type/informatics-products/dragen-bio-it-platform.html</a:t>
            </a:r>
            <a:endParaRPr kumimoji="0" lang="en-US" sz="1800" b="0" i="0" u="none" strike="noStrike" kern="1200" cap="none" spc="0" normalizeH="0" baseline="0" noProof="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4"/>
              </a:rPr>
              <a:t>emea.illumina.com/company/news-center/press-releases/2018/2349147.html</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515728281"/>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1F40-E419-9A4B-B1D2-5B5FD5486B4D}"/>
              </a:ext>
            </a:extLst>
          </p:cNvPr>
          <p:cNvSpPr>
            <a:spLocks noGrp="1"/>
          </p:cNvSpPr>
          <p:nvPr>
            <p:ph type="title"/>
          </p:nvPr>
        </p:nvSpPr>
        <p:spPr/>
        <p:txBody>
          <a:bodyPr/>
          <a:lstStyle/>
          <a:p>
            <a:r>
              <a:rPr lang="en-US"/>
              <a:t>NVIDIA Clara </a:t>
            </a:r>
            <a:r>
              <a:rPr lang="en-US" err="1"/>
              <a:t>Parabricks</a:t>
            </a:r>
            <a:r>
              <a:rPr lang="en-US"/>
              <a:t> (2020)</a:t>
            </a:r>
            <a:br>
              <a:rPr lang="en-US"/>
            </a:br>
            <a:endParaRPr lang="en-US"/>
          </a:p>
        </p:txBody>
      </p:sp>
      <p:sp>
        <p:nvSpPr>
          <p:cNvPr id="3" name="Slide Number Placeholder 2">
            <a:extLst>
              <a:ext uri="{FF2B5EF4-FFF2-40B4-BE49-F238E27FC236}">
                <a16:creationId xmlns:a16="http://schemas.microsoft.com/office/drawing/2014/main" id="{7E2A50EC-67B9-0B4C-A370-FA8FBBFC3AF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DFF8273-4219-AB4E-8DF6-726638A0013F}"/>
              </a:ext>
            </a:extLst>
          </p:cNvPr>
          <p:cNvPicPr>
            <a:picLocks noChangeAspect="1"/>
          </p:cNvPicPr>
          <p:nvPr/>
        </p:nvPicPr>
        <p:blipFill rotWithShape="1">
          <a:blip r:embed="rId2"/>
          <a:srcRect l="38836"/>
          <a:stretch/>
        </p:blipFill>
        <p:spPr>
          <a:xfrm>
            <a:off x="228600" y="1023318"/>
            <a:ext cx="4031688" cy="3709528"/>
          </a:xfrm>
          <a:prstGeom prst="rect">
            <a:avLst/>
          </a:prstGeom>
        </p:spPr>
      </p:pic>
      <p:pic>
        <p:nvPicPr>
          <p:cNvPr id="7" name="Picture 6">
            <a:extLst>
              <a:ext uri="{FF2B5EF4-FFF2-40B4-BE49-F238E27FC236}">
                <a16:creationId xmlns:a16="http://schemas.microsoft.com/office/drawing/2014/main" id="{98DE6D15-4A88-0B4C-B61A-8CB0785E8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4583" y="3090644"/>
            <a:ext cx="4784617" cy="3240862"/>
          </a:xfrm>
          <a:prstGeom prst="rect">
            <a:avLst/>
          </a:prstGeom>
        </p:spPr>
      </p:pic>
      <p:sp>
        <p:nvSpPr>
          <p:cNvPr id="9" name="Rectangle 8">
            <a:extLst>
              <a:ext uri="{FF2B5EF4-FFF2-40B4-BE49-F238E27FC236}">
                <a16:creationId xmlns:a16="http://schemas.microsoft.com/office/drawing/2014/main" id="{68747A2F-3A7D-1247-80FE-E1F3022A7242}"/>
              </a:ext>
            </a:extLst>
          </p:cNvPr>
          <p:cNvSpPr/>
          <p:nvPr/>
        </p:nvSpPr>
        <p:spPr>
          <a:xfrm>
            <a:off x="1331640" y="6401578"/>
            <a:ext cx="590465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a:ea typeface="+mn-ea"/>
                <a:cs typeface="+mn-cs"/>
                <a:hlinkClick r:id="rId4"/>
              </a:rPr>
              <a:t>https://developer.nvidia.com/clara-parabricks</a:t>
            </a:r>
            <a:r>
              <a:rPr kumimoji="0" lang="en-US" sz="1800" b="0" i="0" u="none" strike="noStrike" kern="1200" cap="none" spc="0" normalizeH="0" baseline="0" noProof="0">
                <a:ln>
                  <a:noFill/>
                </a:ln>
                <a:solidFill>
                  <a:srgbClr val="000000"/>
                </a:solidFill>
                <a:effectLst/>
                <a:uLnTx/>
                <a:uFillTx/>
                <a:latin typeface="Tahoma"/>
                <a:ea typeface="+mn-ea"/>
                <a:cs typeface="+mn-cs"/>
              </a:rPr>
              <a:t> </a:t>
            </a:r>
          </a:p>
        </p:txBody>
      </p:sp>
      <p:sp>
        <p:nvSpPr>
          <p:cNvPr id="10" name="TextBox 9">
            <a:extLst>
              <a:ext uri="{FF2B5EF4-FFF2-40B4-BE49-F238E27FC236}">
                <a16:creationId xmlns:a16="http://schemas.microsoft.com/office/drawing/2014/main" id="{112AC7D4-C5CF-2C4F-BBF2-E8842C44D532}"/>
              </a:ext>
            </a:extLst>
          </p:cNvPr>
          <p:cNvSpPr txBox="1"/>
          <p:nvPr/>
        </p:nvSpPr>
        <p:spPr>
          <a:xfrm>
            <a:off x="2532096" y="1285621"/>
            <a:ext cx="1728192" cy="369332"/>
          </a:xfrm>
          <a:prstGeom prst="rect">
            <a:avLst/>
          </a:prstGeom>
          <a:solidFill>
            <a:srgbClr val="FFFF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GPU board(s)</a:t>
            </a:r>
          </a:p>
        </p:txBody>
      </p:sp>
      <p:sp>
        <p:nvSpPr>
          <p:cNvPr id="11" name="TextBox 10">
            <a:extLst>
              <a:ext uri="{FF2B5EF4-FFF2-40B4-BE49-F238E27FC236}">
                <a16:creationId xmlns:a16="http://schemas.microsoft.com/office/drawing/2014/main" id="{CF071448-0F09-E640-9CA3-BEF387C2A636}"/>
              </a:ext>
            </a:extLst>
          </p:cNvPr>
          <p:cNvSpPr txBox="1"/>
          <p:nvPr/>
        </p:nvSpPr>
        <p:spPr>
          <a:xfrm>
            <a:off x="4469219" y="1394442"/>
            <a:ext cx="46482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 University of Michigan startup in 2018 joined NVIDIA in 2020</a:t>
            </a:r>
          </a:p>
        </p:txBody>
      </p:sp>
    </p:spTree>
    <p:extLst>
      <p:ext uri="{BB962C8B-B14F-4D97-AF65-F5344CB8AC3E}">
        <p14:creationId xmlns:p14="http://schemas.microsoft.com/office/powerpoint/2010/main" val="1363851571"/>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81D5-B2D7-CFEF-8808-4217E28351E4}"/>
              </a:ext>
            </a:extLst>
          </p:cNvPr>
          <p:cNvSpPr>
            <a:spLocks noGrp="1"/>
          </p:cNvSpPr>
          <p:nvPr>
            <p:ph type="title"/>
          </p:nvPr>
        </p:nvSpPr>
        <p:spPr>
          <a:xfrm>
            <a:off x="228600" y="152400"/>
            <a:ext cx="8915400" cy="1066800"/>
          </a:xfrm>
        </p:spPr>
        <p:txBody>
          <a:bodyPr/>
          <a:lstStyle/>
          <a:p>
            <a:r>
              <a:rPr lang="en-US" dirty="0"/>
              <a:t>NVIDIA Hopper DPX Instructions (2022)</a:t>
            </a:r>
          </a:p>
        </p:txBody>
      </p:sp>
      <p:pic>
        <p:nvPicPr>
          <p:cNvPr id="4" name="Picture 3">
            <a:extLst>
              <a:ext uri="{FF2B5EF4-FFF2-40B4-BE49-F238E27FC236}">
                <a16:creationId xmlns:a16="http://schemas.microsoft.com/office/drawing/2014/main" id="{7E7C46EE-6004-C2FD-AE30-5365B83AE7DD}"/>
              </a:ext>
            </a:extLst>
          </p:cNvPr>
          <p:cNvPicPr>
            <a:picLocks noChangeAspect="1"/>
          </p:cNvPicPr>
          <p:nvPr/>
        </p:nvPicPr>
        <p:blipFill>
          <a:blip r:embed="rId2"/>
          <a:stretch>
            <a:fillRect/>
          </a:stretch>
        </p:blipFill>
        <p:spPr>
          <a:xfrm>
            <a:off x="685800" y="1035691"/>
            <a:ext cx="7772400" cy="5201621"/>
          </a:xfrm>
          <a:prstGeom prst="rect">
            <a:avLst/>
          </a:prstGeom>
        </p:spPr>
      </p:pic>
      <p:sp>
        <p:nvSpPr>
          <p:cNvPr id="5" name="TextBox 4">
            <a:extLst>
              <a:ext uri="{FF2B5EF4-FFF2-40B4-BE49-F238E27FC236}">
                <a16:creationId xmlns:a16="http://schemas.microsoft.com/office/drawing/2014/main" id="{96058435-CD19-CF14-9902-6D14D5996711}"/>
              </a:ext>
            </a:extLst>
          </p:cNvPr>
          <p:cNvSpPr txBox="1"/>
          <p:nvPr/>
        </p:nvSpPr>
        <p:spPr>
          <a:xfrm>
            <a:off x="1259632" y="6432648"/>
            <a:ext cx="8069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https://blogs.nvidia.com/blog/2022/03/22/nvidia-hopper-accelerates-dynamic-programming-using-dpx-instructions/</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775634065"/>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 name="Title 5"/>
          <p:cNvSpPr txBox="1">
            <a:spLocks noGrp="1"/>
          </p:cNvSpPr>
          <p:nvPr>
            <p:ph type="title"/>
          </p:nvPr>
        </p:nvSpPr>
        <p:spPr>
          <a:xfrm>
            <a:off x="4893841" y="976329"/>
            <a:ext cx="4250159" cy="657648"/>
          </a:xfrm>
          <a:prstGeom prst="rect">
            <a:avLst/>
          </a:prstGeom>
        </p:spPr>
        <p:txBody>
          <a:bodyPr/>
          <a:lstStyle/>
          <a:p>
            <a:r>
              <a:rPr lang="en-US" sz="1800" dirty="0">
                <a:solidFill>
                  <a:schemeClr val="accent1"/>
                </a:solidFill>
              </a:rPr>
              <a:t>Bionano &amp; NVIDIA: </a:t>
            </a:r>
            <a:br>
              <a:rPr lang="en-US" sz="1800" dirty="0">
                <a:solidFill>
                  <a:schemeClr val="accent1"/>
                </a:solidFill>
              </a:rPr>
            </a:br>
            <a:r>
              <a:rPr lang="en-US" sz="1350" i="1" dirty="0">
                <a:solidFill>
                  <a:schemeClr val="accent1"/>
                </a:solidFill>
              </a:rPr>
              <a:t>Accelerating Analysis for Fast Time to Results</a:t>
            </a:r>
            <a:endParaRPr sz="1350" i="1" dirty="0">
              <a:solidFill>
                <a:schemeClr val="accent1"/>
              </a:solidFill>
            </a:endParaRPr>
          </a:p>
        </p:txBody>
      </p:sp>
      <p:pic>
        <p:nvPicPr>
          <p:cNvPr id="4" name="Picture 2">
            <a:extLst>
              <a:ext uri="{FF2B5EF4-FFF2-40B4-BE49-F238E27FC236}">
                <a16:creationId xmlns:a16="http://schemas.microsoft.com/office/drawing/2014/main" id="{0EAC8438-48A0-7B1A-A7F1-54D949BC2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8725" y="2344024"/>
            <a:ext cx="1511085" cy="2039963"/>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1">
            <a:extLst>
              <a:ext uri="{FF2B5EF4-FFF2-40B4-BE49-F238E27FC236}">
                <a16:creationId xmlns:a16="http://schemas.microsoft.com/office/drawing/2014/main" id="{9A79ABD9-25EA-6561-A785-C071C1CA5150}"/>
              </a:ext>
            </a:extLst>
          </p:cNvPr>
          <p:cNvSpPr>
            <a:spLocks noGrp="1"/>
          </p:cNvSpPr>
          <p:nvPr>
            <p:ph type="body" sz="quarter" idx="17"/>
          </p:nvPr>
        </p:nvSpPr>
        <p:spPr>
          <a:xfrm>
            <a:off x="192024" y="476672"/>
            <a:ext cx="4180332" cy="705350"/>
          </a:xfrm>
        </p:spPr>
        <p:txBody>
          <a:bodyPr>
            <a:noAutofit/>
          </a:bodyPr>
          <a:lstStyle/>
          <a:p>
            <a:pPr>
              <a:spcAft>
                <a:spcPts val="0"/>
              </a:spcAft>
            </a:pPr>
            <a:r>
              <a:rPr lang="en-US" sz="1600" dirty="0">
                <a:solidFill>
                  <a:srgbClr val="FFFFFF"/>
                </a:solidFill>
                <a:latin typeface="+mj-lt"/>
              </a:rPr>
              <a:t>We are accelerating the transformation in how we analyze the human genome!</a:t>
            </a:r>
            <a:endParaRPr lang="en-US" sz="1600" b="0" dirty="0">
              <a:solidFill>
                <a:srgbClr val="000000"/>
              </a:solidFill>
              <a:latin typeface="+mj-lt"/>
            </a:endParaRPr>
          </a:p>
        </p:txBody>
      </p:sp>
      <p:sp>
        <p:nvSpPr>
          <p:cNvPr id="6" name="Google Shape;348;p10">
            <a:extLst>
              <a:ext uri="{FF2B5EF4-FFF2-40B4-BE49-F238E27FC236}">
                <a16:creationId xmlns:a16="http://schemas.microsoft.com/office/drawing/2014/main" id="{D153FFF6-506D-B05B-88E6-1FB98AA2E052}"/>
              </a:ext>
            </a:extLst>
          </p:cNvPr>
          <p:cNvSpPr txBox="1">
            <a:spLocks/>
          </p:cNvSpPr>
          <p:nvPr/>
        </p:nvSpPr>
        <p:spPr>
          <a:xfrm>
            <a:off x="5803180" y="2602090"/>
            <a:ext cx="3209085" cy="548640"/>
          </a:xfrm>
          <a:prstGeom prst="rect">
            <a:avLst/>
          </a:prstGeom>
          <a:noFill/>
          <a:ln>
            <a:noFill/>
          </a:ln>
        </p:spPr>
        <p:txBody>
          <a:bodyPr spcFirstLastPara="1" vert="horz" wrap="square" lIns="0" tIns="0" rIns="0" bIns="0" rtlCol="0" anchor="ctr" anchorCtr="0">
            <a:noAutofit/>
          </a:bodyPr>
          <a:lstStyle>
            <a:lvl1pPr marL="0" indent="0" algn="l" defTabSz="685800" rtl="0" eaLnBrk="1" latinLnBrk="0" hangingPunct="1">
              <a:lnSpc>
                <a:spcPct val="120000"/>
              </a:lnSpc>
              <a:spcBef>
                <a:spcPts val="0"/>
              </a:spcBef>
              <a:spcAft>
                <a:spcPts val="300"/>
              </a:spcAft>
              <a:buFont typeface="Arial" panose="020B0604020202020204" pitchFamily="34" charset="0"/>
              <a:buNone/>
              <a:defRPr sz="1200" b="0" kern="1200">
                <a:solidFill>
                  <a:schemeClr val="tx1"/>
                </a:solidFill>
                <a:latin typeface="+mn-lt"/>
                <a:ea typeface="+mn-ea"/>
                <a:cs typeface="+mn-cs"/>
              </a:defRPr>
            </a:lvl1pPr>
            <a:lvl2pPr marL="128016" indent="-128016" algn="l" defTabSz="685800" rtl="0" eaLnBrk="1" latinLnBrk="0" hangingPunct="1">
              <a:lnSpc>
                <a:spcPct val="120000"/>
              </a:lnSpc>
              <a:spcBef>
                <a:spcPts val="0"/>
              </a:spcBef>
              <a:spcAft>
                <a:spcPts val="300"/>
              </a:spcAft>
              <a:buClr>
                <a:schemeClr val="accent1"/>
              </a:buClr>
              <a:buFont typeface="Arial" panose="020B0604020202020204" pitchFamily="34" charset="0"/>
              <a:buChar char="•"/>
              <a:defRPr sz="1050" kern="1200">
                <a:solidFill>
                  <a:schemeClr val="tx1"/>
                </a:solidFill>
                <a:latin typeface="+mn-lt"/>
                <a:ea typeface="+mn-ea"/>
                <a:cs typeface="+mn-cs"/>
              </a:defRPr>
            </a:lvl2pPr>
            <a:lvl3pPr marL="420624" indent="-128016" algn="l" defTabSz="685800" rtl="0" eaLnBrk="1" latinLnBrk="0" hangingPunct="1">
              <a:lnSpc>
                <a:spcPct val="120000"/>
              </a:lnSpc>
              <a:spcBef>
                <a:spcPts val="0"/>
              </a:spcBef>
              <a:spcAft>
                <a:spcPts val="300"/>
              </a:spcAft>
              <a:buClr>
                <a:schemeClr val="accent1"/>
              </a:buClr>
              <a:buFont typeface="Arial" panose="020B0604020202020204" pitchFamily="34" charset="0"/>
              <a:buChar char="–"/>
              <a:defRPr sz="950" kern="1200">
                <a:solidFill>
                  <a:schemeClr val="tx1"/>
                </a:solidFill>
                <a:latin typeface="+mn-lt"/>
                <a:ea typeface="+mn-ea"/>
                <a:cs typeface="+mn-cs"/>
              </a:defRPr>
            </a:lvl3pPr>
            <a:lvl4pPr marL="704088" indent="-127000" algn="l" defTabSz="685800" rtl="0" eaLnBrk="1" latinLnBrk="0" hangingPunct="1">
              <a:lnSpc>
                <a:spcPct val="120000"/>
              </a:lnSpc>
              <a:spcBef>
                <a:spcPts val="0"/>
              </a:spcBef>
              <a:spcAft>
                <a:spcPts val="300"/>
              </a:spcAft>
              <a:buClr>
                <a:schemeClr val="accent1"/>
              </a:buClr>
              <a:buFont typeface="Arial" panose="020B0604020202020204" pitchFamily="34" charset="0"/>
              <a:buChar char="•"/>
              <a:defRPr sz="850" kern="1200">
                <a:solidFill>
                  <a:schemeClr val="tx1"/>
                </a:solidFill>
                <a:latin typeface="+mn-lt"/>
                <a:ea typeface="+mn-ea"/>
                <a:cs typeface="+mn-cs"/>
              </a:defRPr>
            </a:lvl4pPr>
            <a:lvl5pPr marL="844550" indent="0" algn="l" defTabSz="685800" rtl="0" eaLnBrk="1" latinLnBrk="0" hangingPunct="1">
              <a:lnSpc>
                <a:spcPct val="120000"/>
              </a:lnSpc>
              <a:spcBef>
                <a:spcPts val="0"/>
              </a:spcBef>
              <a:spcAft>
                <a:spcPts val="300"/>
              </a:spcAft>
              <a:buFont typeface="Arial" panose="020B0604020202020204" pitchFamily="34" charset="0"/>
              <a:buNone/>
              <a:defRPr sz="8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685783">
              <a:spcAft>
                <a:spcPts val="0"/>
              </a:spcAft>
              <a:buClr>
                <a:srgbClr val="000000"/>
              </a:buClr>
              <a:buSzPts val="1200"/>
            </a:pPr>
            <a:r>
              <a:rPr lang="en-US" sz="1400" b="1">
                <a:solidFill>
                  <a:srgbClr val="000000"/>
                </a:solidFill>
                <a:latin typeface="Arial" panose="020B0604020202020204"/>
              </a:rPr>
              <a:t>New</a:t>
            </a:r>
            <a:r>
              <a:rPr lang="en-US" sz="1400">
                <a:solidFill>
                  <a:srgbClr val="000000"/>
                </a:solidFill>
                <a:latin typeface="Arial" panose="020B0604020202020204"/>
              </a:rPr>
              <a:t> </a:t>
            </a:r>
            <a:r>
              <a:rPr lang="en-US" sz="1400" b="1">
                <a:solidFill>
                  <a:srgbClr val="000000"/>
                </a:solidFill>
                <a:latin typeface="Arial" panose="020B0604020202020204"/>
              </a:rPr>
              <a:t>high-performance algorithms </a:t>
            </a:r>
            <a:r>
              <a:rPr lang="en-US" sz="1400">
                <a:solidFill>
                  <a:srgbClr val="000000"/>
                </a:solidFill>
                <a:latin typeface="Arial" panose="020B0604020202020204"/>
              </a:rPr>
              <a:t>from </a:t>
            </a:r>
            <a:r>
              <a:rPr lang="en-US" sz="1400" err="1">
                <a:solidFill>
                  <a:srgbClr val="000000"/>
                </a:solidFill>
                <a:latin typeface="Arial" panose="020B0604020202020204"/>
              </a:rPr>
              <a:t>Bionano</a:t>
            </a:r>
            <a:endParaRPr lang="en-US" sz="1400">
              <a:solidFill>
                <a:srgbClr val="000000"/>
              </a:solidFill>
              <a:latin typeface="Arial" panose="020B0604020202020204"/>
            </a:endParaRPr>
          </a:p>
        </p:txBody>
      </p:sp>
      <p:sp>
        <p:nvSpPr>
          <p:cNvPr id="7" name="Google Shape;354;p10">
            <a:extLst>
              <a:ext uri="{FF2B5EF4-FFF2-40B4-BE49-F238E27FC236}">
                <a16:creationId xmlns:a16="http://schemas.microsoft.com/office/drawing/2014/main" id="{713D2C16-866A-DD1F-D447-1E2A051133C6}"/>
              </a:ext>
            </a:extLst>
          </p:cNvPr>
          <p:cNvSpPr txBox="1"/>
          <p:nvPr/>
        </p:nvSpPr>
        <p:spPr>
          <a:xfrm>
            <a:off x="5803180" y="4190285"/>
            <a:ext cx="3209085" cy="548640"/>
          </a:xfrm>
          <a:prstGeom prst="rect">
            <a:avLst/>
          </a:prstGeom>
          <a:noFill/>
          <a:ln>
            <a:noFill/>
          </a:ln>
        </p:spPr>
        <p:txBody>
          <a:bodyPr spcFirstLastPara="1" wrap="square" lIns="0" tIns="0" rIns="0" bIns="0" anchor="ctr" anchorCtr="0">
            <a:noAutofit/>
          </a:bodyPr>
          <a:lstStyle/>
          <a:p>
            <a:pPr marL="0" lvl="1" defTabSz="457189">
              <a:lnSpc>
                <a:spcPct val="120000"/>
              </a:lnSpc>
              <a:buClr>
                <a:srgbClr val="0F7EEC"/>
              </a:buClr>
              <a:buSzPts val="1200"/>
            </a:pPr>
            <a:r>
              <a:rPr lang="en-US" sz="1400" dirty="0">
                <a:solidFill>
                  <a:srgbClr val="000000"/>
                </a:solidFill>
                <a:latin typeface="Arial"/>
                <a:ea typeface="Arial"/>
                <a:cs typeface="Arial"/>
                <a:sym typeface="Arial"/>
              </a:rPr>
              <a:t>Analysis of highly complex cancer </a:t>
            </a:r>
          </a:p>
          <a:p>
            <a:pPr marL="0" lvl="1" defTabSz="457189">
              <a:lnSpc>
                <a:spcPct val="120000"/>
              </a:lnSpc>
              <a:buClr>
                <a:srgbClr val="0F7EEC"/>
              </a:buClr>
              <a:buSzPts val="1200"/>
            </a:pPr>
            <a:r>
              <a:rPr lang="en-US" sz="1400" dirty="0">
                <a:solidFill>
                  <a:srgbClr val="000000"/>
                </a:solidFill>
                <a:latin typeface="Arial"/>
                <a:ea typeface="Arial"/>
                <a:cs typeface="Arial"/>
                <a:sym typeface="Arial"/>
              </a:rPr>
              <a:t>whole genomes in </a:t>
            </a:r>
            <a:r>
              <a:rPr lang="en-US" sz="1400" b="1" dirty="0">
                <a:solidFill>
                  <a:srgbClr val="000000"/>
                </a:solidFill>
                <a:latin typeface="Arial"/>
                <a:ea typeface="Arial"/>
                <a:cs typeface="Arial"/>
                <a:sym typeface="Arial"/>
              </a:rPr>
              <a:t>less than 2 hours</a:t>
            </a:r>
          </a:p>
        </p:txBody>
      </p:sp>
      <p:sp>
        <p:nvSpPr>
          <p:cNvPr id="8" name="Google Shape;344;p10">
            <a:extLst>
              <a:ext uri="{FF2B5EF4-FFF2-40B4-BE49-F238E27FC236}">
                <a16:creationId xmlns:a16="http://schemas.microsoft.com/office/drawing/2014/main" id="{3E6697FC-402F-429A-335C-3AA2D420D031}"/>
              </a:ext>
            </a:extLst>
          </p:cNvPr>
          <p:cNvSpPr txBox="1">
            <a:spLocks/>
          </p:cNvSpPr>
          <p:nvPr/>
        </p:nvSpPr>
        <p:spPr>
          <a:xfrm>
            <a:off x="5803180" y="1795383"/>
            <a:ext cx="3209085" cy="548640"/>
          </a:xfrm>
          <a:prstGeom prst="rect">
            <a:avLst/>
          </a:prstGeom>
          <a:noFill/>
          <a:ln>
            <a:noFill/>
          </a:ln>
        </p:spPr>
        <p:txBody>
          <a:bodyPr spcFirstLastPara="1" vert="horz" wrap="square" lIns="0" tIns="0" rIns="0" bIns="0" rtlCol="0" anchor="ctr" anchorCtr="0">
            <a:noAutofit/>
          </a:bodyPr>
          <a:lstStyle>
            <a:lvl1pPr marL="0" indent="0" algn="l" defTabSz="685800" rtl="0" eaLnBrk="1" latinLnBrk="0" hangingPunct="1">
              <a:lnSpc>
                <a:spcPct val="120000"/>
              </a:lnSpc>
              <a:spcBef>
                <a:spcPts val="0"/>
              </a:spcBef>
              <a:spcAft>
                <a:spcPts val="300"/>
              </a:spcAft>
              <a:buFont typeface="Arial" panose="020B0604020202020204" pitchFamily="34" charset="0"/>
              <a:buNone/>
              <a:defRPr sz="1200" b="0" kern="1200">
                <a:solidFill>
                  <a:schemeClr val="tx1"/>
                </a:solidFill>
                <a:latin typeface="+mn-lt"/>
                <a:ea typeface="+mn-ea"/>
                <a:cs typeface="+mn-cs"/>
              </a:defRPr>
            </a:lvl1pPr>
            <a:lvl2pPr marL="128016" indent="-128016" algn="l" defTabSz="685800" rtl="0" eaLnBrk="1" latinLnBrk="0" hangingPunct="1">
              <a:lnSpc>
                <a:spcPct val="120000"/>
              </a:lnSpc>
              <a:spcBef>
                <a:spcPts val="0"/>
              </a:spcBef>
              <a:spcAft>
                <a:spcPts val="300"/>
              </a:spcAft>
              <a:buClr>
                <a:schemeClr val="accent1"/>
              </a:buClr>
              <a:buFont typeface="Arial" panose="020B0604020202020204" pitchFamily="34" charset="0"/>
              <a:buChar char="•"/>
              <a:defRPr sz="1050" kern="1200">
                <a:solidFill>
                  <a:schemeClr val="tx1"/>
                </a:solidFill>
                <a:latin typeface="+mn-lt"/>
                <a:ea typeface="+mn-ea"/>
                <a:cs typeface="+mn-cs"/>
              </a:defRPr>
            </a:lvl2pPr>
            <a:lvl3pPr marL="420624" indent="-128016" algn="l" defTabSz="685800" rtl="0" eaLnBrk="1" latinLnBrk="0" hangingPunct="1">
              <a:lnSpc>
                <a:spcPct val="120000"/>
              </a:lnSpc>
              <a:spcBef>
                <a:spcPts val="0"/>
              </a:spcBef>
              <a:spcAft>
                <a:spcPts val="300"/>
              </a:spcAft>
              <a:buClr>
                <a:schemeClr val="accent1"/>
              </a:buClr>
              <a:buFont typeface="Arial" panose="020B0604020202020204" pitchFamily="34" charset="0"/>
              <a:buChar char="–"/>
              <a:defRPr sz="950" kern="1200">
                <a:solidFill>
                  <a:schemeClr val="tx1"/>
                </a:solidFill>
                <a:latin typeface="+mn-lt"/>
                <a:ea typeface="+mn-ea"/>
                <a:cs typeface="+mn-cs"/>
              </a:defRPr>
            </a:lvl3pPr>
            <a:lvl4pPr marL="704088" indent="-127000" algn="l" defTabSz="685800" rtl="0" eaLnBrk="1" latinLnBrk="0" hangingPunct="1">
              <a:lnSpc>
                <a:spcPct val="120000"/>
              </a:lnSpc>
              <a:spcBef>
                <a:spcPts val="0"/>
              </a:spcBef>
              <a:spcAft>
                <a:spcPts val="300"/>
              </a:spcAft>
              <a:buClr>
                <a:schemeClr val="accent1"/>
              </a:buClr>
              <a:buFont typeface="Arial" panose="020B0604020202020204" pitchFamily="34" charset="0"/>
              <a:buChar char="•"/>
              <a:defRPr sz="850" kern="1200">
                <a:solidFill>
                  <a:schemeClr val="tx1"/>
                </a:solidFill>
                <a:latin typeface="+mn-lt"/>
                <a:ea typeface="+mn-ea"/>
                <a:cs typeface="+mn-cs"/>
              </a:defRPr>
            </a:lvl4pPr>
            <a:lvl5pPr marL="844550" indent="0" algn="l" defTabSz="685800" rtl="0" eaLnBrk="1" latinLnBrk="0" hangingPunct="1">
              <a:lnSpc>
                <a:spcPct val="120000"/>
              </a:lnSpc>
              <a:spcBef>
                <a:spcPts val="0"/>
              </a:spcBef>
              <a:spcAft>
                <a:spcPts val="300"/>
              </a:spcAft>
              <a:buFont typeface="Arial" panose="020B0604020202020204" pitchFamily="34" charset="0"/>
              <a:buNone/>
              <a:defRPr sz="8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685783">
              <a:lnSpc>
                <a:spcPct val="100000"/>
              </a:lnSpc>
              <a:spcAft>
                <a:spcPts val="0"/>
              </a:spcAft>
            </a:pPr>
            <a:r>
              <a:rPr lang="en-US" sz="1400">
                <a:solidFill>
                  <a:srgbClr val="000000"/>
                </a:solidFill>
                <a:latin typeface="Arial" panose="020B0604020202020204"/>
              </a:rPr>
              <a:t>Technological solution to </a:t>
            </a:r>
            <a:r>
              <a:rPr lang="en-US" sz="1400" b="1">
                <a:solidFill>
                  <a:srgbClr val="000000"/>
                </a:solidFill>
                <a:latin typeface="Arial" panose="020B0604020202020204"/>
              </a:rPr>
              <a:t>support higher throughput</a:t>
            </a:r>
          </a:p>
        </p:txBody>
      </p:sp>
      <p:pic>
        <p:nvPicPr>
          <p:cNvPr id="9" name="Picture 2">
            <a:extLst>
              <a:ext uri="{FF2B5EF4-FFF2-40B4-BE49-F238E27FC236}">
                <a16:creationId xmlns:a16="http://schemas.microsoft.com/office/drawing/2014/main" id="{4E473746-F02D-6279-5A22-01A5FDD983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2353" y="2583877"/>
            <a:ext cx="699246" cy="5486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C144A79F-08E6-EB1A-4F34-EB65E112C2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1027" y="4190285"/>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9012EBB-CBC5-3B70-4E7E-8C16CEA248A0}"/>
              </a:ext>
            </a:extLst>
          </p:cNvPr>
          <p:cNvSpPr txBox="1"/>
          <p:nvPr/>
        </p:nvSpPr>
        <p:spPr>
          <a:xfrm>
            <a:off x="5803180" y="3445958"/>
            <a:ext cx="3209085" cy="430887"/>
          </a:xfrm>
          <a:prstGeom prst="rect">
            <a:avLst/>
          </a:prstGeom>
          <a:noFill/>
        </p:spPr>
        <p:txBody>
          <a:bodyPr wrap="square" lIns="0" tIns="0" rIns="0" bIns="0" anchor="ctr" anchorCtr="0">
            <a:spAutoFit/>
          </a:bodyPr>
          <a:lstStyle/>
          <a:p>
            <a:pPr defTabSz="457189"/>
            <a:r>
              <a:rPr lang="en-US" sz="1400" b="1" dirty="0">
                <a:solidFill>
                  <a:srgbClr val="000000"/>
                </a:solidFill>
                <a:latin typeface="Arial" panose="020B0604020202020204"/>
              </a:rPr>
              <a:t>Powered by NVIDIA RTX™ 6000 </a:t>
            </a:r>
          </a:p>
          <a:p>
            <a:pPr defTabSz="457189"/>
            <a:r>
              <a:rPr lang="en-US" sz="1400" b="1" dirty="0">
                <a:solidFill>
                  <a:srgbClr val="000000"/>
                </a:solidFill>
                <a:latin typeface="Arial" panose="020B0604020202020204"/>
              </a:rPr>
              <a:t>Ada Generation GPUs </a:t>
            </a:r>
          </a:p>
        </p:txBody>
      </p:sp>
      <p:pic>
        <p:nvPicPr>
          <p:cNvPr id="12" name="Picture 10">
            <a:extLst>
              <a:ext uri="{FF2B5EF4-FFF2-40B4-BE49-F238E27FC236}">
                <a16:creationId xmlns:a16="http://schemas.microsoft.com/office/drawing/2014/main" id="{8AA82785-3AF4-7185-9691-7CF8F1AD81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2946" y="3387081"/>
            <a:ext cx="548640" cy="54864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353;p10">
            <a:extLst>
              <a:ext uri="{FF2B5EF4-FFF2-40B4-BE49-F238E27FC236}">
                <a16:creationId xmlns:a16="http://schemas.microsoft.com/office/drawing/2014/main" id="{B37D61F4-6FDF-C00B-CF18-AFB60FF50FB3}"/>
              </a:ext>
            </a:extLst>
          </p:cNvPr>
          <p:cNvSpPr txBox="1"/>
          <p:nvPr/>
        </p:nvSpPr>
        <p:spPr>
          <a:xfrm>
            <a:off x="5803180" y="4993489"/>
            <a:ext cx="3209085" cy="548640"/>
          </a:xfrm>
          <a:prstGeom prst="rect">
            <a:avLst/>
          </a:prstGeom>
          <a:noFill/>
          <a:ln>
            <a:noFill/>
          </a:ln>
        </p:spPr>
        <p:txBody>
          <a:bodyPr spcFirstLastPara="1" wrap="square" lIns="0" tIns="0" rIns="0" bIns="0" anchor="ctr" anchorCtr="0">
            <a:noAutofit/>
          </a:bodyPr>
          <a:lstStyle/>
          <a:p>
            <a:pPr defTabSz="457189">
              <a:lnSpc>
                <a:spcPct val="120000"/>
              </a:lnSpc>
              <a:buClr>
                <a:srgbClr val="000000"/>
              </a:buClr>
              <a:buSzPts val="1200"/>
            </a:pPr>
            <a:r>
              <a:rPr lang="en-US" sz="1400" dirty="0">
                <a:solidFill>
                  <a:srgbClr val="000000"/>
                </a:solidFill>
                <a:latin typeface="Arial"/>
                <a:ea typeface="Arial"/>
                <a:cs typeface="Arial"/>
                <a:sym typeface="Arial"/>
              </a:rPr>
              <a:t>Workflow tailored for a </a:t>
            </a:r>
            <a:r>
              <a:rPr lang="en-US" sz="1400" b="1" dirty="0">
                <a:solidFill>
                  <a:srgbClr val="000000"/>
                </a:solidFill>
                <a:latin typeface="Arial"/>
                <a:ea typeface="Arial"/>
                <a:cs typeface="Arial"/>
                <a:sym typeface="Arial"/>
              </a:rPr>
              <a:t>small lab and </a:t>
            </a:r>
          </a:p>
          <a:p>
            <a:pPr defTabSz="457189">
              <a:lnSpc>
                <a:spcPct val="120000"/>
              </a:lnSpc>
              <a:buClr>
                <a:srgbClr val="000000"/>
              </a:buClr>
              <a:buSzPts val="1200"/>
            </a:pPr>
            <a:r>
              <a:rPr lang="en-US" sz="1400" b="1" dirty="0">
                <a:solidFill>
                  <a:srgbClr val="000000"/>
                </a:solidFill>
                <a:latin typeface="Arial"/>
                <a:ea typeface="Arial"/>
                <a:cs typeface="Arial"/>
                <a:sym typeface="Arial"/>
              </a:rPr>
              <a:t>IT footprint</a:t>
            </a:r>
            <a:endParaRPr sz="1400" dirty="0">
              <a:solidFill>
                <a:srgbClr val="000000"/>
              </a:solidFill>
              <a:latin typeface="Arial"/>
              <a:ea typeface="Arial"/>
              <a:cs typeface="Arial"/>
              <a:sym typeface="Arial"/>
            </a:endParaRPr>
          </a:p>
        </p:txBody>
      </p:sp>
      <p:pic>
        <p:nvPicPr>
          <p:cNvPr id="16" name="Picture 4">
            <a:extLst>
              <a:ext uri="{FF2B5EF4-FFF2-40B4-BE49-F238E27FC236}">
                <a16:creationId xmlns:a16="http://schemas.microsoft.com/office/drawing/2014/main" id="{8285A227-75C7-55C9-5239-958A91ACDD1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97656" y="4993489"/>
            <a:ext cx="548640" cy="54864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picture containing icon&#10;&#10;Description automatically generated">
            <a:extLst>
              <a:ext uri="{FF2B5EF4-FFF2-40B4-BE49-F238E27FC236}">
                <a16:creationId xmlns:a16="http://schemas.microsoft.com/office/drawing/2014/main" id="{3AEEA591-B023-C7C3-30F3-9BCB2DF1A6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08647" y="1795383"/>
            <a:ext cx="568539" cy="548640"/>
          </a:xfrm>
          <a:prstGeom prst="rect">
            <a:avLst/>
          </a:prstGeom>
        </p:spPr>
      </p:pic>
    </p:spTree>
    <p:extLst>
      <p:ext uri="{BB962C8B-B14F-4D97-AF65-F5344CB8AC3E}">
        <p14:creationId xmlns:p14="http://schemas.microsoft.com/office/powerpoint/2010/main" val="195150556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 (from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 &amp; privacy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368500"/>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1FEDF-EF5F-2343-9008-0C2639C7F008}"/>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DEF487-252E-3F42-9947-AC1AA9333552}"/>
              </a:ext>
            </a:extLst>
          </p:cNvPr>
          <p:cNvSpPr>
            <a:spLocks noGrp="1"/>
          </p:cNvSpPr>
          <p:nvPr>
            <p:ph idx="1"/>
          </p:nvPr>
        </p:nvSpPr>
        <p:spPr>
          <a:xfrm>
            <a:off x="228600" y="980728"/>
            <a:ext cx="8915400" cy="5029200"/>
          </a:xfrm>
        </p:spPr>
        <p:txBody>
          <a:bodyPr/>
          <a:lstStyle/>
          <a:p>
            <a:r>
              <a:rPr lang="en-US" dirty="0">
                <a:solidFill>
                  <a:srgbClr val="0000FF"/>
                </a:solidFill>
              </a:rPr>
              <a:t>System design for bioinformatics </a:t>
            </a:r>
            <a:r>
              <a:rPr lang="en-US" dirty="0"/>
              <a:t>is a critical problem</a:t>
            </a:r>
          </a:p>
          <a:p>
            <a:pPr lvl="1"/>
            <a:r>
              <a:rPr lang="en-US" dirty="0"/>
              <a:t>It has large scientific, medical, societal, personal implications</a:t>
            </a:r>
          </a:p>
          <a:p>
            <a:endParaRPr lang="en-US" dirty="0"/>
          </a:p>
          <a:p>
            <a:r>
              <a:rPr lang="en-US" dirty="0"/>
              <a:t>This talk is about accelerating </a:t>
            </a:r>
            <a:r>
              <a:rPr lang="en-US" dirty="0">
                <a:solidFill>
                  <a:srgbClr val="0000FF"/>
                </a:solidFill>
              </a:rPr>
              <a:t>a key step in bioinformatics</a:t>
            </a:r>
            <a:r>
              <a:rPr lang="en-US" dirty="0"/>
              <a:t>: </a:t>
            </a:r>
            <a:r>
              <a:rPr lang="en-US" dirty="0">
                <a:solidFill>
                  <a:srgbClr val="FF0000"/>
                </a:solidFill>
              </a:rPr>
              <a:t>genome sequence analysis</a:t>
            </a:r>
          </a:p>
          <a:p>
            <a:pPr lvl="1"/>
            <a:r>
              <a:rPr lang="en-US" dirty="0"/>
              <a:t>Especially techniques for </a:t>
            </a:r>
            <a:r>
              <a:rPr lang="en-US" dirty="0">
                <a:solidFill>
                  <a:srgbClr val="FF0000"/>
                </a:solidFill>
              </a:rPr>
              <a:t>read mapping</a:t>
            </a:r>
          </a:p>
          <a:p>
            <a:pPr marL="0" indent="0">
              <a:buNone/>
            </a:pPr>
            <a:endParaRPr lang="en-US" dirty="0"/>
          </a:p>
          <a:p>
            <a:r>
              <a:rPr lang="en-US" dirty="0"/>
              <a:t>We covered various </a:t>
            </a:r>
            <a:r>
              <a:rPr lang="en-US" dirty="0">
                <a:solidFill>
                  <a:srgbClr val="0000FF"/>
                </a:solidFill>
              </a:rPr>
              <a:t>recent ideas to accelerate read mapping</a:t>
            </a:r>
          </a:p>
          <a:p>
            <a:pPr lvl="1"/>
            <a:r>
              <a:rPr lang="en-US" dirty="0"/>
              <a:t>My personal journey since September 2006</a:t>
            </a:r>
          </a:p>
          <a:p>
            <a:pPr lvl="1"/>
            <a:endParaRPr lang="en-US" dirty="0"/>
          </a:p>
          <a:p>
            <a:r>
              <a:rPr lang="en-US" b="1" dirty="0">
                <a:solidFill>
                  <a:srgbClr val="1A5712"/>
                </a:solidFill>
              </a:rPr>
              <a:t>Many future opportunities exist</a:t>
            </a:r>
          </a:p>
          <a:p>
            <a:pPr lvl="1"/>
            <a:r>
              <a:rPr lang="en-US" b="1" dirty="0">
                <a:solidFill>
                  <a:srgbClr val="FF0000"/>
                </a:solidFill>
              </a:rPr>
              <a:t>Especially with new sequencing technologies</a:t>
            </a:r>
          </a:p>
          <a:p>
            <a:pPr lvl="1"/>
            <a:r>
              <a:rPr lang="en-US" b="1" dirty="0">
                <a:solidFill>
                  <a:srgbClr val="FF0000"/>
                </a:solidFill>
              </a:rPr>
              <a:t>Especially with new applications and use cases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0D852A5-EE62-484B-A021-ACAA12743B7A}"/>
              </a:ext>
            </a:extLst>
          </p:cNvPr>
          <p:cNvSpPr>
            <a:spLocks noGrp="1"/>
          </p:cNvSpPr>
          <p:nvPr>
            <p:ph type="sldNum" sz="quarter" idx="11"/>
          </p:nvPr>
        </p:nvSpPr>
        <p:spPr/>
        <p:txBody>
          <a:bodyPr/>
          <a:lstStyle/>
          <a:p>
            <a:fld id="{323594FA-E141-4234-AE05-360401972BE7}" type="slidenum">
              <a:rPr lang="en-US" altLang="en-US" smtClean="0"/>
              <a:pPr/>
              <a:t>156</a:t>
            </a:fld>
            <a:endParaRPr lang="en-US" altLang="en-US"/>
          </a:p>
        </p:txBody>
      </p:sp>
    </p:spTree>
    <p:extLst>
      <p:ext uri="{BB962C8B-B14F-4D97-AF65-F5344CB8AC3E}">
        <p14:creationId xmlns:p14="http://schemas.microsoft.com/office/powerpoint/2010/main" val="9511265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a:xfrm>
            <a:off x="228600" y="152400"/>
            <a:ext cx="8915400" cy="1066800"/>
          </a:xfrm>
        </p:spPr>
        <p:txBody>
          <a:bodyPr>
            <a:noAutofit/>
          </a:bodyPr>
          <a:lstStyle/>
          <a:p>
            <a:r>
              <a:rPr lang="en-US" sz="3600" dirty="0"/>
              <a:t>A Bright Future for Intelligent Genome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1675973336"/>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5AF3F-9751-EA0C-E57E-7EC85307F734}"/>
              </a:ext>
            </a:extLst>
          </p:cNvPr>
          <p:cNvSpPr>
            <a:spLocks noGrp="1"/>
          </p:cNvSpPr>
          <p:nvPr>
            <p:ph type="title"/>
          </p:nvPr>
        </p:nvSpPr>
        <p:spPr/>
        <p:txBody>
          <a:bodyPr/>
          <a:lstStyle/>
          <a:p>
            <a:r>
              <a:rPr lang="en-US" dirty="0"/>
              <a:t>A Longer Version of This Talk (I)</a:t>
            </a:r>
          </a:p>
        </p:txBody>
      </p:sp>
      <p:sp>
        <p:nvSpPr>
          <p:cNvPr id="3" name="Content Placeholder 2">
            <a:extLst>
              <a:ext uri="{FF2B5EF4-FFF2-40B4-BE49-F238E27FC236}">
                <a16:creationId xmlns:a16="http://schemas.microsoft.com/office/drawing/2014/main" id="{E4F49197-0EFA-14C6-7682-C1BC3D93808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4E83210-44B8-FA3D-53BB-5CC8FB583C3F}"/>
              </a:ext>
            </a:extLst>
          </p:cNvPr>
          <p:cNvSpPr>
            <a:spLocks noGrp="1"/>
          </p:cNvSpPr>
          <p:nvPr>
            <p:ph type="sldNum" sz="quarter" idx="11"/>
          </p:nvPr>
        </p:nvSpPr>
        <p:spPr/>
        <p:txBody>
          <a:bodyPr/>
          <a:lstStyle/>
          <a:p>
            <a:pPr>
              <a:defRPr/>
            </a:pPr>
            <a:fld id="{5AE8A6BA-C088-9441-9826-2C0854D7F910}" type="slidenum">
              <a:rPr lang="en-US" altLang="en-US" smtClean="0"/>
              <a:pPr>
                <a:defRPr/>
              </a:pPr>
              <a:t>158</a:t>
            </a:fld>
            <a:endParaRPr lang="en-US" altLang="en-US"/>
          </a:p>
        </p:txBody>
      </p:sp>
      <p:pic>
        <p:nvPicPr>
          <p:cNvPr id="5" name="Picture 4">
            <a:extLst>
              <a:ext uri="{FF2B5EF4-FFF2-40B4-BE49-F238E27FC236}">
                <a16:creationId xmlns:a16="http://schemas.microsoft.com/office/drawing/2014/main" id="{C4AC3A35-D050-6C98-30F5-80450BFCD985}"/>
              </a:ext>
            </a:extLst>
          </p:cNvPr>
          <p:cNvPicPr>
            <a:picLocks noChangeAspect="1"/>
          </p:cNvPicPr>
          <p:nvPr/>
        </p:nvPicPr>
        <p:blipFill>
          <a:blip r:embed="rId2"/>
          <a:stretch>
            <a:fillRect/>
          </a:stretch>
        </p:blipFill>
        <p:spPr>
          <a:xfrm>
            <a:off x="498492" y="1061027"/>
            <a:ext cx="8147016" cy="5193723"/>
          </a:xfrm>
          <a:prstGeom prst="rect">
            <a:avLst/>
          </a:prstGeom>
        </p:spPr>
      </p:pic>
      <p:sp>
        <p:nvSpPr>
          <p:cNvPr id="6" name="TextBox 5">
            <a:extLst>
              <a:ext uri="{FF2B5EF4-FFF2-40B4-BE49-F238E27FC236}">
                <a16:creationId xmlns:a16="http://schemas.microsoft.com/office/drawing/2014/main" id="{5DAD2BAD-6CD3-086B-3017-07353E4E4B79}"/>
              </a:ext>
            </a:extLst>
          </p:cNvPr>
          <p:cNvSpPr txBox="1"/>
          <p:nvPr/>
        </p:nvSpPr>
        <p:spPr>
          <a:xfrm>
            <a:off x="1569945" y="6471823"/>
            <a:ext cx="6242415" cy="369332"/>
          </a:xfrm>
          <a:prstGeom prst="rect">
            <a:avLst/>
          </a:prstGeom>
          <a:noFill/>
        </p:spPr>
        <p:txBody>
          <a:bodyPr wrap="none" rtlCol="0">
            <a:spAutoFit/>
          </a:bodyPr>
          <a:lstStyle/>
          <a:p>
            <a:r>
              <a:rPr lang="en-US" b="1" dirty="0">
                <a:solidFill>
                  <a:srgbClr val="0000FF"/>
                </a:solidFill>
                <a:hlinkClick r:id="rId3">
                  <a:extLst>
                    <a:ext uri="{A12FA001-AC4F-418D-AE19-62706E023703}">
                      <ahyp:hlinkClr xmlns:ahyp="http://schemas.microsoft.com/office/drawing/2018/hyperlinkcolor" val="tx"/>
                    </a:ext>
                  </a:extLst>
                </a:hlinkClick>
              </a:rPr>
              <a:t>https://www.youtube.com/watch?v=NCagwf0ivT0</a:t>
            </a:r>
            <a:r>
              <a:rPr lang="en-US" b="1" dirty="0">
                <a:solidFill>
                  <a:srgbClr val="0000FF"/>
                </a:solidFill>
              </a:rPr>
              <a:t> </a:t>
            </a:r>
          </a:p>
        </p:txBody>
      </p:sp>
    </p:spTree>
    <p:extLst>
      <p:ext uri="{BB962C8B-B14F-4D97-AF65-F5344CB8AC3E}">
        <p14:creationId xmlns:p14="http://schemas.microsoft.com/office/powerpoint/2010/main" val="4227502245"/>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5AF3F-9751-EA0C-E57E-7EC85307F734}"/>
              </a:ext>
            </a:extLst>
          </p:cNvPr>
          <p:cNvSpPr>
            <a:spLocks noGrp="1"/>
          </p:cNvSpPr>
          <p:nvPr>
            <p:ph type="title"/>
          </p:nvPr>
        </p:nvSpPr>
        <p:spPr/>
        <p:txBody>
          <a:bodyPr/>
          <a:lstStyle/>
          <a:p>
            <a:r>
              <a:rPr lang="en-US" dirty="0"/>
              <a:t>A Longer Version of This Talk (II)</a:t>
            </a:r>
          </a:p>
        </p:txBody>
      </p:sp>
      <p:sp>
        <p:nvSpPr>
          <p:cNvPr id="3" name="Content Placeholder 2">
            <a:extLst>
              <a:ext uri="{FF2B5EF4-FFF2-40B4-BE49-F238E27FC236}">
                <a16:creationId xmlns:a16="http://schemas.microsoft.com/office/drawing/2014/main" id="{E4F49197-0EFA-14C6-7682-C1BC3D93808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4E83210-44B8-FA3D-53BB-5CC8FB583C3F}"/>
              </a:ext>
            </a:extLst>
          </p:cNvPr>
          <p:cNvSpPr>
            <a:spLocks noGrp="1"/>
          </p:cNvSpPr>
          <p:nvPr>
            <p:ph type="sldNum" sz="quarter" idx="11"/>
          </p:nvPr>
        </p:nvSpPr>
        <p:spPr/>
        <p:txBody>
          <a:bodyPr/>
          <a:lstStyle/>
          <a:p>
            <a:pPr>
              <a:defRPr/>
            </a:pPr>
            <a:fld id="{5AE8A6BA-C088-9441-9826-2C0854D7F910}" type="slidenum">
              <a:rPr lang="en-US" altLang="en-US" smtClean="0"/>
              <a:pPr>
                <a:defRPr/>
              </a:pPr>
              <a:t>159</a:t>
            </a:fld>
            <a:endParaRPr lang="en-US" altLang="en-US"/>
          </a:p>
        </p:txBody>
      </p:sp>
      <p:sp>
        <p:nvSpPr>
          <p:cNvPr id="6" name="TextBox 5">
            <a:extLst>
              <a:ext uri="{FF2B5EF4-FFF2-40B4-BE49-F238E27FC236}">
                <a16:creationId xmlns:a16="http://schemas.microsoft.com/office/drawing/2014/main" id="{5DAD2BAD-6CD3-086B-3017-07353E4E4B79}"/>
              </a:ext>
            </a:extLst>
          </p:cNvPr>
          <p:cNvSpPr txBox="1"/>
          <p:nvPr/>
        </p:nvSpPr>
        <p:spPr>
          <a:xfrm>
            <a:off x="1569945" y="6471823"/>
            <a:ext cx="6242415" cy="369332"/>
          </a:xfrm>
          <a:prstGeom prst="rect">
            <a:avLst/>
          </a:prstGeom>
          <a:noFill/>
        </p:spPr>
        <p:txBody>
          <a:bodyPr wrap="none" rtlCol="0">
            <a:spAutoFit/>
          </a:bodyPr>
          <a:lstStyle/>
          <a:p>
            <a:r>
              <a:rPr lang="en-US" b="1" dirty="0">
                <a:solidFill>
                  <a:srgbClr val="0432FF"/>
                </a:solidFill>
                <a:hlinkClick r:id="rId2">
                  <a:extLst>
                    <a:ext uri="{A12FA001-AC4F-418D-AE19-62706E023703}">
                      <ahyp:hlinkClr xmlns:ahyp="http://schemas.microsoft.com/office/drawing/2018/hyperlinkcolor" val="tx"/>
                    </a:ext>
                  </a:extLst>
                </a:hlinkClick>
              </a:rPr>
              <a:t>https://www.youtube.com/watch?v=tVpg0XqU_c4</a:t>
            </a:r>
            <a:r>
              <a:rPr lang="en-US" b="1" dirty="0">
                <a:solidFill>
                  <a:srgbClr val="0432FF"/>
                </a:solidFill>
              </a:rPr>
              <a:t> </a:t>
            </a:r>
          </a:p>
        </p:txBody>
      </p:sp>
      <p:pic>
        <p:nvPicPr>
          <p:cNvPr id="7" name="Picture 6">
            <a:extLst>
              <a:ext uri="{FF2B5EF4-FFF2-40B4-BE49-F238E27FC236}">
                <a16:creationId xmlns:a16="http://schemas.microsoft.com/office/drawing/2014/main" id="{BA9C066A-BD25-F69E-095E-F8B1212322C0}"/>
              </a:ext>
            </a:extLst>
          </p:cNvPr>
          <p:cNvPicPr>
            <a:picLocks noChangeAspect="1"/>
          </p:cNvPicPr>
          <p:nvPr/>
        </p:nvPicPr>
        <p:blipFill>
          <a:blip r:embed="rId3"/>
          <a:stretch>
            <a:fillRect/>
          </a:stretch>
        </p:blipFill>
        <p:spPr>
          <a:xfrm>
            <a:off x="790600" y="997527"/>
            <a:ext cx="7486600" cy="5294290"/>
          </a:xfrm>
          <a:prstGeom prst="rect">
            <a:avLst/>
          </a:prstGeom>
        </p:spPr>
      </p:pic>
    </p:spTree>
    <p:extLst>
      <p:ext uri="{BB962C8B-B14F-4D97-AF65-F5344CB8AC3E}">
        <p14:creationId xmlns:p14="http://schemas.microsoft.com/office/powerpoint/2010/main" val="1255296129"/>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07504" y="152400"/>
            <a:ext cx="8610600" cy="1066800"/>
          </a:xfrm>
        </p:spPr>
        <p:txBody>
          <a:bodyPr/>
          <a:lstStyle/>
          <a:p>
            <a:r>
              <a:rPr lang="en-US" sz="3500" b="1" dirty="0"/>
              <a:t>Genomics Course (Fall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980728"/>
            <a:ext cx="5340068" cy="5195664"/>
          </a:xfrm>
        </p:spPr>
        <p:txBody>
          <a:bodyPr/>
          <a:lstStyle/>
          <a:p>
            <a:r>
              <a:rPr lang="en-US" sz="1600" b="1" dirty="0">
                <a:solidFill>
                  <a:srgbClr val="0432FF"/>
                </a:solidFill>
                <a:hlinkClick r:id="rId2"/>
              </a:rPr>
              <a:t>Fall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https://safari.ethz.ch/projects_and_seminars/fall2022/doku.php?id=bioinformatics</a:t>
            </a:r>
            <a:r>
              <a:rPr lang="en-US" sz="1400" dirty="0">
                <a:solidFill>
                  <a:srgbClr val="0432FF"/>
                </a:solidFill>
              </a:rPr>
              <a:t> </a:t>
            </a:r>
          </a:p>
          <a:p>
            <a:r>
              <a:rPr lang="en-US" sz="1600" b="1" dirty="0">
                <a:solidFill>
                  <a:srgbClr val="0432FF"/>
                </a:solidFill>
                <a:hlinkClick r:id="rId4"/>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(Fall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https://www.youtube.com/watch?v=nA41964-9r8&amp;list=PL5Q2soXY2Zi8tFlQvdxOdizD_EhVAMVQV</a:t>
            </a:r>
            <a:r>
              <a:rPr lang="en-US" sz="1400" dirty="0">
                <a:solidFill>
                  <a:srgbClr val="0432FF"/>
                </a:solidFill>
              </a:rPr>
              <a:t> </a:t>
            </a:r>
            <a:endParaRPr lang="en-US" sz="1600" b="1" dirty="0">
              <a:solidFill>
                <a:srgbClr val="0432FF"/>
              </a:solidFill>
              <a:hlinkClick r:id="" action="ppaction://noaction">
                <a:extLst>
                  <a:ext uri="{A12FA001-AC4F-418D-AE19-62706E023703}">
                    <ahyp:hlinkClr xmlns:ahyp="http://schemas.microsoft.com/office/drawing/2018/hyperlinkcolor" val="tx"/>
                  </a:ext>
                </a:extLst>
              </a:hlinkClick>
            </a:endParaRPr>
          </a:p>
          <a:p>
            <a:r>
              <a:rPr lang="en-US" sz="1600" b="1" dirty="0">
                <a:solidFill>
                  <a:srgbClr val="0432FF"/>
                </a:solidFill>
                <a:hlinkClick r:id="" action="ppaction://noaction">
                  <a:extLst>
                    <a:ext uri="{A12FA001-AC4F-418D-AE19-62706E023703}">
                      <ahyp:hlinkClr xmlns:ahyp="http://schemas.microsoft.com/office/drawing/2018/hyperlinkcolor" val="tx"/>
                    </a:ext>
                  </a:extLst>
                </a:hlinkClick>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rPr>
              <a:t>https://www.youtube.com/watch?v=DEL_5A_Y3TI&amp;list=PL5Q2soXY2Zi8NrPDgOR1yRU_Cxxjw-u18</a:t>
            </a:r>
            <a:r>
              <a:rPr lang="en-US" sz="1400" dirty="0">
                <a:solidFill>
                  <a:srgbClr val="0432FF"/>
                </a:solidFill>
              </a:rPr>
              <a:t> </a:t>
            </a:r>
          </a:p>
          <a:p>
            <a:pPr marL="0" indent="0">
              <a:buNone/>
            </a:pPr>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EF9421B9-1559-06A9-963C-137F113AE1DA}"/>
              </a:ext>
            </a:extLst>
          </p:cNvPr>
          <p:cNvPicPr>
            <a:picLocks noChangeAspect="1"/>
          </p:cNvPicPr>
          <p:nvPr/>
        </p:nvPicPr>
        <p:blipFill>
          <a:blip r:embed="rId8"/>
          <a:stretch>
            <a:fillRect/>
          </a:stretch>
        </p:blipFill>
        <p:spPr>
          <a:xfrm>
            <a:off x="5652120" y="0"/>
            <a:ext cx="4171612" cy="6858000"/>
          </a:xfrm>
          <a:prstGeom prst="rect">
            <a:avLst/>
          </a:prstGeom>
        </p:spPr>
      </p:pic>
      <p:sp>
        <p:nvSpPr>
          <p:cNvPr id="7" name="TextBox 6">
            <a:extLst>
              <a:ext uri="{FF2B5EF4-FFF2-40B4-BE49-F238E27FC236}">
                <a16:creationId xmlns:a16="http://schemas.microsoft.com/office/drawing/2014/main" id="{5D98D170-9599-FFAE-F2B9-5231555427D6}"/>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656791583"/>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969640"/>
            <a:ext cx="5063480" cy="5195664"/>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Fall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https://safari.ethz.ch/projects_and_seminars/fall2022/doku.php?id=processing_in_memory</a:t>
            </a:r>
            <a:r>
              <a:rPr lang="en-US" sz="1400" dirty="0">
                <a:solidFill>
                  <a:srgbClr val="0000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Spring </a:t>
            </a:r>
            <a:r>
              <a:rPr lang="en-US" sz="1600" b="1" dirty="0">
                <a:solidFill>
                  <a:srgbClr val="0432FF"/>
                </a:solidFill>
                <a:hlinkClick r:id="rId4">
                  <a:extLst>
                    <a:ext uri="{A12FA001-AC4F-418D-AE19-62706E023703}">
                      <ahyp:hlinkClr xmlns:ahyp="http://schemas.microsoft.com/office/drawing/2018/hyperlinkcolor" val="tx"/>
                    </a:ext>
                  </a:extLst>
                </a:hlinkClick>
              </a:rPr>
              <a:t>2022</a:t>
            </a:r>
            <a:r>
              <a:rPr lang="en-US" sz="1600" b="1" dirty="0">
                <a:solidFill>
                  <a:srgbClr val="0432FF"/>
                </a:solidFill>
                <a:hlinkClick r:id="rId3">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4">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(Fall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000FF"/>
                </a:solidFill>
                <a:hlinkClick r:id="rId7">
                  <a:extLst>
                    <a:ext uri="{A12FA001-AC4F-418D-AE19-62706E023703}">
                      <ahyp:hlinkClr xmlns:ahyp="http://schemas.microsoft.com/office/drawing/2018/hyperlinkcolor" val="tx"/>
                    </a:ext>
                  </a:extLst>
                </a:hlinkClick>
              </a:rPr>
              <a:t>https://www.youtube.com/watch?v=QLL0wQ9I4Dw&amp;list=PL5Q2soXY2Zi8KzG2CQYRNQOVD0GOBrnKy</a:t>
            </a:r>
            <a:endParaRPr lang="en-US" sz="1600" b="1" dirty="0">
              <a:solidFill>
                <a:srgbClr val="0432FF"/>
              </a:solidFill>
              <a:hlinkClick r:id="" action="ppaction://noaction">
                <a:extLst>
                  <a:ext uri="{A12FA001-AC4F-418D-AE19-62706E023703}">
                    <ahyp:hlinkClr xmlns:ahyp="http://schemas.microsoft.com/office/drawing/2018/hyperlinkcolor" val="tx"/>
                  </a:ext>
                </a:extLst>
              </a:hlinkClick>
            </a:endParaRPr>
          </a:p>
          <a:p>
            <a:r>
              <a:rPr lang="en-US" sz="1600" b="1" dirty="0">
                <a:solidFill>
                  <a:srgbClr val="0432FF"/>
                </a:solidFill>
                <a:hlinkClick r:id="" action="ppaction://noaction">
                  <a:extLst>
                    <a:ext uri="{A12FA001-AC4F-418D-AE19-62706E023703}">
                      <ahyp:hlinkClr xmlns:ahyp="http://schemas.microsoft.com/office/drawing/2018/hyperlinkcolor" val="tx"/>
                    </a:ext>
                  </a:extLst>
                </a:hlinkClick>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000FF"/>
                </a:solidFill>
                <a:hlinkClick r:id="rId7">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marL="0" indent="0">
              <a:buNone/>
            </a:pPr>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8"/>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6023029"/>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9729932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2023)</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599" y="1000472"/>
            <a:ext cx="5383377" cy="4876800"/>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Spring 2023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https://safari.ethz.ch/projects_and_seminars/spring2023/doku.php?id=modern_ssds</a:t>
            </a:r>
            <a:endParaRPr lang="en-US" sz="1400" dirty="0">
              <a:solidFill>
                <a:srgbClr val="0000FF"/>
              </a:solidFill>
            </a:endParaRPr>
          </a:p>
          <a:p>
            <a:r>
              <a:rPr lang="en-US" sz="1600" b="1" dirty="0">
                <a:solidFill>
                  <a:srgbClr val="0000FF"/>
                </a:solidFill>
                <a:hlinkClick r:id="rId4">
                  <a:extLst>
                    <a:ext uri="{A12FA001-AC4F-418D-AE19-62706E023703}">
                      <ahyp:hlinkClr xmlns:ahyp="http://schemas.microsoft.com/office/drawing/2018/hyperlinkcolor" val="tx"/>
                    </a:ext>
                  </a:extLst>
                </a:hlinkClick>
              </a:rPr>
              <a:t>Fall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https://safari.ethz.ch/projects_and_seminars/fall2022/doku.php?id=modern_ssds</a:t>
            </a:r>
            <a:r>
              <a:rPr lang="en-US" sz="1600" dirty="0">
                <a:solidFill>
                  <a:srgbClr val="0000FF"/>
                </a:solidFill>
              </a:rPr>
              <a:t> </a:t>
            </a:r>
          </a:p>
          <a:p>
            <a:pPr lvl="1"/>
            <a:endParaRPr lang="en-US" sz="1600" dirty="0">
              <a:solidFill>
                <a:srgbClr val="0000FF"/>
              </a:solidFill>
            </a:endParaRPr>
          </a:p>
          <a:p>
            <a:r>
              <a:rPr lang="en-US" sz="1600" b="1" dirty="0" err="1">
                <a:solidFill>
                  <a:srgbClr val="0000FF"/>
                </a:solidFill>
                <a:hlinkClick r:id="rId5">
                  <a:extLst>
                    <a:ext uri="{A12FA001-AC4F-418D-AE19-62706E023703}">
                      <ahyp:hlinkClr xmlns:ahyp="http://schemas.microsoft.com/office/drawing/2018/hyperlinkcolor" val="tx"/>
                    </a:ext>
                  </a:extLst>
                </a:hlinkClick>
              </a:rPr>
              <a:t>Youtube</a:t>
            </a:r>
            <a:r>
              <a:rPr lang="en-US" sz="1600" b="1" dirty="0">
                <a:solidFill>
                  <a:srgbClr val="0000FF"/>
                </a:solidFill>
                <a:hlinkClick r:id="rId5">
                  <a:extLst>
                    <a:ext uri="{A12FA001-AC4F-418D-AE19-62706E023703}">
                      <ahyp:hlinkClr xmlns:ahyp="http://schemas.microsoft.com/office/drawing/2018/hyperlinkcolor" val="tx"/>
                    </a:ext>
                  </a:extLst>
                </a:hlinkClick>
              </a:rPr>
              <a:t> Livestream (Spring 2023):</a:t>
            </a:r>
            <a:endParaRPr lang="en-US" sz="1600" b="1" dirty="0">
              <a:solidFill>
                <a:srgbClr val="0000FF"/>
              </a:solidFill>
              <a:hlinkClick r:id="rId6">
                <a:extLst>
                  <a:ext uri="{A12FA001-AC4F-418D-AE19-62706E023703}">
                    <ahyp:hlinkClr xmlns:ahyp="http://schemas.microsoft.com/office/drawing/2018/hyperlinkcolor" val="tx"/>
                  </a:ext>
                </a:extLst>
              </a:hlinkClick>
            </a:endParaRPr>
          </a:p>
          <a:p>
            <a:pPr lvl="1"/>
            <a:r>
              <a:rPr lang="en-US" sz="1400" dirty="0">
                <a:solidFill>
                  <a:srgbClr val="0000FF"/>
                </a:solidFill>
                <a:hlinkClick r:id="rId5">
                  <a:extLst>
                    <a:ext uri="{A12FA001-AC4F-418D-AE19-62706E023703}">
                      <ahyp:hlinkClr xmlns:ahyp="http://schemas.microsoft.com/office/drawing/2018/hyperlinkcolor" val="tx"/>
                    </a:ext>
                  </a:extLst>
                </a:hlinkClick>
              </a:rPr>
              <a:t>https://www.youtube.com/watch?v=4VTwOMmsnJY&amp;list=PL5Q2soXY2Zi_8qOM5Icpp8hB2SHtm4z57&amp;pp=iAQB</a:t>
            </a:r>
            <a:endParaRPr lang="en-US" sz="1400" dirty="0">
              <a:solidFill>
                <a:srgbClr val="0000FF"/>
              </a:solidFill>
            </a:endParaRPr>
          </a:p>
          <a:p>
            <a:r>
              <a:rPr lang="en-US" sz="1600" b="1" dirty="0" err="1">
                <a:solidFill>
                  <a:srgbClr val="0000FF"/>
                </a:solidFill>
                <a:hlinkClick r:id="rId7">
                  <a:extLst>
                    <a:ext uri="{A12FA001-AC4F-418D-AE19-62706E023703}">
                      <ahyp:hlinkClr xmlns:ahyp="http://schemas.microsoft.com/office/drawing/2018/hyperlinkcolor" val="tx"/>
                    </a:ext>
                  </a:extLst>
                </a:hlinkClick>
              </a:rPr>
              <a:t>Youtube</a:t>
            </a:r>
            <a:r>
              <a:rPr lang="en-US" sz="1600" b="1" dirty="0">
                <a:solidFill>
                  <a:srgbClr val="0000FF"/>
                </a:solidFill>
                <a:hlinkClick r:id="rId7">
                  <a:extLst>
                    <a:ext uri="{A12FA001-AC4F-418D-AE19-62706E023703}">
                      <ahyp:hlinkClr xmlns:ahyp="http://schemas.microsoft.com/office/drawing/2018/hyperlinkcolor" val="tx"/>
                    </a:ext>
                  </a:extLst>
                </a:hlinkClick>
              </a:rPr>
              <a:t> </a:t>
            </a:r>
            <a:r>
              <a:rPr lang="en-US" sz="1600" b="1" dirty="0">
                <a:solidFill>
                  <a:srgbClr val="0000FF"/>
                </a:solidFill>
                <a:hlinkClick r:id="rId8">
                  <a:extLst>
                    <a:ext uri="{A12FA001-AC4F-418D-AE19-62706E023703}">
                      <ahyp:hlinkClr xmlns:ahyp="http://schemas.microsoft.com/office/drawing/2018/hyperlinkcolor" val="tx"/>
                    </a:ext>
                  </a:extLst>
                </a:hlinkClick>
              </a:rPr>
              <a:t>Livestream (Fall 2022):</a:t>
            </a:r>
            <a:endParaRPr lang="en-US" sz="1600" b="1" dirty="0">
              <a:solidFill>
                <a:srgbClr val="0000FF"/>
              </a:solidFill>
              <a:hlinkClick r:id="rId6">
                <a:extLst>
                  <a:ext uri="{A12FA001-AC4F-418D-AE19-62706E023703}">
                    <ahyp:hlinkClr xmlns:ahyp="http://schemas.microsoft.com/office/drawing/2018/hyperlinkcolor" val="tx"/>
                  </a:ext>
                </a:extLst>
              </a:hlinkClick>
            </a:endParaRPr>
          </a:p>
          <a:p>
            <a:pPr lvl="1"/>
            <a:r>
              <a:rPr lang="en-US" sz="1400" dirty="0">
                <a:solidFill>
                  <a:srgbClr val="0000FF"/>
                </a:solidFill>
                <a:hlinkClick r:id="rId8">
                  <a:extLst>
                    <a:ext uri="{A12FA001-AC4F-418D-AE19-62706E023703}">
                      <ahyp:hlinkClr xmlns:ahyp="http://schemas.microsoft.com/office/drawing/2018/hyperlinkcolor" val="tx"/>
                    </a:ext>
                  </a:extLst>
                </a:hlinkClick>
              </a:rPr>
              <a:t>https://www.youtube.com/watch?v=hqLrd-Uj0aU&amp;list=PL5Q2soXY2Zi9BJhenUq4JI5bwhAMpAp13&amp;pp=iAQB</a:t>
            </a:r>
            <a:endParaRPr lang="en-US" sz="1800" dirty="0">
              <a:solidFill>
                <a:srgbClr val="0000FF"/>
              </a:solidFill>
            </a:endParaRPr>
          </a:p>
          <a:p>
            <a:pPr marL="0" indent="0">
              <a:buNone/>
            </a:pPr>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6" name="TextBox 5">
            <a:extLst>
              <a:ext uri="{FF2B5EF4-FFF2-40B4-BE49-F238E27FC236}">
                <a16:creationId xmlns:a16="http://schemas.microsoft.com/office/drawing/2014/main" id="{63A18228-3D8E-548A-F245-CB41772D73BA}"/>
              </a:ext>
            </a:extLst>
          </p:cNvPr>
          <p:cNvSpPr txBox="1"/>
          <p:nvPr/>
        </p:nvSpPr>
        <p:spPr>
          <a:xfrm>
            <a:off x="176382" y="6453336"/>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 name="Picture 6">
            <a:extLst>
              <a:ext uri="{FF2B5EF4-FFF2-40B4-BE49-F238E27FC236}">
                <a16:creationId xmlns:a16="http://schemas.microsoft.com/office/drawing/2014/main" id="{B30132C9-91E2-CA98-9218-85CC411C0222}"/>
              </a:ext>
            </a:extLst>
          </p:cNvPr>
          <p:cNvPicPr>
            <a:picLocks noChangeAspect="1"/>
          </p:cNvPicPr>
          <p:nvPr/>
        </p:nvPicPr>
        <p:blipFill>
          <a:blip r:embed="rId10"/>
          <a:stretch>
            <a:fillRect/>
          </a:stretch>
        </p:blipFill>
        <p:spPr>
          <a:xfrm>
            <a:off x="6156176" y="0"/>
            <a:ext cx="2890872" cy="6858000"/>
          </a:xfrm>
          <a:prstGeom prst="rect">
            <a:avLst/>
          </a:prstGeom>
        </p:spPr>
      </p:pic>
    </p:spTree>
    <p:extLst>
      <p:ext uri="{BB962C8B-B14F-4D97-AF65-F5344CB8AC3E}">
        <p14:creationId xmlns:p14="http://schemas.microsoft.com/office/powerpoint/2010/main" val="4010726724"/>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169011" y="132335"/>
            <a:ext cx="8894602" cy="606084"/>
          </a:xfrm>
        </p:spPr>
        <p:txBody>
          <a:bodyPr>
            <a:noAutofit/>
          </a:bodyPr>
          <a:lstStyle/>
          <a:p>
            <a:r>
              <a:rPr lang="en-US" sz="3600" dirty="0"/>
              <a:t>Real PIM Tutorials </a:t>
            </a:r>
            <a:r>
              <a:rPr lang="en-US" sz="2400" b="1" dirty="0"/>
              <a:t>[ISCA’23, ASPLOS’23, HPCA’23]</a:t>
            </a:r>
          </a:p>
        </p:txBody>
      </p:sp>
      <p:sp>
        <p:nvSpPr>
          <p:cNvPr id="10" name="Content Placeholder 2">
            <a:extLst>
              <a:ext uri="{FF2B5EF4-FFF2-40B4-BE49-F238E27FC236}">
                <a16:creationId xmlns:a16="http://schemas.microsoft.com/office/drawing/2014/main" id="{FE43B7B2-0E26-1843-96D5-E844119B5B4A}"/>
              </a:ext>
            </a:extLst>
          </p:cNvPr>
          <p:cNvSpPr>
            <a:spLocks noGrp="1"/>
          </p:cNvSpPr>
          <p:nvPr>
            <p:ph idx="1"/>
          </p:nvPr>
        </p:nvSpPr>
        <p:spPr>
          <a:xfrm>
            <a:off x="169011" y="878297"/>
            <a:ext cx="8894602" cy="5574797"/>
          </a:xfrm>
        </p:spPr>
        <p:txBody>
          <a:bodyPr>
            <a:normAutofit/>
          </a:bodyPr>
          <a:lstStyle/>
          <a:p>
            <a:r>
              <a:rPr lang="en-US" dirty="0"/>
              <a:t>June, March, Feb : Lectures + Hands-on labs + Invited talks</a:t>
            </a:r>
          </a:p>
        </p:txBody>
      </p:sp>
      <p:pic>
        <p:nvPicPr>
          <p:cNvPr id="4" name="Picture 3">
            <a:extLst>
              <a:ext uri="{FF2B5EF4-FFF2-40B4-BE49-F238E27FC236}">
                <a16:creationId xmlns:a16="http://schemas.microsoft.com/office/drawing/2014/main" id="{80AAFF47-6F98-D341-8864-056FB1E130D9}"/>
              </a:ext>
            </a:extLst>
          </p:cNvPr>
          <p:cNvPicPr>
            <a:picLocks noChangeAspect="1"/>
          </p:cNvPicPr>
          <p:nvPr/>
        </p:nvPicPr>
        <p:blipFill>
          <a:blip r:embed="rId3"/>
          <a:stretch>
            <a:fillRect/>
          </a:stretch>
        </p:blipFill>
        <p:spPr>
          <a:xfrm>
            <a:off x="1437037" y="1340063"/>
            <a:ext cx="6269927" cy="5093266"/>
          </a:xfrm>
          <a:prstGeom prst="rect">
            <a:avLst/>
          </a:prstGeom>
        </p:spPr>
      </p:pic>
      <p:sp>
        <p:nvSpPr>
          <p:cNvPr id="3" name="TextBox 2">
            <a:extLst>
              <a:ext uri="{FF2B5EF4-FFF2-40B4-BE49-F238E27FC236}">
                <a16:creationId xmlns:a16="http://schemas.microsoft.com/office/drawing/2014/main" id="{865E29B1-2DC9-D82B-4903-3A21A186A460}"/>
              </a:ext>
            </a:extLst>
          </p:cNvPr>
          <p:cNvSpPr txBox="1"/>
          <p:nvPr/>
        </p:nvSpPr>
        <p:spPr>
          <a:xfrm>
            <a:off x="1691680" y="6453094"/>
            <a:ext cx="575349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https://events.safari.ethz.ch/isca-pim-tutorial/</a:t>
            </a:r>
            <a:endPar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5392127"/>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E43B7B2-0E26-1843-96D5-E844119B5B4A}"/>
              </a:ext>
            </a:extLst>
          </p:cNvPr>
          <p:cNvSpPr>
            <a:spLocks noGrp="1"/>
          </p:cNvSpPr>
          <p:nvPr>
            <p:ph idx="1"/>
          </p:nvPr>
        </p:nvSpPr>
        <p:spPr>
          <a:xfrm>
            <a:off x="169011" y="878297"/>
            <a:ext cx="8894602" cy="5574797"/>
          </a:xfrm>
        </p:spPr>
        <p:txBody>
          <a:bodyPr>
            <a:normAutofit/>
          </a:bodyPr>
          <a:lstStyle/>
          <a:p>
            <a:r>
              <a:rPr lang="en-US" dirty="0"/>
              <a:t>June 18: Lectures + Hands-on labs + Invited talks</a:t>
            </a:r>
          </a:p>
        </p:txBody>
      </p:sp>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169011" y="132335"/>
            <a:ext cx="8894602" cy="606084"/>
          </a:xfrm>
        </p:spPr>
        <p:txBody>
          <a:bodyPr>
            <a:noAutofit/>
          </a:bodyPr>
          <a:lstStyle/>
          <a:p>
            <a:r>
              <a:rPr lang="en-US" sz="3600" dirty="0"/>
              <a:t>Real PIM Tutorial </a:t>
            </a:r>
            <a:r>
              <a:rPr lang="en-US" sz="3000" b="1" dirty="0"/>
              <a:t>[ISCA 2023]</a:t>
            </a:r>
          </a:p>
        </p:txBody>
      </p:sp>
      <p:sp>
        <p:nvSpPr>
          <p:cNvPr id="8" name="Rectangle 7">
            <a:hlinkClick r:id="rId3"/>
            <a:extLst>
              <a:ext uri="{FF2B5EF4-FFF2-40B4-BE49-F238E27FC236}">
                <a16:creationId xmlns:a16="http://schemas.microsoft.com/office/drawing/2014/main" id="{80BF6774-805A-F446-B196-F40F5ED51380}"/>
              </a:ext>
            </a:extLst>
          </p:cNvPr>
          <p:cNvSpPr/>
          <p:nvPr/>
        </p:nvSpPr>
        <p:spPr>
          <a:xfrm>
            <a:off x="5076591" y="5560114"/>
            <a:ext cx="406741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https://events.safari.ethz.ch/isca-pim-tutorial/</a:t>
            </a:r>
            <a:r>
              <a:rPr kumimoji="0" lang="en-US" sz="2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9" name="Rectangle 8">
            <a:hlinkClick r:id="rId3"/>
            <a:extLst>
              <a:ext uri="{FF2B5EF4-FFF2-40B4-BE49-F238E27FC236}">
                <a16:creationId xmlns:a16="http://schemas.microsoft.com/office/drawing/2014/main" id="{00B5CE6A-402F-4D43-947F-D29241FBA965}"/>
              </a:ext>
            </a:extLst>
          </p:cNvPr>
          <p:cNvSpPr/>
          <p:nvPr/>
        </p:nvSpPr>
        <p:spPr>
          <a:xfrm>
            <a:off x="5153372" y="4437407"/>
            <a:ext cx="3836425"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5">
                  <a:extLst>
                    <a:ext uri="{A12FA001-AC4F-418D-AE19-62706E023703}">
                      <ahyp:hlinkClr xmlns:ahyp="http://schemas.microsoft.com/office/drawing/2018/hyperlinkcolor" val="tx"/>
                    </a:ext>
                  </a:extLst>
                </a:hlinkClick>
              </a:rPr>
              <a:t>https://www.youtube.com/live/GIb5EgSrWk0</a:t>
            </a:r>
            <a:r>
              <a:rPr kumimoji="0" lang="en-US" sz="2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1026" name="Picture 2">
            <a:extLst>
              <a:ext uri="{FF2B5EF4-FFF2-40B4-BE49-F238E27FC236}">
                <a16:creationId xmlns:a16="http://schemas.microsoft.com/office/drawing/2014/main" id="{428413E4-8C3D-4B26-3C8E-0BC409B052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699" y="1329152"/>
            <a:ext cx="3992788" cy="22438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E1332AC-74CE-D052-B480-BBD900DDCEE9}"/>
              </a:ext>
            </a:extLst>
          </p:cNvPr>
          <p:cNvPicPr>
            <a:picLocks noChangeAspect="1"/>
          </p:cNvPicPr>
          <p:nvPr/>
        </p:nvPicPr>
        <p:blipFill>
          <a:blip r:embed="rId7"/>
          <a:stretch>
            <a:fillRect/>
          </a:stretch>
        </p:blipFill>
        <p:spPr>
          <a:xfrm>
            <a:off x="77818" y="3621824"/>
            <a:ext cx="5075554" cy="3047536"/>
          </a:xfrm>
          <a:prstGeom prst="rect">
            <a:avLst/>
          </a:prstGeom>
        </p:spPr>
      </p:pic>
      <p:pic>
        <p:nvPicPr>
          <p:cNvPr id="7" name="Picture 6">
            <a:extLst>
              <a:ext uri="{FF2B5EF4-FFF2-40B4-BE49-F238E27FC236}">
                <a16:creationId xmlns:a16="http://schemas.microsoft.com/office/drawing/2014/main" id="{8CF9ACDE-D4E9-7A90-1EBA-7613ABD8FC3B}"/>
              </a:ext>
            </a:extLst>
          </p:cNvPr>
          <p:cNvPicPr>
            <a:picLocks noChangeAspect="1"/>
          </p:cNvPicPr>
          <p:nvPr/>
        </p:nvPicPr>
        <p:blipFill>
          <a:blip r:embed="rId8"/>
          <a:stretch>
            <a:fillRect/>
          </a:stretch>
        </p:blipFill>
        <p:spPr>
          <a:xfrm>
            <a:off x="5247613" y="1329152"/>
            <a:ext cx="3815548" cy="2603904"/>
          </a:xfrm>
          <a:prstGeom prst="rect">
            <a:avLst/>
          </a:prstGeom>
        </p:spPr>
      </p:pic>
    </p:spTree>
    <p:extLst>
      <p:ext uri="{BB962C8B-B14F-4D97-AF65-F5344CB8AC3E}">
        <p14:creationId xmlns:p14="http://schemas.microsoft.com/office/powerpoint/2010/main" val="2812392361"/>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169011" y="132335"/>
            <a:ext cx="8894602" cy="606084"/>
          </a:xfrm>
        </p:spPr>
        <p:txBody>
          <a:bodyPr>
            <a:noAutofit/>
          </a:bodyPr>
          <a:lstStyle/>
          <a:p>
            <a:r>
              <a:rPr lang="en-US" sz="3600" dirty="0"/>
              <a:t>Real PIM Tutorial </a:t>
            </a:r>
            <a:r>
              <a:rPr lang="en-US" sz="3000" b="1" dirty="0"/>
              <a:t>[ASPLOS 2023]</a:t>
            </a:r>
          </a:p>
        </p:txBody>
      </p:sp>
      <p:sp>
        <p:nvSpPr>
          <p:cNvPr id="8" name="Rectangle 7">
            <a:hlinkClick r:id="rId3"/>
            <a:extLst>
              <a:ext uri="{FF2B5EF4-FFF2-40B4-BE49-F238E27FC236}">
                <a16:creationId xmlns:a16="http://schemas.microsoft.com/office/drawing/2014/main" id="{80BF6774-805A-F446-B196-F40F5ED51380}"/>
              </a:ext>
            </a:extLst>
          </p:cNvPr>
          <p:cNvSpPr/>
          <p:nvPr/>
        </p:nvSpPr>
        <p:spPr>
          <a:xfrm>
            <a:off x="5076590" y="5560114"/>
            <a:ext cx="4132799"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4">
                  <a:extLst>
                    <a:ext uri="{A12FA001-AC4F-418D-AE19-62706E023703}">
                      <ahyp:hlinkClr xmlns:ahyp="http://schemas.microsoft.com/office/drawing/2018/hyperlinkcolor" val="tx"/>
                    </a:ext>
                  </a:extLst>
                </a:hlinkClick>
              </a:rPr>
              <a:t>https://events.safari.ethz.ch/asplos-pim-tutorial/</a:t>
            </a:r>
            <a:r>
              <a:rPr kumimoji="0" lang="en-US" sz="2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
        <p:nvSpPr>
          <p:cNvPr id="10" name="Content Placeholder 2">
            <a:extLst>
              <a:ext uri="{FF2B5EF4-FFF2-40B4-BE49-F238E27FC236}">
                <a16:creationId xmlns:a16="http://schemas.microsoft.com/office/drawing/2014/main" id="{FE43B7B2-0E26-1843-96D5-E844119B5B4A}"/>
              </a:ext>
            </a:extLst>
          </p:cNvPr>
          <p:cNvSpPr>
            <a:spLocks noGrp="1"/>
          </p:cNvSpPr>
          <p:nvPr>
            <p:ph idx="1"/>
          </p:nvPr>
        </p:nvSpPr>
        <p:spPr>
          <a:xfrm>
            <a:off x="169011" y="878297"/>
            <a:ext cx="8894602" cy="5574797"/>
          </a:xfrm>
        </p:spPr>
        <p:txBody>
          <a:bodyPr>
            <a:normAutofit/>
          </a:bodyPr>
          <a:lstStyle/>
          <a:p>
            <a:r>
              <a:rPr lang="en-US" dirty="0"/>
              <a:t>March 26: Lectures + Hands-on labs + Invited talks</a:t>
            </a:r>
          </a:p>
        </p:txBody>
      </p:sp>
      <p:pic>
        <p:nvPicPr>
          <p:cNvPr id="3" name="Picture 2">
            <a:extLst>
              <a:ext uri="{FF2B5EF4-FFF2-40B4-BE49-F238E27FC236}">
                <a16:creationId xmlns:a16="http://schemas.microsoft.com/office/drawing/2014/main" id="{FFEE78B6-7082-8F4F-83C3-3CBD0E8F55F2}"/>
              </a:ext>
            </a:extLst>
          </p:cNvPr>
          <p:cNvPicPr>
            <a:picLocks noChangeAspect="1"/>
          </p:cNvPicPr>
          <p:nvPr/>
        </p:nvPicPr>
        <p:blipFill>
          <a:blip r:embed="rId5"/>
          <a:stretch>
            <a:fillRect/>
          </a:stretch>
        </p:blipFill>
        <p:spPr>
          <a:xfrm>
            <a:off x="394377" y="1297886"/>
            <a:ext cx="3841200" cy="3298310"/>
          </a:xfrm>
          <a:prstGeom prst="rect">
            <a:avLst/>
          </a:prstGeom>
        </p:spPr>
      </p:pic>
      <p:pic>
        <p:nvPicPr>
          <p:cNvPr id="5" name="Picture 4">
            <a:extLst>
              <a:ext uri="{FF2B5EF4-FFF2-40B4-BE49-F238E27FC236}">
                <a16:creationId xmlns:a16="http://schemas.microsoft.com/office/drawing/2014/main" id="{37D627B2-6E32-4B4C-B315-4D68EF649815}"/>
              </a:ext>
            </a:extLst>
          </p:cNvPr>
          <p:cNvPicPr>
            <a:picLocks noChangeAspect="1"/>
          </p:cNvPicPr>
          <p:nvPr/>
        </p:nvPicPr>
        <p:blipFill>
          <a:blip r:embed="rId6"/>
          <a:stretch>
            <a:fillRect/>
          </a:stretch>
        </p:blipFill>
        <p:spPr>
          <a:xfrm>
            <a:off x="4842189" y="1297886"/>
            <a:ext cx="4132800" cy="2947161"/>
          </a:xfrm>
          <a:prstGeom prst="rect">
            <a:avLst/>
          </a:prstGeom>
        </p:spPr>
      </p:pic>
      <p:pic>
        <p:nvPicPr>
          <p:cNvPr id="4" name="Picture 3">
            <a:extLst>
              <a:ext uri="{FF2B5EF4-FFF2-40B4-BE49-F238E27FC236}">
                <a16:creationId xmlns:a16="http://schemas.microsoft.com/office/drawing/2014/main" id="{B99EEEE7-9546-C543-8892-1CEE13106392}"/>
              </a:ext>
            </a:extLst>
          </p:cNvPr>
          <p:cNvPicPr>
            <a:picLocks noChangeAspect="1"/>
          </p:cNvPicPr>
          <p:nvPr/>
        </p:nvPicPr>
        <p:blipFill>
          <a:blip r:embed="rId7"/>
          <a:stretch>
            <a:fillRect/>
          </a:stretch>
        </p:blipFill>
        <p:spPr>
          <a:xfrm>
            <a:off x="288072" y="3761772"/>
            <a:ext cx="4712456" cy="2656597"/>
          </a:xfrm>
          <a:prstGeom prst="rect">
            <a:avLst/>
          </a:prstGeom>
        </p:spPr>
      </p:pic>
      <p:sp>
        <p:nvSpPr>
          <p:cNvPr id="9" name="Rectangle 8">
            <a:hlinkClick r:id="rId3"/>
            <a:extLst>
              <a:ext uri="{FF2B5EF4-FFF2-40B4-BE49-F238E27FC236}">
                <a16:creationId xmlns:a16="http://schemas.microsoft.com/office/drawing/2014/main" id="{00B5CE6A-402F-4D43-947F-D29241FBA965}"/>
              </a:ext>
            </a:extLst>
          </p:cNvPr>
          <p:cNvSpPr/>
          <p:nvPr/>
        </p:nvSpPr>
        <p:spPr>
          <a:xfrm>
            <a:off x="5153372" y="4437407"/>
            <a:ext cx="3836425"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8">
                  <a:extLst>
                    <a:ext uri="{A12FA001-AC4F-418D-AE19-62706E023703}">
                      <ahyp:hlinkClr xmlns:ahyp="http://schemas.microsoft.com/office/drawing/2018/hyperlinkcolor" val="tx"/>
                    </a:ext>
                  </a:extLst>
                </a:hlinkClick>
              </a:rPr>
              <a:t>https://www.youtube.com/watch?v=oYCaLcT0Kmo</a:t>
            </a:r>
            <a:r>
              <a:rPr kumimoji="0" lang="en-US" sz="2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226262311"/>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169011" y="132335"/>
            <a:ext cx="8894602" cy="606084"/>
          </a:xfrm>
        </p:spPr>
        <p:txBody>
          <a:bodyPr>
            <a:noAutofit/>
          </a:bodyPr>
          <a:lstStyle/>
          <a:p>
            <a:r>
              <a:rPr lang="en-US" sz="3600" dirty="0"/>
              <a:t>Real PIM Tutorial </a:t>
            </a:r>
            <a:r>
              <a:rPr lang="en-US" sz="3000" b="1" dirty="0"/>
              <a:t>[HPCA 2023]</a:t>
            </a:r>
          </a:p>
        </p:txBody>
      </p:sp>
      <p:sp>
        <p:nvSpPr>
          <p:cNvPr id="10" name="Content Placeholder 2">
            <a:extLst>
              <a:ext uri="{FF2B5EF4-FFF2-40B4-BE49-F238E27FC236}">
                <a16:creationId xmlns:a16="http://schemas.microsoft.com/office/drawing/2014/main" id="{FE43B7B2-0E26-1843-96D5-E844119B5B4A}"/>
              </a:ext>
            </a:extLst>
          </p:cNvPr>
          <p:cNvSpPr>
            <a:spLocks noGrp="1"/>
          </p:cNvSpPr>
          <p:nvPr>
            <p:ph idx="1"/>
          </p:nvPr>
        </p:nvSpPr>
        <p:spPr>
          <a:xfrm>
            <a:off x="169011" y="878297"/>
            <a:ext cx="8894602" cy="5574797"/>
          </a:xfrm>
        </p:spPr>
        <p:txBody>
          <a:bodyPr>
            <a:normAutofit/>
          </a:bodyPr>
          <a:lstStyle/>
          <a:p>
            <a:r>
              <a:rPr lang="en-US" dirty="0"/>
              <a:t>February 26: Lectures + Hands-on labs + Invited Talks</a:t>
            </a:r>
          </a:p>
        </p:txBody>
      </p:sp>
      <p:pic>
        <p:nvPicPr>
          <p:cNvPr id="4" name="Picture 3">
            <a:extLst>
              <a:ext uri="{FF2B5EF4-FFF2-40B4-BE49-F238E27FC236}">
                <a16:creationId xmlns:a16="http://schemas.microsoft.com/office/drawing/2014/main" id="{FBF26A4B-34F2-8142-864E-EB19E13266C5}"/>
              </a:ext>
            </a:extLst>
          </p:cNvPr>
          <p:cNvPicPr>
            <a:picLocks noChangeAspect="1"/>
          </p:cNvPicPr>
          <p:nvPr/>
        </p:nvPicPr>
        <p:blipFill>
          <a:blip r:embed="rId3"/>
          <a:stretch>
            <a:fillRect/>
          </a:stretch>
        </p:blipFill>
        <p:spPr>
          <a:xfrm>
            <a:off x="169011" y="1363718"/>
            <a:ext cx="3841461" cy="2833173"/>
          </a:xfrm>
          <a:prstGeom prst="rect">
            <a:avLst/>
          </a:prstGeom>
        </p:spPr>
      </p:pic>
      <p:pic>
        <p:nvPicPr>
          <p:cNvPr id="3" name="Picture 2">
            <a:extLst>
              <a:ext uri="{FF2B5EF4-FFF2-40B4-BE49-F238E27FC236}">
                <a16:creationId xmlns:a16="http://schemas.microsoft.com/office/drawing/2014/main" id="{2683F126-CB84-8E4B-85E5-D542C93B9352}"/>
              </a:ext>
            </a:extLst>
          </p:cNvPr>
          <p:cNvPicPr>
            <a:picLocks noChangeAspect="1"/>
          </p:cNvPicPr>
          <p:nvPr/>
        </p:nvPicPr>
        <p:blipFill>
          <a:blip r:embed="rId4"/>
          <a:stretch>
            <a:fillRect/>
          </a:stretch>
        </p:blipFill>
        <p:spPr>
          <a:xfrm>
            <a:off x="169011" y="4304043"/>
            <a:ext cx="4273613" cy="2149051"/>
          </a:xfrm>
          <a:prstGeom prst="rect">
            <a:avLst/>
          </a:prstGeom>
        </p:spPr>
      </p:pic>
      <p:pic>
        <p:nvPicPr>
          <p:cNvPr id="5" name="Picture 4">
            <a:extLst>
              <a:ext uri="{FF2B5EF4-FFF2-40B4-BE49-F238E27FC236}">
                <a16:creationId xmlns:a16="http://schemas.microsoft.com/office/drawing/2014/main" id="{B0065DBD-14DB-5E4E-9289-1D8D2F26B74D}"/>
              </a:ext>
            </a:extLst>
          </p:cNvPr>
          <p:cNvPicPr>
            <a:picLocks noChangeAspect="1"/>
          </p:cNvPicPr>
          <p:nvPr/>
        </p:nvPicPr>
        <p:blipFill>
          <a:blip r:embed="rId5"/>
          <a:stretch>
            <a:fillRect/>
          </a:stretch>
        </p:blipFill>
        <p:spPr>
          <a:xfrm>
            <a:off x="4556171" y="1359270"/>
            <a:ext cx="4129452" cy="2944773"/>
          </a:xfrm>
          <a:prstGeom prst="rect">
            <a:avLst/>
          </a:prstGeom>
        </p:spPr>
      </p:pic>
      <p:sp>
        <p:nvSpPr>
          <p:cNvPr id="9" name="Rectangle 8">
            <a:hlinkClick r:id="rId6"/>
            <a:extLst>
              <a:ext uri="{FF2B5EF4-FFF2-40B4-BE49-F238E27FC236}">
                <a16:creationId xmlns:a16="http://schemas.microsoft.com/office/drawing/2014/main" id="{0425CB07-FD9D-B147-B9DD-CBEB73E9AE34}"/>
              </a:ext>
            </a:extLst>
          </p:cNvPr>
          <p:cNvSpPr/>
          <p:nvPr/>
        </p:nvSpPr>
        <p:spPr>
          <a:xfrm>
            <a:off x="4953642" y="4336761"/>
            <a:ext cx="3731981" cy="83099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https://www.youtube.com/watch?v=f5-nT1tbz5w</a:t>
            </a:r>
            <a:r>
              <a:rPr kumimoji="0" lang="en-US" sz="2400" b="1"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rPr>
              <a:t> </a:t>
            </a:r>
          </a:p>
        </p:txBody>
      </p:sp>
      <p:sp>
        <p:nvSpPr>
          <p:cNvPr id="8" name="Rectangle 7">
            <a:hlinkClick r:id="rId6"/>
            <a:extLst>
              <a:ext uri="{FF2B5EF4-FFF2-40B4-BE49-F238E27FC236}">
                <a16:creationId xmlns:a16="http://schemas.microsoft.com/office/drawing/2014/main" id="{80BF6774-805A-F446-B196-F40F5ED51380}"/>
              </a:ext>
            </a:extLst>
          </p:cNvPr>
          <p:cNvSpPr/>
          <p:nvPr/>
        </p:nvSpPr>
        <p:spPr>
          <a:xfrm>
            <a:off x="4616312" y="5517232"/>
            <a:ext cx="4009449" cy="1200329"/>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8">
                  <a:extLst>
                    <a:ext uri="{A12FA001-AC4F-418D-AE19-62706E023703}">
                      <ahyp:hlinkClr xmlns:ahyp="http://schemas.microsoft.com/office/drawing/2018/hyperlinkcolor" val="tx"/>
                    </a:ext>
                  </a:extLst>
                </a:hlinkClick>
              </a:rPr>
              <a:t>https://events.safari.ethz.ch/real-pim-tutorial/</a:t>
            </a:r>
            <a:endParaRPr kumimoji="0" lang="en-US" sz="2400" b="1"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498165433"/>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43365700"/>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June 2023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pPr algn="l"/>
            <a:r>
              <a:rPr lang="en-US" b="0" i="0" dirty="0">
                <a:solidFill>
                  <a:srgbClr val="0000FF"/>
                </a:solidFill>
                <a:effectLst/>
                <a:hlinkClick r:id="rId2">
                  <a:extLst>
                    <a:ext uri="{A12FA001-AC4F-418D-AE19-62706E023703}">
                      <ahyp:hlinkClr xmlns:ahyp="http://schemas.microsoft.com/office/drawing/2018/hyperlinkcolor" val="tx"/>
                    </a:ext>
                  </a:extLst>
                </a:hlinkClick>
              </a:rPr>
              <a:t>https://safari.ethz.ch/safari-newsletter-june-2023/</a:t>
            </a:r>
            <a:br>
              <a:rPr lang="en-US" dirty="0">
                <a:solidFill>
                  <a:srgbClr val="0000FF"/>
                </a:solidFill>
              </a:rPr>
            </a:br>
            <a:endParaRPr lang="en-US"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4320B8F7-CB5A-C855-0024-6A1F8ED4E5D3}"/>
              </a:ext>
            </a:extLst>
          </p:cNvPr>
          <p:cNvPicPr>
            <a:picLocks noChangeAspect="1"/>
          </p:cNvPicPr>
          <p:nvPr/>
        </p:nvPicPr>
        <p:blipFill>
          <a:blip r:embed="rId3"/>
          <a:stretch>
            <a:fillRect/>
          </a:stretch>
        </p:blipFill>
        <p:spPr>
          <a:xfrm>
            <a:off x="2470150" y="1494060"/>
            <a:ext cx="4066267" cy="5319316"/>
          </a:xfrm>
          <a:prstGeom prst="rect">
            <a:avLst/>
          </a:prstGeom>
        </p:spPr>
      </p:pic>
    </p:spTree>
    <p:extLst>
      <p:ext uri="{BB962C8B-B14F-4D97-AF65-F5344CB8AC3E}">
        <p14:creationId xmlns:p14="http://schemas.microsoft.com/office/powerpoint/2010/main" val="4199402110"/>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1043608" y="6375455"/>
            <a:ext cx="7813339"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https://www.youtube.com/watch?v=mV2OuB2djEs</a:t>
            </a:r>
            <a:r>
              <a:rPr kumimoji="0" lang="en-US" sz="2000" b="1"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rPr>
              <a:t> </a:t>
            </a: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Introduction &amp; Research</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pic>
        <p:nvPicPr>
          <p:cNvPr id="3" name="Picture 2">
            <a:extLst>
              <a:ext uri="{FF2B5EF4-FFF2-40B4-BE49-F238E27FC236}">
                <a16:creationId xmlns:a16="http://schemas.microsoft.com/office/drawing/2014/main" id="{28FF67AE-CF0D-AE9C-F53A-71B44486C1F1}"/>
              </a:ext>
            </a:extLst>
          </p:cNvPr>
          <p:cNvPicPr>
            <a:picLocks noChangeAspect="1"/>
          </p:cNvPicPr>
          <p:nvPr/>
        </p:nvPicPr>
        <p:blipFill>
          <a:blip r:embed="rId4"/>
          <a:stretch>
            <a:fillRect/>
          </a:stretch>
        </p:blipFill>
        <p:spPr>
          <a:xfrm>
            <a:off x="1259632" y="1301858"/>
            <a:ext cx="6334472" cy="4340650"/>
          </a:xfrm>
          <a:prstGeom prst="rect">
            <a:avLst/>
          </a:prstGeom>
        </p:spPr>
      </p:pic>
    </p:spTree>
    <p:extLst>
      <p:ext uri="{BB962C8B-B14F-4D97-AF65-F5344CB8AC3E}">
        <p14:creationId xmlns:p14="http://schemas.microsoft.com/office/powerpoint/2010/main" val="20175789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19428836"/>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1148246" y="1291208"/>
            <a:ext cx="6664113" cy="4749402"/>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1260774" y="1291208"/>
            <a:ext cx="6551585" cy="4803974"/>
          </a:xfrm>
          <a:prstGeom prst="rect">
            <a:avLst/>
          </a:prstGeom>
        </p:spPr>
      </p:pic>
      <p:pic>
        <p:nvPicPr>
          <p:cNvPr id="6" name="Picture 5">
            <a:extLst>
              <a:ext uri="{FF2B5EF4-FFF2-40B4-BE49-F238E27FC236}">
                <a16:creationId xmlns:a16="http://schemas.microsoft.com/office/drawing/2014/main" id="{35833876-7D1A-16CA-7FD5-248FFB35F223}"/>
              </a:ext>
            </a:extLst>
          </p:cNvPr>
          <p:cNvPicPr>
            <a:picLocks noChangeAspect="1"/>
          </p:cNvPicPr>
          <p:nvPr/>
        </p:nvPicPr>
        <p:blipFill>
          <a:blip r:embed="rId5"/>
          <a:stretch>
            <a:fillRect/>
          </a:stretch>
        </p:blipFill>
        <p:spPr>
          <a:xfrm>
            <a:off x="899592" y="1095890"/>
            <a:ext cx="6981466" cy="5052050"/>
          </a:xfrm>
          <a:prstGeom prst="rect">
            <a:avLst/>
          </a:prstGeom>
        </p:spPr>
      </p:pic>
      <p:pic>
        <p:nvPicPr>
          <p:cNvPr id="7" name="Picture 6">
            <a:extLst>
              <a:ext uri="{FF2B5EF4-FFF2-40B4-BE49-F238E27FC236}">
                <a16:creationId xmlns:a16="http://schemas.microsoft.com/office/drawing/2014/main" id="{E16A6598-F24D-1D67-5F23-CB446E67B8DE}"/>
              </a:ext>
            </a:extLst>
          </p:cNvPr>
          <p:cNvPicPr>
            <a:picLocks noChangeAspect="1"/>
          </p:cNvPicPr>
          <p:nvPr/>
        </p:nvPicPr>
        <p:blipFill>
          <a:blip r:embed="rId6"/>
          <a:stretch>
            <a:fillRect/>
          </a:stretch>
        </p:blipFill>
        <p:spPr>
          <a:xfrm>
            <a:off x="797029" y="907187"/>
            <a:ext cx="7186592" cy="5639663"/>
          </a:xfrm>
          <a:prstGeom prst="rect">
            <a:avLst/>
          </a:prstGeom>
        </p:spPr>
      </p:pic>
      <p:pic>
        <p:nvPicPr>
          <p:cNvPr id="8" name="Picture 7">
            <a:extLst>
              <a:ext uri="{FF2B5EF4-FFF2-40B4-BE49-F238E27FC236}">
                <a16:creationId xmlns:a16="http://schemas.microsoft.com/office/drawing/2014/main" id="{A044D9F4-2E00-3E8C-975A-3D6992D81A48}"/>
              </a:ext>
            </a:extLst>
          </p:cNvPr>
          <p:cNvPicPr>
            <a:picLocks noChangeAspect="1"/>
          </p:cNvPicPr>
          <p:nvPr/>
        </p:nvPicPr>
        <p:blipFill>
          <a:blip r:embed="rId7"/>
          <a:stretch>
            <a:fillRect/>
          </a:stretch>
        </p:blipFill>
        <p:spPr>
          <a:xfrm>
            <a:off x="797028" y="836712"/>
            <a:ext cx="7198726" cy="5692016"/>
          </a:xfrm>
          <a:prstGeom prst="rect">
            <a:avLst/>
          </a:prstGeom>
        </p:spPr>
      </p:pic>
      <p:pic>
        <p:nvPicPr>
          <p:cNvPr id="10" name="Picture 9">
            <a:extLst>
              <a:ext uri="{FF2B5EF4-FFF2-40B4-BE49-F238E27FC236}">
                <a16:creationId xmlns:a16="http://schemas.microsoft.com/office/drawing/2014/main" id="{C797DD58-5A50-9EA2-81BD-859844E0C1A0}"/>
              </a:ext>
            </a:extLst>
          </p:cNvPr>
          <p:cNvPicPr>
            <a:picLocks noChangeAspect="1"/>
          </p:cNvPicPr>
          <p:nvPr/>
        </p:nvPicPr>
        <p:blipFill>
          <a:blip r:embed="rId8"/>
          <a:stretch>
            <a:fillRect/>
          </a:stretch>
        </p:blipFill>
        <p:spPr>
          <a:xfrm>
            <a:off x="799247" y="814908"/>
            <a:ext cx="7278898" cy="5744136"/>
          </a:xfrm>
          <a:prstGeom prst="rect">
            <a:avLst/>
          </a:prstGeom>
        </p:spPr>
      </p:pic>
      <p:pic>
        <p:nvPicPr>
          <p:cNvPr id="11" name="Picture 10">
            <a:extLst>
              <a:ext uri="{FF2B5EF4-FFF2-40B4-BE49-F238E27FC236}">
                <a16:creationId xmlns:a16="http://schemas.microsoft.com/office/drawing/2014/main" id="{B3702041-08EB-7CEC-D9AA-4E41D916FD8B}"/>
              </a:ext>
            </a:extLst>
          </p:cNvPr>
          <p:cNvPicPr>
            <a:picLocks noChangeAspect="1"/>
          </p:cNvPicPr>
          <p:nvPr/>
        </p:nvPicPr>
        <p:blipFill>
          <a:blip r:embed="rId9"/>
          <a:stretch>
            <a:fillRect/>
          </a:stretch>
        </p:blipFill>
        <p:spPr>
          <a:xfrm>
            <a:off x="797027" y="799333"/>
            <a:ext cx="7293251" cy="5748375"/>
          </a:xfrm>
          <a:prstGeom prst="rect">
            <a:avLst/>
          </a:prstGeom>
        </p:spPr>
      </p:pic>
      <p:pic>
        <p:nvPicPr>
          <p:cNvPr id="12" name="Picture 11">
            <a:extLst>
              <a:ext uri="{FF2B5EF4-FFF2-40B4-BE49-F238E27FC236}">
                <a16:creationId xmlns:a16="http://schemas.microsoft.com/office/drawing/2014/main" id="{3C47421B-0C2B-624F-1238-EDB522A1BEB4}"/>
              </a:ext>
            </a:extLst>
          </p:cNvPr>
          <p:cNvPicPr>
            <a:picLocks noChangeAspect="1"/>
          </p:cNvPicPr>
          <p:nvPr/>
        </p:nvPicPr>
        <p:blipFill>
          <a:blip r:embed="rId10"/>
          <a:stretch>
            <a:fillRect/>
          </a:stretch>
        </p:blipFill>
        <p:spPr>
          <a:xfrm>
            <a:off x="784893" y="2204864"/>
            <a:ext cx="7293251" cy="4288957"/>
          </a:xfrm>
          <a:prstGeom prst="rect">
            <a:avLst/>
          </a:prstGeom>
        </p:spPr>
      </p:pic>
    </p:spTree>
    <p:extLst>
      <p:ext uri="{BB962C8B-B14F-4D97-AF65-F5344CB8AC3E}">
        <p14:creationId xmlns:p14="http://schemas.microsoft.com/office/powerpoint/2010/main" val="1211200184"/>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July 2023</a:t>
            </a:r>
          </a:p>
          <a:p>
            <a:r>
              <a:rPr lang="en-US" sz="2200" dirty="0"/>
              <a:t>DAC 2023 Special Session Talk</a:t>
            </a:r>
          </a:p>
        </p:txBody>
      </p:sp>
      <p:sp>
        <p:nvSpPr>
          <p:cNvPr id="13" name="Title 1"/>
          <p:cNvSpPr>
            <a:spLocks noGrp="1"/>
          </p:cNvSpPr>
          <p:nvPr>
            <p:ph type="ctrTitle"/>
          </p:nvPr>
        </p:nvSpPr>
        <p:spPr>
          <a:xfrm>
            <a:off x="395536" y="1340768"/>
            <a:ext cx="8382000" cy="2201416"/>
          </a:xfrm>
        </p:spPr>
        <p:txBody>
          <a:bodyPr>
            <a:normAutofit fontScale="90000"/>
          </a:bodyPr>
          <a:lstStyle/>
          <a:p>
            <a:pPr algn="ctr"/>
            <a:r>
              <a:rPr lang="en-US" sz="5800" dirty="0"/>
              <a:t>Accelerating Genome Analysis</a:t>
            </a:r>
            <a:br>
              <a:rPr lang="en-US" sz="4400" dirty="0"/>
            </a:br>
            <a:br>
              <a:rPr lang="en-US" sz="800" dirty="0"/>
            </a:br>
            <a:r>
              <a:rPr lang="en-US" sz="4700" dirty="0">
                <a:solidFill>
                  <a:srgbClr val="C00000"/>
                </a:solidFill>
              </a:rPr>
              <a:t>via Algorithm-Architecture Co-Design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safari.png">
            <a:extLst>
              <a:ext uri="{FF2B5EF4-FFF2-40B4-BE49-F238E27FC236}">
                <a16:creationId xmlns:a16="http://schemas.microsoft.com/office/drawing/2014/main" id="{C9B17D3A-555D-294B-BA0B-7E8D65DE6AC3}"/>
              </a:ext>
            </a:extLst>
          </p:cNvPr>
          <p:cNvPicPr>
            <a:picLocks noChangeAspect="1"/>
          </p:cNvPicPr>
          <p:nvPr/>
        </p:nvPicPr>
        <p:blipFill>
          <a:blip r:embed="rId6" cstate="print"/>
          <a:stretch>
            <a:fillRect/>
          </a:stretch>
        </p:blipFill>
        <p:spPr>
          <a:xfrm>
            <a:off x="216024" y="5949280"/>
            <a:ext cx="1745138" cy="504938"/>
          </a:xfrm>
          <a:prstGeom prst="rect">
            <a:avLst/>
          </a:prstGeom>
        </p:spPr>
      </p:pic>
      <p:pic>
        <p:nvPicPr>
          <p:cNvPr id="1026" name="Picture 2" descr="Design Automation Conference">
            <a:extLst>
              <a:ext uri="{FF2B5EF4-FFF2-40B4-BE49-F238E27FC236}">
                <a16:creationId xmlns:a16="http://schemas.microsoft.com/office/drawing/2014/main" id="{F39D66E5-D5B4-FD32-3AA4-2F92740F4F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4248" y="5661248"/>
            <a:ext cx="2278771" cy="936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07479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446906"/>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First Step: Comprehensive Mapping</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 action="ppaction://noaction">
                  <a:extLst>
                    <a:ext uri="{A12FA001-AC4F-418D-AE19-62706E023703}">
                      <ahyp:hlinkClr xmlns:ahyp="http://schemas.microsoft.com/office/drawing/2018/hyperlinkcolor" val="tx"/>
                    </a:ext>
                  </a:extLst>
                </a:hlinkClick>
              </a:rPr>
              <a:t>maps using next-generation sequencing”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46480101"/>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Title 4">
            <a:extLst>
              <a:ext uri="{FF2B5EF4-FFF2-40B4-BE49-F238E27FC236}">
                <a16:creationId xmlns:a16="http://schemas.microsoft.com/office/drawing/2014/main" id="{0670578D-E19B-8541-9537-191677663DAC}"/>
              </a:ext>
            </a:extLst>
          </p:cNvPr>
          <p:cNvSpPr>
            <a:spLocks noGrp="1" noChangeArrowheads="1"/>
          </p:cNvSpPr>
          <p:nvPr>
            <p:ph type="ctrTitle"/>
          </p:nvPr>
        </p:nvSpPr>
        <p:spPr>
          <a:xfrm>
            <a:off x="751656" y="1676400"/>
            <a:ext cx="7924800" cy="1752600"/>
          </a:xfrm>
        </p:spPr>
        <p:txBody>
          <a:bodyPr/>
          <a:lstStyle/>
          <a:p>
            <a:r>
              <a:rPr lang="en-US" altLang="en-US" dirty="0">
                <a:ea typeface="ＭＳ Ｐゴシック" panose="020B0600070205080204" pitchFamily="34" charset="-128"/>
              </a:rPr>
              <a:t>Resources &amp; Acknowledgments</a:t>
            </a:r>
          </a:p>
        </p:txBody>
      </p:sp>
      <p:sp>
        <p:nvSpPr>
          <p:cNvPr id="176130" name="Subtitle 5">
            <a:extLst>
              <a:ext uri="{FF2B5EF4-FFF2-40B4-BE49-F238E27FC236}">
                <a16:creationId xmlns:a16="http://schemas.microsoft.com/office/drawing/2014/main" id="{53FF18AD-8F96-6146-B6EC-4036AE430FD8}"/>
              </a:ext>
            </a:extLst>
          </p:cNvPr>
          <p:cNvSpPr>
            <a:spLocks noGrp="1" noChangeArrowheads="1"/>
          </p:cNvSpPr>
          <p:nvPr>
            <p:ph type="subTitle" idx="1"/>
          </p:nvPr>
        </p:nvSpPr>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863503526"/>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C243-1CAD-2A7E-62EB-0FB2914C1F88}"/>
              </a:ext>
            </a:extLst>
          </p:cNvPr>
          <p:cNvSpPr>
            <a:spLocks noGrp="1"/>
          </p:cNvSpPr>
          <p:nvPr>
            <p:ph type="title"/>
          </p:nvPr>
        </p:nvSpPr>
        <p:spPr/>
        <p:txBody>
          <a:bodyPr/>
          <a:lstStyle/>
          <a:p>
            <a:r>
              <a:rPr lang="en-US" dirty="0"/>
              <a:t>Special Research Sessions &amp; Courses</a:t>
            </a:r>
          </a:p>
        </p:txBody>
      </p:sp>
      <p:sp>
        <p:nvSpPr>
          <p:cNvPr id="3" name="Content Placeholder 2">
            <a:extLst>
              <a:ext uri="{FF2B5EF4-FFF2-40B4-BE49-F238E27FC236}">
                <a16:creationId xmlns:a16="http://schemas.microsoft.com/office/drawing/2014/main" id="{BC2C9FA4-AC79-315D-C96F-D650BA037556}"/>
              </a:ext>
            </a:extLst>
          </p:cNvPr>
          <p:cNvSpPr>
            <a:spLocks noGrp="1"/>
          </p:cNvSpPr>
          <p:nvPr>
            <p:ph idx="1"/>
          </p:nvPr>
        </p:nvSpPr>
        <p:spPr>
          <a:xfrm>
            <a:off x="228600" y="1052736"/>
            <a:ext cx="8610600" cy="4948808"/>
          </a:xfrm>
        </p:spPr>
        <p:txBody>
          <a:bodyPr/>
          <a:lstStyle/>
          <a:p>
            <a:r>
              <a:rPr lang="en-US" dirty="0">
                <a:solidFill>
                  <a:srgbClr val="0000FF"/>
                </a:solidFill>
              </a:rPr>
              <a:t>Special Session at ISVLSI 2022: 9 cutting-edge talks</a:t>
            </a:r>
          </a:p>
        </p:txBody>
      </p:sp>
      <p:sp>
        <p:nvSpPr>
          <p:cNvPr id="4" name="Slide Number Placeholder 3">
            <a:extLst>
              <a:ext uri="{FF2B5EF4-FFF2-40B4-BE49-F238E27FC236}">
                <a16:creationId xmlns:a16="http://schemas.microsoft.com/office/drawing/2014/main" id="{F2E091C3-E327-1914-9FC9-05618963265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B6B0EC3-D65E-13D3-B6B0-8A11DE70F95D}"/>
              </a:ext>
            </a:extLst>
          </p:cNvPr>
          <p:cNvPicPr>
            <a:picLocks noChangeAspect="1"/>
          </p:cNvPicPr>
          <p:nvPr/>
        </p:nvPicPr>
        <p:blipFill>
          <a:blip r:embed="rId2"/>
          <a:stretch>
            <a:fillRect/>
          </a:stretch>
        </p:blipFill>
        <p:spPr>
          <a:xfrm>
            <a:off x="1187624" y="1572833"/>
            <a:ext cx="7038528" cy="4837269"/>
          </a:xfrm>
          <a:prstGeom prst="rect">
            <a:avLst/>
          </a:prstGeom>
        </p:spPr>
      </p:pic>
      <p:sp>
        <p:nvSpPr>
          <p:cNvPr id="6" name="TextBox 5">
            <a:extLst>
              <a:ext uri="{FF2B5EF4-FFF2-40B4-BE49-F238E27FC236}">
                <a16:creationId xmlns:a16="http://schemas.microsoft.com/office/drawing/2014/main" id="{45C9899B-0C6B-9012-9C33-24CC4B7C8C97}"/>
              </a:ext>
            </a:extLst>
          </p:cNvPr>
          <p:cNvSpPr txBox="1"/>
          <p:nvPr/>
        </p:nvSpPr>
        <p:spPr>
          <a:xfrm>
            <a:off x="1691680" y="6467530"/>
            <a:ext cx="62744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https://www.youtube.com/watch?v=qeukNs5XI3g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48141333"/>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710794794"/>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66171951"/>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80162551"/>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in Comp Arch (Spring &amp; Fall)</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1" y="980728"/>
            <a:ext cx="4950861" cy="5267672"/>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endParaRPr>
          </a:p>
          <a:p>
            <a:pPr lvl="1"/>
            <a:r>
              <a:rPr lang="en-US" sz="1400" dirty="0">
                <a:solidFill>
                  <a:srgbClr val="0432FF"/>
                </a:solidFill>
                <a:hlinkClick r:id="rId2"/>
              </a:rPr>
              <a:t>https://safari.ethz.ch/architecture_seminar/spring2022/doku.php?id=schedule</a:t>
            </a:r>
            <a:endParaRPr lang="en-US" sz="14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Fall 2021 Edition: </a:t>
            </a:r>
            <a:endParaRPr lang="en-US" sz="1600" b="1" dirty="0">
              <a:solidFill>
                <a:srgbClr val="0432FF"/>
              </a:solidFill>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https://safari.ethz.ch/architecture_seminar/fall2021/doku.php?id=schedule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extLst>
                    <a:ext uri="{A12FA001-AC4F-418D-AE19-62706E023703}">
                      <ahyp:hlinkClr xmlns:ahyp="http://schemas.microsoft.com/office/drawing/2018/hyperlinkcolor" val="tx"/>
                    </a:ext>
                  </a:extLst>
                </a:hlinkClick>
              </a:rPr>
              <a:t>Youtube</a:t>
            </a:r>
            <a:r>
              <a:rPr lang="en-US" sz="1600" b="1" dirty="0">
                <a:solidFill>
                  <a:srgbClr val="0432FF"/>
                </a:solidFill>
                <a:hlinkClick r:id="rId6">
                  <a:extLst>
                    <a:ext uri="{A12FA001-AC4F-418D-AE19-62706E023703}">
                      <ahyp:hlinkClr xmlns:ahyp="http://schemas.microsoft.com/office/drawing/2018/hyperlinkcolor" val="tx"/>
                    </a:ext>
                  </a:extLst>
                </a:hlinkClick>
              </a:rPr>
              <a:t> Livestream (Spring 2022):</a:t>
            </a:r>
          </a:p>
          <a:p>
            <a:pPr lvl="1"/>
            <a:r>
              <a:rPr lang="en-US" sz="1400" dirty="0">
                <a:solidFill>
                  <a:srgbClr val="0432FF"/>
                </a:solidFill>
                <a:hlinkClick r:id="rId5"/>
              </a:rPr>
              <a:t>https://www.youtube.com/watch?v=rS9UPk509AQ&amp;list=PL5Q2soXY2Zi_hxizriwKmFHgcoe2Q8-m0</a:t>
            </a:r>
            <a:endParaRPr lang="en-US" sz="1400" dirty="0">
              <a:solidFill>
                <a:srgbClr val="0432FF"/>
              </a:solidFill>
            </a:endParaRPr>
          </a:p>
          <a:p>
            <a:r>
              <a:rPr lang="en-US" sz="1600" b="1" dirty="0">
                <a:solidFill>
                  <a:srgbClr val="0432FF"/>
                </a:solidFill>
                <a:hlinkClick r:id="rId6">
                  <a:extLst>
                    <a:ext uri="{A12FA001-AC4F-418D-AE19-62706E023703}">
                      <ahyp:hlinkClr xmlns:ahyp="http://schemas.microsoft.com/office/drawing/2018/hyperlinkcolor" val="tx"/>
                    </a:ext>
                  </a:extLst>
                </a:hlinkClick>
              </a:rPr>
              <a:t>Youtube Livestream (Fall 2021):</a:t>
            </a: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740EFA-8885-244A-414A-5E9E09C800F1}"/>
              </a:ext>
            </a:extLst>
          </p:cNvPr>
          <p:cNvPicPr>
            <a:picLocks noChangeAspect="1"/>
          </p:cNvPicPr>
          <p:nvPr/>
        </p:nvPicPr>
        <p:blipFill>
          <a:blip r:embed="rId7"/>
          <a:stretch>
            <a:fillRect/>
          </a:stretch>
        </p:blipFill>
        <p:spPr>
          <a:xfrm>
            <a:off x="4950861" y="927956"/>
            <a:ext cx="3964539" cy="5373216"/>
          </a:xfrm>
          <a:prstGeom prst="rect">
            <a:avLst/>
          </a:prstGeom>
        </p:spPr>
      </p:pic>
    </p:spTree>
    <p:extLst>
      <p:ext uri="{BB962C8B-B14F-4D97-AF65-F5344CB8AC3E}">
        <p14:creationId xmlns:p14="http://schemas.microsoft.com/office/powerpoint/2010/main" val="499272799"/>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(Spring’22)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https://safari.ethz.ch/projects_and_seminars/spring2022/doku.php?id=heterogeneous_systems</a:t>
            </a:r>
            <a:r>
              <a:rPr lang="en-US" sz="1400" dirty="0">
                <a:solidFill>
                  <a:srgbClr val="0000FF"/>
                </a:solidFill>
              </a:rPr>
              <a:t> </a:t>
            </a:r>
          </a:p>
          <a:p>
            <a:pPr lvl="1"/>
            <a:endParaRPr lang="en-US" sz="1600" dirty="0">
              <a:solidFill>
                <a:srgbClr val="0432FF"/>
              </a:solidFill>
            </a:endParaRPr>
          </a:p>
          <a:p>
            <a:r>
              <a:rPr lang="en-US" sz="1600" b="1" dirty="0">
                <a:solidFill>
                  <a:srgbClr val="0000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000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https://www.youtube.com/watch?v=oFO5fTrgFIY&amp;list=PL5Q2soXY2Zi9XrgXR38IM_FTjmY6h7Gzm</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0756705C-65E8-9410-750D-09178D45AC8F}"/>
              </a:ext>
            </a:extLst>
          </p:cNvPr>
          <p:cNvPicPr>
            <a:picLocks noChangeAspect="1"/>
          </p:cNvPicPr>
          <p:nvPr/>
        </p:nvPicPr>
        <p:blipFill>
          <a:blip r:embed="rId6"/>
          <a:stretch>
            <a:fillRect/>
          </a:stretch>
        </p:blipFill>
        <p:spPr>
          <a:xfrm>
            <a:off x="5850637" y="0"/>
            <a:ext cx="3257867" cy="6858000"/>
          </a:xfrm>
          <a:prstGeom prst="rect">
            <a:avLst/>
          </a:prstGeom>
        </p:spPr>
      </p:pic>
    </p:spTree>
    <p:extLst>
      <p:ext uri="{BB962C8B-B14F-4D97-AF65-F5344CB8AC3E}">
        <p14:creationId xmlns:p14="http://schemas.microsoft.com/office/powerpoint/2010/main" val="2712635604"/>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292480"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292480" y="3097214"/>
            <a:ext cx="3600000" cy="3572146"/>
          </a:xfrm>
          <a:prstGeom prst="rect">
            <a:avLst/>
          </a:prstGeom>
        </p:spPr>
      </p:pic>
    </p:spTree>
    <p:extLst>
      <p:ext uri="{BB962C8B-B14F-4D97-AF65-F5344CB8AC3E}">
        <p14:creationId xmlns:p14="http://schemas.microsoft.com/office/powerpoint/2010/main" val="1598053283"/>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Some Other Recent Papers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6192041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86800" cy="749300"/>
          </a:xfrm>
        </p:spPr>
        <p:txBody>
          <a:bodyPr>
            <a:normAutofit/>
          </a:bodyPr>
          <a:lstStyle/>
          <a:p>
            <a:r>
              <a:rPr lang="en-US" sz="3800" dirty="0">
                <a:latin typeface="Garamond" charset="0"/>
                <a:ea typeface="ＭＳ Ｐゴシック" charset="0"/>
                <a:cs typeface="ＭＳ Ｐゴシック" charset="0"/>
              </a:rPr>
              <a:t>Finding Approximate Seed Matches</a:t>
            </a: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a:t>Can Firtina, </a:t>
            </a:r>
            <a:r>
              <a:rPr lang="en-US" sz="1800" dirty="0" err="1"/>
              <a:t>Jisung</a:t>
            </a:r>
            <a:r>
              <a:rPr lang="en-US" sz="1800" dirty="0"/>
              <a:t> Park, Mohammed </a:t>
            </a:r>
            <a:r>
              <a:rPr lang="en-US" sz="1800" dirty="0" err="1"/>
              <a:t>Alser</a:t>
            </a:r>
            <a:r>
              <a:rPr lang="en-US" sz="1800" dirty="0"/>
              <a:t>, </a:t>
            </a:r>
            <a:r>
              <a:rPr lang="en-US" sz="1800" dirty="0" err="1"/>
              <a:t>Jeremie</a:t>
            </a:r>
            <a:r>
              <a:rPr lang="en-US" sz="1800" dirty="0"/>
              <a:t> S. Kim, </a:t>
            </a:r>
            <a:r>
              <a:rPr lang="en-US" sz="1800" dirty="0" err="1"/>
              <a:t>Damla</a:t>
            </a:r>
            <a:r>
              <a:rPr lang="en-US" sz="1800" dirty="0"/>
              <a:t> </a:t>
            </a:r>
            <a:r>
              <a:rPr lang="en-US" sz="1800" dirty="0" err="1"/>
              <a:t>Senol</a:t>
            </a:r>
            <a:r>
              <a:rPr lang="en-US" sz="1800" dirty="0"/>
              <a:t> Cali, Taha </a:t>
            </a:r>
            <a:r>
              <a:rPr lang="en-US" sz="1800" dirty="0" err="1"/>
              <a:t>Shahroodi</a:t>
            </a:r>
            <a:r>
              <a:rPr lang="en-US" sz="1800" dirty="0"/>
              <a:t>, Nika Mansouri-</a:t>
            </a:r>
            <a:r>
              <a:rPr lang="en-US" sz="1800" dirty="0" err="1"/>
              <a:t>Ghiasi</a:t>
            </a:r>
            <a:r>
              <a:rPr lang="en-US" sz="1800" dirty="0"/>
              <a:t>, Gagandeep Singh, Konstantinos </a:t>
            </a:r>
            <a:r>
              <a:rPr lang="en-US" sz="1800" dirty="0" err="1"/>
              <a:t>Kanellopoulos</a:t>
            </a:r>
            <a:r>
              <a:rPr lang="en-US" sz="1800" dirty="0"/>
              <a:t>,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dirty="0">
                <a:solidFill>
                  <a:srgbClr val="1700FF"/>
                </a:solidFill>
                <a:hlinkClick r:id="rId3">
                  <a:extLst>
                    <a:ext uri="{A12FA001-AC4F-418D-AE19-62706E023703}">
                      <ahyp:hlinkClr xmlns:ahyp="http://schemas.microsoft.com/office/drawing/2018/hyperlinkcolor" val="tx"/>
                    </a:ext>
                  </a:extLst>
                </a:hlinkClick>
              </a:rPr>
              <a:t>"BLEND: A Fast, Memory-Efficient, and Accurate Mechanism to Find Fuzzy Seed </a:t>
            </a:r>
            <a:r>
              <a:rPr lang="en-US" sz="1800" dirty="0">
                <a:solidFill>
                  <a:srgbClr val="1500FF"/>
                </a:solidFill>
                <a:hlinkClick r:id="rId3">
                  <a:extLst>
                    <a:ext uri="{A12FA001-AC4F-418D-AE19-62706E023703}">
                      <ahyp:hlinkClr xmlns:ahyp="http://schemas.microsoft.com/office/drawing/2018/hyperlinkcolor" val="tx"/>
                    </a:ext>
                  </a:extLst>
                </a:hlinkClick>
              </a:rPr>
              <a:t>Matches</a:t>
            </a:r>
            <a:r>
              <a:rPr lang="en-US" sz="1800" dirty="0">
                <a:solidFill>
                  <a:srgbClr val="1700FF"/>
                </a:solidFill>
                <a:hlinkClick r:id="rId3">
                  <a:extLst>
                    <a:ext uri="{A12FA001-AC4F-418D-AE19-62706E023703}">
                      <ahyp:hlinkClr xmlns:ahyp="http://schemas.microsoft.com/office/drawing/2018/hyperlinkcolor" val="tx"/>
                    </a:ext>
                  </a:extLst>
                </a:hlinkClick>
              </a:rPr>
              <a:t>"</a:t>
            </a:r>
            <a:br>
              <a:rPr lang="en-US" sz="1800" dirty="0"/>
            </a:br>
            <a:r>
              <a:rPr lang="en-US" sz="1800" dirty="0"/>
              <a:t>Preprint in </a:t>
            </a:r>
            <a:r>
              <a:rPr lang="en-US" sz="1800" i="1" dirty="0">
                <a:hlinkClick r:id="rId4"/>
              </a:rPr>
              <a:t>arXiv</a:t>
            </a:r>
            <a:r>
              <a:rPr lang="en-US" sz="1800" dirty="0"/>
              <a:t>, 2021. </a:t>
            </a:r>
            <a:br>
              <a:rPr lang="en-US" sz="1800" dirty="0"/>
            </a:br>
            <a:r>
              <a:rPr lang="en-US" sz="1800" dirty="0"/>
              <a:t>[</a:t>
            </a:r>
            <a:r>
              <a:rPr lang="en-US" sz="1800" dirty="0">
                <a:hlinkClick r:id="rId3"/>
              </a:rPr>
              <a:t>arXiv preprint</a:t>
            </a:r>
            <a:r>
              <a:rPr lang="en-US" sz="1800" dirty="0"/>
              <a:t>] </a:t>
            </a:r>
            <a:br>
              <a:rPr lang="en-US" sz="1800" dirty="0"/>
            </a:br>
            <a:r>
              <a:rPr lang="en-US" sz="1800" dirty="0"/>
              <a:t>[</a:t>
            </a:r>
            <a:r>
              <a:rPr lang="en-US" sz="1800" dirty="0">
                <a:hlinkClick r:id="rId5"/>
              </a:rPr>
              <a:t>BLEND Source Code and Data</a:t>
            </a:r>
            <a:r>
              <a:rPr lang="en-US" sz="1800" dirty="0"/>
              <a:t>]</a:t>
            </a:r>
          </a:p>
        </p:txBody>
      </p:sp>
      <p:pic>
        <p:nvPicPr>
          <p:cNvPr id="3" name="Picture 2" descr="Text&#10;&#10;Description automatically generated">
            <a:extLst>
              <a:ext uri="{FF2B5EF4-FFF2-40B4-BE49-F238E27FC236}">
                <a16:creationId xmlns:a16="http://schemas.microsoft.com/office/drawing/2014/main" id="{FD75247A-2C39-0AA3-1122-15454A8EDD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641514"/>
            <a:ext cx="9144000" cy="2005086"/>
          </a:xfrm>
          <a:prstGeom prst="rect">
            <a:avLst/>
          </a:prstGeom>
        </p:spPr>
      </p:pic>
    </p:spTree>
    <p:extLst>
      <p:ext uri="{BB962C8B-B14F-4D97-AF65-F5344CB8AC3E}">
        <p14:creationId xmlns:p14="http://schemas.microsoft.com/office/powerpoint/2010/main" val="634772837"/>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a:bodyPr>
          <a:lstStyle/>
          <a:p>
            <a:r>
              <a:rPr lang="en-US" dirty="0">
                <a:latin typeface="Garamond" charset="0"/>
                <a:ea typeface="ＭＳ Ｐゴシック" charset="0"/>
                <a:cs typeface="ＭＳ Ｐゴシック" charset="0"/>
              </a:rPr>
              <a:t>Hardware Acceleration for </a:t>
            </a:r>
            <a:r>
              <a:rPr lang="en-US" dirty="0" err="1">
                <a:latin typeface="Garamond" charset="0"/>
                <a:ea typeface="ＭＳ Ｐゴシック" charset="0"/>
                <a:cs typeface="ＭＳ Ｐゴシック" charset="0"/>
              </a:rPr>
              <a:t>pHMMs</a:t>
            </a:r>
            <a:endParaRPr lang="en-US" dirty="0">
              <a:latin typeface="Garamond" charset="0"/>
              <a:ea typeface="ＭＳ Ｐゴシック" charset="0"/>
              <a:cs typeface="ＭＳ Ｐゴシック" charset="0"/>
            </a:endParaRP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a:t>Can Firtina, Kamlesh Pillai, Gurpreet S. Kalsi, </a:t>
            </a:r>
            <a:r>
              <a:rPr lang="en-US" sz="1800" dirty="0" err="1"/>
              <a:t>Bharathwaj</a:t>
            </a:r>
            <a:r>
              <a:rPr lang="en-US" sz="1800" dirty="0"/>
              <a:t> Suresh, </a:t>
            </a:r>
            <a:r>
              <a:rPr lang="en-US" sz="1800" dirty="0" err="1"/>
              <a:t>Damla</a:t>
            </a:r>
            <a:r>
              <a:rPr lang="en-US" sz="1800" dirty="0"/>
              <a:t> </a:t>
            </a:r>
            <a:r>
              <a:rPr lang="en-US" sz="1800" dirty="0" err="1"/>
              <a:t>Senol</a:t>
            </a:r>
            <a:r>
              <a:rPr lang="en-US" sz="1800" dirty="0"/>
              <a:t> Cali, </a:t>
            </a:r>
            <a:r>
              <a:rPr lang="en-US" sz="1800" dirty="0" err="1"/>
              <a:t>Jeremie</a:t>
            </a:r>
            <a:r>
              <a:rPr lang="en-US" sz="1800" dirty="0"/>
              <a:t> S. Kim, Taha </a:t>
            </a:r>
            <a:r>
              <a:rPr lang="en-US" sz="1800" dirty="0" err="1"/>
              <a:t>Shahroodi</a:t>
            </a:r>
            <a:r>
              <a:rPr lang="en-US" sz="1800" dirty="0"/>
              <a:t>, </a:t>
            </a:r>
            <a:r>
              <a:rPr lang="en-US" sz="1800" dirty="0" err="1"/>
              <a:t>Meryem</a:t>
            </a:r>
            <a:r>
              <a:rPr lang="en-US" sz="1800" dirty="0"/>
              <a:t> Banu </a:t>
            </a:r>
            <a:r>
              <a:rPr lang="en-US" sz="1800" dirty="0" err="1"/>
              <a:t>Cavlak</a:t>
            </a:r>
            <a:r>
              <a:rPr lang="en-US" sz="1800" dirty="0"/>
              <a:t>, Joel </a:t>
            </a:r>
            <a:r>
              <a:rPr lang="en-US" sz="1800" dirty="0" err="1"/>
              <a:t>Lindegger</a:t>
            </a:r>
            <a:r>
              <a:rPr lang="en-US" sz="1800" dirty="0"/>
              <a:t>, Mohammed </a:t>
            </a:r>
            <a:r>
              <a:rPr lang="en-US" sz="1800" dirty="0" err="1"/>
              <a:t>Alser</a:t>
            </a:r>
            <a:r>
              <a:rPr lang="en-US" sz="1800" dirty="0"/>
              <a:t>, Juan Gómez-Luna, Sreenivas </a:t>
            </a:r>
            <a:r>
              <a:rPr lang="en-US" sz="1800" dirty="0" err="1"/>
              <a:t>Subramoney</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dirty="0">
                <a:solidFill>
                  <a:srgbClr val="0432FF"/>
                </a:solidFill>
                <a:hlinkClick r:id="rId3">
                  <a:extLst>
                    <a:ext uri="{A12FA001-AC4F-418D-AE19-62706E023703}">
                      <ahyp:hlinkClr xmlns:ahyp="http://schemas.microsoft.com/office/drawing/2018/hyperlinkcolor" val="tx"/>
                    </a:ext>
                  </a:extLst>
                </a:hlinkClick>
              </a:rPr>
              <a:t>"ApHMM: A Profile Hidden Markov Model Acceleration Framework for Genome Analysis"</a:t>
            </a:r>
            <a:br>
              <a:rPr lang="en-US" sz="1800" dirty="0"/>
            </a:br>
            <a:r>
              <a:rPr lang="en-US" sz="1800" dirty="0"/>
              <a:t>Preprint in </a:t>
            </a:r>
            <a:r>
              <a:rPr lang="en-US" sz="1800" i="1" dirty="0">
                <a:hlinkClick r:id="rId4"/>
              </a:rPr>
              <a:t>arXiv</a:t>
            </a:r>
            <a:r>
              <a:rPr lang="en-US" sz="1800" dirty="0"/>
              <a:t>, 2022. </a:t>
            </a:r>
            <a:br>
              <a:rPr lang="en-US" sz="1800" dirty="0"/>
            </a:br>
            <a:r>
              <a:rPr lang="en-US" sz="1800" dirty="0"/>
              <a:t>[</a:t>
            </a:r>
            <a:r>
              <a:rPr lang="en-US" sz="1800" dirty="0">
                <a:hlinkClick r:id="rId5"/>
              </a:rPr>
              <a:t>Source Code</a:t>
            </a:r>
            <a:r>
              <a:rPr lang="en-US" sz="1800" dirty="0"/>
              <a:t>]</a:t>
            </a:r>
          </a:p>
        </p:txBody>
      </p:sp>
      <p:pic>
        <p:nvPicPr>
          <p:cNvPr id="3" name="Picture 2" descr="Text&#10;&#10;Description automatically generated">
            <a:extLst>
              <a:ext uri="{FF2B5EF4-FFF2-40B4-BE49-F238E27FC236}">
                <a16:creationId xmlns:a16="http://schemas.microsoft.com/office/drawing/2014/main" id="{848BBD98-5DA7-BA0D-5FB0-8DC74A1EBE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05" y="3635431"/>
            <a:ext cx="9144000" cy="2150108"/>
          </a:xfrm>
          <a:prstGeom prst="rect">
            <a:avLst/>
          </a:prstGeom>
        </p:spPr>
      </p:pic>
    </p:spTree>
    <p:extLst>
      <p:ext uri="{BB962C8B-B14F-4D97-AF65-F5344CB8AC3E}">
        <p14:creationId xmlns:p14="http://schemas.microsoft.com/office/powerpoint/2010/main" val="3360862360"/>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a:bodyPr>
          <a:lstStyle/>
          <a:p>
            <a:r>
              <a:rPr lang="en-US" sz="3800" dirty="0">
                <a:latin typeface="Garamond" charset="0"/>
                <a:ea typeface="ＭＳ Ｐゴシック" charset="0"/>
                <a:cs typeface="ＭＳ Ｐゴシック" charset="0"/>
              </a:rPr>
              <a:t>Remapping Reads Between References </a:t>
            </a: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err="1"/>
              <a:t>Jeremie</a:t>
            </a:r>
            <a:r>
              <a:rPr lang="en-US" sz="1800" dirty="0"/>
              <a:t> S. Kim, Can Firtina, </a:t>
            </a:r>
            <a:r>
              <a:rPr lang="en-US" sz="1800" dirty="0" err="1"/>
              <a:t>Meryem</a:t>
            </a:r>
            <a:r>
              <a:rPr lang="en-US" sz="1800" dirty="0"/>
              <a:t> Banu </a:t>
            </a:r>
            <a:r>
              <a:rPr lang="en-US" sz="1800" dirty="0" err="1"/>
              <a:t>Cavlak</a:t>
            </a:r>
            <a:r>
              <a:rPr lang="en-US" sz="1800" dirty="0"/>
              <a:t>, </a:t>
            </a:r>
            <a:r>
              <a:rPr lang="en-US" sz="1800" dirty="0" err="1"/>
              <a:t>Damla</a:t>
            </a:r>
            <a:r>
              <a:rPr lang="en-US" sz="1800" dirty="0"/>
              <a:t> </a:t>
            </a:r>
            <a:r>
              <a:rPr lang="en-US" sz="1800" dirty="0" err="1"/>
              <a:t>Senol</a:t>
            </a:r>
            <a:r>
              <a:rPr lang="en-US" sz="1800" dirty="0"/>
              <a:t> Cali, </a:t>
            </a:r>
            <a:r>
              <a:rPr lang="en-US" sz="1800" dirty="0" err="1"/>
              <a:t>Nastaran</a:t>
            </a:r>
            <a:r>
              <a:rPr lang="en-US" sz="1800" dirty="0"/>
              <a:t> </a:t>
            </a:r>
            <a:r>
              <a:rPr lang="en-US" sz="1800" dirty="0" err="1"/>
              <a:t>Hajinazar</a:t>
            </a:r>
            <a:r>
              <a:rPr lang="en-US" sz="1800" dirty="0"/>
              <a:t>, Mohammed </a:t>
            </a:r>
            <a:r>
              <a:rPr lang="en-US" sz="1800" dirty="0" err="1"/>
              <a:t>Alser</a:t>
            </a:r>
            <a:r>
              <a:rPr lang="en-US" sz="1800" dirty="0"/>
              <a:t>,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dirty="0">
                <a:solidFill>
                  <a:srgbClr val="0432FF"/>
                </a:solidFill>
                <a:hlinkClick r:id="rId3">
                  <a:extLst>
                    <a:ext uri="{A12FA001-AC4F-418D-AE19-62706E023703}">
                      <ahyp:hlinkClr xmlns:ahyp="http://schemas.microsoft.com/office/drawing/2018/hyperlinkcolor" val="tx"/>
                    </a:ext>
                  </a:extLst>
                </a:hlinkClick>
              </a:rPr>
              <a:t>"AirLift: A Fast and Comprehensive Technique for Remapping Alignments between Reference Genomes"</a:t>
            </a:r>
            <a:br>
              <a:rPr lang="en-US" sz="1800" dirty="0"/>
            </a:br>
            <a:r>
              <a:rPr lang="en-US" sz="1800" i="1" dirty="0"/>
              <a:t>Preprint in </a:t>
            </a:r>
            <a:r>
              <a:rPr lang="en-US" sz="1800" i="1" dirty="0">
                <a:hlinkClick r:id="rId4"/>
              </a:rPr>
              <a:t>arXiv</a:t>
            </a:r>
            <a:r>
              <a:rPr lang="en-US" sz="1800" i="1" dirty="0"/>
              <a:t> and </a:t>
            </a:r>
            <a:r>
              <a:rPr lang="en-US" sz="1800" i="1" dirty="0">
                <a:hlinkClick r:id="rId5"/>
              </a:rPr>
              <a:t>bioRxiv</a:t>
            </a:r>
            <a:r>
              <a:rPr lang="en-US" sz="1800" dirty="0"/>
              <a:t>, 2021. </a:t>
            </a:r>
            <a:br>
              <a:rPr lang="en-US" sz="1800" dirty="0"/>
            </a:br>
            <a:r>
              <a:rPr lang="en-US" sz="1800" dirty="0"/>
              <a:t>[</a:t>
            </a:r>
            <a:r>
              <a:rPr lang="en-US" sz="1800" dirty="0">
                <a:hlinkClick r:id="rId5"/>
              </a:rPr>
              <a:t>bioRxiv preprint</a:t>
            </a:r>
            <a:r>
              <a:rPr lang="en-US" sz="1800" dirty="0"/>
              <a:t>] </a:t>
            </a:r>
            <a:br>
              <a:rPr lang="en-US" sz="1800" dirty="0"/>
            </a:br>
            <a:r>
              <a:rPr lang="en-US" sz="1800" dirty="0"/>
              <a:t>[</a:t>
            </a:r>
            <a:r>
              <a:rPr lang="en-US" sz="1800" dirty="0">
                <a:hlinkClick r:id="rId4"/>
              </a:rPr>
              <a:t>arXiv preprint</a:t>
            </a:r>
            <a:r>
              <a:rPr lang="en-US" sz="1800" dirty="0"/>
              <a:t>] </a:t>
            </a:r>
            <a:br>
              <a:rPr lang="en-US" sz="1800" dirty="0"/>
            </a:br>
            <a:r>
              <a:rPr lang="en-US" sz="1800" dirty="0"/>
              <a:t>[</a:t>
            </a:r>
            <a:r>
              <a:rPr lang="en-US" sz="1800" dirty="0">
                <a:hlinkClick r:id="rId6"/>
              </a:rPr>
              <a:t>AirLift Source Code and Data</a:t>
            </a:r>
            <a:r>
              <a:rPr lang="en-US" sz="1800" dirty="0"/>
              <a:t>]</a:t>
            </a:r>
          </a:p>
        </p:txBody>
      </p:sp>
      <p:pic>
        <p:nvPicPr>
          <p:cNvPr id="3" name="Picture 2">
            <a:extLst>
              <a:ext uri="{FF2B5EF4-FFF2-40B4-BE49-F238E27FC236}">
                <a16:creationId xmlns:a16="http://schemas.microsoft.com/office/drawing/2014/main" id="{9B6D6A4E-580E-4047-9BA7-DEF9D53AA3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272050"/>
            <a:ext cx="9144000" cy="2971588"/>
          </a:xfrm>
          <a:prstGeom prst="rect">
            <a:avLst/>
          </a:prstGeom>
        </p:spPr>
      </p:pic>
    </p:spTree>
    <p:extLst>
      <p:ext uri="{BB962C8B-B14F-4D97-AF65-F5344CB8AC3E}">
        <p14:creationId xmlns:p14="http://schemas.microsoft.com/office/powerpoint/2010/main" val="4087232066"/>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a:xfrm>
            <a:off x="228600" y="152400"/>
            <a:ext cx="8610600" cy="749300"/>
          </a:xfrm>
        </p:spPr>
        <p:txBody>
          <a:bodyPr>
            <a:normAutofit fontScale="90000"/>
          </a:bodyPr>
          <a:lstStyle/>
          <a:p>
            <a:r>
              <a:rPr lang="en-US" sz="3800" dirty="0">
                <a:latin typeface="Garamond" charset="0"/>
                <a:ea typeface="ＭＳ Ｐゴシック" charset="0"/>
                <a:cs typeface="ＭＳ Ｐゴシック" charset="0"/>
              </a:rPr>
              <a:t>Mapping Constant Regions Between References </a:t>
            </a:r>
          </a:p>
        </p:txBody>
      </p:sp>
      <p:sp>
        <p:nvSpPr>
          <p:cNvPr id="22016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C415228-36BB-6A41-A6C3-7A42358B1C8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6" name="Content Placeholder 5">
            <a:extLst>
              <a:ext uri="{FF2B5EF4-FFF2-40B4-BE49-F238E27FC236}">
                <a16:creationId xmlns:a16="http://schemas.microsoft.com/office/drawing/2014/main" id="{B495357C-B4C8-D64E-BBAC-63E30B898627}"/>
              </a:ext>
            </a:extLst>
          </p:cNvPr>
          <p:cNvSpPr>
            <a:spLocks noGrp="1"/>
          </p:cNvSpPr>
          <p:nvPr>
            <p:ph idx="1"/>
          </p:nvPr>
        </p:nvSpPr>
        <p:spPr>
          <a:xfrm>
            <a:off x="228600" y="901700"/>
            <a:ext cx="8610600" cy="5479628"/>
          </a:xfrm>
        </p:spPr>
        <p:txBody>
          <a:bodyPr/>
          <a:lstStyle/>
          <a:p>
            <a:r>
              <a:rPr lang="en-US" sz="1800" dirty="0" err="1"/>
              <a:t>Jeremie</a:t>
            </a:r>
            <a:r>
              <a:rPr lang="en-US" sz="1800" dirty="0"/>
              <a:t> S. Kim, Can Firtina, </a:t>
            </a:r>
            <a:r>
              <a:rPr lang="en-US" sz="1800" dirty="0" err="1"/>
              <a:t>Meryem</a:t>
            </a:r>
            <a:r>
              <a:rPr lang="en-US" sz="1800" dirty="0"/>
              <a:t> Banu </a:t>
            </a:r>
            <a:r>
              <a:rPr lang="en-US" sz="1800" dirty="0" err="1"/>
              <a:t>Cavlak</a:t>
            </a:r>
            <a:r>
              <a:rPr lang="en-US" sz="1800" dirty="0"/>
              <a:t>, </a:t>
            </a:r>
            <a:r>
              <a:rPr lang="en-US" sz="1800" dirty="0" err="1"/>
              <a:t>Damla</a:t>
            </a:r>
            <a:r>
              <a:rPr lang="en-US" sz="1800" dirty="0"/>
              <a:t> </a:t>
            </a:r>
            <a:r>
              <a:rPr lang="en-US" sz="1800" dirty="0" err="1"/>
              <a:t>Senol</a:t>
            </a:r>
            <a:r>
              <a:rPr lang="en-US" sz="1800" dirty="0"/>
              <a:t> Cali, Can </a:t>
            </a:r>
            <a:r>
              <a:rPr lang="en-US" sz="1800" dirty="0" err="1"/>
              <a:t>Alkan</a:t>
            </a:r>
            <a:r>
              <a:rPr lang="en-US" sz="1800" dirty="0"/>
              <a:t>, and </a:t>
            </a:r>
            <a:r>
              <a:rPr lang="en-US" sz="1800" dirty="0" err="1"/>
              <a:t>Onur</a:t>
            </a:r>
            <a:r>
              <a:rPr lang="en-US" sz="1800" dirty="0"/>
              <a:t> </a:t>
            </a:r>
            <a:r>
              <a:rPr lang="en-US" sz="1800" dirty="0" err="1"/>
              <a:t>Mutlu</a:t>
            </a:r>
            <a:r>
              <a:rPr lang="en-US" sz="1800" dirty="0"/>
              <a:t>,</a:t>
            </a:r>
            <a:br>
              <a:rPr lang="en-US" sz="1800" dirty="0"/>
            </a:br>
            <a:r>
              <a:rPr lang="en-US" sz="1800" dirty="0">
                <a:solidFill>
                  <a:srgbClr val="0432FF"/>
                </a:solidFill>
                <a:hlinkClick r:id="rId3">
                  <a:extLst>
                    <a:ext uri="{A12FA001-AC4F-418D-AE19-62706E023703}">
                      <ahyp:hlinkClr xmlns:ahyp="http://schemas.microsoft.com/office/drawing/2018/hyperlinkcolor" val="tx"/>
                    </a:ext>
                  </a:extLst>
                </a:hlinkClick>
              </a:rPr>
              <a:t>"FastRemap: A Tool for Quickly Remapping Reads between Genome Assemblies"</a:t>
            </a:r>
            <a:br>
              <a:rPr lang="en-US" sz="1800" dirty="0"/>
            </a:br>
            <a:r>
              <a:rPr lang="en-US" sz="1800" i="1" dirty="0"/>
              <a:t>Bioinformatics</a:t>
            </a:r>
            <a:r>
              <a:rPr lang="en-US" sz="1800" dirty="0"/>
              <a:t>, btac554.</a:t>
            </a:r>
            <a:br>
              <a:rPr lang="en-US" sz="1800" dirty="0"/>
            </a:br>
            <a:r>
              <a:rPr lang="en-US" sz="1800" dirty="0"/>
              <a:t>[</a:t>
            </a:r>
            <a:r>
              <a:rPr lang="en-US" sz="1800" dirty="0">
                <a:hlinkClick r:id="rId4"/>
              </a:rPr>
              <a:t>FastRemap Source Code</a:t>
            </a:r>
            <a:r>
              <a:rPr lang="en-US" sz="1800" dirty="0"/>
              <a:t>]</a:t>
            </a:r>
          </a:p>
        </p:txBody>
      </p:sp>
      <p:pic>
        <p:nvPicPr>
          <p:cNvPr id="4" name="Picture 3" descr="Text&#10;&#10;Description automatically generated">
            <a:extLst>
              <a:ext uri="{FF2B5EF4-FFF2-40B4-BE49-F238E27FC236}">
                <a16:creationId xmlns:a16="http://schemas.microsoft.com/office/drawing/2014/main" id="{AEFC469A-7AD7-8A11-A723-16731C5CE6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641514"/>
            <a:ext cx="9144000" cy="2207172"/>
          </a:xfrm>
          <a:prstGeom prst="rect">
            <a:avLst/>
          </a:prstGeom>
        </p:spPr>
      </p:pic>
    </p:spTree>
    <p:extLst>
      <p:ext uri="{BB962C8B-B14F-4D97-AF65-F5344CB8AC3E}">
        <p14:creationId xmlns:p14="http://schemas.microsoft.com/office/powerpoint/2010/main" val="3586453690"/>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F9FF-7D75-EB4E-B031-F7788EFC475A}"/>
              </a:ext>
            </a:extLst>
          </p:cNvPr>
          <p:cNvSpPr>
            <a:spLocks noGrp="1"/>
          </p:cNvSpPr>
          <p:nvPr>
            <p:ph type="title"/>
          </p:nvPr>
        </p:nvSpPr>
        <p:spPr/>
        <p:txBody>
          <a:bodyPr/>
          <a:lstStyle/>
          <a:p>
            <a:r>
              <a:rPr lang="en-US" dirty="0"/>
              <a:t>COVIDHunter</a:t>
            </a:r>
          </a:p>
        </p:txBody>
      </p:sp>
      <p:sp>
        <p:nvSpPr>
          <p:cNvPr id="4" name="Slide Number Placeholder 3">
            <a:extLst>
              <a:ext uri="{FF2B5EF4-FFF2-40B4-BE49-F238E27FC236}">
                <a16:creationId xmlns:a16="http://schemas.microsoft.com/office/drawing/2014/main" id="{121FC934-F74E-CD40-A517-45673BEBBFB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94DBE376-3309-3D48-ACA2-408D614FD6E7}"/>
              </a:ext>
            </a:extLst>
          </p:cNvPr>
          <p:cNvSpPr/>
          <p:nvPr/>
        </p:nvSpPr>
        <p:spPr>
          <a:xfrm>
            <a:off x="228600" y="917858"/>
            <a:ext cx="8735888"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800" b="0" i="0" u="none" strike="noStrike" kern="1200" cap="none" spc="0" normalizeH="0" baseline="0" noProof="0" dirty="0">
                <a:ln>
                  <a:noFill/>
                </a:ln>
                <a:solidFill>
                  <a:srgbClr val="000000"/>
                </a:solidFill>
                <a:effectLst/>
                <a:uLnTx/>
                <a:uFillTx/>
                <a:latin typeface="Tahoma"/>
                <a:ea typeface="+mn-ea"/>
                <a:cs typeface="+mn-cs"/>
              </a:rPr>
              <a:t> S. Kim,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Alserr</a:t>
            </a:r>
            <a:r>
              <a:rPr kumimoji="0" lang="en-US" sz="1800" b="0" i="0" u="none" strike="noStrike" kern="1200" cap="none" spc="0" normalizeH="0" baseline="0" noProof="0" dirty="0">
                <a:ln>
                  <a:noFill/>
                </a:ln>
                <a:solidFill>
                  <a:srgbClr val="000000"/>
                </a:solidFill>
                <a:effectLst/>
                <a:uLnTx/>
                <a:uFillTx/>
                <a:latin typeface="Tahoma"/>
                <a:ea typeface="+mn-ea"/>
                <a:cs typeface="+mn-cs"/>
              </a:rPr>
              <a:t>, Stefan W. Tell,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COVIDHunter: COVID-19 Pandemic Wave Prediction and Mitigation via Seasonality Aware Modeling</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Frontiers in Public Health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13" name="Picture 12">
            <a:extLst>
              <a:ext uri="{FF2B5EF4-FFF2-40B4-BE49-F238E27FC236}">
                <a16:creationId xmlns:a16="http://schemas.microsoft.com/office/drawing/2014/main" id="{60733648-9D39-5545-A4F5-7AF879F71E13}"/>
              </a:ext>
            </a:extLst>
          </p:cNvPr>
          <p:cNvPicPr>
            <a:picLocks noChangeAspect="1"/>
          </p:cNvPicPr>
          <p:nvPr/>
        </p:nvPicPr>
        <p:blipFill rotWithShape="1">
          <a:blip r:embed="rId4">
            <a:extLst>
              <a:ext uri="{28A0092B-C50C-407E-A947-70E740481C1C}">
                <a14:useLocalDpi xmlns:a14="http://schemas.microsoft.com/office/drawing/2010/main" val="0"/>
              </a:ext>
            </a:extLst>
          </a:blip>
          <a:srcRect l="30009" t="34903"/>
          <a:stretch/>
        </p:blipFill>
        <p:spPr>
          <a:xfrm>
            <a:off x="1081868" y="3190970"/>
            <a:ext cx="6980264" cy="2758310"/>
          </a:xfrm>
          <a:prstGeom prst="rect">
            <a:avLst/>
          </a:prstGeom>
        </p:spPr>
      </p:pic>
      <p:pic>
        <p:nvPicPr>
          <p:cNvPr id="14" name="Picture 13">
            <a:extLst>
              <a:ext uri="{FF2B5EF4-FFF2-40B4-BE49-F238E27FC236}">
                <a16:creationId xmlns:a16="http://schemas.microsoft.com/office/drawing/2014/main" id="{120166E5-B267-254E-8E3B-DC15903D4D8D}"/>
              </a:ext>
            </a:extLst>
          </p:cNvPr>
          <p:cNvPicPr>
            <a:picLocks noChangeAspect="1"/>
          </p:cNvPicPr>
          <p:nvPr/>
        </p:nvPicPr>
        <p:blipFill rotWithShape="1">
          <a:blip r:embed="rId4">
            <a:extLst>
              <a:ext uri="{28A0092B-C50C-407E-A947-70E740481C1C}">
                <a14:useLocalDpi xmlns:a14="http://schemas.microsoft.com/office/drawing/2010/main" val="0"/>
              </a:ext>
            </a:extLst>
          </a:blip>
          <a:srcRect l="5270" t="-997" r="430" b="81465"/>
          <a:stretch/>
        </p:blipFill>
        <p:spPr>
          <a:xfrm>
            <a:off x="107504" y="2852936"/>
            <a:ext cx="9001000" cy="792088"/>
          </a:xfrm>
          <a:prstGeom prst="rect">
            <a:avLst/>
          </a:prstGeom>
        </p:spPr>
      </p:pic>
    </p:spTree>
    <p:extLst>
      <p:ext uri="{BB962C8B-B14F-4D97-AF65-F5344CB8AC3E}">
        <p14:creationId xmlns:p14="http://schemas.microsoft.com/office/powerpoint/2010/main" val="3786320444"/>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F9FF-7D75-EB4E-B031-F7788EFC475A}"/>
              </a:ext>
            </a:extLst>
          </p:cNvPr>
          <p:cNvSpPr>
            <a:spLocks noGrp="1"/>
          </p:cNvSpPr>
          <p:nvPr>
            <p:ph type="title"/>
          </p:nvPr>
        </p:nvSpPr>
        <p:spPr/>
        <p:txBody>
          <a:bodyPr/>
          <a:lstStyle/>
          <a:p>
            <a:r>
              <a:rPr lang="en-US" dirty="0"/>
              <a:t>Packaging Omics Methods</a:t>
            </a:r>
          </a:p>
        </p:txBody>
      </p:sp>
      <p:sp>
        <p:nvSpPr>
          <p:cNvPr id="4" name="Slide Number Placeholder 3">
            <a:extLst>
              <a:ext uri="{FF2B5EF4-FFF2-40B4-BE49-F238E27FC236}">
                <a16:creationId xmlns:a16="http://schemas.microsoft.com/office/drawing/2014/main" id="{121FC934-F74E-CD40-A517-45673BEBBFB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Rectangle 2">
            <a:extLst>
              <a:ext uri="{FF2B5EF4-FFF2-40B4-BE49-F238E27FC236}">
                <a16:creationId xmlns:a16="http://schemas.microsoft.com/office/drawing/2014/main" id="{94DBE376-3309-3D48-ACA2-408D614FD6E7}"/>
              </a:ext>
            </a:extLst>
          </p:cNvPr>
          <p:cNvSpPr/>
          <p:nvPr/>
        </p:nvSpPr>
        <p:spPr>
          <a:xfrm>
            <a:off x="228600" y="917858"/>
            <a:ext cx="8735888"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Sharon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Waymost</a:t>
            </a:r>
            <a:r>
              <a:rPr kumimoji="0" lang="en-US" sz="1800" b="0" i="0" u="none" strike="noStrike" kern="1200" cap="none" spc="0" normalizeH="0" baseline="0" noProof="0" dirty="0">
                <a:ln>
                  <a:noFill/>
                </a:ln>
                <a:solidFill>
                  <a:srgbClr val="000000"/>
                </a:solidFill>
                <a:effectLst/>
                <a:uLnTx/>
                <a:uFillTx/>
                <a:latin typeface="Tahoma"/>
                <a:ea typeface="+mn-ea"/>
                <a:cs typeface="+mn-cs"/>
              </a:rPr>
              <a:t>, Ram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Ayyala</a:t>
            </a:r>
            <a:r>
              <a:rPr kumimoji="0" lang="en-US" sz="1800" b="0" i="0" u="none" strike="noStrike" kern="1200" cap="none" spc="0" normalizeH="0" baseline="0" noProof="0" dirty="0">
                <a:ln>
                  <a:noFill/>
                </a:ln>
                <a:solidFill>
                  <a:srgbClr val="000000"/>
                </a:solidFill>
                <a:effectLst/>
                <a:uLnTx/>
                <a:uFillTx/>
                <a:latin typeface="Tahoma"/>
                <a:ea typeface="+mn-ea"/>
                <a:cs typeface="+mn-cs"/>
              </a:rPr>
              <a:t>, Brendan Lawlor, Richard J.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Abdill</a:t>
            </a:r>
            <a:r>
              <a:rPr kumimoji="0" lang="en-US" sz="1800" b="0" i="0" u="none" strike="noStrike" kern="1200" cap="none" spc="0" normalizeH="0" baseline="0" noProof="0" dirty="0">
                <a:ln>
                  <a:noFill/>
                </a:ln>
                <a:solidFill>
                  <a:srgbClr val="000000"/>
                </a:solidFill>
                <a:effectLst/>
                <a:uLnTx/>
                <a:uFillTx/>
                <a:latin typeface="Tahoma"/>
                <a:ea typeface="+mn-ea"/>
                <a:cs typeface="+mn-cs"/>
              </a:rPr>
              <a:t>, Neha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Rajkumar</a:t>
            </a:r>
            <a:r>
              <a:rPr kumimoji="0" lang="en-US" sz="1800" b="0" i="0" u="none" strike="noStrike" kern="1200" cap="none" spc="0" normalizeH="0" baseline="0" noProof="0" dirty="0">
                <a:ln>
                  <a:noFill/>
                </a:ln>
                <a:solidFill>
                  <a:srgbClr val="000000"/>
                </a:solidFill>
                <a:effectLst/>
                <a:uLnTx/>
                <a:uFillTx/>
                <a:latin typeface="Tahoma"/>
                <a:ea typeface="+mn-ea"/>
                <a:cs typeface="+mn-cs"/>
              </a:rPr>
              <a:t>, Nathan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LaPierre</a:t>
            </a:r>
            <a:r>
              <a:rPr kumimoji="0" lang="en-US" sz="1800" b="0" i="0" u="none" strike="noStrike" kern="1200" cap="none" spc="0" normalizeH="0" baseline="0" noProof="0" dirty="0">
                <a:ln>
                  <a:noFill/>
                </a:ln>
                <a:solidFill>
                  <a:srgbClr val="000000"/>
                </a:solidFill>
                <a:effectLst/>
                <a:uLnTx/>
                <a:uFillTx/>
                <a:latin typeface="Tahoma"/>
                <a:ea typeface="+mn-ea"/>
                <a:cs typeface="+mn-cs"/>
              </a:rPr>
              <a:t>, Jaqueline Brito, Andre M. Ribeiro-dos-Santos,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Varuni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Sarwal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Eleazar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Eskin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Qiyang</a:t>
            </a:r>
            <a:r>
              <a:rPr kumimoji="0" lang="en-US" sz="1800" b="0" i="0" u="none" strike="noStrike" kern="1200" cap="none" spc="0" normalizeH="0" baseline="0" noProof="0" dirty="0">
                <a:ln>
                  <a:noFill/>
                </a:ln>
                <a:solidFill>
                  <a:srgbClr val="000000"/>
                </a:solidFill>
                <a:effectLst/>
                <a:uLnTx/>
                <a:uFillTx/>
                <a:latin typeface="Tahoma"/>
                <a:ea typeface="+mn-ea"/>
                <a:cs typeface="+mn-cs"/>
              </a:rPr>
              <a:t> Hu, Derek Strong,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Byoung</a:t>
            </a:r>
            <a:r>
              <a:rPr kumimoji="0" lang="en-US" sz="1800" b="0" i="0" u="none" strike="noStrike" kern="1200" cap="none" spc="0" normalizeH="0" baseline="0" noProof="0" dirty="0">
                <a:ln>
                  <a:noFill/>
                </a:ln>
                <a:solidFill>
                  <a:srgbClr val="000000"/>
                </a:solidFill>
                <a:effectLst/>
                <a:uLnTx/>
                <a:uFillTx/>
                <a:latin typeface="Tahoma"/>
                <a:ea typeface="+mn-ea"/>
                <a:cs typeface="+mn-cs"/>
              </a:rPr>
              <a:t>-Do (BD)Kim, Malak S.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Abedalthagafi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Serghei</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Mangul</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Packaging, containerization, and virtualization of computational omics methods: Advances, challenges, and opportunities</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arrXiv</a:t>
            </a:r>
            <a:r>
              <a:rPr kumimoji="0" lang="en-US" sz="1800" b="0" i="0" u="none" strike="noStrike" kern="1200" cap="none" spc="0" normalizeH="0" baseline="0" noProof="0" dirty="0">
                <a:ln>
                  <a:noFill/>
                </a:ln>
                <a:solidFill>
                  <a:srgbClr val="000000"/>
                </a:solidFill>
                <a:effectLst/>
                <a:uLnTx/>
                <a:uFillTx/>
                <a:latin typeface="Tahoma"/>
                <a:ea typeface="+mn-ea"/>
                <a:cs typeface="+mn-cs"/>
              </a:rPr>
              <a:t> 2022</a:t>
            </a:r>
          </a:p>
        </p:txBody>
      </p:sp>
      <p:pic>
        <p:nvPicPr>
          <p:cNvPr id="6" name="Picture 5">
            <a:extLst>
              <a:ext uri="{FF2B5EF4-FFF2-40B4-BE49-F238E27FC236}">
                <a16:creationId xmlns:a16="http://schemas.microsoft.com/office/drawing/2014/main" id="{D465556F-B4BA-B542-9EA4-8C823CCC0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0" y="2969806"/>
            <a:ext cx="9367388" cy="2763450"/>
          </a:xfrm>
          <a:prstGeom prst="rect">
            <a:avLst/>
          </a:prstGeom>
        </p:spPr>
      </p:pic>
    </p:spTree>
    <p:extLst>
      <p:ext uri="{BB962C8B-B14F-4D97-AF65-F5344CB8AC3E}">
        <p14:creationId xmlns:p14="http://schemas.microsoft.com/office/powerpoint/2010/main" val="111583026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a:xfrm>
            <a:off x="228600" y="152400"/>
            <a:ext cx="8936484" cy="1066800"/>
          </a:xfrm>
        </p:spPr>
        <p:txBody>
          <a:bodyPr/>
          <a:lstStyle/>
          <a:p>
            <a:r>
              <a:rPr lang="en-US" dirty="0"/>
              <a:t>Demeter (HD Food Microbiome Profiling)</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4773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Mahdi Zahedi,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Stephan Wong,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Said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Hamdioui</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Demeter: A Fast and Energy-Efficient Food Profiler using </a:t>
            </a:r>
            <a:r>
              <a:rPr kumimoji="0" lang="en-US" sz="1800" b="0" i="0" u="none" strike="noStrike" kern="1200" cap="none" spc="0" normalizeH="0" baseline="0" noProof="0" dirty="0" err="1">
                <a:ln>
                  <a:noFill/>
                </a:ln>
                <a:solidFill>
                  <a:srgbClr val="000000"/>
                </a:solidFill>
                <a:effectLst/>
                <a:uLnTx/>
                <a:uFillTx/>
                <a:latin typeface="Tahoma"/>
                <a:ea typeface="+mn-ea"/>
                <a:cs typeface="+mn-cs"/>
                <a:hlinkClick r:id="rId2"/>
              </a:rPr>
              <a:t>Hyperdimensional</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 Computing in Memory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IEEE Access, 2022</a:t>
            </a:r>
          </a:p>
        </p:txBody>
      </p:sp>
      <p:pic>
        <p:nvPicPr>
          <p:cNvPr id="18" name="Picture 17">
            <a:extLst>
              <a:ext uri="{FF2B5EF4-FFF2-40B4-BE49-F238E27FC236}">
                <a16:creationId xmlns:a16="http://schemas.microsoft.com/office/drawing/2014/main" id="{DFA282B2-5DFE-D34B-B1A4-29AC7E03DC12}"/>
              </a:ext>
            </a:extLst>
          </p:cNvPr>
          <p:cNvPicPr>
            <a:picLocks noChangeAspect="1"/>
          </p:cNvPicPr>
          <p:nvPr/>
        </p:nvPicPr>
        <p:blipFill rotWithShape="1">
          <a:blip r:embed="rId3">
            <a:extLst>
              <a:ext uri="{28A0092B-C50C-407E-A947-70E740481C1C}">
                <a14:useLocalDpi xmlns:a14="http://schemas.microsoft.com/office/drawing/2010/main" val="0"/>
              </a:ext>
            </a:extLst>
          </a:blip>
          <a:srcRect t="31634"/>
          <a:stretch/>
        </p:blipFill>
        <p:spPr>
          <a:xfrm>
            <a:off x="84584" y="2746484"/>
            <a:ext cx="9080500" cy="3125684"/>
          </a:xfrm>
          <a:prstGeom prst="rect">
            <a:avLst/>
          </a:prstGeom>
        </p:spPr>
      </p:pic>
      <p:pic>
        <p:nvPicPr>
          <p:cNvPr id="19" name="Picture 18">
            <a:extLst>
              <a:ext uri="{FF2B5EF4-FFF2-40B4-BE49-F238E27FC236}">
                <a16:creationId xmlns:a16="http://schemas.microsoft.com/office/drawing/2014/main" id="{2D38C017-C505-654F-B1DD-693D7F4DEF8B}"/>
              </a:ext>
            </a:extLst>
          </p:cNvPr>
          <p:cNvPicPr>
            <a:picLocks noChangeAspect="1"/>
          </p:cNvPicPr>
          <p:nvPr/>
        </p:nvPicPr>
        <p:blipFill rotWithShape="1">
          <a:blip r:embed="rId3">
            <a:extLst>
              <a:ext uri="{28A0092B-C50C-407E-A947-70E740481C1C}">
                <a14:useLocalDpi xmlns:a14="http://schemas.microsoft.com/office/drawing/2010/main" val="0"/>
              </a:ext>
            </a:extLst>
          </a:blip>
          <a:srcRect l="82071" t="-49" b="90599"/>
          <a:stretch/>
        </p:blipFill>
        <p:spPr>
          <a:xfrm>
            <a:off x="6546330" y="2458452"/>
            <a:ext cx="2161554" cy="573626"/>
          </a:xfrm>
          <a:prstGeom prst="rect">
            <a:avLst/>
          </a:prstGeom>
        </p:spPr>
      </p:pic>
    </p:spTree>
    <p:extLst>
      <p:ext uri="{BB962C8B-B14F-4D97-AF65-F5344CB8AC3E}">
        <p14:creationId xmlns:p14="http://schemas.microsoft.com/office/powerpoint/2010/main" val="3589427286"/>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b="1" dirty="0">
                <a:latin typeface="Garamond" charset="0"/>
              </a:rPr>
              <a:t>End of Backup Slides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89449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5|5.7|1.5|9.1|8.1"/>
</p:tagLst>
</file>

<file path=ppt/tags/tag2.xml><?xml version="1.0" encoding="utf-8"?>
<p:tagLst xmlns:a="http://schemas.openxmlformats.org/drawingml/2006/main" xmlns:r="http://schemas.openxmlformats.org/officeDocument/2006/relationships" xmlns:p="http://schemas.openxmlformats.org/presentationml/2006/main">
  <p:tag name="TIMING" val="|5.2|8.2|10.3|4.6|7.9|3.1|3.8|3.3"/>
</p:tagLst>
</file>

<file path=ppt/tags/tag3.xml><?xml version="1.0" encoding="utf-8"?>
<p:tagLst xmlns:a="http://schemas.openxmlformats.org/drawingml/2006/main" xmlns:r="http://schemas.openxmlformats.org/officeDocument/2006/relationships" xmlns:p="http://schemas.openxmlformats.org/presentationml/2006/main">
  <p:tag name="TIMING" val="|2|7.5|6.6|9.2|7.1|5.3|7.5"/>
</p:tagLst>
</file>

<file path=ppt/tags/tag4.xml><?xml version="1.0" encoding="utf-8"?>
<p:tagLst xmlns:a="http://schemas.openxmlformats.org/drawingml/2006/main" xmlns:r="http://schemas.openxmlformats.org/officeDocument/2006/relationships" xmlns:p="http://schemas.openxmlformats.org/presentationml/2006/main">
  <p:tag name="TIMING" val="|4.4|2.6|3.7|5.6|10.3"/>
</p:tagLst>
</file>

<file path=ppt/tags/tag5.xml><?xml version="1.0" encoding="utf-8"?>
<p:tagLst xmlns:a="http://schemas.openxmlformats.org/drawingml/2006/main" xmlns:r="http://schemas.openxmlformats.org/officeDocument/2006/relationships" xmlns:p="http://schemas.openxmlformats.org/presentationml/2006/main">
  <p:tag name="TIMING" val="|3.7|5.2|3.8"/>
</p:tagLst>
</file>

<file path=ppt/tags/tag6.xml><?xml version="1.0" encoding="utf-8"?>
<p:tagLst xmlns:a="http://schemas.openxmlformats.org/drawingml/2006/main" xmlns:r="http://schemas.openxmlformats.org/officeDocument/2006/relationships" xmlns:p="http://schemas.openxmlformats.org/presentationml/2006/main">
  <p:tag name="TIMING" val="|3.7|5.2|3.8"/>
</p:tagLst>
</file>

<file path=ppt/tags/tag7.xml><?xml version="1.0" encoding="utf-8"?>
<p:tagLst xmlns:a="http://schemas.openxmlformats.org/drawingml/2006/main" xmlns:r="http://schemas.openxmlformats.org/officeDocument/2006/relationships" xmlns:p="http://schemas.openxmlformats.org/presentationml/2006/main">
  <p:tag name="TIMING" val="|4.3|0.6|0.5|2.3"/>
</p:tagLst>
</file>

<file path=ppt/tags/tag8.xml><?xml version="1.0" encoding="utf-8"?>
<p:tagLst xmlns:a="http://schemas.openxmlformats.org/drawingml/2006/main" xmlns:r="http://schemas.openxmlformats.org/officeDocument/2006/relationships" xmlns:p="http://schemas.openxmlformats.org/presentationml/2006/main">
  <p:tag name="TIMING" val="|8.7|0.9|1.1|3|0.5|0.5"/>
</p:tagLst>
</file>

<file path=ppt/tags/tag9.xml><?xml version="1.0" encoding="utf-8"?>
<p:tagLst xmlns:a="http://schemas.openxmlformats.org/drawingml/2006/main" xmlns:r="http://schemas.openxmlformats.org/officeDocument/2006/relationships" xmlns:p="http://schemas.openxmlformats.org/presentationml/2006/main">
  <p:tag name="TIMING" val="|1.9|2.9|11.3|11.7"/>
</p:tagLst>
</file>

<file path=ppt/tags/tag10.xml><?xml version="1.0" encoding="utf-8"?>
<p:tagLst xmlns:a="http://schemas.openxmlformats.org/drawingml/2006/main" xmlns:r="http://schemas.openxmlformats.org/officeDocument/2006/relationships" xmlns:p="http://schemas.openxmlformats.org/presentationml/2006/main">
  <p:tag name="TIMING" val="|8.7|0.9|1.1|3|0.5|0.5"/>
</p:tagLst>
</file>

<file path=ppt/tags/tag11.xml><?xml version="1.0" encoding="utf-8"?>
<p:tagLst xmlns:a="http://schemas.openxmlformats.org/drawingml/2006/main" xmlns:r="http://schemas.openxmlformats.org/officeDocument/2006/relationships" xmlns:p="http://schemas.openxmlformats.org/presentationml/2006/main">
  <p:tag name="TIMING" val="|1.9|5.2|1.7"/>
</p:tagLst>
</file>

<file path=ppt/tags/tag12.xml><?xml version="1.0" encoding="utf-8"?>
<p:tagLst xmlns:a="http://schemas.openxmlformats.org/drawingml/2006/main" xmlns:r="http://schemas.openxmlformats.org/officeDocument/2006/relationships" xmlns:p="http://schemas.openxmlformats.org/presentationml/2006/main">
  <p:tag name="TIMING" val="|4.5|0.7|1|6.4|2.9|2.7"/>
</p:tagLst>
</file>

<file path=ppt/tags/tag13.xml><?xml version="1.0" encoding="utf-8"?>
<p:tagLst xmlns:a="http://schemas.openxmlformats.org/drawingml/2006/main" xmlns:r="http://schemas.openxmlformats.org/officeDocument/2006/relationships" xmlns:p="http://schemas.openxmlformats.org/presentationml/2006/main">
  <p:tag name="TIMING" val="|2.2|4.6|8.2|3.6"/>
</p:tagLst>
</file>

<file path=ppt/tags/tag14.xml><?xml version="1.0" encoding="utf-8"?>
<p:tagLst xmlns:a="http://schemas.openxmlformats.org/drawingml/2006/main" xmlns:r="http://schemas.openxmlformats.org/officeDocument/2006/relationships" xmlns:p="http://schemas.openxmlformats.org/presentationml/2006/main">
  <p:tag name="TIMING" val="|2.2|4.6|8.2|3.6"/>
</p:tagLst>
</file>

<file path=ppt/tags/tag15.xml><?xml version="1.0" encoding="utf-8"?>
<p:tagLst xmlns:a="http://schemas.openxmlformats.org/drawingml/2006/main" xmlns:r="http://schemas.openxmlformats.org/officeDocument/2006/relationships" xmlns:p="http://schemas.openxmlformats.org/presentationml/2006/main">
  <p:tag name="TIMING" val="|5.6|1.4|3.1|5.3"/>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_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7.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3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4_Office Theme">
  <a:themeElements>
    <a:clrScheme name="Custom 9">
      <a:dk1>
        <a:srgbClr val="000000"/>
      </a:dk1>
      <a:lt1>
        <a:srgbClr val="FFFFFF"/>
      </a:lt1>
      <a:dk2>
        <a:srgbClr val="000000"/>
      </a:dk2>
      <a:lt2>
        <a:srgbClr val="DCDDDE"/>
      </a:lt2>
      <a:accent1>
        <a:srgbClr val="0F7EEC"/>
      </a:accent1>
      <a:accent2>
        <a:srgbClr val="819E87"/>
      </a:accent2>
      <a:accent3>
        <a:srgbClr val="688197"/>
      </a:accent3>
      <a:accent4>
        <a:srgbClr val="7ADBD4"/>
      </a:accent4>
      <a:accent5>
        <a:srgbClr val="D69A2D"/>
      </a:accent5>
      <a:accent6>
        <a:srgbClr val="A54124"/>
      </a:accent6>
      <a:hlink>
        <a:srgbClr val="0F7EEC"/>
      </a:hlink>
      <a:folHlink>
        <a:srgbClr val="6881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1_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Mod val="40000"/>
            <a:lumOff val="60000"/>
          </a:schemeClr>
        </a:solidFill>
        <a:ln w="12700">
          <a:solidFill>
            <a:schemeClr val="tx1"/>
          </a:solidFill>
        </a:ln>
      </a:spPr>
      <a:bodyPr lIns="0" tIns="0" rIns="0" bIns="0" rtlCol="0" anchor="t"/>
      <a:lstStyle>
        <a:defPPr algn="l">
          <a:defRPr sz="2200" dirty="0" err="1" smtClean="0">
            <a:solidFill>
              <a:schemeClr val="tx1"/>
            </a:solidFill>
            <a:latin typeface="Nunito" pitchFamily="2"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2200" dirty="0">
            <a:latin typeface="Nunito" pitchFamily="2" charset="0"/>
          </a:defRPr>
        </a:defPPr>
      </a:lstStyle>
    </a:txDef>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62.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219941</TotalTime>
  <Words>16497</Words>
  <Application>Microsoft Macintosh PowerPoint</Application>
  <PresentationFormat>On-screen Show (4:3)</PresentationFormat>
  <Paragraphs>2462</Paragraphs>
  <Slides>193</Slides>
  <Notes>74</Notes>
  <HiddenSlides>0</HiddenSlides>
  <MMClips>0</MMClips>
  <ScaleCrop>false</ScaleCrop>
  <HeadingPairs>
    <vt:vector size="8" baseType="variant">
      <vt:variant>
        <vt:lpstr>Fonts Used</vt:lpstr>
      </vt:variant>
      <vt:variant>
        <vt:i4>28</vt:i4>
      </vt:variant>
      <vt:variant>
        <vt:lpstr>Theme</vt:lpstr>
      </vt:variant>
      <vt:variant>
        <vt:i4>62</vt:i4>
      </vt:variant>
      <vt:variant>
        <vt:lpstr>Embedded OLE Servers</vt:lpstr>
      </vt:variant>
      <vt:variant>
        <vt:i4>2</vt:i4>
      </vt:variant>
      <vt:variant>
        <vt:lpstr>Slide Titles</vt:lpstr>
      </vt:variant>
      <vt:variant>
        <vt:i4>193</vt:i4>
      </vt:variant>
    </vt:vector>
  </HeadingPairs>
  <TitlesOfParts>
    <vt:vector size="285" baseType="lpstr">
      <vt:lpstr>Arial</vt:lpstr>
      <vt:lpstr>Arial</vt:lpstr>
      <vt:lpstr>Arial Narrow</vt:lpstr>
      <vt:lpstr>Calibri</vt:lpstr>
      <vt:lpstr>Calibri Light</vt:lpstr>
      <vt:lpstr>Cambria</vt:lpstr>
      <vt:lpstr>Cambria Math</vt:lpstr>
      <vt:lpstr>Chalkduster</vt:lpstr>
      <vt:lpstr>Comic Sans MS</vt:lpstr>
      <vt:lpstr>Consolas</vt:lpstr>
      <vt:lpstr>Corbel</vt:lpstr>
      <vt:lpstr>Courier New</vt:lpstr>
      <vt:lpstr>europa</vt:lpstr>
      <vt:lpstr>Garamond</vt:lpstr>
      <vt:lpstr>Helvetica Neue</vt:lpstr>
      <vt:lpstr>LinLibertineT</vt:lpstr>
      <vt:lpstr>LinLibertineTI</vt:lpstr>
      <vt:lpstr>Linux Libertine O Semibold</vt:lpstr>
      <vt:lpstr>Myriad Pro Bold Cond</vt:lpstr>
      <vt:lpstr>NimbusRomNo9L</vt:lpstr>
      <vt:lpstr>Nunito</vt:lpstr>
      <vt:lpstr>Segoe UI</vt:lpstr>
      <vt:lpstr>Tahoma</vt:lpstr>
      <vt:lpstr>Times New Roman</vt:lpstr>
      <vt:lpstr>Verdana</vt:lpstr>
      <vt:lpstr>Whitney-Bold</vt:lpstr>
      <vt:lpstr>Whitney-Medium</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95_Edge</vt:lpstr>
      <vt:lpstr>15_Edge</vt:lpstr>
      <vt:lpstr>Theme1</vt:lpstr>
      <vt:lpstr>6_Office Theme</vt:lpstr>
      <vt:lpstr>62_Edge</vt:lpstr>
      <vt:lpstr>10_Edge</vt:lpstr>
      <vt:lpstr>1_Theme1</vt:lpstr>
      <vt:lpstr>12_Edge</vt:lpstr>
      <vt:lpstr>14_Edge</vt:lpstr>
      <vt:lpstr>40_Edge</vt:lpstr>
      <vt:lpstr>16_Edge</vt:lpstr>
      <vt:lpstr>99_Edge</vt:lpstr>
      <vt:lpstr>2_Edge</vt:lpstr>
      <vt:lpstr>1_Office Theme</vt:lpstr>
      <vt:lpstr>32_Edge</vt:lpstr>
      <vt:lpstr>11_Edge</vt:lpstr>
      <vt:lpstr>3_Office Theme</vt:lpstr>
      <vt:lpstr>25_Edge</vt:lpstr>
      <vt:lpstr>18_Edge</vt:lpstr>
      <vt:lpstr>34_Edge</vt:lpstr>
      <vt:lpstr>4_Office Theme</vt:lpstr>
      <vt:lpstr>1_CMU-SAFARI</vt:lpstr>
      <vt:lpstr>19_Edge</vt:lpstr>
      <vt:lpstr>Visio</vt:lpstr>
      <vt:lpstr>Acrobat Document</vt:lpstr>
      <vt:lpstr>Accelerating Genome Analysis  via Algorithm-Architecture Co-Design</vt:lpstr>
      <vt:lpstr>Overview</vt:lpstr>
      <vt:lpstr>Our Dream (circa 2007)</vt:lpstr>
      <vt:lpstr>We Need Faster &amp; Scalable Genome Analysis</vt:lpstr>
      <vt:lpstr>A Bright Future for Intelligent Genome Analysis</vt:lpstr>
      <vt:lpstr>A Few Overview Readings (I)</vt:lpstr>
      <vt:lpstr>A Few Overview Readings (II)</vt:lpstr>
      <vt:lpstr>A Few Overview Readings (III)</vt:lpstr>
      <vt:lpstr>Accelerating Genome Analysis [DAC 2023]</vt:lpstr>
      <vt:lpstr> Problems with (Genome) Analysis Today</vt:lpstr>
      <vt:lpstr>Algorithm-Arch-Device Co-Design is Critical</vt:lpstr>
      <vt:lpstr>Agenda</vt:lpstr>
      <vt:lpstr>DNA Under Electron Microscope</vt:lpstr>
      <vt:lpstr>PowerPoint Presentation</vt:lpstr>
      <vt:lpstr>DNA Sequencing</vt:lpstr>
      <vt:lpstr>PowerPoint Presentation</vt:lpstr>
      <vt:lpstr>High-Throughput Sequencers</vt:lpstr>
      <vt:lpstr>Newer Genome Sequencing Technologies</vt:lpstr>
      <vt:lpstr>Types of Genomic Reads</vt:lpstr>
      <vt:lpstr>Genome Sequencing</vt:lpstr>
      <vt:lpstr>One Problem</vt:lpstr>
      <vt:lpstr>Read Mapping</vt:lpstr>
      <vt:lpstr>Read Mapping for Metagenomic Analysis</vt:lpstr>
      <vt:lpstr>Matching Each Read to Reference Genome</vt:lpstr>
      <vt:lpstr>Base-by-Base Comparison</vt:lpstr>
      <vt:lpstr>Read Alignment/Verification</vt:lpstr>
      <vt:lpstr>Challenges in Read Mapping</vt:lpstr>
      <vt:lpstr>Why Is Read Alignment Slow?</vt:lpstr>
      <vt:lpstr>Computational Cost is Mathematically Proven</vt:lpstr>
      <vt:lpstr>Read Mapping Techniques in 111 Pages</vt:lpstr>
      <vt:lpstr>PowerPoint Presentation</vt:lpstr>
      <vt:lpstr>PowerPoint Presentation</vt:lpstr>
      <vt:lpstr>The Read Mapping Bottleneck</vt:lpstr>
      <vt:lpstr>The Read Mapping Bottleneck</vt:lpstr>
      <vt:lpstr> Problems with (Genome) Analysis Today</vt:lpstr>
      <vt:lpstr>Accelerating Read Mapping</vt:lpstr>
      <vt:lpstr>Detailed Analysis of Tackling the Bottleneck</vt:lpstr>
      <vt:lpstr>Genomics Course (Fall 2022)</vt:lpstr>
      <vt:lpstr>BIO-Arch Workshop at RECOMB 2023</vt:lpstr>
      <vt:lpstr>Agenda</vt:lpstr>
      <vt:lpstr>Read Mapping Execution Time (Modern)</vt:lpstr>
      <vt:lpstr>Overarching Key Idea</vt:lpstr>
      <vt:lpstr>Overarching Key Idea</vt:lpstr>
      <vt:lpstr>Our First Filter: Pure Software Approach</vt:lpstr>
      <vt:lpstr>Shifted Hamming Distance: SIMD Acceleration</vt:lpstr>
      <vt:lpstr>Hamming Distance (∑▒⊕)</vt:lpstr>
      <vt:lpstr>Insight: Shifting a String Helps Similarity Search</vt:lpstr>
      <vt:lpstr>Insight: Shifting a String Helps Similarity Search</vt:lpstr>
      <vt:lpstr>Shifted Hamming Distance </vt:lpstr>
      <vt:lpstr>Highly Parallel Matrix Computation </vt:lpstr>
      <vt:lpstr>GateKeeper: FPGA-Based Alignment Filtering</vt:lpstr>
      <vt:lpstr>GateKeeper Accelerator Architecture</vt:lpstr>
      <vt:lpstr>FPGA Chip Layout</vt:lpstr>
      <vt:lpstr>GateKeeper: Speed &amp; Accuracy Results</vt:lpstr>
      <vt:lpstr>GateKeeper Conclusions</vt:lpstr>
      <vt:lpstr>More on GateKeeper</vt:lpstr>
      <vt:lpstr>Algorithm-Arch-Device Co-Design is Critical</vt:lpstr>
      <vt:lpstr>Shouji (障子) [Alser+, Bioinformatics 2019]</vt:lpstr>
      <vt:lpstr>Hardware Implementation</vt:lpstr>
      <vt:lpstr>SneakySnake [Alser+, Bioinformatics 2020]</vt:lpstr>
      <vt:lpstr>SneakySnake</vt:lpstr>
      <vt:lpstr>SneakySnake</vt:lpstr>
      <vt:lpstr>SneakySnake</vt:lpstr>
      <vt:lpstr>SneakySnake Walkthrough</vt:lpstr>
      <vt:lpstr>SneakySnake Walkthrough</vt:lpstr>
      <vt:lpstr>SneakySnake Walkthrough</vt:lpstr>
      <vt:lpstr>SneakySnake Walkthrough</vt:lpstr>
      <vt:lpstr>FPGA Resource Analysis</vt:lpstr>
      <vt:lpstr>Key Results of SneakySnake</vt:lpstr>
      <vt:lpstr>More on SneakySnake [Alser+, Bioinformatics 2020]</vt:lpstr>
      <vt:lpstr>GenASM Framework [MICRO 2020]</vt:lpstr>
      <vt:lpstr>GenASM: ASM Framework for GSA</vt:lpstr>
      <vt:lpstr>GenASM: Hardware Design</vt:lpstr>
      <vt:lpstr>GenASM-DC: Hardware Design</vt:lpstr>
      <vt:lpstr>GenASM-TB: Hardware Design</vt:lpstr>
      <vt:lpstr>Key Results – Area and Power</vt:lpstr>
      <vt:lpstr>Key Results – Area and Power</vt:lpstr>
      <vt:lpstr>Use Cases of GenASM</vt:lpstr>
      <vt:lpstr>Use Cases of GenASM (cont’d.)</vt:lpstr>
      <vt:lpstr>Key Results</vt:lpstr>
      <vt:lpstr>More on GenASM Framework [MICRO 2020]</vt:lpstr>
      <vt:lpstr>Scrooge: Faster Approximate String Matching</vt:lpstr>
      <vt:lpstr>Our Goals</vt:lpstr>
      <vt:lpstr>Scrooge</vt:lpstr>
      <vt:lpstr>Scrooge on GitHub</vt:lpstr>
      <vt:lpstr>Scrooge Talk Video</vt:lpstr>
      <vt:lpstr>Accelerating Sequence-to-Graph Mapping</vt:lpstr>
      <vt:lpstr>Genome Sequence Analysis</vt:lpstr>
      <vt:lpstr>SeGraM: First Graph Mapping Accelerator</vt:lpstr>
      <vt:lpstr>Sequence-to-Graph Mapping Pipeline</vt:lpstr>
      <vt:lpstr>SeGraM Hardware Design</vt:lpstr>
      <vt:lpstr>Use Cases &amp; Key Results</vt:lpstr>
      <vt:lpstr>SeGraM Talk Video</vt:lpstr>
      <vt:lpstr>Accelerating Sequence-to-Graph Mapping</vt:lpstr>
      <vt:lpstr>Designing &amp; Accelerating Basecallers </vt:lpstr>
      <vt:lpstr>How Does a Nanopore Machine Work?</vt:lpstr>
      <vt:lpstr>Accelerating Basecallers: Software Methods </vt:lpstr>
      <vt:lpstr>New Frontiers: Raw Signal Analysis</vt:lpstr>
      <vt:lpstr>Agenda</vt:lpstr>
      <vt:lpstr>Process Data Where It Makes Sense </vt:lpstr>
      <vt:lpstr>Goal: Processing Inside Memory</vt:lpstr>
      <vt:lpstr>Read Mapping &amp; Filtering in Memory</vt:lpstr>
      <vt:lpstr>Near-Memory Pre-Alignment Filtering</vt:lpstr>
      <vt:lpstr>Near-Memory SneakySnake</vt:lpstr>
      <vt:lpstr>Near-Memory Acceleration using FPGAs</vt:lpstr>
      <vt:lpstr>Performance &amp; Energy Greatly Improve</vt:lpstr>
      <vt:lpstr>More On Near-Memory SneakySnake</vt:lpstr>
      <vt:lpstr>Location Filtering in 3D-Stacked PIM</vt:lpstr>
      <vt:lpstr>Opportunity: 3D-Stacked Logic+Memory</vt:lpstr>
      <vt:lpstr>In-Storage Genome Filtering [ASPLOS 2022] </vt:lpstr>
      <vt:lpstr>Genome Sequence Analysis</vt:lpstr>
      <vt:lpstr>Accelerating Genome Sequence Analysis</vt:lpstr>
      <vt:lpstr>Key Idea</vt:lpstr>
      <vt:lpstr>Filtering Opportunities</vt:lpstr>
      <vt:lpstr>Challenges</vt:lpstr>
      <vt:lpstr>GenStore</vt:lpstr>
      <vt:lpstr>In-Storage Genome Filtering [ASPLOS 2022] </vt:lpstr>
      <vt:lpstr>PIM Review and Open Problems</vt:lpstr>
      <vt:lpstr>PIM Review and Open Problems (II)</vt:lpstr>
      <vt:lpstr>More on Processing-in-Memory</vt:lpstr>
      <vt:lpstr>A Tutorial on PIM</vt:lpstr>
      <vt:lpstr>Tutorial on Processing in Memory</vt:lpstr>
      <vt:lpstr>PIM Course (Fall 2022)</vt:lpstr>
      <vt:lpstr>Processing-in-Memory Landscape Today</vt:lpstr>
      <vt:lpstr>UPMEM Processing-in-DRAM Engine (2019)</vt:lpstr>
      <vt:lpstr>UPMEM Memory Modules</vt:lpstr>
      <vt:lpstr>2,560-DPU Processing-in-Memory System</vt:lpstr>
      <vt:lpstr>More on the UPMEM PIM System</vt:lpstr>
      <vt:lpstr>SRC TECHCON Presentation</vt:lpstr>
      <vt:lpstr>UPMEM PIM System Summary &amp; Analysis</vt:lpstr>
      <vt:lpstr>ML Training on Real PIM Systems</vt:lpstr>
      <vt:lpstr>Sequence Alignment on Real PIM Systems</vt:lpstr>
      <vt:lpstr>PowerPoint Presentation</vt:lpstr>
      <vt:lpstr>Accelerating Basecalling + Read Mapping via PIM</vt:lpstr>
      <vt:lpstr>Genome Analysis Pipeline</vt:lpstr>
      <vt:lpstr>Limitation 1: Large Data Movement</vt:lpstr>
      <vt:lpstr>Limitation 2: Wasted Computation</vt:lpstr>
      <vt:lpstr>Overview: Two Limitations</vt:lpstr>
      <vt:lpstr>Overview: GenPIP</vt:lpstr>
      <vt:lpstr>Goal and Opportunities</vt:lpstr>
      <vt:lpstr>Agenda</vt:lpstr>
      <vt:lpstr>Newer Genome Sequencing Technologies</vt:lpstr>
      <vt:lpstr>New Applications: Graph Genomes</vt:lpstr>
      <vt:lpstr>New Applications: Frequent Reference Updates</vt:lpstr>
      <vt:lpstr>Mapping Constant Regions Between References </vt:lpstr>
      <vt:lpstr>New Frontiers: Raw Signal Analysis</vt:lpstr>
      <vt:lpstr>New Frontiers: Raw Signal Analysis</vt:lpstr>
      <vt:lpstr>A Bright Future for Intelligent Genome Analysis</vt:lpstr>
      <vt:lpstr>Conclusion</vt:lpstr>
      <vt:lpstr>Things Are Happening In Industry</vt:lpstr>
      <vt:lpstr>Illumina DRAGEN Bio-IT Platform (2018)</vt:lpstr>
      <vt:lpstr>NVIDIA Clara Parabricks (2020) </vt:lpstr>
      <vt:lpstr>NVIDIA Hopper DPX Instructions (2022)</vt:lpstr>
      <vt:lpstr>Bionano &amp; NVIDIA:  Accelerating Analysis for Fast Time to Results</vt:lpstr>
      <vt:lpstr>Recall Our Dream (from 2007)</vt:lpstr>
      <vt:lpstr>Conclusion</vt:lpstr>
      <vt:lpstr>A Bright Future for Intelligent Genome Analysis</vt:lpstr>
      <vt:lpstr>A Longer Version of This Talk (I)</vt:lpstr>
      <vt:lpstr>A Longer Version of This Talk (II)</vt:lpstr>
      <vt:lpstr>Genomics Course (Fall 2022)</vt:lpstr>
      <vt:lpstr>PIM Course (Fall 2022)</vt:lpstr>
      <vt:lpstr>SSD Course (Spring 2023)</vt:lpstr>
      <vt:lpstr>Real PIM Tutorials [ISCA’23, ASPLOS’23, HPCA’23]</vt:lpstr>
      <vt:lpstr>Real PIM Tutorial [ISCA 2023]</vt:lpstr>
      <vt:lpstr>Real PIM Tutorial [ASPLOS 2023]</vt:lpstr>
      <vt:lpstr>Real PIM Tutorial [HPCA 2023]</vt:lpstr>
      <vt:lpstr>Acknowledgments</vt:lpstr>
      <vt:lpstr>PowerPoint Presentation</vt:lpstr>
      <vt:lpstr>SAFARI Newsletter December 2021 Edition</vt:lpstr>
      <vt:lpstr>SAFARI Newsletter June 2023 Edition</vt:lpstr>
      <vt:lpstr>PowerPoint Presentation</vt:lpstr>
      <vt:lpstr>Referenced Papers, Talks, Artifacts</vt:lpstr>
      <vt:lpstr>Open Source Tools: SAFARI GitHub</vt:lpstr>
      <vt:lpstr>Accelerating Genome Analysis  via Algorithm-Architecture Co-Design</vt:lpstr>
      <vt:lpstr>Backup Slides for Further Info</vt:lpstr>
      <vt:lpstr>Our First Step: Comprehensive Mapping</vt:lpstr>
      <vt:lpstr>Resources &amp; Acknowledgments</vt:lpstr>
      <vt:lpstr>Special Research Sessions &amp; Courses</vt:lpstr>
      <vt:lpstr>Detailed Lectures on Genome Analysis</vt:lpstr>
      <vt:lpstr>Comp Arch (Fall’21)</vt:lpstr>
      <vt:lpstr>DDCA (Spring 2022)</vt:lpstr>
      <vt:lpstr>Seminar in Comp Arch (Spring &amp; Fall)</vt:lpstr>
      <vt:lpstr>Hetero. Systems (Spring’22)</vt:lpstr>
      <vt:lpstr>HW/SW Co-Design (Spring 2022)</vt:lpstr>
      <vt:lpstr>Some Other Recent Papers</vt:lpstr>
      <vt:lpstr>Finding Approximate Seed Matches</vt:lpstr>
      <vt:lpstr>Hardware Acceleration for pHMMs</vt:lpstr>
      <vt:lpstr>Remapping Reads Between References </vt:lpstr>
      <vt:lpstr>Mapping Constant Regions Between References </vt:lpstr>
      <vt:lpstr>COVIDHunter</vt:lpstr>
      <vt:lpstr>Packaging Omics Methods</vt:lpstr>
      <vt:lpstr>Demeter (HD Food Microbiome Profiling)</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2999</cp:revision>
  <cp:lastPrinted>2017-09-14T13:39:03Z</cp:lastPrinted>
  <dcterms:created xsi:type="dcterms:W3CDTF">2010-10-08T20:41:54Z</dcterms:created>
  <dcterms:modified xsi:type="dcterms:W3CDTF">2023-07-12T23:24:55Z</dcterms:modified>
</cp:coreProperties>
</file>