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9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0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1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2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3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4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6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7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8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20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21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22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23.xml" ContentType="application/vnd.openxmlformats-officedocument.theme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24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25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26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27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28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9.xml" ContentType="application/vnd.openxmlformats-officedocument.theme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30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31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2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theme/theme33.xml" ContentType="application/vnd.openxmlformats-officedocument.theme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34.xml" ContentType="application/vnd.openxmlformats-officedocument.theme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5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6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theme/theme37.xml" ContentType="application/vnd.openxmlformats-officedocument.theme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theme/theme38.xml" ContentType="application/vnd.openxmlformats-officedocument.theme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theme/theme39.xml" ContentType="application/vnd.openxmlformats-officedocument.theme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theme/theme40.xml" ContentType="application/vnd.openxmlformats-officedocument.theme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theme/theme41.xml" ContentType="application/vnd.openxmlformats-officedocument.theme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theme/theme42.xml" ContentType="application/vnd.openxmlformats-officedocument.theme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theme/theme43.xml" ContentType="application/vnd.openxmlformats-officedocument.theme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theme/theme44.xml" ContentType="application/vnd.openxmlformats-officedocument.theme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theme/theme45.xml" ContentType="application/vnd.openxmlformats-officedocument.theme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theme/theme46.xml" ContentType="application/vnd.openxmlformats-officedocument.theme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theme/theme47.xml" ContentType="application/vnd.openxmlformats-officedocument.theme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theme/theme48.xml" ContentType="application/vnd.openxmlformats-officedocument.theme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theme/theme49.xml" ContentType="application/vnd.openxmlformats-officedocument.theme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theme/theme50.xml" ContentType="application/vnd.openxmlformats-officedocument.theme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theme/theme51.xml" ContentType="application/vnd.openxmlformats-officedocument.theme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theme/theme52.xml" ContentType="application/vnd.openxmlformats-officedocument.theme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theme/theme53.xml" ContentType="application/vnd.openxmlformats-officedocument.theme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theme/theme54.xml" ContentType="application/vnd.openxmlformats-officedocument.theme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theme/theme55.xml" ContentType="application/vnd.openxmlformats-officedocument.theme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theme/theme56.xml" ContentType="application/vnd.openxmlformats-officedocument.theme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theme/theme57.xml" ContentType="application/vnd.openxmlformats-officedocument.theme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theme/theme58.xml" ContentType="application/vnd.openxmlformats-officedocument.theme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theme/theme59.xml" ContentType="application/vnd.openxmlformats-officedocument.theme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theme/theme60.xml" ContentType="application/vnd.openxmlformats-officedocument.theme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theme/theme61.xml" ContentType="application/vnd.openxmlformats-officedocument.theme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theme/theme62.xml" ContentType="application/vnd.openxmlformats-officedocument.theme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theme/theme63.xml" ContentType="application/vnd.openxmlformats-officedocument.theme+xml"/>
  <Override PartName="/ppt/slideLayouts/slideLayout693.xml" ContentType="application/vnd.openxmlformats-officedocument.presentationml.slideLayout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theme/theme64.xml" ContentType="application/vnd.openxmlformats-officedocument.theme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slideLayouts/slideLayout716.xml" ContentType="application/vnd.openxmlformats-officedocument.presentationml.slideLayout+xml"/>
  <Override PartName="/ppt/theme/theme65.xml" ContentType="application/vnd.openxmlformats-officedocument.theme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theme/theme66.xml" ContentType="application/vnd.openxmlformats-officedocument.theme+xml"/>
  <Override PartName="/ppt/theme/theme67.xml" ContentType="application/vnd.openxmlformats-officedocument.theme+xml"/>
  <Override PartName="/ppt/theme/theme6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812" r:id="rId3"/>
    <p:sldMasterId id="2147483824" r:id="rId4"/>
    <p:sldMasterId id="2147483848" r:id="rId5"/>
    <p:sldMasterId id="2147483872" r:id="rId6"/>
    <p:sldMasterId id="2147483909" r:id="rId7"/>
    <p:sldMasterId id="2147483936" r:id="rId8"/>
    <p:sldMasterId id="2147484087" r:id="rId9"/>
    <p:sldMasterId id="2147484099" r:id="rId10"/>
    <p:sldMasterId id="2147484281" r:id="rId11"/>
    <p:sldMasterId id="2147484522" r:id="rId12"/>
    <p:sldMasterId id="2147484571" r:id="rId13"/>
    <p:sldMasterId id="2147484777" r:id="rId14"/>
    <p:sldMasterId id="2147484837" r:id="rId15"/>
    <p:sldMasterId id="2147484849" r:id="rId16"/>
    <p:sldMasterId id="2147484861" r:id="rId17"/>
    <p:sldMasterId id="2147484873" r:id="rId18"/>
    <p:sldMasterId id="2147484969" r:id="rId19"/>
    <p:sldMasterId id="2147485410" r:id="rId20"/>
    <p:sldMasterId id="2147485520" r:id="rId21"/>
    <p:sldMasterId id="2147485532" r:id="rId22"/>
    <p:sldMasterId id="2147485652" r:id="rId23"/>
    <p:sldMasterId id="2147485665" r:id="rId24"/>
    <p:sldMasterId id="2147485714" r:id="rId25"/>
    <p:sldMasterId id="2147486472" r:id="rId26"/>
    <p:sldMasterId id="2147486594" r:id="rId27"/>
    <p:sldMasterId id="2147486871" r:id="rId28"/>
    <p:sldMasterId id="2147487120" r:id="rId29"/>
    <p:sldMasterId id="2147487144" r:id="rId30"/>
    <p:sldMasterId id="2147487194" r:id="rId31"/>
    <p:sldMasterId id="2147487206" r:id="rId32"/>
    <p:sldMasterId id="2147487258" r:id="rId33"/>
    <p:sldMasterId id="2147487471" r:id="rId34"/>
    <p:sldMasterId id="2147487574" r:id="rId35"/>
    <p:sldMasterId id="2147487623" r:id="rId36"/>
    <p:sldMasterId id="2147487743" r:id="rId37"/>
    <p:sldMasterId id="2147488085" r:id="rId38"/>
    <p:sldMasterId id="2147488097" r:id="rId39"/>
    <p:sldMasterId id="2147488265" r:id="rId40"/>
    <p:sldMasterId id="2147488316" r:id="rId41"/>
    <p:sldMasterId id="2147488340" r:id="rId42"/>
    <p:sldMasterId id="2147488378" r:id="rId43"/>
    <p:sldMasterId id="2147488559" r:id="rId44"/>
    <p:sldMasterId id="2147488624" r:id="rId45"/>
    <p:sldMasterId id="2147488637" r:id="rId46"/>
    <p:sldMasterId id="2147488747" r:id="rId47"/>
    <p:sldMasterId id="2147488978" r:id="rId48"/>
    <p:sldMasterId id="2147488991" r:id="rId49"/>
    <p:sldMasterId id="2147489016" r:id="rId50"/>
    <p:sldMasterId id="2147489028" r:id="rId51"/>
    <p:sldMasterId id="2147489216" r:id="rId52"/>
    <p:sldMasterId id="2147489228" r:id="rId53"/>
    <p:sldMasterId id="2147489252" r:id="rId54"/>
    <p:sldMasterId id="2147489265" r:id="rId55"/>
    <p:sldMasterId id="2147489277" r:id="rId56"/>
    <p:sldMasterId id="2147489289" r:id="rId57"/>
    <p:sldMasterId id="2147489550" r:id="rId58"/>
    <p:sldMasterId id="2147489562" r:id="rId59"/>
    <p:sldMasterId id="2147489587" r:id="rId60"/>
    <p:sldMasterId id="2147489611" r:id="rId61"/>
    <p:sldMasterId id="2147489643" r:id="rId62"/>
    <p:sldMasterId id="2147489805" r:id="rId63"/>
    <p:sldMasterId id="2147489818" r:id="rId64"/>
    <p:sldMasterId id="2147489925" r:id="rId65"/>
    <p:sldMasterId id="2147489953" r:id="rId66"/>
  </p:sldMasterIdLst>
  <p:notesMasterIdLst>
    <p:notesMasterId r:id="rId143"/>
  </p:notesMasterIdLst>
  <p:handoutMasterIdLst>
    <p:handoutMasterId r:id="rId144"/>
  </p:handoutMasterIdLst>
  <p:sldIdLst>
    <p:sldId id="7035" r:id="rId67"/>
    <p:sldId id="7461" r:id="rId68"/>
    <p:sldId id="7462" r:id="rId69"/>
    <p:sldId id="7463" r:id="rId70"/>
    <p:sldId id="7464" r:id="rId71"/>
    <p:sldId id="7465" r:id="rId72"/>
    <p:sldId id="7466" r:id="rId73"/>
    <p:sldId id="7467" r:id="rId74"/>
    <p:sldId id="7468" r:id="rId75"/>
    <p:sldId id="7469" r:id="rId76"/>
    <p:sldId id="7471" r:id="rId77"/>
    <p:sldId id="7472" r:id="rId78"/>
    <p:sldId id="7473" r:id="rId79"/>
    <p:sldId id="7474" r:id="rId80"/>
    <p:sldId id="7482" r:id="rId81"/>
    <p:sldId id="7483" r:id="rId82"/>
    <p:sldId id="7562" r:id="rId83"/>
    <p:sldId id="5238" r:id="rId84"/>
    <p:sldId id="7484" r:id="rId85"/>
    <p:sldId id="7485" r:id="rId86"/>
    <p:sldId id="7486" r:id="rId87"/>
    <p:sldId id="7487" r:id="rId88"/>
    <p:sldId id="7488" r:id="rId89"/>
    <p:sldId id="7489" r:id="rId90"/>
    <p:sldId id="7490" r:id="rId91"/>
    <p:sldId id="7491" r:id="rId92"/>
    <p:sldId id="5509" r:id="rId93"/>
    <p:sldId id="6156" r:id="rId94"/>
    <p:sldId id="7026" r:id="rId95"/>
    <p:sldId id="5245" r:id="rId96"/>
    <p:sldId id="5239" r:id="rId97"/>
    <p:sldId id="5253" r:id="rId98"/>
    <p:sldId id="7404" r:id="rId99"/>
    <p:sldId id="7500" r:id="rId100"/>
    <p:sldId id="7501" r:id="rId101"/>
    <p:sldId id="7405" r:id="rId102"/>
    <p:sldId id="7457" r:id="rId103"/>
    <p:sldId id="7502" r:id="rId104"/>
    <p:sldId id="7503" r:id="rId105"/>
    <p:sldId id="7504" r:id="rId106"/>
    <p:sldId id="5215" r:id="rId107"/>
    <p:sldId id="6852" r:id="rId108"/>
    <p:sldId id="7256" r:id="rId109"/>
    <p:sldId id="6595" r:id="rId110"/>
    <p:sldId id="7505" r:id="rId111"/>
    <p:sldId id="7507" r:id="rId112"/>
    <p:sldId id="7586" r:id="rId113"/>
    <p:sldId id="7574" r:id="rId114"/>
    <p:sldId id="7573" r:id="rId115"/>
    <p:sldId id="7410" r:id="rId116"/>
    <p:sldId id="6052" r:id="rId117"/>
    <p:sldId id="7602" r:id="rId118"/>
    <p:sldId id="7603" r:id="rId119"/>
    <p:sldId id="7604" r:id="rId120"/>
    <p:sldId id="7605" r:id="rId121"/>
    <p:sldId id="7606" r:id="rId122"/>
    <p:sldId id="7607" r:id="rId123"/>
    <p:sldId id="7608" r:id="rId124"/>
    <p:sldId id="7609" r:id="rId125"/>
    <p:sldId id="6759" r:id="rId126"/>
    <p:sldId id="7616" r:id="rId127"/>
    <p:sldId id="7617" r:id="rId128"/>
    <p:sldId id="7618" r:id="rId129"/>
    <p:sldId id="7234" r:id="rId130"/>
    <p:sldId id="7619" r:id="rId131"/>
    <p:sldId id="7620" r:id="rId132"/>
    <p:sldId id="7621" r:id="rId133"/>
    <p:sldId id="7622" r:id="rId134"/>
    <p:sldId id="7613" r:id="rId135"/>
    <p:sldId id="7614" r:id="rId136"/>
    <p:sldId id="7615" r:id="rId137"/>
    <p:sldId id="7610" r:id="rId138"/>
    <p:sldId id="7623" r:id="rId139"/>
    <p:sldId id="7596" r:id="rId140"/>
    <p:sldId id="5779" r:id="rId141"/>
    <p:sldId id="7611" r:id="rId14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00C4"/>
    <a:srgbClr val="0432FF"/>
    <a:srgbClr val="1A5712"/>
    <a:srgbClr val="8C0000"/>
    <a:srgbClr val="948A54"/>
    <a:srgbClr val="2A55D6"/>
    <a:srgbClr val="663D63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62" autoAdjust="0"/>
    <p:restoredTop sz="95102" autoAdjust="0"/>
  </p:normalViewPr>
  <p:slideViewPr>
    <p:cSldViewPr>
      <p:cViewPr varScale="1">
        <p:scale>
          <a:sx n="122" d="100"/>
          <a:sy n="122" d="100"/>
        </p:scale>
        <p:origin x="252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51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Master" Target="slideMasters/slideMaster63.xml"/><Relationship Id="rId84" Type="http://schemas.openxmlformats.org/officeDocument/2006/relationships/slide" Target="slides/slide18.xml"/><Relationship Id="rId138" Type="http://schemas.openxmlformats.org/officeDocument/2006/relationships/slide" Target="slides/slide72.xml"/><Relationship Id="rId107" Type="http://schemas.openxmlformats.org/officeDocument/2006/relationships/slide" Target="slides/slide41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53" Type="http://schemas.openxmlformats.org/officeDocument/2006/relationships/slideMaster" Target="slideMasters/slideMaster53.xml"/><Relationship Id="rId74" Type="http://schemas.openxmlformats.org/officeDocument/2006/relationships/slide" Target="slides/slide8.xml"/><Relationship Id="rId128" Type="http://schemas.openxmlformats.org/officeDocument/2006/relationships/slide" Target="slides/slide62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24.xml"/><Relationship Id="rId95" Type="http://schemas.openxmlformats.org/officeDocument/2006/relationships/slide" Target="slides/slide29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64" Type="http://schemas.openxmlformats.org/officeDocument/2006/relationships/slideMaster" Target="slideMasters/slideMaster64.xml"/><Relationship Id="rId69" Type="http://schemas.openxmlformats.org/officeDocument/2006/relationships/slide" Target="slides/slide3.xml"/><Relationship Id="rId113" Type="http://schemas.openxmlformats.org/officeDocument/2006/relationships/slide" Target="slides/slide47.xml"/><Relationship Id="rId118" Type="http://schemas.openxmlformats.org/officeDocument/2006/relationships/slide" Target="slides/slide52.xml"/><Relationship Id="rId134" Type="http://schemas.openxmlformats.org/officeDocument/2006/relationships/slide" Target="slides/slide68.xml"/><Relationship Id="rId139" Type="http://schemas.openxmlformats.org/officeDocument/2006/relationships/slide" Target="slides/slide73.xml"/><Relationship Id="rId80" Type="http://schemas.openxmlformats.org/officeDocument/2006/relationships/slide" Target="slides/slide14.xml"/><Relationship Id="rId85" Type="http://schemas.openxmlformats.org/officeDocument/2006/relationships/slide" Target="slides/slide19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" Target="slides/slide37.xml"/><Relationship Id="rId108" Type="http://schemas.openxmlformats.org/officeDocument/2006/relationships/slide" Target="slides/slide42.xml"/><Relationship Id="rId124" Type="http://schemas.openxmlformats.org/officeDocument/2006/relationships/slide" Target="slides/slide58.xml"/><Relationship Id="rId129" Type="http://schemas.openxmlformats.org/officeDocument/2006/relationships/slide" Target="slides/slide63.xml"/><Relationship Id="rId54" Type="http://schemas.openxmlformats.org/officeDocument/2006/relationships/slideMaster" Target="slideMasters/slideMaster54.xml"/><Relationship Id="rId70" Type="http://schemas.openxmlformats.org/officeDocument/2006/relationships/slide" Target="slides/slide4.xml"/><Relationship Id="rId75" Type="http://schemas.openxmlformats.org/officeDocument/2006/relationships/slide" Target="slides/slide9.xml"/><Relationship Id="rId91" Type="http://schemas.openxmlformats.org/officeDocument/2006/relationships/slide" Target="slides/slide25.xml"/><Relationship Id="rId96" Type="http://schemas.openxmlformats.org/officeDocument/2006/relationships/slide" Target="slides/slide30.xml"/><Relationship Id="rId140" Type="http://schemas.openxmlformats.org/officeDocument/2006/relationships/slide" Target="slides/slide74.xml"/><Relationship Id="rId14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" Target="slides/slide48.xml"/><Relationship Id="rId119" Type="http://schemas.openxmlformats.org/officeDocument/2006/relationships/slide" Target="slides/slide53.xml"/><Relationship Id="rId44" Type="http://schemas.openxmlformats.org/officeDocument/2006/relationships/slideMaster" Target="slideMasters/slideMaster44.xml"/><Relationship Id="rId60" Type="http://schemas.openxmlformats.org/officeDocument/2006/relationships/slideMaster" Target="slideMasters/slideMaster60.xml"/><Relationship Id="rId65" Type="http://schemas.openxmlformats.org/officeDocument/2006/relationships/slideMaster" Target="slideMasters/slideMaster65.xml"/><Relationship Id="rId81" Type="http://schemas.openxmlformats.org/officeDocument/2006/relationships/slide" Target="slides/slide15.xml"/><Relationship Id="rId86" Type="http://schemas.openxmlformats.org/officeDocument/2006/relationships/slide" Target="slides/slide20.xml"/><Relationship Id="rId130" Type="http://schemas.openxmlformats.org/officeDocument/2006/relationships/slide" Target="slides/slide64.xml"/><Relationship Id="rId135" Type="http://schemas.openxmlformats.org/officeDocument/2006/relationships/slide" Target="slides/slide6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" Target="slides/slide43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10.xml"/><Relationship Id="rId97" Type="http://schemas.openxmlformats.org/officeDocument/2006/relationships/slide" Target="slides/slide31.xml"/><Relationship Id="rId104" Type="http://schemas.openxmlformats.org/officeDocument/2006/relationships/slide" Target="slides/slide38.xml"/><Relationship Id="rId120" Type="http://schemas.openxmlformats.org/officeDocument/2006/relationships/slide" Target="slides/slide54.xml"/><Relationship Id="rId125" Type="http://schemas.openxmlformats.org/officeDocument/2006/relationships/slide" Target="slides/slide59.xml"/><Relationship Id="rId141" Type="http://schemas.openxmlformats.org/officeDocument/2006/relationships/slide" Target="slides/slide75.xml"/><Relationship Id="rId14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.xml"/><Relationship Id="rId92" Type="http://schemas.openxmlformats.org/officeDocument/2006/relationships/slide" Target="slides/slide26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Master" Target="slideMasters/slideMaster66.xml"/><Relationship Id="rId87" Type="http://schemas.openxmlformats.org/officeDocument/2006/relationships/slide" Target="slides/slide21.xml"/><Relationship Id="rId110" Type="http://schemas.openxmlformats.org/officeDocument/2006/relationships/slide" Target="slides/slide44.xml"/><Relationship Id="rId115" Type="http://schemas.openxmlformats.org/officeDocument/2006/relationships/slide" Target="slides/slide49.xml"/><Relationship Id="rId131" Type="http://schemas.openxmlformats.org/officeDocument/2006/relationships/slide" Target="slides/slide65.xml"/><Relationship Id="rId136" Type="http://schemas.openxmlformats.org/officeDocument/2006/relationships/slide" Target="slides/slide70.xml"/><Relationship Id="rId61" Type="http://schemas.openxmlformats.org/officeDocument/2006/relationships/slideMaster" Target="slideMasters/slideMaster61.xml"/><Relationship Id="rId82" Type="http://schemas.openxmlformats.org/officeDocument/2006/relationships/slide" Target="slides/slide16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" Target="slides/slide11.xml"/><Relationship Id="rId100" Type="http://schemas.openxmlformats.org/officeDocument/2006/relationships/slide" Target="slides/slide34.xml"/><Relationship Id="rId105" Type="http://schemas.openxmlformats.org/officeDocument/2006/relationships/slide" Target="slides/slide39.xml"/><Relationship Id="rId126" Type="http://schemas.openxmlformats.org/officeDocument/2006/relationships/slide" Target="slides/slide60.xml"/><Relationship Id="rId14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6.xml"/><Relationship Id="rId93" Type="http://schemas.openxmlformats.org/officeDocument/2006/relationships/slide" Target="slides/slide27.xml"/><Relationship Id="rId98" Type="http://schemas.openxmlformats.org/officeDocument/2006/relationships/slide" Target="slides/slide32.xml"/><Relationship Id="rId121" Type="http://schemas.openxmlformats.org/officeDocument/2006/relationships/slide" Target="slides/slide55.xml"/><Relationship Id="rId142" Type="http://schemas.openxmlformats.org/officeDocument/2006/relationships/slide" Target="slides/slide76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" Target="slides/slide1.xml"/><Relationship Id="rId116" Type="http://schemas.openxmlformats.org/officeDocument/2006/relationships/slide" Target="slides/slide50.xml"/><Relationship Id="rId137" Type="http://schemas.openxmlformats.org/officeDocument/2006/relationships/slide" Target="slides/slide71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Master" Target="slideMasters/slideMaster62.xml"/><Relationship Id="rId83" Type="http://schemas.openxmlformats.org/officeDocument/2006/relationships/slide" Target="slides/slide17.xml"/><Relationship Id="rId88" Type="http://schemas.openxmlformats.org/officeDocument/2006/relationships/slide" Target="slides/slide22.xml"/><Relationship Id="rId111" Type="http://schemas.openxmlformats.org/officeDocument/2006/relationships/slide" Target="slides/slide45.xml"/><Relationship Id="rId132" Type="http://schemas.openxmlformats.org/officeDocument/2006/relationships/slide" Target="slides/slide66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106" Type="http://schemas.openxmlformats.org/officeDocument/2006/relationships/slide" Target="slides/slide40.xml"/><Relationship Id="rId127" Type="http://schemas.openxmlformats.org/officeDocument/2006/relationships/slide" Target="slides/slide61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" Target="slides/slide7.xml"/><Relationship Id="rId78" Type="http://schemas.openxmlformats.org/officeDocument/2006/relationships/slide" Target="slides/slide12.xml"/><Relationship Id="rId94" Type="http://schemas.openxmlformats.org/officeDocument/2006/relationships/slide" Target="slides/slide28.xml"/><Relationship Id="rId99" Type="http://schemas.openxmlformats.org/officeDocument/2006/relationships/slide" Target="slides/slide33.xml"/><Relationship Id="rId101" Type="http://schemas.openxmlformats.org/officeDocument/2006/relationships/slide" Target="slides/slide35.xml"/><Relationship Id="rId122" Type="http://schemas.openxmlformats.org/officeDocument/2006/relationships/slide" Target="slides/slide56.xml"/><Relationship Id="rId143" Type="http://schemas.openxmlformats.org/officeDocument/2006/relationships/notesMaster" Target="notesMasters/notesMaster1.xml"/><Relationship Id="rId14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Master" Target="slideMasters/slideMaster47.xml"/><Relationship Id="rId68" Type="http://schemas.openxmlformats.org/officeDocument/2006/relationships/slide" Target="slides/slide2.xml"/><Relationship Id="rId89" Type="http://schemas.openxmlformats.org/officeDocument/2006/relationships/slide" Target="slides/slide23.xml"/><Relationship Id="rId112" Type="http://schemas.openxmlformats.org/officeDocument/2006/relationships/slide" Target="slides/slide46.xml"/><Relationship Id="rId133" Type="http://schemas.openxmlformats.org/officeDocument/2006/relationships/slide" Target="slides/slide67.xml"/><Relationship Id="rId16" Type="http://schemas.openxmlformats.org/officeDocument/2006/relationships/slideMaster" Target="slideMasters/slideMaster16.xml"/><Relationship Id="rId37" Type="http://schemas.openxmlformats.org/officeDocument/2006/relationships/slideMaster" Target="slideMasters/slideMaster37.xml"/><Relationship Id="rId58" Type="http://schemas.openxmlformats.org/officeDocument/2006/relationships/slideMaster" Target="slideMasters/slideMaster58.xml"/><Relationship Id="rId79" Type="http://schemas.openxmlformats.org/officeDocument/2006/relationships/slide" Target="slides/slide13.xml"/><Relationship Id="rId102" Type="http://schemas.openxmlformats.org/officeDocument/2006/relationships/slide" Target="slides/slide36.xml"/><Relationship Id="rId123" Type="http://schemas.openxmlformats.org/officeDocument/2006/relationships/slide" Target="slides/slide57.xml"/><Relationship Id="rId14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geraldo\Downloads\energy_data%20movemen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geraldo\Downloads\energy_data%20movemen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450539791016692"/>
          <c:y val="0.20925669962517277"/>
          <c:w val="0.67405083293159773"/>
          <c:h val="0.633761249721115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Energy (pJ)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ADD (int)</c:v>
                </c:pt>
                <c:pt idx="1">
                  <c:v>ADD (float)</c:v>
                </c:pt>
                <c:pt idx="2">
                  <c:v>Register File</c:v>
                </c:pt>
                <c:pt idx="3">
                  <c:v> MULT (int)</c:v>
                </c:pt>
                <c:pt idx="4">
                  <c:v>MULT (float)</c:v>
                </c:pt>
                <c:pt idx="5">
                  <c:v>SRAM Cache</c:v>
                </c:pt>
                <c:pt idx="6">
                  <c:v>DRAM 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</c:v>
                </c:pt>
                <c:pt idx="1">
                  <c:v>0.9</c:v>
                </c:pt>
                <c:pt idx="2">
                  <c:v>1</c:v>
                </c:pt>
                <c:pt idx="3">
                  <c:v>3.1</c:v>
                </c:pt>
                <c:pt idx="4">
                  <c:v>3.7</c:v>
                </c:pt>
                <c:pt idx="5">
                  <c:v>5</c:v>
                </c:pt>
                <c:pt idx="6">
                  <c:v>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24-8D47-A68C-B1EE97E20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924789647"/>
        <c:axId val="924791295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ADD (int) Relative Cost</c:v>
                </c:pt>
              </c:strCache>
            </c:strRef>
          </c:tx>
          <c:spPr>
            <a:ln w="60325" cap="rnd">
              <a:solidFill>
                <a:schemeClr val="tx2"/>
              </a:solidFill>
              <a:round/>
            </a:ln>
            <a:effectLst/>
          </c:spPr>
          <c:marker>
            <c:symbol val="diamond"/>
            <c:size val="15"/>
            <c:spPr>
              <a:solidFill>
                <a:schemeClr val="tx2"/>
              </a:solidFill>
              <a:ln w="15875">
                <a:solidFill>
                  <a:schemeClr val="tx2"/>
                </a:solidFill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ADD (int)</c:v>
                </c:pt>
                <c:pt idx="1">
                  <c:v>ADD (float)</c:v>
                </c:pt>
                <c:pt idx="2">
                  <c:v>Register File</c:v>
                </c:pt>
                <c:pt idx="3">
                  <c:v> MULT (int)</c:v>
                </c:pt>
                <c:pt idx="4">
                  <c:v>MULT (float)</c:v>
                </c:pt>
                <c:pt idx="5">
                  <c:v>SRAM Cache</c:v>
                </c:pt>
                <c:pt idx="6">
                  <c:v>DRAM 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9</c:v>
                </c:pt>
                <c:pt idx="2">
                  <c:v>10</c:v>
                </c:pt>
                <c:pt idx="3">
                  <c:v>31</c:v>
                </c:pt>
                <c:pt idx="4">
                  <c:v>37</c:v>
                </c:pt>
                <c:pt idx="5">
                  <c:v>50</c:v>
                </c:pt>
                <c:pt idx="6">
                  <c:v>6400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24-8D47-A68C-B1EE97E20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4789647"/>
        <c:axId val="924791295"/>
      </c:lineChart>
      <c:catAx>
        <c:axId val="92478964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924791295"/>
        <c:crosses val="autoZero"/>
        <c:auto val="1"/>
        <c:lblAlgn val="ctr"/>
        <c:lblOffset val="100"/>
        <c:noMultiLvlLbl val="0"/>
      </c:catAx>
      <c:valAx>
        <c:axId val="924791295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n-US" dirty="0"/>
                  <a:t>Energy for a 32-bit Operation (log scale)</a:t>
                </a:r>
              </a:p>
            </c:rich>
          </c:tx>
          <c:layout>
            <c:manualLayout>
              <c:xMode val="edge"/>
              <c:yMode val="edge"/>
              <c:x val="0.1477584051993501"/>
              <c:y val="0.1606950779030822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924789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2499214383916297"/>
          <c:y val="0.145730285308277"/>
          <c:w val="0.50380604210188007"/>
          <c:h val="6.09408687710169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450539791016692"/>
          <c:y val="0.20925669962517277"/>
          <c:w val="0.67405083293159773"/>
          <c:h val="0.633761249721115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Energy (pJ)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ADD (int)</c:v>
                </c:pt>
                <c:pt idx="1">
                  <c:v>ADD (float)</c:v>
                </c:pt>
                <c:pt idx="2">
                  <c:v>Register File</c:v>
                </c:pt>
                <c:pt idx="3">
                  <c:v> MULT (int)</c:v>
                </c:pt>
                <c:pt idx="4">
                  <c:v>MULT (float)</c:v>
                </c:pt>
                <c:pt idx="5">
                  <c:v>SRAM Cache</c:v>
                </c:pt>
                <c:pt idx="6">
                  <c:v>DRAM 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</c:v>
                </c:pt>
                <c:pt idx="1">
                  <c:v>0.9</c:v>
                </c:pt>
                <c:pt idx="2">
                  <c:v>1</c:v>
                </c:pt>
                <c:pt idx="3">
                  <c:v>3.1</c:v>
                </c:pt>
                <c:pt idx="4">
                  <c:v>3.7</c:v>
                </c:pt>
                <c:pt idx="5">
                  <c:v>5</c:v>
                </c:pt>
                <c:pt idx="6">
                  <c:v>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24-8D47-A68C-B1EE97E20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924789647"/>
        <c:axId val="924791295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ADD (int) Relative Cost</c:v>
                </c:pt>
              </c:strCache>
            </c:strRef>
          </c:tx>
          <c:spPr>
            <a:ln w="60325" cap="rnd">
              <a:solidFill>
                <a:schemeClr val="tx2"/>
              </a:solidFill>
              <a:round/>
            </a:ln>
            <a:effectLst/>
          </c:spPr>
          <c:marker>
            <c:symbol val="diamond"/>
            <c:size val="15"/>
            <c:spPr>
              <a:solidFill>
                <a:schemeClr val="tx2"/>
              </a:solidFill>
              <a:ln w="15875">
                <a:solidFill>
                  <a:schemeClr val="tx2"/>
                </a:solidFill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ADD (int)</c:v>
                </c:pt>
                <c:pt idx="1">
                  <c:v>ADD (float)</c:v>
                </c:pt>
                <c:pt idx="2">
                  <c:v>Register File</c:v>
                </c:pt>
                <c:pt idx="3">
                  <c:v> MULT (int)</c:v>
                </c:pt>
                <c:pt idx="4">
                  <c:v>MULT (float)</c:v>
                </c:pt>
                <c:pt idx="5">
                  <c:v>SRAM Cache</c:v>
                </c:pt>
                <c:pt idx="6">
                  <c:v>DRAM 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9</c:v>
                </c:pt>
                <c:pt idx="2">
                  <c:v>10</c:v>
                </c:pt>
                <c:pt idx="3">
                  <c:v>31</c:v>
                </c:pt>
                <c:pt idx="4">
                  <c:v>37</c:v>
                </c:pt>
                <c:pt idx="5">
                  <c:v>50</c:v>
                </c:pt>
                <c:pt idx="6">
                  <c:v>6400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24-8D47-A68C-B1EE97E20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4789647"/>
        <c:axId val="924791295"/>
      </c:lineChart>
      <c:catAx>
        <c:axId val="92478964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924791295"/>
        <c:crosses val="autoZero"/>
        <c:auto val="1"/>
        <c:lblAlgn val="ctr"/>
        <c:lblOffset val="100"/>
        <c:noMultiLvlLbl val="0"/>
      </c:catAx>
      <c:valAx>
        <c:axId val="924791295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n-US" dirty="0"/>
                  <a:t>Energy for a 32-bit Operation (log scale)</a:t>
                </a:r>
              </a:p>
            </c:rich>
          </c:tx>
          <c:layout>
            <c:manualLayout>
              <c:xMode val="edge"/>
              <c:yMode val="edge"/>
              <c:x val="0.1477584051993501"/>
              <c:y val="0.1606950779030822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924789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2499214383916297"/>
          <c:y val="0.145730285308277"/>
          <c:w val="0.50380604210188007"/>
          <c:h val="6.09408687710169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8/2/23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8/2/23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870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6357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9C2D-02FE-4C64-AD33-18B082577A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9535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9C2D-02FE-4C64-AD33-18B082577A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3206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we take</a:t>
            </a:r>
            <a:r>
              <a:rPr lang="en-US" baseline="0" dirty="0"/>
              <a:t> a look at widely-used </a:t>
            </a:r>
            <a:r>
              <a:rPr lang="en-US" baseline="0" dirty="0" err="1"/>
              <a:t>google</a:t>
            </a:r>
            <a:r>
              <a:rPr lang="en-US" baseline="0" dirty="0"/>
              <a:t> consumer workloads, to figure out the major sources of energy consumption.</a:t>
            </a:r>
          </a:p>
          <a:p>
            <a:endParaRPr lang="en-US" baseline="0" dirty="0"/>
          </a:p>
          <a:p>
            <a:r>
              <a:rPr lang="en-US" baseline="0" dirty="0"/>
              <a:t>We look at Google Chrome web </a:t>
            </a:r>
            <a:r>
              <a:rPr lang="en-US" baseline="0" dirty="0" err="1"/>
              <a:t>brower</a:t>
            </a:r>
            <a:r>
              <a:rPr lang="en-US" baseline="0" dirty="0"/>
              <a:t>. We take a look at </a:t>
            </a:r>
            <a:r>
              <a:rPr lang="en-US" baseline="0" dirty="0" err="1"/>
              <a:t>Tensorflow</a:t>
            </a:r>
            <a:r>
              <a:rPr lang="en-US" baseline="0" dirty="0"/>
              <a:t>, Google’s machine learning framework, and we also take a look at two important video related workloads, video playback and video capture, both rely on Google’s vp9 codec technology.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6047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we take</a:t>
            </a:r>
            <a:r>
              <a:rPr lang="en-US" baseline="0" dirty="0"/>
              <a:t> a look at widely-used </a:t>
            </a:r>
            <a:r>
              <a:rPr lang="en-US" baseline="0" dirty="0" err="1"/>
              <a:t>google</a:t>
            </a:r>
            <a:r>
              <a:rPr lang="en-US" baseline="0" dirty="0"/>
              <a:t> consumer workloads, to figure out the major sources of energy consumption.</a:t>
            </a:r>
          </a:p>
          <a:p>
            <a:endParaRPr lang="en-US" baseline="0" dirty="0"/>
          </a:p>
          <a:p>
            <a:r>
              <a:rPr lang="en-US" baseline="0" dirty="0"/>
              <a:t>We look at Google Chrome web </a:t>
            </a:r>
            <a:r>
              <a:rPr lang="en-US" baseline="0" dirty="0" err="1"/>
              <a:t>brower</a:t>
            </a:r>
            <a:r>
              <a:rPr lang="en-US" baseline="0" dirty="0"/>
              <a:t>. We take a look at </a:t>
            </a:r>
            <a:r>
              <a:rPr lang="en-US" baseline="0" dirty="0" err="1"/>
              <a:t>Tensorflow</a:t>
            </a:r>
            <a:r>
              <a:rPr lang="en-US" baseline="0" dirty="0"/>
              <a:t>, Google’s machine learning framework, and we also take a look at two important video related workloads, video playback and video capture, both rely on Google’s vp9 codec technology.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7803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latinLnBrk="0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since the development of high throughput sequencing (HTS) technologies, the cost of genome sequencing has fallen off a cliff (&lt;&lt; 1,000$) making it viable for almost everyone's use.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041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Genome analysis starts with sequencing random short DNA fragments of copies of the original molecule.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Unfortunately,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these reads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lack information about their order and which part of genome they are originated from.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Hence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second step is to map these reads to a long reference genome.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01317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medium-content-sans-serif-font"/>
              </a:rPr>
              <a:t>CCD = Core </a:t>
            </a:r>
            <a:r>
              <a:rPr lang="en-US" dirty="0" err="1">
                <a:latin typeface="medium-content-sans-serif-font"/>
              </a:rPr>
              <a:t>Chiplet</a:t>
            </a:r>
            <a:r>
              <a:rPr lang="en-US" dirty="0">
                <a:latin typeface="medium-content-sans-serif-font"/>
              </a:rPr>
              <a:t> Die</a:t>
            </a:r>
            <a:endParaRPr lang="en-US" dirty="0"/>
          </a:p>
          <a:p>
            <a:r>
              <a:rPr lang="en-US" dirty="0"/>
              <a:t>Structural silicon is used to equalize the height and facilitate heat dissipation from the cores.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973AD7-D932-2641-9FAC-D90A34A34A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741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we take</a:t>
            </a:r>
            <a:r>
              <a:rPr lang="en-US" baseline="0" dirty="0"/>
              <a:t> a look at widely-used </a:t>
            </a:r>
            <a:r>
              <a:rPr lang="en-US" baseline="0" dirty="0" err="1"/>
              <a:t>google</a:t>
            </a:r>
            <a:r>
              <a:rPr lang="en-US" baseline="0" dirty="0"/>
              <a:t> consumer workloads, to figure out the major sources of energy consumption.</a:t>
            </a:r>
          </a:p>
          <a:p>
            <a:endParaRPr lang="en-US" baseline="0" dirty="0"/>
          </a:p>
          <a:p>
            <a:r>
              <a:rPr lang="en-US" baseline="0" dirty="0"/>
              <a:t>We look at Google Chrome web </a:t>
            </a:r>
            <a:r>
              <a:rPr lang="en-US" baseline="0" dirty="0" err="1"/>
              <a:t>brower</a:t>
            </a:r>
            <a:r>
              <a:rPr lang="en-US" baseline="0" dirty="0"/>
              <a:t>. We take a look at </a:t>
            </a:r>
            <a:r>
              <a:rPr lang="en-US" baseline="0" dirty="0" err="1"/>
              <a:t>Tensorflow</a:t>
            </a:r>
            <a:r>
              <a:rPr lang="en-US" baseline="0" dirty="0"/>
              <a:t>, Google’s machine learning framework, and we also take a look at two important video related workloads, video playback and video capture, both rely on Google’s vp9 codec technology.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854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1607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1238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4518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38107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8674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emf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8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4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7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6.xml"/><Relationship Id="rId4" Type="http://schemas.openxmlformats.org/officeDocument/2006/relationships/image" Target="../media/image10.jpeg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99281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9459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330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5920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8022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32104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26866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7189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5582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57697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00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42916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61647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18393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56249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934606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83501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3377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9904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7032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98509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87723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5999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69925" indent="-325438">
              <a:buFont typeface="Wingdings" charset="2"/>
              <a:buChar char="q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84214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75371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94154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69514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05284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0884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75374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78713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34339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03914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67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494" y="469200"/>
            <a:ext cx="7772400" cy="130823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494" y="1941516"/>
            <a:ext cx="500910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" y="5967630"/>
            <a:ext cx="9144001" cy="890370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528" y="6080245"/>
            <a:ext cx="3275179" cy="655036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8519" y="6259200"/>
            <a:ext cx="3895838" cy="3544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128590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4327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9994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474858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05421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0214"/>
            <a:ext cx="4040188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0214"/>
            <a:ext cx="4041775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0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649788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829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68135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5879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72906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48755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33451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7557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52357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308204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1070426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518522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457201" y="1070426"/>
            <a:ext cx="2859088" cy="4919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6408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84071" y="145143"/>
            <a:ext cx="5959929" cy="771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3542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30788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26753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73927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3583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85609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2787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90549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13194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37132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94476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13786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00649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0191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54154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45867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37371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877408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29212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38355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56693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30625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94368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396810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8932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86633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156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04901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34217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37537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47826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98383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20733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77888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06719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01064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941158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9188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1306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92512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36361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66256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5251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90055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4506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46172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10258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919528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959976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89655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37517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39402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8992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253517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85112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39329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87462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334739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74618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8924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44487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76866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915277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009747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8578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6562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23875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627791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908108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52285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81355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680472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42114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64020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771237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81690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37539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64383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02026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57730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04299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900483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85155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13795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06705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184746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74164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804165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4924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88555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595845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65600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087117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21515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18779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316749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382393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10711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736569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59779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74614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307966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66992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69532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72713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40216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51887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893416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623611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74657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77081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78914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89629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560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59952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123489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066245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83743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4853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47908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90558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37458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DD642-5717-9C43-BCF7-E4F88A58C1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22593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4AC23-9DE4-C746-BC02-D3085298AE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25448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65027-C458-0F45-A175-76C38D629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62719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F2552-3716-B24B-9F3D-FF7B024E8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33555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D5230-971F-2E41-8CFA-14A60A5B2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20648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DEAA0-2A78-7C4C-AC1D-0745BDD65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4556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A15DC-7DB6-2E4F-8E40-D436CE927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09927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972F1-201A-1341-A138-68D516974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02723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A4686-03CC-5744-B2F1-C7CFBAB9D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47140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60323-C27F-274D-98DD-E8A584096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46284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8D1A2-8B05-D448-BEED-1DCCC5669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459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2FA06-CF86-2545-AF2A-570D639DE5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30028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61737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977340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964163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227174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425256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028508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796304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483577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701788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848879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933164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599387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560067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234862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120778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24576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77436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39623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802086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01118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35911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48123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193878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185237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883693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650700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384331"/>
      </p:ext>
    </p:extLst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02"/>
      </p:ext>
    </p:extLst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577748"/>
      </p:ext>
    </p:extLst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59025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20365"/>
      </p:ext>
    </p:extLst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59023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583518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cs typeface="ＭＳ Ｐゴシック" charset="0"/>
              </a:defRPr>
            </a:lvl1pPr>
          </a:lstStyle>
          <a:p>
            <a:pPr>
              <a:defRPr/>
            </a:pPr>
            <a:fld id="{2B0615E8-B7BA-A94F-8CD8-59ABAB50F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48336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E574D81-B5DE-384D-B24B-566C679A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09365"/>
      </p:ext>
    </p:extLst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F718DBD-A8C3-BF41-B930-E6F09B914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84687"/>
      </p:ext>
    </p:extLst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9E6F74A-33AD-9C44-A652-5BC058E44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25218"/>
      </p:ext>
    </p:extLst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FE313B9-34D2-9B4F-924F-705E340D7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63346"/>
      </p:ext>
    </p:extLst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72681F7-101F-CD48-BD26-A7C1DB38D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28824"/>
      </p:ext>
    </p:extLst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4DA22FE8-1BF1-7945-858E-9EDF18117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99907"/>
      </p:ext>
    </p:extLst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EDECFB72-9437-4E43-B6E9-A86EC5F84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58762"/>
      </p:ext>
    </p:extLst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9F1BB03A-AA9C-3441-BB02-8D748B0FE7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735403"/>
      </p:ext>
    </p:extLst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F09218E9-1586-4840-9706-4250AB6924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995463"/>
      </p:ext>
    </p:extLst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0C7C5289-DED0-BF4F-8007-4B3A361AC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73031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177E2285-5DCA-104D-A461-AF822D41B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8188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6466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104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459128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7539033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459576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077432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865466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955635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829144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8623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987500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876931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75784"/>
      </p:ext>
    </p:extLst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24249"/>
      </p:ext>
    </p:extLst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265628"/>
      </p:ext>
    </p:extLst>
  </p:cSld>
  <p:clrMapOvr>
    <a:masterClrMapping/>
  </p:clrMapOvr>
  <p:transition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231"/>
      </p:ext>
    </p:extLst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75383"/>
      </p:ext>
    </p:extLst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11113"/>
      </p:ext>
    </p:extLst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65468"/>
      </p:ext>
    </p:extLst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952016"/>
      </p:ext>
    </p:extLst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53053"/>
      </p:ext>
    </p:extLst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2141"/>
      </p:ext>
    </p:extLst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73888"/>
      </p:ext>
    </p:extLst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410633"/>
      </p:ext>
    </p:extLst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 anchor="ctr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6561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2023. 8. 2.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269450811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2023. 8. 2.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307237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2023. 8. 2.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1182850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2023. 8. 2.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290364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040188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2023. 8. 2.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85753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2023. 8. 2.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871302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2023. 8. 2.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3560198658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479520"/>
      </p:ext>
    </p:extLst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6325"/>
      </p:ext>
    </p:extLst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379847"/>
      </p:ext>
    </p:extLst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572035"/>
      </p:ext>
    </p:extLst>
  </p:cSld>
  <p:clrMapOvr>
    <a:masterClrMapping/>
  </p:clrMapOvr>
  <p:transition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566681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79462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569968"/>
      </p:ext>
    </p:extLst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015984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952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945983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225097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6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51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29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24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33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1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58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57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0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01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1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E240D94-E5C6-2B45-92EB-F7FCCB9B61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261544"/>
      </p:ext>
    </p:extLst>
  </p:cSld>
  <p:clrMapOvr>
    <a:masterClrMapping/>
  </p:clrMapOvr>
  <p:transition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7B2952-2F74-D544-92BC-FBFBE9A340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4734131"/>
      </p:ext>
    </p:extLst>
  </p:cSld>
  <p:clrMapOvr>
    <a:masterClrMapping/>
  </p:clrMapOvr>
  <p:transition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F9F7682-838C-D145-8DB5-B49C18A130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153688"/>
      </p:ext>
    </p:extLst>
  </p:cSld>
  <p:clrMapOvr>
    <a:masterClrMapping/>
  </p:clrMapOvr>
  <p:transition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E01938C-1825-4C47-ADAA-667501E8BB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6725712"/>
      </p:ext>
    </p:extLst>
  </p:cSld>
  <p:clrMapOvr>
    <a:masterClrMapping/>
  </p:clrMapOvr>
  <p:transition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2E44CBD-17AA-1C44-8BA0-F0313DF1E0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9638184"/>
      </p:ext>
    </p:extLst>
  </p:cSld>
  <p:clrMapOvr>
    <a:masterClrMapping/>
  </p:clrMapOvr>
  <p:transition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14E6E70-902E-8E4C-B56A-EB171DB5C3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0595539"/>
      </p:ext>
    </p:extLst>
  </p:cSld>
  <p:clrMapOvr>
    <a:masterClrMapping/>
  </p:clrMapOvr>
  <p:transition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1920B83-E5C7-4748-945F-F958559473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433047"/>
      </p:ext>
    </p:extLst>
  </p:cSld>
  <p:clrMapOvr>
    <a:masterClrMapping/>
  </p:clrMapOvr>
  <p:transition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84C42A7-D582-E24E-B2AD-3611212565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5594660"/>
      </p:ext>
    </p:extLst>
  </p:cSld>
  <p:clrMapOvr>
    <a:masterClrMapping/>
  </p:clrMapOvr>
  <p:transition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45B44AF-607F-D14C-BF32-685CA37DFF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801899"/>
      </p:ext>
    </p:extLst>
  </p:cSld>
  <p:clrMapOvr>
    <a:masterClrMapping/>
  </p:clrMapOvr>
  <p:transition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DCDFAA6-D8FF-694C-834A-ACCCD8522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3007646"/>
      </p:ext>
    </p:extLst>
  </p:cSld>
  <p:clrMapOvr>
    <a:masterClrMapping/>
  </p:clrMapOvr>
  <p:transition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923AAA-1C55-7E45-B953-D9BFED328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2791579"/>
      </p:ext>
    </p:extLst>
  </p:cSld>
  <p:clrMapOvr>
    <a:masterClrMapping/>
  </p:clrMapOvr>
  <p:transition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4097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5019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850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425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031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97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45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907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838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4380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66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64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668BF9C-93BB-B548-912F-BE2A1331A6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29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60F4C6C-A4AD-634C-B2AA-5823E85646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87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E9D27D4-CF21-B743-868C-38D13B2F4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75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8F35F6C-2FE9-E643-BA9E-744EBFA979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461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36820D8-511C-334B-9255-32401B2237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745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42E3693-D302-D64D-8335-04DBBDCAC3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847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0C3B91E-9495-5D4C-A473-89DD744F31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49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317DB17-6DD3-1D47-9DC7-29C718BD88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04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8B564A7-2749-BD47-ACBB-5E9A7893C5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83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3FA10DE-9244-444C-BB66-013E28A2DD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69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E2563C0-B5B3-BE4C-AFD7-D5025596D7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60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6147B-D8F4-B34F-ACFC-F4150A9F5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882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4B655F-9513-DB41-847A-CB5F5ABCD6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41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70262A-25C7-1D4F-BA49-9AAD51FA1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50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AFF24C-C776-6444-B9B7-94F550F9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37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46D27-56D0-344A-BE31-89C869EBE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09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25BFE8-1EE5-7749-87C6-59D76183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1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151F3C-38B5-C447-BBE5-70E1ABFC6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85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7B9740-5855-2A42-B252-D99EB4C57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68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5EF0D-3683-CA41-828D-672F2E395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691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11A51B-8B96-BD4C-95B5-FCA03A36A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232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9F2BAA-D8FE-2C4D-A9A5-9491AFC1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91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85800" indent="0" algn="ctr">
              <a:buNone/>
              <a:defRPr/>
            </a:lvl4pPr>
            <a:lvl5pPr marL="914400" indent="0" algn="ctr">
              <a:buNone/>
              <a:defRPr/>
            </a:lvl5pPr>
            <a:lvl6pPr marL="1143000" indent="0" algn="ctr">
              <a:buNone/>
              <a:defRPr/>
            </a:lvl6pPr>
            <a:lvl7pPr marL="1371600" indent="0" algn="ctr">
              <a:buNone/>
              <a:defRPr/>
            </a:lvl7pPr>
            <a:lvl8pPr marL="1600200" indent="0" algn="ctr">
              <a:buNone/>
              <a:defRPr/>
            </a:lvl8pPr>
            <a:lvl9pPr marL="18288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2"/>
            <a:ext cx="7772400" cy="1500188"/>
          </a:xfrm>
        </p:spPr>
        <p:txBody>
          <a:bodyPr anchor="b"/>
          <a:lstStyle>
            <a:lvl1pPr marL="0" indent="0">
              <a:buNone/>
              <a:defRPr sz="1000"/>
            </a:lvl1pPr>
            <a:lvl2pPr marL="228600" indent="0">
              <a:buNone/>
              <a:defRPr sz="900"/>
            </a:lvl2pPr>
            <a:lvl3pPr marL="457200" indent="0">
              <a:buNone/>
              <a:defRPr sz="800"/>
            </a:lvl3pPr>
            <a:lvl4pPr marL="685800" indent="0">
              <a:buNone/>
              <a:defRPr sz="700"/>
            </a:lvl4pPr>
            <a:lvl5pPr marL="914400" indent="0">
              <a:buNone/>
              <a:defRPr sz="700"/>
            </a:lvl5pPr>
            <a:lvl6pPr marL="1143000" indent="0">
              <a:buNone/>
              <a:defRPr sz="700"/>
            </a:lvl6pPr>
            <a:lvl7pPr marL="1371600" indent="0">
              <a:buNone/>
              <a:defRPr sz="700"/>
            </a:lvl7pPr>
            <a:lvl8pPr marL="1600200" indent="0">
              <a:buNone/>
              <a:defRPr sz="700"/>
            </a:lvl8pPr>
            <a:lvl9pPr marL="18288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9100" y="1047750"/>
            <a:ext cx="4000500" cy="517525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047750"/>
            <a:ext cx="4000500" cy="517525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63976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2"/>
            <a:ext cx="4041775" cy="63976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7000" y="196850"/>
            <a:ext cx="2019300" cy="60261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9100" y="196850"/>
            <a:ext cx="5981700" cy="60261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401317"/>
      </p:ext>
    </p:extLst>
  </p:cSld>
  <p:clrMapOvr>
    <a:masterClrMapping/>
  </p:clrMapOvr>
  <p:transition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768776"/>
      </p:ext>
    </p:extLst>
  </p:cSld>
  <p:clrMapOvr>
    <a:masterClrMapping/>
  </p:clrMapOvr>
  <p:transition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511931"/>
      </p:ext>
    </p:extLst>
  </p:cSld>
  <p:clrMapOvr>
    <a:masterClrMapping/>
  </p:clrMapOvr>
  <p:transition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174166"/>
      </p:ext>
    </p:extLst>
  </p:cSld>
  <p:clrMapOvr>
    <a:masterClrMapping/>
  </p:clrMapOvr>
  <p:transition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919389"/>
      </p:ext>
    </p:extLst>
  </p:cSld>
  <p:clrMapOvr>
    <a:masterClrMapping/>
  </p:clrMapOvr>
  <p:transition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318677"/>
      </p:ext>
    </p:extLst>
  </p:cSld>
  <p:clrMapOvr>
    <a:masterClrMapping/>
  </p:clrMapOvr>
  <p:transition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374766"/>
      </p:ext>
    </p:extLst>
  </p:cSld>
  <p:clrMapOvr>
    <a:masterClrMapping/>
  </p:clrMapOvr>
  <p:transition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041354"/>
      </p:ext>
    </p:extLst>
  </p:cSld>
  <p:clrMapOvr>
    <a:masterClrMapping/>
  </p:clrMapOvr>
  <p:transition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398135"/>
      </p:ext>
    </p:extLst>
  </p:cSld>
  <p:clrMapOvr>
    <a:masterClrMapping/>
  </p:clrMapOvr>
  <p:transition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488110"/>
      </p:ext>
    </p:extLst>
  </p:cSld>
  <p:clrMapOvr>
    <a:masterClrMapping/>
  </p:clrMapOvr>
  <p:transition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301839"/>
      </p:ext>
    </p:extLst>
  </p:cSld>
  <p:clrMapOvr>
    <a:masterClrMapping/>
  </p:clrMapOvr>
  <p:transition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625789"/>
      </p:ext>
    </p:extLst>
  </p:cSld>
  <p:clrMapOvr>
    <a:masterClrMapping/>
  </p:clrMapOvr>
  <p:transition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409016"/>
      </p:ext>
    </p:extLst>
  </p:cSld>
  <p:clrMapOvr>
    <a:masterClrMapping/>
  </p:clrMapOvr>
  <p:transition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6495892"/>
      </p:ext>
    </p:extLst>
  </p:cSld>
  <p:clrMapOvr>
    <a:masterClrMapping/>
  </p:clrMapOvr>
  <p:transition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1889725"/>
      </p:ext>
    </p:extLst>
  </p:cSld>
  <p:clrMapOvr>
    <a:masterClrMapping/>
  </p:clrMapOvr>
  <p:transition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3419311"/>
      </p:ext>
    </p:extLst>
  </p:cSld>
  <p:clrMapOvr>
    <a:masterClrMapping/>
  </p:clrMapOvr>
  <p:transition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7196653"/>
      </p:ext>
    </p:extLst>
  </p:cSld>
  <p:clrMapOvr>
    <a:masterClrMapping/>
  </p:clrMapOvr>
  <p:transition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3399964"/>
      </p:ext>
    </p:extLst>
  </p:cSld>
  <p:clrMapOvr>
    <a:masterClrMapping/>
  </p:clrMapOvr>
  <p:transition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1952778"/>
      </p:ext>
    </p:extLst>
  </p:cSld>
  <p:clrMapOvr>
    <a:masterClrMapping/>
  </p:clrMapOvr>
  <p:transition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5507306"/>
      </p:ext>
    </p:extLst>
  </p:cSld>
  <p:clrMapOvr>
    <a:masterClrMapping/>
  </p:clrMapOvr>
  <p:transition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77281"/>
      </p:ext>
    </p:extLst>
  </p:cSld>
  <p:clrMapOvr>
    <a:masterClrMapping/>
  </p:clrMapOvr>
  <p:transition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0621740"/>
      </p:ext>
    </p:extLst>
  </p:cSld>
  <p:clrMapOvr>
    <a:masterClrMapping/>
  </p:clrMapOvr>
  <p:transition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456820"/>
      </p:ext>
    </p:extLst>
  </p:cSld>
  <p:clrMapOvr>
    <a:masterClrMapping/>
  </p:clrMapOvr>
  <p:transition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26908"/>
      </p:ext>
    </p:extLst>
  </p:cSld>
  <p:clrMapOvr>
    <a:masterClrMapping/>
  </p:clrMapOvr>
  <p:transition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354275"/>
      </p:ext>
    </p:extLst>
  </p:cSld>
  <p:clrMapOvr>
    <a:masterClrMapping/>
  </p:clrMapOvr>
  <p:transition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248345"/>
      </p:ext>
    </p:extLst>
  </p:cSld>
  <p:clrMapOvr>
    <a:masterClrMapping/>
  </p:clrMapOvr>
  <p:transition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97984"/>
      </p:ext>
    </p:extLst>
  </p:cSld>
  <p:clrMapOvr>
    <a:masterClrMapping/>
  </p:clrMapOvr>
  <p:transition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771066"/>
      </p:ext>
    </p:extLst>
  </p:cSld>
  <p:clrMapOvr>
    <a:masterClrMapping/>
  </p:clrMapOvr>
  <p:transition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28682"/>
      </p:ext>
    </p:extLst>
  </p:cSld>
  <p:clrMapOvr>
    <a:masterClrMapping/>
  </p:clrMapOvr>
  <p:transition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798312"/>
      </p:ext>
    </p:extLst>
  </p:cSld>
  <p:clrMapOvr>
    <a:masterClrMapping/>
  </p:clrMapOvr>
  <p:transition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677376"/>
      </p:ext>
    </p:extLst>
  </p:cSld>
  <p:clrMapOvr>
    <a:masterClrMapping/>
  </p:clrMapOvr>
  <p:transition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940184"/>
      </p:ext>
    </p:extLst>
  </p:cSld>
  <p:clrMapOvr>
    <a:masterClrMapping/>
  </p:clrMapOvr>
  <p:transition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021759"/>
      </p:ext>
    </p:extLst>
  </p:cSld>
  <p:clrMapOvr>
    <a:masterClrMapping/>
  </p:clrMapOvr>
  <p:transition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 l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920D214A-2AFC-4BE3-89FE-6518807E148F}" type="datetime1">
              <a:rPr lang="en-US" smtClean="0"/>
              <a:t>8/2/23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012122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E9021861-6BD7-4EE9-A68B-37E75913A333}" type="datetime1">
              <a:rPr lang="en-US" smtClean="0"/>
              <a:t>8/2/23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742792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E294271-EC2C-4AA4-B1D8-6325DBCD6885}" type="datetime1">
              <a:rPr lang="en-US" smtClean="0"/>
              <a:t>8/2/23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459670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26C81D6-5C0A-4888-8AA2-94A703B72A86}" type="datetime1">
              <a:rPr lang="en-US" smtClean="0"/>
              <a:t>8/2/23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836580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5C6A7242-E7F0-452E-9AAD-6A266A1C3304}" type="datetime1">
              <a:rPr lang="en-US" smtClean="0"/>
              <a:t>8/2/23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937078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E4A2E865-F686-4BA8-A1F8-7363E1251590}" type="datetime1">
              <a:rPr lang="en-US" smtClean="0"/>
              <a:t>8/2/23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248155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13858B6D-F0A8-4A5A-A21C-F2DDFAEE91CA}" type="datetime1">
              <a:rPr lang="en-US" smtClean="0"/>
              <a:t>8/2/23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706365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4BE59F63-4AED-4D19-AEDC-2344A5DC207C}" type="datetime1">
              <a:rPr lang="en-US" smtClean="0"/>
              <a:t>8/2/23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2106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E2DF23D-22DE-41A0-9045-8939205C2A67}" type="datetime1">
              <a:rPr lang="en-US" smtClean="0"/>
              <a:t>8/2/23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40118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206B5BB5-C062-4C16-8C4E-0D7EE65EA5A7}" type="datetime1">
              <a:rPr lang="en-US" smtClean="0"/>
              <a:t>8/2/23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648210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93CCC17E-136C-4D5B-9C83-1E9F6F691804}" type="datetime1">
              <a:rPr lang="en-US" smtClean="0"/>
              <a:t>8/2/23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393183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6147B-D8F4-B34F-ACFC-F4150A9F5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996880"/>
      </p:ext>
    </p:extLst>
  </p:cSld>
  <p:clrMapOvr>
    <a:masterClrMapping/>
  </p:clrMapOvr>
  <p:transition/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4B655F-9513-DB41-847A-CB5F5ABCD6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2748827"/>
      </p:ext>
    </p:extLst>
  </p:cSld>
  <p:clrMapOvr>
    <a:masterClrMapping/>
  </p:clrMapOvr>
  <p:transition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70262A-25C7-1D4F-BA49-9AAD51FA1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4348648"/>
      </p:ext>
    </p:extLst>
  </p:cSld>
  <p:clrMapOvr>
    <a:masterClrMapping/>
  </p:clrMapOvr>
  <p:transition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AFF24C-C776-6444-B9B7-94F550F9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3294743"/>
      </p:ext>
    </p:extLst>
  </p:cSld>
  <p:clrMapOvr>
    <a:masterClrMapping/>
  </p:clrMapOvr>
  <p:transition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46D27-56D0-344A-BE31-89C869EBE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1732729"/>
      </p:ext>
    </p:extLst>
  </p:cSld>
  <p:clrMapOvr>
    <a:masterClrMapping/>
  </p:clrMapOvr>
  <p:transition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25BFE8-1EE5-7749-87C6-59D76183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746972"/>
      </p:ext>
    </p:extLst>
  </p:cSld>
  <p:clrMapOvr>
    <a:masterClrMapping/>
  </p:clrMapOvr>
  <p:transition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151F3C-38B5-C447-BBE5-70E1ABFC6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6205692"/>
      </p:ext>
    </p:extLst>
  </p:cSld>
  <p:clrMapOvr>
    <a:masterClrMapping/>
  </p:clrMapOvr>
  <p:transition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7B9740-5855-2A42-B252-D99EB4C57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6324575"/>
      </p:ext>
    </p:extLst>
  </p:cSld>
  <p:clrMapOvr>
    <a:masterClrMapping/>
  </p:clrMapOvr>
  <p:transition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5EF0D-3683-CA41-828D-672F2E395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6707855"/>
      </p:ext>
    </p:extLst>
  </p:cSld>
  <p:clrMapOvr>
    <a:masterClrMapping/>
  </p:clrMapOvr>
  <p:transition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11A51B-8B96-BD4C-95B5-FCA03A36A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2579808"/>
      </p:ext>
    </p:extLst>
  </p:cSld>
  <p:clrMapOvr>
    <a:masterClrMapping/>
  </p:clrMapOvr>
  <p:transition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9F2BAA-D8FE-2C4D-A9A5-9491AFC1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139324"/>
      </p:ext>
    </p:extLst>
  </p:cSld>
  <p:clrMapOvr>
    <a:masterClrMapping/>
  </p:clrMapOvr>
  <p:transition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698652"/>
      </p:ext>
    </p:extLst>
  </p:cSld>
  <p:clrMapOvr>
    <a:masterClrMapping/>
  </p:clrMapOvr>
  <p:transition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482364"/>
      </p:ext>
    </p:extLst>
  </p:cSld>
  <p:clrMapOvr>
    <a:masterClrMapping/>
  </p:clrMapOvr>
  <p:transition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161478"/>
      </p:ext>
    </p:extLst>
  </p:cSld>
  <p:clrMapOvr>
    <a:masterClrMapping/>
  </p:clrMapOvr>
  <p:transition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185520"/>
      </p:ext>
    </p:extLst>
  </p:cSld>
  <p:clrMapOvr>
    <a:masterClrMapping/>
  </p:clrMapOvr>
  <p:transition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878452"/>
      </p:ext>
    </p:extLst>
  </p:cSld>
  <p:clrMapOvr>
    <a:masterClrMapping/>
  </p:clrMapOvr>
  <p:transition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680095"/>
      </p:ext>
    </p:extLst>
  </p:cSld>
  <p:clrMapOvr>
    <a:masterClrMapping/>
  </p:clrMapOvr>
  <p:transition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36310"/>
      </p:ext>
    </p:extLst>
  </p:cSld>
  <p:clrMapOvr>
    <a:masterClrMapping/>
  </p:clrMapOvr>
  <p:transition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627763"/>
      </p:ext>
    </p:extLst>
  </p:cSld>
  <p:clrMapOvr>
    <a:masterClrMapping/>
  </p:clrMapOvr>
  <p:transition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407949"/>
      </p:ext>
    </p:extLst>
  </p:cSld>
  <p:clrMapOvr>
    <a:masterClrMapping/>
  </p:clrMapOvr>
  <p:transition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999752"/>
      </p:ext>
    </p:extLst>
  </p:cSld>
  <p:clrMapOvr>
    <a:masterClrMapping/>
  </p:clrMapOvr>
  <p:transition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868246"/>
      </p:ext>
    </p:extLst>
  </p:cSld>
  <p:clrMapOvr>
    <a:masterClrMapping/>
  </p:clrMapOvr>
  <p:transition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25495"/>
      </p:ext>
    </p:extLst>
  </p:cSld>
  <p:clrMapOvr>
    <a:masterClrMapping/>
  </p:clrMapOvr>
  <p:transition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0731054"/>
      </p:ext>
    </p:extLst>
  </p:cSld>
  <p:clrMapOvr>
    <a:masterClrMapping/>
  </p:clrMapOvr>
  <p:transition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2116492"/>
      </p:ext>
    </p:extLst>
  </p:cSld>
  <p:clrMapOvr>
    <a:masterClrMapping/>
  </p:clrMapOvr>
  <p:transition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9844510"/>
      </p:ext>
    </p:extLst>
  </p:cSld>
  <p:clrMapOvr>
    <a:masterClrMapping/>
  </p:clrMapOvr>
  <p:transition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270744"/>
      </p:ext>
    </p:extLst>
  </p:cSld>
  <p:clrMapOvr>
    <a:masterClrMapping/>
  </p:clrMapOvr>
  <p:transition/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82394"/>
      </p:ext>
    </p:extLst>
  </p:cSld>
  <p:clrMapOvr>
    <a:masterClrMapping/>
  </p:clrMapOvr>
  <p:transition/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6152822"/>
      </p:ext>
    </p:extLst>
  </p:cSld>
  <p:clrMapOvr>
    <a:masterClrMapping/>
  </p:clrMapOvr>
  <p:transition/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2486270"/>
      </p:ext>
    </p:extLst>
  </p:cSld>
  <p:clrMapOvr>
    <a:masterClrMapping/>
  </p:clrMapOvr>
  <p:transition/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878341"/>
      </p:ext>
    </p:extLst>
  </p:cSld>
  <p:clrMapOvr>
    <a:masterClrMapping/>
  </p:clrMapOvr>
  <p:transition/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3644539"/>
      </p:ext>
    </p:extLst>
  </p:cSld>
  <p:clrMapOvr>
    <a:masterClrMapping/>
  </p:clrMapOvr>
  <p:transition/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8205396"/>
      </p:ext>
    </p:extLst>
  </p:cSld>
  <p:clrMapOvr>
    <a:masterClrMapping/>
  </p:clrMapOvr>
  <p:transition/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CDC00C90-2B48-774D-9D10-ACD2AA1FA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99AEA994-74D3-F245-934E-07CD18FA44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503ED410-A9AE-8449-9FA1-D23B9ED458F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5096B33-C878-B64E-8604-BF7B854046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5E56938-326F-5F44-80B6-62A0071E3E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C0A28E5-8C47-A644-82FE-3D3608916B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25068BFD-CE97-1846-81A4-E105DC1B4D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3721932"/>
      </p:ext>
    </p:extLst>
  </p:cSld>
  <p:clrMapOvr>
    <a:masterClrMapping/>
  </p:clrMapOvr>
  <p:transition/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C7EF4DF-9854-0047-B390-FE284708696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15A02980-DCD2-954D-8D11-E3B6E3D1C24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CF17A-3047-224B-BC46-DD606BE3B2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626076"/>
      </p:ext>
    </p:extLst>
  </p:cSld>
  <p:clrMapOvr>
    <a:masterClrMapping/>
  </p:clrMapOvr>
  <p:transition/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CE49ADBD-06B6-8446-AA68-DEB60554B86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0FB0AD4B-F99D-A04F-AFEA-C26A531657E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945C1-562E-0B43-8BA6-CECFB3DB68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7917747"/>
      </p:ext>
    </p:extLst>
  </p:cSld>
  <p:clrMapOvr>
    <a:masterClrMapping/>
  </p:clrMapOvr>
  <p:transition/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B0B1CC9-3AFE-3B4A-916B-FD0123FECDB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D0ADB426-B89D-CE46-AC70-3C1BF392FD2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1BB3E-5830-2B45-BB27-0294365D18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301775"/>
      </p:ext>
    </p:extLst>
  </p:cSld>
  <p:clrMapOvr>
    <a:masterClrMapping/>
  </p:clrMapOvr>
  <p:transition/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38422B8E-BA55-FE4A-81E9-8B46CBC0B31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2E94FC70-3D31-9340-9E6C-A712F6C3A50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FB2BF-590A-6A48-A02A-D30AA85425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2690492"/>
      </p:ext>
    </p:extLst>
  </p:cSld>
  <p:clrMapOvr>
    <a:masterClrMapping/>
  </p:clrMapOvr>
  <p:transition/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25F3CC42-0BD2-394C-8B7F-5631AD30E6A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4679DEDC-0C3A-3C44-A2D5-4BD3691757A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03530E-84F0-4E4D-97EC-F41FDF5329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9072469"/>
      </p:ext>
    </p:extLst>
  </p:cSld>
  <p:clrMapOvr>
    <a:masterClrMapping/>
  </p:clrMapOvr>
  <p:transition/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E18DF1E5-E2E8-6947-99AF-7738B051BC7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9663BC53-9B1F-B146-8B0E-991A3099170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C5C33-E6A1-4847-95A7-3EBF9E8B9C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1952159"/>
      </p:ext>
    </p:extLst>
  </p:cSld>
  <p:clrMapOvr>
    <a:masterClrMapping/>
  </p:clrMapOvr>
  <p:transition/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3E7E5B98-DD40-5A4E-A09F-1A9E05C90B7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C4051EDA-0257-094E-A24D-0D703F040B2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F1F150-A575-9E40-AA2B-9458DBEC6D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3111488"/>
      </p:ext>
    </p:extLst>
  </p:cSld>
  <p:clrMapOvr>
    <a:masterClrMapping/>
  </p:clrMapOvr>
  <p:transition/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F7DFFAD8-B4E9-194F-A4BA-01659826153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D408619-7AF3-7B4F-BD18-D47A85A5592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4B256-FDB8-A24A-BC54-E455A5EB84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2563859"/>
      </p:ext>
    </p:extLst>
  </p:cSld>
  <p:clrMapOvr>
    <a:masterClrMapping/>
  </p:clrMapOvr>
  <p:transition/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9E45739-2222-874D-9ADA-D29F4ED43FB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E334804F-BD3E-3B41-A0D1-E466DD49F22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B26D8-7164-314F-AD57-1692E7A0ED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7244716"/>
      </p:ext>
    </p:extLst>
  </p:cSld>
  <p:clrMapOvr>
    <a:masterClrMapping/>
  </p:clrMapOvr>
  <p:transition/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82887B67-9E93-F84F-9444-CEA91BB1C94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69B68B1E-88E7-FB46-BF5C-290B340EEA7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BFF8DB-66A4-8F4B-9ECB-5597B3DAFE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951418"/>
      </p:ext>
    </p:extLst>
  </p:cSld>
  <p:clrMapOvr>
    <a:masterClrMapping/>
  </p:clrMapOvr>
  <p:transition/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55F49D8D-996B-D84B-BAC3-E81FCC0D249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B64841AC-0C79-4A4E-B268-24574D71519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9FE76-E591-2347-A8E7-E38782B1C6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1174241"/>
      </p:ext>
    </p:extLst>
  </p:cSld>
  <p:clrMapOvr>
    <a:masterClrMapping/>
  </p:clrMapOvr>
  <p:transition/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658042"/>
      </p:ext>
    </p:extLst>
  </p:cSld>
  <p:clrMapOvr>
    <a:masterClrMapping/>
  </p:clrMapOvr>
  <p:transition/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775802"/>
      </p:ext>
    </p:extLst>
  </p:cSld>
  <p:clrMapOvr>
    <a:masterClrMapping/>
  </p:clrMapOvr>
  <p:transition/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966446"/>
      </p:ext>
    </p:extLst>
  </p:cSld>
  <p:clrMapOvr>
    <a:masterClrMapping/>
  </p:clrMapOvr>
  <p:transition/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931253"/>
      </p:ext>
    </p:extLst>
  </p:cSld>
  <p:clrMapOvr>
    <a:masterClrMapping/>
  </p:clrMapOvr>
  <p:transition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473481"/>
      </p:ext>
    </p:extLst>
  </p:cSld>
  <p:clrMapOvr>
    <a:masterClrMapping/>
  </p:clrMapOvr>
  <p:transition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120122"/>
      </p:ext>
    </p:extLst>
  </p:cSld>
  <p:clrMapOvr>
    <a:masterClrMapping/>
  </p:clrMapOvr>
  <p:transition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014594"/>
      </p:ext>
    </p:extLst>
  </p:cSld>
  <p:clrMapOvr>
    <a:masterClrMapping/>
  </p:clrMapOvr>
  <p:transition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802520"/>
      </p:ext>
    </p:extLst>
  </p:cSld>
  <p:clrMapOvr>
    <a:masterClrMapping/>
  </p:clrMapOvr>
  <p:transition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679863"/>
      </p:ext>
    </p:extLst>
  </p:cSld>
  <p:clrMapOvr>
    <a:masterClrMapping/>
  </p:clrMapOvr>
  <p:transition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54041"/>
      </p:ext>
    </p:extLst>
  </p:cSld>
  <p:clrMapOvr>
    <a:masterClrMapping/>
  </p:clrMapOvr>
  <p:transition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516007"/>
      </p:ext>
    </p:extLst>
  </p:cSld>
  <p:clrMapOvr>
    <a:masterClrMapping/>
  </p:clrMapOvr>
  <p:transition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714961"/>
      </p:ext>
    </p:extLst>
  </p:cSld>
  <p:clrMapOvr>
    <a:masterClrMapping/>
  </p:clrMapOvr>
  <p:transition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9193371"/>
      </p:ext>
    </p:extLst>
  </p:cSld>
  <p:clrMapOvr>
    <a:masterClrMapping/>
  </p:clrMapOvr>
  <p:transition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9501526"/>
      </p:ext>
    </p:extLst>
  </p:cSld>
  <p:clrMapOvr>
    <a:masterClrMapping/>
  </p:clrMapOvr>
  <p:transition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749651"/>
      </p:ext>
    </p:extLst>
  </p:cSld>
  <p:clrMapOvr>
    <a:masterClrMapping/>
  </p:clrMapOvr>
  <p:transition/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0607654"/>
      </p:ext>
    </p:extLst>
  </p:cSld>
  <p:clrMapOvr>
    <a:masterClrMapping/>
  </p:clrMapOvr>
  <p:transition/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817788"/>
      </p:ext>
    </p:extLst>
  </p:cSld>
  <p:clrMapOvr>
    <a:masterClrMapping/>
  </p:clrMapOvr>
  <p:transition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3430946"/>
      </p:ext>
    </p:extLst>
  </p:cSld>
  <p:clrMapOvr>
    <a:masterClrMapping/>
  </p:clrMapOvr>
  <p:transition/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1467233"/>
      </p:ext>
    </p:extLst>
  </p:cSld>
  <p:clrMapOvr>
    <a:masterClrMapping/>
  </p:clrMapOvr>
  <p:transition/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8646969"/>
      </p:ext>
    </p:extLst>
  </p:cSld>
  <p:clrMapOvr>
    <a:masterClrMapping/>
  </p:clrMapOvr>
  <p:transition/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8319528"/>
      </p:ext>
    </p:extLst>
  </p:cSld>
  <p:clrMapOvr>
    <a:masterClrMapping/>
  </p:clrMapOvr>
  <p:transition/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0107998"/>
      </p:ext>
    </p:extLst>
  </p:cSld>
  <p:clrMapOvr>
    <a:masterClrMapping/>
  </p:clrMapOvr>
  <p:transition/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611412"/>
      </p:ext>
    </p:extLst>
  </p:cSld>
  <p:clrMapOvr>
    <a:masterClrMapping/>
  </p:clrMapOvr>
  <p:transition/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683005"/>
      </p:ext>
    </p:extLst>
  </p:cSld>
  <p:clrMapOvr>
    <a:masterClrMapping/>
  </p:clrMapOvr>
  <p:transition/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91947"/>
      </p:ext>
    </p:extLst>
  </p:cSld>
  <p:clrMapOvr>
    <a:masterClrMapping/>
  </p:clrMapOvr>
  <p:transition/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846919"/>
      </p:ext>
    </p:extLst>
  </p:cSld>
  <p:clrMapOvr>
    <a:masterClrMapping/>
  </p:clrMapOvr>
  <p:transition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541919"/>
      </p:ext>
    </p:extLst>
  </p:cSld>
  <p:clrMapOvr>
    <a:masterClrMapping/>
  </p:clrMapOvr>
  <p:transition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768868"/>
      </p:ext>
    </p:extLst>
  </p:cSld>
  <p:clrMapOvr>
    <a:masterClrMapping/>
  </p:clrMapOvr>
  <p:transition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81794"/>
      </p:ext>
    </p:extLst>
  </p:cSld>
  <p:clrMapOvr>
    <a:masterClrMapping/>
  </p:clrMapOvr>
  <p:transition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540252"/>
      </p:ext>
    </p:extLst>
  </p:cSld>
  <p:clrMapOvr>
    <a:masterClrMapping/>
  </p:clrMapOvr>
  <p:transition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510753"/>
      </p:ext>
    </p:extLst>
  </p:cSld>
  <p:clrMapOvr>
    <a:masterClrMapping/>
  </p:clrMapOvr>
  <p:transition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388659"/>
      </p:ext>
    </p:extLst>
  </p:cSld>
  <p:clrMapOvr>
    <a:masterClrMapping/>
  </p:clrMapOvr>
  <p:transition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961845"/>
      </p:ext>
    </p:extLst>
  </p:cSld>
  <p:clrMapOvr>
    <a:masterClrMapping/>
  </p:clrMapOvr>
  <p:transition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937757"/>
      </p:ext>
    </p:extLst>
  </p:cSld>
  <p:clrMapOvr>
    <a:masterClrMapping/>
  </p:clrMapOvr>
  <p:transition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889456"/>
      </p:ext>
    </p:extLst>
  </p:cSld>
  <p:clrMapOvr>
    <a:masterClrMapping/>
  </p:clrMapOvr>
  <p:transition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784263"/>
      </p:ext>
    </p:extLst>
  </p:cSld>
  <p:clrMapOvr>
    <a:masterClrMapping/>
  </p:clrMapOvr>
  <p:transition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137394"/>
      </p:ext>
    </p:extLst>
  </p:cSld>
  <p:clrMapOvr>
    <a:masterClrMapping/>
  </p:clrMapOvr>
  <p:transition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434173"/>
      </p:ext>
    </p:extLst>
  </p:cSld>
  <p:clrMapOvr>
    <a:masterClrMapping/>
  </p:clrMapOvr>
  <p:transition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469503"/>
      </p:ext>
    </p:extLst>
  </p:cSld>
  <p:clrMapOvr>
    <a:masterClrMapping/>
  </p:clrMapOvr>
  <p:transition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542624"/>
      </p:ext>
    </p:extLst>
  </p:cSld>
  <p:clrMapOvr>
    <a:masterClrMapping/>
  </p:clrMapOvr>
  <p:transition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563842"/>
      </p:ext>
    </p:extLst>
  </p:cSld>
  <p:clrMapOvr>
    <a:masterClrMapping/>
  </p:clrMapOvr>
  <p:transition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580434"/>
      </p:ext>
    </p:extLst>
  </p:cSld>
  <p:clrMapOvr>
    <a:masterClrMapping/>
  </p:clrMapOvr>
  <p:transition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604124"/>
      </p:ext>
    </p:extLst>
  </p:cSld>
  <p:clrMapOvr>
    <a:masterClrMapping/>
  </p:clrMapOvr>
  <p:transition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290896"/>
      </p:ext>
    </p:extLst>
  </p:cSld>
  <p:clrMapOvr>
    <a:masterClrMapping/>
  </p:clrMapOvr>
  <p:transition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256847"/>
      </p:ext>
    </p:extLst>
  </p:cSld>
  <p:clrMapOvr>
    <a:masterClrMapping/>
  </p:clrMapOvr>
  <p:transition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021770"/>
      </p:ext>
    </p:extLst>
  </p:cSld>
  <p:clrMapOvr>
    <a:masterClrMapping/>
  </p:clrMapOvr>
  <p:transition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203353"/>
      </p:ext>
    </p:extLst>
  </p:cSld>
  <p:clrMapOvr>
    <a:masterClrMapping/>
  </p:clrMapOvr>
  <p:transition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881052"/>
      </p:ext>
    </p:extLst>
  </p:cSld>
  <p:clrMapOvr>
    <a:masterClrMapping/>
  </p:clrMapOvr>
  <p:transition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093815"/>
      </p:ext>
    </p:extLst>
  </p:cSld>
  <p:clrMapOvr>
    <a:masterClrMapping/>
  </p:clrMapOvr>
  <p:transition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366137"/>
      </p:ext>
    </p:extLst>
  </p:cSld>
  <p:clrMapOvr>
    <a:masterClrMapping/>
  </p:clrMapOvr>
  <p:transition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387529"/>
      </p:ext>
    </p:extLst>
  </p:cSld>
  <p:clrMapOvr>
    <a:masterClrMapping/>
  </p:clrMapOvr>
  <p:transition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807467"/>
      </p:ext>
    </p:extLst>
  </p:cSld>
  <p:clrMapOvr>
    <a:masterClrMapping/>
  </p:clrMapOvr>
  <p:transition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232110"/>
      </p:ext>
    </p:extLst>
  </p:cSld>
  <p:clrMapOvr>
    <a:masterClrMapping/>
  </p:clrMapOvr>
  <p:transition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917201"/>
      </p:ext>
    </p:extLst>
  </p:cSld>
  <p:clrMapOvr>
    <a:masterClrMapping/>
  </p:clrMapOvr>
  <p:transition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576942"/>
      </p:ext>
    </p:extLst>
  </p:cSld>
  <p:clrMapOvr>
    <a:masterClrMapping/>
  </p:clrMapOvr>
  <p:transition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375152"/>
      </p:ext>
    </p:extLst>
  </p:cSld>
  <p:clrMapOvr>
    <a:masterClrMapping/>
  </p:clrMapOvr>
  <p:transition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697546"/>
      </p:ext>
    </p:extLst>
  </p:cSld>
  <p:clrMapOvr>
    <a:masterClrMapping/>
  </p:clrMapOvr>
  <p:transition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563949"/>
      </p:ext>
    </p:extLst>
  </p:cSld>
  <p:clrMapOvr>
    <a:masterClrMapping/>
  </p:clrMapOvr>
  <p:transition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968767"/>
      </p:ext>
    </p:extLst>
  </p:cSld>
  <p:clrMapOvr>
    <a:masterClrMapping/>
  </p:clrMapOvr>
  <p:transition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010157"/>
      </p:ext>
    </p:extLst>
  </p:cSld>
  <p:clrMapOvr>
    <a:masterClrMapping/>
  </p:clrMapOvr>
  <p:transition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068310"/>
      </p:ext>
    </p:extLst>
  </p:cSld>
  <p:clrMapOvr>
    <a:masterClrMapping/>
  </p:clrMapOvr>
  <p:transition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751675"/>
      </p:ext>
    </p:extLst>
  </p:cSld>
  <p:clrMapOvr>
    <a:masterClrMapping/>
  </p:clrMapOvr>
  <p:transition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21418"/>
      </p:ext>
    </p:extLst>
  </p:cSld>
  <p:clrMapOvr>
    <a:masterClrMapping/>
  </p:clrMapOvr>
  <p:transition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145277"/>
      </p:ext>
    </p:extLst>
  </p:cSld>
  <p:clrMapOvr>
    <a:masterClrMapping/>
  </p:clrMapOvr>
  <p:transition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586944"/>
      </p:ext>
    </p:extLst>
  </p:cSld>
  <p:clrMapOvr>
    <a:masterClrMapping/>
  </p:clrMapOvr>
  <p:transition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344101"/>
      </p:ext>
    </p:extLst>
  </p:cSld>
  <p:clrMapOvr>
    <a:masterClrMapping/>
  </p:clrMapOvr>
  <p:transition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338968"/>
      </p:ext>
    </p:extLst>
  </p:cSld>
  <p:clrMapOvr>
    <a:masterClrMapping/>
  </p:clrMapOvr>
  <p:transition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269631"/>
      </p:ext>
    </p:extLst>
  </p:cSld>
  <p:clrMapOvr>
    <a:masterClrMapping/>
  </p:clrMapOvr>
  <p:transition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74391"/>
      </p:ext>
    </p:extLst>
  </p:cSld>
  <p:clrMapOvr>
    <a:masterClrMapping/>
  </p:clrMapOvr>
  <p:transition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482950"/>
      </p:ext>
    </p:extLst>
  </p:cSld>
  <p:clrMapOvr>
    <a:masterClrMapping/>
  </p:clrMapOvr>
  <p:transition/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484604"/>
      </p:ext>
    </p:extLst>
  </p:cSld>
  <p:clrMapOvr>
    <a:masterClrMapping/>
  </p:clrMapOvr>
  <p:transition/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305679"/>
      </p:ext>
    </p:extLst>
  </p:cSld>
  <p:clrMapOvr>
    <a:masterClrMapping/>
  </p:clrMapOvr>
  <p:transition/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105328"/>
      </p:ext>
    </p:extLst>
  </p:cSld>
  <p:clrMapOvr>
    <a:masterClrMapping/>
  </p:clrMapOvr>
  <p:transition/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969480"/>
      </p:ext>
    </p:extLst>
  </p:cSld>
  <p:clrMapOvr>
    <a:masterClrMapping/>
  </p:clrMapOvr>
  <p:transition/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85131"/>
      </p:ext>
    </p:extLst>
  </p:cSld>
  <p:clrMapOvr>
    <a:masterClrMapping/>
  </p:clrMapOvr>
  <p:transition/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230101"/>
      </p:ext>
    </p:extLst>
  </p:cSld>
  <p:clrMapOvr>
    <a:masterClrMapping/>
  </p:clrMapOvr>
  <p:transition/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35113"/>
      </p:ext>
    </p:extLst>
  </p:cSld>
  <p:clrMapOvr>
    <a:masterClrMapping/>
  </p:clrMapOvr>
  <p:transition/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070776"/>
      </p:ext>
    </p:extLst>
  </p:cSld>
  <p:clrMapOvr>
    <a:masterClrMapping/>
  </p:clrMapOvr>
  <p:transition/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503890"/>
      </p:ext>
    </p:extLst>
  </p:cSld>
  <p:clrMapOvr>
    <a:masterClrMapping/>
  </p:clrMapOvr>
  <p:transition/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647218"/>
      </p:ext>
    </p:extLst>
  </p:cSld>
  <p:clrMapOvr>
    <a:masterClrMapping/>
  </p:clrMapOvr>
  <p:transition/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397697"/>
      </p:ext>
    </p:extLst>
  </p:cSld>
  <p:clrMapOvr>
    <a:masterClrMapping/>
  </p:clrMapOvr>
  <p:transition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724017"/>
      </p:ext>
    </p:extLst>
  </p:cSld>
  <p:clrMapOvr>
    <a:masterClrMapping/>
  </p:clrMapOvr>
  <p:transition/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423395"/>
      </p:ext>
    </p:extLst>
  </p:cSld>
  <p:clrMapOvr>
    <a:masterClrMapping/>
  </p:clrMapOvr>
  <p:transition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492406"/>
      </p:ext>
    </p:extLst>
  </p:cSld>
  <p:clrMapOvr>
    <a:masterClrMapping/>
  </p:clrMapOvr>
  <p:transition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364639"/>
      </p:ext>
    </p:extLst>
  </p:cSld>
  <p:clrMapOvr>
    <a:masterClrMapping/>
  </p:clrMapOvr>
  <p:transition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089538"/>
      </p:ext>
    </p:extLst>
  </p:cSld>
  <p:clrMapOvr>
    <a:masterClrMapping/>
  </p:clrMapOvr>
  <p:transition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450286"/>
      </p:ext>
    </p:extLst>
  </p:cSld>
  <p:clrMapOvr>
    <a:masterClrMapping/>
  </p:clrMapOvr>
  <p:transition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437046"/>
      </p:ext>
    </p:extLst>
  </p:cSld>
  <p:clrMapOvr>
    <a:masterClrMapping/>
  </p:clrMapOvr>
  <p:transition/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617253"/>
      </p:ext>
    </p:extLst>
  </p:cSld>
  <p:clrMapOvr>
    <a:masterClrMapping/>
  </p:clrMapOvr>
  <p:transition/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25676"/>
      </p:ext>
    </p:extLst>
  </p:cSld>
  <p:clrMapOvr>
    <a:masterClrMapping/>
  </p:clrMapOvr>
  <p:transition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090546"/>
      </p:ext>
    </p:extLst>
  </p:cSld>
  <p:clrMapOvr>
    <a:masterClrMapping/>
  </p:clrMapOvr>
  <p:transition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100005"/>
      </p:ext>
    </p:extLst>
  </p:cSld>
  <p:clrMapOvr>
    <a:masterClrMapping/>
  </p:clrMapOvr>
  <p:transition/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056819"/>
      </p:ext>
    </p:extLst>
  </p:cSld>
  <p:clrMapOvr>
    <a:masterClrMapping/>
  </p:clrMapOvr>
  <p:transition/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412476"/>
      </p:ext>
    </p:extLst>
  </p:cSld>
  <p:clrMapOvr>
    <a:masterClrMapping/>
  </p:clrMapOvr>
  <p:transition/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089379"/>
      </p:ext>
    </p:extLst>
  </p:cSld>
  <p:clrMapOvr>
    <a:masterClrMapping/>
  </p:clrMapOvr>
  <p:transition/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081763"/>
      </p:ext>
    </p:extLst>
  </p:cSld>
  <p:clrMapOvr>
    <a:masterClrMapping/>
  </p:clrMapOvr>
  <p:transition/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603731"/>
      </p:ext>
    </p:extLst>
  </p:cSld>
  <p:clrMapOvr>
    <a:masterClrMapping/>
  </p:clrMapOvr>
  <p:transition/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735776"/>
      </p:ext>
    </p:extLst>
  </p:cSld>
  <p:clrMapOvr>
    <a:masterClrMapping/>
  </p:clrMapOvr>
  <p:transition/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66877"/>
      </p:ext>
    </p:extLst>
  </p:cSld>
  <p:clrMapOvr>
    <a:masterClrMapping/>
  </p:clrMapOvr>
  <p:transition/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333599"/>
      </p:ext>
    </p:extLst>
  </p:cSld>
  <p:clrMapOvr>
    <a:masterClrMapping/>
  </p:clrMapOvr>
  <p:transition/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804900"/>
      </p:ext>
    </p:extLst>
  </p:cSld>
  <p:clrMapOvr>
    <a:masterClrMapping/>
  </p:clrMapOvr>
  <p:transition/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7627032"/>
      </p:ext>
    </p:extLst>
  </p:cSld>
  <p:clrMapOvr>
    <a:masterClrMapping/>
  </p:clrMapOvr>
  <p:transition/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7705307"/>
      </p:ext>
    </p:extLst>
  </p:cSld>
  <p:clrMapOvr>
    <a:masterClrMapping/>
  </p:clrMapOvr>
  <p:transition/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9213287"/>
      </p:ext>
    </p:extLst>
  </p:cSld>
  <p:clrMapOvr>
    <a:masterClrMapping/>
  </p:clrMapOvr>
  <p:transition/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4551678"/>
      </p:ext>
    </p:extLst>
  </p:cSld>
  <p:clrMapOvr>
    <a:masterClrMapping/>
  </p:clrMapOvr>
  <p:transition/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114607"/>
      </p:ext>
    </p:extLst>
  </p:cSld>
  <p:clrMapOvr>
    <a:masterClrMapping/>
  </p:clrMapOvr>
  <p:transition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6304225"/>
      </p:ext>
    </p:extLst>
  </p:cSld>
  <p:clrMapOvr>
    <a:masterClrMapping/>
  </p:clrMapOvr>
  <p:transition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6446272"/>
      </p:ext>
    </p:extLst>
  </p:cSld>
  <p:clrMapOvr>
    <a:masterClrMapping/>
  </p:clrMapOvr>
  <p:transition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7850429"/>
      </p:ext>
    </p:extLst>
  </p:cSld>
  <p:clrMapOvr>
    <a:masterClrMapping/>
  </p:clrMapOvr>
  <p:transition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827147"/>
      </p:ext>
    </p:extLst>
  </p:cSld>
  <p:clrMapOvr>
    <a:masterClrMapping/>
  </p:clrMapOvr>
  <p:transition/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603565"/>
      </p:ext>
    </p:extLst>
  </p:cSld>
  <p:clrMapOvr>
    <a:masterClrMapping/>
  </p:clrMapOvr>
  <p:transition/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652260"/>
      </p:ext>
    </p:extLst>
  </p:cSld>
  <p:clrMapOvr>
    <a:masterClrMapping/>
  </p:clrMapOvr>
  <p:transition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238494"/>
      </p:ext>
    </p:extLst>
  </p:cSld>
  <p:clrMapOvr>
    <a:masterClrMapping/>
  </p:clrMapOvr>
  <p:transition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273774"/>
      </p:ext>
    </p:extLst>
  </p:cSld>
  <p:clrMapOvr>
    <a:masterClrMapping/>
  </p:clrMapOvr>
  <p:transition/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525032"/>
      </p:ext>
    </p:extLst>
  </p:cSld>
  <p:clrMapOvr>
    <a:masterClrMapping/>
  </p:clrMapOvr>
  <p:transition/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07841"/>
      </p:ext>
    </p:extLst>
  </p:cSld>
  <p:clrMapOvr>
    <a:masterClrMapping/>
  </p:clrMapOvr>
  <p:transition/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197304"/>
      </p:ext>
    </p:extLst>
  </p:cSld>
  <p:clrMapOvr>
    <a:masterClrMapping/>
  </p:clrMapOvr>
  <p:transition/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844893"/>
      </p:ext>
    </p:extLst>
  </p:cSld>
  <p:clrMapOvr>
    <a:masterClrMapping/>
  </p:clrMapOvr>
  <p:transition/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572785"/>
      </p:ext>
    </p:extLst>
  </p:cSld>
  <p:clrMapOvr>
    <a:masterClrMapping/>
  </p:clrMapOvr>
  <p:transition/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490012"/>
      </p:ext>
    </p:extLst>
  </p:cSld>
  <p:clrMapOvr>
    <a:masterClrMapping/>
  </p:clrMapOvr>
  <p:transition/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392628"/>
      </p:ext>
    </p:extLst>
  </p:cSld>
  <p:clrMapOvr>
    <a:masterClrMapping/>
  </p:clrMapOvr>
  <p:transition/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930839"/>
      </p:ext>
    </p:extLst>
  </p:cSld>
  <p:clrMapOvr>
    <a:masterClrMapping/>
  </p:clrMapOvr>
  <p:transition/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634247"/>
      </p:ext>
    </p:extLst>
  </p:cSld>
  <p:clrMapOvr>
    <a:masterClrMapping/>
  </p:clrMapOvr>
  <p:transition/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547196"/>
      </p:ext>
    </p:extLst>
  </p:cSld>
  <p:clrMapOvr>
    <a:masterClrMapping/>
  </p:clrMapOvr>
  <p:transition/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537139"/>
      </p:ext>
    </p:extLst>
  </p:cSld>
  <p:clrMapOvr>
    <a:masterClrMapping/>
  </p:clrMapOvr>
  <p:transition/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076267"/>
      </p:ext>
    </p:extLst>
  </p:cSld>
  <p:clrMapOvr>
    <a:masterClrMapping/>
  </p:clrMapOvr>
  <p:transition/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316184"/>
      </p:ext>
    </p:extLst>
  </p:cSld>
  <p:clrMapOvr>
    <a:masterClrMapping/>
  </p:clrMapOvr>
  <p:transition/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361187"/>
      </p:ext>
    </p:extLst>
  </p:cSld>
  <p:clrMapOvr>
    <a:masterClrMapping/>
  </p:clrMapOvr>
  <p:transition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929227"/>
      </p:ext>
    </p:extLst>
  </p:cSld>
  <p:clrMapOvr>
    <a:masterClrMapping/>
  </p:clrMapOvr>
  <p:transition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194000"/>
      </p:ext>
    </p:extLst>
  </p:cSld>
  <p:clrMapOvr>
    <a:masterClrMapping/>
  </p:clrMapOvr>
  <p:transition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794084"/>
      </p:ext>
    </p:extLst>
  </p:cSld>
  <p:clrMapOvr>
    <a:masterClrMapping/>
  </p:clrMapOvr>
  <p:transition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503525"/>
      </p:ext>
    </p:extLst>
  </p:cSld>
  <p:clrMapOvr>
    <a:masterClrMapping/>
  </p:clrMapOvr>
  <p:transition/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029388"/>
      </p:ext>
    </p:extLst>
  </p:cSld>
  <p:clrMapOvr>
    <a:masterClrMapping/>
  </p:clrMapOvr>
  <p:transition/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053703"/>
      </p:ext>
    </p:extLst>
  </p:cSld>
  <p:clrMapOvr>
    <a:masterClrMapping/>
  </p:clrMapOvr>
  <p:transition/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183286"/>
      </p:ext>
    </p:extLst>
  </p:cSld>
  <p:clrMapOvr>
    <a:masterClrMapping/>
  </p:clrMapOvr>
  <p:transition/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7587689"/>
      </p:ext>
    </p:extLst>
  </p:cSld>
  <p:clrMapOvr>
    <a:masterClrMapping/>
  </p:clrMapOvr>
  <p:transition/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6073210"/>
      </p:ext>
    </p:extLst>
  </p:cSld>
  <p:clrMapOvr>
    <a:masterClrMapping/>
  </p:clrMapOvr>
  <p:transition/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1937945"/>
      </p:ext>
    </p:extLst>
  </p:cSld>
  <p:clrMapOvr>
    <a:masterClrMapping/>
  </p:clrMapOvr>
  <p:transition/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0741826"/>
      </p:ext>
    </p:extLst>
  </p:cSld>
  <p:clrMapOvr>
    <a:masterClrMapping/>
  </p:clrMapOvr>
  <p:transition/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4522207"/>
      </p:ext>
    </p:extLst>
  </p:cSld>
  <p:clrMapOvr>
    <a:masterClrMapping/>
  </p:clrMapOvr>
  <p:transition/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1880840"/>
      </p:ext>
    </p:extLst>
  </p:cSld>
  <p:clrMapOvr>
    <a:masterClrMapping/>
  </p:clrMapOvr>
  <p:transition/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2130875"/>
      </p:ext>
    </p:extLst>
  </p:cSld>
  <p:clrMapOvr>
    <a:masterClrMapping/>
  </p:clrMapOvr>
  <p:transition/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4288215"/>
      </p:ext>
    </p:extLst>
  </p:cSld>
  <p:clrMapOvr>
    <a:masterClrMapping/>
  </p:clrMapOvr>
  <p:transition/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8303478"/>
      </p:ext>
    </p:extLst>
  </p:cSld>
  <p:clrMapOvr>
    <a:masterClrMapping/>
  </p:clrMapOvr>
  <p:transition/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5102020"/>
      </p:ext>
    </p:extLst>
  </p:cSld>
  <p:clrMapOvr>
    <a:masterClrMapping/>
  </p:clrMapOvr>
  <p:transition/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455392"/>
      </p:ext>
    </p:extLst>
  </p:cSld>
  <p:clrMapOvr>
    <a:masterClrMapping/>
  </p:clrMapOvr>
  <p:transition/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6493594"/>
      </p:ext>
    </p:extLst>
  </p:cSld>
  <p:clrMapOvr>
    <a:masterClrMapping/>
  </p:clrMapOvr>
  <p:transition/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1418167"/>
      </p:ext>
    </p:extLst>
  </p:cSld>
  <p:clrMapOvr>
    <a:masterClrMapping/>
  </p:clrMapOvr>
  <p:transition/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222955"/>
      </p:ext>
    </p:extLst>
  </p:cSld>
  <p:clrMapOvr>
    <a:masterClrMapping/>
  </p:clrMapOvr>
  <p:transition/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287346"/>
      </p:ext>
    </p:extLst>
  </p:cSld>
  <p:clrMapOvr>
    <a:masterClrMapping/>
  </p:clrMapOvr>
  <p:transition/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051311"/>
      </p:ext>
    </p:extLst>
  </p:cSld>
  <p:clrMapOvr>
    <a:masterClrMapping/>
  </p:clrMapOvr>
  <p:transition/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3033677"/>
      </p:ext>
    </p:extLst>
  </p:cSld>
  <p:clrMapOvr>
    <a:masterClrMapping/>
  </p:clrMapOvr>
  <p:transition/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3937851"/>
      </p:ext>
    </p:extLst>
  </p:cSld>
  <p:clrMapOvr>
    <a:masterClrMapping/>
  </p:clrMapOvr>
  <p:transition/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4882459"/>
      </p:ext>
    </p:extLst>
  </p:cSld>
  <p:clrMapOvr>
    <a:masterClrMapping/>
  </p:clrMapOvr>
  <p:transition/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0556957"/>
      </p:ext>
    </p:extLst>
  </p:cSld>
  <p:clrMapOvr>
    <a:masterClrMapping/>
  </p:clrMapOvr>
  <p:transition/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670780"/>
      </p:ext>
    </p:extLst>
  </p:cSld>
  <p:clrMapOvr>
    <a:masterClrMapping/>
  </p:clrMapOvr>
  <p:transition/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84815"/>
      </p:ext>
    </p:extLst>
  </p:cSld>
  <p:clrMapOvr>
    <a:masterClrMapping/>
  </p:clrMapOvr>
  <p:transition/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8/2/23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3158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8/2/23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7300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8/2/23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638048"/>
      </p:ext>
    </p:extLst>
  </p:cSld>
  <p:clrMapOvr>
    <a:masterClrMapping/>
  </p:clrMapOvr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8/2/23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341329"/>
      </p:ext>
    </p:extLst>
  </p:cSld>
  <p:clrMapOvr>
    <a:masterClrMapping/>
  </p:clrMapOvr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8/2/23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9935"/>
      </p:ext>
    </p:extLst>
  </p:cSld>
  <p:clrMapOvr>
    <a:masterClrMapping/>
  </p:clrMapOvr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8/2/23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471572"/>
      </p:ext>
    </p:extLst>
  </p:cSld>
  <p:clrMapOvr>
    <a:masterClrMapping/>
  </p:clrMapOvr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8/2/23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33146"/>
      </p:ext>
    </p:extLst>
  </p:cSld>
  <p:clrMapOvr>
    <a:masterClrMapping/>
  </p:clrMapOvr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8/2/23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600235"/>
      </p:ext>
    </p:extLst>
  </p:cSld>
  <p:clrMapOvr>
    <a:masterClrMapping/>
  </p:clrMapOvr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8/2/23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09846"/>
      </p:ext>
    </p:extLst>
  </p:cSld>
  <p:clrMapOvr>
    <a:masterClrMapping/>
  </p:clrMapOvr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8/2/23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1697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8/2/23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382373"/>
      </p:ext>
    </p:extLst>
  </p:cSld>
  <p:clrMapOvr>
    <a:masterClrMapping/>
  </p:clrMapOvr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8/2/23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989314"/>
      </p:ext>
    </p:extLst>
  </p:cSld>
  <p:clrMapOvr>
    <a:masterClrMapping/>
  </p:clrMapOvr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BB22F3D8-372A-7E4F-BAF0-2B62E16D7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2538D10A-B20C-1F4A-A69F-0F0B507B6C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323C0A52-D6B6-4A4D-BD73-5955293DBD0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3D96CF-D2B5-284A-8A3B-88E2B14F16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CE92EBB-E8F1-BB42-9972-9FC2F1E39D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15D7EE-6875-8949-837F-2AE3A4F79F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800691C5-9FA5-3F46-90A7-ED5D0D102B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0578482"/>
      </p:ext>
    </p:extLst>
  </p:cSld>
  <p:clrMapOvr>
    <a:masterClrMapping/>
  </p:clrMapOvr>
  <p:transition/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30D4116A-1656-924F-8339-968CDC00B50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92E4BB7-CF8F-934D-88CB-2C51D02F649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33320-76E4-0249-8CA9-3902D97168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498551"/>
      </p:ext>
    </p:extLst>
  </p:cSld>
  <p:clrMapOvr>
    <a:masterClrMapping/>
  </p:clrMapOvr>
  <p:transition/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D009077-10AD-0947-8806-7D3C25918E6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A347429-32EA-F843-AE5C-FC1A699EBC2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AB052-3664-BF4F-993F-29369860E1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300859"/>
      </p:ext>
    </p:extLst>
  </p:cSld>
  <p:clrMapOvr>
    <a:masterClrMapping/>
  </p:clrMapOvr>
  <p:transition/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4642810-0270-CB48-A1CA-24DCF4455E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431DA97B-4E00-DC4F-B7DB-18E15C43442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EB4A5-7404-294B-999D-175F606D62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4176024"/>
      </p:ext>
    </p:extLst>
  </p:cSld>
  <p:clrMapOvr>
    <a:masterClrMapping/>
  </p:clrMapOvr>
  <p:transition/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24BD8FCD-1BEB-6A42-B8B1-C39ED5BE27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91A21973-5A9E-154E-A49A-033DD08EB7E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13A1E-7D24-2943-AA19-843CF9E699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1142666"/>
      </p:ext>
    </p:extLst>
  </p:cSld>
  <p:clrMapOvr>
    <a:masterClrMapping/>
  </p:clrMapOvr>
  <p:transition/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DB659D62-F008-694B-A107-310AB43E4CD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866F093A-DC6C-3444-8F25-CDFB50F79E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812E9-CA0A-8244-A046-0571FC5453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1534073"/>
      </p:ext>
    </p:extLst>
  </p:cSld>
  <p:clrMapOvr>
    <a:masterClrMapping/>
  </p:clrMapOvr>
  <p:transition/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F96B94DE-149A-A84D-858F-4D5B428FA7A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24B1C692-591D-3346-8E1A-A19CC1BBF04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001C4-BF5C-F640-BD99-70162C2025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6676437"/>
      </p:ext>
    </p:extLst>
  </p:cSld>
  <p:clrMapOvr>
    <a:masterClrMapping/>
  </p:clrMapOvr>
  <p:transition/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690CA2F-7EF4-4D4B-B05E-9CD06D97C0C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3EF9E563-85B6-884B-A069-BAB01B87B7D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D0717-7499-9E44-845B-E851FCB169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8444785"/>
      </p:ext>
    </p:extLst>
  </p:cSld>
  <p:clrMapOvr>
    <a:masterClrMapping/>
  </p:clrMapOvr>
  <p:transition/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562426B-A5A0-F944-991E-0F589442A93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EBECD59-3F6D-0145-A9B5-5EE2DF859F8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9139E-1132-E74D-AAEB-A81F8150B1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6192138"/>
      </p:ext>
    </p:extLst>
  </p:cSld>
  <p:clrMapOvr>
    <a:masterClrMapping/>
  </p:clrMapOvr>
  <p:transition/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BB00FC4D-28B2-774A-BDF5-CB3A5D1E70E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EBDB0E60-2A7B-1B44-BB6D-97BF3A139C9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C9412-F662-064D-BEDC-D33A60B08A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7606529"/>
      </p:ext>
    </p:extLst>
  </p:cSld>
  <p:clrMapOvr>
    <a:masterClrMapping/>
  </p:clrMapOvr>
  <p:transition/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0E3EA30-DFF3-9C4B-9691-5C9AAB88EB4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2B2EE262-3A13-4443-80B8-614C7A4B25F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70A1F-36EE-AC4A-B790-1CFE7EECDE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5334145"/>
      </p:ext>
    </p:extLst>
  </p:cSld>
  <p:clrMapOvr>
    <a:masterClrMapping/>
  </p:clrMapOvr>
  <p:transition/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A476F68-C964-6F4C-B323-CADD64DDE3D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F4A41114-0EC5-4244-A8AE-388F27C490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1C9BF-9555-1749-A87B-CA7C52D013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1680657"/>
      </p:ext>
    </p:extLst>
  </p:cSld>
  <p:clrMapOvr>
    <a:masterClrMapping/>
  </p:clrMapOvr>
  <p:transition/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17582"/>
      </p:ext>
    </p:extLst>
  </p:cSld>
  <p:clrMapOvr>
    <a:masterClrMapping/>
  </p:clrMapOvr>
  <p:transition/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57509"/>
      </p:ext>
    </p:extLst>
  </p:cSld>
  <p:clrMapOvr>
    <a:masterClrMapping/>
  </p:clrMapOvr>
  <p:transition/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662162"/>
      </p:ext>
    </p:extLst>
  </p:cSld>
  <p:clrMapOvr>
    <a:masterClrMapping/>
  </p:clrMapOvr>
  <p:transition/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185493"/>
      </p:ext>
    </p:extLst>
  </p:cSld>
  <p:clrMapOvr>
    <a:masterClrMapping/>
  </p:clrMapOvr>
  <p:transition/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682941"/>
      </p:ext>
    </p:extLst>
  </p:cSld>
  <p:clrMapOvr>
    <a:masterClrMapping/>
  </p:clrMapOvr>
  <p:transition/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294882"/>
      </p:ext>
    </p:extLst>
  </p:cSld>
  <p:clrMapOvr>
    <a:masterClrMapping/>
  </p:clrMapOvr>
  <p:transition/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88996"/>
      </p:ext>
    </p:extLst>
  </p:cSld>
  <p:clrMapOvr>
    <a:masterClrMapping/>
  </p:clrMapOvr>
  <p:transition/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250370"/>
      </p:ext>
    </p:extLst>
  </p:cSld>
  <p:clrMapOvr>
    <a:masterClrMapping/>
  </p:clrMapOvr>
  <p:transition/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860778"/>
      </p:ext>
    </p:extLst>
  </p:cSld>
  <p:clrMapOvr>
    <a:masterClrMapping/>
  </p:clrMapOvr>
  <p:transition/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4112"/>
      </p:ext>
    </p:extLst>
  </p:cSld>
  <p:clrMapOvr>
    <a:masterClrMapping/>
  </p:clrMapOvr>
  <p:transition/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68815"/>
      </p:ext>
    </p:extLst>
  </p:cSld>
  <p:clrMapOvr>
    <a:masterClrMapping/>
  </p:clrMapOvr>
  <p:transition/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4494551"/>
      </p:ext>
    </p:extLst>
  </p:cSld>
  <p:clrMapOvr>
    <a:masterClrMapping/>
  </p:clrMapOvr>
  <p:transition/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4722346"/>
      </p:ext>
    </p:extLst>
  </p:cSld>
  <p:clrMapOvr>
    <a:masterClrMapping/>
  </p:clrMapOvr>
  <p:transition/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1266905"/>
      </p:ext>
    </p:extLst>
  </p:cSld>
  <p:clrMapOvr>
    <a:masterClrMapping/>
  </p:clrMapOvr>
  <p:transition/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9135"/>
      </p:ext>
    </p:extLst>
  </p:cSld>
  <p:clrMapOvr>
    <a:masterClrMapping/>
  </p:clrMapOvr>
  <p:transition/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2208044"/>
      </p:ext>
    </p:extLst>
  </p:cSld>
  <p:clrMapOvr>
    <a:masterClrMapping/>
  </p:clrMapOvr>
  <p:transition/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5326197"/>
      </p:ext>
    </p:extLst>
  </p:cSld>
  <p:clrMapOvr>
    <a:masterClrMapping/>
  </p:clrMapOvr>
  <p:transition/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9488599"/>
      </p:ext>
    </p:extLst>
  </p:cSld>
  <p:clrMapOvr>
    <a:masterClrMapping/>
  </p:clrMapOvr>
  <p:transition/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69865"/>
      </p:ext>
    </p:extLst>
  </p:cSld>
  <p:clrMapOvr>
    <a:masterClrMapping/>
  </p:clrMapOvr>
  <p:transition/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677468"/>
      </p:ext>
    </p:extLst>
  </p:cSld>
  <p:clrMapOvr>
    <a:masterClrMapping/>
  </p:clrMapOvr>
  <p:transition/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7133227"/>
      </p:ext>
    </p:extLst>
  </p:cSld>
  <p:clrMapOvr>
    <a:masterClrMapping/>
  </p:clrMapOvr>
  <p:transition/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2553654"/>
      </p:ext>
    </p:extLst>
  </p:cSld>
  <p:clrMapOvr>
    <a:masterClrMapping/>
  </p:clrMapOvr>
  <p:transition/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77863980"/>
      </p:ext>
    </p:extLst>
  </p:cSld>
  <p:clrMapOvr>
    <a:masterClrMapping/>
  </p:clrMapOvr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90EDC1BF-D507-7F45-A7C4-0B9068290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1992A2FD-3614-2F4F-8D8D-1968A4FCD5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88F423D4-7D62-A046-9486-902C5E64323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3B21A48-4278-2847-949C-8F4EE04798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665F9C1-6ECF-784D-8FE7-AA1307BE84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1459B8B-977C-BF46-961F-BB3F0DCA34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/>
            </a:lvl1pPr>
          </a:lstStyle>
          <a:p>
            <a:pPr>
              <a:defRPr/>
            </a:pPr>
            <a:fld id="{FE9E5A73-BAFF-F548-9E2E-21289D4758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576032"/>
      </p:ext>
    </p:extLst>
  </p:cSld>
  <p:clrMapOvr>
    <a:masterClrMapping/>
  </p:clrMapOvr>
  <p:transition/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7F827B9E-D107-FE47-BCBA-A0F54423FF2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AE25E78-7811-3E45-9C3F-3AE96402681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CD3246B-4504-6A44-A3C6-3AD1B22000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795746"/>
      </p:ext>
    </p:extLst>
  </p:cSld>
  <p:clrMapOvr>
    <a:masterClrMapping/>
  </p:clrMapOvr>
  <p:transition/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94D63735-01BA-B944-9CAC-1B9C54BD73C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7C670B12-B340-A643-9F4E-E46E2789DC7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B2591BB-F593-DC41-9202-A6281FB4FD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4071484"/>
      </p:ext>
    </p:extLst>
  </p:cSld>
  <p:clrMapOvr>
    <a:masterClrMapping/>
  </p:clrMapOvr>
  <p:transition/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FD1CFE7F-38BF-7E4F-8084-41548CC6EB3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0B09D385-5ADD-F044-A1E9-12910F637D9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850AAB8-6D13-F74D-82DE-0154304737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1874735"/>
      </p:ext>
    </p:extLst>
  </p:cSld>
  <p:clrMapOvr>
    <a:masterClrMapping/>
  </p:clrMapOvr>
  <p:transition/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5F562CE1-D7B9-2B48-AABD-520F279FD19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48A76E69-B5F0-BF4B-B407-6D552D390EF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DCC7F1B-7885-0949-97FC-084E8A56F4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1528761"/>
      </p:ext>
    </p:extLst>
  </p:cSld>
  <p:clrMapOvr>
    <a:masterClrMapping/>
  </p:clrMapOvr>
  <p:transition/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335DD151-C820-B34A-B26B-2D2F1D3E1F8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CCFDF57E-6974-814A-893F-5B3EC8AC9CA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DA969E1-C8A6-544B-920A-17EB75C6EE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8949230"/>
      </p:ext>
    </p:extLst>
  </p:cSld>
  <p:clrMapOvr>
    <a:masterClrMapping/>
  </p:clrMapOvr>
  <p:transition/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53C2F28A-A914-FE46-A024-DF13262B8C5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19100917-C7B6-434C-99E9-E987DCCAA5D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585CF00-0E48-FA45-8634-07059AC75E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1676667"/>
      </p:ext>
    </p:extLst>
  </p:cSld>
  <p:clrMapOvr>
    <a:masterClrMapping/>
  </p:clrMapOvr>
  <p:transition/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8552A2B8-84EB-424B-AB45-BF86C41D24A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A2D8C86B-640E-DD49-A5A7-2807F5B6B58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C344135-9420-D548-BD7C-79317C9143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5020726"/>
      </p:ext>
    </p:extLst>
  </p:cSld>
  <p:clrMapOvr>
    <a:masterClrMapping/>
  </p:clrMapOvr>
  <p:transition/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8EBB0C76-64C6-2942-B4EB-EE86FC1D051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2E47F2FC-584D-BF4D-AF6A-AD913370760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1DB68E5-2868-6D4F-A89F-4CC0EFD4A2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2421767"/>
      </p:ext>
    </p:extLst>
  </p:cSld>
  <p:clrMapOvr>
    <a:masterClrMapping/>
  </p:clrMapOvr>
  <p:transition/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7631792A-AD76-664C-A1F8-67622FD1219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D1CFAAE-D710-B945-880C-4838C9E27A0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99F8390-5E7B-F84D-BB5A-F0643481A9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3274077"/>
      </p:ext>
    </p:extLst>
  </p:cSld>
  <p:clrMapOvr>
    <a:masterClrMapping/>
  </p:clrMapOvr>
  <p:transition/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49" y="152400"/>
            <a:ext cx="2152651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6" y="152400"/>
            <a:ext cx="6305551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550158EE-260B-B548-928C-E911F37962D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D3577B43-A5DC-1B40-946C-9AFCCF79B3B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54DE8F5-A1D7-DB49-969C-EAC86A464D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5671225"/>
      </p:ext>
    </p:extLst>
  </p:cSld>
  <p:clrMapOvr>
    <a:masterClrMapping/>
  </p:clrMapOvr>
  <p:transition/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6F2D48B-DA98-9943-BC1C-A3EA9EB5DCE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D1997EEF-E597-CB49-82CE-E15B3C1E8B7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61C15F8-46C5-1E47-A52A-D0FDBA87F5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338151"/>
      </p:ext>
    </p:extLst>
  </p:cSld>
  <p:clrMapOvr>
    <a:masterClrMapping/>
  </p:clrMapOvr>
  <p:transition/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>
            <a:extLst>
              <a:ext uri="{FF2B5EF4-FFF2-40B4-BE49-F238E27FC236}">
                <a16:creationId xmlns:a16="http://schemas.microsoft.com/office/drawing/2014/main" id="{9CD35D2D-5E91-46D5-981B-E75BA6DA71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A21EAFC-4035-4857-807A-CB62B3BF44F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C888C28F-145F-424D-84CC-5AE9AF6843A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26BB2-7A42-4BD5-B790-DBCEF432F4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0010822"/>
      </p:ext>
    </p:extLst>
  </p:cSld>
  <p:clrMapOvr>
    <a:masterClrMapping/>
  </p:clrMapOvr>
  <p:transition/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409AC565-7350-4525-9420-2EB7757D306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4AA7F312-6BE9-48B6-AA7B-A6D10D628BA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9D7DF-598B-483B-A6D0-8553CDFAE6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3998078"/>
      </p:ext>
    </p:extLst>
  </p:cSld>
  <p:clrMapOvr>
    <a:masterClrMapping/>
  </p:clrMapOvr>
  <p:transition/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08787426-EFB2-4064-9F82-5B1B136B39E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60038527-DAED-4D79-A54B-129F6A20F67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67C19-8364-4600-B88B-828769DCBD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9112868"/>
      </p:ext>
    </p:extLst>
  </p:cSld>
  <p:clrMapOvr>
    <a:masterClrMapping/>
  </p:clrMapOvr>
  <p:transition/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DB333F77-5829-459B-B71C-A401B0AC83F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DC357D67-E160-41BD-A8F4-591D3B61CA4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1BDAC-3FCE-4406-AD14-A59ECE86B2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5372309"/>
      </p:ext>
    </p:extLst>
  </p:cSld>
  <p:clrMapOvr>
    <a:masterClrMapping/>
  </p:clrMapOvr>
  <p:transition/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D26DBB79-5AEF-450D-8A69-9E473A6D46F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5613F326-A967-4A16-9691-5994EAA77F8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DAB56-7687-49EE-9BFA-357DD2115F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2744262"/>
      </p:ext>
    </p:extLst>
  </p:cSld>
  <p:clrMapOvr>
    <a:masterClrMapping/>
  </p:clrMapOvr>
  <p:transition/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25C5F115-951D-416A-8367-F27935F171C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9FA67899-1E4C-4F33-994F-0FE9DDF922F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6ABE56-5E07-4208-997F-19E78ED344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8879376"/>
      </p:ext>
    </p:extLst>
  </p:cSld>
  <p:clrMapOvr>
    <a:masterClrMapping/>
  </p:clrMapOvr>
  <p:transition/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A3210EB8-01E8-436A-B41F-069A2DB8B74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88357862-E4F0-4312-AEFB-533810CEB35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32353-6DA2-4969-8B9B-3DBC4F8425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2853564"/>
      </p:ext>
    </p:extLst>
  </p:cSld>
  <p:clrMapOvr>
    <a:masterClrMapping/>
  </p:clrMapOvr>
  <p:transition/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D8C17F0-0F2C-4BA2-ACAD-9F9DD7E1D75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01206954-09DD-443F-8138-FD04D7E9104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294FE-CC9E-4E10-B310-514CFBF72E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0566870"/>
      </p:ext>
    </p:extLst>
  </p:cSld>
  <p:clrMapOvr>
    <a:masterClrMapping/>
  </p:clrMapOvr>
  <p:transition/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D2B0F18-FF15-4EF6-984A-01641DEDA28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1E37D587-FAF0-4764-AD77-644AFEF7307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3DEC2-A46B-4DF0-9B6D-3DA55177CC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765019"/>
      </p:ext>
    </p:extLst>
  </p:cSld>
  <p:clrMapOvr>
    <a:masterClrMapping/>
  </p:clrMapOvr>
  <p:transition/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C0A08B9B-687C-4AD3-8C6D-FA4C5E16A31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5BE2A02B-D63E-4DD6-9FFA-98D71570A2A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704B9-2B86-45E3-BC5C-2F3F28BAAB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0058119"/>
      </p:ext>
    </p:extLst>
  </p:cSld>
  <p:clrMapOvr>
    <a:masterClrMapping/>
  </p:clrMapOvr>
  <p:transition/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E62CEBD1-E2A7-41F0-A158-62153EC297D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6011B996-071A-4884-856A-6B25C3879E5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C1C64C-0813-4AB1-8463-69A3B31BE1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619212"/>
      </p:ext>
    </p:extLst>
  </p:cSld>
  <p:clrMapOvr>
    <a:masterClrMapping/>
  </p:clrMapOvr>
  <p:transition/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B55989F0-9C2F-467D-8A2B-E760CFC57E8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B76D41D7-E031-46E6-8D53-528FF913AD9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0357D-5951-4316-833F-FB5D4423D7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5291627"/>
      </p:ext>
    </p:extLst>
  </p:cSld>
  <p:clrMapOvr>
    <a:masterClrMapping/>
  </p:clrMapOvr>
  <p:transition/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4523507"/>
      </p:ext>
    </p:extLst>
  </p:cSld>
  <p:clrMapOvr>
    <a:masterClrMapping/>
  </p:clrMapOvr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38B7E-9D90-9B48-A8F0-5C08F12D5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70062"/>
            <a:ext cx="9144000" cy="1325563"/>
          </a:xfrm>
          <a:prstGeom prst="rect">
            <a:avLst/>
          </a:prstGeom>
        </p:spPr>
        <p:txBody>
          <a:bodyPr/>
          <a:lstStyle>
            <a:lvl1pPr>
              <a:defRPr sz="6600" b="1" i="1" baseline="0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T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17C05B-AE6B-CA40-92B3-312C96F8E5F4}"/>
              </a:ext>
            </a:extLst>
          </p:cNvPr>
          <p:cNvSpPr/>
          <p:nvPr userDrawn="1"/>
        </p:nvSpPr>
        <p:spPr>
          <a:xfrm>
            <a:off x="0" y="4697080"/>
            <a:ext cx="9144000" cy="1437501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029251"/>
      </p:ext>
    </p:extLst>
  </p:cSld>
  <p:clrMapOvr>
    <a:masterClrMapping/>
  </p:clrMapOvr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B6FA48C-FC23-4C73-AC9B-B702C151A810}"/>
              </a:ext>
            </a:extLst>
          </p:cNvPr>
          <p:cNvSpPr/>
          <p:nvPr userDrawn="1"/>
        </p:nvSpPr>
        <p:spPr>
          <a:xfrm>
            <a:off x="0" y="0"/>
            <a:ext cx="9144000" cy="860412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11100"/>
            <a:ext cx="8987621" cy="76125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4400" b="1" baseline="0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75034"/>
            <a:ext cx="8987622" cy="543504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47146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524699"/>
            <a:ext cx="977147" cy="282728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22204A7A-FB0E-A441-B9F5-28F279051F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921" y="6449551"/>
            <a:ext cx="1867175" cy="38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88180C1-8B68-AC4C-94FA-42ACC1C193E9}"/>
              </a:ext>
            </a:extLst>
          </p:cNvPr>
          <p:cNvSpPr/>
          <p:nvPr userDrawn="1"/>
        </p:nvSpPr>
        <p:spPr>
          <a:xfrm>
            <a:off x="1073731" y="6449551"/>
            <a:ext cx="779781" cy="343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11B3916-F58F-6644-9FA8-ED642158E89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05"/>
          <a:stretch/>
        </p:blipFill>
        <p:spPr bwMode="auto">
          <a:xfrm>
            <a:off x="1263518" y="6510185"/>
            <a:ext cx="589994" cy="30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834593"/>
      </p:ext>
    </p:extLst>
  </p:cSld>
  <p:clrMapOvr>
    <a:masterClrMapping/>
  </p:clrMapOvr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3409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image" Target="../media/image1.pn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03.xml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19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4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49.xml"/><Relationship Id="rId7" Type="http://schemas.openxmlformats.org/officeDocument/2006/relationships/slideLayout" Target="../slideLayouts/slideLayout253.xml"/><Relationship Id="rId12" Type="http://schemas.openxmlformats.org/officeDocument/2006/relationships/slideLayout" Target="../slideLayouts/slideLayout258.xml"/><Relationship Id="rId2" Type="http://schemas.openxmlformats.org/officeDocument/2006/relationships/slideLayout" Target="../slideLayouts/slideLayout248.xml"/><Relationship Id="rId1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52.xml"/><Relationship Id="rId11" Type="http://schemas.openxmlformats.org/officeDocument/2006/relationships/slideLayout" Target="../slideLayouts/slideLayout257.xml"/><Relationship Id="rId5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56.xml"/><Relationship Id="rId4" Type="http://schemas.openxmlformats.org/officeDocument/2006/relationships/slideLayout" Target="../slideLayouts/slideLayout250.xml"/><Relationship Id="rId9" Type="http://schemas.openxmlformats.org/officeDocument/2006/relationships/slideLayout" Target="../slideLayouts/slideLayout25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2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image" Target="../media/image1.pn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theme" Target="../theme/theme26.xml"/><Relationship Id="rId3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77.xml"/><Relationship Id="rId2" Type="http://schemas.openxmlformats.org/officeDocument/2006/relationships/slideLayout" Target="../slideLayouts/slideLayout272.xml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7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4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79.xml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5" Type="http://schemas.openxmlformats.org/officeDocument/2006/relationships/slideLayout" Target="../slideLayouts/slideLayout282.xml"/><Relationship Id="rId10" Type="http://schemas.openxmlformats.org/officeDocument/2006/relationships/slideLayout" Target="../slideLayouts/slideLayout287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6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01.xml"/><Relationship Id="rId1" Type="http://schemas.openxmlformats.org/officeDocument/2006/relationships/slideLayout" Target="../slideLayouts/slideLayout300.xml"/><Relationship Id="rId6" Type="http://schemas.openxmlformats.org/officeDocument/2006/relationships/slideLayout" Target="../slideLayouts/slideLayout305.xml"/><Relationship Id="rId11" Type="http://schemas.openxmlformats.org/officeDocument/2006/relationships/slideLayout" Target="../slideLayouts/slideLayout310.xml"/><Relationship Id="rId5" Type="http://schemas.openxmlformats.org/officeDocument/2006/relationships/slideLayout" Target="../slideLayouts/slideLayout304.xml"/><Relationship Id="rId10" Type="http://schemas.openxmlformats.org/officeDocument/2006/relationships/slideLayout" Target="../slideLayouts/slideLayout309.xml"/><Relationship Id="rId4" Type="http://schemas.openxmlformats.org/officeDocument/2006/relationships/slideLayout" Target="../slideLayouts/slideLayout303.xml"/><Relationship Id="rId9" Type="http://schemas.openxmlformats.org/officeDocument/2006/relationships/slideLayout" Target="../slideLayouts/slideLayout308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8.xml"/><Relationship Id="rId13" Type="http://schemas.openxmlformats.org/officeDocument/2006/relationships/theme" Target="../theme/theme30.xml"/><Relationship Id="rId3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7.xml"/><Relationship Id="rId12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311.xml"/><Relationship Id="rId6" Type="http://schemas.openxmlformats.org/officeDocument/2006/relationships/slideLayout" Target="../slideLayouts/slideLayout316.xml"/><Relationship Id="rId11" Type="http://schemas.openxmlformats.org/officeDocument/2006/relationships/slideLayout" Target="../slideLayouts/slideLayout321.xml"/><Relationship Id="rId5" Type="http://schemas.openxmlformats.org/officeDocument/2006/relationships/slideLayout" Target="../slideLayouts/slideLayout315.xml"/><Relationship Id="rId10" Type="http://schemas.openxmlformats.org/officeDocument/2006/relationships/slideLayout" Target="../slideLayouts/slideLayout320.xml"/><Relationship Id="rId4" Type="http://schemas.openxmlformats.org/officeDocument/2006/relationships/slideLayout" Target="../slideLayouts/slideLayout314.xml"/><Relationship Id="rId9" Type="http://schemas.openxmlformats.org/officeDocument/2006/relationships/slideLayout" Target="../slideLayouts/slideLayout319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5.xml"/><Relationship Id="rId7" Type="http://schemas.openxmlformats.org/officeDocument/2006/relationships/slideLayout" Target="../slideLayouts/slideLayout329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8.xml"/><Relationship Id="rId11" Type="http://schemas.openxmlformats.org/officeDocument/2006/relationships/slideLayout" Target="../slideLayouts/slideLayout333.xml"/><Relationship Id="rId5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32.xml"/><Relationship Id="rId4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31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1.xml"/><Relationship Id="rId3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40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35.xml"/><Relationship Id="rId1" Type="http://schemas.openxmlformats.org/officeDocument/2006/relationships/slideLayout" Target="../slideLayouts/slideLayout334.xml"/><Relationship Id="rId6" Type="http://schemas.openxmlformats.org/officeDocument/2006/relationships/slideLayout" Target="../slideLayouts/slideLayout339.xml"/><Relationship Id="rId11" Type="http://schemas.openxmlformats.org/officeDocument/2006/relationships/slideLayout" Target="../slideLayouts/slideLayout344.xml"/><Relationship Id="rId5" Type="http://schemas.openxmlformats.org/officeDocument/2006/relationships/slideLayout" Target="../slideLayouts/slideLayout338.xml"/><Relationship Id="rId10" Type="http://schemas.openxmlformats.org/officeDocument/2006/relationships/slideLayout" Target="../slideLayouts/slideLayout343.xml"/><Relationship Id="rId4" Type="http://schemas.openxmlformats.org/officeDocument/2006/relationships/slideLayout" Target="../slideLayouts/slideLayout337.xml"/><Relationship Id="rId9" Type="http://schemas.openxmlformats.org/officeDocument/2006/relationships/slideLayout" Target="../slideLayouts/slideLayout342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51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46.xml"/><Relationship Id="rId1" Type="http://schemas.openxmlformats.org/officeDocument/2006/relationships/slideLayout" Target="../slideLayouts/slideLayout345.xml"/><Relationship Id="rId6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55.xml"/><Relationship Id="rId5" Type="http://schemas.openxmlformats.org/officeDocument/2006/relationships/slideLayout" Target="../slideLayouts/slideLayout349.xml"/><Relationship Id="rId10" Type="http://schemas.openxmlformats.org/officeDocument/2006/relationships/slideLayout" Target="../slideLayouts/slideLayout354.xml"/><Relationship Id="rId4" Type="http://schemas.openxmlformats.org/officeDocument/2006/relationships/slideLayout" Target="../slideLayouts/slideLayout348.xml"/><Relationship Id="rId9" Type="http://schemas.openxmlformats.org/officeDocument/2006/relationships/slideLayout" Target="../slideLayouts/slideLayout353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3.xml"/><Relationship Id="rId3" Type="http://schemas.openxmlformats.org/officeDocument/2006/relationships/slideLayout" Target="../slideLayouts/slideLayout358.xml"/><Relationship Id="rId7" Type="http://schemas.openxmlformats.org/officeDocument/2006/relationships/slideLayout" Target="../slideLayouts/slideLayout362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57.xml"/><Relationship Id="rId1" Type="http://schemas.openxmlformats.org/officeDocument/2006/relationships/slideLayout" Target="../slideLayouts/slideLayout356.xml"/><Relationship Id="rId6" Type="http://schemas.openxmlformats.org/officeDocument/2006/relationships/slideLayout" Target="../slideLayouts/slideLayout361.xml"/><Relationship Id="rId11" Type="http://schemas.openxmlformats.org/officeDocument/2006/relationships/slideLayout" Target="../slideLayouts/slideLayout366.xml"/><Relationship Id="rId5" Type="http://schemas.openxmlformats.org/officeDocument/2006/relationships/slideLayout" Target="../slideLayouts/slideLayout360.xml"/><Relationship Id="rId10" Type="http://schemas.openxmlformats.org/officeDocument/2006/relationships/slideLayout" Target="../slideLayouts/slideLayout365.xml"/><Relationship Id="rId4" Type="http://schemas.openxmlformats.org/officeDocument/2006/relationships/slideLayout" Target="../slideLayouts/slideLayout359.xml"/><Relationship Id="rId9" Type="http://schemas.openxmlformats.org/officeDocument/2006/relationships/slideLayout" Target="../slideLayouts/slideLayout364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9.xml"/><Relationship Id="rId7" Type="http://schemas.openxmlformats.org/officeDocument/2006/relationships/slideLayout" Target="../slideLayouts/slideLayout373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68.xml"/><Relationship Id="rId1" Type="http://schemas.openxmlformats.org/officeDocument/2006/relationships/slideLayout" Target="../slideLayouts/slideLayout367.xml"/><Relationship Id="rId6" Type="http://schemas.openxmlformats.org/officeDocument/2006/relationships/slideLayout" Target="../slideLayouts/slideLayout372.xml"/><Relationship Id="rId11" Type="http://schemas.openxmlformats.org/officeDocument/2006/relationships/slideLayout" Target="../slideLayouts/slideLayout377.xml"/><Relationship Id="rId5" Type="http://schemas.openxmlformats.org/officeDocument/2006/relationships/slideLayout" Target="../slideLayouts/slideLayout371.xml"/><Relationship Id="rId10" Type="http://schemas.openxmlformats.org/officeDocument/2006/relationships/slideLayout" Target="../slideLayouts/slideLayout376.xml"/><Relationship Id="rId4" Type="http://schemas.openxmlformats.org/officeDocument/2006/relationships/slideLayout" Target="../slideLayouts/slideLayout370.xml"/><Relationship Id="rId9" Type="http://schemas.openxmlformats.org/officeDocument/2006/relationships/slideLayout" Target="../slideLayouts/slideLayout375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0.xml"/><Relationship Id="rId7" Type="http://schemas.openxmlformats.org/officeDocument/2006/relationships/slideLayout" Target="../slideLayouts/slideLayout384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79.xml"/><Relationship Id="rId1" Type="http://schemas.openxmlformats.org/officeDocument/2006/relationships/slideLayout" Target="../slideLayouts/slideLayout378.xml"/><Relationship Id="rId6" Type="http://schemas.openxmlformats.org/officeDocument/2006/relationships/slideLayout" Target="../slideLayouts/slideLayout383.xml"/><Relationship Id="rId11" Type="http://schemas.openxmlformats.org/officeDocument/2006/relationships/slideLayout" Target="../slideLayouts/slideLayout388.xml"/><Relationship Id="rId5" Type="http://schemas.openxmlformats.org/officeDocument/2006/relationships/slideLayout" Target="../slideLayouts/slideLayout382.xml"/><Relationship Id="rId10" Type="http://schemas.openxmlformats.org/officeDocument/2006/relationships/slideLayout" Target="../slideLayouts/slideLayout387.xml"/><Relationship Id="rId4" Type="http://schemas.openxmlformats.org/officeDocument/2006/relationships/slideLayout" Target="../slideLayouts/slideLayout381.xml"/><Relationship Id="rId9" Type="http://schemas.openxmlformats.org/officeDocument/2006/relationships/slideLayout" Target="../slideLayouts/slideLayout386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91.xml"/><Relationship Id="rId7" Type="http://schemas.openxmlformats.org/officeDocument/2006/relationships/slideLayout" Target="../slideLayouts/slideLayout395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0.xml"/><Relationship Id="rId1" Type="http://schemas.openxmlformats.org/officeDocument/2006/relationships/slideLayout" Target="../slideLayouts/slideLayout389.xml"/><Relationship Id="rId6" Type="http://schemas.openxmlformats.org/officeDocument/2006/relationships/slideLayout" Target="../slideLayouts/slideLayout394.xml"/><Relationship Id="rId11" Type="http://schemas.openxmlformats.org/officeDocument/2006/relationships/slideLayout" Target="../slideLayouts/slideLayout399.xml"/><Relationship Id="rId5" Type="http://schemas.openxmlformats.org/officeDocument/2006/relationships/slideLayout" Target="../slideLayouts/slideLayout393.xml"/><Relationship Id="rId10" Type="http://schemas.openxmlformats.org/officeDocument/2006/relationships/slideLayout" Target="../slideLayouts/slideLayout398.xml"/><Relationship Id="rId4" Type="http://schemas.openxmlformats.org/officeDocument/2006/relationships/slideLayout" Target="../slideLayouts/slideLayout392.xml"/><Relationship Id="rId9" Type="http://schemas.openxmlformats.org/officeDocument/2006/relationships/slideLayout" Target="../slideLayouts/slideLayout397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7.xml"/><Relationship Id="rId3" Type="http://schemas.openxmlformats.org/officeDocument/2006/relationships/slideLayout" Target="../slideLayouts/slideLayout402.xml"/><Relationship Id="rId7" Type="http://schemas.openxmlformats.org/officeDocument/2006/relationships/slideLayout" Target="../slideLayouts/slideLayout406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1.xml"/><Relationship Id="rId1" Type="http://schemas.openxmlformats.org/officeDocument/2006/relationships/slideLayout" Target="../slideLayouts/slideLayout400.xml"/><Relationship Id="rId6" Type="http://schemas.openxmlformats.org/officeDocument/2006/relationships/slideLayout" Target="../slideLayouts/slideLayout405.xml"/><Relationship Id="rId11" Type="http://schemas.openxmlformats.org/officeDocument/2006/relationships/slideLayout" Target="../slideLayouts/slideLayout410.xml"/><Relationship Id="rId5" Type="http://schemas.openxmlformats.org/officeDocument/2006/relationships/slideLayout" Target="../slideLayouts/slideLayout404.xml"/><Relationship Id="rId10" Type="http://schemas.openxmlformats.org/officeDocument/2006/relationships/slideLayout" Target="../slideLayouts/slideLayout409.xml"/><Relationship Id="rId4" Type="http://schemas.openxmlformats.org/officeDocument/2006/relationships/slideLayout" Target="../slideLayouts/slideLayout403.xml"/><Relationship Id="rId9" Type="http://schemas.openxmlformats.org/officeDocument/2006/relationships/slideLayout" Target="../slideLayouts/slideLayout408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8.xml"/><Relationship Id="rId3" Type="http://schemas.openxmlformats.org/officeDocument/2006/relationships/slideLayout" Target="../slideLayouts/slideLayout413.xml"/><Relationship Id="rId7" Type="http://schemas.openxmlformats.org/officeDocument/2006/relationships/slideLayout" Target="../slideLayouts/slideLayout417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12.xml"/><Relationship Id="rId1" Type="http://schemas.openxmlformats.org/officeDocument/2006/relationships/slideLayout" Target="../slideLayouts/slideLayout411.xml"/><Relationship Id="rId6" Type="http://schemas.openxmlformats.org/officeDocument/2006/relationships/slideLayout" Target="../slideLayouts/slideLayout416.xml"/><Relationship Id="rId11" Type="http://schemas.openxmlformats.org/officeDocument/2006/relationships/slideLayout" Target="../slideLayouts/slideLayout421.xml"/><Relationship Id="rId5" Type="http://schemas.openxmlformats.org/officeDocument/2006/relationships/slideLayout" Target="../slideLayouts/slideLayout415.xml"/><Relationship Id="rId10" Type="http://schemas.openxmlformats.org/officeDocument/2006/relationships/slideLayout" Target="../slideLayouts/slideLayout420.xml"/><Relationship Id="rId4" Type="http://schemas.openxmlformats.org/officeDocument/2006/relationships/slideLayout" Target="../slideLayouts/slideLayout414.xml"/><Relationship Id="rId9" Type="http://schemas.openxmlformats.org/officeDocument/2006/relationships/slideLayout" Target="../slideLayouts/slideLayout419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4.xml"/><Relationship Id="rId7" Type="http://schemas.openxmlformats.org/officeDocument/2006/relationships/slideLayout" Target="../slideLayouts/slideLayout428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23.xml"/><Relationship Id="rId1" Type="http://schemas.openxmlformats.org/officeDocument/2006/relationships/slideLayout" Target="../slideLayouts/slideLayout422.xml"/><Relationship Id="rId6" Type="http://schemas.openxmlformats.org/officeDocument/2006/relationships/slideLayout" Target="../slideLayouts/slideLayout427.xml"/><Relationship Id="rId11" Type="http://schemas.openxmlformats.org/officeDocument/2006/relationships/slideLayout" Target="../slideLayouts/slideLayout432.xml"/><Relationship Id="rId5" Type="http://schemas.openxmlformats.org/officeDocument/2006/relationships/slideLayout" Target="../slideLayouts/slideLayout426.xml"/><Relationship Id="rId10" Type="http://schemas.openxmlformats.org/officeDocument/2006/relationships/slideLayout" Target="../slideLayouts/slideLayout431.xml"/><Relationship Id="rId4" Type="http://schemas.openxmlformats.org/officeDocument/2006/relationships/slideLayout" Target="../slideLayouts/slideLayout425.xml"/><Relationship Id="rId9" Type="http://schemas.openxmlformats.org/officeDocument/2006/relationships/slideLayout" Target="../slideLayouts/slideLayout430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0.xml"/><Relationship Id="rId3" Type="http://schemas.openxmlformats.org/officeDocument/2006/relationships/slideLayout" Target="../slideLayouts/slideLayout435.xml"/><Relationship Id="rId7" Type="http://schemas.openxmlformats.org/officeDocument/2006/relationships/slideLayout" Target="../slideLayouts/slideLayout439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34.xml"/><Relationship Id="rId1" Type="http://schemas.openxmlformats.org/officeDocument/2006/relationships/slideLayout" Target="../slideLayouts/slideLayout433.xml"/><Relationship Id="rId6" Type="http://schemas.openxmlformats.org/officeDocument/2006/relationships/slideLayout" Target="../slideLayouts/slideLayout438.xml"/><Relationship Id="rId11" Type="http://schemas.openxmlformats.org/officeDocument/2006/relationships/slideLayout" Target="../slideLayouts/slideLayout443.xml"/><Relationship Id="rId5" Type="http://schemas.openxmlformats.org/officeDocument/2006/relationships/slideLayout" Target="../slideLayouts/slideLayout437.xml"/><Relationship Id="rId10" Type="http://schemas.openxmlformats.org/officeDocument/2006/relationships/slideLayout" Target="../slideLayouts/slideLayout442.xml"/><Relationship Id="rId4" Type="http://schemas.openxmlformats.org/officeDocument/2006/relationships/slideLayout" Target="../slideLayouts/slideLayout436.xml"/><Relationship Id="rId9" Type="http://schemas.openxmlformats.org/officeDocument/2006/relationships/slideLayout" Target="../slideLayouts/slideLayout441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1.xml"/><Relationship Id="rId3" Type="http://schemas.openxmlformats.org/officeDocument/2006/relationships/slideLayout" Target="../slideLayouts/slideLayout446.xml"/><Relationship Id="rId7" Type="http://schemas.openxmlformats.org/officeDocument/2006/relationships/slideLayout" Target="../slideLayouts/slideLayout450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45.xml"/><Relationship Id="rId1" Type="http://schemas.openxmlformats.org/officeDocument/2006/relationships/slideLayout" Target="../slideLayouts/slideLayout444.xml"/><Relationship Id="rId6" Type="http://schemas.openxmlformats.org/officeDocument/2006/relationships/slideLayout" Target="../slideLayouts/slideLayout449.xml"/><Relationship Id="rId11" Type="http://schemas.openxmlformats.org/officeDocument/2006/relationships/slideLayout" Target="../slideLayouts/slideLayout454.xml"/><Relationship Id="rId5" Type="http://schemas.openxmlformats.org/officeDocument/2006/relationships/slideLayout" Target="../slideLayouts/slideLayout448.xml"/><Relationship Id="rId10" Type="http://schemas.openxmlformats.org/officeDocument/2006/relationships/slideLayout" Target="../slideLayouts/slideLayout453.xml"/><Relationship Id="rId4" Type="http://schemas.openxmlformats.org/officeDocument/2006/relationships/slideLayout" Target="../slideLayouts/slideLayout447.xml"/><Relationship Id="rId9" Type="http://schemas.openxmlformats.org/officeDocument/2006/relationships/slideLayout" Target="../slideLayouts/slideLayout452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57.xml"/><Relationship Id="rId7" Type="http://schemas.openxmlformats.org/officeDocument/2006/relationships/slideLayout" Target="../slideLayouts/slideLayout461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56.xml"/><Relationship Id="rId1" Type="http://schemas.openxmlformats.org/officeDocument/2006/relationships/slideLayout" Target="../slideLayouts/slideLayout455.xml"/><Relationship Id="rId6" Type="http://schemas.openxmlformats.org/officeDocument/2006/relationships/slideLayout" Target="../slideLayouts/slideLayout460.xml"/><Relationship Id="rId11" Type="http://schemas.openxmlformats.org/officeDocument/2006/relationships/slideLayout" Target="../slideLayouts/slideLayout465.xml"/><Relationship Id="rId5" Type="http://schemas.openxmlformats.org/officeDocument/2006/relationships/slideLayout" Target="../slideLayouts/slideLayout459.xml"/><Relationship Id="rId10" Type="http://schemas.openxmlformats.org/officeDocument/2006/relationships/slideLayout" Target="../slideLayouts/slideLayout464.xml"/><Relationship Id="rId4" Type="http://schemas.openxmlformats.org/officeDocument/2006/relationships/slideLayout" Target="../slideLayouts/slideLayout458.xml"/><Relationship Id="rId9" Type="http://schemas.openxmlformats.org/officeDocument/2006/relationships/slideLayout" Target="../slideLayouts/slideLayout463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68.xml"/><Relationship Id="rId7" Type="http://schemas.openxmlformats.org/officeDocument/2006/relationships/slideLayout" Target="../slideLayouts/slideLayout472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67.xml"/><Relationship Id="rId1" Type="http://schemas.openxmlformats.org/officeDocument/2006/relationships/slideLayout" Target="../slideLayouts/slideLayout466.xml"/><Relationship Id="rId6" Type="http://schemas.openxmlformats.org/officeDocument/2006/relationships/slideLayout" Target="../slideLayouts/slideLayout471.xml"/><Relationship Id="rId11" Type="http://schemas.openxmlformats.org/officeDocument/2006/relationships/slideLayout" Target="../slideLayouts/slideLayout476.xml"/><Relationship Id="rId5" Type="http://schemas.openxmlformats.org/officeDocument/2006/relationships/slideLayout" Target="../slideLayouts/slideLayout470.xml"/><Relationship Id="rId10" Type="http://schemas.openxmlformats.org/officeDocument/2006/relationships/slideLayout" Target="../slideLayouts/slideLayout475.xml"/><Relationship Id="rId4" Type="http://schemas.openxmlformats.org/officeDocument/2006/relationships/slideLayout" Target="../slideLayouts/slideLayout469.xml"/><Relationship Id="rId9" Type="http://schemas.openxmlformats.org/officeDocument/2006/relationships/slideLayout" Target="../slideLayouts/slideLayout474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4.xml"/><Relationship Id="rId13" Type="http://schemas.openxmlformats.org/officeDocument/2006/relationships/theme" Target="../theme/theme45.xml"/><Relationship Id="rId3" Type="http://schemas.openxmlformats.org/officeDocument/2006/relationships/slideLayout" Target="../slideLayouts/slideLayout479.xml"/><Relationship Id="rId7" Type="http://schemas.openxmlformats.org/officeDocument/2006/relationships/slideLayout" Target="../slideLayouts/slideLayout483.xml"/><Relationship Id="rId12" Type="http://schemas.openxmlformats.org/officeDocument/2006/relationships/slideLayout" Target="../slideLayouts/slideLayout488.xml"/><Relationship Id="rId2" Type="http://schemas.openxmlformats.org/officeDocument/2006/relationships/slideLayout" Target="../slideLayouts/slideLayout478.xml"/><Relationship Id="rId1" Type="http://schemas.openxmlformats.org/officeDocument/2006/relationships/slideLayout" Target="../slideLayouts/slideLayout477.xml"/><Relationship Id="rId6" Type="http://schemas.openxmlformats.org/officeDocument/2006/relationships/slideLayout" Target="../slideLayouts/slideLayout482.xml"/><Relationship Id="rId11" Type="http://schemas.openxmlformats.org/officeDocument/2006/relationships/slideLayout" Target="../slideLayouts/slideLayout487.xml"/><Relationship Id="rId5" Type="http://schemas.openxmlformats.org/officeDocument/2006/relationships/slideLayout" Target="../slideLayouts/slideLayout481.xml"/><Relationship Id="rId10" Type="http://schemas.openxmlformats.org/officeDocument/2006/relationships/slideLayout" Target="../slideLayouts/slideLayout486.xml"/><Relationship Id="rId4" Type="http://schemas.openxmlformats.org/officeDocument/2006/relationships/slideLayout" Target="../slideLayouts/slideLayout480.xml"/><Relationship Id="rId9" Type="http://schemas.openxmlformats.org/officeDocument/2006/relationships/slideLayout" Target="../slideLayouts/slideLayout485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1.xml"/><Relationship Id="rId7" Type="http://schemas.openxmlformats.org/officeDocument/2006/relationships/slideLayout" Target="../slideLayouts/slideLayout495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0.xml"/><Relationship Id="rId1" Type="http://schemas.openxmlformats.org/officeDocument/2006/relationships/slideLayout" Target="../slideLayouts/slideLayout489.xml"/><Relationship Id="rId6" Type="http://schemas.openxmlformats.org/officeDocument/2006/relationships/slideLayout" Target="../slideLayouts/slideLayout494.xml"/><Relationship Id="rId11" Type="http://schemas.openxmlformats.org/officeDocument/2006/relationships/slideLayout" Target="../slideLayouts/slideLayout499.xml"/><Relationship Id="rId5" Type="http://schemas.openxmlformats.org/officeDocument/2006/relationships/slideLayout" Target="../slideLayouts/slideLayout493.xml"/><Relationship Id="rId10" Type="http://schemas.openxmlformats.org/officeDocument/2006/relationships/slideLayout" Target="../slideLayouts/slideLayout498.xml"/><Relationship Id="rId4" Type="http://schemas.openxmlformats.org/officeDocument/2006/relationships/slideLayout" Target="../slideLayouts/slideLayout492.xml"/><Relationship Id="rId9" Type="http://schemas.openxmlformats.org/officeDocument/2006/relationships/slideLayout" Target="../slideLayouts/slideLayout497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02.xml"/><Relationship Id="rId7" Type="http://schemas.openxmlformats.org/officeDocument/2006/relationships/slideLayout" Target="../slideLayouts/slideLayout506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1.xml"/><Relationship Id="rId1" Type="http://schemas.openxmlformats.org/officeDocument/2006/relationships/slideLayout" Target="../slideLayouts/slideLayout500.xml"/><Relationship Id="rId6" Type="http://schemas.openxmlformats.org/officeDocument/2006/relationships/slideLayout" Target="../slideLayouts/slideLayout505.xml"/><Relationship Id="rId11" Type="http://schemas.openxmlformats.org/officeDocument/2006/relationships/slideLayout" Target="../slideLayouts/slideLayout510.xml"/><Relationship Id="rId5" Type="http://schemas.openxmlformats.org/officeDocument/2006/relationships/slideLayout" Target="../slideLayouts/slideLayout504.xml"/><Relationship Id="rId10" Type="http://schemas.openxmlformats.org/officeDocument/2006/relationships/slideLayout" Target="../slideLayouts/slideLayout509.xml"/><Relationship Id="rId4" Type="http://schemas.openxmlformats.org/officeDocument/2006/relationships/slideLayout" Target="../slideLayouts/slideLayout503.xml"/><Relationship Id="rId9" Type="http://schemas.openxmlformats.org/officeDocument/2006/relationships/slideLayout" Target="../slideLayouts/slideLayout508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8.xml"/><Relationship Id="rId13" Type="http://schemas.openxmlformats.org/officeDocument/2006/relationships/theme" Target="../theme/theme48.xml"/><Relationship Id="rId3" Type="http://schemas.openxmlformats.org/officeDocument/2006/relationships/slideLayout" Target="../slideLayouts/slideLayout513.xml"/><Relationship Id="rId7" Type="http://schemas.openxmlformats.org/officeDocument/2006/relationships/slideLayout" Target="../slideLayouts/slideLayout517.xml"/><Relationship Id="rId12" Type="http://schemas.openxmlformats.org/officeDocument/2006/relationships/slideLayout" Target="../slideLayouts/slideLayout522.xml"/><Relationship Id="rId2" Type="http://schemas.openxmlformats.org/officeDocument/2006/relationships/slideLayout" Target="../slideLayouts/slideLayout512.xml"/><Relationship Id="rId1" Type="http://schemas.openxmlformats.org/officeDocument/2006/relationships/slideLayout" Target="../slideLayouts/slideLayout511.xml"/><Relationship Id="rId6" Type="http://schemas.openxmlformats.org/officeDocument/2006/relationships/slideLayout" Target="../slideLayouts/slideLayout516.xml"/><Relationship Id="rId11" Type="http://schemas.openxmlformats.org/officeDocument/2006/relationships/slideLayout" Target="../slideLayouts/slideLayout521.xml"/><Relationship Id="rId5" Type="http://schemas.openxmlformats.org/officeDocument/2006/relationships/slideLayout" Target="../slideLayouts/slideLayout515.xml"/><Relationship Id="rId10" Type="http://schemas.openxmlformats.org/officeDocument/2006/relationships/slideLayout" Target="../slideLayouts/slideLayout520.xml"/><Relationship Id="rId4" Type="http://schemas.openxmlformats.org/officeDocument/2006/relationships/slideLayout" Target="../slideLayouts/slideLayout514.xml"/><Relationship Id="rId9" Type="http://schemas.openxmlformats.org/officeDocument/2006/relationships/slideLayout" Target="../slideLayouts/slideLayout519.xml"/><Relationship Id="rId14" Type="http://schemas.openxmlformats.org/officeDocument/2006/relationships/image" Target="../media/image1.png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5.xml"/><Relationship Id="rId7" Type="http://schemas.openxmlformats.org/officeDocument/2006/relationships/slideLayout" Target="../slideLayouts/slideLayout529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24.xml"/><Relationship Id="rId1" Type="http://schemas.openxmlformats.org/officeDocument/2006/relationships/slideLayout" Target="../slideLayouts/slideLayout523.xml"/><Relationship Id="rId6" Type="http://schemas.openxmlformats.org/officeDocument/2006/relationships/slideLayout" Target="../slideLayouts/slideLayout528.xml"/><Relationship Id="rId11" Type="http://schemas.openxmlformats.org/officeDocument/2006/relationships/slideLayout" Target="../slideLayouts/slideLayout533.xml"/><Relationship Id="rId5" Type="http://schemas.openxmlformats.org/officeDocument/2006/relationships/slideLayout" Target="../slideLayouts/slideLayout527.xml"/><Relationship Id="rId10" Type="http://schemas.openxmlformats.org/officeDocument/2006/relationships/slideLayout" Target="../slideLayouts/slideLayout532.xml"/><Relationship Id="rId4" Type="http://schemas.openxmlformats.org/officeDocument/2006/relationships/slideLayout" Target="../slideLayouts/slideLayout526.xml"/><Relationship Id="rId9" Type="http://schemas.openxmlformats.org/officeDocument/2006/relationships/slideLayout" Target="../slideLayouts/slideLayout531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36.xml"/><Relationship Id="rId7" Type="http://schemas.openxmlformats.org/officeDocument/2006/relationships/slideLayout" Target="../slideLayouts/slideLayout540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35.xml"/><Relationship Id="rId1" Type="http://schemas.openxmlformats.org/officeDocument/2006/relationships/slideLayout" Target="../slideLayouts/slideLayout534.xml"/><Relationship Id="rId6" Type="http://schemas.openxmlformats.org/officeDocument/2006/relationships/slideLayout" Target="../slideLayouts/slideLayout539.xml"/><Relationship Id="rId11" Type="http://schemas.openxmlformats.org/officeDocument/2006/relationships/slideLayout" Target="../slideLayouts/slideLayout544.xml"/><Relationship Id="rId5" Type="http://schemas.openxmlformats.org/officeDocument/2006/relationships/slideLayout" Target="../slideLayouts/slideLayout538.xml"/><Relationship Id="rId10" Type="http://schemas.openxmlformats.org/officeDocument/2006/relationships/slideLayout" Target="../slideLayouts/slideLayout543.xml"/><Relationship Id="rId4" Type="http://schemas.openxmlformats.org/officeDocument/2006/relationships/slideLayout" Target="../slideLayouts/slideLayout537.xml"/><Relationship Id="rId9" Type="http://schemas.openxmlformats.org/officeDocument/2006/relationships/slideLayout" Target="../slideLayouts/slideLayout542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47.xml"/><Relationship Id="rId7" Type="http://schemas.openxmlformats.org/officeDocument/2006/relationships/slideLayout" Target="../slideLayouts/slideLayout551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46.xml"/><Relationship Id="rId1" Type="http://schemas.openxmlformats.org/officeDocument/2006/relationships/slideLayout" Target="../slideLayouts/slideLayout545.xml"/><Relationship Id="rId6" Type="http://schemas.openxmlformats.org/officeDocument/2006/relationships/slideLayout" Target="../slideLayouts/slideLayout550.xml"/><Relationship Id="rId11" Type="http://schemas.openxmlformats.org/officeDocument/2006/relationships/slideLayout" Target="../slideLayouts/slideLayout555.xml"/><Relationship Id="rId5" Type="http://schemas.openxmlformats.org/officeDocument/2006/relationships/slideLayout" Target="../slideLayouts/slideLayout549.xml"/><Relationship Id="rId10" Type="http://schemas.openxmlformats.org/officeDocument/2006/relationships/slideLayout" Target="../slideLayouts/slideLayout554.xml"/><Relationship Id="rId4" Type="http://schemas.openxmlformats.org/officeDocument/2006/relationships/slideLayout" Target="../slideLayouts/slideLayout548.xml"/><Relationship Id="rId9" Type="http://schemas.openxmlformats.org/officeDocument/2006/relationships/slideLayout" Target="../slideLayouts/slideLayout553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58.xml"/><Relationship Id="rId7" Type="http://schemas.openxmlformats.org/officeDocument/2006/relationships/slideLayout" Target="../slideLayouts/slideLayout562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57.xml"/><Relationship Id="rId1" Type="http://schemas.openxmlformats.org/officeDocument/2006/relationships/slideLayout" Target="../slideLayouts/slideLayout556.xml"/><Relationship Id="rId6" Type="http://schemas.openxmlformats.org/officeDocument/2006/relationships/slideLayout" Target="../slideLayouts/slideLayout561.xml"/><Relationship Id="rId11" Type="http://schemas.openxmlformats.org/officeDocument/2006/relationships/slideLayout" Target="../slideLayouts/slideLayout566.xml"/><Relationship Id="rId5" Type="http://schemas.openxmlformats.org/officeDocument/2006/relationships/slideLayout" Target="../slideLayouts/slideLayout560.xml"/><Relationship Id="rId10" Type="http://schemas.openxmlformats.org/officeDocument/2006/relationships/slideLayout" Target="../slideLayouts/slideLayout565.xml"/><Relationship Id="rId4" Type="http://schemas.openxmlformats.org/officeDocument/2006/relationships/slideLayout" Target="../slideLayouts/slideLayout559.xml"/><Relationship Id="rId9" Type="http://schemas.openxmlformats.org/officeDocument/2006/relationships/slideLayout" Target="../slideLayouts/slideLayout564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69.xml"/><Relationship Id="rId7" Type="http://schemas.openxmlformats.org/officeDocument/2006/relationships/slideLayout" Target="../slideLayouts/slideLayout573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68.xml"/><Relationship Id="rId1" Type="http://schemas.openxmlformats.org/officeDocument/2006/relationships/slideLayout" Target="../slideLayouts/slideLayout567.xml"/><Relationship Id="rId6" Type="http://schemas.openxmlformats.org/officeDocument/2006/relationships/slideLayout" Target="../slideLayouts/slideLayout572.xml"/><Relationship Id="rId11" Type="http://schemas.openxmlformats.org/officeDocument/2006/relationships/slideLayout" Target="../slideLayouts/slideLayout577.xml"/><Relationship Id="rId5" Type="http://schemas.openxmlformats.org/officeDocument/2006/relationships/slideLayout" Target="../slideLayouts/slideLayout571.xml"/><Relationship Id="rId10" Type="http://schemas.openxmlformats.org/officeDocument/2006/relationships/slideLayout" Target="../slideLayouts/slideLayout576.xml"/><Relationship Id="rId4" Type="http://schemas.openxmlformats.org/officeDocument/2006/relationships/slideLayout" Target="../slideLayouts/slideLayout570.xml"/><Relationship Id="rId9" Type="http://schemas.openxmlformats.org/officeDocument/2006/relationships/slideLayout" Target="../slideLayouts/slideLayout575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5.xml"/><Relationship Id="rId13" Type="http://schemas.openxmlformats.org/officeDocument/2006/relationships/theme" Target="../theme/theme54.xml"/><Relationship Id="rId3" Type="http://schemas.openxmlformats.org/officeDocument/2006/relationships/slideLayout" Target="../slideLayouts/slideLayout580.xml"/><Relationship Id="rId7" Type="http://schemas.openxmlformats.org/officeDocument/2006/relationships/slideLayout" Target="../slideLayouts/slideLayout584.xml"/><Relationship Id="rId12" Type="http://schemas.openxmlformats.org/officeDocument/2006/relationships/slideLayout" Target="../slideLayouts/slideLayout589.xml"/><Relationship Id="rId2" Type="http://schemas.openxmlformats.org/officeDocument/2006/relationships/slideLayout" Target="../slideLayouts/slideLayout579.xml"/><Relationship Id="rId1" Type="http://schemas.openxmlformats.org/officeDocument/2006/relationships/slideLayout" Target="../slideLayouts/slideLayout578.xml"/><Relationship Id="rId6" Type="http://schemas.openxmlformats.org/officeDocument/2006/relationships/slideLayout" Target="../slideLayouts/slideLayout583.xml"/><Relationship Id="rId11" Type="http://schemas.openxmlformats.org/officeDocument/2006/relationships/slideLayout" Target="../slideLayouts/slideLayout588.xml"/><Relationship Id="rId5" Type="http://schemas.openxmlformats.org/officeDocument/2006/relationships/slideLayout" Target="../slideLayouts/slideLayout582.xml"/><Relationship Id="rId10" Type="http://schemas.openxmlformats.org/officeDocument/2006/relationships/slideLayout" Target="../slideLayouts/slideLayout587.xml"/><Relationship Id="rId4" Type="http://schemas.openxmlformats.org/officeDocument/2006/relationships/slideLayout" Target="../slideLayouts/slideLayout581.xml"/><Relationship Id="rId9" Type="http://schemas.openxmlformats.org/officeDocument/2006/relationships/slideLayout" Target="../slideLayouts/slideLayout586.xml"/><Relationship Id="rId14" Type="http://schemas.openxmlformats.org/officeDocument/2006/relationships/image" Target="../media/image1.png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2.xml"/><Relationship Id="rId7" Type="http://schemas.openxmlformats.org/officeDocument/2006/relationships/slideLayout" Target="../slideLayouts/slideLayout596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1.xml"/><Relationship Id="rId1" Type="http://schemas.openxmlformats.org/officeDocument/2006/relationships/slideLayout" Target="../slideLayouts/slideLayout590.xml"/><Relationship Id="rId6" Type="http://schemas.openxmlformats.org/officeDocument/2006/relationships/slideLayout" Target="../slideLayouts/slideLayout595.xml"/><Relationship Id="rId11" Type="http://schemas.openxmlformats.org/officeDocument/2006/relationships/slideLayout" Target="../slideLayouts/slideLayout600.xml"/><Relationship Id="rId5" Type="http://schemas.openxmlformats.org/officeDocument/2006/relationships/slideLayout" Target="../slideLayouts/slideLayout594.xml"/><Relationship Id="rId10" Type="http://schemas.openxmlformats.org/officeDocument/2006/relationships/slideLayout" Target="../slideLayouts/slideLayout599.xml"/><Relationship Id="rId4" Type="http://schemas.openxmlformats.org/officeDocument/2006/relationships/slideLayout" Target="../slideLayouts/slideLayout593.xml"/><Relationship Id="rId9" Type="http://schemas.openxmlformats.org/officeDocument/2006/relationships/slideLayout" Target="../slideLayouts/slideLayout598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3.xml"/><Relationship Id="rId7" Type="http://schemas.openxmlformats.org/officeDocument/2006/relationships/slideLayout" Target="../slideLayouts/slideLayout607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02.xml"/><Relationship Id="rId1" Type="http://schemas.openxmlformats.org/officeDocument/2006/relationships/slideLayout" Target="../slideLayouts/slideLayout601.xml"/><Relationship Id="rId6" Type="http://schemas.openxmlformats.org/officeDocument/2006/relationships/slideLayout" Target="../slideLayouts/slideLayout606.xml"/><Relationship Id="rId11" Type="http://schemas.openxmlformats.org/officeDocument/2006/relationships/slideLayout" Target="../slideLayouts/slideLayout611.xml"/><Relationship Id="rId5" Type="http://schemas.openxmlformats.org/officeDocument/2006/relationships/slideLayout" Target="../slideLayouts/slideLayout605.xml"/><Relationship Id="rId10" Type="http://schemas.openxmlformats.org/officeDocument/2006/relationships/slideLayout" Target="../slideLayouts/slideLayout610.xml"/><Relationship Id="rId4" Type="http://schemas.openxmlformats.org/officeDocument/2006/relationships/slideLayout" Target="../slideLayouts/slideLayout604.xml"/><Relationship Id="rId9" Type="http://schemas.openxmlformats.org/officeDocument/2006/relationships/slideLayout" Target="../slideLayouts/slideLayout609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9.xml"/><Relationship Id="rId13" Type="http://schemas.openxmlformats.org/officeDocument/2006/relationships/theme" Target="../theme/theme57.xml"/><Relationship Id="rId3" Type="http://schemas.openxmlformats.org/officeDocument/2006/relationships/slideLayout" Target="../slideLayouts/slideLayout614.xml"/><Relationship Id="rId7" Type="http://schemas.openxmlformats.org/officeDocument/2006/relationships/slideLayout" Target="../slideLayouts/slideLayout618.xml"/><Relationship Id="rId12" Type="http://schemas.openxmlformats.org/officeDocument/2006/relationships/slideLayout" Target="../slideLayouts/slideLayout623.xml"/><Relationship Id="rId2" Type="http://schemas.openxmlformats.org/officeDocument/2006/relationships/slideLayout" Target="../slideLayouts/slideLayout613.xml"/><Relationship Id="rId1" Type="http://schemas.openxmlformats.org/officeDocument/2006/relationships/slideLayout" Target="../slideLayouts/slideLayout612.xml"/><Relationship Id="rId6" Type="http://schemas.openxmlformats.org/officeDocument/2006/relationships/slideLayout" Target="../slideLayouts/slideLayout617.xml"/><Relationship Id="rId11" Type="http://schemas.openxmlformats.org/officeDocument/2006/relationships/slideLayout" Target="../slideLayouts/slideLayout622.xml"/><Relationship Id="rId5" Type="http://schemas.openxmlformats.org/officeDocument/2006/relationships/slideLayout" Target="../slideLayouts/slideLayout616.xml"/><Relationship Id="rId10" Type="http://schemas.openxmlformats.org/officeDocument/2006/relationships/slideLayout" Target="../slideLayouts/slideLayout621.xml"/><Relationship Id="rId4" Type="http://schemas.openxmlformats.org/officeDocument/2006/relationships/slideLayout" Target="../slideLayouts/slideLayout615.xml"/><Relationship Id="rId9" Type="http://schemas.openxmlformats.org/officeDocument/2006/relationships/slideLayout" Target="../slideLayouts/slideLayout620.xml"/><Relationship Id="rId14" Type="http://schemas.openxmlformats.org/officeDocument/2006/relationships/image" Target="../media/image1.png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26.xml"/><Relationship Id="rId7" Type="http://schemas.openxmlformats.org/officeDocument/2006/relationships/slideLayout" Target="../slideLayouts/slideLayout630.xml"/><Relationship Id="rId12" Type="http://schemas.openxmlformats.org/officeDocument/2006/relationships/theme" Target="../theme/theme58.xml"/><Relationship Id="rId2" Type="http://schemas.openxmlformats.org/officeDocument/2006/relationships/slideLayout" Target="../slideLayouts/slideLayout625.xml"/><Relationship Id="rId1" Type="http://schemas.openxmlformats.org/officeDocument/2006/relationships/slideLayout" Target="../slideLayouts/slideLayout624.xml"/><Relationship Id="rId6" Type="http://schemas.openxmlformats.org/officeDocument/2006/relationships/slideLayout" Target="../slideLayouts/slideLayout629.xml"/><Relationship Id="rId11" Type="http://schemas.openxmlformats.org/officeDocument/2006/relationships/slideLayout" Target="../slideLayouts/slideLayout634.xml"/><Relationship Id="rId5" Type="http://schemas.openxmlformats.org/officeDocument/2006/relationships/slideLayout" Target="../slideLayouts/slideLayout628.xml"/><Relationship Id="rId10" Type="http://schemas.openxmlformats.org/officeDocument/2006/relationships/slideLayout" Target="../slideLayouts/slideLayout633.xml"/><Relationship Id="rId4" Type="http://schemas.openxmlformats.org/officeDocument/2006/relationships/slideLayout" Target="../slideLayouts/slideLayout627.xml"/><Relationship Id="rId9" Type="http://schemas.openxmlformats.org/officeDocument/2006/relationships/slideLayout" Target="../slideLayouts/slideLayout632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37.xml"/><Relationship Id="rId7" Type="http://schemas.openxmlformats.org/officeDocument/2006/relationships/slideLayout" Target="../slideLayouts/slideLayout641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36.xml"/><Relationship Id="rId1" Type="http://schemas.openxmlformats.org/officeDocument/2006/relationships/slideLayout" Target="../slideLayouts/slideLayout635.xml"/><Relationship Id="rId6" Type="http://schemas.openxmlformats.org/officeDocument/2006/relationships/slideLayout" Target="../slideLayouts/slideLayout640.xml"/><Relationship Id="rId11" Type="http://schemas.openxmlformats.org/officeDocument/2006/relationships/slideLayout" Target="../slideLayouts/slideLayout645.xml"/><Relationship Id="rId5" Type="http://schemas.openxmlformats.org/officeDocument/2006/relationships/slideLayout" Target="../slideLayouts/slideLayout639.xml"/><Relationship Id="rId10" Type="http://schemas.openxmlformats.org/officeDocument/2006/relationships/slideLayout" Target="../slideLayouts/slideLayout644.xml"/><Relationship Id="rId4" Type="http://schemas.openxmlformats.org/officeDocument/2006/relationships/slideLayout" Target="../slideLayouts/slideLayout638.xml"/><Relationship Id="rId9" Type="http://schemas.openxmlformats.org/officeDocument/2006/relationships/slideLayout" Target="../slideLayouts/slideLayout643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3.xml"/><Relationship Id="rId13" Type="http://schemas.openxmlformats.org/officeDocument/2006/relationships/theme" Target="../theme/theme60.xml"/><Relationship Id="rId3" Type="http://schemas.openxmlformats.org/officeDocument/2006/relationships/slideLayout" Target="../slideLayouts/slideLayout648.xml"/><Relationship Id="rId7" Type="http://schemas.openxmlformats.org/officeDocument/2006/relationships/slideLayout" Target="../slideLayouts/slideLayout652.xml"/><Relationship Id="rId12" Type="http://schemas.openxmlformats.org/officeDocument/2006/relationships/slideLayout" Target="../slideLayouts/slideLayout657.xml"/><Relationship Id="rId2" Type="http://schemas.openxmlformats.org/officeDocument/2006/relationships/slideLayout" Target="../slideLayouts/slideLayout647.xml"/><Relationship Id="rId1" Type="http://schemas.openxmlformats.org/officeDocument/2006/relationships/slideLayout" Target="../slideLayouts/slideLayout646.xml"/><Relationship Id="rId6" Type="http://schemas.openxmlformats.org/officeDocument/2006/relationships/slideLayout" Target="../slideLayouts/slideLayout651.xml"/><Relationship Id="rId11" Type="http://schemas.openxmlformats.org/officeDocument/2006/relationships/slideLayout" Target="../slideLayouts/slideLayout656.xml"/><Relationship Id="rId5" Type="http://schemas.openxmlformats.org/officeDocument/2006/relationships/slideLayout" Target="../slideLayouts/slideLayout650.xml"/><Relationship Id="rId10" Type="http://schemas.openxmlformats.org/officeDocument/2006/relationships/slideLayout" Target="../slideLayouts/slideLayout655.xml"/><Relationship Id="rId4" Type="http://schemas.openxmlformats.org/officeDocument/2006/relationships/slideLayout" Target="../slideLayouts/slideLayout649.xml"/><Relationship Id="rId9" Type="http://schemas.openxmlformats.org/officeDocument/2006/relationships/slideLayout" Target="../slideLayouts/slideLayout654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5.xml"/><Relationship Id="rId13" Type="http://schemas.openxmlformats.org/officeDocument/2006/relationships/theme" Target="../theme/theme61.xml"/><Relationship Id="rId3" Type="http://schemas.openxmlformats.org/officeDocument/2006/relationships/slideLayout" Target="../slideLayouts/slideLayout660.xml"/><Relationship Id="rId7" Type="http://schemas.openxmlformats.org/officeDocument/2006/relationships/slideLayout" Target="../slideLayouts/slideLayout664.xml"/><Relationship Id="rId12" Type="http://schemas.openxmlformats.org/officeDocument/2006/relationships/slideLayout" Target="../slideLayouts/slideLayout669.xml"/><Relationship Id="rId2" Type="http://schemas.openxmlformats.org/officeDocument/2006/relationships/slideLayout" Target="../slideLayouts/slideLayout659.xml"/><Relationship Id="rId1" Type="http://schemas.openxmlformats.org/officeDocument/2006/relationships/slideLayout" Target="../slideLayouts/slideLayout658.xml"/><Relationship Id="rId6" Type="http://schemas.openxmlformats.org/officeDocument/2006/relationships/slideLayout" Target="../slideLayouts/slideLayout663.xml"/><Relationship Id="rId11" Type="http://schemas.openxmlformats.org/officeDocument/2006/relationships/slideLayout" Target="../slideLayouts/slideLayout668.xml"/><Relationship Id="rId5" Type="http://schemas.openxmlformats.org/officeDocument/2006/relationships/slideLayout" Target="../slideLayouts/slideLayout662.xml"/><Relationship Id="rId10" Type="http://schemas.openxmlformats.org/officeDocument/2006/relationships/slideLayout" Target="../slideLayouts/slideLayout667.xml"/><Relationship Id="rId4" Type="http://schemas.openxmlformats.org/officeDocument/2006/relationships/slideLayout" Target="../slideLayouts/slideLayout661.xml"/><Relationship Id="rId9" Type="http://schemas.openxmlformats.org/officeDocument/2006/relationships/slideLayout" Target="../slideLayouts/slideLayout666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72.xml"/><Relationship Id="rId7" Type="http://schemas.openxmlformats.org/officeDocument/2006/relationships/slideLayout" Target="../slideLayouts/slideLayout676.xml"/><Relationship Id="rId12" Type="http://schemas.openxmlformats.org/officeDocument/2006/relationships/theme" Target="../theme/theme62.xml"/><Relationship Id="rId2" Type="http://schemas.openxmlformats.org/officeDocument/2006/relationships/slideLayout" Target="../slideLayouts/slideLayout671.xml"/><Relationship Id="rId1" Type="http://schemas.openxmlformats.org/officeDocument/2006/relationships/slideLayout" Target="../slideLayouts/slideLayout670.xml"/><Relationship Id="rId6" Type="http://schemas.openxmlformats.org/officeDocument/2006/relationships/slideLayout" Target="../slideLayouts/slideLayout675.xml"/><Relationship Id="rId11" Type="http://schemas.openxmlformats.org/officeDocument/2006/relationships/slideLayout" Target="../slideLayouts/slideLayout680.xml"/><Relationship Id="rId5" Type="http://schemas.openxmlformats.org/officeDocument/2006/relationships/slideLayout" Target="../slideLayouts/slideLayout674.xml"/><Relationship Id="rId10" Type="http://schemas.openxmlformats.org/officeDocument/2006/relationships/slideLayout" Target="../slideLayouts/slideLayout679.xml"/><Relationship Id="rId4" Type="http://schemas.openxmlformats.org/officeDocument/2006/relationships/slideLayout" Target="../slideLayouts/slideLayout673.xml"/><Relationship Id="rId9" Type="http://schemas.openxmlformats.org/officeDocument/2006/relationships/slideLayout" Target="../slideLayouts/slideLayout678.xml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8.xml"/><Relationship Id="rId13" Type="http://schemas.openxmlformats.org/officeDocument/2006/relationships/theme" Target="../theme/theme63.xml"/><Relationship Id="rId3" Type="http://schemas.openxmlformats.org/officeDocument/2006/relationships/slideLayout" Target="../slideLayouts/slideLayout683.xml"/><Relationship Id="rId7" Type="http://schemas.openxmlformats.org/officeDocument/2006/relationships/slideLayout" Target="../slideLayouts/slideLayout687.xml"/><Relationship Id="rId12" Type="http://schemas.openxmlformats.org/officeDocument/2006/relationships/slideLayout" Target="../slideLayouts/slideLayout692.xml"/><Relationship Id="rId2" Type="http://schemas.openxmlformats.org/officeDocument/2006/relationships/slideLayout" Target="../slideLayouts/slideLayout682.xml"/><Relationship Id="rId1" Type="http://schemas.openxmlformats.org/officeDocument/2006/relationships/slideLayout" Target="../slideLayouts/slideLayout681.xml"/><Relationship Id="rId6" Type="http://schemas.openxmlformats.org/officeDocument/2006/relationships/slideLayout" Target="../slideLayouts/slideLayout686.xml"/><Relationship Id="rId11" Type="http://schemas.openxmlformats.org/officeDocument/2006/relationships/slideLayout" Target="../slideLayouts/slideLayout691.xml"/><Relationship Id="rId5" Type="http://schemas.openxmlformats.org/officeDocument/2006/relationships/slideLayout" Target="../slideLayouts/slideLayout685.xml"/><Relationship Id="rId10" Type="http://schemas.openxmlformats.org/officeDocument/2006/relationships/slideLayout" Target="../slideLayouts/slideLayout690.xml"/><Relationship Id="rId4" Type="http://schemas.openxmlformats.org/officeDocument/2006/relationships/slideLayout" Target="../slideLayouts/slideLayout684.xml"/><Relationship Id="rId9" Type="http://schemas.openxmlformats.org/officeDocument/2006/relationships/slideLayout" Target="../slideLayouts/slideLayout689.xml"/><Relationship Id="rId14" Type="http://schemas.openxmlformats.org/officeDocument/2006/relationships/image" Target="../media/image1.png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0.xml"/><Relationship Id="rId13" Type="http://schemas.openxmlformats.org/officeDocument/2006/relationships/theme" Target="../theme/theme64.xml"/><Relationship Id="rId3" Type="http://schemas.openxmlformats.org/officeDocument/2006/relationships/slideLayout" Target="../slideLayouts/slideLayout695.xml"/><Relationship Id="rId7" Type="http://schemas.openxmlformats.org/officeDocument/2006/relationships/slideLayout" Target="../slideLayouts/slideLayout699.xml"/><Relationship Id="rId12" Type="http://schemas.openxmlformats.org/officeDocument/2006/relationships/slideLayout" Target="../slideLayouts/slideLayout704.xml"/><Relationship Id="rId2" Type="http://schemas.openxmlformats.org/officeDocument/2006/relationships/slideLayout" Target="../slideLayouts/slideLayout694.xml"/><Relationship Id="rId1" Type="http://schemas.openxmlformats.org/officeDocument/2006/relationships/slideLayout" Target="../slideLayouts/slideLayout693.xml"/><Relationship Id="rId6" Type="http://schemas.openxmlformats.org/officeDocument/2006/relationships/slideLayout" Target="../slideLayouts/slideLayout698.xml"/><Relationship Id="rId11" Type="http://schemas.openxmlformats.org/officeDocument/2006/relationships/slideLayout" Target="../slideLayouts/slideLayout703.xml"/><Relationship Id="rId5" Type="http://schemas.openxmlformats.org/officeDocument/2006/relationships/slideLayout" Target="../slideLayouts/slideLayout697.xml"/><Relationship Id="rId10" Type="http://schemas.openxmlformats.org/officeDocument/2006/relationships/slideLayout" Target="../slideLayouts/slideLayout702.xml"/><Relationship Id="rId4" Type="http://schemas.openxmlformats.org/officeDocument/2006/relationships/slideLayout" Target="../slideLayouts/slideLayout696.xml"/><Relationship Id="rId9" Type="http://schemas.openxmlformats.org/officeDocument/2006/relationships/slideLayout" Target="../slideLayouts/slideLayout701.xml"/></Relationships>
</file>

<file path=ppt/slideMasters/_rels/slideMaster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2.xml"/><Relationship Id="rId13" Type="http://schemas.openxmlformats.org/officeDocument/2006/relationships/theme" Target="../theme/theme65.xml"/><Relationship Id="rId3" Type="http://schemas.openxmlformats.org/officeDocument/2006/relationships/slideLayout" Target="../slideLayouts/slideLayout707.xml"/><Relationship Id="rId7" Type="http://schemas.openxmlformats.org/officeDocument/2006/relationships/slideLayout" Target="../slideLayouts/slideLayout711.xml"/><Relationship Id="rId12" Type="http://schemas.openxmlformats.org/officeDocument/2006/relationships/slideLayout" Target="../slideLayouts/slideLayout716.xml"/><Relationship Id="rId2" Type="http://schemas.openxmlformats.org/officeDocument/2006/relationships/slideLayout" Target="../slideLayouts/slideLayout706.xml"/><Relationship Id="rId1" Type="http://schemas.openxmlformats.org/officeDocument/2006/relationships/slideLayout" Target="../slideLayouts/slideLayout705.xml"/><Relationship Id="rId6" Type="http://schemas.openxmlformats.org/officeDocument/2006/relationships/slideLayout" Target="../slideLayouts/slideLayout710.xml"/><Relationship Id="rId11" Type="http://schemas.openxmlformats.org/officeDocument/2006/relationships/slideLayout" Target="../slideLayouts/slideLayout715.xml"/><Relationship Id="rId5" Type="http://schemas.openxmlformats.org/officeDocument/2006/relationships/slideLayout" Target="../slideLayouts/slideLayout709.xml"/><Relationship Id="rId10" Type="http://schemas.openxmlformats.org/officeDocument/2006/relationships/slideLayout" Target="../slideLayouts/slideLayout714.xml"/><Relationship Id="rId4" Type="http://schemas.openxmlformats.org/officeDocument/2006/relationships/slideLayout" Target="../slideLayouts/slideLayout708.xml"/><Relationship Id="rId9" Type="http://schemas.openxmlformats.org/officeDocument/2006/relationships/slideLayout" Target="../slideLayouts/slideLayout713.xml"/><Relationship Id="rId14" Type="http://schemas.openxmlformats.org/officeDocument/2006/relationships/image" Target="../media/image1.png"/></Relationships>
</file>

<file path=ppt/slideMasters/_rels/slideMaster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19.xml"/><Relationship Id="rId2" Type="http://schemas.openxmlformats.org/officeDocument/2006/relationships/slideLayout" Target="../slideLayouts/slideLayout718.xml"/><Relationship Id="rId1" Type="http://schemas.openxmlformats.org/officeDocument/2006/relationships/slideLayout" Target="../slideLayouts/slideLayout717.xml"/><Relationship Id="rId5" Type="http://schemas.openxmlformats.org/officeDocument/2006/relationships/theme" Target="../theme/theme66.xml"/><Relationship Id="rId4" Type="http://schemas.openxmlformats.org/officeDocument/2006/relationships/slideLayout" Target="../slideLayouts/slideLayout7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517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8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053359" y="264849"/>
            <a:ext cx="5102012" cy="5425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99306" y="274638"/>
            <a:ext cx="8387494" cy="532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edit Master title style</a:t>
            </a:r>
          </a:p>
        </p:txBody>
      </p:sp>
      <p:pic>
        <p:nvPicPr>
          <p:cNvPr id="9" name="Picture 8" descr="footer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27215" y="6267135"/>
            <a:ext cx="9189720" cy="611833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 userDrawn="1"/>
        </p:nvPicPr>
        <p:blipFill>
          <a:blip r:embed="rId17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350" y="6294367"/>
            <a:ext cx="2563296" cy="512659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3668" y="6393688"/>
            <a:ext cx="3714414" cy="33790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9218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20" r:id="rId10"/>
    <p:sldLayoutId id="2147483921" r:id="rId11"/>
    <p:sldLayoutId id="2147483922" r:id="rId12"/>
    <p:sldLayoutId id="2147483923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4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2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7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1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5720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7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3" r:id="rId1"/>
    <p:sldLayoutId id="2147484524" r:id="rId2"/>
    <p:sldLayoutId id="2147484525" r:id="rId3"/>
    <p:sldLayoutId id="2147484526" r:id="rId4"/>
    <p:sldLayoutId id="2147484527" r:id="rId5"/>
    <p:sldLayoutId id="2147484528" r:id="rId6"/>
    <p:sldLayoutId id="2147484529" r:id="rId7"/>
    <p:sldLayoutId id="2147484530" r:id="rId8"/>
    <p:sldLayoutId id="2147484531" r:id="rId9"/>
    <p:sldLayoutId id="2147484532" r:id="rId10"/>
    <p:sldLayoutId id="214748453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0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7275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8" r:id="rId1"/>
    <p:sldLayoutId id="2147484779" r:id="rId2"/>
    <p:sldLayoutId id="2147484780" r:id="rId3"/>
    <p:sldLayoutId id="2147484781" r:id="rId4"/>
    <p:sldLayoutId id="2147484782" r:id="rId5"/>
    <p:sldLayoutId id="2147484783" r:id="rId6"/>
    <p:sldLayoutId id="2147484784" r:id="rId7"/>
    <p:sldLayoutId id="2147484785" r:id="rId8"/>
    <p:sldLayoutId id="2147484786" r:id="rId9"/>
    <p:sldLayoutId id="2147484787" r:id="rId10"/>
    <p:sldLayoutId id="21474847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  <p:sldLayoutId id="2147484839" r:id="rId2"/>
    <p:sldLayoutId id="2147484840" r:id="rId3"/>
    <p:sldLayoutId id="2147484841" r:id="rId4"/>
    <p:sldLayoutId id="2147484842" r:id="rId5"/>
    <p:sldLayoutId id="2147484843" r:id="rId6"/>
    <p:sldLayoutId id="2147484844" r:id="rId7"/>
    <p:sldLayoutId id="2147484845" r:id="rId8"/>
    <p:sldLayoutId id="2147484846" r:id="rId9"/>
    <p:sldLayoutId id="2147484847" r:id="rId10"/>
    <p:sldLayoutId id="214748484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517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0" r:id="rId1"/>
    <p:sldLayoutId id="2147484851" r:id="rId2"/>
    <p:sldLayoutId id="2147484852" r:id="rId3"/>
    <p:sldLayoutId id="2147484853" r:id="rId4"/>
    <p:sldLayoutId id="2147484854" r:id="rId5"/>
    <p:sldLayoutId id="2147484855" r:id="rId6"/>
    <p:sldLayoutId id="2147484856" r:id="rId7"/>
    <p:sldLayoutId id="2147484857" r:id="rId8"/>
    <p:sldLayoutId id="2147484858" r:id="rId9"/>
    <p:sldLayoutId id="2147484859" r:id="rId10"/>
    <p:sldLayoutId id="214748486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7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2" r:id="rId1"/>
    <p:sldLayoutId id="2147484863" r:id="rId2"/>
    <p:sldLayoutId id="2147484864" r:id="rId3"/>
    <p:sldLayoutId id="2147484865" r:id="rId4"/>
    <p:sldLayoutId id="2147484866" r:id="rId5"/>
    <p:sldLayoutId id="2147484867" r:id="rId6"/>
    <p:sldLayoutId id="2147484868" r:id="rId7"/>
    <p:sldLayoutId id="2147484869" r:id="rId8"/>
    <p:sldLayoutId id="2147484870" r:id="rId9"/>
    <p:sldLayoutId id="2147484871" r:id="rId10"/>
    <p:sldLayoutId id="214748487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7976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4" r:id="rId1"/>
    <p:sldLayoutId id="2147484875" r:id="rId2"/>
    <p:sldLayoutId id="2147484876" r:id="rId3"/>
    <p:sldLayoutId id="2147484877" r:id="rId4"/>
    <p:sldLayoutId id="2147484878" r:id="rId5"/>
    <p:sldLayoutId id="2147484879" r:id="rId6"/>
    <p:sldLayoutId id="2147484880" r:id="rId7"/>
    <p:sldLayoutId id="2147484881" r:id="rId8"/>
    <p:sldLayoutId id="2147484882" r:id="rId9"/>
    <p:sldLayoutId id="2147484883" r:id="rId10"/>
    <p:sldLayoutId id="214748488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6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B59C95-9F24-CC4B-832C-1D8C21792A4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43366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67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3368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15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4972" r:id="rId3"/>
    <p:sldLayoutId id="2147484973" r:id="rId4"/>
    <p:sldLayoutId id="2147484974" r:id="rId5"/>
    <p:sldLayoutId id="2147484975" r:id="rId6"/>
    <p:sldLayoutId id="2147484976" r:id="rId7"/>
    <p:sldLayoutId id="2147484977" r:id="rId8"/>
    <p:sldLayoutId id="2147484978" r:id="rId9"/>
    <p:sldLayoutId id="2147484979" r:id="rId10"/>
    <p:sldLayoutId id="2147484980" r:id="rId11"/>
    <p:sldLayoutId id="214748498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5800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11" r:id="rId1"/>
    <p:sldLayoutId id="2147485412" r:id="rId2"/>
    <p:sldLayoutId id="2147485413" r:id="rId3"/>
    <p:sldLayoutId id="2147485414" r:id="rId4"/>
    <p:sldLayoutId id="2147485415" r:id="rId5"/>
    <p:sldLayoutId id="2147485416" r:id="rId6"/>
    <p:sldLayoutId id="2147485417" r:id="rId7"/>
    <p:sldLayoutId id="2147485418" r:id="rId8"/>
    <p:sldLayoutId id="2147485419" r:id="rId9"/>
    <p:sldLayoutId id="2147485420" r:id="rId10"/>
    <p:sldLayoutId id="214748542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21" r:id="rId1"/>
    <p:sldLayoutId id="2147485522" r:id="rId2"/>
    <p:sldLayoutId id="2147485523" r:id="rId3"/>
    <p:sldLayoutId id="2147485524" r:id="rId4"/>
    <p:sldLayoutId id="2147485525" r:id="rId5"/>
    <p:sldLayoutId id="2147485526" r:id="rId6"/>
    <p:sldLayoutId id="2147485527" r:id="rId7"/>
    <p:sldLayoutId id="2147485528" r:id="rId8"/>
    <p:sldLayoutId id="2147485529" r:id="rId9"/>
    <p:sldLayoutId id="2147485530" r:id="rId10"/>
    <p:sldLayoutId id="21474855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2163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33" r:id="rId1"/>
    <p:sldLayoutId id="2147485534" r:id="rId2"/>
    <p:sldLayoutId id="2147485535" r:id="rId3"/>
    <p:sldLayoutId id="2147485536" r:id="rId4"/>
    <p:sldLayoutId id="2147485537" r:id="rId5"/>
    <p:sldLayoutId id="2147485538" r:id="rId6"/>
    <p:sldLayoutId id="2147485539" r:id="rId7"/>
    <p:sldLayoutId id="2147485540" r:id="rId8"/>
    <p:sldLayoutId id="2147485541" r:id="rId9"/>
    <p:sldLayoutId id="2147485542" r:id="rId10"/>
    <p:sldLayoutId id="214748554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7335F6-6954-3C40-A4A8-B5A9BB3542FD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4342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3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00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53" r:id="rId1"/>
    <p:sldLayoutId id="2147485654" r:id="rId2"/>
    <p:sldLayoutId id="2147485655" r:id="rId3"/>
    <p:sldLayoutId id="2147485656" r:id="rId4"/>
    <p:sldLayoutId id="2147485657" r:id="rId5"/>
    <p:sldLayoutId id="2147485658" r:id="rId6"/>
    <p:sldLayoutId id="2147485659" r:id="rId7"/>
    <p:sldLayoutId id="2147485660" r:id="rId8"/>
    <p:sldLayoutId id="2147485661" r:id="rId9"/>
    <p:sldLayoutId id="2147485662" r:id="rId10"/>
    <p:sldLayoutId id="2147485663" r:id="rId11"/>
    <p:sldLayoutId id="2147485664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282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6" r:id="rId1"/>
    <p:sldLayoutId id="2147485667" r:id="rId2"/>
    <p:sldLayoutId id="2147485668" r:id="rId3"/>
    <p:sldLayoutId id="2147485669" r:id="rId4"/>
    <p:sldLayoutId id="2147485670" r:id="rId5"/>
    <p:sldLayoutId id="2147485671" r:id="rId6"/>
    <p:sldLayoutId id="2147485672" r:id="rId7"/>
    <p:sldLayoutId id="2147485673" r:id="rId8"/>
    <p:sldLayoutId id="2147485674" r:id="rId9"/>
    <p:sldLayoutId id="2147485675" r:id="rId10"/>
    <p:sldLayoutId id="2147485676" r:id="rId11"/>
    <p:sldLayoutId id="2147485677" r:id="rId12"/>
  </p:sldLayoutIdLs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73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15" r:id="rId1"/>
    <p:sldLayoutId id="2147485716" r:id="rId2"/>
    <p:sldLayoutId id="2147485717" r:id="rId3"/>
    <p:sldLayoutId id="2147485718" r:id="rId4"/>
    <p:sldLayoutId id="2147485719" r:id="rId5"/>
    <p:sldLayoutId id="2147485720" r:id="rId6"/>
    <p:sldLayoutId id="2147485721" r:id="rId7"/>
    <p:sldLayoutId id="2147485722" r:id="rId8"/>
    <p:sldLayoutId id="2147485723" r:id="rId9"/>
    <p:sldLayoutId id="2147485724" r:id="rId10"/>
    <p:sldLayoutId id="2147485725" r:id="rId11"/>
    <p:sldLayoutId id="214748572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2023. 8. 2.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53336"/>
            <a:ext cx="2895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37792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73" r:id="rId1"/>
    <p:sldLayoutId id="2147486474" r:id="rId2"/>
    <p:sldLayoutId id="2147486475" r:id="rId3"/>
    <p:sldLayoutId id="2147486476" r:id="rId4"/>
    <p:sldLayoutId id="2147486477" r:id="rId5"/>
    <p:sldLayoutId id="2147486478" r:id="rId6"/>
    <p:sldLayoutId id="2147486479" r:id="rId7"/>
  </p:sldLayoutIdLst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5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ts val="5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ts val="5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ts val="5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25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595" r:id="rId1"/>
    <p:sldLayoutId id="2147486596" r:id="rId2"/>
    <p:sldLayoutId id="2147486597" r:id="rId3"/>
    <p:sldLayoutId id="2147486598" r:id="rId4"/>
    <p:sldLayoutId id="2147486599" r:id="rId5"/>
    <p:sldLayoutId id="2147486600" r:id="rId6"/>
    <p:sldLayoutId id="2147486601" r:id="rId7"/>
    <p:sldLayoutId id="2147486602" r:id="rId8"/>
    <p:sldLayoutId id="2147486603" r:id="rId9"/>
    <p:sldLayoutId id="2147486604" r:id="rId10"/>
    <p:sldLayoutId id="214748660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4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72" r:id="rId1"/>
    <p:sldLayoutId id="2147486873" r:id="rId2"/>
    <p:sldLayoutId id="2147486874" r:id="rId3"/>
    <p:sldLayoutId id="2147486875" r:id="rId4"/>
    <p:sldLayoutId id="2147486876" r:id="rId5"/>
    <p:sldLayoutId id="2147486877" r:id="rId6"/>
    <p:sldLayoutId id="2147486878" r:id="rId7"/>
    <p:sldLayoutId id="2147486879" r:id="rId8"/>
    <p:sldLayoutId id="2147486880" r:id="rId9"/>
    <p:sldLayoutId id="2147486881" r:id="rId10"/>
    <p:sldLayoutId id="214748688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107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223C560-0E5F-EA4E-BC8F-576A579681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3107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107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1080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47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21" r:id="rId1"/>
    <p:sldLayoutId id="2147487122" r:id="rId2"/>
    <p:sldLayoutId id="2147487123" r:id="rId3"/>
    <p:sldLayoutId id="2147487124" r:id="rId4"/>
    <p:sldLayoutId id="2147487125" r:id="rId5"/>
    <p:sldLayoutId id="2147487126" r:id="rId6"/>
    <p:sldLayoutId id="2147487127" r:id="rId7"/>
    <p:sldLayoutId id="2147487128" r:id="rId8"/>
    <p:sldLayoutId id="2147487129" r:id="rId9"/>
    <p:sldLayoutId id="2147487130" r:id="rId10"/>
    <p:sldLayoutId id="21474871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8/2/23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940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45" r:id="rId1"/>
    <p:sldLayoutId id="2147487146" r:id="rId2"/>
    <p:sldLayoutId id="2147487147" r:id="rId3"/>
    <p:sldLayoutId id="2147487148" r:id="rId4"/>
    <p:sldLayoutId id="2147487149" r:id="rId5"/>
    <p:sldLayoutId id="2147487150" r:id="rId6"/>
    <p:sldLayoutId id="2147487151" r:id="rId7"/>
    <p:sldLayoutId id="2147487152" r:id="rId8"/>
    <p:sldLayoutId id="2147487153" r:id="rId9"/>
    <p:sldLayoutId id="2147487154" r:id="rId10"/>
    <p:sldLayoutId id="2147487155" r:id="rId11"/>
    <p:sldLayoutId id="2147487156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998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FC36330-171D-874A-B302-CA3D704439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69990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999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9992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60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95" r:id="rId1"/>
    <p:sldLayoutId id="2147487196" r:id="rId2"/>
    <p:sldLayoutId id="2147487197" r:id="rId3"/>
    <p:sldLayoutId id="2147487198" r:id="rId4"/>
    <p:sldLayoutId id="2147487199" r:id="rId5"/>
    <p:sldLayoutId id="2147487200" r:id="rId6"/>
    <p:sldLayoutId id="2147487201" r:id="rId7"/>
    <p:sldLayoutId id="2147487202" r:id="rId8"/>
    <p:sldLayoutId id="2147487203" r:id="rId9"/>
    <p:sldLayoutId id="2147487204" r:id="rId10"/>
    <p:sldLayoutId id="214748720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72694B9D-8BFE-654E-8D86-2D1B27ECA5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55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07" r:id="rId1"/>
    <p:sldLayoutId id="2147487208" r:id="rId2"/>
    <p:sldLayoutId id="2147487209" r:id="rId3"/>
    <p:sldLayoutId id="2147487210" r:id="rId4"/>
    <p:sldLayoutId id="2147487211" r:id="rId5"/>
    <p:sldLayoutId id="2147487212" r:id="rId6"/>
    <p:sldLayoutId id="2147487213" r:id="rId7"/>
    <p:sldLayoutId id="2147487214" r:id="rId8"/>
    <p:sldLayoutId id="2147487215" r:id="rId9"/>
    <p:sldLayoutId id="2147487216" r:id="rId10"/>
    <p:sldLayoutId id="214748721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3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59" r:id="rId1"/>
    <p:sldLayoutId id="2147487260" r:id="rId2"/>
    <p:sldLayoutId id="2147487261" r:id="rId3"/>
    <p:sldLayoutId id="2147487262" r:id="rId4"/>
    <p:sldLayoutId id="2147487263" r:id="rId5"/>
    <p:sldLayoutId id="2147487264" r:id="rId6"/>
    <p:sldLayoutId id="2147487265" r:id="rId7"/>
    <p:sldLayoutId id="2147487266" r:id="rId8"/>
    <p:sldLayoutId id="2147487267" r:id="rId9"/>
    <p:sldLayoutId id="2147487268" r:id="rId10"/>
    <p:sldLayoutId id="214748726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19100" y="196850"/>
            <a:ext cx="8077200" cy="558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25400" tIns="25400" rIns="25400" bIns="25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Myriad Pro Bold Cond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9100" y="1047750"/>
            <a:ext cx="8077200" cy="5175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25400" tIns="25400" rIns="25400" bIns="25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Myriad Pro Bold Cond" charset="0"/>
              </a:rPr>
              <a:t>Click to edit Master text styles</a:t>
            </a:r>
          </a:p>
          <a:p>
            <a:pPr lvl="1"/>
            <a:r>
              <a:rPr lang="en-US">
                <a:sym typeface="Myriad Pro Bold Cond" charset="0"/>
              </a:rPr>
              <a:t>Second level</a:t>
            </a:r>
          </a:p>
          <a:p>
            <a:pPr lvl="2"/>
            <a:r>
              <a:rPr lang="en-US">
                <a:sym typeface="Myriad Pro Bold Cond" charset="0"/>
              </a:rPr>
              <a:t>Third level</a:t>
            </a:r>
          </a:p>
          <a:p>
            <a:pPr lvl="3"/>
            <a:r>
              <a:rPr lang="en-US">
                <a:sym typeface="Myriad Pro Bold Cond" charset="0"/>
              </a:rPr>
              <a:t>Fourth level</a:t>
            </a:r>
          </a:p>
          <a:p>
            <a:pPr lvl="4"/>
            <a:r>
              <a:rPr lang="en-US">
                <a:sym typeface="Myriad Pro Bold Cond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762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472" r:id="rId1"/>
    <p:sldLayoutId id="2147487473" r:id="rId2"/>
    <p:sldLayoutId id="2147487474" r:id="rId3"/>
    <p:sldLayoutId id="2147487475" r:id="rId4"/>
    <p:sldLayoutId id="2147487476" r:id="rId5"/>
    <p:sldLayoutId id="2147487477" r:id="rId6"/>
    <p:sldLayoutId id="2147487478" r:id="rId7"/>
    <p:sldLayoutId id="2147487479" r:id="rId8"/>
    <p:sldLayoutId id="2147487480" r:id="rId9"/>
    <p:sldLayoutId id="2147487481" r:id="rId10"/>
    <p:sldLayoutId id="2147487482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Myriad Pro Bold Cond" charset="0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5pPr>
      <a:lvl6pPr marL="228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6pPr>
      <a:lvl7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7pPr>
      <a:lvl8pPr marL="685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8pPr>
      <a:lvl9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9pPr>
    </p:titleStyle>
    <p:bodyStyle>
      <a:lvl1pPr marL="400050" indent="-400050" algn="l" rtl="0" fontAlgn="base">
        <a:spcBef>
          <a:spcPts val="700"/>
        </a:spcBef>
        <a:spcAft>
          <a:spcPct val="0"/>
        </a:spcAft>
        <a:buSzPct val="120000"/>
        <a:buFont typeface="Lucida Grande" charset="0"/>
        <a:buChar char="▪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1pPr>
      <a:lvl2pPr marL="6921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2pPr>
      <a:lvl3pPr marL="102870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3pPr>
      <a:lvl4pPr marL="135890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4pPr>
      <a:lvl5pPr marL="16954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5pPr>
      <a:lvl6pPr marL="19240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6pPr>
      <a:lvl7pPr marL="21526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7pPr>
      <a:lvl8pPr marL="23812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8pPr>
      <a:lvl9pPr marL="26098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9pPr>
    </p:bodyStyle>
    <p:otherStyle>
      <a:defPPr>
        <a:defRPr lang="en-US"/>
      </a:defPPr>
      <a:lvl1pPr marL="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2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75" r:id="rId1"/>
    <p:sldLayoutId id="2147487576" r:id="rId2"/>
    <p:sldLayoutId id="2147487577" r:id="rId3"/>
    <p:sldLayoutId id="2147487578" r:id="rId4"/>
    <p:sldLayoutId id="2147487579" r:id="rId5"/>
    <p:sldLayoutId id="2147487580" r:id="rId6"/>
    <p:sldLayoutId id="2147487581" r:id="rId7"/>
    <p:sldLayoutId id="2147487582" r:id="rId8"/>
    <p:sldLayoutId id="2147487583" r:id="rId9"/>
    <p:sldLayoutId id="2147487584" r:id="rId10"/>
    <p:sldLayoutId id="214748758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69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24" r:id="rId1"/>
    <p:sldLayoutId id="2147487625" r:id="rId2"/>
    <p:sldLayoutId id="2147487626" r:id="rId3"/>
    <p:sldLayoutId id="2147487627" r:id="rId4"/>
    <p:sldLayoutId id="2147487628" r:id="rId5"/>
    <p:sldLayoutId id="2147487629" r:id="rId6"/>
    <p:sldLayoutId id="2147487630" r:id="rId7"/>
    <p:sldLayoutId id="2147487631" r:id="rId8"/>
    <p:sldLayoutId id="2147487632" r:id="rId9"/>
    <p:sldLayoutId id="2147487633" r:id="rId10"/>
    <p:sldLayoutId id="214748763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itchFamily="18" charset="0"/>
              </a:defRPr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6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44" r:id="rId1"/>
    <p:sldLayoutId id="2147487745" r:id="rId2"/>
    <p:sldLayoutId id="2147487746" r:id="rId3"/>
    <p:sldLayoutId id="2147487747" r:id="rId4"/>
    <p:sldLayoutId id="2147487748" r:id="rId5"/>
    <p:sldLayoutId id="2147487749" r:id="rId6"/>
    <p:sldLayoutId id="2147487750" r:id="rId7"/>
    <p:sldLayoutId id="2147487751" r:id="rId8"/>
    <p:sldLayoutId id="2147487752" r:id="rId9"/>
    <p:sldLayoutId id="2147487753" r:id="rId10"/>
    <p:sldLayoutId id="214748775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02444" indent="-2440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650">
          <a:solidFill>
            <a:schemeClr val="tx1"/>
          </a:solidFill>
          <a:latin typeface="+mn-lt"/>
        </a:defRPr>
      </a:lvl2pPr>
      <a:lvl3pPr marL="766763" indent="-2631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3pPr>
      <a:lvl4pPr marL="1004888" indent="-2369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2608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5pPr>
      <a:lvl6pPr marL="16037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19466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22895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26324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68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86" r:id="rId1"/>
    <p:sldLayoutId id="2147488087" r:id="rId2"/>
    <p:sldLayoutId id="2147488088" r:id="rId3"/>
    <p:sldLayoutId id="2147488089" r:id="rId4"/>
    <p:sldLayoutId id="2147488090" r:id="rId5"/>
    <p:sldLayoutId id="2147488091" r:id="rId6"/>
    <p:sldLayoutId id="2147488092" r:id="rId7"/>
    <p:sldLayoutId id="2147488093" r:id="rId8"/>
    <p:sldLayoutId id="2147488094" r:id="rId9"/>
    <p:sldLayoutId id="2147488095" r:id="rId10"/>
    <p:sldLayoutId id="214748809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60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98" r:id="rId1"/>
    <p:sldLayoutId id="2147488099" r:id="rId2"/>
    <p:sldLayoutId id="2147488100" r:id="rId3"/>
    <p:sldLayoutId id="2147488101" r:id="rId4"/>
    <p:sldLayoutId id="2147488102" r:id="rId5"/>
    <p:sldLayoutId id="2147488103" r:id="rId6"/>
    <p:sldLayoutId id="2147488104" r:id="rId7"/>
    <p:sldLayoutId id="2147488105" r:id="rId8"/>
    <p:sldLayoutId id="2147488106" r:id="rId9"/>
    <p:sldLayoutId id="2147488107" r:id="rId10"/>
    <p:sldLayoutId id="214748810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6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66" r:id="rId1"/>
    <p:sldLayoutId id="2147488267" r:id="rId2"/>
    <p:sldLayoutId id="2147488268" r:id="rId3"/>
    <p:sldLayoutId id="2147488269" r:id="rId4"/>
    <p:sldLayoutId id="2147488270" r:id="rId5"/>
    <p:sldLayoutId id="2147488271" r:id="rId6"/>
    <p:sldLayoutId id="2147488272" r:id="rId7"/>
    <p:sldLayoutId id="2147488273" r:id="rId8"/>
    <p:sldLayoutId id="2147488274" r:id="rId9"/>
    <p:sldLayoutId id="2147488275" r:id="rId10"/>
    <p:sldLayoutId id="214748827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43000"/>
            <a:ext cx="88392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8858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17" r:id="rId1"/>
    <p:sldLayoutId id="2147488318" r:id="rId2"/>
    <p:sldLayoutId id="2147488319" r:id="rId3"/>
    <p:sldLayoutId id="2147488320" r:id="rId4"/>
    <p:sldLayoutId id="2147488321" r:id="rId5"/>
    <p:sldLayoutId id="2147488322" r:id="rId6"/>
    <p:sldLayoutId id="2147488323" r:id="rId7"/>
    <p:sldLayoutId id="2147488324" r:id="rId8"/>
    <p:sldLayoutId id="2147488325" r:id="rId9"/>
    <p:sldLayoutId id="2147488326" r:id="rId10"/>
    <p:sldLayoutId id="2147488327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fld id="{72694B9D-8BFE-654E-8D86-2D1B27ECA5D0}" type="slidenum">
              <a:rPr lang="en-US" altLang="en-US"/>
              <a:pPr eaLnBrk="1" hangingPunct="1">
                <a:defRPr/>
              </a:pPr>
              <a:t>‹#›</a:t>
            </a:fld>
            <a:endParaRPr lang="en-US" altLang="en-US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79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41" r:id="rId1"/>
    <p:sldLayoutId id="2147488342" r:id="rId2"/>
    <p:sldLayoutId id="2147488343" r:id="rId3"/>
    <p:sldLayoutId id="2147488344" r:id="rId4"/>
    <p:sldLayoutId id="2147488345" r:id="rId5"/>
    <p:sldLayoutId id="2147488346" r:id="rId6"/>
    <p:sldLayoutId id="2147488347" r:id="rId7"/>
    <p:sldLayoutId id="2147488348" r:id="rId8"/>
    <p:sldLayoutId id="2147488349" r:id="rId9"/>
    <p:sldLayoutId id="2147488350" r:id="rId10"/>
    <p:sldLayoutId id="214748835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defTabSz="914024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121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79" r:id="rId1"/>
    <p:sldLayoutId id="2147488380" r:id="rId2"/>
    <p:sldLayoutId id="2147488381" r:id="rId3"/>
    <p:sldLayoutId id="2147488382" r:id="rId4"/>
    <p:sldLayoutId id="2147488383" r:id="rId5"/>
    <p:sldLayoutId id="2147488384" r:id="rId6"/>
    <p:sldLayoutId id="2147488385" r:id="rId7"/>
    <p:sldLayoutId id="2147488386" r:id="rId8"/>
    <p:sldLayoutId id="2147488387" r:id="rId9"/>
    <p:sldLayoutId id="2147488388" r:id="rId10"/>
    <p:sldLayoutId id="214748838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707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60" r:id="rId1"/>
    <p:sldLayoutId id="2147488561" r:id="rId2"/>
    <p:sldLayoutId id="2147488562" r:id="rId3"/>
    <p:sldLayoutId id="2147488563" r:id="rId4"/>
    <p:sldLayoutId id="2147488564" r:id="rId5"/>
    <p:sldLayoutId id="2147488565" r:id="rId6"/>
    <p:sldLayoutId id="2147488566" r:id="rId7"/>
    <p:sldLayoutId id="2147488567" r:id="rId8"/>
    <p:sldLayoutId id="2147488568" r:id="rId9"/>
    <p:sldLayoutId id="2147488569" r:id="rId10"/>
    <p:sldLayoutId id="214748857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>
            <a:extLst>
              <a:ext uri="{FF2B5EF4-FFF2-40B4-BE49-F238E27FC236}">
                <a16:creationId xmlns:a16="http://schemas.microsoft.com/office/drawing/2014/main" id="{50C7FBDD-E441-CD4F-8D0B-986DA964BE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>
            <a:extLst>
              <a:ext uri="{FF2B5EF4-FFF2-40B4-BE49-F238E27FC236}">
                <a16:creationId xmlns:a16="http://schemas.microsoft.com/office/drawing/2014/main" id="{4C961336-C8C0-B349-AA8E-7AF2E55425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359B2321-3A35-4A4F-B784-F9EB82CDF06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803C6AB3-8E66-0C47-9AFC-E6BBCC85987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1D4941C2-832B-CE44-A6CD-6ECEF18066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0" name="Line 1032">
            <a:extLst>
              <a:ext uri="{FF2B5EF4-FFF2-40B4-BE49-F238E27FC236}">
                <a16:creationId xmlns:a16="http://schemas.microsoft.com/office/drawing/2014/main" id="{84905974-26AA-1845-8C01-E86327ED24C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Line 1033">
            <a:extLst>
              <a:ext uri="{FF2B5EF4-FFF2-40B4-BE49-F238E27FC236}">
                <a16:creationId xmlns:a16="http://schemas.microsoft.com/office/drawing/2014/main" id="{E18BF5C3-4749-A240-A740-B0558883607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7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25" r:id="rId1"/>
    <p:sldLayoutId id="2147488626" r:id="rId2"/>
    <p:sldLayoutId id="2147488627" r:id="rId3"/>
    <p:sldLayoutId id="2147488628" r:id="rId4"/>
    <p:sldLayoutId id="2147488629" r:id="rId5"/>
    <p:sldLayoutId id="2147488630" r:id="rId6"/>
    <p:sldLayoutId id="2147488631" r:id="rId7"/>
    <p:sldLayoutId id="2147488632" r:id="rId8"/>
    <p:sldLayoutId id="2147488633" r:id="rId9"/>
    <p:sldLayoutId id="2147488634" r:id="rId10"/>
    <p:sldLayoutId id="2147488635" r:id="rId11"/>
    <p:sldLayoutId id="214748863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090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38" r:id="rId1"/>
    <p:sldLayoutId id="2147488639" r:id="rId2"/>
    <p:sldLayoutId id="2147488640" r:id="rId3"/>
    <p:sldLayoutId id="2147488641" r:id="rId4"/>
    <p:sldLayoutId id="2147488642" r:id="rId5"/>
    <p:sldLayoutId id="2147488643" r:id="rId6"/>
    <p:sldLayoutId id="2147488644" r:id="rId7"/>
    <p:sldLayoutId id="2147488645" r:id="rId8"/>
    <p:sldLayoutId id="2147488646" r:id="rId9"/>
    <p:sldLayoutId id="2147488647" r:id="rId10"/>
    <p:sldLayoutId id="2147488648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5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48" r:id="rId1"/>
    <p:sldLayoutId id="2147488749" r:id="rId2"/>
    <p:sldLayoutId id="2147488750" r:id="rId3"/>
    <p:sldLayoutId id="2147488751" r:id="rId4"/>
    <p:sldLayoutId id="2147488752" r:id="rId5"/>
    <p:sldLayoutId id="2147488753" r:id="rId6"/>
    <p:sldLayoutId id="2147488754" r:id="rId7"/>
    <p:sldLayoutId id="2147488755" r:id="rId8"/>
    <p:sldLayoutId id="2147488756" r:id="rId9"/>
    <p:sldLayoutId id="2147488757" r:id="rId10"/>
    <p:sldLayoutId id="2147488758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92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979" r:id="rId1"/>
    <p:sldLayoutId id="2147488980" r:id="rId2"/>
    <p:sldLayoutId id="2147488981" r:id="rId3"/>
    <p:sldLayoutId id="2147488982" r:id="rId4"/>
    <p:sldLayoutId id="2147488983" r:id="rId5"/>
    <p:sldLayoutId id="2147488984" r:id="rId6"/>
    <p:sldLayoutId id="2147488985" r:id="rId7"/>
    <p:sldLayoutId id="2147488986" r:id="rId8"/>
    <p:sldLayoutId id="2147488987" r:id="rId9"/>
    <p:sldLayoutId id="2147488988" r:id="rId10"/>
    <p:sldLayoutId id="2147488989" r:id="rId11"/>
    <p:sldLayoutId id="2147488990" r:id="rId12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83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992" r:id="rId1"/>
    <p:sldLayoutId id="2147488993" r:id="rId2"/>
    <p:sldLayoutId id="2147488994" r:id="rId3"/>
    <p:sldLayoutId id="2147488995" r:id="rId4"/>
    <p:sldLayoutId id="2147488996" r:id="rId5"/>
    <p:sldLayoutId id="2147488997" r:id="rId6"/>
    <p:sldLayoutId id="2147488998" r:id="rId7"/>
    <p:sldLayoutId id="2147488999" r:id="rId8"/>
    <p:sldLayoutId id="2147489000" r:id="rId9"/>
    <p:sldLayoutId id="2147489001" r:id="rId10"/>
    <p:sldLayoutId id="214748900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77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017" r:id="rId1"/>
    <p:sldLayoutId id="2147489018" r:id="rId2"/>
    <p:sldLayoutId id="2147489019" r:id="rId3"/>
    <p:sldLayoutId id="2147489020" r:id="rId4"/>
    <p:sldLayoutId id="2147489021" r:id="rId5"/>
    <p:sldLayoutId id="2147489022" r:id="rId6"/>
    <p:sldLayoutId id="2147489023" r:id="rId7"/>
    <p:sldLayoutId id="2147489024" r:id="rId8"/>
    <p:sldLayoutId id="2147489025" r:id="rId9"/>
    <p:sldLayoutId id="2147489026" r:id="rId10"/>
    <p:sldLayoutId id="2147489027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73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029" r:id="rId1"/>
    <p:sldLayoutId id="2147489030" r:id="rId2"/>
    <p:sldLayoutId id="2147489031" r:id="rId3"/>
    <p:sldLayoutId id="2147489032" r:id="rId4"/>
    <p:sldLayoutId id="2147489033" r:id="rId5"/>
    <p:sldLayoutId id="2147489034" r:id="rId6"/>
    <p:sldLayoutId id="2147489035" r:id="rId7"/>
    <p:sldLayoutId id="2147489036" r:id="rId8"/>
    <p:sldLayoutId id="2147489037" r:id="rId9"/>
    <p:sldLayoutId id="2147489038" r:id="rId10"/>
    <p:sldLayoutId id="2147489039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65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217" r:id="rId1"/>
    <p:sldLayoutId id="2147489218" r:id="rId2"/>
    <p:sldLayoutId id="2147489219" r:id="rId3"/>
    <p:sldLayoutId id="2147489220" r:id="rId4"/>
    <p:sldLayoutId id="2147489221" r:id="rId5"/>
    <p:sldLayoutId id="2147489222" r:id="rId6"/>
    <p:sldLayoutId id="2147489223" r:id="rId7"/>
    <p:sldLayoutId id="2147489224" r:id="rId8"/>
    <p:sldLayoutId id="2147489225" r:id="rId9"/>
    <p:sldLayoutId id="2147489226" r:id="rId10"/>
    <p:sldLayoutId id="214748922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32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229" r:id="rId1"/>
    <p:sldLayoutId id="2147489230" r:id="rId2"/>
    <p:sldLayoutId id="2147489231" r:id="rId3"/>
    <p:sldLayoutId id="2147489232" r:id="rId4"/>
    <p:sldLayoutId id="2147489233" r:id="rId5"/>
    <p:sldLayoutId id="2147489234" r:id="rId6"/>
    <p:sldLayoutId id="2147489235" r:id="rId7"/>
    <p:sldLayoutId id="2147489236" r:id="rId8"/>
    <p:sldLayoutId id="2147489237" r:id="rId9"/>
    <p:sldLayoutId id="2147489238" r:id="rId10"/>
    <p:sldLayoutId id="214748923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920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253" r:id="rId1"/>
    <p:sldLayoutId id="2147489254" r:id="rId2"/>
    <p:sldLayoutId id="2147489255" r:id="rId3"/>
    <p:sldLayoutId id="2147489256" r:id="rId4"/>
    <p:sldLayoutId id="2147489257" r:id="rId5"/>
    <p:sldLayoutId id="2147489258" r:id="rId6"/>
    <p:sldLayoutId id="2147489259" r:id="rId7"/>
    <p:sldLayoutId id="2147489260" r:id="rId8"/>
    <p:sldLayoutId id="2147489261" r:id="rId9"/>
    <p:sldLayoutId id="2147489262" r:id="rId10"/>
    <p:sldLayoutId id="2147489263" r:id="rId11"/>
    <p:sldLayoutId id="2147489264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266" r:id="rId1"/>
    <p:sldLayoutId id="2147489267" r:id="rId2"/>
    <p:sldLayoutId id="2147489268" r:id="rId3"/>
    <p:sldLayoutId id="2147489269" r:id="rId4"/>
    <p:sldLayoutId id="2147489270" r:id="rId5"/>
    <p:sldLayoutId id="2147489271" r:id="rId6"/>
    <p:sldLayoutId id="2147489272" r:id="rId7"/>
    <p:sldLayoutId id="2147489273" r:id="rId8"/>
    <p:sldLayoutId id="2147489274" r:id="rId9"/>
    <p:sldLayoutId id="2147489275" r:id="rId10"/>
    <p:sldLayoutId id="214748927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46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278" r:id="rId1"/>
    <p:sldLayoutId id="2147489279" r:id="rId2"/>
    <p:sldLayoutId id="2147489280" r:id="rId3"/>
    <p:sldLayoutId id="2147489281" r:id="rId4"/>
    <p:sldLayoutId id="2147489282" r:id="rId5"/>
    <p:sldLayoutId id="2147489283" r:id="rId6"/>
    <p:sldLayoutId id="2147489284" r:id="rId7"/>
    <p:sldLayoutId id="2147489285" r:id="rId8"/>
    <p:sldLayoutId id="2147489286" r:id="rId9"/>
    <p:sldLayoutId id="2147489287" r:id="rId10"/>
    <p:sldLayoutId id="21474892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515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290" r:id="rId1"/>
    <p:sldLayoutId id="2147489291" r:id="rId2"/>
    <p:sldLayoutId id="2147489292" r:id="rId3"/>
    <p:sldLayoutId id="2147489293" r:id="rId4"/>
    <p:sldLayoutId id="2147489294" r:id="rId5"/>
    <p:sldLayoutId id="2147489295" r:id="rId6"/>
    <p:sldLayoutId id="2147489296" r:id="rId7"/>
    <p:sldLayoutId id="2147489297" r:id="rId8"/>
    <p:sldLayoutId id="2147489298" r:id="rId9"/>
    <p:sldLayoutId id="2147489299" r:id="rId10"/>
    <p:sldLayoutId id="2147489300" r:id="rId11"/>
    <p:sldLayoutId id="2147489301" r:id="rId12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717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551" r:id="rId1"/>
    <p:sldLayoutId id="2147489552" r:id="rId2"/>
    <p:sldLayoutId id="2147489553" r:id="rId3"/>
    <p:sldLayoutId id="2147489554" r:id="rId4"/>
    <p:sldLayoutId id="2147489555" r:id="rId5"/>
    <p:sldLayoutId id="2147489556" r:id="rId6"/>
    <p:sldLayoutId id="2147489557" r:id="rId7"/>
    <p:sldLayoutId id="2147489558" r:id="rId8"/>
    <p:sldLayoutId id="2147489559" r:id="rId9"/>
    <p:sldLayoutId id="2147489560" r:id="rId10"/>
    <p:sldLayoutId id="214748956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550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563" r:id="rId1"/>
    <p:sldLayoutId id="2147489564" r:id="rId2"/>
    <p:sldLayoutId id="2147489565" r:id="rId3"/>
    <p:sldLayoutId id="2147489566" r:id="rId4"/>
    <p:sldLayoutId id="2147489567" r:id="rId5"/>
    <p:sldLayoutId id="2147489568" r:id="rId6"/>
    <p:sldLayoutId id="2147489569" r:id="rId7"/>
    <p:sldLayoutId id="2147489570" r:id="rId8"/>
    <p:sldLayoutId id="2147489571" r:id="rId9"/>
    <p:sldLayoutId id="2147489572" r:id="rId10"/>
    <p:sldLayoutId id="2147489573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/>
              <a:t>8/2/23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37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588" r:id="rId1"/>
    <p:sldLayoutId id="2147489589" r:id="rId2"/>
    <p:sldLayoutId id="2147489590" r:id="rId3"/>
    <p:sldLayoutId id="2147489591" r:id="rId4"/>
    <p:sldLayoutId id="2147489592" r:id="rId5"/>
    <p:sldLayoutId id="2147489593" r:id="rId6"/>
    <p:sldLayoutId id="2147489594" r:id="rId7"/>
    <p:sldLayoutId id="2147489595" r:id="rId8"/>
    <p:sldLayoutId id="2147489596" r:id="rId9"/>
    <p:sldLayoutId id="2147489597" r:id="rId10"/>
    <p:sldLayoutId id="2147489598" r:id="rId11"/>
    <p:sldLayoutId id="2147489599" r:id="rId12"/>
  </p:sldLayoutIdLs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1026">
            <a:extLst>
              <a:ext uri="{FF2B5EF4-FFF2-40B4-BE49-F238E27FC236}">
                <a16:creationId xmlns:a16="http://schemas.microsoft.com/office/drawing/2014/main" id="{767842EF-2E87-9649-8E4C-4EF07515E6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25667" name="Rectangle 1027">
            <a:extLst>
              <a:ext uri="{FF2B5EF4-FFF2-40B4-BE49-F238E27FC236}">
                <a16:creationId xmlns:a16="http://schemas.microsoft.com/office/drawing/2014/main" id="{7F46E882-405C-294F-A176-5EB4B6E5E8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3955FDDD-00C5-1D4C-912E-1BDB0E3BD3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2C1267A1-BE40-C34F-A587-D92B7D4A5D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>
              <a:defRPr/>
            </a:pPr>
            <a:fld id="{B1C60925-3F6D-0244-A63C-8428EA4EF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25670" name="Line 1032">
            <a:extLst>
              <a:ext uri="{FF2B5EF4-FFF2-40B4-BE49-F238E27FC236}">
                <a16:creationId xmlns:a16="http://schemas.microsoft.com/office/drawing/2014/main" id="{BEFE2080-76AE-4B40-AEAD-392FD767B1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5671" name="Line 1033">
            <a:extLst>
              <a:ext uri="{FF2B5EF4-FFF2-40B4-BE49-F238E27FC236}">
                <a16:creationId xmlns:a16="http://schemas.microsoft.com/office/drawing/2014/main" id="{23A53299-EA82-2047-A09E-6BA50065689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17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612" r:id="rId1"/>
    <p:sldLayoutId id="2147489613" r:id="rId2"/>
    <p:sldLayoutId id="2147489614" r:id="rId3"/>
    <p:sldLayoutId id="2147489615" r:id="rId4"/>
    <p:sldLayoutId id="2147489616" r:id="rId5"/>
    <p:sldLayoutId id="2147489617" r:id="rId6"/>
    <p:sldLayoutId id="2147489618" r:id="rId7"/>
    <p:sldLayoutId id="2147489619" r:id="rId8"/>
    <p:sldLayoutId id="2147489620" r:id="rId9"/>
    <p:sldLayoutId id="2147489621" r:id="rId10"/>
    <p:sldLayoutId id="2147489622" r:id="rId11"/>
    <p:sldLayoutId id="2147489623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794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644" r:id="rId1"/>
    <p:sldLayoutId id="2147489645" r:id="rId2"/>
    <p:sldLayoutId id="2147489646" r:id="rId3"/>
    <p:sldLayoutId id="2147489647" r:id="rId4"/>
    <p:sldLayoutId id="2147489648" r:id="rId5"/>
    <p:sldLayoutId id="2147489649" r:id="rId6"/>
    <p:sldLayoutId id="2147489650" r:id="rId7"/>
    <p:sldLayoutId id="2147489651" r:id="rId8"/>
    <p:sldLayoutId id="2147489652" r:id="rId9"/>
    <p:sldLayoutId id="2147489653" r:id="rId10"/>
    <p:sldLayoutId id="214748965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018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806" r:id="rId1"/>
    <p:sldLayoutId id="2147489807" r:id="rId2"/>
    <p:sldLayoutId id="2147489808" r:id="rId3"/>
    <p:sldLayoutId id="2147489809" r:id="rId4"/>
    <p:sldLayoutId id="2147489810" r:id="rId5"/>
    <p:sldLayoutId id="2147489811" r:id="rId6"/>
    <p:sldLayoutId id="2147489812" r:id="rId7"/>
    <p:sldLayoutId id="2147489813" r:id="rId8"/>
    <p:sldLayoutId id="2147489814" r:id="rId9"/>
    <p:sldLayoutId id="2147489815" r:id="rId10"/>
    <p:sldLayoutId id="2147489816" r:id="rId11"/>
    <p:sldLayoutId id="2147489817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>
            <a:extLst>
              <a:ext uri="{FF2B5EF4-FFF2-40B4-BE49-F238E27FC236}">
                <a16:creationId xmlns:a16="http://schemas.microsoft.com/office/drawing/2014/main" id="{905E7BDC-7850-0840-AE02-4CD684FE19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4339" name="Rectangle 1027">
            <a:extLst>
              <a:ext uri="{FF2B5EF4-FFF2-40B4-BE49-F238E27FC236}">
                <a16:creationId xmlns:a16="http://schemas.microsoft.com/office/drawing/2014/main" id="{6E0880CC-46D8-144C-AB8F-FA38446BBE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E2720296-8B91-D64B-9FD7-7AF64C73237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39D3AC41-115F-0845-A7A4-47BF361B187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2E03388C-8DDE-5549-8BDC-829E3484E1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342" name="Line 1032">
            <a:extLst>
              <a:ext uri="{FF2B5EF4-FFF2-40B4-BE49-F238E27FC236}">
                <a16:creationId xmlns:a16="http://schemas.microsoft.com/office/drawing/2014/main" id="{C35EBA84-E5B9-C34A-9AC4-3C109F724BD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3" name="Line 1033">
            <a:extLst>
              <a:ext uri="{FF2B5EF4-FFF2-40B4-BE49-F238E27FC236}">
                <a16:creationId xmlns:a16="http://schemas.microsoft.com/office/drawing/2014/main" id="{F5BD3987-485D-E042-8A19-7C18DF05F31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883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819" r:id="rId1"/>
    <p:sldLayoutId id="2147489820" r:id="rId2"/>
    <p:sldLayoutId id="2147489821" r:id="rId3"/>
    <p:sldLayoutId id="2147489822" r:id="rId4"/>
    <p:sldLayoutId id="2147489823" r:id="rId5"/>
    <p:sldLayoutId id="2147489824" r:id="rId6"/>
    <p:sldLayoutId id="2147489825" r:id="rId7"/>
    <p:sldLayoutId id="2147489826" r:id="rId8"/>
    <p:sldLayoutId id="2147489827" r:id="rId9"/>
    <p:sldLayoutId id="2147489828" r:id="rId10"/>
    <p:sldLayoutId id="2147489829" r:id="rId11"/>
    <p:sldLayoutId id="2147489830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026">
            <a:extLst>
              <a:ext uri="{FF2B5EF4-FFF2-40B4-BE49-F238E27FC236}">
                <a16:creationId xmlns:a16="http://schemas.microsoft.com/office/drawing/2014/main" id="{4100DFBF-1FEE-4ACB-900C-42CD990BE5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1027">
            <a:extLst>
              <a:ext uri="{FF2B5EF4-FFF2-40B4-BE49-F238E27FC236}">
                <a16:creationId xmlns:a16="http://schemas.microsoft.com/office/drawing/2014/main" id="{7B86C5D9-AB13-4DED-A44A-D17CB1C1FD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D84474C4-284F-9440-A98C-FA4AB90F76F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653E7E89-9F9B-F740-A030-C38912ADA09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6A6BA0A0-A7BE-4DC4-A1D2-67560873BD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054" name="Line 1032">
            <a:extLst>
              <a:ext uri="{FF2B5EF4-FFF2-40B4-BE49-F238E27FC236}">
                <a16:creationId xmlns:a16="http://schemas.microsoft.com/office/drawing/2014/main" id="{B2BA4185-DAF2-4408-906B-C503302DE471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5" name="Line 1033">
            <a:extLst>
              <a:ext uri="{FF2B5EF4-FFF2-40B4-BE49-F238E27FC236}">
                <a16:creationId xmlns:a16="http://schemas.microsoft.com/office/drawing/2014/main" id="{BFB13A2A-7836-4554-BA73-7213A39EA28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056" name="Picture 7" descr="safari.png">
            <a:extLst>
              <a:ext uri="{FF2B5EF4-FFF2-40B4-BE49-F238E27FC236}">
                <a16:creationId xmlns:a16="http://schemas.microsoft.com/office/drawing/2014/main" id="{1177FD16-61A1-4390-9ECA-67D35227FB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2875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926" r:id="rId1"/>
    <p:sldLayoutId id="2147489927" r:id="rId2"/>
    <p:sldLayoutId id="2147489928" r:id="rId3"/>
    <p:sldLayoutId id="2147489929" r:id="rId4"/>
    <p:sldLayoutId id="2147489930" r:id="rId5"/>
    <p:sldLayoutId id="2147489931" r:id="rId6"/>
    <p:sldLayoutId id="2147489932" r:id="rId7"/>
    <p:sldLayoutId id="2147489933" r:id="rId8"/>
    <p:sldLayoutId id="2147489934" r:id="rId9"/>
    <p:sldLayoutId id="2147489935" r:id="rId10"/>
    <p:sldLayoutId id="2147489936" r:id="rId11"/>
    <p:sldLayoutId id="2147489937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7626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954" r:id="rId1"/>
    <p:sldLayoutId id="2147489955" r:id="rId2"/>
    <p:sldLayoutId id="2147489956" r:id="rId3"/>
    <p:sldLayoutId id="2147489957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1.png"/><Relationship Id="rId4" Type="http://schemas.openxmlformats.org/officeDocument/2006/relationships/hyperlink" Target="https://people.inf.ethz.ch/omutl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9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4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34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conomist.com/news/21631808-so-much-genetic-data-so-many-uses-genes-unzipped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image" Target="../media/image29.png"/><Relationship Id="rId7" Type="http://schemas.openxmlformats.org/officeDocument/2006/relationships/oleObject" Target="../embeddings/oleObject2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6.x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arxiv.org/pdf/1711.08774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arxiv.org/pdf/1711.08774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86.xml"/><Relationship Id="rId6" Type="http://schemas.openxmlformats.org/officeDocument/2006/relationships/image" Target="../media/image39.tiff"/><Relationship Id="rId5" Type="http://schemas.openxmlformats.org/officeDocument/2006/relationships/image" Target="../media/image38.tiff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c.com/" TargetMode="External"/><Relationship Id="rId2" Type="http://schemas.openxmlformats.org/officeDocument/2006/relationships/hyperlink" Target="https://people.inf.ethz.ch/omutlu/pub/AcceleratingGenomeAnalysis_dac23.pdf" TargetMode="External"/><Relationship Id="rId1" Type="http://schemas.openxmlformats.org/officeDocument/2006/relationships/slideLayout" Target="../slideLayouts/slideLayout682.xml"/><Relationship Id="rId6" Type="http://schemas.openxmlformats.org/officeDocument/2006/relationships/image" Target="../media/image40.png"/><Relationship Id="rId5" Type="http://schemas.openxmlformats.org/officeDocument/2006/relationships/hyperlink" Target="https://arxiv.org/pdf/2305.00492.pdf" TargetMode="External"/><Relationship Id="rId4" Type="http://schemas.openxmlformats.org/officeDocument/2006/relationships/hyperlink" Target="https://arxiv.org/abs/2305.00492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3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3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gqAYMx34euU" TargetMode="External"/><Relationship Id="rId7" Type="http://schemas.openxmlformats.org/officeDocument/2006/relationships/image" Target="../media/image4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78.xml"/><Relationship Id="rId6" Type="http://schemas.openxmlformats.org/officeDocument/2006/relationships/hyperlink" Target="https://community.microcenter.com/discussion/5134/comparing-zen-3-to-zen-2" TargetMode="External"/><Relationship Id="rId5" Type="http://schemas.openxmlformats.org/officeDocument/2006/relationships/image" Target="../media/image46.png"/><Relationship Id="rId4" Type="http://schemas.openxmlformats.org/officeDocument/2006/relationships/hyperlink" Target="https://www.tech-critter.com/amd-keynote-computex-2021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9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1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34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plos2018.org/" TargetMode="External"/><Relationship Id="rId2" Type="http://schemas.openxmlformats.org/officeDocument/2006/relationships/hyperlink" Target="https://people.inf.ethz.ch/omutlu/pub/Google-consumer-workloads-data-movement-and-PIM_asplos18.pdf" TargetMode="External"/><Relationship Id="rId1" Type="http://schemas.openxmlformats.org/officeDocument/2006/relationships/slideLayout" Target="../slideLayouts/slideLayout568.xml"/><Relationship Id="rId4" Type="http://schemas.openxmlformats.org/officeDocument/2006/relationships/image" Target="../media/image50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pactconf.org/" TargetMode="External"/><Relationship Id="rId7" Type="http://schemas.openxmlformats.org/officeDocument/2006/relationships/image" Target="../media/image51.png"/><Relationship Id="rId2" Type="http://schemas.openxmlformats.org/officeDocument/2006/relationships/hyperlink" Target="https://people.inf.ethz.ch/omutlu/pub/Google-neural-networks-for-edge-devices-Mensa-Framework_pact21.pdf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youtube.com/watch?v=A5gxjDbLRAs&amp;list=PL5Q2soXY2Zi8_VVChACnON4sfh2bJ5IrD&amp;index=178" TargetMode="External"/><Relationship Id="rId5" Type="http://schemas.openxmlformats.org/officeDocument/2006/relationships/hyperlink" Target="https://people.inf.ethz.ch/omutlu/pub/Google-neural-networks-for-edge-devices-Mensa-Framework_pact21-talk.pdf" TargetMode="External"/><Relationship Id="rId4" Type="http://schemas.openxmlformats.org/officeDocument/2006/relationships/hyperlink" Target="https://people.inf.ethz.ch/omutlu/pub/Google-neural-networks-for-edge-devices-Mensa-Framework_pact21-talk.pptx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23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https://doi.org/10.1109/T-C.1969.222754" TargetMode="External"/><Relationship Id="rId1" Type="http://schemas.openxmlformats.org/officeDocument/2006/relationships/slideLayout" Target="../slideLayouts/slideLayout659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safari.ethz.ch/architecture/fall2020/lib/exe/fetch.php?media=stone_logic_in_memory_1970.pdf" TargetMode="Externa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tiff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rojects.htm" TargetMode="External"/><Relationship Id="rId2" Type="http://schemas.openxmlformats.org/officeDocument/2006/relationships/hyperlink" Target="https://people.inf.ethz.ch/omutlu/pub/ModernPrimerOnPIM_springer-emerging-computing-bookchapter21-extended.pdf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6.png"/><Relationship Id="rId4" Type="http://schemas.openxmlformats.org/officeDocument/2006/relationships/hyperlink" Target="https://arxiv.org/pdf/2012.03112.pdf" TargetMode="Externa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hyperlink" Target="https://safari.ethz.ch/architecture/fall2021/doku.php?id=schedule" TargetMode="External"/><Relationship Id="rId7" Type="http://schemas.openxmlformats.org/officeDocument/2006/relationships/hyperlink" Target="https://www.youtube.com/watch?v=9e4Chnwdovo&amp;list=PL5Q2soXY2Zi-841fUYYUK9EsXKhQKRPyX" TargetMode="External"/><Relationship Id="rId2" Type="http://schemas.openxmlformats.org/officeDocument/2006/relationships/hyperlink" Target="https://safari.ethz.ch/projects_and_seminars/fall2022/doku.php?id=processing_in_memory" TargetMode="External"/><Relationship Id="rId1" Type="http://schemas.openxmlformats.org/officeDocument/2006/relationships/slideLayout" Target="../slideLayouts/slideLayout591.xml"/><Relationship Id="rId6" Type="http://schemas.openxmlformats.org/officeDocument/2006/relationships/hyperlink" Target="https://www.youtube.com/watch?v=4yfkM_5EFgo&amp;list=PL5Q2soXY2Zi-Mnk1PxjEIG32HAGILkTOF" TargetMode="External"/><Relationship Id="rId5" Type="http://schemas.openxmlformats.org/officeDocument/2006/relationships/hyperlink" Target="https://www.youtube.com/watch?v=QLL0wQ9I4Dw&amp;list=PL5Q2soXY2Zi8KzG2CQYRNQOVD0GOBrnKy" TargetMode="External"/><Relationship Id="rId4" Type="http://schemas.openxmlformats.org/officeDocument/2006/relationships/hyperlink" Target="https://safari.ethz.ch/projects_and_seminars/spring2022/doku.php?id=processing_in_memory" TargetMode="External"/><Relationship Id="rId9" Type="http://schemas.openxmlformats.org/officeDocument/2006/relationships/hyperlink" Target="https://www.youtube.com/onurmutlulectures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6.xml"/><Relationship Id="rId4" Type="http://schemas.openxmlformats.org/officeDocument/2006/relationships/hyperlink" Target="https://events.safari.ethz.ch/isca-pim-tutorial/" TargetMode="Externa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hyperlink" Target="https://youtube.com/playlist?list=PL5Q2soXY2Zi-841fUYYUK9EsXKhQKRPyX" TargetMode="External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6.xml"/><Relationship Id="rId6" Type="http://schemas.openxmlformats.org/officeDocument/2006/relationships/image" Target="../media/image69.jpeg"/><Relationship Id="rId5" Type="http://schemas.openxmlformats.org/officeDocument/2006/relationships/hyperlink" Target="https://www.youtube.com/live/GIb5EgSrWk0" TargetMode="External"/><Relationship Id="rId4" Type="http://schemas.openxmlformats.org/officeDocument/2006/relationships/hyperlink" Target="https://events.safari.ethz.ch/isca-pim-tutorial/" TargetMode="Externa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oYCaLcT0Kmo" TargetMode="External"/><Relationship Id="rId3" Type="http://schemas.openxmlformats.org/officeDocument/2006/relationships/hyperlink" Target="https://youtube.com/playlist?list=PL5Q2soXY2Zi-841fUYYUK9EsXKhQKRPyX" TargetMode="External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6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hyperlink" Target="https://events.safari.ethz.ch/asplos-pim-tutorial/" TargetMode="Externa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https://events.safari.ethz.ch/real-pim-tutorial/" TargetMode="External"/><Relationship Id="rId3" Type="http://schemas.openxmlformats.org/officeDocument/2006/relationships/image" Target="../media/image75.png"/><Relationship Id="rId7" Type="http://schemas.openxmlformats.org/officeDocument/2006/relationships/hyperlink" Target="https://www.youtube.com/watch?v=f5-nT1tbz5w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s://youtube.com/playlist?list=PL5Q2soXY2Zi-841fUYYUK9EsXKhQKRPyX" TargetMode="Externa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tiff"/><Relationship Id="rId1" Type="http://schemas.openxmlformats.org/officeDocument/2006/relationships/slideLayout" Target="../slideLayouts/slideLayout27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tiff"/><Relationship Id="rId2" Type="http://schemas.openxmlformats.org/officeDocument/2006/relationships/image" Target="../media/image79.tiff"/><Relationship Id="rId1" Type="http://schemas.openxmlformats.org/officeDocument/2006/relationships/slideLayout" Target="../slideLayouts/slideLayout568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ambit-bulk-bitwise-dram_micro17-poster.pptx" TargetMode="External"/><Relationship Id="rId3" Type="http://schemas.openxmlformats.org/officeDocument/2006/relationships/hyperlink" Target="http://www.microarch.org/micro50/" TargetMode="External"/><Relationship Id="rId7" Type="http://schemas.openxmlformats.org/officeDocument/2006/relationships/hyperlink" Target="https://people.inf.ethz.ch/omutlu/pub/ambit-bulk-bitwise-dram_micro17-lightning-talk.pdf" TargetMode="External"/><Relationship Id="rId2" Type="http://schemas.openxmlformats.org/officeDocument/2006/relationships/hyperlink" Target="https://people.inf.ethz.ch/omutlu/pub/ambit-bulk-bitwise-dram_micro17.pdf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people.inf.ethz.ch/omutlu/pub/ambit-bulk-bitwise-dram_micro17-lightning-talk.pptx" TargetMode="External"/><Relationship Id="rId5" Type="http://schemas.openxmlformats.org/officeDocument/2006/relationships/hyperlink" Target="https://people.inf.ethz.ch/omutlu/pub/ambit-bulk-bitwise-dram_micro17-talk.pdf" TargetMode="External"/><Relationship Id="rId10" Type="http://schemas.openxmlformats.org/officeDocument/2006/relationships/image" Target="../media/image81.tiff"/><Relationship Id="rId4" Type="http://schemas.openxmlformats.org/officeDocument/2006/relationships/hyperlink" Target="https://people.inf.ethz.ch/omutlu/pub/ambit-bulk-bitwise-dram_micro17-talk.pptx" TargetMode="External"/><Relationship Id="rId9" Type="http://schemas.openxmlformats.org/officeDocument/2006/relationships/hyperlink" Target="https://people.inf.ethz.ch/omutlu/pub/ambit-bulk-bitwise-dram_micro17-poster.pdf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hyperlink" Target="https://arxiv.org/pdf/1905.09822.pdf" TargetMode="External"/><Relationship Id="rId1" Type="http://schemas.openxmlformats.org/officeDocument/2006/relationships/slideLayout" Target="../slideLayouts/slideLayout346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SIMDRAM_asplos21-talk.pdf" TargetMode="External"/><Relationship Id="rId3" Type="http://schemas.openxmlformats.org/officeDocument/2006/relationships/hyperlink" Target="https://asplos-conference.org/" TargetMode="External"/><Relationship Id="rId7" Type="http://schemas.openxmlformats.org/officeDocument/2006/relationships/hyperlink" Target="https://people.inf.ethz.ch/omutlu/pub/SIMDRAM_asplos21-talk.pptx" TargetMode="External"/><Relationship Id="rId2" Type="http://schemas.openxmlformats.org/officeDocument/2006/relationships/hyperlink" Target="https://people.inf.ethz.ch/omutlu/pub/SIMDRAM_asplos21.pdf" TargetMode="External"/><Relationship Id="rId1" Type="http://schemas.openxmlformats.org/officeDocument/2006/relationships/slideLayout" Target="../slideLayouts/slideLayout346.xml"/><Relationship Id="rId6" Type="http://schemas.openxmlformats.org/officeDocument/2006/relationships/hyperlink" Target="https://people.inf.ethz.ch/omutlu/pub/SIMDRAM_asplos21-short-talk.pdf" TargetMode="External"/><Relationship Id="rId11" Type="http://schemas.openxmlformats.org/officeDocument/2006/relationships/image" Target="../media/image83.png"/><Relationship Id="rId5" Type="http://schemas.openxmlformats.org/officeDocument/2006/relationships/hyperlink" Target="https://people.inf.ethz.ch/omutlu/pub/SIMDRAM_asplos21-short-talk.pptx" TargetMode="External"/><Relationship Id="rId10" Type="http://schemas.openxmlformats.org/officeDocument/2006/relationships/hyperlink" Target="https://www.youtube.com/watch?v=bas9U7djW_8&amp;list=PL5Q2soXY2Zi8_VVChACnON4sfh2bJ5IrD&amp;index=116" TargetMode="External"/><Relationship Id="rId4" Type="http://schemas.openxmlformats.org/officeDocument/2006/relationships/hyperlink" Target="https://people.inf.ethz.ch/omutlu/pub/SIMDRAM_asplos21-extended-abstract.pdf" TargetMode="External"/><Relationship Id="rId9" Type="http://schemas.openxmlformats.org/officeDocument/2006/relationships/hyperlink" Target="https://www.youtube.com/watch?v=g0fE1c7w0xk&amp;list=PL5Q2soXY2Zi8_VVChACnON4sfh2bJ5IrD&amp;index=115" TargetMode="Externa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JyWxkeQA0W8?t=2495" TargetMode="External"/><Relationship Id="rId3" Type="http://schemas.openxmlformats.org/officeDocument/2006/relationships/hyperlink" Target="http://www.microarch.org/micro55/" TargetMode="External"/><Relationship Id="rId7" Type="http://schemas.openxmlformats.org/officeDocument/2006/relationships/hyperlink" Target="https://people.inf.ethz.ch/omutlu/pub/pLUTo_lecture-slides.pdf" TargetMode="External"/><Relationship Id="rId2" Type="http://schemas.openxmlformats.org/officeDocument/2006/relationships/hyperlink" Target="https://arxiv.org/pdf/2104.07699.pdf" TargetMode="External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s://people.inf.ethz.ch/omutlu/pub/pLUTo_lecture-slides.pptx" TargetMode="External"/><Relationship Id="rId11" Type="http://schemas.openxmlformats.org/officeDocument/2006/relationships/image" Target="../media/image84.png"/><Relationship Id="rId5" Type="http://schemas.openxmlformats.org/officeDocument/2006/relationships/hyperlink" Target="https://people.inf.ethz.ch/omutlu/pub/pLUTo_micro22-talk.pdf" TargetMode="External"/><Relationship Id="rId10" Type="http://schemas.openxmlformats.org/officeDocument/2006/relationships/hyperlink" Target="https://github.com/CMU-SAFARI/pLUTo" TargetMode="External"/><Relationship Id="rId4" Type="http://schemas.openxmlformats.org/officeDocument/2006/relationships/hyperlink" Target="https://people.inf.ethz.ch/omutlu/pub/pLUTo_micro22-talk.pptx" TargetMode="External"/><Relationship Id="rId9" Type="http://schemas.openxmlformats.org/officeDocument/2006/relationships/hyperlink" Target="https://arxiv.org/abs/2104.07699" TargetMode="Externa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hyperlink" Target="http://hpca2019.seas.gwu.edu/" TargetMode="External"/><Relationship Id="rId7" Type="http://schemas.openxmlformats.org/officeDocument/2006/relationships/hyperlink" Target="https://www.youtube.com/watch?v=Y3hPv1I5f8Y&amp;list=PL5Q2soXY2Zi-DyoI3HbqcdtUm9YWRR_z-&amp;index=16" TargetMode="External"/><Relationship Id="rId2" Type="http://schemas.openxmlformats.org/officeDocument/2006/relationships/hyperlink" Target="https://people.inf.ethz.ch/omutlu/pub/drange-dram-latency-based-true-random-number-generator_hpca19.pdf" TargetMode="External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s://www.youtube.com/watch?v=g_GtYdzIPK4&amp;list=PL5Q2soXY2Zi8_VVChACnON4sfh2bJ5IrD&amp;index=19" TargetMode="External"/><Relationship Id="rId5" Type="http://schemas.openxmlformats.org/officeDocument/2006/relationships/hyperlink" Target="https://people.inf.ethz.ch/omutlu/pub/drange-dram-latency-based-true-random-number-generator_hpca19-talk.pdf" TargetMode="External"/><Relationship Id="rId4" Type="http://schemas.openxmlformats.org/officeDocument/2006/relationships/hyperlink" Target="https://people.inf.ethz.ch/omutlu/pub/drange-dram-latency-based-true-random-number-generator_hpca19-talk.pptx" TargetMode="Externa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QtBrq0WVOmQ&amp;list=PL5Q2soXY2Zi8_VVChACnON4sfh2bJ5IrD&amp;index=132" TargetMode="External"/><Relationship Id="rId3" Type="http://schemas.openxmlformats.org/officeDocument/2006/relationships/hyperlink" Target="http://iscaconf.org/isca2021/" TargetMode="External"/><Relationship Id="rId7" Type="http://schemas.openxmlformats.org/officeDocument/2006/relationships/hyperlink" Target="https://people.inf.ethz.ch/omutlu/pub/QUAC-TRNG-DRAM_isca21-short-talk.pdf" TargetMode="External"/><Relationship Id="rId2" Type="http://schemas.openxmlformats.org/officeDocument/2006/relationships/hyperlink" Target="https://people.inf.ethz.ch/omutlu/pub/QUAC-TRNG-DRAM_isca21.pdf" TargetMode="External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s://people.inf.ethz.ch/omutlu/pub/QUAC-TRNG-DRAM_isca21-short-talk.pptx" TargetMode="External"/><Relationship Id="rId5" Type="http://schemas.openxmlformats.org/officeDocument/2006/relationships/hyperlink" Target="https://people.inf.ethz.ch/omutlu/pub/QUAC-TRNG-DRAM_isca21-talk.pdf" TargetMode="External"/><Relationship Id="rId10" Type="http://schemas.openxmlformats.org/officeDocument/2006/relationships/image" Target="../media/image86.png"/><Relationship Id="rId4" Type="http://schemas.openxmlformats.org/officeDocument/2006/relationships/hyperlink" Target="https://people.inf.ethz.ch/omutlu/pub/QUAC-TRNG-DRAM_isca21-talk.pptx" TargetMode="External"/><Relationship Id="rId9" Type="http://schemas.openxmlformats.org/officeDocument/2006/relationships/hyperlink" Target="https://www.youtube.com/watch?v=snvF3g3GfkI&amp;list=PL5Q2soXY2Zi_tOTAYm--dYByNPL7JhwR9&amp;index=6" TargetMode="Externa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ioPERTy7bz4" TargetMode="External"/><Relationship Id="rId3" Type="http://schemas.openxmlformats.org/officeDocument/2006/relationships/hyperlink" Target="http://www.microarch.org/micro55/" TargetMode="External"/><Relationship Id="rId7" Type="http://schemas.openxmlformats.org/officeDocument/2006/relationships/hyperlink" Target="https://people.inf.ethz.ch/omutlu/pub/FlashCosmos_SSD-lecture-slides.pdf" TargetMode="External"/><Relationship Id="rId2" Type="http://schemas.openxmlformats.org/officeDocument/2006/relationships/hyperlink" Target="https://arxiv.org/pdf/2209.05566.pdf" TargetMode="External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s://people.inf.ethz.ch/omutlu/pub/FlashCosmos_SSD-lecture-slides.pptx" TargetMode="External"/><Relationship Id="rId5" Type="http://schemas.openxmlformats.org/officeDocument/2006/relationships/hyperlink" Target="https://people.inf.ethz.ch/omutlu/pub/FlashCosmos_micro22-talk.pdf" TargetMode="External"/><Relationship Id="rId10" Type="http://schemas.openxmlformats.org/officeDocument/2006/relationships/image" Target="../media/image87.png"/><Relationship Id="rId4" Type="http://schemas.openxmlformats.org/officeDocument/2006/relationships/hyperlink" Target="https://people.inf.ethz.ch/omutlu/pub/FlashCosmos_micro22-talk.pptx" TargetMode="External"/><Relationship Id="rId9" Type="http://schemas.openxmlformats.org/officeDocument/2006/relationships/hyperlink" Target="https://arxiv.org/abs/2209.05566" TargetMode="Externa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idram" TargetMode="External"/><Relationship Id="rId2" Type="http://schemas.openxmlformats.org/officeDocument/2006/relationships/hyperlink" Target="https://arxiv.org/pdf/2111.00082.pdf" TargetMode="External"/><Relationship Id="rId1" Type="http://schemas.openxmlformats.org/officeDocument/2006/relationships/slideLayout" Target="../slideLayouts/slideLayout236.xml"/><Relationship Id="rId5" Type="http://schemas.openxmlformats.org/officeDocument/2006/relationships/image" Target="../media/image88.png"/><Relationship Id="rId4" Type="http://schemas.openxmlformats.org/officeDocument/2006/relationships/hyperlink" Target="https://www.youtube.com/watch?v=qeukNs5XI3g&amp;t=4192s" TargetMode="Externa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idram" TargetMode="External"/><Relationship Id="rId2" Type="http://schemas.openxmlformats.org/officeDocument/2006/relationships/hyperlink" Target="https://arxiv.org/pdf/2111.00082.pdf" TargetMode="External"/><Relationship Id="rId1" Type="http://schemas.openxmlformats.org/officeDocument/2006/relationships/slideLayout" Target="../slideLayouts/slideLayout236.xml"/><Relationship Id="rId5" Type="http://schemas.openxmlformats.org/officeDocument/2006/relationships/image" Target="../media/image89.jpg"/><Relationship Id="rId4" Type="http://schemas.openxmlformats.org/officeDocument/2006/relationships/hyperlink" Target="https://www.youtube.com/watch?v=qeukNs5XI3g&amp;t=4192s" TargetMode="Externa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idram" TargetMode="External"/><Relationship Id="rId2" Type="http://schemas.openxmlformats.org/officeDocument/2006/relationships/hyperlink" Target="https://arxiv.org/pdf/2111.00082.pdf" TargetMode="External"/><Relationship Id="rId1" Type="http://schemas.openxmlformats.org/officeDocument/2006/relationships/slideLayout" Target="../slideLayouts/slideLayout236.xml"/><Relationship Id="rId5" Type="http://schemas.openxmlformats.org/officeDocument/2006/relationships/image" Target="../media/image90.png"/><Relationship Id="rId4" Type="http://schemas.openxmlformats.org/officeDocument/2006/relationships/hyperlink" Target="https://www.youtube.com/watch?v=qeukNs5XI3g&amp;t=4192s" TargetMode="Externa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PiDRAM_comparch22-lecture-slides.pptx" TargetMode="External"/><Relationship Id="rId3" Type="http://schemas.openxmlformats.org/officeDocument/2006/relationships/hyperlink" Target="http://taco.acm.org/" TargetMode="External"/><Relationship Id="rId7" Type="http://schemas.openxmlformats.org/officeDocument/2006/relationships/hyperlink" Target="https://people.inf.ethz.ch/omutlu/pub/PiDRAM_hipeac23-talk.pdf" TargetMode="External"/><Relationship Id="rId12" Type="http://schemas.openxmlformats.org/officeDocument/2006/relationships/image" Target="../media/image91.png"/><Relationship Id="rId2" Type="http://schemas.openxmlformats.org/officeDocument/2006/relationships/hyperlink" Target="https://people.inf.ethz.ch/omutlu/pub/PiDRAM_taco23.pdf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people.inf.ethz.ch/omutlu/pub/PiDRAM_hipeac23-talk.pptx" TargetMode="External"/><Relationship Id="rId11" Type="http://schemas.openxmlformats.org/officeDocument/2006/relationships/hyperlink" Target="https://github.com/CMU-SAFARI/PiDRAM" TargetMode="External"/><Relationship Id="rId5" Type="http://schemas.openxmlformats.org/officeDocument/2006/relationships/hyperlink" Target="https://www.hipeac.net/2023/toulouse/" TargetMode="External"/><Relationship Id="rId10" Type="http://schemas.openxmlformats.org/officeDocument/2006/relationships/hyperlink" Target="https://www.youtube.com/watch?v=JyWxkeQA0W8" TargetMode="External"/><Relationship Id="rId4" Type="http://schemas.openxmlformats.org/officeDocument/2006/relationships/hyperlink" Target="https://arxiv.org/abs/2111.00082" TargetMode="External"/><Relationship Id="rId9" Type="http://schemas.openxmlformats.org/officeDocument/2006/relationships/hyperlink" Target="https://people.inf.ethz.ch/omutlu/pub/PiDRAM_comparch22-lecture-slides.pdf" TargetMode="Externa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rojects.htm" TargetMode="External"/><Relationship Id="rId2" Type="http://schemas.openxmlformats.org/officeDocument/2006/relationships/hyperlink" Target="https://people.inf.ethz.ch/omutlu/pub/ModernPrimerOnPIM_springer-emerging-computing-bookchapter21-extended.pdf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6.png"/><Relationship Id="rId4" Type="http://schemas.openxmlformats.org/officeDocument/2006/relationships/hyperlink" Target="https://arxiv.org/pdf/2012.03112.pdf" TargetMode="Externa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hyperlink" Target="https://safari.ethz.ch/architecture/fall2021/doku.php?id=schedule" TargetMode="External"/><Relationship Id="rId7" Type="http://schemas.openxmlformats.org/officeDocument/2006/relationships/hyperlink" Target="https://www.youtube.com/watch?v=9e4Chnwdovo&amp;list=PL5Q2soXY2Zi-841fUYYUK9EsXKhQKRPyX" TargetMode="External"/><Relationship Id="rId2" Type="http://schemas.openxmlformats.org/officeDocument/2006/relationships/hyperlink" Target="https://safari.ethz.ch/projects_and_seminars/fall2022/doku.php?id=processing_in_memory" TargetMode="External"/><Relationship Id="rId1" Type="http://schemas.openxmlformats.org/officeDocument/2006/relationships/slideLayout" Target="../slideLayouts/slideLayout591.xml"/><Relationship Id="rId6" Type="http://schemas.openxmlformats.org/officeDocument/2006/relationships/hyperlink" Target="https://www.youtube.com/watch?v=4yfkM_5EFgo&amp;list=PL5Q2soXY2Zi-Mnk1PxjEIG32HAGILkTOF" TargetMode="External"/><Relationship Id="rId5" Type="http://schemas.openxmlformats.org/officeDocument/2006/relationships/hyperlink" Target="https://www.youtube.com/watch?v=QLL0wQ9I4Dw&amp;list=PL5Q2soXY2Zi8KzG2CQYRNQOVD0GOBrnKy" TargetMode="External"/><Relationship Id="rId4" Type="http://schemas.openxmlformats.org/officeDocument/2006/relationships/hyperlink" Target="https://safari.ethz.ch/projects_and_seminars/spring2022/doku.php?id=processing_in_memory" TargetMode="External"/><Relationship Id="rId9" Type="http://schemas.openxmlformats.org/officeDocument/2006/relationships/hyperlink" Target="https://www.youtube.com/onurmutlulectures" TargetMode="Externa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1.png"/><Relationship Id="rId4" Type="http://schemas.openxmlformats.org/officeDocument/2006/relationships/hyperlink" Target="https://people.inf.ethz.ch/omutlu" TargetMode="Externa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.ibm.com/journal/" TargetMode="External"/><Relationship Id="rId2" Type="http://schemas.openxmlformats.org/officeDocument/2006/relationships/hyperlink" Target="https://arxiv.org/pdf/1907.12947.pdf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/>
              <a:t>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13 July 2023</a:t>
            </a:r>
          </a:p>
          <a:p>
            <a:r>
              <a:rPr lang="en-US" sz="2200" dirty="0"/>
              <a:t>Lightning Talk @ DAC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203060" y="1227584"/>
            <a:ext cx="8820472" cy="2201416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>
                <a:solidFill>
                  <a:srgbClr val="006633"/>
                </a:solidFill>
              </a:rPr>
              <a:t>Memory-Centric</a:t>
            </a:r>
            <a:br>
              <a:rPr lang="en-US" sz="6000" b="1" dirty="0">
                <a:solidFill>
                  <a:srgbClr val="006633"/>
                </a:solidFill>
              </a:rPr>
            </a:br>
            <a:r>
              <a:rPr lang="en-US" sz="6000" b="1" dirty="0">
                <a:solidFill>
                  <a:srgbClr val="006633"/>
                </a:solidFill>
              </a:rPr>
              <a:t>Computing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safari.png">
            <a:extLst>
              <a:ext uri="{FF2B5EF4-FFF2-40B4-BE49-F238E27FC236}">
                <a16:creationId xmlns:a16="http://schemas.microsoft.com/office/drawing/2014/main" id="{979E4862-636A-E34E-B52B-A7AB09A4806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6024" y="5949280"/>
            <a:ext cx="1745138" cy="504938"/>
          </a:xfrm>
          <a:prstGeom prst="rect">
            <a:avLst/>
          </a:prstGeom>
        </p:spPr>
      </p:pic>
      <p:pic>
        <p:nvPicPr>
          <p:cNvPr id="2" name="Picture 2" descr="Design Automation Conference">
            <a:extLst>
              <a:ext uri="{FF2B5EF4-FFF2-40B4-BE49-F238E27FC236}">
                <a16:creationId xmlns:a16="http://schemas.microsoft.com/office/drawing/2014/main" id="{4F425541-09CC-597B-1329-F0242C393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661248"/>
            <a:ext cx="2278771" cy="93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4054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Computing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is Bottlenecked by Data</a:t>
            </a:r>
            <a:endParaRPr lang="en-US" sz="64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830596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295C2-3E3A-BE4F-87A7-5F3FBBA54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is Key for AI, ML, Genomics,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937BE-0F8C-6D46-8EBB-F986B2A5F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4876800"/>
          </a:xfrm>
        </p:spPr>
        <p:txBody>
          <a:bodyPr/>
          <a:lstStyle/>
          <a:p>
            <a:r>
              <a:rPr lang="en-US" dirty="0"/>
              <a:t>Important workloads are all data intensive</a:t>
            </a:r>
          </a:p>
          <a:p>
            <a:pPr marL="344487" lvl="1" indent="0">
              <a:buNone/>
            </a:pPr>
            <a:endParaRPr lang="en-US" dirty="0"/>
          </a:p>
          <a:p>
            <a:pPr marL="344487" lvl="1" indent="0">
              <a:buNone/>
            </a:pPr>
            <a:endParaRPr lang="en-US" dirty="0"/>
          </a:p>
          <a:p>
            <a:r>
              <a:rPr lang="en-US" dirty="0"/>
              <a:t>They require rapid and efficient processing of large amounts of data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Data is increasing</a:t>
            </a:r>
          </a:p>
          <a:p>
            <a:pPr lvl="1"/>
            <a:r>
              <a:rPr lang="en-US" dirty="0"/>
              <a:t>We can generate more than we can process</a:t>
            </a:r>
          </a:p>
          <a:p>
            <a:pPr lvl="1"/>
            <a:r>
              <a:rPr lang="en-US" dirty="0"/>
              <a:t>We need to perform more sophisticated analyses on more data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78508-7955-3943-9F95-75E9A621D1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477744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045C2-D56A-F349-9D1D-3A399E622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Huge Demand for Performance &amp; Efficiency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80964-3B8A-EB4B-90E3-4FAF562FC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739E1-0CC7-ED4B-90C7-E21FEA675B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76AFB4-569C-7941-BC9F-F91503D37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3228"/>
            <a:ext cx="9144000" cy="51151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3EA380-E863-364E-AE27-A90C0B722468}"/>
              </a:ext>
            </a:extLst>
          </p:cNvPr>
          <p:cNvSpPr txBox="1"/>
          <p:nvPr/>
        </p:nvSpPr>
        <p:spPr>
          <a:xfrm>
            <a:off x="2438400" y="6462299"/>
            <a:ext cx="38010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Source: https://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youtu.be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/Bh13Idwcb0Q?t=283</a:t>
            </a:r>
          </a:p>
        </p:txBody>
      </p:sp>
    </p:spTree>
    <p:extLst>
      <p:ext uri="{BB962C8B-B14F-4D97-AF65-F5344CB8AC3E}">
        <p14:creationId xmlns:p14="http://schemas.microsoft.com/office/powerpoint/2010/main" val="187943950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>
            <a:noAutofit/>
          </a:bodyPr>
          <a:lstStyle/>
          <a:p>
            <a:r>
              <a:rPr lang="en-US" sz="3800" dirty="0">
                <a:solidFill>
                  <a:srgbClr val="006633"/>
                </a:solidFill>
              </a:rPr>
              <a:t>Data is Key for Future Workloads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48964" y="5361579"/>
            <a:ext cx="4652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 Analytics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IISWC’15; 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	Awan+, BDCloud’15]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6963" y="5361579"/>
            <a:ext cx="36185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Datacenter Workloads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Kanev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ISCA’15]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1236" y="1054202"/>
            <a:ext cx="1362886" cy="13628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8964" y="2656133"/>
            <a:ext cx="34604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Databases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[Mao+, EuroSys’12;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IISWC’15]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836712"/>
            <a:ext cx="1872533" cy="187253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836963" y="2656133"/>
            <a:ext cx="36079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Graph/Tree Processing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[Xu+, IISWC’12;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Umuroglu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+, FPL’15]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220" y="3998286"/>
            <a:ext cx="2155604" cy="114659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3772838"/>
            <a:ext cx="2133599" cy="15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63465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>
            <a:noAutofit/>
          </a:bodyPr>
          <a:lstStyle/>
          <a:p>
            <a:r>
              <a:rPr lang="en-US" sz="3800" dirty="0"/>
              <a:t>Data Overwhelms Modern Machines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964" y="5361579"/>
            <a:ext cx="4652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 Analytics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IISWC’15; 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	Awan+, BDCloud’15]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6963" y="5361579"/>
            <a:ext cx="36185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Datacenter Workloads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Kanev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ISCA’15]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1236" y="1054202"/>
            <a:ext cx="1362886" cy="13628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8964" y="2656133"/>
            <a:ext cx="34604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Databases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[Mao+, EuroSys’12;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IISWC’15]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836712"/>
            <a:ext cx="1872533" cy="187253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836963" y="2656133"/>
            <a:ext cx="36079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Graph/Tree Processing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[Xu+, IISWC’12;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Umuroglu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+, FPL’15]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220" y="3998286"/>
            <a:ext cx="2155604" cy="114659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3772838"/>
            <a:ext cx="2133599" cy="1546598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0" y="3100668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160956424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pPr lvl="1"/>
            <a:endParaRPr lang="en-US" sz="2400" dirty="0">
              <a:solidFill>
                <a:schemeClr val="tx2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</a:endParaRPr>
          </a:p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2433935"/>
            <a:ext cx="3124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Chrome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web browser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2463224"/>
            <a:ext cx="4267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TensorFlow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Mobile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2979003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machine learning framework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6200" y="5334000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Playback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7000" y="5943600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1290935"/>
            <a:ext cx="1066800" cy="1066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1205370"/>
            <a:ext cx="1081655" cy="115683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096000" y="3769051"/>
            <a:ext cx="3505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371600" y="4191000"/>
            <a:ext cx="1600200" cy="1219200"/>
            <a:chOff x="5867400" y="2936553"/>
            <a:chExt cx="2057400" cy="14478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5638800" y="4234696"/>
            <a:ext cx="1676400" cy="1219200"/>
            <a:chOff x="5867400" y="2936553"/>
            <a:chExt cx="2057400" cy="144780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4191000" y="5352872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Capture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18000" y="5962472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2C30508-BBE9-0049-8B62-499400F76D8D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Data is Key for Future Workloads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006633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36855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pPr lvl="1"/>
            <a:endParaRPr lang="en-US" sz="2400" dirty="0">
              <a:solidFill>
                <a:schemeClr val="tx2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</a:endParaRPr>
          </a:p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2433935"/>
            <a:ext cx="3124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Chrome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web browser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2463224"/>
            <a:ext cx="4267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TensorFlow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Mobile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2979003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machine learning framework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6200" y="5334000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Playback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7000" y="5943600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1290935"/>
            <a:ext cx="1066800" cy="1066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1205370"/>
            <a:ext cx="1081655" cy="115683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096000" y="3769051"/>
            <a:ext cx="3505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371600" y="4191000"/>
            <a:ext cx="1600200" cy="1219200"/>
            <a:chOff x="5867400" y="2936553"/>
            <a:chExt cx="2057400" cy="14478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5638800" y="4234696"/>
            <a:ext cx="1676400" cy="1219200"/>
            <a:chOff x="5867400" y="2936553"/>
            <a:chExt cx="2057400" cy="144780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4191000" y="5352872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Capture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18000" y="5962472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4510B7D2-8949-194C-A951-66E3876F4C90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Data Overwhelms Modern Machines 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006633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4B0F726-3DD6-564A-9BCA-59E1A719EC12}"/>
              </a:ext>
            </a:extLst>
          </p:cNvPr>
          <p:cNvSpPr/>
          <p:nvPr/>
        </p:nvSpPr>
        <p:spPr>
          <a:xfrm>
            <a:off x="0" y="3100668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2678311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20151101_stc002_59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3713" y="2799766"/>
            <a:ext cx="7602783" cy="35522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dirty="0">
                <a:solidFill>
                  <a:srgbClr val="006633"/>
                </a:solidFill>
              </a:rPr>
              <a:t>Data is Key for Future Workloads</a:t>
            </a:r>
            <a:endParaRPr lang="en-US" sz="4400" dirty="0">
              <a:solidFill>
                <a:srgbClr val="0066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2" descr="https://www.genome.gov/images/content/costpermb2015_4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528" y="1011651"/>
            <a:ext cx="3764149" cy="277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1966911" y="1688007"/>
            <a:ext cx="228825" cy="228825"/>
          </a:xfrm>
          <a:prstGeom prst="ellipse">
            <a:avLst/>
          </a:prstGeom>
          <a:solidFill>
            <a:srgbClr val="FF0000"/>
          </a:solidFill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europa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79912" y="1198493"/>
            <a:ext cx="354068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development of high-throughput sequencing (HTS) technologies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355978" y="2060848"/>
            <a:ext cx="288030" cy="432048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Image result for the economist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2485" y="5963008"/>
            <a:ext cx="790158" cy="40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530363" y="6460344"/>
            <a:ext cx="72901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/>
              </a:rPr>
              <a:t>http://www.economist.com/news/21631808-so-much-genetic-data-so-many-uses-genes-unzipped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sp>
        <p:nvSpPr>
          <p:cNvPr id="3" name="Down Arrow 2"/>
          <p:cNvSpPr/>
          <p:nvPr/>
        </p:nvSpPr>
        <p:spPr>
          <a:xfrm rot="4961981">
            <a:off x="2655370" y="840988"/>
            <a:ext cx="517315" cy="1382049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europa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7924" y="4006805"/>
            <a:ext cx="2305844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Number of Genomes Sequenced</a:t>
            </a:r>
          </a:p>
        </p:txBody>
      </p:sp>
    </p:spTree>
    <p:extLst>
      <p:ext uri="{BB962C8B-B14F-4D97-AF65-F5344CB8AC3E}">
        <p14:creationId xmlns:p14="http://schemas.microsoft.com/office/powerpoint/2010/main" val="143717362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-11591" y="0"/>
            <a:ext cx="914585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europa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34400" y="4129073"/>
            <a:ext cx="428980" cy="654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71" name="Picture 70" descr="http://www.nextplatform.com/wp-content/uploads/2015/03/Glenn1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5649" y="4094761"/>
            <a:ext cx="4224963" cy="18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7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5894" y="3689818"/>
            <a:ext cx="2867618" cy="2653333"/>
          </a:xfrm>
          <a:prstGeom prst="rect">
            <a:avLst/>
          </a:prstGeom>
        </p:spPr>
      </p:pic>
      <p:sp>
        <p:nvSpPr>
          <p:cNvPr id="75" name="Rectangle 74"/>
          <p:cNvSpPr/>
          <p:nvPr/>
        </p:nvSpPr>
        <p:spPr>
          <a:xfrm>
            <a:off x="8022677" y="4174288"/>
            <a:ext cx="428980" cy="654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4628782" y="0"/>
            <a:ext cx="9144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1" y="3383280"/>
            <a:ext cx="9144000" cy="91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3610761" y="2895290"/>
            <a:ext cx="2103160" cy="1077218"/>
          </a:xfrm>
          <a:prstGeom prst="rect">
            <a:avLst/>
          </a:prstGeom>
          <a:solidFill>
            <a:schemeClr val="bg1"/>
          </a:solidFill>
          <a:ln>
            <a:solidFill>
              <a:srgbClr val="1B65A8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Genome Analysis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5311176" y="36301"/>
          <a:ext cx="3509639" cy="3353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5" imgW="2695276" imgH="2509932" progId="Visio.Drawing.11">
                  <p:embed/>
                </p:oleObj>
              </mc:Choice>
              <mc:Fallback>
                <p:oleObj name="Visio" r:id="rId5" imgW="2695276" imgH="2509932" progId="Visio.Drawing.11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11176" y="36301"/>
                        <a:ext cx="3509639" cy="3353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77467" y="500679"/>
          <a:ext cx="4895872" cy="2150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7" imgW="3859122" imgH="1695796" progId="Visio.Drawing.11">
                  <p:embed/>
                </p:oleObj>
              </mc:Choice>
              <mc:Fallback>
                <p:oleObj name="Visio" r:id="rId7" imgW="3859122" imgH="1695796" progId="Visio.Drawing.11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7467" y="500679"/>
                        <a:ext cx="4895872" cy="21509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Snip Diagonal Corner Rectangle 80"/>
          <p:cNvSpPr/>
          <p:nvPr/>
        </p:nvSpPr>
        <p:spPr>
          <a:xfrm>
            <a:off x="0" y="2924937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1</a:t>
            </a:r>
          </a:p>
        </p:txBody>
      </p:sp>
      <p:sp>
        <p:nvSpPr>
          <p:cNvPr id="82" name="Snip Diagonal Corner Rectangle 81"/>
          <p:cNvSpPr/>
          <p:nvPr/>
        </p:nvSpPr>
        <p:spPr>
          <a:xfrm>
            <a:off x="8675925" y="2924936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2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58343" y="2924936"/>
            <a:ext cx="294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Sequencing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304876" y="2916378"/>
            <a:ext cx="2473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Read Mapping</a:t>
            </a:r>
          </a:p>
        </p:txBody>
      </p:sp>
      <p:sp>
        <p:nvSpPr>
          <p:cNvPr id="85" name="Snip Diagonal Corner Rectangle 84"/>
          <p:cNvSpPr/>
          <p:nvPr/>
        </p:nvSpPr>
        <p:spPr>
          <a:xfrm>
            <a:off x="-11591" y="6399657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3</a:t>
            </a:r>
          </a:p>
        </p:txBody>
      </p:sp>
      <p:sp>
        <p:nvSpPr>
          <p:cNvPr id="86" name="Snip Diagonal Corner Rectangle 85"/>
          <p:cNvSpPr/>
          <p:nvPr/>
        </p:nvSpPr>
        <p:spPr>
          <a:xfrm>
            <a:off x="8678558" y="6399656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4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83743" y="6379336"/>
            <a:ext cx="294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Variant Calling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558503" y="6399656"/>
            <a:ext cx="3404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Scientific Discovery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4CFF81F-F748-1245-84EF-EB79E2E2F17A}"/>
              </a:ext>
            </a:extLst>
          </p:cNvPr>
          <p:cNvSpPr/>
          <p:nvPr/>
        </p:nvSpPr>
        <p:spPr>
          <a:xfrm>
            <a:off x="0" y="4077072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16627483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Genome Sequencing Technologies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EDF4F9-AC11-CE40-96CF-BFA639F16628}"/>
              </a:ext>
            </a:extLst>
          </p:cNvPr>
          <p:cNvSpPr txBox="1"/>
          <p:nvPr/>
        </p:nvSpPr>
        <p:spPr>
          <a:xfrm>
            <a:off x="336100" y="5036983"/>
            <a:ext cx="819397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Senol Cali+, “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Nanopore Sequencing Technology and Tools for Genome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Assembly: Computational Analysis of the Current State, Bottlenecks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and Future Directions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Briefings in Bioinformatics, 2018.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Open arxiv.org version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92BBE-67D0-BE44-AFBF-F27F37B8A8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84784"/>
            <a:ext cx="9144000" cy="220287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E735DFE-2D11-5849-BC1A-6B423D488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801" y="2996952"/>
            <a:ext cx="2080800" cy="15236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 Box 19">
            <a:extLst>
              <a:ext uri="{FF2B5EF4-FFF2-40B4-BE49-F238E27FC236}">
                <a16:creationId xmlns:a16="http://schemas.microsoft.com/office/drawing/2014/main" id="{9BD0F31E-C179-B049-9A06-915AC472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120" y="4520632"/>
            <a:ext cx="2511360" cy="312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Oxford Nanopore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MinION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07115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Genome Sequencing Technologies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EDF4F9-AC11-CE40-96CF-BFA639F16628}"/>
              </a:ext>
            </a:extLst>
          </p:cNvPr>
          <p:cNvSpPr txBox="1"/>
          <p:nvPr/>
        </p:nvSpPr>
        <p:spPr>
          <a:xfrm>
            <a:off x="336100" y="5036983"/>
            <a:ext cx="81939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Senol Cali+, “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Nanopore Sequencing Technology and Tools for Genome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Assembly: Computational Analysis of the Current State, Bottlenecks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and Future Directions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Briefings in Bioinformatics, 2018.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arxiv.org version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92BBE-67D0-BE44-AFBF-F27F37B8A8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84784"/>
            <a:ext cx="9144000" cy="220287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E735DFE-2D11-5849-BC1A-6B423D488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801" y="2996952"/>
            <a:ext cx="2080800" cy="15236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 Box 19">
            <a:extLst>
              <a:ext uri="{FF2B5EF4-FFF2-40B4-BE49-F238E27FC236}">
                <a16:creationId xmlns:a16="http://schemas.microsoft.com/office/drawing/2014/main" id="{9BD0F31E-C179-B049-9A06-915AC472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120" y="4520632"/>
            <a:ext cx="2511360" cy="312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Oxford Nanopore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MinION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FFF0AC-581D-AF4A-867C-DE5B8FA734E1}"/>
              </a:ext>
            </a:extLst>
          </p:cNvPr>
          <p:cNvSpPr/>
          <p:nvPr/>
        </p:nvSpPr>
        <p:spPr>
          <a:xfrm>
            <a:off x="0" y="5068079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95413917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82D40-9A40-294C-821D-C9F551A98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152400"/>
            <a:ext cx="9167936" cy="1066800"/>
          </a:xfrm>
        </p:spPr>
        <p:txBody>
          <a:bodyPr/>
          <a:lstStyle/>
          <a:p>
            <a:r>
              <a:rPr lang="en-US" dirty="0"/>
              <a:t> Problems with Data Analysis Today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630187-28DD-9546-9969-9F24222B65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8A7077-2B78-4FB5-8F56-24239751AEF0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5A101C6-D963-4545-B3BF-32EF1B31EC2F}"/>
              </a:ext>
            </a:extLst>
          </p:cNvPr>
          <p:cNvGrpSpPr/>
          <p:nvPr/>
        </p:nvGrpSpPr>
        <p:grpSpPr>
          <a:xfrm>
            <a:off x="918833" y="1487851"/>
            <a:ext cx="2830933" cy="2402638"/>
            <a:chOff x="4343037" y="3937719"/>
            <a:chExt cx="2445779" cy="195463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E77F47A-D91D-8C49-8B2B-7D114F7FC6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19577" y="3937719"/>
              <a:ext cx="1369239" cy="1954638"/>
            </a:xfrm>
            <a:prstGeom prst="roundRect">
              <a:avLst>
                <a:gd name="adj" fmla="val 3215"/>
              </a:avLst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59962F5-2E69-B348-8CF4-AB2C4E8979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C8CBAC"/>
                </a:clrFrom>
                <a:clrTo>
                  <a:srgbClr val="C8CBA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13359" y="4016910"/>
              <a:ext cx="1021969" cy="64989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F679DEA-9351-BA4B-A1F0-552F129155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43037" y="4741368"/>
              <a:ext cx="1155916" cy="1106305"/>
            </a:xfrm>
            <a:prstGeom prst="roundRect">
              <a:avLst>
                <a:gd name="adj" fmla="val 5499"/>
              </a:avLst>
            </a:prstGeom>
          </p:spPr>
        </p:pic>
      </p:grpSp>
      <p:sp>
        <p:nvSpPr>
          <p:cNvPr id="8" name="Text Box 20" descr="90%">
            <a:extLst>
              <a:ext uri="{FF2B5EF4-FFF2-40B4-BE49-F238E27FC236}">
                <a16:creationId xmlns:a16="http://schemas.microsoft.com/office/drawing/2014/main" id="{A802DAD3-ACBC-534D-95D3-1045421DF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4005064"/>
            <a:ext cx="2901030" cy="6186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Special-Purpose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 Machine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for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D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ata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 Generation</a:t>
            </a:r>
          </a:p>
        </p:txBody>
      </p:sp>
      <p:sp>
        <p:nvSpPr>
          <p:cNvPr id="9" name="Line 15">
            <a:extLst>
              <a:ext uri="{FF2B5EF4-FFF2-40B4-BE49-F238E27FC236}">
                <a16:creationId xmlns:a16="http://schemas.microsoft.com/office/drawing/2014/main" id="{92AD9E27-F44D-F440-8D0E-43BB6C91B08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93339" y="3143428"/>
            <a:ext cx="982715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 type="non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98FBFE4-7E5C-BB48-892C-374ED0A83A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3733" y="2180190"/>
            <a:ext cx="2016224" cy="2016224"/>
          </a:xfrm>
          <a:prstGeom prst="rect">
            <a:avLst/>
          </a:prstGeom>
        </p:spPr>
      </p:pic>
      <p:sp>
        <p:nvSpPr>
          <p:cNvPr id="11" name="Text Box 20" descr="90%">
            <a:extLst>
              <a:ext uri="{FF2B5EF4-FFF2-40B4-BE49-F238E27FC236}">
                <a16:creationId xmlns:a16="http://schemas.microsoft.com/office/drawing/2014/main" id="{C0521839-D35E-E242-8EC9-AB75DD55C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040" y="3962497"/>
            <a:ext cx="2901030" cy="6186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General-Purpose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 Machine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for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D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ata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 Analysis</a:t>
            </a:r>
          </a:p>
        </p:txBody>
      </p:sp>
      <p:sp>
        <p:nvSpPr>
          <p:cNvPr id="12" name="Line 15">
            <a:extLst>
              <a:ext uri="{FF2B5EF4-FFF2-40B4-BE49-F238E27FC236}">
                <a16:creationId xmlns:a16="http://schemas.microsoft.com/office/drawing/2014/main" id="{FA4115C1-BC57-9A42-BB17-9423BC135CC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90741" y="3346708"/>
            <a:ext cx="982714" cy="50822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 type="non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13" name="Line 15">
            <a:extLst>
              <a:ext uri="{FF2B5EF4-FFF2-40B4-BE49-F238E27FC236}">
                <a16:creationId xmlns:a16="http://schemas.microsoft.com/office/drawing/2014/main" id="{7730E787-E4D8-8144-BA30-E8D5145213D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090742" y="2523560"/>
            <a:ext cx="985313" cy="399811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 type="non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BA03765-45CD-944B-B578-84948DA2650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-5153" b="30267"/>
          <a:stretch/>
        </p:blipFill>
        <p:spPr>
          <a:xfrm>
            <a:off x="5872655" y="2617993"/>
            <a:ext cx="585093" cy="5254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E85EC62-DB59-024F-AEF7-95137CD1711B}"/>
              </a:ext>
            </a:extLst>
          </p:cNvPr>
          <p:cNvSpPr txBox="1"/>
          <p:nvPr/>
        </p:nvSpPr>
        <p:spPr>
          <a:xfrm>
            <a:off x="228600" y="4932457"/>
            <a:ext cx="8159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Comic Sans MS" panose="030F0902030302020204" pitchFamily="66" charset="0"/>
                <a:ea typeface="+mn-ea"/>
                <a:cs typeface="+mn-cs"/>
              </a:rPr>
              <a:t>FAST                       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902030302020204" pitchFamily="66" charset="0"/>
                <a:ea typeface="+mn-ea"/>
                <a:cs typeface="+mn-cs"/>
              </a:rPr>
              <a:t>SLOW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423DC6-1026-4355-C667-D4D1A1F16D6F}"/>
              </a:ext>
            </a:extLst>
          </p:cNvPr>
          <p:cNvSpPr txBox="1"/>
          <p:nvPr/>
        </p:nvSpPr>
        <p:spPr>
          <a:xfrm>
            <a:off x="2051720" y="5661248"/>
            <a:ext cx="4992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Slow and inefficient processing capability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086A96-D354-3059-9C64-A176A6002A90}"/>
              </a:ext>
            </a:extLst>
          </p:cNvPr>
          <p:cNvSpPr txBox="1"/>
          <p:nvPr/>
        </p:nvSpPr>
        <p:spPr>
          <a:xfrm>
            <a:off x="1295302" y="6460492"/>
            <a:ext cx="7068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This picture is similar for many “data generators &amp; analyzers” today</a:t>
            </a:r>
          </a:p>
        </p:txBody>
      </p:sp>
      <p:sp>
        <p:nvSpPr>
          <p:cNvPr id="18" name="Line 15">
            <a:extLst>
              <a:ext uri="{FF2B5EF4-FFF2-40B4-BE49-F238E27FC236}">
                <a16:creationId xmlns:a16="http://schemas.microsoft.com/office/drawing/2014/main" id="{925427A8-7454-B0ED-2AB3-4F8B14F32BA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090740" y="1981407"/>
            <a:ext cx="982713" cy="72464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 type="non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BEAA23-69D8-C5D9-EC3B-5818B11D43E9}"/>
              </a:ext>
            </a:extLst>
          </p:cNvPr>
          <p:cNvSpPr txBox="1"/>
          <p:nvPr/>
        </p:nvSpPr>
        <p:spPr>
          <a:xfrm>
            <a:off x="2339752" y="5960939"/>
            <a:ext cx="4099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Large amounts of data movement</a:t>
            </a:r>
          </a:p>
        </p:txBody>
      </p:sp>
    </p:spTree>
    <p:extLst>
      <p:ext uri="{BB962C8B-B14F-4D97-AF65-F5344CB8AC3E}">
        <p14:creationId xmlns:p14="http://schemas.microsoft.com/office/powerpoint/2010/main" val="328368367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D5BF0-604F-064A-8A5C-798DA6F60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Accelerating Genome Analysis 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[DAC 2023]</a:t>
            </a:r>
            <a:endParaRPr lang="en-US" sz="3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2D235-9E9A-944F-9883-F07DBE9D4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85664"/>
            <a:ext cx="8610600" cy="5267672"/>
          </a:xfrm>
        </p:spPr>
        <p:txBody>
          <a:bodyPr/>
          <a:lstStyle/>
          <a:p>
            <a:r>
              <a:rPr lang="en-US" sz="2100" b="0" i="0" dirty="0">
                <a:solidFill>
                  <a:srgbClr val="000000"/>
                </a:solidFill>
                <a:effectLst/>
              </a:rPr>
              <a:t>Onur Mutlu and Can </a:t>
            </a:r>
            <a:r>
              <a:rPr lang="en-US" sz="2100" b="0" i="0" dirty="0" err="1">
                <a:solidFill>
                  <a:srgbClr val="000000"/>
                </a:solidFill>
                <a:effectLst/>
              </a:rPr>
              <a:t>Firtina</a:t>
            </a:r>
            <a:r>
              <a:rPr lang="en-US" sz="2100" b="0" i="0" dirty="0">
                <a:solidFill>
                  <a:srgbClr val="000000"/>
                </a:solidFill>
                <a:effectLst/>
              </a:rPr>
              <a:t>,</a:t>
            </a:r>
            <a:br>
              <a:rPr lang="en-US" sz="2100" b="0" i="0" dirty="0">
                <a:solidFill>
                  <a:srgbClr val="000000"/>
                </a:solidFill>
                <a:effectLst/>
              </a:rPr>
            </a:br>
            <a:r>
              <a:rPr lang="en-US" sz="2100" b="1" i="0" dirty="0">
                <a:solidFill>
                  <a:srgbClr val="000000"/>
                </a:solidFill>
                <a:effectLst/>
                <a:hlinkClick r:id="rId2"/>
              </a:rPr>
              <a:t>"Accelerating Genome Analysis via Algorithm-Architecture Co-Design"</a:t>
            </a:r>
            <a:br>
              <a:rPr lang="en-US" sz="2100" b="0" i="0" dirty="0">
                <a:solidFill>
                  <a:srgbClr val="000000"/>
                </a:solidFill>
                <a:effectLst/>
              </a:rPr>
            </a:br>
            <a:r>
              <a:rPr lang="en-US" sz="2100" b="0" i="1" dirty="0">
                <a:solidFill>
                  <a:srgbClr val="000000"/>
                </a:solidFill>
                <a:effectLst/>
              </a:rPr>
              <a:t>Invited Special Session Paper in Proceedings of the </a:t>
            </a:r>
            <a:r>
              <a:rPr lang="en-US" sz="2100" b="0" i="1" dirty="0">
                <a:solidFill>
                  <a:srgbClr val="000000"/>
                </a:solidFill>
                <a:effectLst/>
                <a:hlinkClick r:id="rId3"/>
              </a:rPr>
              <a:t>60th Design Automation Conference</a:t>
            </a:r>
            <a:r>
              <a:rPr lang="en-US" sz="2100" b="0" i="1" dirty="0">
                <a:solidFill>
                  <a:srgbClr val="000000"/>
                </a:solidFill>
                <a:effectLst/>
              </a:rPr>
              <a:t> (</a:t>
            </a:r>
            <a:r>
              <a:rPr lang="en-US" sz="2100" b="1" i="1" dirty="0">
                <a:solidFill>
                  <a:srgbClr val="000000"/>
                </a:solidFill>
                <a:effectLst/>
              </a:rPr>
              <a:t>DAC</a:t>
            </a:r>
            <a:r>
              <a:rPr lang="en-US" sz="2100" b="0" i="1" dirty="0">
                <a:solidFill>
                  <a:srgbClr val="000000"/>
                </a:solidFill>
                <a:effectLst/>
              </a:rPr>
              <a:t>)</a:t>
            </a:r>
            <a:r>
              <a:rPr lang="en-US" sz="2100" b="0" i="0" dirty="0">
                <a:solidFill>
                  <a:srgbClr val="000000"/>
                </a:solidFill>
                <a:effectLst/>
              </a:rPr>
              <a:t>, San Francisco, CA, USA, July 2023.</a:t>
            </a:r>
            <a:br>
              <a:rPr lang="en-US" sz="2100" b="0" i="0" dirty="0">
                <a:solidFill>
                  <a:srgbClr val="000000"/>
                </a:solidFill>
                <a:effectLst/>
              </a:rPr>
            </a:br>
            <a:r>
              <a:rPr lang="en-US" sz="2100" b="0" i="0" dirty="0">
                <a:solidFill>
                  <a:srgbClr val="000000"/>
                </a:solidFill>
                <a:effectLst/>
              </a:rPr>
              <a:t>[</a:t>
            </a:r>
            <a:r>
              <a:rPr lang="en-US" sz="2100" b="0" i="0" dirty="0">
                <a:solidFill>
                  <a:srgbClr val="000000"/>
                </a:solidFill>
                <a:effectLst/>
                <a:hlinkClick r:id="rId4"/>
              </a:rPr>
              <a:t>arXiv version</a:t>
            </a:r>
            <a:r>
              <a:rPr lang="en-US" sz="2100" b="0" i="0" dirty="0">
                <a:solidFill>
                  <a:srgbClr val="000000"/>
                </a:solidFill>
                <a:effectLst/>
              </a:rPr>
              <a:t>]</a:t>
            </a:r>
          </a:p>
          <a:p>
            <a:pPr marL="0" indent="0">
              <a:buNone/>
            </a:pPr>
            <a:br>
              <a:rPr lang="en-US" sz="2100" dirty="0"/>
            </a:br>
            <a:br>
              <a:rPr lang="en-US" sz="2100" dirty="0"/>
            </a:br>
            <a:endParaRPr lang="en-US" sz="2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B1DCE-E5D9-CD4A-A287-B342F108CB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D7793F-70F0-ABDA-8C95-C6EAE74CBBCA}"/>
              </a:ext>
            </a:extLst>
          </p:cNvPr>
          <p:cNvSpPr txBox="1"/>
          <p:nvPr/>
        </p:nvSpPr>
        <p:spPr>
          <a:xfrm>
            <a:off x="1489265" y="6351711"/>
            <a:ext cx="6255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/>
              </a:rPr>
              <a:t>https://arxiv.org/pdf/2305.00492.pdf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B4C3F7-8C86-02E8-E2E2-7E2E9CF63D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395" y="3717032"/>
            <a:ext cx="8914319" cy="204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08529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295C2-3E3A-BE4F-87A7-5F3FBBA54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Overwhelms Modern Machines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937BE-0F8C-6D46-8EBB-F986B2A5F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4876800"/>
          </a:xfrm>
        </p:spPr>
        <p:txBody>
          <a:bodyPr/>
          <a:lstStyle/>
          <a:p>
            <a:r>
              <a:rPr lang="en-US" dirty="0"/>
              <a:t>Storage/memory capability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Communication capability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Computation capability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Greatly impacts robustness, energy, performance, cost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78508-7955-3943-9F95-75E9A621D1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824444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Computing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key components</a:t>
            </a:r>
          </a:p>
          <a:p>
            <a:r>
              <a:rPr lang="en-US" dirty="0">
                <a:solidFill>
                  <a:srgbClr val="0000FF"/>
                </a:solidFill>
              </a:rPr>
              <a:t>Computation </a:t>
            </a:r>
          </a:p>
          <a:p>
            <a:r>
              <a:rPr lang="en-US" dirty="0">
                <a:solidFill>
                  <a:srgbClr val="0000FF"/>
                </a:solidFill>
              </a:rPr>
              <a:t>Communication</a:t>
            </a:r>
          </a:p>
          <a:p>
            <a:r>
              <a:rPr lang="en-US" dirty="0">
                <a:solidFill>
                  <a:srgbClr val="0000FF"/>
                </a:solidFill>
              </a:rPr>
              <a:t>Storage/memory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3429000"/>
            <a:ext cx="72263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798168" y="2852936"/>
            <a:ext cx="8334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Burks, Goldstein, von Neumann, “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Preliminary discussion of the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logical design of an electronic computing instrument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1946.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8063" y="152400"/>
            <a:ext cx="3255263" cy="25548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3846" y="6630115"/>
            <a:ext cx="56669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Image source: https://lbsitbytes2010.wordpress.com/2013/03/29/john-von-neumann-roll-no-15/</a:t>
            </a:r>
          </a:p>
        </p:txBody>
      </p:sp>
      <p:sp>
        <p:nvSpPr>
          <p:cNvPr id="10" name="AutoShape 25">
            <a:extLst>
              <a:ext uri="{FF2B5EF4-FFF2-40B4-BE49-F238E27FC236}">
                <a16:creationId xmlns:a16="http://schemas.microsoft.com/office/drawing/2014/main" id="{D9E911D2-E77B-FF4B-9489-176C3DB04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5656" y="3862079"/>
            <a:ext cx="1800200" cy="1224136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3669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Computing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915400" cy="5193723"/>
          </a:xfrm>
        </p:spPr>
        <p:txBody>
          <a:bodyPr/>
          <a:lstStyle/>
          <a:p>
            <a:r>
              <a:rPr lang="en-US" dirty="0"/>
              <a:t>Processor centric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All data processed in the processor </a:t>
            </a:r>
            <a:r>
              <a:rPr lang="en-US" dirty="0">
                <a:sym typeface="Wingdings"/>
              </a:rPr>
              <a:t> </a:t>
            </a:r>
            <a:r>
              <a:rPr lang="en-US" dirty="0">
                <a:solidFill>
                  <a:srgbClr val="0000FF"/>
                </a:solidFill>
                <a:sym typeface="Wingdings"/>
              </a:rPr>
              <a:t>at great system cost</a:t>
            </a:r>
            <a:endParaRPr lang="en-US" dirty="0">
              <a:solidFill>
                <a:srgbClr val="0000FF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3583384"/>
            <a:ext cx="6669360" cy="304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5"/>
          <p:cNvSpPr>
            <a:spLocks noChangeArrowheads="1"/>
          </p:cNvSpPr>
          <p:nvPr/>
        </p:nvSpPr>
        <p:spPr bwMode="auto">
          <a:xfrm>
            <a:off x="1331640" y="3933056"/>
            <a:ext cx="1800200" cy="1224136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27938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497964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</a:rPr>
              <a:t>Data access is the major performance and energy bottleneck</a:t>
            </a:r>
          </a:p>
          <a:p>
            <a:endParaRPr lang="en-US" sz="1000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000" dirty="0"/>
              <a:t>Our current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0000FF"/>
                </a:solidFill>
              </a:rPr>
              <a:t>design principles 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0000FF"/>
                </a:solidFill>
              </a:rPr>
              <a:t>cause </a:t>
            </a:r>
            <a:r>
              <a:rPr lang="en-US" sz="5000" dirty="0">
                <a:solidFill>
                  <a:srgbClr val="FF0000"/>
                </a:solidFill>
              </a:rPr>
              <a:t>great energy waste</a:t>
            </a:r>
          </a:p>
          <a:p>
            <a:pPr marL="0" indent="0" algn="ctr">
              <a:buNone/>
            </a:pPr>
            <a:r>
              <a:rPr lang="en-US" sz="3000" dirty="0">
                <a:solidFill>
                  <a:srgbClr val="FF0000"/>
                </a:solidFill>
              </a:rPr>
              <a:t>(and great performance loss)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1109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Perils of Processor-Centric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9573"/>
            <a:ext cx="8610600" cy="519372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pic>
        <p:nvPicPr>
          <p:cNvPr id="6" name="Picture 5" descr="many-core3.eps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54782"/>
            <a:ext cx="6146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33856">
            <a:off x="6691556" y="2327775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Line 21"/>
          <p:cNvSpPr>
            <a:spLocks noChangeShapeType="1"/>
          </p:cNvSpPr>
          <p:nvPr/>
        </p:nvSpPr>
        <p:spPr bwMode="auto">
          <a:xfrm>
            <a:off x="6080368" y="3372350"/>
            <a:ext cx="1044575" cy="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6021288"/>
            <a:ext cx="78119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Most of the system is dedicated to storing and moving data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460DFD-7FBB-C847-BDB7-45C727A8D8F6}"/>
              </a:ext>
            </a:extLst>
          </p:cNvPr>
          <p:cNvSpPr txBox="1"/>
          <p:nvPr/>
        </p:nvSpPr>
        <p:spPr>
          <a:xfrm>
            <a:off x="971600" y="6457890"/>
            <a:ext cx="71112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Yet, system is still bottlenecked by memory &amp; storage</a:t>
            </a:r>
          </a:p>
        </p:txBody>
      </p:sp>
    </p:spTree>
    <p:extLst>
      <p:ext uri="{BB962C8B-B14F-4D97-AF65-F5344CB8AC3E}">
        <p14:creationId xmlns:p14="http://schemas.microsoft.com/office/powerpoint/2010/main" val="34035517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1066800"/>
          </a:xfrm>
        </p:spPr>
        <p:txBody>
          <a:bodyPr/>
          <a:lstStyle/>
          <a:p>
            <a:r>
              <a:rPr lang="en-US" dirty="0"/>
              <a:t>Deeper and Larger Memory Hierarchies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6CF17A-3047-224B-BC46-DD606BE3B229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1" y="1399401"/>
            <a:ext cx="6722200" cy="443332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2974" y="6520190"/>
            <a:ext cx="849382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https://wccftech.com/amd-ryzen-5000-zen-3-vermeer-undressed-high-res-die-shots-close-ups-pictured-detailed/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3702" y="6047457"/>
            <a:ext cx="3258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AMD Ryzen 5000, 2020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86600" y="1432441"/>
            <a:ext cx="249995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Core Count: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8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cores/16 threads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L1 Caches: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32 KB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per core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L2 Caches: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512 KB per core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L3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Cache: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32 MB shared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" name="Rectangle 39">
            <a:extLst>
              <a:ext uri="{FF2B5EF4-FFF2-40B4-BE49-F238E27FC236}">
                <a16:creationId xmlns:a16="http://schemas.microsoft.com/office/drawing/2014/main" id="{E43B13E5-F680-354D-8F66-3B88FCFE528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543157" y="1924098"/>
            <a:ext cx="3711767" cy="4022321"/>
          </a:xfrm>
          <a:prstGeom prst="rect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44187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7BD4C-42D6-944C-AB93-1F2E7C881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AMD’s 3D Last Level Cache (2021)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4BE51-ACF8-CE44-AA89-9ADF4B621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E0D01-23CA-4248-B1F9-623D1F5F6D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AB0E41-6335-3B40-AB06-F5B4D651A9D6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C9DCE1-9387-224F-B474-2091B2AD1D02}"/>
              </a:ext>
            </a:extLst>
          </p:cNvPr>
          <p:cNvSpPr txBox="1"/>
          <p:nvPr/>
        </p:nvSpPr>
        <p:spPr>
          <a:xfrm>
            <a:off x="187233" y="6459379"/>
            <a:ext cx="19463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https://youtu.be/gqAYMx34euU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628116-A674-6B47-B5A5-66C8134061BF}"/>
              </a:ext>
            </a:extLst>
          </p:cNvPr>
          <p:cNvSpPr/>
          <p:nvPr/>
        </p:nvSpPr>
        <p:spPr>
          <a:xfrm>
            <a:off x="187233" y="6611779"/>
            <a:ext cx="60198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4"/>
              </a:rPr>
              <a:t>https://www.tech-critter.com/amd-keynote-computex-2021/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457267-7C22-2546-AC36-075A3FCB4F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39" y="1143000"/>
            <a:ext cx="2321095" cy="16055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64E69AA-9F57-594C-94FD-1C2F8CE71CE7}"/>
              </a:ext>
            </a:extLst>
          </p:cNvPr>
          <p:cNvSpPr txBox="1"/>
          <p:nvPr/>
        </p:nvSpPr>
        <p:spPr>
          <a:xfrm>
            <a:off x="189215" y="2720681"/>
            <a:ext cx="1831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6"/>
              </a:rPr>
              <a:t>https://community.microcenter.com/discussion/5134/comparing-zen-3-to-zen-2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0E1BA0A-A982-F949-9AD7-117233B424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086073"/>
            <a:ext cx="7081838" cy="323852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4D4E1FF-4B6E-B549-A45F-DEC4188FF16D}"/>
              </a:ext>
            </a:extLst>
          </p:cNvPr>
          <p:cNvSpPr txBox="1"/>
          <p:nvPr/>
        </p:nvSpPr>
        <p:spPr>
          <a:xfrm>
            <a:off x="5075226" y="1905000"/>
            <a:ext cx="4068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Additional 64 MB L3 cache die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stacked on top of the processor die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- Connected using Through Silicon Vias (TSVs)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- Total of 96 MB L3 cache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81D9142-3631-7D49-9D01-95EB2AD2E5B2}"/>
              </a:ext>
            </a:extLst>
          </p:cNvPr>
          <p:cNvSpPr txBox="1"/>
          <p:nvPr/>
        </p:nvSpPr>
        <p:spPr>
          <a:xfrm>
            <a:off x="2667000" y="1048434"/>
            <a:ext cx="573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AMD increases the L3 size of their 8-core Zen 3 processors from 32 MB to 96 MB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15885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6A72A-7A5D-D742-AA80-43A4ED0F6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91600" cy="1066800"/>
          </a:xfrm>
        </p:spPr>
        <p:txBody>
          <a:bodyPr/>
          <a:lstStyle/>
          <a:p>
            <a:r>
              <a:rPr lang="en-US" dirty="0"/>
              <a:t>Deeper and Larger Memory Hierarchies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6B463F-D9A5-F246-AEBF-B6E35DCE8C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D3246B-4504-6A44-A3C6-3AD1B220008A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2" descr="Logical structure of the IBM POWER10 processor">
            <a:extLst>
              <a:ext uri="{FF2B5EF4-FFF2-40B4-BE49-F238E27FC236}">
                <a16:creationId xmlns:a16="http://schemas.microsoft.com/office/drawing/2014/main" id="{6ADD481E-19DE-9A41-BC9C-3EE0A79F1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90600"/>
            <a:ext cx="5679107" cy="547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5642F6-54C9-E34D-85DE-D198E153BB67}"/>
              </a:ext>
            </a:extLst>
          </p:cNvPr>
          <p:cNvSpPr txBox="1"/>
          <p:nvPr/>
        </p:nvSpPr>
        <p:spPr>
          <a:xfrm>
            <a:off x="738673" y="6498451"/>
            <a:ext cx="72438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https://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www.it-techblog.de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/ibm-power10-prozessor-mehr-speicher-mehr-tempo-mehr-sicherheit/09/2020/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78BC4D-1A2D-3F42-9A30-04C1B7FB7A52}"/>
              </a:ext>
            </a:extLst>
          </p:cNvPr>
          <p:cNvSpPr txBox="1"/>
          <p:nvPr/>
        </p:nvSpPr>
        <p:spPr>
          <a:xfrm>
            <a:off x="7304291" y="1065539"/>
            <a:ext cx="19159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IBM POWER10,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2020</a:t>
            </a:r>
          </a:p>
        </p:txBody>
      </p:sp>
      <p:sp>
        <p:nvSpPr>
          <p:cNvPr id="8" name="Rectangle 39">
            <a:extLst>
              <a:ext uri="{FF2B5EF4-FFF2-40B4-BE49-F238E27FC236}">
                <a16:creationId xmlns:a16="http://schemas.microsoft.com/office/drawing/2014/main" id="{354C51D2-A9DE-7B4B-8BF6-162BD3236CB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581398" y="2895601"/>
            <a:ext cx="1371602" cy="3657600"/>
          </a:xfrm>
          <a:prstGeom prst="rect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9" name="Rectangle 39">
            <a:extLst>
              <a:ext uri="{FF2B5EF4-FFF2-40B4-BE49-F238E27FC236}">
                <a16:creationId xmlns:a16="http://schemas.microsoft.com/office/drawing/2014/main" id="{9F37681C-67D9-8347-A15E-41A12301640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601552" y="568871"/>
            <a:ext cx="1371602" cy="3657600"/>
          </a:xfrm>
          <a:prstGeom prst="rect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DAAC93-B839-BF47-AAD1-4D6898B3644F}"/>
              </a:ext>
            </a:extLst>
          </p:cNvPr>
          <p:cNvSpPr txBox="1"/>
          <p:nvPr/>
        </p:nvSpPr>
        <p:spPr>
          <a:xfrm>
            <a:off x="7239000" y="2166640"/>
            <a:ext cx="24999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Cores: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15-16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cores,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8 threads/core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L2 Caches: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2 MB per core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L3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Cache: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120 MB shared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641550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6E630-A1E5-804C-A757-BA15C2E67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9372600" cy="884238"/>
          </a:xfrm>
        </p:spPr>
        <p:txBody>
          <a:bodyPr/>
          <a:lstStyle/>
          <a:p>
            <a:r>
              <a:rPr lang="en-US" dirty="0">
                <a:solidFill>
                  <a:srgbClr val="006633"/>
                </a:solidFill>
                <a:ea typeface="ＭＳ Ｐゴシック" charset="0"/>
              </a:rPr>
              <a:t>Deeper and Larger Memory Hierarchies</a:t>
            </a:r>
            <a:endParaRPr lang="en-US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AEBD90-9301-6C4A-BC8C-2EDBB0E5DD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6ABE56-5E07-4208-997F-19E78ED34494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77506" name="Picture 2" descr="Apple announces M1 Ultra with 20-core CPU and 64-core GPU">
            <a:extLst>
              <a:ext uri="{FF2B5EF4-FFF2-40B4-BE49-F238E27FC236}">
                <a16:creationId xmlns:a16="http://schemas.microsoft.com/office/drawing/2014/main" id="{39E66091-2514-8942-B762-7B5B63853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6637"/>
            <a:ext cx="9144000" cy="513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2F3789-731D-3743-920B-1975EC699A4D}"/>
              </a:ext>
            </a:extLst>
          </p:cNvPr>
          <p:cNvSpPr txBox="1"/>
          <p:nvPr/>
        </p:nvSpPr>
        <p:spPr>
          <a:xfrm>
            <a:off x="1932065" y="6566356"/>
            <a:ext cx="52036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https://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www.gsmarena.com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/apple_announces_m1_ultra_with_20core_cpu_and_64core_gpu-news-53481.php</a:t>
            </a:r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F3942E71-DCB7-734B-AA89-8B7623663BC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189528" y="2921226"/>
            <a:ext cx="3900363" cy="1375647"/>
          </a:xfrm>
          <a:prstGeom prst="rect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5542B0FB-0C7F-4D40-80A7-3CAD0B7D599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44671" y="2921226"/>
            <a:ext cx="3900363" cy="1375647"/>
          </a:xfrm>
          <a:prstGeom prst="rect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FAF078-3519-72EE-F756-8F1AAF73B425}"/>
              </a:ext>
            </a:extLst>
          </p:cNvPr>
          <p:cNvSpPr txBox="1"/>
          <p:nvPr/>
        </p:nvSpPr>
        <p:spPr>
          <a:xfrm>
            <a:off x="3048000" y="6140130"/>
            <a:ext cx="2933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Apple M1 Ultra System (2022)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A1C5B9-D3CC-6035-D80C-A166B5BD945F}"/>
              </a:ext>
            </a:extLst>
          </p:cNvPr>
          <p:cNvSpPr txBox="1"/>
          <p:nvPr/>
        </p:nvSpPr>
        <p:spPr>
          <a:xfrm>
            <a:off x="2615830" y="5609553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FA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DRAM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C8947E-A616-D75A-85A7-B17561B4DB64}"/>
              </a:ext>
            </a:extLst>
          </p:cNvPr>
          <p:cNvSpPr txBox="1"/>
          <p:nvPr/>
        </p:nvSpPr>
        <p:spPr>
          <a:xfrm>
            <a:off x="5562682" y="5617106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FA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DRAM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3E168C-9134-1C6E-4F85-8F2B609395F6}"/>
              </a:ext>
            </a:extLst>
          </p:cNvPr>
          <p:cNvSpPr txBox="1"/>
          <p:nvPr/>
        </p:nvSpPr>
        <p:spPr>
          <a:xfrm>
            <a:off x="4122255" y="5263143"/>
            <a:ext cx="890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FD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 lot of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FD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SRAM</a:t>
            </a:r>
          </a:p>
        </p:txBody>
      </p:sp>
      <p:sp>
        <p:nvSpPr>
          <p:cNvPr id="9" name="Rectangle 39">
            <a:extLst>
              <a:ext uri="{FF2B5EF4-FFF2-40B4-BE49-F238E27FC236}">
                <a16:creationId xmlns:a16="http://schemas.microsoft.com/office/drawing/2014/main" id="{007D205A-1318-551D-5272-8115998B125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-746620" y="2472860"/>
            <a:ext cx="3900363" cy="2272379"/>
          </a:xfrm>
          <a:prstGeom prst="rect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2" name="Rectangle 39">
            <a:extLst>
              <a:ext uri="{FF2B5EF4-FFF2-40B4-BE49-F238E27FC236}">
                <a16:creationId xmlns:a16="http://schemas.microsoft.com/office/drawing/2014/main" id="{3662BFAB-2D15-A3C2-7D02-D2FB2B6A3B5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03240" y="2459876"/>
            <a:ext cx="3900364" cy="2298349"/>
          </a:xfrm>
          <a:prstGeom prst="rect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11B37C-D3AA-9992-83DB-6800B95039FA}"/>
              </a:ext>
            </a:extLst>
          </p:cNvPr>
          <p:cNvSpPr txBox="1"/>
          <p:nvPr/>
        </p:nvSpPr>
        <p:spPr>
          <a:xfrm>
            <a:off x="755576" y="5589240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Storage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A0D39A-0DC5-90B4-0DBB-6BBA80E3CBFA}"/>
              </a:ext>
            </a:extLst>
          </p:cNvPr>
          <p:cNvSpPr txBox="1"/>
          <p:nvPr/>
        </p:nvSpPr>
        <p:spPr>
          <a:xfrm>
            <a:off x="7470117" y="5610646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Storage</a:t>
            </a:r>
          </a:p>
        </p:txBody>
      </p:sp>
    </p:spTree>
    <p:extLst>
      <p:ext uri="{BB962C8B-B14F-4D97-AF65-F5344CB8AC3E}">
        <p14:creationId xmlns:p14="http://schemas.microsoft.com/office/powerpoint/2010/main" val="17675137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pPr lvl="1"/>
            <a:endParaRPr lang="en-US" sz="2400" dirty="0">
              <a:solidFill>
                <a:schemeClr val="tx2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</a:endParaRPr>
          </a:p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315200" y="6492883"/>
            <a:ext cx="1828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D8F13-174C-467F-9D40-7DDEF70CAB8C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2433935"/>
            <a:ext cx="3124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Chrome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web browser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2463224"/>
            <a:ext cx="4267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TensorFlow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Mobile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2979003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machine learning framework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6200" y="5334000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Playback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7000" y="5943600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1290935"/>
            <a:ext cx="1066800" cy="1066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1205370"/>
            <a:ext cx="1081655" cy="115683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096000" y="3769051"/>
            <a:ext cx="3505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371600" y="4191000"/>
            <a:ext cx="1600200" cy="1219200"/>
            <a:chOff x="5867400" y="2936553"/>
            <a:chExt cx="2057400" cy="14478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5638800" y="4234696"/>
            <a:ext cx="1676400" cy="1219200"/>
            <a:chOff x="5867400" y="2936553"/>
            <a:chExt cx="2057400" cy="144780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4191000" y="5352872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Capture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18000" y="5962472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4510B7D2-8949-194C-A951-66E3876F4C90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Data Overwhelms Modern Machines 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006633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4B0F726-3DD6-564A-9BCA-59E1A719EC12}"/>
              </a:ext>
            </a:extLst>
          </p:cNvPr>
          <p:cNvSpPr/>
          <p:nvPr/>
        </p:nvSpPr>
        <p:spPr>
          <a:xfrm>
            <a:off x="0" y="3100668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21477041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807896" cy="4876800"/>
          </a:xfrm>
        </p:spPr>
        <p:txBody>
          <a:bodyPr/>
          <a:lstStyle/>
          <a:p>
            <a:r>
              <a:rPr lang="en-US" sz="1500" dirty="0"/>
              <a:t>Amirali Boroumand, Saugata Ghose, </a:t>
            </a:r>
            <a:r>
              <a:rPr lang="en-US" sz="1500" dirty="0" err="1"/>
              <a:t>Youngsok</a:t>
            </a:r>
            <a:r>
              <a:rPr lang="en-US" sz="1500" dirty="0"/>
              <a:t> Kim, </a:t>
            </a:r>
            <a:r>
              <a:rPr lang="en-US" sz="1500" dirty="0" err="1"/>
              <a:t>Rachata</a:t>
            </a:r>
            <a:r>
              <a:rPr lang="en-US" sz="1500" dirty="0"/>
              <a:t> </a:t>
            </a:r>
            <a:r>
              <a:rPr lang="en-US" sz="1500" dirty="0" err="1"/>
              <a:t>Ausavarungnirun</a:t>
            </a:r>
            <a:r>
              <a:rPr lang="en-US" sz="1500" dirty="0"/>
              <a:t>, Eric </a:t>
            </a:r>
            <a:r>
              <a:rPr lang="en-US" sz="1500" dirty="0" err="1"/>
              <a:t>Shiu</a:t>
            </a:r>
            <a:r>
              <a:rPr lang="en-US" sz="1500" dirty="0"/>
              <a:t>, Rahul Thakur, </a:t>
            </a:r>
            <a:r>
              <a:rPr lang="en-US" sz="1500" dirty="0" err="1"/>
              <a:t>Daehyun</a:t>
            </a:r>
            <a:r>
              <a:rPr lang="en-US" sz="1500" dirty="0"/>
              <a:t> Kim, Aki </a:t>
            </a:r>
            <a:r>
              <a:rPr lang="en-US" sz="1500" dirty="0" err="1"/>
              <a:t>Kuusela</a:t>
            </a:r>
            <a:r>
              <a:rPr lang="en-US" sz="1500" dirty="0"/>
              <a:t>, Allan </a:t>
            </a:r>
            <a:r>
              <a:rPr lang="en-US" sz="1500" dirty="0" err="1"/>
              <a:t>Knies</a:t>
            </a:r>
            <a:r>
              <a:rPr lang="en-US" sz="1500" dirty="0"/>
              <a:t>, </a:t>
            </a:r>
            <a:r>
              <a:rPr lang="en-US" sz="1500" dirty="0" err="1"/>
              <a:t>Parthasarathy</a:t>
            </a:r>
            <a:r>
              <a:rPr lang="en-US" sz="1500" dirty="0"/>
              <a:t> </a:t>
            </a:r>
            <a:r>
              <a:rPr lang="en-US" sz="1500" dirty="0" err="1"/>
              <a:t>Ranganathan</a:t>
            </a:r>
            <a:r>
              <a:rPr lang="en-US" sz="1500" dirty="0"/>
              <a:t>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"Google Workloads for Consumer Devices: Mitigating Data Movement Bottlenecks"</a:t>
            </a:r>
            <a:r>
              <a:rPr lang="en-US" sz="1500" dirty="0">
                <a:solidFill>
                  <a:srgbClr val="0000FF"/>
                </a:solidFill>
              </a:rPr>
              <a:t> </a:t>
            </a:r>
            <a:br>
              <a:rPr lang="en-US" sz="1500" dirty="0"/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23rd International Conference on Architectural Support for Programming Languages and Operating Systems</a:t>
            </a:r>
            <a:r>
              <a:rPr lang="en-US" sz="1500" i="1" dirty="0"/>
              <a:t> (</a:t>
            </a:r>
            <a:r>
              <a:rPr lang="en-US" sz="1500" b="1" i="1" dirty="0"/>
              <a:t>ASPLOS</a:t>
            </a:r>
            <a:r>
              <a:rPr lang="en-US" sz="1500" i="1" dirty="0"/>
              <a:t>)</a:t>
            </a:r>
            <a:r>
              <a:rPr lang="en-US" sz="1500" dirty="0"/>
              <a:t>, Williamsburg, VA, USA, March 2018.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C2F53-6D9B-6D4B-AC2B-8F1185D8A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18136"/>
            <a:ext cx="9144000" cy="22352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D6B716-D4D6-E942-A52D-41F4F25A40CE}"/>
              </a:ext>
            </a:extLst>
          </p:cNvPr>
          <p:cNvSpPr/>
          <p:nvPr/>
        </p:nvSpPr>
        <p:spPr>
          <a:xfrm>
            <a:off x="0" y="2708920"/>
            <a:ext cx="9144000" cy="10310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62.7%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of the total system energy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is spent on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data movement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ADAED7D-7FD9-2A42-BDA3-4593BF0DF855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Data Movement Overwhelms Modern Machines </a:t>
            </a:r>
          </a:p>
        </p:txBody>
      </p:sp>
    </p:spTree>
    <p:extLst>
      <p:ext uri="{BB962C8B-B14F-4D97-AF65-F5344CB8AC3E}">
        <p14:creationId xmlns:p14="http://schemas.microsoft.com/office/powerpoint/2010/main" val="355426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C49EE-1A88-0243-A7DE-08C788E89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1066800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Data Movement Overwhelms Accelerators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60743-ABA5-274B-A6DC-99D41985D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76536"/>
            <a:ext cx="8610600" cy="5195664"/>
          </a:xfrm>
        </p:spPr>
        <p:txBody>
          <a:bodyPr/>
          <a:lstStyle/>
          <a:p>
            <a:r>
              <a:rPr lang="en-US" sz="1500" dirty="0" err="1"/>
              <a:t>Amirali</a:t>
            </a:r>
            <a:r>
              <a:rPr lang="en-US" sz="1500" dirty="0"/>
              <a:t> </a:t>
            </a:r>
            <a:r>
              <a:rPr lang="en-US" sz="1500" dirty="0" err="1"/>
              <a:t>Boroumand</a:t>
            </a:r>
            <a:r>
              <a:rPr lang="en-US" sz="1500" dirty="0"/>
              <a:t>, </a:t>
            </a:r>
            <a:r>
              <a:rPr lang="en-US" sz="1500" dirty="0" err="1"/>
              <a:t>Saugata</a:t>
            </a:r>
            <a:r>
              <a:rPr lang="en-US" sz="1500" dirty="0"/>
              <a:t> Ghose, </a:t>
            </a:r>
            <a:r>
              <a:rPr lang="en-US" sz="1500" dirty="0" err="1"/>
              <a:t>Berkin</a:t>
            </a:r>
            <a:r>
              <a:rPr lang="en-US" sz="1500" dirty="0"/>
              <a:t> Akin, Ravi Narayanaswami, Geraldo F. Oliveira, </a:t>
            </a:r>
            <a:r>
              <a:rPr lang="en-US" sz="1500" dirty="0" err="1"/>
              <a:t>Xiaoyu</a:t>
            </a:r>
            <a:r>
              <a:rPr lang="en-US" sz="1500" dirty="0"/>
              <a:t> Ma, Eric </a:t>
            </a:r>
            <a:r>
              <a:rPr lang="en-US" sz="1500" dirty="0" err="1"/>
              <a:t>Shiu</a:t>
            </a:r>
            <a:r>
              <a:rPr lang="en-US" sz="1500" dirty="0"/>
              <a:t>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"Google Neural Network Models for Edge Devices: Analyzing and Mitigating Machine Learning Inference Bottlenecks"</a:t>
            </a:r>
            <a:br>
              <a:rPr lang="en-US" sz="1500" dirty="0">
                <a:solidFill>
                  <a:srgbClr val="0000FF"/>
                </a:solidFill>
              </a:rPr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30th International Conference on Parallel Architectures and Compilation Techniques</a:t>
            </a:r>
            <a:r>
              <a:rPr lang="en-US" sz="1500" i="1" dirty="0"/>
              <a:t> (</a:t>
            </a:r>
            <a:r>
              <a:rPr lang="en-US" sz="1500" b="1" i="1" dirty="0"/>
              <a:t>PACT</a:t>
            </a:r>
            <a:r>
              <a:rPr lang="en-US" sz="1500" i="1" dirty="0"/>
              <a:t>)</a:t>
            </a:r>
            <a:r>
              <a:rPr lang="en-US" sz="1500" dirty="0"/>
              <a:t>, Virtual, September 2021.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4"/>
              </a:rPr>
              <a:t>Slides (pptx)</a:t>
            </a:r>
            <a:r>
              <a:rPr lang="en-US" sz="1500" dirty="0"/>
              <a:t> </a:t>
            </a:r>
            <a:r>
              <a:rPr lang="en-US" sz="1500" dirty="0">
                <a:hlinkClick r:id="rId5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6"/>
              </a:rPr>
              <a:t>Talk Video</a:t>
            </a:r>
            <a:r>
              <a:rPr lang="en-US" sz="1500" dirty="0"/>
              <a:t> (14 minutes)]</a:t>
            </a:r>
          </a:p>
          <a:p>
            <a:pPr marL="0" indent="0">
              <a:buNone/>
            </a:pP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endParaRPr lang="en-US" sz="1800" dirty="0"/>
          </a:p>
          <a:p>
            <a:pPr marL="0" indent="0">
              <a:buNone/>
            </a:pPr>
            <a:br>
              <a:rPr lang="en-US" sz="1800" dirty="0"/>
            </a:br>
            <a:br>
              <a:rPr lang="en-US" sz="1800" dirty="0"/>
            </a:b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A2729-1732-2046-89F9-FA4DB169A5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F50240-ACFE-DB4C-B85E-0E66A9F6E1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453707"/>
            <a:ext cx="9144000" cy="179469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6B1348-F067-3402-A629-42472D44DBC9}"/>
              </a:ext>
            </a:extLst>
          </p:cNvPr>
          <p:cNvSpPr/>
          <p:nvPr/>
        </p:nvSpPr>
        <p:spPr>
          <a:xfrm>
            <a:off x="0" y="3200400"/>
            <a:ext cx="9144000" cy="10310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&gt; 90%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of the total system energy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is spent on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memory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in large ML models</a:t>
            </a:r>
          </a:p>
        </p:txBody>
      </p:sp>
    </p:spTree>
    <p:extLst>
      <p:ext uri="{BB962C8B-B14F-4D97-AF65-F5344CB8AC3E}">
        <p14:creationId xmlns:p14="http://schemas.microsoft.com/office/powerpoint/2010/main" val="21612155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7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Data Movement vs. Computation Energy</a:t>
            </a:r>
          </a:p>
        </p:txBody>
      </p:sp>
      <p:sp>
        <p:nvSpPr>
          <p:cNvPr id="27033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78AE50-A064-BF4D-97C5-B7B9F4FAAF31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1016000"/>
            <a:ext cx="8113713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26250" y="1524000"/>
            <a:ext cx="2012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Dally, HiPEAC 2015</a:t>
            </a:r>
          </a:p>
        </p:txBody>
      </p:sp>
      <p:sp>
        <p:nvSpPr>
          <p:cNvPr id="7" name="AutoShape 25"/>
          <p:cNvSpPr>
            <a:spLocks noChangeArrowheads="1"/>
          </p:cNvSpPr>
          <p:nvPr/>
        </p:nvSpPr>
        <p:spPr bwMode="auto">
          <a:xfrm>
            <a:off x="971600" y="2420888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8" name="AutoShape 25"/>
          <p:cNvSpPr>
            <a:spLocks noChangeArrowheads="1"/>
          </p:cNvSpPr>
          <p:nvPr/>
        </p:nvSpPr>
        <p:spPr bwMode="auto">
          <a:xfrm>
            <a:off x="5724128" y="2492896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2358" y="4869160"/>
            <a:ext cx="9201750" cy="1261884"/>
          </a:xfrm>
          <a:prstGeom prst="rect">
            <a:avLst/>
          </a:prstGeom>
          <a:solidFill>
            <a:srgbClr val="FF66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 memory access consumes ~100-1000X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the energy of a complex addition </a:t>
            </a:r>
          </a:p>
        </p:txBody>
      </p:sp>
    </p:spTree>
    <p:extLst>
      <p:ext uri="{BB962C8B-B14F-4D97-AF65-F5344CB8AC3E}">
        <p14:creationId xmlns:p14="http://schemas.microsoft.com/office/powerpoint/2010/main" val="3461352481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26EC4-A15A-354C-9F10-B13F9551D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Data Movement vs. Computation Energy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9BD5A-66B4-0246-ABA0-C450E95087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273B9C7-2C8E-0A45-976F-C3F7499F2EF0}"/>
              </a:ext>
            </a:extLst>
          </p:cNvPr>
          <p:cNvGraphicFramePr>
            <a:graphicFrameLocks/>
          </p:cNvGraphicFramePr>
          <p:nvPr/>
        </p:nvGraphicFramePr>
        <p:xfrm>
          <a:off x="-1600200" y="309916"/>
          <a:ext cx="11201400" cy="5933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0F6603D-44EC-1B49-91F1-F9C4B6635C9F}"/>
              </a:ext>
            </a:extLst>
          </p:cNvPr>
          <p:cNvSpPr txBox="1"/>
          <p:nvPr/>
        </p:nvSpPr>
        <p:spPr>
          <a:xfrm>
            <a:off x="1595132" y="6428250"/>
            <a:ext cx="65633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Han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+, “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EIE: Efficient Inference Engine on Compressed Deep Neural Network,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”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ISCA 2016.</a:t>
            </a:r>
          </a:p>
        </p:txBody>
      </p:sp>
    </p:spTree>
    <p:extLst>
      <p:ext uri="{BB962C8B-B14F-4D97-AF65-F5344CB8AC3E}">
        <p14:creationId xmlns:p14="http://schemas.microsoft.com/office/powerpoint/2010/main" val="3818123385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26EC4-A15A-354C-9F10-B13F9551D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Data Movement vs. Computation Energy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9BD5A-66B4-0246-ABA0-C450E95087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273B9C7-2C8E-0A45-976F-C3F7499F2EF0}"/>
              </a:ext>
            </a:extLst>
          </p:cNvPr>
          <p:cNvGraphicFramePr>
            <a:graphicFrameLocks/>
          </p:cNvGraphicFramePr>
          <p:nvPr/>
        </p:nvGraphicFramePr>
        <p:xfrm>
          <a:off x="-1600200" y="309916"/>
          <a:ext cx="11201400" cy="5933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0F6603D-44EC-1B49-91F1-F9C4B6635C9F}"/>
              </a:ext>
            </a:extLst>
          </p:cNvPr>
          <p:cNvSpPr txBox="1"/>
          <p:nvPr/>
        </p:nvSpPr>
        <p:spPr>
          <a:xfrm>
            <a:off x="1595132" y="6428250"/>
            <a:ext cx="65633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Han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+, “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EIE: Efficient Inference Engine on Compressed Deep Neural Network,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”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ISCA 2016.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1008893-8A27-9240-93C2-6EECFADC9969}"/>
              </a:ext>
            </a:extLst>
          </p:cNvPr>
          <p:cNvCxnSpPr>
            <a:cxnSpLocks/>
          </p:cNvCxnSpPr>
          <p:nvPr/>
        </p:nvCxnSpPr>
        <p:spPr>
          <a:xfrm flipV="1">
            <a:off x="1905000" y="1676400"/>
            <a:ext cx="6477000" cy="28956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708F94A4-B4A7-C941-9E76-8E5F06CE95CE}"/>
              </a:ext>
            </a:extLst>
          </p:cNvPr>
          <p:cNvSpPr/>
          <p:nvPr/>
        </p:nvSpPr>
        <p:spPr>
          <a:xfrm>
            <a:off x="7848600" y="1129460"/>
            <a:ext cx="11769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6400X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7F9D75-0F0F-1055-1031-865FCB768539}"/>
              </a:ext>
            </a:extLst>
          </p:cNvPr>
          <p:cNvSpPr txBox="1"/>
          <p:nvPr/>
        </p:nvSpPr>
        <p:spPr>
          <a:xfrm>
            <a:off x="0" y="5623500"/>
            <a:ext cx="9144000" cy="1261884"/>
          </a:xfrm>
          <a:prstGeom prst="rect">
            <a:avLst/>
          </a:prstGeom>
          <a:solidFill>
            <a:srgbClr val="FF66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 memory access consumes 6400X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the energy of a simple integer addition </a:t>
            </a:r>
          </a:p>
        </p:txBody>
      </p:sp>
    </p:spTree>
    <p:extLst>
      <p:ext uri="{BB962C8B-B14F-4D97-AF65-F5344CB8AC3E}">
        <p14:creationId xmlns:p14="http://schemas.microsoft.com/office/powerpoint/2010/main" val="382173353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Powerful Processors Mostly Wait for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of Google’s Data Center Workloads (2015):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618579"/>
            <a:ext cx="6984776" cy="4821475"/>
          </a:xfrm>
          <a:prstGeom prst="rect">
            <a:avLst/>
          </a:prstGeom>
        </p:spPr>
      </p:pic>
      <p:sp>
        <p:nvSpPr>
          <p:cNvPr id="6" name="AutoShape 25"/>
          <p:cNvSpPr>
            <a:spLocks noChangeArrowheads="1"/>
          </p:cNvSpPr>
          <p:nvPr/>
        </p:nvSpPr>
        <p:spPr bwMode="auto">
          <a:xfrm>
            <a:off x="3779912" y="2442260"/>
            <a:ext cx="3096344" cy="2304256"/>
          </a:xfrm>
          <a:prstGeom prst="roundRect">
            <a:avLst>
              <a:gd name="adj" fmla="val 16667"/>
            </a:avLst>
          </a:prstGeom>
          <a:noFill/>
          <a:ln w="889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9752" y="6528683"/>
            <a:ext cx="4516749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Kanev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+, “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Profiling a Warehouse-Scale Computer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ISCA 2015.</a:t>
            </a:r>
          </a:p>
        </p:txBody>
      </p:sp>
    </p:spTree>
    <p:extLst>
      <p:ext uri="{BB962C8B-B14F-4D97-AF65-F5344CB8AC3E}">
        <p14:creationId xmlns:p14="http://schemas.microsoft.com/office/powerpoint/2010/main" val="30640550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8840"/>
            <a:ext cx="8610600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5000" dirty="0">
                <a:solidFill>
                  <a:srgbClr val="FF0000"/>
                </a:solidFill>
              </a:rPr>
              <a:t>Processing</a:t>
            </a:r>
            <a:r>
              <a:rPr lang="en-US" sz="5000" dirty="0"/>
              <a:t> of data </a:t>
            </a:r>
          </a:p>
          <a:p>
            <a:pPr marL="0" indent="0" algn="ctr">
              <a:buNone/>
            </a:pPr>
            <a:r>
              <a:rPr lang="en-US" sz="5000" dirty="0"/>
              <a:t>is performed 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FF0000"/>
                </a:solidFill>
              </a:rPr>
              <a:t>far away from the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9221204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7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We Do Not Want to Move Data!</a:t>
            </a:r>
          </a:p>
        </p:txBody>
      </p:sp>
      <p:sp>
        <p:nvSpPr>
          <p:cNvPr id="27033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78AE50-A064-BF4D-97C5-B7B9F4FAAF31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1016000"/>
            <a:ext cx="8113713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26250" y="1524000"/>
            <a:ext cx="2012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Dally, HiPEAC 2015</a:t>
            </a:r>
          </a:p>
        </p:txBody>
      </p:sp>
      <p:sp>
        <p:nvSpPr>
          <p:cNvPr id="7" name="AutoShape 25"/>
          <p:cNvSpPr>
            <a:spLocks noChangeArrowheads="1"/>
          </p:cNvSpPr>
          <p:nvPr/>
        </p:nvSpPr>
        <p:spPr bwMode="auto">
          <a:xfrm>
            <a:off x="971600" y="2420888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8" name="AutoShape 25"/>
          <p:cNvSpPr>
            <a:spLocks noChangeArrowheads="1"/>
          </p:cNvSpPr>
          <p:nvPr/>
        </p:nvSpPr>
        <p:spPr bwMode="auto">
          <a:xfrm>
            <a:off x="5724128" y="2492896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8786B6-2FA5-F746-BEAB-9E9E6CF3FEAC}"/>
              </a:ext>
            </a:extLst>
          </p:cNvPr>
          <p:cNvSpPr txBox="1"/>
          <p:nvPr/>
        </p:nvSpPr>
        <p:spPr>
          <a:xfrm>
            <a:off x="-32358" y="4869160"/>
            <a:ext cx="9201750" cy="1261884"/>
          </a:xfrm>
          <a:prstGeom prst="rect">
            <a:avLst/>
          </a:prstGeom>
          <a:solidFill>
            <a:srgbClr val="FF66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 memory access consumes ~100-1000X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the energy of a complex addition </a:t>
            </a:r>
          </a:p>
        </p:txBody>
      </p:sp>
    </p:spTree>
    <p:extLst>
      <p:ext uri="{BB962C8B-B14F-4D97-AF65-F5344CB8AC3E}">
        <p14:creationId xmlns:p14="http://schemas.microsoft.com/office/powerpoint/2010/main" val="2498733091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A </a:t>
            </a:r>
            <a:r>
              <a:rPr lang="en-US" b="1" dirty="0"/>
              <a:t>Paradigm Shift </a:t>
            </a:r>
            <a:r>
              <a:rPr lang="en-US" dirty="0"/>
              <a:t>To 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807896" cy="5193723"/>
          </a:xfrm>
        </p:spPr>
        <p:txBody>
          <a:bodyPr/>
          <a:lstStyle/>
          <a:p>
            <a:endParaRPr lang="en-US" dirty="0"/>
          </a:p>
          <a:p>
            <a:r>
              <a:rPr lang="en-US" sz="2800" dirty="0"/>
              <a:t>Enable computation with </a:t>
            </a:r>
            <a:r>
              <a:rPr lang="en-US" sz="2800" dirty="0">
                <a:solidFill>
                  <a:srgbClr val="0000FF"/>
                </a:solidFill>
              </a:rPr>
              <a:t>minimal data movement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800" dirty="0">
                <a:solidFill>
                  <a:srgbClr val="0000FF"/>
                </a:solidFill>
              </a:rPr>
              <a:t>Compute where it makes sense</a:t>
            </a:r>
            <a:r>
              <a:rPr lang="en-US" sz="2800" dirty="0"/>
              <a:t> (</a:t>
            </a:r>
            <a:r>
              <a:rPr lang="en-US" sz="2800" dirty="0">
                <a:solidFill>
                  <a:srgbClr val="FF0000"/>
                </a:solidFill>
              </a:rPr>
              <a:t>where data resides</a:t>
            </a:r>
            <a:r>
              <a:rPr lang="en-US" sz="2800" dirty="0"/>
              <a:t>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800" dirty="0"/>
              <a:t>Make computing architectures more </a:t>
            </a:r>
            <a:r>
              <a:rPr lang="en-US" sz="2800" dirty="0">
                <a:solidFill>
                  <a:srgbClr val="0000FF"/>
                </a:solidFill>
              </a:rPr>
              <a:t>data-centric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84025404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37CB-A115-C448-B0F3-4AE5B1D4F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84784"/>
            <a:ext cx="7924800" cy="1752600"/>
          </a:xfrm>
        </p:spPr>
        <p:txBody>
          <a:bodyPr/>
          <a:lstStyle/>
          <a:p>
            <a:r>
              <a:rPr lang="en-US" dirty="0"/>
              <a:t>Processing Data </a:t>
            </a:r>
            <a:br>
              <a:rPr lang="en-US" dirty="0"/>
            </a:br>
            <a:r>
              <a:rPr lang="en-US" dirty="0"/>
              <a:t>	        Where It Makes Sense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37863-551C-F043-BB62-20787BDBD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6EBD97-92C3-8040-ABAF-8E7431A02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0880375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6E630-A1E5-804C-A757-BA15C2E67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9372600" cy="884238"/>
          </a:xfrm>
        </p:spPr>
        <p:txBody>
          <a:bodyPr/>
          <a:lstStyle/>
          <a:p>
            <a:r>
              <a:rPr lang="en-US" dirty="0">
                <a:solidFill>
                  <a:srgbClr val="006633"/>
                </a:solidFill>
                <a:ea typeface="ＭＳ Ｐゴシック" charset="0"/>
              </a:rPr>
              <a:t>Process Data Where It Makes Sense </a:t>
            </a:r>
            <a:endParaRPr lang="en-US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AEBD90-9301-6C4A-BC8C-2EDBB0E5DD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6ABE56-5E07-4208-997F-19E78ED34494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77506" name="Picture 2" descr="Apple announces M1 Ultra with 20-core CPU and 64-core GPU">
            <a:extLst>
              <a:ext uri="{FF2B5EF4-FFF2-40B4-BE49-F238E27FC236}">
                <a16:creationId xmlns:a16="http://schemas.microsoft.com/office/drawing/2014/main" id="{39E66091-2514-8942-B762-7B5B63853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6637"/>
            <a:ext cx="9144000" cy="513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2F3789-731D-3743-920B-1975EC699A4D}"/>
              </a:ext>
            </a:extLst>
          </p:cNvPr>
          <p:cNvSpPr txBox="1"/>
          <p:nvPr/>
        </p:nvSpPr>
        <p:spPr>
          <a:xfrm>
            <a:off x="1932065" y="6566356"/>
            <a:ext cx="52036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https://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www.gsmarena.com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/apple_announces_m1_ultra_with_20core_cpu_and_64core_gpu-news-53481.php</a:t>
            </a:r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F3942E71-DCB7-734B-AA89-8B7623663BC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189528" y="2921226"/>
            <a:ext cx="3900363" cy="1375647"/>
          </a:xfrm>
          <a:prstGeom prst="rect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5542B0FB-0C7F-4D40-80A7-3CAD0B7D599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44671" y="2921226"/>
            <a:ext cx="3900363" cy="1375647"/>
          </a:xfrm>
          <a:prstGeom prst="rect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FAF078-3519-72EE-F756-8F1AAF73B425}"/>
              </a:ext>
            </a:extLst>
          </p:cNvPr>
          <p:cNvSpPr txBox="1"/>
          <p:nvPr/>
        </p:nvSpPr>
        <p:spPr>
          <a:xfrm>
            <a:off x="3048000" y="6140130"/>
            <a:ext cx="2933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Apple M1 Ultra System (2022)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A1C5B9-D3CC-6035-D80C-A166B5BD945F}"/>
              </a:ext>
            </a:extLst>
          </p:cNvPr>
          <p:cNvSpPr txBox="1"/>
          <p:nvPr/>
        </p:nvSpPr>
        <p:spPr>
          <a:xfrm>
            <a:off x="2615830" y="5609553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FA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DRAM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C8947E-A616-D75A-85A7-B17561B4DB64}"/>
              </a:ext>
            </a:extLst>
          </p:cNvPr>
          <p:cNvSpPr txBox="1"/>
          <p:nvPr/>
        </p:nvSpPr>
        <p:spPr>
          <a:xfrm>
            <a:off x="5562682" y="5617106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FA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DRAM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3E168C-9134-1C6E-4F85-8F2B609395F6}"/>
              </a:ext>
            </a:extLst>
          </p:cNvPr>
          <p:cNvSpPr txBox="1"/>
          <p:nvPr/>
        </p:nvSpPr>
        <p:spPr>
          <a:xfrm>
            <a:off x="4122255" y="5263143"/>
            <a:ext cx="890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FD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 lot of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FD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SRAM</a:t>
            </a:r>
          </a:p>
        </p:txBody>
      </p:sp>
      <p:sp>
        <p:nvSpPr>
          <p:cNvPr id="9" name="Rectangle 39">
            <a:extLst>
              <a:ext uri="{FF2B5EF4-FFF2-40B4-BE49-F238E27FC236}">
                <a16:creationId xmlns:a16="http://schemas.microsoft.com/office/drawing/2014/main" id="{007D205A-1318-551D-5272-8115998B125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-746620" y="2472860"/>
            <a:ext cx="3900363" cy="2272379"/>
          </a:xfrm>
          <a:prstGeom prst="rect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2" name="Rectangle 39">
            <a:extLst>
              <a:ext uri="{FF2B5EF4-FFF2-40B4-BE49-F238E27FC236}">
                <a16:creationId xmlns:a16="http://schemas.microsoft.com/office/drawing/2014/main" id="{3662BFAB-2D15-A3C2-7D02-D2FB2B6A3B5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03240" y="2459876"/>
            <a:ext cx="3900364" cy="2298349"/>
          </a:xfrm>
          <a:prstGeom prst="rect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11B37C-D3AA-9992-83DB-6800B95039FA}"/>
              </a:ext>
            </a:extLst>
          </p:cNvPr>
          <p:cNvSpPr txBox="1"/>
          <p:nvPr/>
        </p:nvSpPr>
        <p:spPr>
          <a:xfrm>
            <a:off x="755576" y="5589240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Storage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A0D39A-0DC5-90B4-0DBB-6BBA80E3CBFA}"/>
              </a:ext>
            </a:extLst>
          </p:cNvPr>
          <p:cNvSpPr txBox="1"/>
          <p:nvPr/>
        </p:nvSpPr>
        <p:spPr>
          <a:xfrm>
            <a:off x="7470117" y="5610646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Storage</a:t>
            </a:r>
          </a:p>
        </p:txBody>
      </p:sp>
      <p:sp>
        <p:nvSpPr>
          <p:cNvPr id="15" name="Rectangle 39">
            <a:extLst>
              <a:ext uri="{FF2B5EF4-FFF2-40B4-BE49-F238E27FC236}">
                <a16:creationId xmlns:a16="http://schemas.microsoft.com/office/drawing/2014/main" id="{71AD81D4-F29E-78E6-F541-517C58C8DC6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17705" y="-3213695"/>
            <a:ext cx="534558" cy="9035225"/>
          </a:xfrm>
          <a:prstGeom prst="rect">
            <a:avLst/>
          </a:prstGeom>
          <a:noFill/>
          <a:ln w="50800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93D85F-140C-F27C-6FA0-DFE552ECD580}"/>
              </a:ext>
            </a:extLst>
          </p:cNvPr>
          <p:cNvSpPr txBox="1"/>
          <p:nvPr/>
        </p:nvSpPr>
        <p:spPr>
          <a:xfrm>
            <a:off x="4104204" y="1108594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Sensors</a:t>
            </a:r>
          </a:p>
        </p:txBody>
      </p:sp>
    </p:spTree>
    <p:extLst>
      <p:ext uri="{BB962C8B-B14F-4D97-AF65-F5344CB8AC3E}">
        <p14:creationId xmlns:p14="http://schemas.microsoft.com/office/powerpoint/2010/main" val="1860738411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1A5712"/>
                </a:solidFill>
                <a:latin typeface="Garamond"/>
                <a:cs typeface="Garamond"/>
              </a:rPr>
              <a:t>Goal: Processing in Memory/Storage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2400" dirty="0">
              <a:latin typeface="Tahoma"/>
              <a:cs typeface="Tahoma"/>
            </a:endParaRPr>
          </a:p>
          <a:p>
            <a:r>
              <a:rPr lang="en-US" sz="2400" dirty="0">
                <a:latin typeface="Tahoma"/>
                <a:cs typeface="Tahoma"/>
              </a:rPr>
              <a:t>Many questions </a:t>
            </a:r>
            <a:r>
              <a:rPr lang="is-IS" sz="2400" dirty="0">
                <a:latin typeface="Tahoma"/>
                <a:cs typeface="Tahoma"/>
              </a:rPr>
              <a:t>… </a:t>
            </a:r>
            <a:r>
              <a:rPr lang="en-US" dirty="0">
                <a:cs typeface="Tahoma"/>
              </a:rPr>
              <a:t>How do we design the:</a:t>
            </a:r>
            <a:endParaRPr lang="is-IS" sz="2400" dirty="0">
              <a:latin typeface="Tahoma"/>
              <a:cs typeface="Tahoma"/>
            </a:endParaRPr>
          </a:p>
          <a:p>
            <a:pPr lvl="1"/>
            <a:r>
              <a:rPr lang="en-US" sz="2200" dirty="0">
                <a:latin typeface="Tahoma"/>
                <a:cs typeface="Tahoma"/>
              </a:rPr>
              <a:t>compute-capable memory &amp; controllers?</a:t>
            </a:r>
          </a:p>
          <a:p>
            <a:pPr lvl="1"/>
            <a:r>
              <a:rPr lang="en-US" dirty="0">
                <a:latin typeface="Tahoma"/>
                <a:cs typeface="Tahoma"/>
              </a:rPr>
              <a:t>p</a:t>
            </a:r>
            <a:r>
              <a:rPr lang="en-US" sz="2200" dirty="0">
                <a:latin typeface="Tahoma"/>
                <a:cs typeface="Tahoma"/>
              </a:rPr>
              <a:t>rocessors </a:t>
            </a:r>
            <a:r>
              <a:rPr lang="en-US" dirty="0">
                <a:latin typeface="Tahoma"/>
                <a:cs typeface="Tahoma"/>
              </a:rPr>
              <a:t>&amp;</a:t>
            </a:r>
            <a:r>
              <a:rPr lang="en-US" sz="2200" dirty="0">
                <a:latin typeface="Tahoma"/>
                <a:cs typeface="Tahoma"/>
              </a:rPr>
              <a:t> communication units?</a:t>
            </a:r>
          </a:p>
          <a:p>
            <a:pPr lvl="1"/>
            <a:r>
              <a:rPr lang="en-US" dirty="0">
                <a:latin typeface="Tahoma"/>
                <a:cs typeface="Tahoma"/>
              </a:rPr>
              <a:t>s</a:t>
            </a:r>
            <a:r>
              <a:rPr lang="en-US" sz="2200" dirty="0">
                <a:latin typeface="Tahoma"/>
                <a:cs typeface="Tahoma"/>
              </a:rPr>
              <a:t>oftware &amp; hardware interfaces?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system software, compilers, languages?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algorithms &amp; theoretical </a:t>
            </a:r>
            <a:r>
              <a:rPr lang="en-US" dirty="0">
                <a:latin typeface="Tahoma"/>
                <a:cs typeface="Tahoma"/>
              </a:rPr>
              <a:t>f</a:t>
            </a:r>
            <a:r>
              <a:rPr lang="en-US" sz="2200" dirty="0">
                <a:latin typeface="Tahoma"/>
                <a:cs typeface="Tahoma"/>
              </a:rPr>
              <a:t>oundations?</a:t>
            </a:r>
          </a:p>
        </p:txBody>
      </p:sp>
      <p:sp>
        <p:nvSpPr>
          <p:cNvPr id="4" name="Rectangle 5"/>
          <p:cNvSpPr>
            <a:spLocks/>
          </p:cNvSpPr>
          <p:nvPr/>
        </p:nvSpPr>
        <p:spPr bwMode="auto">
          <a:xfrm>
            <a:off x="1475656" y="1327945"/>
            <a:ext cx="1504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5" name="Rectangle 6"/>
          <p:cNvSpPr>
            <a:spLocks/>
          </p:cNvSpPr>
          <p:nvPr/>
        </p:nvSpPr>
        <p:spPr bwMode="auto">
          <a:xfrm>
            <a:off x="1647106" y="2369345"/>
            <a:ext cx="1155700" cy="4953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6" name="Rectangle 7"/>
          <p:cNvSpPr>
            <a:spLocks/>
          </p:cNvSpPr>
          <p:nvPr/>
        </p:nvSpPr>
        <p:spPr bwMode="auto">
          <a:xfrm>
            <a:off x="1882056" y="2432845"/>
            <a:ext cx="660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Cache</a:t>
            </a: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2212256" y="2864645"/>
            <a:ext cx="0" cy="4254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2212256" y="2039145"/>
            <a:ext cx="0" cy="3365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9" name="Rectangle 10"/>
          <p:cNvSpPr>
            <a:spLocks/>
          </p:cNvSpPr>
          <p:nvPr/>
        </p:nvSpPr>
        <p:spPr bwMode="auto">
          <a:xfrm>
            <a:off x="1634406" y="1499395"/>
            <a:ext cx="1155700" cy="5461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0" name="Rectangle 11"/>
          <p:cNvSpPr>
            <a:spLocks/>
          </p:cNvSpPr>
          <p:nvPr/>
        </p:nvSpPr>
        <p:spPr bwMode="auto">
          <a:xfrm>
            <a:off x="1691680" y="1584102"/>
            <a:ext cx="1008112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Processor</a:t>
            </a:r>
          </a:p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11" name="Rectangle 12"/>
          <p:cNvSpPr>
            <a:spLocks/>
          </p:cNvSpPr>
          <p:nvPr/>
        </p:nvSpPr>
        <p:spPr bwMode="auto">
          <a:xfrm>
            <a:off x="5735414" y="3372645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Interconnect</a:t>
            </a:r>
          </a:p>
        </p:txBody>
      </p:sp>
      <p:sp>
        <p:nvSpPr>
          <p:cNvPr id="12" name="Rectangle 13"/>
          <p:cNvSpPr>
            <a:spLocks/>
          </p:cNvSpPr>
          <p:nvPr/>
        </p:nvSpPr>
        <p:spPr bwMode="auto">
          <a:xfrm>
            <a:off x="3914056" y="1327945"/>
            <a:ext cx="2901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3" name="Rectangle 14"/>
          <p:cNvSpPr>
            <a:spLocks/>
          </p:cNvSpPr>
          <p:nvPr/>
        </p:nvSpPr>
        <p:spPr bwMode="auto">
          <a:xfrm>
            <a:off x="4572000" y="1411413"/>
            <a:ext cx="1871663" cy="184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Memory/Storage</a:t>
            </a:r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5364238" y="3011489"/>
            <a:ext cx="0" cy="3111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5" name="AutoShape 16"/>
          <p:cNvSpPr>
            <a:spLocks/>
          </p:cNvSpPr>
          <p:nvPr/>
        </p:nvSpPr>
        <p:spPr bwMode="auto">
          <a:xfrm>
            <a:off x="1482006" y="3295652"/>
            <a:ext cx="5327650" cy="76200"/>
          </a:xfrm>
          <a:prstGeom prst="roundRect">
            <a:avLst>
              <a:gd name="adj" fmla="val 50000"/>
            </a:avLst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6" name="Rectangle 17"/>
          <p:cNvSpPr>
            <a:spLocks/>
          </p:cNvSpPr>
          <p:nvPr/>
        </p:nvSpPr>
        <p:spPr bwMode="auto">
          <a:xfrm>
            <a:off x="4022006" y="16200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7" name="Rectangle 18"/>
          <p:cNvSpPr>
            <a:spLocks/>
          </p:cNvSpPr>
          <p:nvPr/>
        </p:nvSpPr>
        <p:spPr bwMode="auto">
          <a:xfrm>
            <a:off x="4022006" y="18676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8" name="Rectangle 19"/>
          <p:cNvSpPr>
            <a:spLocks/>
          </p:cNvSpPr>
          <p:nvPr/>
        </p:nvSpPr>
        <p:spPr bwMode="auto">
          <a:xfrm>
            <a:off x="4022006" y="21153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9" name="Rectangle 20"/>
          <p:cNvSpPr>
            <a:spLocks/>
          </p:cNvSpPr>
          <p:nvPr/>
        </p:nvSpPr>
        <p:spPr bwMode="auto">
          <a:xfrm>
            <a:off x="4022006" y="23629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0" name="Rectangle 21"/>
          <p:cNvSpPr>
            <a:spLocks/>
          </p:cNvSpPr>
          <p:nvPr/>
        </p:nvSpPr>
        <p:spPr bwMode="auto">
          <a:xfrm>
            <a:off x="4022006" y="26106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1" name="Rectangle 22"/>
          <p:cNvSpPr>
            <a:spLocks/>
          </p:cNvSpPr>
          <p:nvPr/>
        </p:nvSpPr>
        <p:spPr bwMode="auto">
          <a:xfrm>
            <a:off x="5571406" y="16200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2" name="Rectangle 23"/>
          <p:cNvSpPr>
            <a:spLocks/>
          </p:cNvSpPr>
          <p:nvPr/>
        </p:nvSpPr>
        <p:spPr bwMode="auto">
          <a:xfrm>
            <a:off x="5571406" y="18676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3" name="Rectangle 24"/>
          <p:cNvSpPr>
            <a:spLocks/>
          </p:cNvSpPr>
          <p:nvPr/>
        </p:nvSpPr>
        <p:spPr bwMode="auto">
          <a:xfrm>
            <a:off x="5571406" y="21153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4" name="Rectangle 25"/>
          <p:cNvSpPr>
            <a:spLocks/>
          </p:cNvSpPr>
          <p:nvPr/>
        </p:nvSpPr>
        <p:spPr bwMode="auto">
          <a:xfrm>
            <a:off x="5571406" y="23629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5" name="Rectangle 26"/>
          <p:cNvSpPr>
            <a:spLocks/>
          </p:cNvSpPr>
          <p:nvPr/>
        </p:nvSpPr>
        <p:spPr bwMode="auto">
          <a:xfrm>
            <a:off x="5571406" y="26106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6" name="Rectangle 27"/>
          <p:cNvSpPr>
            <a:spLocks/>
          </p:cNvSpPr>
          <p:nvPr/>
        </p:nvSpPr>
        <p:spPr bwMode="auto">
          <a:xfrm>
            <a:off x="1736006" y="2674145"/>
            <a:ext cx="977900" cy="146050"/>
          </a:xfrm>
          <a:prstGeom prst="rect">
            <a:avLst/>
          </a:prstGeom>
          <a:solidFill>
            <a:srgbClr val="FD9A00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>
            <a:off x="6917606" y="1557078"/>
            <a:ext cx="0" cy="12700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triangle" w="med" len="sm"/>
            <a:tailEnd type="triangle" w="med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8" name="Rectangle 29"/>
          <p:cNvSpPr>
            <a:spLocks/>
          </p:cNvSpPr>
          <p:nvPr/>
        </p:nvSpPr>
        <p:spPr bwMode="auto">
          <a:xfrm>
            <a:off x="7020272" y="1530934"/>
            <a:ext cx="1368152" cy="1380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Database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Graphs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Media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</a:t>
            </a:r>
          </a:p>
        </p:txBody>
      </p:sp>
      <p:sp>
        <p:nvSpPr>
          <p:cNvPr id="29" name="Freeform 30"/>
          <p:cNvSpPr>
            <a:spLocks/>
          </p:cNvSpPr>
          <p:nvPr/>
        </p:nvSpPr>
        <p:spPr bwMode="auto">
          <a:xfrm>
            <a:off x="1835696" y="2060848"/>
            <a:ext cx="3742060" cy="1451497"/>
          </a:xfrm>
          <a:custGeom>
            <a:avLst/>
            <a:gdLst>
              <a:gd name="T0" fmla="*/ 21600 w 21600"/>
              <a:gd name="T1" fmla="*/ 12000 h 21600"/>
              <a:gd name="T2" fmla="*/ 21600 w 21600"/>
              <a:gd name="T3" fmla="*/ 21600 h 21600"/>
              <a:gd name="T4" fmla="*/ 0 w 21600"/>
              <a:gd name="T5" fmla="*/ 21600 h 21600"/>
              <a:gd name="T6" fmla="*/ 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1200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noFill/>
          <a:ln w="101600" cap="flat">
            <a:solidFill>
              <a:srgbClr val="D90B00"/>
            </a:solidFill>
            <a:prstDash val="solid"/>
            <a:miter lim="800000"/>
            <a:headEnd type="none" w="med" len="med"/>
            <a:tailEnd type="triangle" w="med" len="med"/>
          </a:ln>
          <a:effectLst>
            <a:outerShdw blurRad="762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grpSp>
        <p:nvGrpSpPr>
          <p:cNvPr id="30" name="Group 34"/>
          <p:cNvGrpSpPr>
            <a:grpSpLocks/>
          </p:cNvGrpSpPr>
          <p:nvPr/>
        </p:nvGrpSpPr>
        <p:grpSpPr bwMode="auto">
          <a:xfrm>
            <a:off x="2195737" y="2122489"/>
            <a:ext cx="3661420" cy="1090487"/>
            <a:chOff x="0" y="0"/>
            <a:chExt cx="4219" cy="1352"/>
          </a:xfrm>
        </p:grpSpPr>
        <p:sp>
          <p:nvSpPr>
            <p:cNvPr id="31" name="Rectangle 31"/>
            <p:cNvSpPr>
              <a:spLocks/>
            </p:cNvSpPr>
            <p:nvPr/>
          </p:nvSpPr>
          <p:spPr bwMode="auto">
            <a:xfrm>
              <a:off x="2987" y="880"/>
              <a:ext cx="1232" cy="184"/>
            </a:xfrm>
            <a:prstGeom prst="rect">
              <a:avLst/>
            </a:prstGeom>
            <a:solidFill>
              <a:srgbClr val="FD9A00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0" y="0"/>
              <a:ext cx="3651" cy="1352"/>
            </a:xfrm>
            <a:custGeom>
              <a:avLst/>
              <a:gdLst>
                <a:gd name="T0" fmla="*/ 21600 w 21600"/>
                <a:gd name="T1" fmla="*/ 15330 h 21600"/>
                <a:gd name="T2" fmla="*/ 21600 w 21600"/>
                <a:gd name="T3" fmla="*/ 21600 h 21600"/>
                <a:gd name="T4" fmla="*/ 0 w 21600"/>
                <a:gd name="T5" fmla="*/ 21600 h 21600"/>
                <a:gd name="T6" fmla="*/ 0 w 21600"/>
                <a:gd name="T7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533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noFill/>
            <a:ln w="101600" cap="flat">
              <a:solidFill>
                <a:srgbClr val="D90B00"/>
              </a:solidFill>
              <a:prstDash val="solid"/>
              <a:miter lim="800000"/>
              <a:headEnd type="triangle" w="med" len="med"/>
              <a:tailEnd type="none" w="med" len="med"/>
            </a:ln>
            <a:effectLst>
              <a:outerShdw blurRad="76200" dist="38099" dir="2700000" algn="ctr" rotWithShape="0">
                <a:schemeClr val="bg2">
                  <a:alpha val="7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3" name="Rectangle 33"/>
            <p:cNvSpPr>
              <a:spLocks/>
            </p:cNvSpPr>
            <p:nvPr/>
          </p:nvSpPr>
          <p:spPr bwMode="auto">
            <a:xfrm>
              <a:off x="1245" y="1010"/>
              <a:ext cx="1528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D90B00"/>
                  </a:solidFill>
                  <a:effectLst/>
                  <a:uLnTx/>
                  <a:uFillTx/>
                  <a:latin typeface="Myriad Pro Bold Cond" charset="0"/>
                  <a:ea typeface="ＭＳ Ｐゴシック" charset="0"/>
                  <a:cs typeface="Myriad Pro Bold Cond" charset="0"/>
                  <a:sym typeface="Myriad Pro Bold Cond" charset="0"/>
                </a:rPr>
                <a:t>Query</a:t>
              </a:r>
            </a:p>
          </p:txBody>
        </p:sp>
      </p:grpSp>
      <p:sp>
        <p:nvSpPr>
          <p:cNvPr id="34" name="Rectangle 35"/>
          <p:cNvSpPr>
            <a:spLocks/>
          </p:cNvSpPr>
          <p:nvPr/>
        </p:nvSpPr>
        <p:spPr bwMode="auto">
          <a:xfrm>
            <a:off x="3287142" y="3607047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D90B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Results</a:t>
            </a:r>
          </a:p>
        </p:txBody>
      </p:sp>
      <p:sp>
        <p:nvSpPr>
          <p:cNvPr id="35" name="Rounded Rectangle 34"/>
          <p:cNvSpPr>
            <a:spLocks noChangeArrowheads="1"/>
          </p:cNvSpPr>
          <p:nvPr/>
        </p:nvSpPr>
        <p:spPr bwMode="auto">
          <a:xfrm rot="5400000">
            <a:off x="6568243" y="1366158"/>
            <a:ext cx="2133601" cy="1650776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6957984" y="527451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37" name="Text Box 18"/>
          <p:cNvSpPr txBox="1">
            <a:spLocks noChangeAspect="1" noChangeArrowheads="1"/>
          </p:cNvSpPr>
          <p:nvPr/>
        </p:nvSpPr>
        <p:spPr bwMode="auto">
          <a:xfrm>
            <a:off x="6957984" y="490304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38" name="Text Box 19"/>
          <p:cNvSpPr txBox="1">
            <a:spLocks noChangeAspect="1" noChangeArrowheads="1"/>
          </p:cNvSpPr>
          <p:nvPr/>
        </p:nvSpPr>
        <p:spPr bwMode="auto">
          <a:xfrm>
            <a:off x="6954809" y="423872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39" name="Text Box 20"/>
          <p:cNvSpPr txBox="1">
            <a:spLocks noChangeAspect="1" noChangeArrowheads="1"/>
          </p:cNvSpPr>
          <p:nvPr/>
        </p:nvSpPr>
        <p:spPr bwMode="auto">
          <a:xfrm>
            <a:off x="6954809" y="386724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40" name="Text Box 21"/>
          <p:cNvSpPr txBox="1">
            <a:spLocks noChangeAspect="1" noChangeArrowheads="1"/>
          </p:cNvSpPr>
          <p:nvPr/>
        </p:nvSpPr>
        <p:spPr bwMode="auto">
          <a:xfrm>
            <a:off x="6954809" y="350053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41" name="Text Box 22"/>
          <p:cNvSpPr txBox="1">
            <a:spLocks noChangeAspect="1" noChangeArrowheads="1"/>
          </p:cNvSpPr>
          <p:nvPr/>
        </p:nvSpPr>
        <p:spPr bwMode="auto">
          <a:xfrm>
            <a:off x="6957984" y="564758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42" name="Text Box 23"/>
          <p:cNvSpPr txBox="1">
            <a:spLocks noChangeAspect="1" noChangeArrowheads="1"/>
          </p:cNvSpPr>
          <p:nvPr/>
        </p:nvSpPr>
        <p:spPr bwMode="auto">
          <a:xfrm>
            <a:off x="6957984" y="601905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43" name="Text Box 24"/>
          <p:cNvSpPr txBox="1">
            <a:spLocks noChangeAspect="1" noChangeArrowheads="1"/>
          </p:cNvSpPr>
          <p:nvPr/>
        </p:nvSpPr>
        <p:spPr bwMode="auto">
          <a:xfrm>
            <a:off x="6957984" y="458065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44" name="Text Box 23"/>
          <p:cNvSpPr txBox="1">
            <a:spLocks noChangeAspect="1" noChangeArrowheads="1"/>
          </p:cNvSpPr>
          <p:nvPr/>
        </p:nvSpPr>
        <p:spPr bwMode="auto">
          <a:xfrm>
            <a:off x="6959572" y="637465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45" name="Rounded Rectangle 44"/>
          <p:cNvSpPr>
            <a:spLocks noChangeArrowheads="1"/>
          </p:cNvSpPr>
          <p:nvPr/>
        </p:nvSpPr>
        <p:spPr bwMode="auto">
          <a:xfrm rot="5400000">
            <a:off x="6849380" y="397771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25046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 autoUpdateAnimBg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/>
          </p:cNvSpPr>
          <p:nvPr/>
        </p:nvSpPr>
        <p:spPr bwMode="auto">
          <a:xfrm>
            <a:off x="412750" y="1295400"/>
            <a:ext cx="5740400" cy="39497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0" name="Line 2"/>
          <p:cNvSpPr>
            <a:spLocks noChangeShapeType="1"/>
          </p:cNvSpPr>
          <p:nvPr/>
        </p:nvSpPr>
        <p:spPr bwMode="auto">
          <a:xfrm>
            <a:off x="3289300" y="4584704"/>
            <a:ext cx="0" cy="881857"/>
          </a:xfrm>
          <a:prstGeom prst="line">
            <a:avLst/>
          </a:prstGeom>
          <a:noFill/>
          <a:ln w="889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419100" y="196850"/>
            <a:ext cx="8724900" cy="558800"/>
          </a:xfrm>
          <a:ln/>
        </p:spPr>
        <p:txBody>
          <a:bodyPr/>
          <a:lstStyle/>
          <a:p>
            <a:r>
              <a:rPr lang="en-US" sz="4400" dirty="0">
                <a:solidFill>
                  <a:srgbClr val="1A5712"/>
                </a:solidFill>
                <a:latin typeface="Garamond"/>
                <a:cs typeface="Garamond"/>
              </a:rPr>
              <a:t>Mindset: Memory as an Accelerator</a:t>
            </a:r>
          </a:p>
        </p:txBody>
      </p:sp>
      <p:sp>
        <p:nvSpPr>
          <p:cNvPr id="22532" name="Rectangle 4"/>
          <p:cNvSpPr>
            <a:spLocks/>
          </p:cNvSpPr>
          <p:nvPr/>
        </p:nvSpPr>
        <p:spPr bwMode="auto">
          <a:xfrm>
            <a:off x="692150" y="16002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3" name="Rectangle 5"/>
          <p:cNvSpPr>
            <a:spLocks/>
          </p:cNvSpPr>
          <p:nvPr/>
        </p:nvSpPr>
        <p:spPr bwMode="auto">
          <a:xfrm>
            <a:off x="1062323" y="18245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4" name="Rectangle 6"/>
          <p:cNvSpPr>
            <a:spLocks/>
          </p:cNvSpPr>
          <p:nvPr/>
        </p:nvSpPr>
        <p:spPr bwMode="auto">
          <a:xfrm>
            <a:off x="1924050" y="16002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5" name="Rectangle 7"/>
          <p:cNvSpPr>
            <a:spLocks/>
          </p:cNvSpPr>
          <p:nvPr/>
        </p:nvSpPr>
        <p:spPr bwMode="auto">
          <a:xfrm>
            <a:off x="2296604" y="18245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6" name="Rectangle 8"/>
          <p:cNvSpPr>
            <a:spLocks/>
          </p:cNvSpPr>
          <p:nvPr/>
        </p:nvSpPr>
        <p:spPr bwMode="auto">
          <a:xfrm>
            <a:off x="692150" y="26670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7" name="Rectangle 9"/>
          <p:cNvSpPr>
            <a:spLocks/>
          </p:cNvSpPr>
          <p:nvPr/>
        </p:nvSpPr>
        <p:spPr bwMode="auto">
          <a:xfrm>
            <a:off x="1064704" y="28913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8" name="Rectangle 10"/>
          <p:cNvSpPr>
            <a:spLocks/>
          </p:cNvSpPr>
          <p:nvPr/>
        </p:nvSpPr>
        <p:spPr bwMode="auto">
          <a:xfrm>
            <a:off x="1924050" y="26670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9" name="Rectangle 11"/>
          <p:cNvSpPr>
            <a:spLocks/>
          </p:cNvSpPr>
          <p:nvPr/>
        </p:nvSpPr>
        <p:spPr bwMode="auto">
          <a:xfrm>
            <a:off x="2296604" y="28913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0" name="Rectangle 12"/>
          <p:cNvSpPr>
            <a:spLocks/>
          </p:cNvSpPr>
          <p:nvPr/>
        </p:nvSpPr>
        <p:spPr bwMode="auto">
          <a:xfrm>
            <a:off x="3155950" y="161290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1" name="Rectangle 13"/>
          <p:cNvSpPr>
            <a:spLocks/>
          </p:cNvSpPr>
          <p:nvPr/>
        </p:nvSpPr>
        <p:spPr bwMode="auto">
          <a:xfrm>
            <a:off x="3172966" y="1734751"/>
            <a:ext cx="5485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mini-CPU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2" name="Rectangle 14"/>
          <p:cNvSpPr>
            <a:spLocks/>
          </p:cNvSpPr>
          <p:nvPr/>
        </p:nvSpPr>
        <p:spPr bwMode="auto">
          <a:xfrm>
            <a:off x="3155950" y="226695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3" name="Rectangle 15"/>
          <p:cNvSpPr>
            <a:spLocks/>
          </p:cNvSpPr>
          <p:nvPr/>
        </p:nvSpPr>
        <p:spPr bwMode="auto">
          <a:xfrm>
            <a:off x="3313402" y="2379668"/>
            <a:ext cx="269304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video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4" name="Rectangle 16"/>
          <p:cNvSpPr>
            <a:spLocks/>
          </p:cNvSpPr>
          <p:nvPr/>
        </p:nvSpPr>
        <p:spPr bwMode="auto">
          <a:xfrm>
            <a:off x="4025900" y="166370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5" name="Rectangle 17"/>
          <p:cNvSpPr>
            <a:spLocks/>
          </p:cNvSpPr>
          <p:nvPr/>
        </p:nvSpPr>
        <p:spPr bwMode="auto">
          <a:xfrm>
            <a:off x="4053619" y="1762943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6" name="Rectangle 18"/>
          <p:cNvSpPr>
            <a:spLocks/>
          </p:cNvSpPr>
          <p:nvPr/>
        </p:nvSpPr>
        <p:spPr bwMode="auto">
          <a:xfrm>
            <a:off x="4984750" y="167005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7" name="Rectangle 19"/>
          <p:cNvSpPr>
            <a:spLocks/>
          </p:cNvSpPr>
          <p:nvPr/>
        </p:nvSpPr>
        <p:spPr bwMode="auto">
          <a:xfrm>
            <a:off x="5010087" y="177246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8" name="Rectangle 20"/>
          <p:cNvSpPr>
            <a:spLocks/>
          </p:cNvSpPr>
          <p:nvPr/>
        </p:nvSpPr>
        <p:spPr bwMode="auto">
          <a:xfrm>
            <a:off x="4025900" y="264160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9" name="Rectangle 21"/>
          <p:cNvSpPr>
            <a:spLocks/>
          </p:cNvSpPr>
          <p:nvPr/>
        </p:nvSpPr>
        <p:spPr bwMode="auto">
          <a:xfrm>
            <a:off x="4051237" y="274401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50" name="Rectangle 22"/>
          <p:cNvSpPr>
            <a:spLocks/>
          </p:cNvSpPr>
          <p:nvPr/>
        </p:nvSpPr>
        <p:spPr bwMode="auto">
          <a:xfrm>
            <a:off x="4984750" y="264795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1" name="Rectangle 23"/>
          <p:cNvSpPr>
            <a:spLocks/>
          </p:cNvSpPr>
          <p:nvPr/>
        </p:nvSpPr>
        <p:spPr bwMode="auto">
          <a:xfrm>
            <a:off x="5010087" y="275036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52" name="Rectangle 24"/>
          <p:cNvSpPr>
            <a:spLocks/>
          </p:cNvSpPr>
          <p:nvPr/>
        </p:nvSpPr>
        <p:spPr bwMode="auto">
          <a:xfrm>
            <a:off x="3930650" y="1593850"/>
            <a:ext cx="1981200" cy="18796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3" name="Rectangle 25"/>
          <p:cNvSpPr>
            <a:spLocks/>
          </p:cNvSpPr>
          <p:nvPr/>
        </p:nvSpPr>
        <p:spPr bwMode="auto">
          <a:xfrm>
            <a:off x="692150" y="3733800"/>
            <a:ext cx="5207000" cy="850900"/>
          </a:xfrm>
          <a:prstGeom prst="rect">
            <a:avLst/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4" name="Rectangle 26"/>
          <p:cNvSpPr>
            <a:spLocks/>
          </p:cNvSpPr>
          <p:nvPr/>
        </p:nvSpPr>
        <p:spPr bwMode="auto">
          <a:xfrm>
            <a:off x="3188665" y="4107461"/>
            <a:ext cx="211597" cy="205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LLC</a:t>
            </a:r>
          </a:p>
        </p:txBody>
      </p:sp>
      <p:sp>
        <p:nvSpPr>
          <p:cNvPr id="22555" name="Rectangle 27"/>
          <p:cNvSpPr>
            <a:spLocks/>
          </p:cNvSpPr>
          <p:nvPr/>
        </p:nvSpPr>
        <p:spPr bwMode="auto">
          <a:xfrm>
            <a:off x="2444750" y="4686300"/>
            <a:ext cx="1695450" cy="444500"/>
          </a:xfrm>
          <a:prstGeom prst="rect">
            <a:avLst/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6" name="Rectangle 28"/>
          <p:cNvSpPr>
            <a:spLocks/>
          </p:cNvSpPr>
          <p:nvPr/>
        </p:nvSpPr>
        <p:spPr bwMode="auto">
          <a:xfrm>
            <a:off x="2702571" y="4825008"/>
            <a:ext cx="1179810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 Controller</a:t>
            </a:r>
          </a:p>
        </p:txBody>
      </p:sp>
      <p:sp>
        <p:nvSpPr>
          <p:cNvPr id="22557" name="Rectangle 29"/>
          <p:cNvSpPr>
            <a:spLocks/>
          </p:cNvSpPr>
          <p:nvPr/>
        </p:nvSpPr>
        <p:spPr bwMode="auto">
          <a:xfrm>
            <a:off x="6965950" y="4565650"/>
            <a:ext cx="1695450" cy="5842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8" name="Rectangle 30"/>
          <p:cNvSpPr>
            <a:spLocks/>
          </p:cNvSpPr>
          <p:nvPr/>
        </p:nvSpPr>
        <p:spPr bwMode="auto">
          <a:xfrm>
            <a:off x="7005762" y="4602304"/>
            <a:ext cx="1615827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Specialized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compute-capability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in memory</a:t>
            </a:r>
          </a:p>
        </p:txBody>
      </p:sp>
      <p:sp>
        <p:nvSpPr>
          <p:cNvPr id="22559" name="Rectangle 31"/>
          <p:cNvSpPr>
            <a:spLocks/>
          </p:cNvSpPr>
          <p:nvPr/>
        </p:nvSpPr>
        <p:spPr bwMode="auto">
          <a:xfrm>
            <a:off x="6654800" y="1276350"/>
            <a:ext cx="2324100" cy="39497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0" name="Rectangle 32"/>
          <p:cNvSpPr>
            <a:spLocks/>
          </p:cNvSpPr>
          <p:nvPr/>
        </p:nvSpPr>
        <p:spPr bwMode="auto">
          <a:xfrm>
            <a:off x="7542787" y="2989858"/>
            <a:ext cx="538609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</a:t>
            </a:r>
          </a:p>
        </p:txBody>
      </p:sp>
      <p:sp>
        <p:nvSpPr>
          <p:cNvPr id="22561" name="Rectangle 33"/>
          <p:cNvSpPr>
            <a:spLocks/>
          </p:cNvSpPr>
          <p:nvPr/>
        </p:nvSpPr>
        <p:spPr bwMode="auto">
          <a:xfrm>
            <a:off x="6718300" y="1339850"/>
            <a:ext cx="2184400" cy="31369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2" name="Rectangle 34"/>
          <p:cNvSpPr>
            <a:spLocks/>
          </p:cNvSpPr>
          <p:nvPr/>
        </p:nvSpPr>
        <p:spPr bwMode="auto">
          <a:xfrm>
            <a:off x="3149600" y="292100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3" name="Rectangle 35"/>
          <p:cNvSpPr>
            <a:spLocks/>
          </p:cNvSpPr>
          <p:nvPr/>
        </p:nvSpPr>
        <p:spPr bwMode="auto">
          <a:xfrm>
            <a:off x="3245710" y="3033718"/>
            <a:ext cx="397545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imaging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64" name="Rectangle 36"/>
          <p:cNvSpPr>
            <a:spLocks/>
          </p:cNvSpPr>
          <p:nvPr/>
        </p:nvSpPr>
        <p:spPr bwMode="auto">
          <a:xfrm>
            <a:off x="4311318" y="5523508"/>
            <a:ext cx="807913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 Bus</a:t>
            </a:r>
          </a:p>
        </p:txBody>
      </p:sp>
      <p:sp>
        <p:nvSpPr>
          <p:cNvPr id="22565" name="Line 37"/>
          <p:cNvSpPr>
            <a:spLocks noChangeShapeType="1"/>
          </p:cNvSpPr>
          <p:nvPr/>
        </p:nvSpPr>
        <p:spPr bwMode="auto">
          <a:xfrm rot="10800000" flipH="1">
            <a:off x="416722" y="5460207"/>
            <a:ext cx="8562181" cy="0"/>
          </a:xfrm>
          <a:prstGeom prst="line">
            <a:avLst/>
          </a:prstGeom>
          <a:noFill/>
          <a:ln w="1016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6" name="Line 38"/>
          <p:cNvSpPr>
            <a:spLocks noChangeShapeType="1"/>
          </p:cNvSpPr>
          <p:nvPr/>
        </p:nvSpPr>
        <p:spPr bwMode="auto">
          <a:xfrm>
            <a:off x="7816850" y="5226848"/>
            <a:ext cx="0" cy="239713"/>
          </a:xfrm>
          <a:prstGeom prst="line">
            <a:avLst/>
          </a:prstGeom>
          <a:noFill/>
          <a:ln w="889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4" name="Rounded Rectangle 43"/>
          <p:cNvSpPr>
            <a:spLocks noChangeArrowheads="1"/>
          </p:cNvSpPr>
          <p:nvPr/>
        </p:nvSpPr>
        <p:spPr bwMode="auto">
          <a:xfrm rot="5400000">
            <a:off x="6712425" y="3890443"/>
            <a:ext cx="2133601" cy="2286000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61526" y="6279703"/>
            <a:ext cx="7466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ヒラギノ角ゴ ProN W6"/>
                <a:cs typeface="Tahoma"/>
              </a:rPr>
              <a:t>Memory similar to a “conventional” accelerator</a:t>
            </a:r>
          </a:p>
        </p:txBody>
      </p:sp>
    </p:spTree>
    <p:extLst>
      <p:ext uri="{BB962C8B-B14F-4D97-AF65-F5344CB8AC3E}">
        <p14:creationId xmlns:p14="http://schemas.microsoft.com/office/powerpoint/2010/main" val="71810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0DC6A04-D80E-184D-BC07-63C1F510E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</p:spPr>
        <p:txBody>
          <a:bodyPr/>
          <a:lstStyle/>
          <a:p>
            <a:r>
              <a:rPr lang="en-US" dirty="0"/>
              <a:t>Kautz, “</a:t>
            </a:r>
            <a:r>
              <a:rPr lang="en-US" dirty="0">
                <a:solidFill>
                  <a:srgbClr val="0000FF"/>
                </a:solidFill>
              </a:rPr>
              <a:t>Cellular Logic-in-Memory Arrays</a:t>
            </a:r>
            <a:r>
              <a:rPr lang="en-US" dirty="0"/>
              <a:t>”, IEEE TC 1969.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49EA16-0367-EB43-921A-3C42949CA66E}"/>
              </a:ext>
            </a:extLst>
          </p:cNvPr>
          <p:cNvSpPr txBox="1"/>
          <p:nvPr/>
        </p:nvSpPr>
        <p:spPr>
          <a:xfrm>
            <a:off x="3384816" y="6557759"/>
            <a:ext cx="23743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https://doi.org/10.1109/T-C.1969.222754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8C4192-E29D-E24F-8502-741864FE9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40" y="1545034"/>
            <a:ext cx="7422488" cy="1614853"/>
          </a:xfrm>
          <a:prstGeom prst="rect">
            <a:avLst/>
          </a:prstGeom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5F294C-7C0D-9C40-83D9-362BA2329E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743" y="3159887"/>
            <a:ext cx="3821257" cy="3260576"/>
          </a:xfrm>
          <a:prstGeom prst="rect">
            <a:avLst/>
          </a:prstGeom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3F4E44-82BE-F649-AE47-8490FABD91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7130" y="3594249"/>
            <a:ext cx="3289819" cy="24607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EFFEB3E-E419-4F42-ACDC-B356AE150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dirty="0"/>
              <a:t>Processing in/near Memory: An Old Idea</a:t>
            </a:r>
          </a:p>
        </p:txBody>
      </p:sp>
    </p:spTree>
    <p:extLst>
      <p:ext uri="{BB962C8B-B14F-4D97-AF65-F5344CB8AC3E}">
        <p14:creationId xmlns:p14="http://schemas.microsoft.com/office/powerpoint/2010/main" val="1857476493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92169-91D1-9547-8D20-ED078F3E5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 in/near Memory: An Old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ED294-5647-F94B-A57E-CA0F09C77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5029200"/>
          </a:xfrm>
        </p:spPr>
        <p:txBody>
          <a:bodyPr/>
          <a:lstStyle/>
          <a:p>
            <a:r>
              <a:rPr lang="en-US" dirty="0"/>
              <a:t>Stone, “</a:t>
            </a:r>
            <a:r>
              <a:rPr lang="en-US" dirty="0">
                <a:solidFill>
                  <a:srgbClr val="0000FF"/>
                </a:solidFill>
              </a:rPr>
              <a:t>A Logic-in-Memory Computer,</a:t>
            </a:r>
            <a:r>
              <a:rPr lang="en-US" dirty="0"/>
              <a:t>” IEEE TC 1970.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2AF82-6637-2C44-8C3C-BCD2E1584B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122" name="Picture 2" descr="https://lh4.googleusercontent.com/U1R3vifukrki6oE_6n0P6HEXhr0-6hnFc-YEWOmKgJErOZXD7VhesI797XMOeMxkM-noaFtXVfpS4SZ7WoDIcJ-N4M2SciBhN8Bh5H1JW9tYfXt6vybr78FdMyDrURzG_C9R2mlSuS8">
            <a:extLst>
              <a:ext uri="{FF2B5EF4-FFF2-40B4-BE49-F238E27FC236}">
                <a16:creationId xmlns:a16="http://schemas.microsoft.com/office/drawing/2014/main" id="{31087902-35DE-004D-94F5-7D884184D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936" y="2259569"/>
            <a:ext cx="9144000" cy="347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7DE9C9-2D44-EB4D-B6C3-44873EE82368}"/>
              </a:ext>
            </a:extLst>
          </p:cNvPr>
          <p:cNvSpPr txBox="1"/>
          <p:nvPr/>
        </p:nvSpPr>
        <p:spPr>
          <a:xfrm>
            <a:off x="1475656" y="6467135"/>
            <a:ext cx="66319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https://safari.ethz.ch/architecture/fall2020/lib/exe/fetch.php?media=stone_logic_in_memory_1970.pdf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6523148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Today?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915400" cy="50292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Huge problems with Memory Technology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Memory technology scaling is not going well </a:t>
            </a:r>
            <a:r>
              <a:rPr lang="en-US" dirty="0">
                <a:solidFill>
                  <a:srgbClr val="0000FF"/>
                </a:solidFill>
                <a:sym typeface="Wingdings" pitchFamily="2" charset="2"/>
              </a:rPr>
              <a:t>(e.g., RowHammer)</a:t>
            </a:r>
            <a:endParaRPr lang="en-US" dirty="0">
              <a:solidFill>
                <a:srgbClr val="0000FF"/>
              </a:solidFill>
            </a:endParaRPr>
          </a:p>
          <a:p>
            <a:pPr lvl="1"/>
            <a:r>
              <a:rPr lang="en-US" dirty="0">
                <a:solidFill>
                  <a:srgbClr val="C00000"/>
                </a:solidFill>
                <a:sym typeface="Wingdings"/>
              </a:rPr>
              <a:t>Many scaling issues demand intelligence in memory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Huge demand from Applications &amp; Systems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Data access bottleneck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Energy &amp; power bottlenecks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Data movement energy dominates computation energy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Need all at the same time: performance, energy, sustainability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We can improve all metrics by minimizing data movement</a:t>
            </a:r>
          </a:p>
          <a:p>
            <a:pPr lvl="1"/>
            <a:endParaRPr lang="en-US" dirty="0">
              <a:solidFill>
                <a:srgbClr val="0000FF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Designs are squeezed in the middle</a:t>
            </a:r>
          </a:p>
          <a:p>
            <a:pPr lvl="1"/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81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The Push From the Bottom (Technology)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2376264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Intelligent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Memory Controllers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Can Avoid Many Failures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&amp; Enable Better Scaling</a:t>
            </a:r>
          </a:p>
          <a:p>
            <a:pPr marL="0" indent="0" algn="ctr">
              <a:buNone/>
            </a:pPr>
            <a:endParaRPr lang="en-US" sz="6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7573593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The Pull From the Top (Systems &amp; Apps)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12776"/>
            <a:ext cx="8712968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High Performance,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Energy Efficient,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Sustainable</a:t>
            </a:r>
          </a:p>
          <a:p>
            <a:pPr marL="0" indent="0" algn="ctr">
              <a:buNone/>
            </a:pPr>
            <a:r>
              <a:rPr lang="en-US" sz="6400" dirty="0"/>
              <a:t>(All at the Same Time)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0390191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9239944" cy="1066800"/>
          </a:xfrm>
        </p:spPr>
        <p:txBody>
          <a:bodyPr/>
          <a:lstStyle/>
          <a:p>
            <a:r>
              <a:rPr lang="en-US" dirty="0"/>
              <a:t>Processing-in-Memory Landscape Today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6712"/>
            <a:ext cx="8610600" cy="5193723"/>
          </a:xfrm>
        </p:spPr>
        <p:txBody>
          <a:bodyPr/>
          <a:lstStyle/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214512"/>
            <a:ext cx="7772400" cy="1422400"/>
          </a:xfrm>
          <a:prstGeom prst="rect">
            <a:avLst/>
          </a:prstGeom>
        </p:spPr>
      </p:pic>
      <p:pic>
        <p:nvPicPr>
          <p:cNvPr id="6" name="Picture 2" descr="http://www.extremetech.com/wp-content/uploads/2013/09/hybrid_memory_cub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1052736"/>
            <a:ext cx="5040560" cy="36191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8264" y="980728"/>
            <a:ext cx="1689100" cy="2451100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78736F91-0BC9-C847-AB64-94496038D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760" y="4581128"/>
            <a:ext cx="2173718" cy="145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988699-6AF6-3841-9CDD-4206BB7010B6}"/>
              </a:ext>
            </a:extLst>
          </p:cNvPr>
          <p:cNvSpPr txBox="1"/>
          <p:nvPr/>
        </p:nvSpPr>
        <p:spPr>
          <a:xfrm>
            <a:off x="7186632" y="6031782"/>
            <a:ext cx="12426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[UPMEM 2019]</a:t>
            </a:r>
          </a:p>
        </p:txBody>
      </p:sp>
      <p:pic>
        <p:nvPicPr>
          <p:cNvPr id="10" name="Picture 6" descr="Samsung's New HBM2 Memory Has 1.2 TFLOPS of Embedded Processing Power |  Tom's Hardware">
            <a:extLst>
              <a:ext uri="{FF2B5EF4-FFF2-40B4-BE49-F238E27FC236}">
                <a16:creationId xmlns:a16="http://schemas.microsoft.com/office/drawing/2014/main" id="{DB677117-788F-B745-91AC-7DC496BAD2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8" t="26829" r="12417" b="21602"/>
          <a:stretch/>
        </p:blipFill>
        <p:spPr bwMode="auto">
          <a:xfrm>
            <a:off x="3419872" y="4628696"/>
            <a:ext cx="2825358" cy="135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1E3104-281D-B940-8970-5A8D461C8A51}"/>
              </a:ext>
            </a:extLst>
          </p:cNvPr>
          <p:cNvSpPr txBox="1"/>
          <p:nvPr/>
        </p:nvSpPr>
        <p:spPr>
          <a:xfrm>
            <a:off x="4167946" y="6011815"/>
            <a:ext cx="13292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[Samsung 2021]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84518-A322-FA4A-A8BF-F522E389B2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700" y="4639795"/>
            <a:ext cx="2173719" cy="13906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B37708-47D2-AA4C-B681-2F27BAD859EE}"/>
              </a:ext>
            </a:extLst>
          </p:cNvPr>
          <p:cNvSpPr txBox="1"/>
          <p:nvPr/>
        </p:nvSpPr>
        <p:spPr>
          <a:xfrm>
            <a:off x="866557" y="6044659"/>
            <a:ext cx="13260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[SK Hynix 2022]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1910DB0-36D9-F1E7-F738-D7E414A3F4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3504" y="2835288"/>
            <a:ext cx="1595405" cy="160556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D80C8E7-2665-4469-4CC0-DBACE1761498}"/>
              </a:ext>
            </a:extLst>
          </p:cNvPr>
          <p:cNvSpPr txBox="1"/>
          <p:nvPr/>
        </p:nvSpPr>
        <p:spPr>
          <a:xfrm>
            <a:off x="1947434" y="3944090"/>
            <a:ext cx="13292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[Samsung 2021]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64CC0F-C747-9188-8A22-865BF7B7B2FD}"/>
              </a:ext>
            </a:extLst>
          </p:cNvPr>
          <p:cNvSpPr txBox="1"/>
          <p:nvPr/>
        </p:nvSpPr>
        <p:spPr>
          <a:xfrm>
            <a:off x="2456307" y="6495760"/>
            <a:ext cx="40863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And, many other experimental chips and startups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CA05738-9332-244C-A268-2008812B4A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0950" y="3244368"/>
            <a:ext cx="1316608" cy="133676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7471B9D-8C0D-66E1-C07A-AB0CB025F226}"/>
              </a:ext>
            </a:extLst>
          </p:cNvPr>
          <p:cNvSpPr txBox="1"/>
          <p:nvPr/>
        </p:nvSpPr>
        <p:spPr>
          <a:xfrm>
            <a:off x="6550694" y="3834117"/>
            <a:ext cx="12394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[Alibaba 2022]</a:t>
            </a:r>
          </a:p>
        </p:txBody>
      </p:sp>
    </p:spTree>
    <p:extLst>
      <p:ext uri="{BB962C8B-B14F-4D97-AF65-F5344CB8AC3E}">
        <p14:creationId xmlns:p14="http://schemas.microsoft.com/office/powerpoint/2010/main" val="414882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5" grpId="0"/>
      <p:bldP spid="16" grpId="0"/>
      <p:bldP spid="1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 Modern Primer on Processing in Memory"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Book Chapter in 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Emerging Computing: From Devices to Systems - Looking Beyond Moore and Von Neumann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Springer, to be published in 2021.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https://arxiv.org/pdf/2012.03112.pdf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EA4CA5-FBD8-9749-9830-D77D34BE5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659" y="1455514"/>
            <a:ext cx="9144000" cy="27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59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2FD41-9F6D-2143-9F90-BFDEA0FB5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b="1" dirty="0"/>
              <a:t>PIM Course (Fall 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2CB04-4AC0-1446-84A7-E56C0F7E0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69640"/>
            <a:ext cx="5063480" cy="5195664"/>
          </a:xfrm>
        </p:spPr>
        <p:txBody>
          <a:bodyPr/>
          <a:lstStyle/>
          <a:p>
            <a:r>
              <a:rPr lang="en-US" sz="16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Fall 2022 Edition: </a:t>
            </a:r>
            <a:endParaRPr lang="en-US" sz="1600" b="1" dirty="0">
              <a:solidFill>
                <a:srgbClr val="0000FF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/>
            <a:r>
              <a:rPr lang="en-US" sz="14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https://safari.ethz.ch/projects_and_seminars/fall2022/doku.php?id=processing_in_memory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</a:p>
          <a:p>
            <a:r>
              <a:rPr lang="en-US" sz="1600" b="1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Spring </a:t>
            </a:r>
            <a:r>
              <a:rPr lang="en-US" sz="1600" b="1" dirty="0">
                <a:solidFill>
                  <a:srgbClr val="0432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2022</a:t>
            </a:r>
            <a:r>
              <a:rPr lang="en-US" sz="1600" b="1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Edition: </a:t>
            </a:r>
          </a:p>
          <a:p>
            <a:pPr lvl="1"/>
            <a:r>
              <a:rPr lang="en-US" sz="14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https://safari.ethz.ch/projects_and_seminars/spring2022/doku.php?id=processing_in_memory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</a:p>
          <a:p>
            <a:pPr lvl="1"/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b="1" dirty="0">
                <a:solidFill>
                  <a:srgbClr val="0432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 Livestream (Fall 2022):</a:t>
            </a:r>
            <a:endParaRPr lang="en-US" sz="1600" b="1" dirty="0">
              <a:solidFill>
                <a:srgbClr val="0432FF"/>
              </a:solidFill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/>
            <a:r>
              <a:rPr lang="en-US" sz="1400" dirty="0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https://www.youtube.com/watch?v=QLL0wQ9I4Dw&amp;list=PL5Q2soXY2Zi8KzG2CQYRNQOVD0GOBrnKy</a:t>
            </a:r>
            <a:endParaRPr lang="en-US" sz="1600" b="1" dirty="0">
              <a:solidFill>
                <a:srgbClr val="0432FF"/>
              </a:solidFill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600" b="1" dirty="0">
                <a:solidFill>
                  <a:srgbClr val="0432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 Livestream (Spring 2022):</a:t>
            </a:r>
            <a:endParaRPr lang="en-US" sz="1600" b="1" dirty="0">
              <a:solidFill>
                <a:srgbClr val="0432FF"/>
              </a:solidFill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/>
            <a:r>
              <a:rPr lang="en-US" sz="1400" dirty="0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https://www.youtube.com/watch?v=9e4Chnwdovo&amp;list=PL5Q2soXY2Zi-841fUYYUK9EsXKhQKRPyX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</a:p>
          <a:p>
            <a:pPr marL="0" indent="0">
              <a:buNone/>
            </a:pPr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dirty="0"/>
              <a:t>Project course</a:t>
            </a:r>
          </a:p>
          <a:p>
            <a:pPr lvl="1"/>
            <a:r>
              <a:rPr lang="en-US" sz="1400" dirty="0"/>
              <a:t>Taken by Bachelor’s/Master’s students</a:t>
            </a:r>
          </a:p>
          <a:p>
            <a:pPr lvl="1"/>
            <a:r>
              <a:rPr lang="en-US" sz="1400" dirty="0"/>
              <a:t>Processing-in-Memory lectures</a:t>
            </a:r>
          </a:p>
          <a:p>
            <a:pPr lvl="1"/>
            <a:r>
              <a:rPr lang="en-US" sz="1400" dirty="0"/>
              <a:t>Hands-on research exploration</a:t>
            </a:r>
          </a:p>
          <a:p>
            <a:pPr lvl="1"/>
            <a:r>
              <a:rPr lang="en-US" sz="1400" dirty="0"/>
              <a:t>Many research readings</a:t>
            </a:r>
          </a:p>
          <a:p>
            <a:endParaRPr lang="en-US" sz="16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04A543-CA72-7D4F-8DC0-45297D9498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179BAD-D06D-A69D-73FA-3A7AB7BDE7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6127" y="0"/>
            <a:ext cx="2666353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BF6E24-45C2-0C29-5FF4-253DFFAFF0DD}"/>
              </a:ext>
            </a:extLst>
          </p:cNvPr>
          <p:cNvSpPr txBox="1"/>
          <p:nvPr/>
        </p:nvSpPr>
        <p:spPr>
          <a:xfrm>
            <a:off x="176382" y="6023029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170854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</p:spPr>
        <p:txBody>
          <a:bodyPr>
            <a:noAutofit/>
          </a:bodyPr>
          <a:lstStyle/>
          <a:p>
            <a:r>
              <a:rPr lang="en-US" sz="3600" dirty="0"/>
              <a:t>Real PIM Tutorials </a:t>
            </a:r>
            <a:r>
              <a:rPr lang="en-US" sz="2400" b="1" dirty="0"/>
              <a:t>[ISCA’23, ASPLOS’23, HPCA’23]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43B7B2-0E26-1843-96D5-E844119B5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78297"/>
            <a:ext cx="8894602" cy="5574797"/>
          </a:xfrm>
        </p:spPr>
        <p:txBody>
          <a:bodyPr>
            <a:normAutofit/>
          </a:bodyPr>
          <a:lstStyle/>
          <a:p>
            <a:r>
              <a:rPr lang="en-US" dirty="0"/>
              <a:t>June, March, Feb : Lectures + Hands-on labs + Invited talks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AAFF47-6F98-D341-8864-056FB1E13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7037" y="1340063"/>
            <a:ext cx="6269927" cy="50932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5E29B1-2DC9-D82B-4903-3A21A186A460}"/>
              </a:ext>
            </a:extLst>
          </p:cNvPr>
          <p:cNvSpPr txBox="1"/>
          <p:nvPr/>
        </p:nvSpPr>
        <p:spPr>
          <a:xfrm>
            <a:off x="1691680" y="6453094"/>
            <a:ext cx="5753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https://events.safari.ethz.ch/isca-pim-tutorial/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5392127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43B7B2-0E26-1843-96D5-E844119B5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78297"/>
            <a:ext cx="8894602" cy="5574797"/>
          </a:xfrm>
        </p:spPr>
        <p:txBody>
          <a:bodyPr>
            <a:normAutofit/>
          </a:bodyPr>
          <a:lstStyle/>
          <a:p>
            <a:r>
              <a:rPr lang="en-US" dirty="0"/>
              <a:t>June 18: Lectures + Hands-on labs + Invited talks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</p:spPr>
        <p:txBody>
          <a:bodyPr>
            <a:noAutofit/>
          </a:bodyPr>
          <a:lstStyle/>
          <a:p>
            <a:r>
              <a:rPr lang="en-US" sz="3600" dirty="0"/>
              <a:t>Real PIM Tutorial </a:t>
            </a:r>
            <a:r>
              <a:rPr lang="en-US" sz="3000" b="1" dirty="0"/>
              <a:t>[ISCA 2023]</a:t>
            </a:r>
          </a:p>
        </p:txBody>
      </p:sp>
      <p:sp>
        <p:nvSpPr>
          <p:cNvPr id="8" name="Rectangle 7">
            <a:hlinkClick r:id="rId3"/>
            <a:extLst>
              <a:ext uri="{FF2B5EF4-FFF2-40B4-BE49-F238E27FC236}">
                <a16:creationId xmlns:a16="http://schemas.microsoft.com/office/drawing/2014/main" id="{80BF6774-805A-F446-B196-F40F5ED51380}"/>
              </a:ext>
            </a:extLst>
          </p:cNvPr>
          <p:cNvSpPr/>
          <p:nvPr/>
        </p:nvSpPr>
        <p:spPr>
          <a:xfrm>
            <a:off x="5076591" y="5560114"/>
            <a:ext cx="40674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https://events.safari.ethz.ch/isca-pim-tutorial/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  <p:sp>
        <p:nvSpPr>
          <p:cNvPr id="9" name="Rectangle 8">
            <a:hlinkClick r:id="rId3"/>
            <a:extLst>
              <a:ext uri="{FF2B5EF4-FFF2-40B4-BE49-F238E27FC236}">
                <a16:creationId xmlns:a16="http://schemas.microsoft.com/office/drawing/2014/main" id="{00B5CE6A-402F-4D43-947F-D29241FBA965}"/>
              </a:ext>
            </a:extLst>
          </p:cNvPr>
          <p:cNvSpPr/>
          <p:nvPr/>
        </p:nvSpPr>
        <p:spPr>
          <a:xfrm>
            <a:off x="5153372" y="4437407"/>
            <a:ext cx="38364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https://www.youtube.com/live/GIb5EgSrWk0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28413E4-8C3D-4B26-3C8E-0BC409B05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99" y="1329152"/>
            <a:ext cx="3992788" cy="224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1332AC-74CE-D052-B480-BBD900DDCE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18" y="3621824"/>
            <a:ext cx="5075554" cy="30475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F9ACDE-D4E9-7A90-1EBA-7613ABD8FC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7613" y="1329152"/>
            <a:ext cx="3815548" cy="260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392361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</p:spPr>
        <p:txBody>
          <a:bodyPr>
            <a:noAutofit/>
          </a:bodyPr>
          <a:lstStyle/>
          <a:p>
            <a:r>
              <a:rPr lang="en-US" sz="3600" dirty="0"/>
              <a:t>Real PIM Tutorial </a:t>
            </a:r>
            <a:r>
              <a:rPr lang="en-US" sz="3000" b="1" dirty="0"/>
              <a:t>[ASPLOS 2023]</a:t>
            </a:r>
          </a:p>
        </p:txBody>
      </p:sp>
      <p:sp>
        <p:nvSpPr>
          <p:cNvPr id="8" name="Rectangle 7">
            <a:hlinkClick r:id="rId3"/>
            <a:extLst>
              <a:ext uri="{FF2B5EF4-FFF2-40B4-BE49-F238E27FC236}">
                <a16:creationId xmlns:a16="http://schemas.microsoft.com/office/drawing/2014/main" id="{80BF6774-805A-F446-B196-F40F5ED51380}"/>
              </a:ext>
            </a:extLst>
          </p:cNvPr>
          <p:cNvSpPr/>
          <p:nvPr/>
        </p:nvSpPr>
        <p:spPr>
          <a:xfrm>
            <a:off x="5076590" y="5560114"/>
            <a:ext cx="41327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https://events.safari.ethz.ch/asplos-pim-tutorial/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43B7B2-0E26-1843-96D5-E844119B5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78297"/>
            <a:ext cx="8894602" cy="5574797"/>
          </a:xfrm>
        </p:spPr>
        <p:txBody>
          <a:bodyPr>
            <a:normAutofit/>
          </a:bodyPr>
          <a:lstStyle/>
          <a:p>
            <a:r>
              <a:rPr lang="en-US" dirty="0"/>
              <a:t>March 26: Lectures + Hands-on labs + Invited talks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EE78B6-7082-8F4F-83C3-3CBD0E8F55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377" y="1297886"/>
            <a:ext cx="3841200" cy="32983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D627B2-6E32-4B4C-B315-4D68EF6498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2189" y="1297886"/>
            <a:ext cx="4132800" cy="29471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9EEEE7-9546-C543-8892-1CEE131063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072" y="3761772"/>
            <a:ext cx="4712456" cy="2656597"/>
          </a:xfrm>
          <a:prstGeom prst="rect">
            <a:avLst/>
          </a:prstGeom>
        </p:spPr>
      </p:pic>
      <p:sp>
        <p:nvSpPr>
          <p:cNvPr id="9" name="Rectangle 8">
            <a:hlinkClick r:id="rId3"/>
            <a:extLst>
              <a:ext uri="{FF2B5EF4-FFF2-40B4-BE49-F238E27FC236}">
                <a16:creationId xmlns:a16="http://schemas.microsoft.com/office/drawing/2014/main" id="{00B5CE6A-402F-4D43-947F-D29241FBA965}"/>
              </a:ext>
            </a:extLst>
          </p:cNvPr>
          <p:cNvSpPr/>
          <p:nvPr/>
        </p:nvSpPr>
        <p:spPr>
          <a:xfrm>
            <a:off x="5153372" y="4437407"/>
            <a:ext cx="38364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https://www.youtube.com/watch?v=oYCaLcT0Kmo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6262311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</p:spPr>
        <p:txBody>
          <a:bodyPr>
            <a:noAutofit/>
          </a:bodyPr>
          <a:lstStyle/>
          <a:p>
            <a:r>
              <a:rPr lang="en-US" sz="3600" dirty="0"/>
              <a:t>Real PIM Tutorial </a:t>
            </a:r>
            <a:r>
              <a:rPr lang="en-US" sz="3000" b="1" dirty="0"/>
              <a:t>[HPCA 2023]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43B7B2-0E26-1843-96D5-E844119B5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78297"/>
            <a:ext cx="8894602" cy="5574797"/>
          </a:xfrm>
        </p:spPr>
        <p:txBody>
          <a:bodyPr>
            <a:normAutofit/>
          </a:bodyPr>
          <a:lstStyle/>
          <a:p>
            <a:r>
              <a:rPr lang="en-US" dirty="0"/>
              <a:t>February 26: Lectures + Hands-on labs + Invited Talks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F26A4B-34F2-8142-864E-EB19E1326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11" y="1363718"/>
            <a:ext cx="3841461" cy="28331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83F126-CB84-8E4B-85E5-D542C93B9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011" y="4304043"/>
            <a:ext cx="4273613" cy="21490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065DBD-14DB-5E4E-9289-1D8D2F26B7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6171" y="1359270"/>
            <a:ext cx="4129452" cy="2944773"/>
          </a:xfrm>
          <a:prstGeom prst="rect">
            <a:avLst/>
          </a:prstGeom>
        </p:spPr>
      </p:pic>
      <p:sp>
        <p:nvSpPr>
          <p:cNvPr id="9" name="Rectangle 8">
            <a:hlinkClick r:id="rId6"/>
            <a:extLst>
              <a:ext uri="{FF2B5EF4-FFF2-40B4-BE49-F238E27FC236}">
                <a16:creationId xmlns:a16="http://schemas.microsoft.com/office/drawing/2014/main" id="{0425CB07-FD9D-B147-B9DD-CBEB73E9AE34}"/>
              </a:ext>
            </a:extLst>
          </p:cNvPr>
          <p:cNvSpPr/>
          <p:nvPr/>
        </p:nvSpPr>
        <p:spPr>
          <a:xfrm>
            <a:off x="4953642" y="4336761"/>
            <a:ext cx="37319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https://www.youtube.com/watch?v=f5-nT1tbz5w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  <p:sp>
        <p:nvSpPr>
          <p:cNvPr id="8" name="Rectangle 7">
            <a:hlinkClick r:id="rId6"/>
            <a:extLst>
              <a:ext uri="{FF2B5EF4-FFF2-40B4-BE49-F238E27FC236}">
                <a16:creationId xmlns:a16="http://schemas.microsoft.com/office/drawing/2014/main" id="{80BF6774-805A-F446-B196-F40F5ED51380}"/>
              </a:ext>
            </a:extLst>
          </p:cNvPr>
          <p:cNvSpPr/>
          <p:nvPr/>
        </p:nvSpPr>
        <p:spPr>
          <a:xfrm>
            <a:off x="4616312" y="5517232"/>
            <a:ext cx="40094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https://events.safari.ethz.ch/real-pim-tutorial/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8165433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D9B52-F2B8-8348-BBF0-9CC3383732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343" y="1412776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We Need to Think Differently from the Past Approaches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E3E67C-D070-004D-ADD7-E5EC7486AA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DEE094-EFFB-5A43-AF3E-891771815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4311868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924800" cy="1752600"/>
          </a:xfrm>
        </p:spPr>
        <p:txBody>
          <a:bodyPr/>
          <a:lstStyle/>
          <a:p>
            <a:r>
              <a:rPr lang="en-US" sz="6000" dirty="0"/>
              <a:t>Processing in Memory:</a:t>
            </a:r>
            <a:br>
              <a:rPr lang="en-US" sz="6000" dirty="0"/>
            </a:br>
            <a:r>
              <a:rPr lang="en-US" sz="6000" dirty="0"/>
              <a:t>		Two Approaches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84712"/>
            <a:ext cx="7848600" cy="1752600"/>
          </a:xfrm>
        </p:spPr>
        <p:txBody>
          <a:bodyPr/>
          <a:lstStyle/>
          <a:p>
            <a:pPr algn="l"/>
            <a:r>
              <a:rPr lang="en-US" sz="3600" dirty="0">
                <a:solidFill>
                  <a:srgbClr val="0000FF"/>
                </a:solidFill>
              </a:rPr>
              <a:t>1. Processing </a:t>
            </a:r>
            <a:r>
              <a:rPr lang="en-US" sz="3600" b="1" dirty="0">
                <a:solidFill>
                  <a:srgbClr val="0000FF"/>
                </a:solidFill>
              </a:rPr>
              <a:t>using</a:t>
            </a:r>
            <a:r>
              <a:rPr lang="en-US" sz="3600" dirty="0">
                <a:solidFill>
                  <a:srgbClr val="0000FF"/>
                </a:solidFill>
              </a:rPr>
              <a:t> Memory</a:t>
            </a:r>
          </a:p>
          <a:p>
            <a:pPr algn="l"/>
            <a:r>
              <a:rPr lang="en-US" sz="3600" dirty="0">
                <a:solidFill>
                  <a:srgbClr val="FF0000"/>
                </a:solidFill>
              </a:rPr>
              <a:t>2. Processing </a:t>
            </a:r>
            <a:r>
              <a:rPr lang="en-US" sz="3600" b="1" dirty="0">
                <a:solidFill>
                  <a:srgbClr val="FF0000"/>
                </a:solidFill>
              </a:rPr>
              <a:t>near</a:t>
            </a:r>
            <a:r>
              <a:rPr lang="en-US" sz="3600" dirty="0">
                <a:solidFill>
                  <a:srgbClr val="FF0000"/>
                </a:solidFill>
              </a:rPr>
              <a:t> Memory</a:t>
            </a:r>
          </a:p>
        </p:txBody>
      </p:sp>
    </p:spTree>
    <p:extLst>
      <p:ext uri="{BB962C8B-B14F-4D97-AF65-F5344CB8AC3E}">
        <p14:creationId xmlns:p14="http://schemas.microsoft.com/office/powerpoint/2010/main" val="37284995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027ED-E103-0D3F-A304-86572DA2F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PIM Taxonomy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BD24F-1D37-949E-FE67-1742B45AE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5195664"/>
          </a:xfrm>
        </p:spPr>
        <p:txBody>
          <a:bodyPr/>
          <a:lstStyle/>
          <a:p>
            <a:r>
              <a:rPr lang="en-US" b="1" dirty="0">
                <a:solidFill>
                  <a:srgbClr val="0000FF"/>
                </a:solidFill>
              </a:rPr>
              <a:t>Nature</a:t>
            </a:r>
            <a:r>
              <a:rPr lang="en-US" dirty="0">
                <a:solidFill>
                  <a:srgbClr val="0000FF"/>
                </a:solidFill>
              </a:rPr>
              <a:t> (of computation)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Using</a:t>
            </a:r>
            <a:r>
              <a:rPr lang="en-US" dirty="0"/>
              <a:t>: Use operational properties of memory structures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Near</a:t>
            </a:r>
            <a:r>
              <a:rPr lang="en-US" dirty="0"/>
              <a:t>: Add logic close to memory structures</a:t>
            </a:r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00FF"/>
                </a:solidFill>
              </a:rPr>
              <a:t>Technology</a:t>
            </a:r>
          </a:p>
          <a:p>
            <a:pPr lvl="1"/>
            <a:r>
              <a:rPr lang="en-US" dirty="0"/>
              <a:t>Flash, DRAM, SRAM, RRAM, MRAM, </a:t>
            </a:r>
            <a:r>
              <a:rPr lang="en-US" dirty="0" err="1"/>
              <a:t>FeRAM</a:t>
            </a:r>
            <a:r>
              <a:rPr lang="en-US" dirty="0"/>
              <a:t>, PCM, 3D, …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b="1" dirty="0">
                <a:solidFill>
                  <a:srgbClr val="0000FF"/>
                </a:solidFill>
              </a:rPr>
              <a:t>Location</a:t>
            </a:r>
          </a:p>
          <a:p>
            <a:pPr lvl="1"/>
            <a:r>
              <a:rPr lang="en-US" dirty="0"/>
              <a:t>Sensor, Cold Storage, Hard Disk, SSD, Main Memory, Cache, Register File, Memory Controller, Interconnect, …</a:t>
            </a:r>
          </a:p>
          <a:p>
            <a:pPr marL="344487" lvl="1" indent="0">
              <a:buNone/>
            </a:pPr>
            <a:endParaRPr lang="en-US" dirty="0"/>
          </a:p>
          <a:p>
            <a:r>
              <a:rPr lang="en-US" dirty="0">
                <a:solidFill>
                  <a:srgbClr val="7030A0"/>
                </a:solidFill>
              </a:rPr>
              <a:t>A tuple of the three determines “PIM type”</a:t>
            </a:r>
          </a:p>
          <a:p>
            <a:r>
              <a:rPr lang="en-US" dirty="0">
                <a:solidFill>
                  <a:srgbClr val="7030A0"/>
                </a:solidFill>
              </a:rPr>
              <a:t>One can combine multiple “PIM types” in a system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A2EB92-BCA7-43A8-9600-0F327F9DF8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52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8621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8BC87-5814-B1A4-CAD6-224931936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Example PIM 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BA938-4FB3-7FB1-A01A-3DE2DFDAB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Nature: </a:t>
            </a:r>
            <a:r>
              <a:rPr lang="en-US" dirty="0">
                <a:solidFill>
                  <a:srgbClr val="0000FF"/>
                </a:solidFill>
              </a:rPr>
              <a:t>Using</a:t>
            </a:r>
          </a:p>
          <a:p>
            <a:r>
              <a:rPr lang="en-US" dirty="0"/>
              <a:t>Technology: </a:t>
            </a:r>
            <a:r>
              <a:rPr lang="en-US" dirty="0">
                <a:solidFill>
                  <a:srgbClr val="0000FF"/>
                </a:solidFill>
              </a:rPr>
              <a:t>DRAM</a:t>
            </a:r>
          </a:p>
          <a:p>
            <a:r>
              <a:rPr lang="en-US" dirty="0"/>
              <a:t>Location: </a:t>
            </a:r>
            <a:r>
              <a:rPr lang="en-US" dirty="0">
                <a:solidFill>
                  <a:srgbClr val="0000FF"/>
                </a:solidFill>
              </a:rPr>
              <a:t>Main Memory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Processing using DRAM in Main Memory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Seshadri+, “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Fast Bulk Bitwise AND and OR in DRAM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”, IEEE CAL 2015.</a:t>
            </a:r>
          </a:p>
          <a:p>
            <a:r>
              <a:rPr lang="en-US" sz="2000" dirty="0"/>
              <a:t>Seshadri+, “</a:t>
            </a:r>
            <a:r>
              <a:rPr lang="en-US" sz="2000" dirty="0">
                <a:solidFill>
                  <a:srgbClr val="0000FF"/>
                </a:solidFill>
              </a:rPr>
              <a:t>Ambit: In-Memory Accelerator for Bulk Bitwise Operations Using Commodity DRAM Technology</a:t>
            </a:r>
            <a:r>
              <a:rPr lang="en-US" sz="2000" dirty="0"/>
              <a:t>,” MICRO 2017.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C64582-91AB-D7C4-940C-875E00BA55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53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743067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Processing using DRAM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807896" cy="5193723"/>
          </a:xfrm>
        </p:spPr>
        <p:txBody>
          <a:bodyPr/>
          <a:lstStyle/>
          <a:p>
            <a:r>
              <a:rPr lang="en-US" dirty="0"/>
              <a:t>We can support </a:t>
            </a:r>
            <a:endParaRPr lang="en-US" dirty="0">
              <a:solidFill>
                <a:srgbClr val="0000FF"/>
              </a:solidFill>
            </a:endParaRPr>
          </a:p>
          <a:p>
            <a:pPr lvl="1"/>
            <a:r>
              <a:rPr lang="en-US" dirty="0">
                <a:solidFill>
                  <a:srgbClr val="0000FF"/>
                </a:solidFill>
              </a:rPr>
              <a:t>Bulk bitwise AND, OR, NOT, MAJ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Bulk bitwise COPY and INIT/ZERO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True Random Number Generation</a:t>
            </a:r>
          </a:p>
          <a:p>
            <a:r>
              <a:rPr lang="en-US" dirty="0"/>
              <a:t>At low cost</a:t>
            </a:r>
          </a:p>
          <a:p>
            <a:r>
              <a:rPr lang="en-US" dirty="0">
                <a:solidFill>
                  <a:srgbClr val="0000FF"/>
                </a:solidFill>
              </a:rPr>
              <a:t>Using analog computation capability of DRAM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Idea: activating (multiple) rows performs computation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30-77X performance and energy improvement</a:t>
            </a:r>
          </a:p>
          <a:p>
            <a:pPr lvl="1"/>
            <a:r>
              <a:rPr lang="en-US" sz="2000" dirty="0"/>
              <a:t>Seshadri+, “</a:t>
            </a:r>
            <a:r>
              <a:rPr lang="en-US" sz="2000" dirty="0">
                <a:solidFill>
                  <a:srgbClr val="7030A0"/>
                </a:solidFill>
              </a:rPr>
              <a:t>Ambit: In-Memory Accelerator for Bulk Bitwise Operations Using Commodity DRAM Technology</a:t>
            </a:r>
            <a:r>
              <a:rPr lang="en-US" sz="2000" dirty="0"/>
              <a:t>,” MICRO 2017.</a:t>
            </a:r>
          </a:p>
          <a:p>
            <a:pPr lvl="1"/>
            <a:r>
              <a:rPr lang="en-US" sz="2000" kern="1200" dirty="0">
                <a:solidFill>
                  <a:srgbClr val="000000"/>
                </a:solidFill>
                <a:latin typeface="Tahoma" charset="0"/>
              </a:rPr>
              <a:t>Seshadri+“</a:t>
            </a:r>
            <a:r>
              <a:rPr lang="en-US" altLang="ja-JP" sz="2000" kern="1200" dirty="0" err="1">
                <a:solidFill>
                  <a:srgbClr val="7030A0"/>
                </a:solidFill>
                <a:latin typeface="Tahoma" charset="0"/>
                <a:ea typeface="ＭＳ Ｐゴシック" panose="020B0600070205080204" pitchFamily="34" charset="-128"/>
              </a:rPr>
              <a:t>RowClone</a:t>
            </a:r>
            <a:r>
              <a:rPr lang="en-US" altLang="ja-JP" sz="2000" kern="1200" dirty="0">
                <a:solidFill>
                  <a:srgbClr val="7030A0"/>
                </a:solidFill>
                <a:latin typeface="Tahoma" charset="0"/>
                <a:ea typeface="ＭＳ Ｐゴシック" panose="020B0600070205080204" pitchFamily="34" charset="-128"/>
              </a:rPr>
              <a:t>: Fast and Efficient In-DRAM Copy and Initialization of Bulk Data</a:t>
            </a:r>
            <a:r>
              <a:rPr lang="en-US" altLang="ja-JP" sz="2000" kern="1200" dirty="0">
                <a:solidFill>
                  <a:srgbClr val="000000"/>
                </a:solidFill>
                <a:latin typeface="Tahoma" charset="0"/>
                <a:ea typeface="ＭＳ Ｐゴシック" panose="020B0600070205080204" pitchFamily="34" charset="-128"/>
              </a:rPr>
              <a:t>,</a:t>
            </a:r>
            <a:r>
              <a:rPr lang="en-US" sz="2000" kern="1200" dirty="0">
                <a:solidFill>
                  <a:srgbClr val="000000"/>
                </a:solidFill>
                <a:latin typeface="Tahoma" charset="0"/>
              </a:rPr>
              <a:t>”</a:t>
            </a:r>
            <a:r>
              <a:rPr lang="en-US" altLang="ja-JP" sz="2000" kern="1200" dirty="0">
                <a:solidFill>
                  <a:srgbClr val="000000"/>
                </a:solidFill>
                <a:latin typeface="Tahoma" charset="0"/>
                <a:ea typeface="ＭＳ Ｐゴシック" panose="020B0600070205080204" pitchFamily="34" charset="-128"/>
              </a:rPr>
              <a:t> MICRO 2013.</a:t>
            </a:r>
            <a:endParaRPr lang="en-US" sz="2000" kern="1200" dirty="0">
              <a:solidFill>
                <a:srgbClr val="000000"/>
              </a:solidFill>
            </a:endParaRPr>
          </a:p>
          <a:p>
            <a:pPr lvl="1"/>
            <a:endParaRPr lang="en-US" sz="20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992321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9383960" cy="1066800"/>
          </a:xfrm>
        </p:spPr>
        <p:txBody>
          <a:bodyPr/>
          <a:lstStyle/>
          <a:p>
            <a:r>
              <a:rPr lang="en-US" sz="3500" dirty="0"/>
              <a:t>In-DRAM Bulk Bitwise MAJ/AND/OR + NOT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6928"/>
            <a:ext cx="8610600" cy="4876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804248" y="6356176"/>
            <a:ext cx="2133600" cy="4572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1384300" y="3190528"/>
            <a:ext cx="387178" cy="68580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1371600" y="3476178"/>
            <a:ext cx="387178" cy="40015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1387613" y="2134614"/>
            <a:ext cx="387178" cy="68580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1390386" y="2420264"/>
            <a:ext cx="387178" cy="40015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5" name="Group 74"/>
          <p:cNvGrpSpPr/>
          <p:nvPr/>
        </p:nvGrpSpPr>
        <p:grpSpPr>
          <a:xfrm>
            <a:off x="1752600" y="1133128"/>
            <a:ext cx="3064024" cy="4958665"/>
            <a:chOff x="1828800" y="-857925"/>
            <a:chExt cx="4182533" cy="6768806"/>
          </a:xfrm>
        </p:grpSpPr>
        <p:grpSp>
          <p:nvGrpSpPr>
            <p:cNvPr id="76" name="Group 75"/>
            <p:cNvGrpSpPr/>
            <p:nvPr/>
          </p:nvGrpSpPr>
          <p:grpSpPr>
            <a:xfrm>
              <a:off x="3039533" y="3479094"/>
              <a:ext cx="2971800" cy="1119011"/>
              <a:chOff x="2667000" y="3041650"/>
              <a:chExt cx="2057400" cy="774700"/>
            </a:xfrm>
          </p:grpSpPr>
          <p:grpSp>
            <p:nvGrpSpPr>
              <p:cNvPr id="82" name="Group 81"/>
              <p:cNvGrpSpPr/>
              <p:nvPr/>
            </p:nvGrpSpPr>
            <p:grpSpPr>
              <a:xfrm>
                <a:off x="2667000" y="3048000"/>
                <a:ext cx="609600" cy="762000"/>
                <a:chOff x="2819400" y="3048000"/>
                <a:chExt cx="609600" cy="762000"/>
              </a:xfrm>
            </p:grpSpPr>
            <p:sp>
              <p:nvSpPr>
                <p:cNvPr id="88" name="Isosceles Triangle 87"/>
                <p:cNvSpPr/>
                <p:nvPr/>
              </p:nvSpPr>
              <p:spPr>
                <a:xfrm>
                  <a:off x="2819400" y="3124200"/>
                  <a:ext cx="609600" cy="685800"/>
                </a:xfrm>
                <a:prstGeom prst="triangle">
                  <a:avLst/>
                </a:prstGeom>
                <a:solidFill>
                  <a:srgbClr val="E8E595">
                    <a:lumMod val="50000"/>
                  </a:srgbClr>
                </a:solidFill>
                <a:ln w="3175" cap="flat" cmpd="sng" algn="ctr">
                  <a:solidFill>
                    <a:sysClr val="windowText" lastClr="000000">
                      <a:lumMod val="85000"/>
                      <a:lumOff val="15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Oval 88"/>
                <p:cNvSpPr/>
                <p:nvPr/>
              </p:nvSpPr>
              <p:spPr>
                <a:xfrm>
                  <a:off x="3048000" y="3048000"/>
                  <a:ext cx="152400" cy="152400"/>
                </a:xfrm>
                <a:prstGeom prst="ellipse">
                  <a:avLst/>
                </a:prstGeom>
                <a:solidFill>
                  <a:srgbClr val="E8E595">
                    <a:lumMod val="50000"/>
                  </a:srgbClr>
                </a:solidFill>
                <a:ln w="3175" cap="flat" cmpd="sng" algn="ctr">
                  <a:solidFill>
                    <a:sysClr val="windowText" lastClr="000000">
                      <a:lumMod val="85000"/>
                      <a:lumOff val="15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3" name="Group 82"/>
              <p:cNvGrpSpPr/>
              <p:nvPr/>
            </p:nvGrpSpPr>
            <p:grpSpPr>
              <a:xfrm rot="10800000">
                <a:off x="4114800" y="3048000"/>
                <a:ext cx="609600" cy="762000"/>
                <a:chOff x="2819400" y="3048000"/>
                <a:chExt cx="609600" cy="762000"/>
              </a:xfrm>
            </p:grpSpPr>
            <p:sp>
              <p:nvSpPr>
                <p:cNvPr id="86" name="Isosceles Triangle 85"/>
                <p:cNvSpPr/>
                <p:nvPr/>
              </p:nvSpPr>
              <p:spPr>
                <a:xfrm>
                  <a:off x="2819400" y="3124200"/>
                  <a:ext cx="609600" cy="685800"/>
                </a:xfrm>
                <a:prstGeom prst="triangle">
                  <a:avLst/>
                </a:prstGeom>
                <a:solidFill>
                  <a:srgbClr val="E8E595">
                    <a:lumMod val="50000"/>
                  </a:srgbClr>
                </a:solidFill>
                <a:ln w="3175" cap="flat" cmpd="sng" algn="ctr">
                  <a:solidFill>
                    <a:sysClr val="windowText" lastClr="000000">
                      <a:lumMod val="85000"/>
                      <a:lumOff val="15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>
                  <a:off x="3048000" y="3048000"/>
                  <a:ext cx="152400" cy="152400"/>
                </a:xfrm>
                <a:prstGeom prst="ellipse">
                  <a:avLst/>
                </a:prstGeom>
                <a:solidFill>
                  <a:srgbClr val="E8E595">
                    <a:lumMod val="50000"/>
                  </a:srgbClr>
                </a:solidFill>
                <a:ln w="3175" cap="flat" cmpd="sng" algn="ctr">
                  <a:solidFill>
                    <a:sysClr val="windowText" lastClr="000000">
                      <a:lumMod val="85000"/>
                      <a:lumOff val="15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84" name="Elbow Connector 83"/>
              <p:cNvCxnSpPr>
                <a:stCxn id="86" idx="3"/>
                <a:endCxn id="89" idx="0"/>
              </p:cNvCxnSpPr>
              <p:nvPr/>
            </p:nvCxnSpPr>
            <p:spPr>
              <a:xfrm rot="16200000" flipV="1">
                <a:off x="3695700" y="2324100"/>
                <a:ext cx="12700" cy="1447800"/>
              </a:xfrm>
              <a:prstGeom prst="bentConnector3">
                <a:avLst>
                  <a:gd name="adj1" fmla="val 4135134"/>
                </a:avLst>
              </a:prstGeom>
              <a:noFill/>
              <a:ln w="19050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5" name="Elbow Connector 84"/>
              <p:cNvCxnSpPr>
                <a:stCxn id="87" idx="0"/>
                <a:endCxn id="88" idx="3"/>
              </p:cNvCxnSpPr>
              <p:nvPr/>
            </p:nvCxnSpPr>
            <p:spPr>
              <a:xfrm rot="5400000">
                <a:off x="3695700" y="3086100"/>
                <a:ext cx="12700" cy="1447800"/>
              </a:xfrm>
              <a:prstGeom prst="bentConnector3">
                <a:avLst>
                  <a:gd name="adj1" fmla="val 4427024"/>
                </a:avLst>
              </a:prstGeom>
              <a:noFill/>
              <a:ln w="19050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77" name="Straight Connector 76"/>
            <p:cNvCxnSpPr>
              <a:endCxn id="88" idx="1"/>
            </p:cNvCxnSpPr>
            <p:nvPr/>
          </p:nvCxnSpPr>
          <p:spPr>
            <a:xfrm>
              <a:off x="1828800" y="4093633"/>
              <a:ext cx="1430867" cy="0"/>
            </a:xfrm>
            <a:prstGeom prst="line">
              <a:avLst/>
            </a:prstGeom>
            <a:noFill/>
            <a:ln w="38100" cap="flat" cmpd="sng" algn="ctr">
              <a:solidFill>
                <a:srgbClr val="C4442A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/>
            <p:cNvCxnSpPr/>
            <p:nvPr/>
          </p:nvCxnSpPr>
          <p:spPr>
            <a:xfrm>
              <a:off x="2544233" y="4093633"/>
              <a:ext cx="0" cy="935567"/>
            </a:xfrm>
            <a:prstGeom prst="line">
              <a:avLst/>
            </a:prstGeom>
            <a:noFill/>
            <a:ln w="38100" cap="flat" cmpd="sng" algn="ctr">
              <a:solidFill>
                <a:srgbClr val="C4442A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Elbow Connector 78"/>
            <p:cNvCxnSpPr>
              <a:endCxn id="86" idx="5"/>
            </p:cNvCxnSpPr>
            <p:nvPr/>
          </p:nvCxnSpPr>
          <p:spPr>
            <a:xfrm flipV="1">
              <a:off x="2544233" y="3983567"/>
              <a:ext cx="2806700" cy="1045633"/>
            </a:xfrm>
            <a:prstGeom prst="bentConnector3">
              <a:avLst>
                <a:gd name="adj1" fmla="val 67170"/>
              </a:avLst>
            </a:prstGeom>
            <a:noFill/>
            <a:ln w="38100" cap="flat" cmpd="sng" algn="ctr">
              <a:solidFill>
                <a:srgbClr val="C4442A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/>
            <p:cNvCxnSpPr/>
            <p:nvPr/>
          </p:nvCxnSpPr>
          <p:spPr>
            <a:xfrm flipV="1">
              <a:off x="4525433" y="-857925"/>
              <a:ext cx="0" cy="3588327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/>
            <p:cNvCxnSpPr/>
            <p:nvPr/>
          </p:nvCxnSpPr>
          <p:spPr>
            <a:xfrm flipV="1">
              <a:off x="4525433" y="5398531"/>
              <a:ext cx="0" cy="512350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</p:grpSp>
      <p:sp>
        <p:nvSpPr>
          <p:cNvPr id="90" name="TextBox 89"/>
          <p:cNvSpPr txBox="1"/>
          <p:nvPr/>
        </p:nvSpPr>
        <p:spPr>
          <a:xfrm>
            <a:off x="3733800" y="5715308"/>
            <a:ext cx="10358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½V</a:t>
            </a:r>
            <a:r>
              <a:rPr kumimoji="0" lang="en-US" sz="2800" b="1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DD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733800" y="980728"/>
            <a:ext cx="10358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½V</a:t>
            </a:r>
            <a:r>
              <a:rPr kumimoji="0" lang="en-US" sz="2800" b="1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DD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106239" y="4485928"/>
            <a:ext cx="646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</a:t>
            </a:r>
          </a:p>
        </p:txBody>
      </p:sp>
      <p:grpSp>
        <p:nvGrpSpPr>
          <p:cNvPr id="93" name="Group 92"/>
          <p:cNvGrpSpPr/>
          <p:nvPr/>
        </p:nvGrpSpPr>
        <p:grpSpPr>
          <a:xfrm>
            <a:off x="762000" y="2134614"/>
            <a:ext cx="1546191" cy="834596"/>
            <a:chOff x="1425609" y="2590800"/>
            <a:chExt cx="1546191" cy="834596"/>
          </a:xfrm>
        </p:grpSpPr>
        <p:cxnSp>
          <p:nvCxnSpPr>
            <p:cNvPr id="94" name="Straight Connector 93"/>
            <p:cNvCxnSpPr/>
            <p:nvPr/>
          </p:nvCxnSpPr>
          <p:spPr>
            <a:xfrm>
              <a:off x="2051222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Straight Connector 94"/>
            <p:cNvCxnSpPr/>
            <p:nvPr/>
          </p:nvCxnSpPr>
          <p:spPr>
            <a:xfrm>
              <a:off x="2438400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/>
            <p:cNvCxnSpPr/>
            <p:nvPr/>
          </p:nvCxnSpPr>
          <p:spPr>
            <a:xfrm>
              <a:off x="2438400" y="2933700"/>
              <a:ext cx="53340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sp>
          <p:nvSpPr>
            <p:cNvPr id="97" name="Rectangle 96"/>
            <p:cNvSpPr/>
            <p:nvPr/>
          </p:nvSpPr>
          <p:spPr>
            <a:xfrm>
              <a:off x="1425609" y="3311096"/>
              <a:ext cx="125730" cy="1143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98" name="Elbow Connector 97"/>
            <p:cNvCxnSpPr>
              <a:endCxn id="97" idx="0"/>
            </p:cNvCxnSpPr>
            <p:nvPr/>
          </p:nvCxnSpPr>
          <p:spPr>
            <a:xfrm rot="10800000" flipV="1">
              <a:off x="1488474" y="2948630"/>
              <a:ext cx="562748" cy="362465"/>
            </a:xfrm>
            <a:prstGeom prst="bentConnector2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tailEnd type="arrow" w="lg" len="lg"/>
            </a:ln>
            <a:effectLst/>
          </p:spPr>
        </p:cxnSp>
      </p:grpSp>
      <p:cxnSp>
        <p:nvCxnSpPr>
          <p:cNvPr id="99" name="Straight Connector 98"/>
          <p:cNvCxnSpPr/>
          <p:nvPr/>
        </p:nvCxnSpPr>
        <p:spPr>
          <a:xfrm>
            <a:off x="2881451" y="2477514"/>
            <a:ext cx="853357" cy="0"/>
          </a:xfrm>
          <a:prstGeom prst="line">
            <a:avLst/>
          </a:prstGeom>
          <a:noFill/>
          <a:ln w="28575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100" name="Straight Arrow Connector 99"/>
          <p:cNvCxnSpPr>
            <a:stCxn id="101" idx="6"/>
            <a:endCxn id="102" idx="2"/>
          </p:cNvCxnSpPr>
          <p:nvPr/>
        </p:nvCxnSpPr>
        <p:spPr>
          <a:xfrm>
            <a:off x="2324300" y="2477514"/>
            <a:ext cx="533000" cy="0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101" name="Oval 100"/>
          <p:cNvSpPr/>
          <p:nvPr/>
        </p:nvSpPr>
        <p:spPr>
          <a:xfrm>
            <a:off x="2209800" y="2420264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2857300" y="2420264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3" name="Straight Arrow Connector 102"/>
          <p:cNvCxnSpPr/>
          <p:nvPr/>
        </p:nvCxnSpPr>
        <p:spPr>
          <a:xfrm flipV="1">
            <a:off x="2324188" y="2164370"/>
            <a:ext cx="433199" cy="283388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104" name="Rectangle 103"/>
          <p:cNvSpPr/>
          <p:nvPr/>
        </p:nvSpPr>
        <p:spPr>
          <a:xfrm>
            <a:off x="1387613" y="1133128"/>
            <a:ext cx="387178" cy="68580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1390386" y="1418778"/>
            <a:ext cx="387178" cy="40015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6" name="Group 105"/>
          <p:cNvGrpSpPr/>
          <p:nvPr/>
        </p:nvGrpSpPr>
        <p:grpSpPr>
          <a:xfrm>
            <a:off x="762000" y="1133128"/>
            <a:ext cx="1546191" cy="834596"/>
            <a:chOff x="1425609" y="2590800"/>
            <a:chExt cx="1546191" cy="834596"/>
          </a:xfrm>
        </p:grpSpPr>
        <p:cxnSp>
          <p:nvCxnSpPr>
            <p:cNvPr id="107" name="Straight Connector 106"/>
            <p:cNvCxnSpPr/>
            <p:nvPr/>
          </p:nvCxnSpPr>
          <p:spPr>
            <a:xfrm>
              <a:off x="2051222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108" name="Straight Connector 107"/>
            <p:cNvCxnSpPr/>
            <p:nvPr/>
          </p:nvCxnSpPr>
          <p:spPr>
            <a:xfrm>
              <a:off x="2438400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/>
            <p:cNvCxnSpPr/>
            <p:nvPr/>
          </p:nvCxnSpPr>
          <p:spPr>
            <a:xfrm>
              <a:off x="2438400" y="2933700"/>
              <a:ext cx="53340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sp>
          <p:nvSpPr>
            <p:cNvPr id="110" name="Rectangle 109"/>
            <p:cNvSpPr/>
            <p:nvPr/>
          </p:nvSpPr>
          <p:spPr>
            <a:xfrm>
              <a:off x="1425609" y="3311096"/>
              <a:ext cx="125730" cy="1143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11" name="Elbow Connector 110"/>
            <p:cNvCxnSpPr>
              <a:endCxn id="110" idx="0"/>
            </p:cNvCxnSpPr>
            <p:nvPr/>
          </p:nvCxnSpPr>
          <p:spPr>
            <a:xfrm rot="10800000" flipV="1">
              <a:off x="1488474" y="2948630"/>
              <a:ext cx="562748" cy="362465"/>
            </a:xfrm>
            <a:prstGeom prst="bentConnector2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tailEnd type="arrow" w="lg" len="lg"/>
            </a:ln>
            <a:effectLst/>
          </p:spPr>
        </p:cxnSp>
      </p:grpSp>
      <p:cxnSp>
        <p:nvCxnSpPr>
          <p:cNvPr id="112" name="Straight Connector 111"/>
          <p:cNvCxnSpPr/>
          <p:nvPr/>
        </p:nvCxnSpPr>
        <p:spPr>
          <a:xfrm>
            <a:off x="2881451" y="1476028"/>
            <a:ext cx="853357" cy="0"/>
          </a:xfrm>
          <a:prstGeom prst="line">
            <a:avLst/>
          </a:prstGeom>
          <a:noFill/>
          <a:ln w="28575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113" name="Straight Arrow Connector 112"/>
          <p:cNvCxnSpPr>
            <a:stCxn id="114" idx="6"/>
            <a:endCxn id="115" idx="2"/>
          </p:cNvCxnSpPr>
          <p:nvPr/>
        </p:nvCxnSpPr>
        <p:spPr>
          <a:xfrm>
            <a:off x="2324300" y="1476028"/>
            <a:ext cx="533000" cy="0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114" name="Oval 113"/>
          <p:cNvSpPr/>
          <p:nvPr/>
        </p:nvSpPr>
        <p:spPr>
          <a:xfrm>
            <a:off x="2209800" y="1418778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Oval 114"/>
          <p:cNvSpPr/>
          <p:nvPr/>
        </p:nvSpPr>
        <p:spPr>
          <a:xfrm>
            <a:off x="2857300" y="1418778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16" name="Straight Arrow Connector 115"/>
          <p:cNvCxnSpPr/>
          <p:nvPr/>
        </p:nvCxnSpPr>
        <p:spPr>
          <a:xfrm flipV="1">
            <a:off x="2324188" y="1162884"/>
            <a:ext cx="433199" cy="283388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117" name="TextBox 116"/>
          <p:cNvSpPr txBox="1"/>
          <p:nvPr/>
        </p:nvSpPr>
        <p:spPr>
          <a:xfrm>
            <a:off x="228600" y="1295708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228600" y="2438708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</a:t>
            </a:r>
          </a:p>
        </p:txBody>
      </p:sp>
      <p:grpSp>
        <p:nvGrpSpPr>
          <p:cNvPr id="119" name="Group 118"/>
          <p:cNvGrpSpPr/>
          <p:nvPr/>
        </p:nvGrpSpPr>
        <p:grpSpPr>
          <a:xfrm>
            <a:off x="762000" y="3190528"/>
            <a:ext cx="1546191" cy="834596"/>
            <a:chOff x="1425609" y="2590800"/>
            <a:chExt cx="1546191" cy="834596"/>
          </a:xfrm>
        </p:grpSpPr>
        <p:cxnSp>
          <p:nvCxnSpPr>
            <p:cNvPr id="120" name="Straight Connector 119"/>
            <p:cNvCxnSpPr/>
            <p:nvPr/>
          </p:nvCxnSpPr>
          <p:spPr>
            <a:xfrm>
              <a:off x="2051222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121" name="Straight Connector 120"/>
            <p:cNvCxnSpPr/>
            <p:nvPr/>
          </p:nvCxnSpPr>
          <p:spPr>
            <a:xfrm>
              <a:off x="2438400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122" name="Straight Connector 121"/>
            <p:cNvCxnSpPr/>
            <p:nvPr/>
          </p:nvCxnSpPr>
          <p:spPr>
            <a:xfrm>
              <a:off x="2438400" y="2933700"/>
              <a:ext cx="53340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sp>
          <p:nvSpPr>
            <p:cNvPr id="123" name="Rectangle 122"/>
            <p:cNvSpPr/>
            <p:nvPr/>
          </p:nvSpPr>
          <p:spPr>
            <a:xfrm>
              <a:off x="1425609" y="3311096"/>
              <a:ext cx="125730" cy="1143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4" name="Elbow Connector 123"/>
            <p:cNvCxnSpPr>
              <a:endCxn id="123" idx="0"/>
            </p:cNvCxnSpPr>
            <p:nvPr/>
          </p:nvCxnSpPr>
          <p:spPr>
            <a:xfrm rot="10800000" flipV="1">
              <a:off x="1488474" y="2948630"/>
              <a:ext cx="562748" cy="362465"/>
            </a:xfrm>
            <a:prstGeom prst="bentConnector2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tailEnd type="arrow" w="lg" len="lg"/>
            </a:ln>
            <a:effectLst/>
          </p:spPr>
        </p:cxnSp>
      </p:grpSp>
      <p:cxnSp>
        <p:nvCxnSpPr>
          <p:cNvPr id="125" name="Straight Connector 124"/>
          <p:cNvCxnSpPr/>
          <p:nvPr/>
        </p:nvCxnSpPr>
        <p:spPr>
          <a:xfrm>
            <a:off x="2881451" y="3533428"/>
            <a:ext cx="853357" cy="0"/>
          </a:xfrm>
          <a:prstGeom prst="line">
            <a:avLst/>
          </a:prstGeom>
          <a:noFill/>
          <a:ln w="28575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126" name="Straight Arrow Connector 125"/>
          <p:cNvCxnSpPr>
            <a:stCxn id="127" idx="6"/>
            <a:endCxn id="128" idx="2"/>
          </p:cNvCxnSpPr>
          <p:nvPr/>
        </p:nvCxnSpPr>
        <p:spPr>
          <a:xfrm>
            <a:off x="2324300" y="3533428"/>
            <a:ext cx="533000" cy="0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127" name="Oval 126"/>
          <p:cNvSpPr/>
          <p:nvPr/>
        </p:nvSpPr>
        <p:spPr>
          <a:xfrm>
            <a:off x="2209800" y="3476178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8" name="Oval 127"/>
          <p:cNvSpPr/>
          <p:nvPr/>
        </p:nvSpPr>
        <p:spPr>
          <a:xfrm>
            <a:off x="2857300" y="3476178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9" name="Straight Arrow Connector 128"/>
          <p:cNvCxnSpPr/>
          <p:nvPr/>
        </p:nvCxnSpPr>
        <p:spPr>
          <a:xfrm flipV="1">
            <a:off x="2324188" y="3220284"/>
            <a:ext cx="433199" cy="283388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130" name="TextBox 129"/>
          <p:cNvSpPr txBox="1"/>
          <p:nvPr/>
        </p:nvSpPr>
        <p:spPr>
          <a:xfrm>
            <a:off x="228600" y="3418422"/>
            <a:ext cx="3225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5562600" y="1742728"/>
            <a:ext cx="3124200" cy="1604860"/>
          </a:xfrm>
          <a:prstGeom prst="roundRect">
            <a:avLst/>
          </a:prstGeom>
          <a:solidFill>
            <a:srgbClr val="C4442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Final State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 + BC + AC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3792103" y="980728"/>
            <a:ext cx="13132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½V</a:t>
            </a:r>
            <a:r>
              <a:rPr kumimoji="0" lang="en-US" sz="2800" b="1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DD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r>
              <a:rPr kumimoji="0" lang="el-GR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δ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3" name="Rounded Rectangle 132"/>
          <p:cNvSpPr/>
          <p:nvPr/>
        </p:nvSpPr>
        <p:spPr>
          <a:xfrm>
            <a:off x="5562600" y="3643068"/>
            <a:ext cx="3124200" cy="1604860"/>
          </a:xfrm>
          <a:prstGeom prst="roundRect">
            <a:avLst/>
          </a:prstGeom>
          <a:solidFill>
            <a:srgbClr val="C4442A"/>
          </a:solidFill>
          <a:ln w="25400" cap="flat" cmpd="sng" algn="ctr">
            <a:noFill/>
            <a:prstDash val="solid"/>
          </a:ln>
          <a:effectLst/>
        </p:spPr>
        <p:txBody>
          <a:bodyPr lIns="4572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C(A + B) + ~C(AB)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1143000" y="4485928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4114800" y="5705128"/>
            <a:ext cx="381000" cy="53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4004331" y="990908"/>
            <a:ext cx="720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</a:t>
            </a:r>
            <a:r>
              <a:rPr kumimoji="0" lang="en-US" sz="2800" b="1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DD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1781681" y="6453336"/>
            <a:ext cx="56779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Seshadri+, “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Fast Bulk Bitwise AND and OR in DRAM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”, IEEE CAL 2015.</a:t>
            </a:r>
          </a:p>
        </p:txBody>
      </p:sp>
    </p:spTree>
    <p:extLst>
      <p:ext uri="{BB962C8B-B14F-4D97-AF65-F5344CB8AC3E}">
        <p14:creationId xmlns:p14="http://schemas.microsoft.com/office/powerpoint/2010/main" val="250014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  <p:bldP spid="73" grpId="0" animBg="1"/>
      <p:bldP spid="73" grpId="1" animBg="1"/>
      <p:bldP spid="90" grpId="0"/>
      <p:bldP spid="91" grpId="0"/>
      <p:bldP spid="92" grpId="0"/>
      <p:bldP spid="104" grpId="0" animBg="1"/>
      <p:bldP spid="104" grpId="1" animBg="1"/>
      <p:bldP spid="131" grpId="0" animBg="1"/>
      <p:bldP spid="132" grpId="0"/>
      <p:bldP spid="132" grpId="1"/>
      <p:bldP spid="133" grpId="0" animBg="1"/>
      <p:bldP spid="134" grpId="0"/>
      <p:bldP spid="135" grpId="0"/>
      <p:bldP spid="13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Bulk Bitwise Operations in Workloads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1052736"/>
            <a:ext cx="7802016" cy="5056203"/>
          </a:xfrm>
          <a:prstGeom prst="rect">
            <a:avLst/>
          </a:prstGeom>
        </p:spPr>
      </p:pic>
      <p:sp>
        <p:nvSpPr>
          <p:cNvPr id="6" name="Content Placeholder 25">
            <a:extLst>
              <a:ext uri="{FF2B5EF4-FFF2-40B4-BE49-F238E27FC236}">
                <a16:creationId xmlns:a16="http://schemas.microsoft.com/office/drawing/2014/main" id="{C856F173-0838-471E-B126-A6DE9BCD8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1912" y="6377401"/>
            <a:ext cx="8839200" cy="7960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/>
              <a:t>[1] Li and Patel, </a:t>
            </a:r>
            <a:r>
              <a:rPr lang="en-US" sz="1200" dirty="0" err="1"/>
              <a:t>BitWeaving</a:t>
            </a:r>
            <a:r>
              <a:rPr lang="en-US" sz="1200" dirty="0"/>
              <a:t>, SIGMOD 2013</a:t>
            </a:r>
          </a:p>
          <a:p>
            <a:pPr marL="0" indent="0">
              <a:buNone/>
            </a:pPr>
            <a:r>
              <a:rPr lang="en-US" sz="1200" dirty="0"/>
              <a:t>[2] Goodwin+, </a:t>
            </a:r>
            <a:r>
              <a:rPr lang="en-US" sz="1200" dirty="0" err="1"/>
              <a:t>BitFunnel</a:t>
            </a:r>
            <a:r>
              <a:rPr lang="en-US" sz="1200" dirty="0"/>
              <a:t>, SIGIR 2017</a:t>
            </a:r>
          </a:p>
        </p:txBody>
      </p:sp>
    </p:spTree>
    <p:extLst>
      <p:ext uri="{BB962C8B-B14F-4D97-AF65-F5344CB8AC3E}">
        <p14:creationId xmlns:p14="http://schemas.microsoft.com/office/powerpoint/2010/main" val="3293234315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36496" cy="1066800"/>
          </a:xfrm>
        </p:spPr>
        <p:txBody>
          <a:bodyPr/>
          <a:lstStyle/>
          <a:p>
            <a:r>
              <a:rPr lang="en-US" dirty="0"/>
              <a:t>In-DRAM Acceleration of Database Queries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0701" y="6021288"/>
            <a:ext cx="9284914" cy="296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25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Seshadri+, “</a:t>
            </a:r>
            <a:r>
              <a:rPr kumimoji="0" lang="en-US" sz="1325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Ambit: In-Memory Accelerator for Bulk Bitwise Operations using Commodity DRAM Technology</a:t>
            </a:r>
            <a:r>
              <a:rPr kumimoji="0" lang="en-US" sz="1325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MICRO 2017.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345316"/>
            <a:ext cx="8748346" cy="46759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951561"/>
            <a:ext cx="6286500" cy="330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876B7DB-EBDD-9B4B-9807-2B4EEC012BDE}"/>
              </a:ext>
            </a:extLst>
          </p:cNvPr>
          <p:cNvSpPr txBox="1"/>
          <p:nvPr/>
        </p:nvSpPr>
        <p:spPr>
          <a:xfrm>
            <a:off x="3327958" y="3158578"/>
            <a:ext cx="5646097" cy="461665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&gt;4-12X Performance Improvement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209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More on Ambit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4488"/>
            <a:ext cx="8610600" cy="4876800"/>
          </a:xfrm>
        </p:spPr>
        <p:txBody>
          <a:bodyPr/>
          <a:lstStyle/>
          <a:p>
            <a:r>
              <a:rPr lang="en-US" sz="1800" dirty="0"/>
              <a:t>Vivek Seshadri, </a:t>
            </a:r>
            <a:r>
              <a:rPr lang="en-US" sz="1800" dirty="0" err="1"/>
              <a:t>Donghyuk</a:t>
            </a:r>
            <a:r>
              <a:rPr lang="en-US" sz="1800" dirty="0"/>
              <a:t> Lee, Thomas Mullins, Hasan Hassan, </a:t>
            </a:r>
            <a:r>
              <a:rPr lang="en-US" sz="1800" dirty="0" err="1"/>
              <a:t>Amirali</a:t>
            </a:r>
            <a:r>
              <a:rPr lang="en-US" sz="1800" dirty="0"/>
              <a:t> </a:t>
            </a:r>
            <a:r>
              <a:rPr lang="en-US" sz="1800" dirty="0" err="1"/>
              <a:t>Boroumand</a:t>
            </a:r>
            <a:r>
              <a:rPr lang="en-US" sz="1800" dirty="0"/>
              <a:t>, </a:t>
            </a:r>
            <a:r>
              <a:rPr lang="en-US" sz="1800" dirty="0" err="1"/>
              <a:t>Jeremie</a:t>
            </a:r>
            <a:r>
              <a:rPr lang="en-US" sz="1800" dirty="0"/>
              <a:t> Kim, Michael A. </a:t>
            </a:r>
            <a:r>
              <a:rPr lang="en-US" sz="1800" dirty="0" err="1"/>
              <a:t>Kozuch</a:t>
            </a:r>
            <a:r>
              <a:rPr lang="en-US" sz="1800" dirty="0"/>
              <a:t>, Onur Mutlu, Phillip B. Gibbons, and Todd C. Mowry,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"Ambit: In-Memory Accelerator for Bulk Bitwise Operations Using Commodity DRAM Technology"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50th International Symposium on Microarchitecture</a:t>
            </a:r>
            <a:r>
              <a:rPr lang="en-US" sz="1800" i="1" dirty="0"/>
              <a:t> (</a:t>
            </a:r>
            <a:r>
              <a:rPr lang="en-US" sz="1800" b="1" i="1" dirty="0"/>
              <a:t>MICRO</a:t>
            </a:r>
            <a:r>
              <a:rPr lang="en-US" sz="1800" i="1" dirty="0"/>
              <a:t>)</a:t>
            </a:r>
            <a:r>
              <a:rPr lang="en-US" sz="1800" dirty="0"/>
              <a:t>, Boston, MA, USA, October 2017.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4"/>
              </a:rPr>
              <a:t>Slides (pptx)</a:t>
            </a:r>
            <a:r>
              <a:rPr lang="en-US" sz="1800" dirty="0"/>
              <a:t> </a:t>
            </a:r>
            <a:r>
              <a:rPr lang="en-US" sz="1800" dirty="0">
                <a:hlinkClick r:id="rId5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6"/>
              </a:rPr>
              <a:t>Lightning Session Slides (pptx)</a:t>
            </a:r>
            <a:r>
              <a:rPr lang="en-US" sz="1800" dirty="0"/>
              <a:t> </a:t>
            </a:r>
            <a:r>
              <a:rPr lang="en-US" sz="1800" dirty="0">
                <a:hlinkClick r:id="rId7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8"/>
              </a:rPr>
              <a:t>Poster (pptx)</a:t>
            </a:r>
            <a:r>
              <a:rPr lang="en-US" sz="1800" dirty="0"/>
              <a:t> </a:t>
            </a:r>
            <a:r>
              <a:rPr lang="en-US" sz="1800" dirty="0">
                <a:hlinkClick r:id="rId9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br>
              <a:rPr lang="en-US" sz="1800" dirty="0"/>
            </a:br>
            <a:endParaRPr lang="en-US" sz="1800" dirty="0"/>
          </a:p>
          <a:p>
            <a:pPr lvl="1"/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01095"/>
            <a:ext cx="9144000" cy="209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4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In-DRAM Bulk Bitwise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dirty="0" err="1"/>
              <a:t>Vivek</a:t>
            </a:r>
            <a:r>
              <a:rPr lang="en-US" dirty="0"/>
              <a:t> Seshadri and Onur Mutlu,</a:t>
            </a:r>
            <a:br>
              <a:rPr lang="en-US" dirty="0"/>
            </a:b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"In-DRAM Bulk Bitwise Execution Engine"</a:t>
            </a:r>
            <a:r>
              <a:rPr lang="en-US" dirty="0">
                <a:solidFill>
                  <a:srgbClr val="0432FF"/>
                </a:solidFill>
              </a:rPr>
              <a:t> </a:t>
            </a:r>
            <a:br>
              <a:rPr lang="en-US" dirty="0"/>
            </a:br>
            <a:r>
              <a:rPr lang="en-US" i="1" dirty="0"/>
              <a:t>Invited Book Chapter in Advances in Computers</a:t>
            </a:r>
            <a:r>
              <a:rPr lang="en-US" dirty="0"/>
              <a:t>, to appear in 2020. 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Preliminary arXiv version</a:t>
            </a:r>
            <a:r>
              <a:rPr lang="en-US" dirty="0"/>
              <a:t>]</a:t>
            </a:r>
          </a:p>
          <a:p>
            <a:pPr marL="0" indent="0">
              <a:buNone/>
            </a:pPr>
            <a:endParaRPr lang="en-US" sz="2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B84BF9-0E65-2149-BD37-BF6C59547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21" y="3799136"/>
            <a:ext cx="8011958" cy="226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4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5BFE0-AC75-EA4D-B294-B564E8EA5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SIMDRAM: Programmability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4B9AD-DEF9-4C4F-9DC2-DABFA4D56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4876800"/>
          </a:xfrm>
        </p:spPr>
        <p:txBody>
          <a:bodyPr/>
          <a:lstStyle/>
          <a:p>
            <a:r>
              <a:rPr lang="en-US" sz="1500" dirty="0" err="1"/>
              <a:t>Nastaran</a:t>
            </a:r>
            <a:r>
              <a:rPr lang="en-US" sz="1500" dirty="0"/>
              <a:t> </a:t>
            </a:r>
            <a:r>
              <a:rPr lang="en-US" sz="1500" dirty="0" err="1"/>
              <a:t>Hajinazar</a:t>
            </a:r>
            <a:r>
              <a:rPr lang="en-US" sz="1500" dirty="0"/>
              <a:t>, Geraldo F. Oliveira, Sven Gregorio, Joao </a:t>
            </a:r>
            <a:r>
              <a:rPr lang="en-US" sz="1500" dirty="0" err="1"/>
              <a:t>Dinis</a:t>
            </a:r>
            <a:r>
              <a:rPr lang="en-US" sz="1500" dirty="0"/>
              <a:t> Ferreira, Nika Mansouri </a:t>
            </a:r>
            <a:r>
              <a:rPr lang="en-US" sz="1500" dirty="0" err="1"/>
              <a:t>Ghiasi</a:t>
            </a:r>
            <a:r>
              <a:rPr lang="en-US" sz="1500" dirty="0"/>
              <a:t>, </a:t>
            </a:r>
            <a:r>
              <a:rPr lang="en-US" sz="1500" dirty="0" err="1"/>
              <a:t>Minesh</a:t>
            </a:r>
            <a:r>
              <a:rPr lang="en-US" sz="1500" dirty="0"/>
              <a:t> Patel, Mohammed </a:t>
            </a:r>
            <a:r>
              <a:rPr lang="en-US" sz="1500" dirty="0" err="1"/>
              <a:t>Alser</a:t>
            </a:r>
            <a:r>
              <a:rPr lang="en-US" sz="1500" dirty="0"/>
              <a:t>, </a:t>
            </a:r>
            <a:r>
              <a:rPr lang="en-US" sz="1500" dirty="0" err="1"/>
              <a:t>Saugata</a:t>
            </a:r>
            <a:r>
              <a:rPr lang="en-US" sz="1500" dirty="0"/>
              <a:t> Ghose, Juan Gomez-Luna,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"SIMDRAM: An End-to-End Framework for Bit-Serial SIMD Computing in DRAM"</a:t>
            </a:r>
            <a:br>
              <a:rPr lang="en-US" sz="1500" dirty="0">
                <a:solidFill>
                  <a:srgbClr val="0432FF"/>
                </a:solidFill>
              </a:rPr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26th International Conference on Architectural Support for Programming Languages and Operating Systems</a:t>
            </a:r>
            <a:r>
              <a:rPr lang="en-US" sz="1500" i="1" dirty="0"/>
              <a:t> (</a:t>
            </a:r>
            <a:r>
              <a:rPr lang="en-US" sz="1500" b="1" i="1" dirty="0"/>
              <a:t>ASPLOS</a:t>
            </a:r>
            <a:r>
              <a:rPr lang="en-US" sz="1500" i="1" dirty="0"/>
              <a:t>)</a:t>
            </a:r>
            <a:r>
              <a:rPr lang="en-US" sz="1500" dirty="0"/>
              <a:t>, Virtual, March-April 2021.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4"/>
              </a:rPr>
              <a:t>2-page Extended Abstract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5"/>
              </a:rPr>
              <a:t>Short Talk Slides (pptx)</a:t>
            </a:r>
            <a:r>
              <a:rPr lang="en-US" sz="1500" dirty="0"/>
              <a:t> </a:t>
            </a:r>
            <a:r>
              <a:rPr lang="en-US" sz="1500" dirty="0">
                <a:hlinkClick r:id="rId6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7"/>
              </a:rPr>
              <a:t>Talk Slides (pptx)</a:t>
            </a:r>
            <a:r>
              <a:rPr lang="en-US" sz="1500" dirty="0"/>
              <a:t> </a:t>
            </a:r>
            <a:r>
              <a:rPr lang="en-US" sz="1500" dirty="0">
                <a:hlinkClick r:id="rId8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9"/>
              </a:rPr>
              <a:t>Short Talk Video</a:t>
            </a:r>
            <a:r>
              <a:rPr lang="en-US" sz="1500" dirty="0"/>
              <a:t> (5 mins)]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10"/>
              </a:rPr>
              <a:t>Full Talk Video</a:t>
            </a:r>
            <a:r>
              <a:rPr lang="en-US" sz="1500" dirty="0"/>
              <a:t> (27 mins)]</a:t>
            </a:r>
          </a:p>
          <a:p>
            <a:pPr marL="0" indent="0">
              <a:buNone/>
            </a:pPr>
            <a:br>
              <a:rPr lang="en-US" sz="1700" dirty="0"/>
            </a:br>
            <a:endParaRPr lang="en-US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A2CC07-ABC8-6047-856D-10E0B6E8E5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2D6C2E-4B30-5D40-A601-57FD66ECFD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4800" y="3934392"/>
            <a:ext cx="8218695" cy="215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767681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DFE2B-62C8-F048-5EED-E5C7C5402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9167936" cy="884238"/>
          </a:xfrm>
        </p:spPr>
        <p:txBody>
          <a:bodyPr/>
          <a:lstStyle/>
          <a:p>
            <a:r>
              <a:rPr lang="en-US" dirty="0"/>
              <a:t>In-DRAM Lookup-Table Based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95AE7-B5C5-A5B2-CE80-4C738F9DC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37" y="1052736"/>
            <a:ext cx="8610600" cy="5153025"/>
          </a:xfrm>
        </p:spPr>
        <p:txBody>
          <a:bodyPr/>
          <a:lstStyle/>
          <a:p>
            <a:pPr marL="0" indent="0" algn="l">
              <a:buNone/>
            </a:pP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João </a:t>
            </a:r>
            <a:r>
              <a:rPr lang="en-US" sz="15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Dinis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Ferreira, Gabriel Falcao, Juan Gómez-Luna, Mohammed </a:t>
            </a:r>
            <a:r>
              <a:rPr lang="en-US" sz="15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Alser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Lois Orosa, Mohammad </a:t>
            </a:r>
            <a:r>
              <a:rPr lang="en-US" sz="15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Sadrosadati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5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Jeremie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S. Kim, Geraldo F. Oliveira, Taha </a:t>
            </a:r>
            <a:r>
              <a:rPr lang="en-US" sz="15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Shahroodi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Anant Nori, and Onur Mutlu,</a:t>
            </a:r>
            <a:b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500" b="1" i="0" dirty="0">
                <a:solidFill>
                  <a:srgbClr val="0000FF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"pLUTo: Enabling Massively Parallel Computation in DRAM via Lookup Tables"</a:t>
            </a:r>
            <a:b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500" b="0" i="1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Proceedings of the </a:t>
            </a:r>
            <a:r>
              <a:rPr lang="en-US" sz="1500" b="0" i="1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55th International Symposium on Microarchitecture</a:t>
            </a:r>
            <a:r>
              <a:rPr lang="en-US" sz="1500" b="0" i="1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(</a:t>
            </a:r>
            <a:r>
              <a:rPr lang="en-US" sz="1500" b="1" i="1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</a:t>
            </a:r>
            <a:r>
              <a:rPr lang="en-US" sz="1500" b="0" i="1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Chicago, IL, USA, October 2022.</a:t>
            </a:r>
            <a:b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Slides (pptx)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(pdf)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]</a:t>
            </a:r>
            <a:b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Longer Lecture Slides (pptx)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(pdf)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]</a:t>
            </a:r>
            <a:b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Lecture Video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(26 minutes)]</a:t>
            </a:r>
            <a:b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arXiv version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]</a:t>
            </a:r>
            <a:b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Source Code (Officially Artifact Evaluated with All Badges)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]</a:t>
            </a:r>
            <a:br>
              <a:rPr lang="en-US" sz="15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500" b="1" i="1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Officially artifact evaluated as available, reusable and reproducible.</a:t>
            </a:r>
            <a:endParaRPr lang="en-US" sz="1500" b="0" i="0" dirty="0">
              <a:solidFill>
                <a:srgbClr val="FF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1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CC08FC-8DC7-7D8C-1490-703F3B41A2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F1BF39-3166-E5AA-31DA-AB32F2F13B3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8405" y="3789040"/>
            <a:ext cx="8382143" cy="257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B1E472-B793-6F87-B750-2856953FBD40}"/>
              </a:ext>
            </a:extLst>
          </p:cNvPr>
          <p:cNvSpPr txBox="1"/>
          <p:nvPr/>
        </p:nvSpPr>
        <p:spPr>
          <a:xfrm>
            <a:off x="1779861" y="6438543"/>
            <a:ext cx="52437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https://arxiv.org/pdf/2104.07699.pdf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8777730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95928" cy="884238"/>
          </a:xfrm>
        </p:spPr>
        <p:txBody>
          <a:bodyPr/>
          <a:lstStyle/>
          <a:p>
            <a:r>
              <a:rPr lang="en-US" sz="3900" dirty="0"/>
              <a:t>In-DRAM True Random Number Generation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652239"/>
            <a:ext cx="8915400" cy="5153025"/>
          </a:xfrm>
        </p:spPr>
        <p:txBody>
          <a:bodyPr/>
          <a:lstStyle/>
          <a:p>
            <a:endParaRPr lang="en-US" sz="1800" dirty="0"/>
          </a:p>
          <a:p>
            <a:r>
              <a:rPr lang="en-US" sz="1800" dirty="0" err="1"/>
              <a:t>Jeremie</a:t>
            </a:r>
            <a:r>
              <a:rPr lang="en-US" sz="1800" dirty="0"/>
              <a:t> S. Kim, </a:t>
            </a:r>
            <a:r>
              <a:rPr lang="en-US" sz="1800" dirty="0" err="1"/>
              <a:t>Minesh</a:t>
            </a:r>
            <a:r>
              <a:rPr lang="en-US" sz="1800" dirty="0"/>
              <a:t> Patel, Hasan Hassan, Lois </a:t>
            </a:r>
            <a:r>
              <a:rPr lang="en-US" sz="1800" dirty="0" err="1"/>
              <a:t>Orosa</a:t>
            </a:r>
            <a:r>
              <a:rPr lang="en-US" sz="1800" dirty="0"/>
              <a:t>, and Onur Mutlu,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"D-RaNGe: Using Commodity DRAM Devices to Generate True Random Numbers with Low Latency and High Throughput"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25th International Symposium on High-Performance Computer Architecture</a:t>
            </a:r>
            <a:r>
              <a:rPr lang="en-US" sz="1800" i="1" dirty="0"/>
              <a:t> (</a:t>
            </a:r>
            <a:r>
              <a:rPr lang="en-US" sz="1800" b="1" i="1" dirty="0"/>
              <a:t>HPCA</a:t>
            </a:r>
            <a:r>
              <a:rPr lang="en-US" sz="1800" i="1" dirty="0"/>
              <a:t>)</a:t>
            </a:r>
            <a:r>
              <a:rPr lang="en-US" sz="1800" dirty="0"/>
              <a:t>, Washington, DC, USA, February 2019.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4"/>
              </a:rPr>
              <a:t>Slides (pptx)</a:t>
            </a:r>
            <a:r>
              <a:rPr lang="en-US" sz="1800" dirty="0"/>
              <a:t> </a:t>
            </a:r>
            <a:r>
              <a:rPr lang="en-US" sz="1800" dirty="0">
                <a:hlinkClick r:id="rId5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6"/>
              </a:rPr>
              <a:t>Full Talk Video</a:t>
            </a:r>
            <a:r>
              <a:rPr lang="en-US" sz="1800" dirty="0"/>
              <a:t> (21 minutes)]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7"/>
              </a:rPr>
              <a:t>Full Talk Lecture Video</a:t>
            </a:r>
            <a:r>
              <a:rPr lang="en-US" sz="1800" dirty="0"/>
              <a:t> (27 minutes)]</a:t>
            </a:r>
            <a:br>
              <a:rPr lang="en-US" sz="1800" dirty="0"/>
            </a:br>
            <a:r>
              <a:rPr lang="en-US" sz="1800" b="1" i="1" dirty="0">
                <a:solidFill>
                  <a:srgbClr val="FF0000"/>
                </a:solidFill>
              </a:rPr>
              <a:t>Top Picks Honorable Mention by IEEE Micro.</a:t>
            </a:r>
            <a:endParaRPr 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br>
              <a:rPr lang="en-US" sz="1800" dirty="0"/>
            </a:br>
            <a:endParaRPr 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A301F4-CBFE-074F-8AB7-6C9F3BE4D6A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84812"/>
            <a:ext cx="9144000" cy="218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069189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95928" cy="884238"/>
          </a:xfrm>
        </p:spPr>
        <p:txBody>
          <a:bodyPr/>
          <a:lstStyle/>
          <a:p>
            <a:r>
              <a:rPr lang="en-US" sz="3900" dirty="0"/>
              <a:t>In-DRAM True Random Number Generation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652239"/>
            <a:ext cx="8915400" cy="5153025"/>
          </a:xfrm>
        </p:spPr>
        <p:txBody>
          <a:bodyPr/>
          <a:lstStyle/>
          <a:p>
            <a:endParaRPr lang="en-US" sz="1800" dirty="0"/>
          </a:p>
          <a:p>
            <a:r>
              <a:rPr lang="en-US" sz="1700" dirty="0" err="1"/>
              <a:t>Ataberk</a:t>
            </a:r>
            <a:r>
              <a:rPr lang="en-US" sz="1700" dirty="0"/>
              <a:t> </a:t>
            </a:r>
            <a:r>
              <a:rPr lang="en-US" sz="1700" dirty="0" err="1"/>
              <a:t>Olgun</a:t>
            </a:r>
            <a:r>
              <a:rPr lang="en-US" sz="1700" dirty="0"/>
              <a:t>, </a:t>
            </a:r>
            <a:r>
              <a:rPr lang="en-US" sz="1700" dirty="0" err="1"/>
              <a:t>Minesh</a:t>
            </a:r>
            <a:r>
              <a:rPr lang="en-US" sz="1700" dirty="0"/>
              <a:t> Patel, A. </a:t>
            </a:r>
            <a:r>
              <a:rPr lang="en-US" sz="1700" dirty="0" err="1"/>
              <a:t>Giray</a:t>
            </a:r>
            <a:r>
              <a:rPr lang="en-US" sz="1700" dirty="0"/>
              <a:t> </a:t>
            </a:r>
            <a:r>
              <a:rPr lang="en-US" sz="1700" dirty="0" err="1"/>
              <a:t>Yaglikci</a:t>
            </a:r>
            <a:r>
              <a:rPr lang="en-US" sz="1700" dirty="0"/>
              <a:t>, </a:t>
            </a:r>
            <a:r>
              <a:rPr lang="en-US" sz="1700" dirty="0" err="1"/>
              <a:t>Haocong</a:t>
            </a:r>
            <a:r>
              <a:rPr lang="en-US" sz="1700" dirty="0"/>
              <a:t> Luo, </a:t>
            </a:r>
            <a:r>
              <a:rPr lang="en-US" sz="1700" dirty="0" err="1"/>
              <a:t>Jeremie</a:t>
            </a:r>
            <a:r>
              <a:rPr lang="en-US" sz="1700" dirty="0"/>
              <a:t> S. Kim, F. </a:t>
            </a:r>
            <a:r>
              <a:rPr lang="en-US" sz="1700" dirty="0" err="1"/>
              <a:t>Nisa</a:t>
            </a:r>
            <a:r>
              <a:rPr lang="en-US" sz="1700" dirty="0"/>
              <a:t> </a:t>
            </a:r>
            <a:r>
              <a:rPr lang="en-US" sz="1700" dirty="0" err="1"/>
              <a:t>Bostanci</a:t>
            </a:r>
            <a:r>
              <a:rPr lang="en-US" sz="1700" dirty="0"/>
              <a:t>, Nandita Vijaykumar, </a:t>
            </a:r>
            <a:r>
              <a:rPr lang="en-US" sz="1700" dirty="0" err="1"/>
              <a:t>Oguz</a:t>
            </a:r>
            <a:r>
              <a:rPr lang="en-US" sz="1700" dirty="0"/>
              <a:t> </a:t>
            </a:r>
            <a:r>
              <a:rPr lang="en-US" sz="1700" dirty="0" err="1"/>
              <a:t>Ergin</a:t>
            </a:r>
            <a:r>
              <a:rPr lang="en-US" sz="1700" dirty="0"/>
              <a:t>, and Onur Mutlu,</a:t>
            </a:r>
            <a:br>
              <a:rPr lang="en-US" sz="1700" dirty="0"/>
            </a:br>
            <a:r>
              <a:rPr lang="en-US" sz="17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"QUAC-TRNG: High-Throughput True Random Number Generation Using Quadruple Row Activation in Commodity DRAM Chips"</a:t>
            </a:r>
            <a:br>
              <a:rPr lang="en-US" sz="1700" dirty="0"/>
            </a:br>
            <a:r>
              <a:rPr lang="en-US" sz="1700" i="1" dirty="0"/>
              <a:t>Proceedings of the </a:t>
            </a:r>
            <a:r>
              <a:rPr lang="en-US" sz="1700" i="1" dirty="0">
                <a:hlinkClick r:id="rId3"/>
              </a:rPr>
              <a:t>48th International Symposium on Computer Architecture</a:t>
            </a:r>
            <a:r>
              <a:rPr lang="en-US" sz="1700" i="1" dirty="0"/>
              <a:t> (</a:t>
            </a:r>
            <a:r>
              <a:rPr lang="en-US" sz="1700" b="1" i="1" dirty="0"/>
              <a:t>ISCA</a:t>
            </a:r>
            <a:r>
              <a:rPr lang="en-US" sz="1700" i="1" dirty="0"/>
              <a:t>)</a:t>
            </a:r>
            <a:r>
              <a:rPr lang="en-US" sz="1700" dirty="0"/>
              <a:t>, Virtual, June 2021.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4"/>
              </a:rPr>
              <a:t>Slides (pptx)</a:t>
            </a:r>
            <a:r>
              <a:rPr lang="en-US" sz="1700" dirty="0"/>
              <a:t> </a:t>
            </a:r>
            <a:r>
              <a:rPr lang="en-US" sz="1700" dirty="0">
                <a:hlinkClick r:id="rId5"/>
              </a:rPr>
              <a:t>(pdf)</a:t>
            </a:r>
            <a:r>
              <a:rPr lang="en-US" sz="1700" dirty="0"/>
              <a:t>]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6"/>
              </a:rPr>
              <a:t>Short Talk Slides (pptx)</a:t>
            </a:r>
            <a:r>
              <a:rPr lang="en-US" sz="1700" dirty="0"/>
              <a:t> </a:t>
            </a:r>
            <a:r>
              <a:rPr lang="en-US" sz="1700" dirty="0">
                <a:hlinkClick r:id="rId7"/>
              </a:rPr>
              <a:t>(pdf)</a:t>
            </a:r>
            <a:r>
              <a:rPr lang="en-US" sz="1700" dirty="0"/>
              <a:t>]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8"/>
              </a:rPr>
              <a:t>Talk Video</a:t>
            </a:r>
            <a:r>
              <a:rPr lang="en-US" sz="1700" dirty="0"/>
              <a:t> (25 minutes)]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9"/>
              </a:rPr>
              <a:t>SAFARI Live Seminar Video</a:t>
            </a:r>
            <a:r>
              <a:rPr lang="en-US" sz="1700" dirty="0"/>
              <a:t> (1 </a:t>
            </a:r>
            <a:r>
              <a:rPr lang="en-US" sz="1700" dirty="0" err="1"/>
              <a:t>hr</a:t>
            </a:r>
            <a:r>
              <a:rPr lang="en-US" sz="1700" dirty="0"/>
              <a:t> 26 mins)]</a:t>
            </a:r>
          </a:p>
          <a:p>
            <a:pPr marL="0" indent="0">
              <a:buNone/>
            </a:pPr>
            <a:br>
              <a:rPr lang="en-US" sz="1800" dirty="0"/>
            </a:br>
            <a:br>
              <a:rPr lang="en-US" sz="1800" dirty="0"/>
            </a:b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46B698-045C-9044-B1A7-4FFDCCB4C3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221088"/>
            <a:ext cx="9144000" cy="172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11766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166A-FFB6-62B0-4928-D229F7E3E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In-Flash Bulk Bitwise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6DC65-58D9-77EA-5D80-02DB597A0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700" b="0" i="0" dirty="0" err="1">
                <a:solidFill>
                  <a:srgbClr val="000000"/>
                </a:solidFill>
                <a:effectLst/>
              </a:rPr>
              <a:t>Jisung</a:t>
            </a:r>
            <a:r>
              <a:rPr lang="en-US" sz="1700" b="0" i="0" dirty="0">
                <a:solidFill>
                  <a:srgbClr val="000000"/>
                </a:solidFill>
                <a:effectLst/>
              </a:rPr>
              <a:t> Park, </a:t>
            </a:r>
            <a:r>
              <a:rPr lang="en-US" sz="1700" b="0" i="0" dirty="0" err="1">
                <a:solidFill>
                  <a:srgbClr val="000000"/>
                </a:solidFill>
                <a:effectLst/>
              </a:rPr>
              <a:t>Roknoddin</a:t>
            </a:r>
            <a:r>
              <a:rPr lang="en-US" sz="1700" b="0" i="0" dirty="0">
                <a:solidFill>
                  <a:srgbClr val="000000"/>
                </a:solidFill>
                <a:effectLst/>
              </a:rPr>
              <a:t> Azizi, Geraldo F. Oliveira, Mohammad </a:t>
            </a:r>
            <a:r>
              <a:rPr lang="en-US" sz="1700" b="0" i="0" dirty="0" err="1">
                <a:solidFill>
                  <a:srgbClr val="000000"/>
                </a:solidFill>
                <a:effectLst/>
              </a:rPr>
              <a:t>Sadrosadati</a:t>
            </a:r>
            <a:r>
              <a:rPr lang="en-US" sz="1700" b="0" i="0" dirty="0">
                <a:solidFill>
                  <a:srgbClr val="000000"/>
                </a:solidFill>
                <a:effectLst/>
              </a:rPr>
              <a:t>, Rakesh </a:t>
            </a:r>
            <a:r>
              <a:rPr lang="en-US" sz="1700" b="0" i="0" dirty="0" err="1">
                <a:solidFill>
                  <a:srgbClr val="000000"/>
                </a:solidFill>
                <a:effectLst/>
              </a:rPr>
              <a:t>Nadig</a:t>
            </a:r>
            <a:r>
              <a:rPr lang="en-US" sz="1700" b="0" i="0" dirty="0">
                <a:solidFill>
                  <a:srgbClr val="000000"/>
                </a:solidFill>
                <a:effectLst/>
              </a:rPr>
              <a:t>, David Novo, Juan Gómez-Luna, </a:t>
            </a:r>
            <a:r>
              <a:rPr lang="en-US" sz="1700" b="0" i="0" dirty="0" err="1">
                <a:solidFill>
                  <a:srgbClr val="000000"/>
                </a:solidFill>
                <a:effectLst/>
              </a:rPr>
              <a:t>Myungsuk</a:t>
            </a:r>
            <a:r>
              <a:rPr lang="en-US" sz="1700" b="0" i="0" dirty="0">
                <a:solidFill>
                  <a:srgbClr val="000000"/>
                </a:solidFill>
                <a:effectLst/>
              </a:rPr>
              <a:t> Kim, and Onur Mutlu,</a:t>
            </a:r>
            <a:br>
              <a:rPr lang="en-US" sz="1700" b="0" i="0" dirty="0">
                <a:solidFill>
                  <a:srgbClr val="000000"/>
                </a:solidFill>
                <a:effectLst/>
              </a:rPr>
            </a:br>
            <a:r>
              <a:rPr lang="en-US" sz="1700" b="1" i="0" dirty="0">
                <a:solidFill>
                  <a:srgbClr val="0000FF"/>
                </a:solidFill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"Flash-Cosmos: In-Flash Bulk Bitwise Operations Using Inherent Computation Capability of NAND Flash Memory"</a:t>
            </a:r>
            <a:br>
              <a:rPr lang="en-US" sz="1700" b="0" i="0" dirty="0">
                <a:solidFill>
                  <a:srgbClr val="000000"/>
                </a:solidFill>
                <a:effectLst/>
              </a:rPr>
            </a:br>
            <a:r>
              <a:rPr lang="en-US" sz="1700" b="0" i="1" dirty="0">
                <a:solidFill>
                  <a:srgbClr val="000000"/>
                </a:solidFill>
                <a:effectLst/>
              </a:rPr>
              <a:t>Proceedings of the </a:t>
            </a:r>
            <a:r>
              <a:rPr lang="en-US" sz="1700" b="0" i="1" dirty="0">
                <a:solidFill>
                  <a:srgbClr val="000000"/>
                </a:solidFill>
                <a:effectLst/>
                <a:hlinkClick r:id="rId3"/>
              </a:rPr>
              <a:t>55th International Symposium on Microarchitecture</a:t>
            </a:r>
            <a:r>
              <a:rPr lang="en-US" sz="1700" b="0" i="1" dirty="0">
                <a:solidFill>
                  <a:srgbClr val="000000"/>
                </a:solidFill>
                <a:effectLst/>
              </a:rPr>
              <a:t> (</a:t>
            </a:r>
            <a:r>
              <a:rPr lang="en-US" sz="1700" b="1" i="1" dirty="0">
                <a:solidFill>
                  <a:srgbClr val="000000"/>
                </a:solidFill>
                <a:effectLst/>
              </a:rPr>
              <a:t>MICRO</a:t>
            </a:r>
            <a:r>
              <a:rPr lang="en-US" sz="1700" b="0" i="1" dirty="0">
                <a:solidFill>
                  <a:srgbClr val="000000"/>
                </a:solidFill>
                <a:effectLst/>
              </a:rPr>
              <a:t>)</a:t>
            </a:r>
            <a:r>
              <a:rPr lang="en-US" sz="1700" b="0" i="0" dirty="0">
                <a:solidFill>
                  <a:srgbClr val="000000"/>
                </a:solidFill>
                <a:effectLst/>
              </a:rPr>
              <a:t>, Chicago, IL, USA, October 2022.</a:t>
            </a:r>
            <a:br>
              <a:rPr lang="en-US" sz="1700" b="0" i="0" dirty="0">
                <a:solidFill>
                  <a:srgbClr val="000000"/>
                </a:solidFill>
                <a:effectLst/>
              </a:rPr>
            </a:br>
            <a:r>
              <a:rPr lang="en-US" sz="1700" b="0" i="0" dirty="0">
                <a:solidFill>
                  <a:srgbClr val="000000"/>
                </a:solidFill>
                <a:effectLst/>
              </a:rPr>
              <a:t>[</a:t>
            </a:r>
            <a:r>
              <a:rPr lang="en-US" sz="1700" b="0" i="0" dirty="0">
                <a:solidFill>
                  <a:srgbClr val="000000"/>
                </a:solidFill>
                <a:effectLst/>
                <a:hlinkClick r:id="rId4"/>
              </a:rPr>
              <a:t>Slides (pptx)</a:t>
            </a:r>
            <a:r>
              <a:rPr lang="en-US" sz="1700" b="0" i="0" dirty="0">
                <a:solidFill>
                  <a:srgbClr val="000000"/>
                </a:solidFill>
                <a:effectLst/>
              </a:rPr>
              <a:t> </a:t>
            </a:r>
            <a:r>
              <a:rPr lang="en-US" sz="1700" b="0" i="0" dirty="0">
                <a:solidFill>
                  <a:srgbClr val="000000"/>
                </a:solidFill>
                <a:effectLst/>
                <a:hlinkClick r:id="rId5"/>
              </a:rPr>
              <a:t>(pdf)</a:t>
            </a:r>
            <a:r>
              <a:rPr lang="en-US" sz="1700" b="0" i="0" dirty="0">
                <a:solidFill>
                  <a:srgbClr val="000000"/>
                </a:solidFill>
                <a:effectLst/>
              </a:rPr>
              <a:t>]</a:t>
            </a:r>
            <a:br>
              <a:rPr lang="en-US" sz="1700" b="0" i="0" dirty="0">
                <a:solidFill>
                  <a:srgbClr val="000000"/>
                </a:solidFill>
                <a:effectLst/>
              </a:rPr>
            </a:br>
            <a:r>
              <a:rPr lang="en-US" sz="1700" b="0" i="0" dirty="0">
                <a:solidFill>
                  <a:srgbClr val="000000"/>
                </a:solidFill>
                <a:effectLst/>
              </a:rPr>
              <a:t>[</a:t>
            </a:r>
            <a:r>
              <a:rPr lang="en-US" sz="1700" b="0" i="0" dirty="0">
                <a:solidFill>
                  <a:srgbClr val="000000"/>
                </a:solidFill>
                <a:effectLst/>
                <a:hlinkClick r:id="rId6"/>
              </a:rPr>
              <a:t>Longer Lecture Slides (pptx)</a:t>
            </a:r>
            <a:r>
              <a:rPr lang="en-US" sz="1700" b="0" i="0" dirty="0">
                <a:solidFill>
                  <a:srgbClr val="000000"/>
                </a:solidFill>
                <a:effectLst/>
              </a:rPr>
              <a:t> </a:t>
            </a:r>
            <a:r>
              <a:rPr lang="en-US" sz="1700" b="0" i="0" dirty="0">
                <a:solidFill>
                  <a:srgbClr val="000000"/>
                </a:solidFill>
                <a:effectLst/>
                <a:hlinkClick r:id="rId7"/>
              </a:rPr>
              <a:t>(pdf)</a:t>
            </a:r>
            <a:r>
              <a:rPr lang="en-US" sz="1700" b="0" i="0" dirty="0">
                <a:solidFill>
                  <a:srgbClr val="000000"/>
                </a:solidFill>
                <a:effectLst/>
              </a:rPr>
              <a:t>]</a:t>
            </a:r>
            <a:br>
              <a:rPr lang="en-US" sz="1700" b="0" i="0" dirty="0">
                <a:solidFill>
                  <a:srgbClr val="000000"/>
                </a:solidFill>
                <a:effectLst/>
              </a:rPr>
            </a:br>
            <a:r>
              <a:rPr lang="en-US" sz="1700" b="0" i="0" dirty="0">
                <a:solidFill>
                  <a:srgbClr val="000000"/>
                </a:solidFill>
                <a:effectLst/>
              </a:rPr>
              <a:t>[</a:t>
            </a:r>
            <a:r>
              <a:rPr lang="en-US" sz="1700" b="0" i="0" dirty="0">
                <a:solidFill>
                  <a:srgbClr val="000000"/>
                </a:solidFill>
                <a:effectLst/>
                <a:hlinkClick r:id="rId8"/>
              </a:rPr>
              <a:t>Lecture Video</a:t>
            </a:r>
            <a:r>
              <a:rPr lang="en-US" sz="1700" b="0" i="0" dirty="0">
                <a:solidFill>
                  <a:srgbClr val="000000"/>
                </a:solidFill>
                <a:effectLst/>
              </a:rPr>
              <a:t> (44 minutes)]</a:t>
            </a:r>
            <a:br>
              <a:rPr lang="en-US" sz="1700" b="0" i="0" dirty="0">
                <a:solidFill>
                  <a:srgbClr val="000000"/>
                </a:solidFill>
                <a:effectLst/>
              </a:rPr>
            </a:br>
            <a:r>
              <a:rPr lang="en-US" sz="1700" b="0" i="0" dirty="0">
                <a:solidFill>
                  <a:srgbClr val="000000"/>
                </a:solidFill>
                <a:effectLst/>
              </a:rPr>
              <a:t>[</a:t>
            </a:r>
            <a:r>
              <a:rPr lang="en-US" sz="1700" b="0" i="0" dirty="0">
                <a:solidFill>
                  <a:srgbClr val="000000"/>
                </a:solidFill>
                <a:effectLst/>
                <a:hlinkClick r:id="rId9"/>
              </a:rPr>
              <a:t>arXiv version</a:t>
            </a:r>
            <a:r>
              <a:rPr lang="en-US" sz="1700" b="0" i="0" dirty="0">
                <a:solidFill>
                  <a:srgbClr val="000000"/>
                </a:solidFill>
                <a:effectLst/>
              </a:rPr>
              <a:t>]</a:t>
            </a:r>
          </a:p>
          <a:p>
            <a:pPr marL="0" indent="0">
              <a:buNone/>
            </a:pPr>
            <a:br>
              <a:rPr lang="en-US" sz="1700" dirty="0"/>
            </a:br>
            <a:endParaRPr lang="en-US" sz="17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0709F-745A-D34B-B5DD-A81248C7CF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89F804-7B94-836C-56F5-8D0AAB1955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004" y="4077072"/>
            <a:ext cx="9080500" cy="22603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38D597-0C40-6DA3-42C8-096F85D779A3}"/>
              </a:ext>
            </a:extLst>
          </p:cNvPr>
          <p:cNvSpPr txBox="1"/>
          <p:nvPr/>
        </p:nvSpPr>
        <p:spPr>
          <a:xfrm>
            <a:off x="1779861" y="6438543"/>
            <a:ext cx="52437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https://arxiv.org/pdf/2209.05566.pdf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89170897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52266-1D2C-8D48-BB34-6A3BB5936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Processing Using Memory Prototype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70F19-4C1C-0340-B56E-AAC3CEB66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97527"/>
            <a:ext cx="9468544" cy="519372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End-to-end </a:t>
            </a:r>
            <a:r>
              <a:rPr lang="en-US" dirty="0" err="1">
                <a:solidFill>
                  <a:srgbClr val="FF0000"/>
                </a:solidFill>
              </a:rPr>
              <a:t>RowClone</a:t>
            </a:r>
            <a:r>
              <a:rPr lang="en-US" dirty="0">
                <a:solidFill>
                  <a:srgbClr val="FF0000"/>
                </a:solidFill>
              </a:rPr>
              <a:t> &amp; TRNG using off-the-shelf DRAM chips</a:t>
            </a:r>
          </a:p>
          <a:p>
            <a:r>
              <a:rPr lang="en-US" dirty="0">
                <a:solidFill>
                  <a:srgbClr val="7030A0"/>
                </a:solidFill>
              </a:rPr>
              <a:t>Idea: Violate DRAM timing parameters to mimic </a:t>
            </a:r>
            <a:r>
              <a:rPr lang="en-US" dirty="0" err="1">
                <a:solidFill>
                  <a:srgbClr val="7030A0"/>
                </a:solidFill>
              </a:rPr>
              <a:t>RowClone</a:t>
            </a:r>
            <a:endParaRPr lang="en-US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https://arxiv.org/pdf/2111.00082.pdf</a:t>
            </a:r>
            <a:r>
              <a:rPr lang="en-US" b="1" dirty="0">
                <a:solidFill>
                  <a:srgbClr val="0000FF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https://github.com/cmu-safari/pidram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2000" b="1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https://www.youtube.com/watch?v=qeukNs5XI3g&amp;t=4192s</a:t>
            </a:r>
            <a:r>
              <a:rPr lang="en-US" sz="2000" b="1" dirty="0">
                <a:solidFill>
                  <a:srgbClr val="0000FF"/>
                </a:solidFill>
              </a:rPr>
              <a:t>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357E5A-0DAE-DD4C-872F-21FDF83ED0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68A077-68D5-B642-B9B4-2961262DEA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576267"/>
            <a:ext cx="9144000" cy="178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526338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52266-1D2C-8D48-BB34-6A3BB5936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Real Processing-using-Memory Prototype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70F19-4C1C-0340-B56E-AAC3CEB66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24744"/>
            <a:ext cx="8610600" cy="519372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https://arxiv.org/pdf/2111.00082.pdf</a:t>
            </a:r>
            <a:r>
              <a:rPr lang="en-US" b="1" dirty="0">
                <a:solidFill>
                  <a:srgbClr val="0000FF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https://github.com/cmu-safari/pidram</a:t>
            </a:r>
            <a:endParaRPr lang="en-US" b="1" dirty="0">
              <a:solidFill>
                <a:srgbClr val="0000FF"/>
              </a:solidFill>
            </a:endParaRPr>
          </a:p>
          <a:p>
            <a:pPr marL="0" lvl="0" indent="0" algn="ctr">
              <a:buClr>
                <a:srgbClr val="CC9900"/>
              </a:buClr>
              <a:buNone/>
            </a:pPr>
            <a:r>
              <a:rPr lang="en-US" sz="2000" b="1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https://www.youtube.com/watch?v=qeukNs5XI3g&amp;t=4192s</a:t>
            </a:r>
            <a:r>
              <a:rPr lang="en-US" sz="2000" b="1" dirty="0">
                <a:solidFill>
                  <a:srgbClr val="0000FF"/>
                </a:solidFill>
              </a:rPr>
              <a:t> 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357E5A-0DAE-DD4C-872F-21FDF83ED0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888F9C-ADAD-3C85-EDCD-C4077ADE1C71}"/>
              </a:ext>
            </a:extLst>
          </p:cNvPr>
          <p:cNvSpPr txBox="1"/>
          <p:nvPr/>
        </p:nvSpPr>
        <p:spPr>
          <a:xfrm>
            <a:off x="2286000" y="300289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21" name="Picture 20" descr="A picture containing text, electronics, computer&#10;&#10;Description automatically generated">
            <a:extLst>
              <a:ext uri="{FF2B5EF4-FFF2-40B4-BE49-F238E27FC236}">
                <a16:creationId xmlns:a16="http://schemas.microsoft.com/office/drawing/2014/main" id="{90A84942-0C58-EE06-5DCC-7EA31021A4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13" r="18661"/>
          <a:stretch/>
        </p:blipFill>
        <p:spPr>
          <a:xfrm rot="5400000">
            <a:off x="2761306" y="-438353"/>
            <a:ext cx="3621387" cy="6858000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F43A5D1A-E45A-26F0-1E29-A341A2FDAFF3}"/>
              </a:ext>
            </a:extLst>
          </p:cNvPr>
          <p:cNvSpPr/>
          <p:nvPr/>
        </p:nvSpPr>
        <p:spPr>
          <a:xfrm>
            <a:off x="2950669" y="1187786"/>
            <a:ext cx="3588444" cy="1283234"/>
          </a:xfrm>
          <a:custGeom>
            <a:avLst/>
            <a:gdLst>
              <a:gd name="connsiteX0" fmla="*/ 0 w 3588444"/>
              <a:gd name="connsiteY0" fmla="*/ 23052 h 1283234"/>
              <a:gd name="connsiteX1" fmla="*/ 276625 w 3588444"/>
              <a:gd name="connsiteY1" fmla="*/ 1283234 h 1283234"/>
              <a:gd name="connsiteX2" fmla="*/ 3281082 w 3588444"/>
              <a:gd name="connsiteY2" fmla="*/ 1221762 h 1283234"/>
              <a:gd name="connsiteX3" fmla="*/ 3588444 w 3588444"/>
              <a:gd name="connsiteY3" fmla="*/ 0 h 1283234"/>
              <a:gd name="connsiteX4" fmla="*/ 0 w 3588444"/>
              <a:gd name="connsiteY4" fmla="*/ 23052 h 128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88444" h="1283234">
                <a:moveTo>
                  <a:pt x="0" y="23052"/>
                </a:moveTo>
                <a:lnTo>
                  <a:pt x="276625" y="1283234"/>
                </a:lnTo>
                <a:lnTo>
                  <a:pt x="3281082" y="1221762"/>
                </a:lnTo>
                <a:lnTo>
                  <a:pt x="3588444" y="0"/>
                </a:lnTo>
                <a:lnTo>
                  <a:pt x="0" y="23052"/>
                </a:lnTo>
                <a:close/>
              </a:path>
            </a:pathLst>
          </a:custGeom>
          <a:noFill/>
          <a:ln w="38100">
            <a:solidFill>
              <a:srgbClr val="1E7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A7A02C61-C625-DC0D-D2CF-B7212AA2C791}"/>
              </a:ext>
            </a:extLst>
          </p:cNvPr>
          <p:cNvSpPr/>
          <p:nvPr/>
        </p:nvSpPr>
        <p:spPr>
          <a:xfrm>
            <a:off x="2957639" y="1207030"/>
            <a:ext cx="1666959" cy="206347"/>
          </a:xfrm>
          <a:custGeom>
            <a:avLst/>
            <a:gdLst>
              <a:gd name="connsiteX0" fmla="*/ 0 w 1533441"/>
              <a:gd name="connsiteY0" fmla="*/ 0 h 206347"/>
              <a:gd name="connsiteX1" fmla="*/ 36414 w 1533441"/>
              <a:gd name="connsiteY1" fmla="*/ 206347 h 206347"/>
              <a:gd name="connsiteX2" fmla="*/ 1424198 w 1533441"/>
              <a:gd name="connsiteY2" fmla="*/ 206347 h 206347"/>
              <a:gd name="connsiteX3" fmla="*/ 1533441 w 1533441"/>
              <a:gd name="connsiteY3" fmla="*/ 12138 h 206347"/>
              <a:gd name="connsiteX4" fmla="*/ 0 w 1533441"/>
              <a:gd name="connsiteY4" fmla="*/ 0 h 206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441" h="206347">
                <a:moveTo>
                  <a:pt x="0" y="0"/>
                </a:moveTo>
                <a:lnTo>
                  <a:pt x="36414" y="206347"/>
                </a:lnTo>
                <a:lnTo>
                  <a:pt x="1424198" y="206347"/>
                </a:lnTo>
                <a:lnTo>
                  <a:pt x="1533441" y="12138"/>
                </a:lnTo>
                <a:lnTo>
                  <a:pt x="0" y="0"/>
                </a:lnTo>
                <a:close/>
              </a:path>
            </a:pathLst>
          </a:custGeom>
          <a:solidFill>
            <a:srgbClr val="1E7E42"/>
          </a:solidFill>
          <a:ln>
            <a:solidFill>
              <a:srgbClr val="1E7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Host Machine</a:t>
            </a: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88B03DE1-9BDF-A27F-7BB8-8DB98C14839E}"/>
              </a:ext>
            </a:extLst>
          </p:cNvPr>
          <p:cNvSpPr/>
          <p:nvPr/>
        </p:nvSpPr>
        <p:spPr>
          <a:xfrm>
            <a:off x="1917700" y="2431906"/>
            <a:ext cx="5029200" cy="1339850"/>
          </a:xfrm>
          <a:custGeom>
            <a:avLst/>
            <a:gdLst>
              <a:gd name="connsiteX0" fmla="*/ 666750 w 5029200"/>
              <a:gd name="connsiteY0" fmla="*/ 95250 h 1339850"/>
              <a:gd name="connsiteX1" fmla="*/ 0 w 5029200"/>
              <a:gd name="connsiteY1" fmla="*/ 1339850 h 1339850"/>
              <a:gd name="connsiteX2" fmla="*/ 5029200 w 5029200"/>
              <a:gd name="connsiteY2" fmla="*/ 1270000 h 1339850"/>
              <a:gd name="connsiteX3" fmla="*/ 4356100 w 5029200"/>
              <a:gd name="connsiteY3" fmla="*/ 0 h 1339850"/>
              <a:gd name="connsiteX4" fmla="*/ 666750 w 5029200"/>
              <a:gd name="connsiteY4" fmla="*/ 95250 h 133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29200" h="1339850">
                <a:moveTo>
                  <a:pt x="666750" y="95250"/>
                </a:moveTo>
                <a:lnTo>
                  <a:pt x="0" y="1339850"/>
                </a:lnTo>
                <a:lnTo>
                  <a:pt x="5029200" y="1270000"/>
                </a:lnTo>
                <a:lnTo>
                  <a:pt x="4356100" y="0"/>
                </a:lnTo>
                <a:lnTo>
                  <a:pt x="666750" y="95250"/>
                </a:lnTo>
                <a:close/>
              </a:path>
            </a:pathLst>
          </a:custGeom>
          <a:noFill/>
          <a:ln w="38100">
            <a:solidFill>
              <a:srgbClr val="006C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0B27AA9E-4C4B-D9AD-ADE1-3836514327AC}"/>
              </a:ext>
            </a:extLst>
          </p:cNvPr>
          <p:cNvSpPr/>
          <p:nvPr/>
        </p:nvSpPr>
        <p:spPr>
          <a:xfrm>
            <a:off x="2443795" y="2489618"/>
            <a:ext cx="1581993" cy="303451"/>
          </a:xfrm>
          <a:custGeom>
            <a:avLst/>
            <a:gdLst>
              <a:gd name="connsiteX0" fmla="*/ 0 w 1581993"/>
              <a:gd name="connsiteY0" fmla="*/ 303451 h 303451"/>
              <a:gd name="connsiteX1" fmla="*/ 1521302 w 1581993"/>
              <a:gd name="connsiteY1" fmla="*/ 283221 h 303451"/>
              <a:gd name="connsiteX2" fmla="*/ 1581993 w 1581993"/>
              <a:gd name="connsiteY2" fmla="*/ 0 h 303451"/>
              <a:gd name="connsiteX3" fmla="*/ 145656 w 1581993"/>
              <a:gd name="connsiteY3" fmla="*/ 32368 h 303451"/>
              <a:gd name="connsiteX4" fmla="*/ 0 w 1581993"/>
              <a:gd name="connsiteY4" fmla="*/ 303451 h 303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1993" h="303451">
                <a:moveTo>
                  <a:pt x="0" y="303451"/>
                </a:moveTo>
                <a:lnTo>
                  <a:pt x="1521302" y="283221"/>
                </a:lnTo>
                <a:lnTo>
                  <a:pt x="1581993" y="0"/>
                </a:lnTo>
                <a:lnTo>
                  <a:pt x="145656" y="32368"/>
                </a:lnTo>
                <a:lnTo>
                  <a:pt x="0" y="303451"/>
                </a:lnTo>
                <a:close/>
              </a:path>
            </a:pathLst>
          </a:custGeom>
          <a:solidFill>
            <a:srgbClr val="006CBA"/>
          </a:solidFill>
          <a:ln>
            <a:solidFill>
              <a:srgbClr val="006C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FPGA Board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25F84937-148A-0176-98A1-3C9A01C9E3CF}"/>
              </a:ext>
            </a:extLst>
          </p:cNvPr>
          <p:cNvSpPr/>
          <p:nvPr/>
        </p:nvSpPr>
        <p:spPr>
          <a:xfrm>
            <a:off x="4381500" y="2501756"/>
            <a:ext cx="615950" cy="450850"/>
          </a:xfrm>
          <a:custGeom>
            <a:avLst/>
            <a:gdLst>
              <a:gd name="connsiteX0" fmla="*/ 0 w 615950"/>
              <a:gd name="connsiteY0" fmla="*/ 450850 h 450850"/>
              <a:gd name="connsiteX1" fmla="*/ 9525 w 615950"/>
              <a:gd name="connsiteY1" fmla="*/ 171450 h 450850"/>
              <a:gd name="connsiteX2" fmla="*/ 57150 w 615950"/>
              <a:gd name="connsiteY2" fmla="*/ 171450 h 450850"/>
              <a:gd name="connsiteX3" fmla="*/ 85725 w 615950"/>
              <a:gd name="connsiteY3" fmla="*/ 44450 h 450850"/>
              <a:gd name="connsiteX4" fmla="*/ 273050 w 615950"/>
              <a:gd name="connsiteY4" fmla="*/ 0 h 450850"/>
              <a:gd name="connsiteX5" fmla="*/ 514350 w 615950"/>
              <a:gd name="connsiteY5" fmla="*/ 63500 h 450850"/>
              <a:gd name="connsiteX6" fmla="*/ 530225 w 615950"/>
              <a:gd name="connsiteY6" fmla="*/ 133350 h 450850"/>
              <a:gd name="connsiteX7" fmla="*/ 568325 w 615950"/>
              <a:gd name="connsiteY7" fmla="*/ 161925 h 450850"/>
              <a:gd name="connsiteX8" fmla="*/ 615950 w 615950"/>
              <a:gd name="connsiteY8" fmla="*/ 450850 h 450850"/>
              <a:gd name="connsiteX9" fmla="*/ 0 w 615950"/>
              <a:gd name="connsiteY9" fmla="*/ 450850 h 45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5950" h="450850">
                <a:moveTo>
                  <a:pt x="0" y="450850"/>
                </a:moveTo>
                <a:lnTo>
                  <a:pt x="9525" y="171450"/>
                </a:lnTo>
                <a:lnTo>
                  <a:pt x="57150" y="171450"/>
                </a:lnTo>
                <a:lnTo>
                  <a:pt x="85725" y="44450"/>
                </a:lnTo>
                <a:lnTo>
                  <a:pt x="273050" y="0"/>
                </a:lnTo>
                <a:lnTo>
                  <a:pt x="514350" y="63500"/>
                </a:lnTo>
                <a:lnTo>
                  <a:pt x="530225" y="133350"/>
                </a:lnTo>
                <a:lnTo>
                  <a:pt x="568325" y="161925"/>
                </a:lnTo>
                <a:lnTo>
                  <a:pt x="615950" y="450850"/>
                </a:lnTo>
                <a:lnTo>
                  <a:pt x="0" y="450850"/>
                </a:lnTo>
                <a:close/>
              </a:path>
            </a:pathLst>
          </a:custGeom>
          <a:noFill/>
          <a:ln w="38100">
            <a:solidFill>
              <a:srgbClr val="BA4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538B207-8DD0-08B2-6BAE-7EF1510E36E5}"/>
              </a:ext>
            </a:extLst>
          </p:cNvPr>
          <p:cNvSpPr/>
          <p:nvPr/>
        </p:nvSpPr>
        <p:spPr>
          <a:xfrm>
            <a:off x="4624598" y="2952606"/>
            <a:ext cx="45719" cy="361950"/>
          </a:xfrm>
          <a:prstGeom prst="rect">
            <a:avLst/>
          </a:prstGeom>
          <a:solidFill>
            <a:srgbClr val="BA4300"/>
          </a:solidFill>
          <a:ln>
            <a:solidFill>
              <a:srgbClr val="BA4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0C60EA2-B2F3-02F0-9E0A-294DFB2FED87}"/>
              </a:ext>
            </a:extLst>
          </p:cNvPr>
          <p:cNvSpPr/>
          <p:nvPr/>
        </p:nvSpPr>
        <p:spPr>
          <a:xfrm rot="16200000">
            <a:off x="4466483" y="3110721"/>
            <a:ext cx="45719" cy="361950"/>
          </a:xfrm>
          <a:prstGeom prst="rect">
            <a:avLst/>
          </a:prstGeom>
          <a:solidFill>
            <a:srgbClr val="BA4300"/>
          </a:solidFill>
          <a:ln>
            <a:solidFill>
              <a:srgbClr val="BA4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0D8093F-4D81-B331-FCCD-AD61838C4100}"/>
              </a:ext>
            </a:extLst>
          </p:cNvPr>
          <p:cNvSpPr/>
          <p:nvPr/>
        </p:nvSpPr>
        <p:spPr>
          <a:xfrm>
            <a:off x="2625725" y="3133581"/>
            <a:ext cx="1682642" cy="273050"/>
          </a:xfrm>
          <a:prstGeom prst="rect">
            <a:avLst/>
          </a:prstGeom>
          <a:solidFill>
            <a:srgbClr val="BA4300"/>
          </a:solidFill>
          <a:ln>
            <a:solidFill>
              <a:srgbClr val="BA4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RISC-V System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60099585-B42B-89A3-2611-B48DC2F571FD}"/>
              </a:ext>
            </a:extLst>
          </p:cNvPr>
          <p:cNvSpPr/>
          <p:nvPr/>
        </p:nvSpPr>
        <p:spPr>
          <a:xfrm>
            <a:off x="5105400" y="2485881"/>
            <a:ext cx="819150" cy="695325"/>
          </a:xfrm>
          <a:custGeom>
            <a:avLst/>
            <a:gdLst>
              <a:gd name="connsiteX0" fmla="*/ 127000 w 819150"/>
              <a:gd name="connsiteY0" fmla="*/ 695325 h 695325"/>
              <a:gd name="connsiteX1" fmla="*/ 0 w 819150"/>
              <a:gd name="connsiteY1" fmla="*/ 31750 h 695325"/>
              <a:gd name="connsiteX2" fmla="*/ 581025 w 819150"/>
              <a:gd name="connsiteY2" fmla="*/ 0 h 695325"/>
              <a:gd name="connsiteX3" fmla="*/ 819150 w 819150"/>
              <a:gd name="connsiteY3" fmla="*/ 660400 h 695325"/>
              <a:gd name="connsiteX4" fmla="*/ 127000 w 819150"/>
              <a:gd name="connsiteY4" fmla="*/ 695325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9150" h="695325">
                <a:moveTo>
                  <a:pt x="127000" y="695325"/>
                </a:moveTo>
                <a:lnTo>
                  <a:pt x="0" y="31750"/>
                </a:lnTo>
                <a:lnTo>
                  <a:pt x="581025" y="0"/>
                </a:lnTo>
                <a:lnTo>
                  <a:pt x="819150" y="660400"/>
                </a:lnTo>
                <a:lnTo>
                  <a:pt x="127000" y="695325"/>
                </a:lnTo>
                <a:close/>
              </a:path>
            </a:pathLst>
          </a:custGeom>
          <a:noFill/>
          <a:ln w="38100">
            <a:solidFill>
              <a:srgbClr val="B726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BFB4926-DE8D-C9DB-8A39-86B2CE615D7E}"/>
              </a:ext>
            </a:extLst>
          </p:cNvPr>
          <p:cNvSpPr/>
          <p:nvPr/>
        </p:nvSpPr>
        <p:spPr>
          <a:xfrm rot="21330135">
            <a:off x="5580549" y="3164734"/>
            <a:ext cx="45719" cy="321954"/>
          </a:xfrm>
          <a:prstGeom prst="rect">
            <a:avLst/>
          </a:prstGeom>
          <a:solidFill>
            <a:srgbClr val="B726CF"/>
          </a:solidFill>
          <a:ln>
            <a:solidFill>
              <a:srgbClr val="B726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33ED37-5FD2-AB80-5473-32379CD7C9EA}"/>
              </a:ext>
            </a:extLst>
          </p:cNvPr>
          <p:cNvSpPr/>
          <p:nvPr/>
        </p:nvSpPr>
        <p:spPr>
          <a:xfrm>
            <a:off x="4572000" y="3378572"/>
            <a:ext cx="2133644" cy="273050"/>
          </a:xfrm>
          <a:prstGeom prst="rect">
            <a:avLst/>
          </a:prstGeom>
          <a:solidFill>
            <a:srgbClr val="B726CF"/>
          </a:solidFill>
          <a:ln>
            <a:solidFill>
              <a:srgbClr val="B726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PiM-Enabled DIMM</a:t>
            </a:r>
          </a:p>
        </p:txBody>
      </p:sp>
    </p:spTree>
    <p:extLst>
      <p:ext uri="{BB962C8B-B14F-4D97-AF65-F5344CB8AC3E}">
        <p14:creationId xmlns:p14="http://schemas.microsoft.com/office/powerpoint/2010/main" val="1557053186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52266-1D2C-8D48-BB34-6A3BB5936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Real Processing-using-Memory Prototype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70F19-4C1C-0340-B56E-AAC3CEB66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24744"/>
            <a:ext cx="8610600" cy="519372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https://arxiv.org/pdf/2111.00082.pdf</a:t>
            </a:r>
            <a:r>
              <a:rPr lang="en-US" b="1" dirty="0">
                <a:solidFill>
                  <a:srgbClr val="0000FF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https://github.com/cmu-safari/pidram</a:t>
            </a:r>
            <a:endParaRPr lang="en-US" b="1" dirty="0">
              <a:solidFill>
                <a:srgbClr val="0000FF"/>
              </a:solidFill>
            </a:endParaRPr>
          </a:p>
          <a:p>
            <a:pPr marL="0" lvl="0" indent="0" algn="ctr">
              <a:buClr>
                <a:srgbClr val="CC9900"/>
              </a:buClr>
              <a:buNone/>
            </a:pPr>
            <a:r>
              <a:rPr lang="en-US" sz="2000" b="1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https://www.youtube.com/watch?v=qeukNs5XI3g&amp;t=4192s</a:t>
            </a:r>
            <a:r>
              <a:rPr lang="en-US" sz="2000" b="1" dirty="0">
                <a:solidFill>
                  <a:srgbClr val="0000FF"/>
                </a:solidFill>
              </a:rPr>
              <a:t> 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224E90-C360-B388-5097-BBE3A0F832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2312" y="908720"/>
            <a:ext cx="4623175" cy="454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687212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More on </a:t>
            </a:r>
            <a:r>
              <a:rPr lang="en-US" dirty="0" err="1"/>
              <a:t>PiDRAM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040560"/>
          </a:xfrm>
        </p:spPr>
        <p:txBody>
          <a:bodyPr/>
          <a:lstStyle/>
          <a:p>
            <a:r>
              <a:rPr lang="en-US" sz="1800" b="0" i="0" dirty="0" err="1">
                <a:solidFill>
                  <a:srgbClr val="000000"/>
                </a:solidFill>
                <a:effectLst/>
              </a:rPr>
              <a:t>Ataberk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</a:rPr>
              <a:t>Olgun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, Juan Gomez Luna, Konstantinos </a:t>
            </a:r>
            <a:r>
              <a:rPr lang="en-US" sz="1800" b="0" i="0" dirty="0" err="1">
                <a:solidFill>
                  <a:srgbClr val="000000"/>
                </a:solidFill>
                <a:effectLst/>
              </a:rPr>
              <a:t>Kanellopoulos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, Behzad Salami, Hasan Hassan, </a:t>
            </a:r>
            <a:r>
              <a:rPr lang="en-US" sz="1800" b="0" i="0" dirty="0" err="1">
                <a:solidFill>
                  <a:srgbClr val="000000"/>
                </a:solidFill>
                <a:effectLst/>
              </a:rPr>
              <a:t>Oguz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</a:rPr>
              <a:t>Ergin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, and Onur Mutlu,</a:t>
            </a:r>
            <a:br>
              <a:rPr lang="en-US" sz="1800" dirty="0"/>
            </a:br>
            <a:r>
              <a:rPr lang="en-US" sz="1800" b="1" i="0" dirty="0">
                <a:solidFill>
                  <a:srgbClr val="0000FF"/>
                </a:solidFill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"PiDRAM: A Holistic End-to-end FPGA-based Framework for Processing-in-DRAM"</a:t>
            </a:r>
            <a:br>
              <a:rPr lang="en-US" sz="1800" dirty="0"/>
            </a:br>
            <a:r>
              <a:rPr lang="en-US" sz="1800" b="0" i="1" dirty="0">
                <a:solidFill>
                  <a:srgbClr val="000000"/>
                </a:solidFill>
                <a:effectLst/>
                <a:hlinkClick r:id="rId3"/>
              </a:rPr>
              <a:t>ACM Transactions on Architecture and Code Optimization</a:t>
            </a:r>
            <a:r>
              <a:rPr lang="en-US" sz="1800" b="0" i="1" dirty="0">
                <a:solidFill>
                  <a:srgbClr val="000000"/>
                </a:solidFill>
                <a:effectLst/>
              </a:rPr>
              <a:t> (</a:t>
            </a:r>
            <a:r>
              <a:rPr lang="en-US" sz="1800" b="1" i="1" dirty="0">
                <a:solidFill>
                  <a:srgbClr val="000000"/>
                </a:solidFill>
                <a:effectLst/>
              </a:rPr>
              <a:t>TACO</a:t>
            </a:r>
            <a:r>
              <a:rPr lang="en-US" sz="1800" b="0" i="1" dirty="0">
                <a:solidFill>
                  <a:srgbClr val="000000"/>
                </a:solidFill>
                <a:effectLst/>
              </a:rPr>
              <a:t>)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, March 2023.</a:t>
            </a:r>
            <a:br>
              <a:rPr lang="en-US" sz="1800" dirty="0"/>
            </a:br>
            <a:r>
              <a:rPr lang="en-US" sz="1800" b="0" i="0" dirty="0">
                <a:solidFill>
                  <a:srgbClr val="000000"/>
                </a:solidFill>
                <a:effectLst/>
              </a:rPr>
              <a:t>[</a:t>
            </a:r>
            <a:r>
              <a:rPr lang="en-US" sz="1800" b="0" i="0" dirty="0">
                <a:effectLst/>
                <a:hlinkClick r:id="rId4"/>
              </a:rPr>
              <a:t>arXiv version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]</a:t>
            </a:r>
            <a:br>
              <a:rPr lang="en-US" sz="1800" dirty="0"/>
            </a:br>
            <a:r>
              <a:rPr lang="en-US" sz="1800" b="0" i="0" dirty="0">
                <a:solidFill>
                  <a:srgbClr val="000000"/>
                </a:solidFill>
                <a:effectLst/>
              </a:rPr>
              <a:t>Presented at the </a:t>
            </a:r>
            <a:r>
              <a:rPr lang="en-US" sz="1800" b="0" i="0" dirty="0">
                <a:effectLst/>
                <a:hlinkClick r:id="rId5"/>
              </a:rPr>
              <a:t>18th HiPEAC Conference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, Toulouse, France, January 2023.</a:t>
            </a:r>
            <a:br>
              <a:rPr lang="en-US" sz="1800" b="0" i="0" dirty="0">
                <a:solidFill>
                  <a:srgbClr val="000000"/>
                </a:solidFill>
                <a:effectLst/>
              </a:rPr>
            </a:br>
            <a:r>
              <a:rPr lang="en-US" sz="1800" b="0" i="0" dirty="0">
                <a:solidFill>
                  <a:srgbClr val="000000"/>
                </a:solidFill>
                <a:effectLst/>
              </a:rPr>
              <a:t>[</a:t>
            </a:r>
            <a:r>
              <a:rPr lang="en-US" sz="1800" b="0" i="0" dirty="0">
                <a:effectLst/>
                <a:hlinkClick r:id="rId6"/>
              </a:rPr>
              <a:t>Slides (pptx)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 </a:t>
            </a:r>
            <a:r>
              <a:rPr lang="en-US" sz="1800" b="0" i="0" dirty="0">
                <a:effectLst/>
                <a:hlinkClick r:id="rId7"/>
              </a:rPr>
              <a:t>(pdf)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]</a:t>
            </a:r>
            <a:br>
              <a:rPr lang="en-US" sz="1800" dirty="0"/>
            </a:br>
            <a:r>
              <a:rPr lang="en-US" sz="1800" b="0" i="0" dirty="0">
                <a:solidFill>
                  <a:srgbClr val="000000"/>
                </a:solidFill>
                <a:effectLst/>
              </a:rPr>
              <a:t>[</a:t>
            </a:r>
            <a:r>
              <a:rPr lang="en-US" sz="1800" b="0" i="0" dirty="0">
                <a:effectLst/>
                <a:hlinkClick r:id="rId8"/>
              </a:rPr>
              <a:t>Longer Lecture Slides (pptx)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 </a:t>
            </a:r>
            <a:r>
              <a:rPr lang="en-US" sz="1800" b="0" i="0" dirty="0">
                <a:effectLst/>
                <a:hlinkClick r:id="rId9"/>
              </a:rPr>
              <a:t>(pdf)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]</a:t>
            </a:r>
            <a:br>
              <a:rPr lang="en-US" sz="1800" dirty="0"/>
            </a:br>
            <a:r>
              <a:rPr lang="en-US" sz="1800" b="0" i="0" dirty="0">
                <a:solidFill>
                  <a:srgbClr val="000000"/>
                </a:solidFill>
                <a:effectLst/>
              </a:rPr>
              <a:t>[</a:t>
            </a:r>
            <a:r>
              <a:rPr lang="en-US" sz="1800" b="0" i="0" dirty="0">
                <a:effectLst/>
                <a:hlinkClick r:id="rId10"/>
              </a:rPr>
              <a:t>Lecture Video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 (40 minutes)]</a:t>
            </a:r>
            <a:br>
              <a:rPr lang="en-US" sz="1800" dirty="0"/>
            </a:br>
            <a:r>
              <a:rPr lang="en-US" sz="1800" b="0" i="0" dirty="0">
                <a:solidFill>
                  <a:srgbClr val="000000"/>
                </a:solidFill>
                <a:effectLst/>
              </a:rPr>
              <a:t>[</a:t>
            </a:r>
            <a:r>
              <a:rPr lang="en-US" sz="1800" b="0" i="0" dirty="0">
                <a:effectLst/>
                <a:hlinkClick r:id="rId11"/>
              </a:rPr>
              <a:t>PiDRAM Source Code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]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AD6CB6-DDCC-9D55-05AF-42F9FC75EFE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7281" y="4365104"/>
            <a:ext cx="8609949" cy="187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8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Eliminating the Adoption Barriers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marL="0" indent="0" algn="ctr" eaLnBrk="1" hangingPunct="1">
              <a:buNone/>
            </a:pPr>
            <a:endParaRPr lang="en-US" sz="5400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How to Enable Adoption of </a:t>
            </a:r>
            <a:r>
              <a:rPr lang="en-US" sz="60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Processing in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419BFC-0704-824A-8642-CF6757650AC5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752578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Barriers to Adoption of PIM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28464"/>
            <a:ext cx="8915400" cy="502081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432FF"/>
                </a:solidFill>
              </a:rPr>
              <a:t>1. </a:t>
            </a:r>
            <a:r>
              <a:rPr lang="en-US" b="1" dirty="0">
                <a:solidFill>
                  <a:srgbClr val="0432FF"/>
                </a:solidFill>
              </a:rPr>
              <a:t>Applications, systems</a:t>
            </a:r>
            <a:r>
              <a:rPr lang="en-US" dirty="0">
                <a:solidFill>
                  <a:srgbClr val="0432FF"/>
                </a:solidFill>
              </a:rPr>
              <a:t> &amp; </a:t>
            </a:r>
            <a:r>
              <a:rPr lang="en-US" b="1" dirty="0">
                <a:solidFill>
                  <a:srgbClr val="0432FF"/>
                </a:solidFill>
              </a:rPr>
              <a:t>software</a:t>
            </a:r>
            <a:r>
              <a:rPr lang="en-US" dirty="0">
                <a:solidFill>
                  <a:srgbClr val="0432FF"/>
                </a:solidFill>
              </a:rPr>
              <a:t> for PIM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2. Ease of </a:t>
            </a:r>
            <a:r>
              <a:rPr lang="en-US" b="1" dirty="0">
                <a:solidFill>
                  <a:srgbClr val="7030A0"/>
                </a:solidFill>
              </a:rPr>
              <a:t>programming</a:t>
            </a:r>
            <a:r>
              <a:rPr lang="en-US" dirty="0">
                <a:solidFill>
                  <a:srgbClr val="7030A0"/>
                </a:solidFill>
              </a:rPr>
              <a:t> (interfaces and compiler/HW support)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8C0000"/>
                </a:solidFill>
              </a:rPr>
              <a:t>3. </a:t>
            </a:r>
            <a:r>
              <a:rPr lang="en-US" b="1" dirty="0">
                <a:solidFill>
                  <a:srgbClr val="8C0000"/>
                </a:solidFill>
              </a:rPr>
              <a:t>System</a:t>
            </a:r>
            <a:r>
              <a:rPr lang="en-US" dirty="0">
                <a:solidFill>
                  <a:srgbClr val="8C0000"/>
                </a:solidFill>
              </a:rPr>
              <a:t> and </a:t>
            </a:r>
            <a:r>
              <a:rPr lang="en-US" b="1" dirty="0">
                <a:solidFill>
                  <a:srgbClr val="8C0000"/>
                </a:solidFill>
              </a:rPr>
              <a:t>security</a:t>
            </a:r>
            <a:r>
              <a:rPr lang="en-US" dirty="0">
                <a:solidFill>
                  <a:srgbClr val="8C0000"/>
                </a:solidFill>
              </a:rPr>
              <a:t> support: coherence, synchronization, virtual memory, isolation, communication interfaces, 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4. </a:t>
            </a:r>
            <a:r>
              <a:rPr lang="en-US" b="1" dirty="0">
                <a:solidFill>
                  <a:schemeClr val="tx2"/>
                </a:solidFill>
              </a:rPr>
              <a:t>Runtime</a:t>
            </a:r>
            <a:r>
              <a:rPr lang="en-US" dirty="0">
                <a:solidFill>
                  <a:schemeClr val="tx2"/>
                </a:solidFill>
              </a:rPr>
              <a:t> and </a:t>
            </a:r>
            <a:r>
              <a:rPr lang="en-US" b="1" dirty="0">
                <a:solidFill>
                  <a:schemeClr val="tx2"/>
                </a:solidFill>
              </a:rPr>
              <a:t>compilation</a:t>
            </a:r>
            <a:r>
              <a:rPr lang="en-US" dirty="0">
                <a:solidFill>
                  <a:schemeClr val="tx2"/>
                </a:solidFill>
              </a:rPr>
              <a:t> systems for adaptive scheduling, data mapping, access/sharing control, 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5. </a:t>
            </a:r>
            <a:r>
              <a:rPr lang="en-US" b="1" dirty="0">
                <a:solidFill>
                  <a:srgbClr val="0070C0"/>
                </a:solidFill>
              </a:rPr>
              <a:t>Infrastructures</a:t>
            </a:r>
            <a:r>
              <a:rPr lang="en-US" dirty="0">
                <a:solidFill>
                  <a:srgbClr val="0070C0"/>
                </a:solidFill>
              </a:rPr>
              <a:t> to assess benefits and feasibility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CA1410-DA7E-F643-8886-992AD3AF089B}"/>
              </a:ext>
            </a:extLst>
          </p:cNvPr>
          <p:cNvSpPr txBox="1"/>
          <p:nvPr/>
        </p:nvSpPr>
        <p:spPr>
          <a:xfrm>
            <a:off x="1572770" y="5877272"/>
            <a:ext cx="6455614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All can be solved with change of mindset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04239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to Revisit the Entire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501600" y="390683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501600" y="353536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498425" y="287104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498425" y="249956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498425" y="213285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501600" y="427990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501600" y="465137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501600" y="321297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3" name="Text Box 23"/>
          <p:cNvSpPr txBox="1">
            <a:spLocks noChangeAspect="1" noChangeArrowheads="1"/>
          </p:cNvSpPr>
          <p:nvPr/>
        </p:nvSpPr>
        <p:spPr bwMode="auto">
          <a:xfrm>
            <a:off x="3503188" y="500697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 rot="5400000">
            <a:off x="3392996" y="261003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6595C-436B-B546-8CE9-DFF850FBB246}"/>
              </a:ext>
            </a:extLst>
          </p:cNvPr>
          <p:cNvSpPr txBox="1"/>
          <p:nvPr/>
        </p:nvSpPr>
        <p:spPr>
          <a:xfrm>
            <a:off x="2195736" y="5805264"/>
            <a:ext cx="4793300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We can get there step by step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991050"/>
      </p:ext>
    </p:ext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 Modern Primer on Processing in Memory"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Book Chapter in 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Emerging Computing: From Devices to Systems - Looking Beyond Moore and Von Neumann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Springer, to be published in 2021.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https://arxiv.org/pdf/2012.03112.pdf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EA4CA5-FBD8-9749-9830-D77D34BE5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659" y="1455514"/>
            <a:ext cx="9144000" cy="27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81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2FD41-9F6D-2143-9F90-BFDEA0FB5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b="1" dirty="0"/>
              <a:t>PIM Course (Fall 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2CB04-4AC0-1446-84A7-E56C0F7E0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69640"/>
            <a:ext cx="5063480" cy="5195664"/>
          </a:xfrm>
        </p:spPr>
        <p:txBody>
          <a:bodyPr/>
          <a:lstStyle/>
          <a:p>
            <a:r>
              <a:rPr lang="en-US" sz="16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Fall 2022 Edition: </a:t>
            </a:r>
            <a:endParaRPr lang="en-US" sz="1600" b="1" dirty="0">
              <a:solidFill>
                <a:srgbClr val="0000FF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/>
            <a:r>
              <a:rPr lang="en-US" sz="14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https://safari.ethz.ch/projects_and_seminars/fall2022/doku.php?id=processing_in_memory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</a:p>
          <a:p>
            <a:r>
              <a:rPr lang="en-US" sz="1600" b="1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Spring </a:t>
            </a:r>
            <a:r>
              <a:rPr lang="en-US" sz="1600" b="1" dirty="0">
                <a:solidFill>
                  <a:srgbClr val="0432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2022</a:t>
            </a:r>
            <a:r>
              <a:rPr lang="en-US" sz="1600" b="1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Edition: </a:t>
            </a:r>
          </a:p>
          <a:p>
            <a:pPr lvl="1"/>
            <a:r>
              <a:rPr lang="en-US" sz="14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https://safari.ethz.ch/projects_and_seminars/spring2022/doku.php?id=processing_in_memory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</a:p>
          <a:p>
            <a:pPr lvl="1"/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b="1" dirty="0">
                <a:solidFill>
                  <a:srgbClr val="0432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 Livestream (Fall 2022):</a:t>
            </a:r>
            <a:endParaRPr lang="en-US" sz="1600" b="1" dirty="0">
              <a:solidFill>
                <a:srgbClr val="0432FF"/>
              </a:solidFill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/>
            <a:r>
              <a:rPr lang="en-US" sz="1400" dirty="0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https://www.youtube.com/watch?v=QLL0wQ9I4Dw&amp;list=PL5Q2soXY2Zi8KzG2CQYRNQOVD0GOBrnKy</a:t>
            </a:r>
            <a:endParaRPr lang="en-US" sz="1600" b="1" dirty="0">
              <a:solidFill>
                <a:srgbClr val="0432FF"/>
              </a:solidFill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600" b="1" dirty="0">
                <a:solidFill>
                  <a:srgbClr val="0432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 Livestream (Spring 2022):</a:t>
            </a:r>
            <a:endParaRPr lang="en-US" sz="1600" b="1" dirty="0">
              <a:solidFill>
                <a:srgbClr val="0432FF"/>
              </a:solidFill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/>
            <a:r>
              <a:rPr lang="en-US" sz="1400" dirty="0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https://www.youtube.com/watch?v=9e4Chnwdovo&amp;list=PL5Q2soXY2Zi-841fUYYUK9EsXKhQKRPyX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</a:p>
          <a:p>
            <a:pPr marL="0" indent="0">
              <a:buNone/>
            </a:pPr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dirty="0"/>
              <a:t>Project course</a:t>
            </a:r>
          </a:p>
          <a:p>
            <a:pPr lvl="1"/>
            <a:r>
              <a:rPr lang="en-US" sz="1400" dirty="0"/>
              <a:t>Taken by Bachelor’s/Master’s students</a:t>
            </a:r>
          </a:p>
          <a:p>
            <a:pPr lvl="1"/>
            <a:r>
              <a:rPr lang="en-US" sz="1400" dirty="0"/>
              <a:t>Processing-in-Memory lectures</a:t>
            </a:r>
          </a:p>
          <a:p>
            <a:pPr lvl="1"/>
            <a:r>
              <a:rPr lang="en-US" sz="1400" dirty="0"/>
              <a:t>Hands-on research exploration</a:t>
            </a:r>
          </a:p>
          <a:p>
            <a:pPr lvl="1"/>
            <a:r>
              <a:rPr lang="en-US" sz="1400" dirty="0"/>
              <a:t>Many research readings</a:t>
            </a:r>
          </a:p>
          <a:p>
            <a:endParaRPr lang="en-US" sz="16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04A543-CA72-7D4F-8DC0-45297D9498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179BAD-D06D-A69D-73FA-3A7AB7BDE7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6127" y="0"/>
            <a:ext cx="2666353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BF6E24-45C2-0C29-5FF4-253DFFAFF0DD}"/>
              </a:ext>
            </a:extLst>
          </p:cNvPr>
          <p:cNvSpPr txBox="1"/>
          <p:nvPr/>
        </p:nvSpPr>
        <p:spPr>
          <a:xfrm>
            <a:off x="176382" y="6023029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6893797"/>
      </p:ext>
    </p:extLst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/>
              <a:t>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13 July 2023</a:t>
            </a:r>
          </a:p>
          <a:p>
            <a:r>
              <a:rPr lang="en-US" sz="2200" dirty="0"/>
              <a:t>Lightning Talk @ DAC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203060" y="1227584"/>
            <a:ext cx="8820472" cy="2201416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>
                <a:solidFill>
                  <a:srgbClr val="006633"/>
                </a:solidFill>
              </a:rPr>
              <a:t>Memory-Centric</a:t>
            </a:r>
            <a:br>
              <a:rPr lang="en-US" sz="6000" b="1" dirty="0">
                <a:solidFill>
                  <a:srgbClr val="006633"/>
                </a:solidFill>
              </a:rPr>
            </a:br>
            <a:r>
              <a:rPr lang="en-US" sz="6000" b="1" dirty="0">
                <a:solidFill>
                  <a:srgbClr val="006633"/>
                </a:solidFill>
              </a:rPr>
              <a:t>Computing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safari.png">
            <a:extLst>
              <a:ext uri="{FF2B5EF4-FFF2-40B4-BE49-F238E27FC236}">
                <a16:creationId xmlns:a16="http://schemas.microsoft.com/office/drawing/2014/main" id="{979E4862-636A-E34E-B52B-A7AB09A4806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6024" y="5949280"/>
            <a:ext cx="1745138" cy="504938"/>
          </a:xfrm>
          <a:prstGeom prst="rect">
            <a:avLst/>
          </a:prstGeom>
        </p:spPr>
      </p:pic>
      <p:pic>
        <p:nvPicPr>
          <p:cNvPr id="2" name="Picture 2" descr="Design Automation Conference">
            <a:extLst>
              <a:ext uri="{FF2B5EF4-FFF2-40B4-BE49-F238E27FC236}">
                <a16:creationId xmlns:a16="http://schemas.microsoft.com/office/drawing/2014/main" id="{4F425541-09CC-597B-1329-F0242C393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661248"/>
            <a:ext cx="2278771" cy="93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81469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 descr="brain-MjYzMzAyM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3" y="116632"/>
            <a:ext cx="8328925" cy="624669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64296" y="6495147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Source: http://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spectrum.ieee.org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/image/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MjYzMzAyMg.jpeg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3656137"/>
      </p:ext>
    </p:extLst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Saugata Ghose, Amirali Boroumand,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Jeremie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S. Kim, Juan Gomez-Luna, and Onur Mutlu,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"Processing-in-Memory: A Workload-Driven Perspective"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Article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IBM Journal of Research &amp; Development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Special Issue on Hardware for Artificial Intelligence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to appear in November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https://arxiv.org/pdf/1907.12947.pdf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ED0A37-4CC1-FB45-AFBB-5CD2236B61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612" y="2457019"/>
            <a:ext cx="9144000" cy="105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53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theme/_rels/them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64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9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9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9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25.xml><?xml version="1.0" encoding="utf-8"?>
<a:theme xmlns:a="http://schemas.openxmlformats.org/drawingml/2006/main" name="98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_Office 테마">
  <a:themeElements>
    <a:clrScheme name="기본">
      <a:dk1>
        <a:sysClr val="windowText" lastClr="000000"/>
      </a:dk1>
      <a:lt1>
        <a:sysClr val="window" lastClr="FFFFFF"/>
      </a:lt1>
      <a:dk2>
        <a:srgbClr val="1B6AA3"/>
      </a:dk2>
      <a:lt2>
        <a:srgbClr val="FFFFFF"/>
      </a:lt2>
      <a:accent1>
        <a:srgbClr val="5DA5DA"/>
      </a:accent1>
      <a:accent2>
        <a:srgbClr val="FAA43A"/>
      </a:accent2>
      <a:accent3>
        <a:srgbClr val="60BD68"/>
      </a:accent3>
      <a:accent4>
        <a:srgbClr val="F17CB0"/>
      </a:accent4>
      <a:accent5>
        <a:srgbClr val="B2912F"/>
      </a:accent5>
      <a:accent6>
        <a:srgbClr val="307D99"/>
      </a:accent6>
      <a:hlink>
        <a:srgbClr val="0563C1"/>
      </a:hlink>
      <a:folHlink>
        <a:srgbClr val="954F72"/>
      </a:folHlink>
    </a:clrScheme>
    <a:fontScheme name="Calibri - 나눔고딕">
      <a:majorFont>
        <a:latin typeface="Calibri"/>
        <a:ea typeface="나눔고딕"/>
        <a:cs typeface=""/>
      </a:majorFont>
      <a:minorFont>
        <a:latin typeface="Calibri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1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1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3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31.xml><?xml version="1.0" encoding="utf-8"?>
<a:theme xmlns:a="http://schemas.openxmlformats.org/drawingml/2006/main" name="1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1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1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Myriad Pro Bold Cond"/>
        <a:ea typeface="ヒラギノ角ゴ ProN W6"/>
        <a:cs typeface="ヒラギノ角ゴ ProN W6"/>
      </a:majorFont>
      <a:minorFont>
        <a:latin typeface="Myriad Pro Bold Con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1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1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safari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afari" id="{1E4A3212-A6D8-EB49-8049-412E3186FEB9}" vid="{93387931-C767-9D4F-BD0F-4952975219FD}"/>
    </a:ext>
  </a:extLst>
</a:theme>
</file>

<file path=ppt/theme/theme38.xml><?xml version="1.0" encoding="utf-8"?>
<a:theme xmlns:a="http://schemas.openxmlformats.org/drawingml/2006/main" name="5_Edg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just">
          <a:defRPr sz="400" b="1" dirty="0">
            <a:solidFill>
              <a:schemeClr val="bg2"/>
            </a:solidFill>
            <a:latin typeface="europa"/>
          </a:defRPr>
        </a:defPPr>
      </a:lst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4_sesha-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0"/>
      </a:accent1>
      <a:accent2>
        <a:srgbClr val="C00000"/>
      </a:accent2>
      <a:accent3>
        <a:srgbClr val="0061FF"/>
      </a:accent3>
      <a:accent4>
        <a:srgbClr val="3C3C3C"/>
      </a:accent4>
      <a:accent5>
        <a:srgbClr val="00B3B3"/>
      </a:accent5>
      <a:accent6>
        <a:srgbClr val="777777"/>
      </a:accent6>
      <a:hlink>
        <a:srgbClr val="0000FF"/>
      </a:hlink>
      <a:folHlink>
        <a:srgbClr val="800080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32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tx1">
              <a:lumMod val="75000"/>
              <a:lumOff val="25000"/>
            </a:schemeClr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ctr">
          <a:defRPr sz="2800" b="1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42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4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99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13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15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2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2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100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5.xml><?xml version="1.0" encoding="utf-8"?>
<a:theme xmlns:a="http://schemas.openxmlformats.org/drawingml/2006/main" name="2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4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7.xml><?xml version="1.0" encoding="utf-8"?>
<a:theme xmlns:a="http://schemas.openxmlformats.org/drawingml/2006/main" name="10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8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9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0.xml><?xml version="1.0" encoding="utf-8"?>
<a:theme xmlns:a="http://schemas.openxmlformats.org/drawingml/2006/main" name="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61.xml><?xml version="1.0" encoding="utf-8"?>
<a:theme xmlns:a="http://schemas.openxmlformats.org/drawingml/2006/main" name="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2.xml><?xml version="1.0" encoding="utf-8"?>
<a:theme xmlns:a="http://schemas.openxmlformats.org/drawingml/2006/main" name="1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3.xml><?xml version="1.0" encoding="utf-8"?>
<a:theme xmlns:a="http://schemas.openxmlformats.org/drawingml/2006/main" name="31_Edge">
  <a:themeElements>
    <a:clrScheme name="Custom 4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0432FF"/>
      </a:hlink>
      <a:folHlink>
        <a:srgbClr val="0432FF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4.xml><?xml version="1.0" encoding="utf-8"?>
<a:theme xmlns:a="http://schemas.openxmlformats.org/drawingml/2006/main" name="3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5.xml><?xml version="1.0" encoding="utf-8"?>
<a:theme xmlns:a="http://schemas.openxmlformats.org/drawingml/2006/main" name="34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6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348681</TotalTime>
  <Words>4329</Words>
  <Application>Microsoft Macintosh PowerPoint</Application>
  <PresentationFormat>On-screen Show (4:3)</PresentationFormat>
  <Paragraphs>736</Paragraphs>
  <Slides>76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17</vt:i4>
      </vt:variant>
      <vt:variant>
        <vt:lpstr>Theme</vt:lpstr>
      </vt:variant>
      <vt:variant>
        <vt:i4>66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160" baseType="lpstr">
      <vt:lpstr>Arial</vt:lpstr>
      <vt:lpstr>Calibri</vt:lpstr>
      <vt:lpstr>Cambria</vt:lpstr>
      <vt:lpstr>Cambria Math</vt:lpstr>
      <vt:lpstr>Comic Sans MS</vt:lpstr>
      <vt:lpstr>europa</vt:lpstr>
      <vt:lpstr>Futura Medium</vt:lpstr>
      <vt:lpstr>Garamond</vt:lpstr>
      <vt:lpstr>Gill Sans</vt:lpstr>
      <vt:lpstr>Gill Sans MT</vt:lpstr>
      <vt:lpstr>Helvetica Neue</vt:lpstr>
      <vt:lpstr>Lucida Grande</vt:lpstr>
      <vt:lpstr>medium-content-sans-serif-font</vt:lpstr>
      <vt:lpstr>Myriad Pro Bold Cond</vt:lpstr>
      <vt:lpstr>Tahoma</vt:lpstr>
      <vt:lpstr>Times New Roman</vt:lpstr>
      <vt:lpstr>Wingdings</vt:lpstr>
      <vt:lpstr>Edge</vt:lpstr>
      <vt:lpstr>1_Edge</vt:lpstr>
      <vt:lpstr>3_Edge</vt:lpstr>
      <vt:lpstr>4_Edge</vt:lpstr>
      <vt:lpstr>6_Edge</vt:lpstr>
      <vt:lpstr>8_Edge</vt:lpstr>
      <vt:lpstr>2_Office Theme</vt:lpstr>
      <vt:lpstr>9_Edge</vt:lpstr>
      <vt:lpstr>17_Edge</vt:lpstr>
      <vt:lpstr>13_Edge</vt:lpstr>
      <vt:lpstr>23_Edge</vt:lpstr>
      <vt:lpstr>35_Edge</vt:lpstr>
      <vt:lpstr>39_Edge</vt:lpstr>
      <vt:lpstr>49_Edge</vt:lpstr>
      <vt:lpstr>56_Edge</vt:lpstr>
      <vt:lpstr>57_Edge</vt:lpstr>
      <vt:lpstr>58_Edge</vt:lpstr>
      <vt:lpstr>59_Edge</vt:lpstr>
      <vt:lpstr>64_Edge</vt:lpstr>
      <vt:lpstr>85_Edge</vt:lpstr>
      <vt:lpstr>90_Edge</vt:lpstr>
      <vt:lpstr>91_Edge</vt:lpstr>
      <vt:lpstr>95_Edge</vt:lpstr>
      <vt:lpstr>1_Metropolitan_bullet</vt:lpstr>
      <vt:lpstr>98_Edge</vt:lpstr>
      <vt:lpstr>1_Office 테마</vt:lpstr>
      <vt:lpstr>136_Edge</vt:lpstr>
      <vt:lpstr>144_Edge</vt:lpstr>
      <vt:lpstr>148_Edge</vt:lpstr>
      <vt:lpstr>3_Metropolitan_bullet</vt:lpstr>
      <vt:lpstr>151_Edge</vt:lpstr>
      <vt:lpstr>152_Edge</vt:lpstr>
      <vt:lpstr>154_Edge</vt:lpstr>
      <vt:lpstr>Title &amp; Bullets</vt:lpstr>
      <vt:lpstr>156_Edge</vt:lpstr>
      <vt:lpstr>159_Edge</vt:lpstr>
      <vt:lpstr>safari</vt:lpstr>
      <vt:lpstr>5_Edge</vt:lpstr>
      <vt:lpstr>7_Edge</vt:lpstr>
      <vt:lpstr>18_Edge</vt:lpstr>
      <vt:lpstr>4_sesha-theme</vt:lpstr>
      <vt:lpstr>19_Edge</vt:lpstr>
      <vt:lpstr>11_Edge</vt:lpstr>
      <vt:lpstr>14_Edge</vt:lpstr>
      <vt:lpstr>2_Edge</vt:lpstr>
      <vt:lpstr>40_Edge</vt:lpstr>
      <vt:lpstr>15_Edge</vt:lpstr>
      <vt:lpstr>99_Edge</vt:lpstr>
      <vt:lpstr>137_Edge</vt:lpstr>
      <vt:lpstr>24_Edge</vt:lpstr>
      <vt:lpstr>155_Edge</vt:lpstr>
      <vt:lpstr>27_Edge</vt:lpstr>
      <vt:lpstr>28_Edge</vt:lpstr>
      <vt:lpstr>100_Edge</vt:lpstr>
      <vt:lpstr>29_Edge</vt:lpstr>
      <vt:lpstr>41_Edge</vt:lpstr>
      <vt:lpstr>101_Edge</vt:lpstr>
      <vt:lpstr>16_Edge</vt:lpstr>
      <vt:lpstr>12_Edge</vt:lpstr>
      <vt:lpstr>Metropolitan_bullet</vt:lpstr>
      <vt:lpstr>25_Edge</vt:lpstr>
      <vt:lpstr>157_Edge</vt:lpstr>
      <vt:lpstr>31_Edge</vt:lpstr>
      <vt:lpstr>30_Edge</vt:lpstr>
      <vt:lpstr>34_Edge</vt:lpstr>
      <vt:lpstr>Office Theme</vt:lpstr>
      <vt:lpstr>Visio</vt:lpstr>
      <vt:lpstr>Memory-Centric Computing</vt:lpstr>
      <vt:lpstr>The Problem</vt:lpstr>
      <vt:lpstr>Data is Key for AI, ML, Genomics, …</vt:lpstr>
      <vt:lpstr>Huge Demand for Performance &amp; Efficiency</vt:lpstr>
      <vt:lpstr>Data is Key for Future Workloads</vt:lpstr>
      <vt:lpstr>Data Overwhelms Modern Machines </vt:lpstr>
      <vt:lpstr>PowerPoint Presentation</vt:lpstr>
      <vt:lpstr>PowerPoint Presentation</vt:lpstr>
      <vt:lpstr>Data is Key for Future Workloads</vt:lpstr>
      <vt:lpstr>PowerPoint Presentation</vt:lpstr>
      <vt:lpstr>New Genome Sequencing Technologies</vt:lpstr>
      <vt:lpstr>New Genome Sequencing Technologies</vt:lpstr>
      <vt:lpstr> Problems with Data Analysis Today</vt:lpstr>
      <vt:lpstr>Accelerating Genome Analysis [DAC 2023]</vt:lpstr>
      <vt:lpstr>Data Overwhelms Modern Machines …</vt:lpstr>
      <vt:lpstr>A Computing System</vt:lpstr>
      <vt:lpstr>Today’s Computing Systems</vt:lpstr>
      <vt:lpstr>The Problem</vt:lpstr>
      <vt:lpstr>Perils of Processor-Centric Design</vt:lpstr>
      <vt:lpstr>Deeper and Larger Memory Hierarchies</vt:lpstr>
      <vt:lpstr>AMD’s 3D Last Level Cache (2021)</vt:lpstr>
      <vt:lpstr>Deeper and Larger Memory Hierarchies</vt:lpstr>
      <vt:lpstr>Deeper and Larger Memory Hierarchies</vt:lpstr>
      <vt:lpstr>PowerPoint Presentation</vt:lpstr>
      <vt:lpstr>PowerPoint Presentation</vt:lpstr>
      <vt:lpstr>Data Movement Overwhelms Accelerators</vt:lpstr>
      <vt:lpstr>Data Movement vs. Computation Energy</vt:lpstr>
      <vt:lpstr>Data Movement vs. Computation Energy</vt:lpstr>
      <vt:lpstr>Data Movement vs. Computation Energy</vt:lpstr>
      <vt:lpstr>Powerful Processors Mostly Wait for Data</vt:lpstr>
      <vt:lpstr>The Problem</vt:lpstr>
      <vt:lpstr>We Do Not Want to Move Data!</vt:lpstr>
      <vt:lpstr>We Need A Paradigm Shift To …</vt:lpstr>
      <vt:lpstr>Processing Data           Where It Makes Sense</vt:lpstr>
      <vt:lpstr>Process Data Where It Makes Sense </vt:lpstr>
      <vt:lpstr>Goal: Processing in Memory/Storage</vt:lpstr>
      <vt:lpstr>Mindset: Memory as an Accelerator</vt:lpstr>
      <vt:lpstr>Processing in/near Memory: An Old Idea</vt:lpstr>
      <vt:lpstr>Processing in/near Memory: An Old Idea</vt:lpstr>
      <vt:lpstr>Why Today?</vt:lpstr>
      <vt:lpstr>The Push From the Bottom (Technology)</vt:lpstr>
      <vt:lpstr>The Pull From the Top (Systems &amp; Apps)</vt:lpstr>
      <vt:lpstr>Processing-in-Memory Landscape Today</vt:lpstr>
      <vt:lpstr>PIM Review and Open Problems</vt:lpstr>
      <vt:lpstr>PIM Course (Fall 2022)</vt:lpstr>
      <vt:lpstr>Real PIM Tutorials [ISCA’23, ASPLOS’23, HPCA’23]</vt:lpstr>
      <vt:lpstr>Real PIM Tutorial [ISCA 2023]</vt:lpstr>
      <vt:lpstr>Real PIM Tutorial [ASPLOS 2023]</vt:lpstr>
      <vt:lpstr>Real PIM Tutorial [HPCA 2023]</vt:lpstr>
      <vt:lpstr>We Need to Think Differently from the Past Approaches</vt:lpstr>
      <vt:lpstr>Processing in Memory:   Two Approaches</vt:lpstr>
      <vt:lpstr>A PIM Taxonomy</vt:lpstr>
      <vt:lpstr>An Example PIM Type</vt:lpstr>
      <vt:lpstr>Processing using DRAM</vt:lpstr>
      <vt:lpstr>In-DRAM Bulk Bitwise MAJ/AND/OR + NOT</vt:lpstr>
      <vt:lpstr>Bulk Bitwise Operations in Workloads</vt:lpstr>
      <vt:lpstr>In-DRAM Acceleration of Database Queries</vt:lpstr>
      <vt:lpstr>More on Ambit</vt:lpstr>
      <vt:lpstr>In-DRAM Bulk Bitwise Execution</vt:lpstr>
      <vt:lpstr>SIMDRAM: Programmability</vt:lpstr>
      <vt:lpstr>In-DRAM Lookup-Table Based Execution</vt:lpstr>
      <vt:lpstr>In-DRAM True Random Number Generation</vt:lpstr>
      <vt:lpstr>In-DRAM True Random Number Generation</vt:lpstr>
      <vt:lpstr>In-Flash Bulk Bitwise Execution</vt:lpstr>
      <vt:lpstr>Real Processing Using Memory Prototype</vt:lpstr>
      <vt:lpstr>Real Processing-using-Memory Prototype</vt:lpstr>
      <vt:lpstr>Real Processing-using-Memory Prototype</vt:lpstr>
      <vt:lpstr>More on PiDRAM</vt:lpstr>
      <vt:lpstr>Eliminating the Adoption Barriers</vt:lpstr>
      <vt:lpstr>Potential Barriers to Adoption of PIM</vt:lpstr>
      <vt:lpstr>We Need to Revisit the Entire Stack</vt:lpstr>
      <vt:lpstr>PIM Review and Open Problems</vt:lpstr>
      <vt:lpstr>PIM Course (Fall 2022)</vt:lpstr>
      <vt:lpstr>Memory-Centric Computing</vt:lpstr>
      <vt:lpstr>PowerPoint Presentation</vt:lpstr>
      <vt:lpstr>PIM Review and Open Problems (II)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Mutlu  Onur</cp:lastModifiedBy>
  <cp:revision>3317</cp:revision>
  <cp:lastPrinted>2017-12-05T03:30:35Z</cp:lastPrinted>
  <dcterms:created xsi:type="dcterms:W3CDTF">2010-10-08T20:41:54Z</dcterms:created>
  <dcterms:modified xsi:type="dcterms:W3CDTF">2023-08-02T13:07:17Z</dcterms:modified>
</cp:coreProperties>
</file>